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27CD2-F3B8-4AF0-880F-BE36A10E811F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9322-3F24-4A9C-9D52-F0E5D0A36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16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27CD2-F3B8-4AF0-880F-BE36A10E811F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9322-3F24-4A9C-9D52-F0E5D0A36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27CD2-F3B8-4AF0-880F-BE36A10E811F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9322-3F24-4A9C-9D52-F0E5D0A36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0311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27CD2-F3B8-4AF0-880F-BE36A10E811F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9322-3F24-4A9C-9D52-F0E5D0A36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38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27CD2-F3B8-4AF0-880F-BE36A10E811F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9322-3F24-4A9C-9D52-F0E5D0A36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8814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27CD2-F3B8-4AF0-880F-BE36A10E811F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9322-3F24-4A9C-9D52-F0E5D0A36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1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27CD2-F3B8-4AF0-880F-BE36A10E811F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9322-3F24-4A9C-9D52-F0E5D0A36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59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27CD2-F3B8-4AF0-880F-BE36A10E811F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9322-3F24-4A9C-9D52-F0E5D0A36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0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27CD2-F3B8-4AF0-880F-BE36A10E811F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9322-3F24-4A9C-9D52-F0E5D0A36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3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27CD2-F3B8-4AF0-880F-BE36A10E811F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9322-3F24-4A9C-9D52-F0E5D0A36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06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27CD2-F3B8-4AF0-880F-BE36A10E811F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9322-3F24-4A9C-9D52-F0E5D0A36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10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27CD2-F3B8-4AF0-880F-BE36A10E811F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9322-3F24-4A9C-9D52-F0E5D0A36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61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27CD2-F3B8-4AF0-880F-BE36A10E811F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9322-3F24-4A9C-9D52-F0E5D0A36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23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27CD2-F3B8-4AF0-880F-BE36A10E811F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9322-3F24-4A9C-9D52-F0E5D0A36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27CD2-F3B8-4AF0-880F-BE36A10E811F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9322-3F24-4A9C-9D52-F0E5D0A36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34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27CD2-F3B8-4AF0-880F-BE36A10E811F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9322-3F24-4A9C-9D52-F0E5D0A36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0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27CD2-F3B8-4AF0-880F-BE36A10E811F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7899322-3F24-4A9C-9D52-F0E5D0A36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5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8062912" cy="609600"/>
          </a:xfrm>
        </p:spPr>
        <p:txBody>
          <a:bodyPr>
            <a:noAutofit/>
          </a:bodyPr>
          <a:lstStyle/>
          <a:p>
            <a:pPr algn="ctr"/>
            <a:r>
              <a:rPr lang="en-IN" sz="3600" b="1" i="0" dirty="0" err="1">
                <a:solidFill>
                  <a:srgbClr val="202B45"/>
                </a:solidFill>
                <a:effectLst/>
                <a:latin typeface="Metropolis"/>
              </a:rPr>
              <a:t>Freshco</a:t>
            </a:r>
            <a:r>
              <a:rPr lang="en-IN" sz="3600" b="1" i="0" dirty="0">
                <a:solidFill>
                  <a:srgbClr val="202B45"/>
                </a:solidFill>
                <a:effectLst/>
                <a:latin typeface="Metropolis"/>
              </a:rPr>
              <a:t> Hypermarket Capstone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1219200"/>
            <a:ext cx="76200" cy="152400"/>
          </a:xfrm>
        </p:spPr>
        <p:txBody>
          <a:bodyPr>
            <a:normAutofit fontScale="25000" lnSpcReduction="20000"/>
          </a:bodyPr>
          <a:lstStyle/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ubtitle 4"/>
          <p:cNvSpPr txBox="1">
            <a:spLocks/>
          </p:cNvSpPr>
          <p:nvPr/>
        </p:nvSpPr>
        <p:spPr>
          <a:xfrm>
            <a:off x="228600" y="1676400"/>
            <a:ext cx="8915400" cy="4953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0" marR="36576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solidFill>
                    <a:schemeClr val="bg2"/>
                  </a:solidFill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NAME: ARSHAD ANEES</a:t>
            </a:r>
          </a:p>
          <a:p>
            <a:pPr marL="0" marR="36576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n-US" sz="2800" b="1" dirty="0">
                <a:ln>
                  <a:solidFill>
                    <a:schemeClr val="bg2"/>
                  </a:solidFill>
                </a:ln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BATCH : DAY-202309-01</a:t>
            </a:r>
          </a:p>
          <a:p>
            <a:pPr marL="0" marR="36576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36576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lang="en-US" sz="2800" dirty="0">
              <a:ln>
                <a:solidFill>
                  <a:schemeClr val="bg2"/>
                </a:solidFill>
              </a:ln>
              <a:solidFill>
                <a:schemeClr val="tx1">
                  <a:tint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36576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n-US" sz="4000" dirty="0">
                <a:ln>
                  <a:solidFill>
                    <a:schemeClr val="bg2"/>
                  </a:solidFill>
                </a:ln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CAPSTONE PROJECT - 1</a:t>
            </a:r>
            <a:endParaRPr kumimoji="0" lang="en-US" sz="40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5AFCD8-3C96-4C57-A9FB-2CD040310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1" y="4724400"/>
            <a:ext cx="2057400" cy="133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BFCBC-6E29-89B7-F2D9-73DCFBF75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           Delivery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4AB75-F276-D224-BA40-EC556FF2A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B45"/>
                </a:solidFill>
                <a:effectLst/>
                <a:latin typeface="Metropolis"/>
              </a:rPr>
              <a:t>17.    Calculate average overall delivery time at month and delivery area level.</a:t>
            </a:r>
          </a:p>
          <a:p>
            <a:r>
              <a:rPr lang="en-US" dirty="0">
                <a:solidFill>
                  <a:srgbClr val="202B45"/>
                </a:solidFill>
                <a:latin typeface="Metropolis"/>
              </a:rPr>
              <a:t>Analysis: We can see that may month has highest delivery time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B675FE-1A2A-EA76-C1F6-C4E50E088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550977"/>
            <a:ext cx="4663844" cy="27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578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71622-C75D-4CD9-A32B-1FFB332C9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89302"/>
            <a:ext cx="6347714" cy="5752062"/>
          </a:xfrm>
        </p:spPr>
        <p:txBody>
          <a:bodyPr/>
          <a:lstStyle/>
          <a:p>
            <a:r>
              <a:rPr lang="en-US" b="0" i="0" dirty="0">
                <a:solidFill>
                  <a:srgbClr val="202B45"/>
                </a:solidFill>
                <a:effectLst/>
                <a:latin typeface="Metropolis"/>
              </a:rPr>
              <a:t>18.    Calculate average overall delivery time at month and weekday/weekend level. You might need to create a column which will tag every date to either weekday or weekend.</a:t>
            </a:r>
          </a:p>
          <a:p>
            <a:endParaRPr lang="en-US" dirty="0">
              <a:solidFill>
                <a:srgbClr val="202B45"/>
              </a:solidFill>
              <a:latin typeface="Metropolis"/>
            </a:endParaRPr>
          </a:p>
          <a:p>
            <a:r>
              <a:rPr lang="en-US" dirty="0">
                <a:solidFill>
                  <a:srgbClr val="202B45"/>
                </a:solidFill>
                <a:latin typeface="Metropolis"/>
              </a:rPr>
              <a:t>Analysis: May month has highest average delivery time , since this month has more orders because of the discounts given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A92FCF-4505-021F-68C7-8AAA70D68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327" y="2971800"/>
            <a:ext cx="4816257" cy="29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616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410A2-F88C-48B7-7EF5-B59BCDD0F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457200"/>
            <a:ext cx="6347714" cy="5584163"/>
          </a:xfrm>
        </p:spPr>
        <p:txBody>
          <a:bodyPr/>
          <a:lstStyle/>
          <a:p>
            <a:r>
              <a:rPr lang="en-US" b="0" i="0" dirty="0">
                <a:solidFill>
                  <a:srgbClr val="202B45"/>
                </a:solidFill>
                <a:effectLst/>
                <a:latin typeface="Metropolis"/>
              </a:rPr>
              <a:t>19.    Calculate average overall delivery time at slot level. Refer to the definition of slot.</a:t>
            </a:r>
          </a:p>
          <a:p>
            <a:endParaRPr lang="en-US" dirty="0">
              <a:solidFill>
                <a:srgbClr val="202B45"/>
              </a:solidFill>
              <a:latin typeface="Metropolis"/>
            </a:endParaRPr>
          </a:p>
          <a:p>
            <a:r>
              <a:rPr lang="en-US" dirty="0">
                <a:solidFill>
                  <a:srgbClr val="202B45"/>
                </a:solidFill>
                <a:latin typeface="Metropolis"/>
              </a:rPr>
              <a:t>Analysis: Delivery time in afternoon is more , since more orders are ordered at that time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A6E7DC-636A-45EC-75A6-480E4557C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206" y="3249281"/>
            <a:ext cx="4610500" cy="275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64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4A5BB-DD01-381E-D978-A19DCD76C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457200"/>
            <a:ext cx="6347714" cy="5584163"/>
          </a:xfrm>
        </p:spPr>
        <p:txBody>
          <a:bodyPr/>
          <a:lstStyle/>
          <a:p>
            <a:r>
              <a:rPr lang="en-US" b="0" i="0" dirty="0">
                <a:solidFill>
                  <a:srgbClr val="202B45"/>
                </a:solidFill>
                <a:effectLst/>
                <a:latin typeface="Metropolis"/>
              </a:rPr>
              <a:t>20.    Do you see any pattern in delivery charges with slot or delivery area.</a:t>
            </a:r>
          </a:p>
          <a:p>
            <a:endParaRPr lang="en-US" dirty="0">
              <a:solidFill>
                <a:srgbClr val="202B45"/>
              </a:solidFill>
              <a:latin typeface="Metropolis"/>
            </a:endParaRPr>
          </a:p>
          <a:p>
            <a:r>
              <a:rPr lang="en-US" dirty="0">
                <a:solidFill>
                  <a:srgbClr val="202B45"/>
                </a:solidFill>
                <a:latin typeface="Metropolis"/>
              </a:rPr>
              <a:t>Analysis: we can see that late night delivery charges are the highest because of less delivery guys available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0FE75E-84F0-D4CE-A79A-F3373B0A4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292" y="2819400"/>
            <a:ext cx="4694327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109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71323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Order Level Analysis</a:t>
            </a:r>
            <a:br>
              <a:rPr lang="en-US" sz="32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32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600" b="0" i="0" dirty="0">
                <a:solidFill>
                  <a:srgbClr val="202B45"/>
                </a:solidFill>
                <a:effectLst/>
                <a:latin typeface="Metropolis"/>
              </a:rPr>
              <a:t>1</a:t>
            </a:r>
            <a:r>
              <a:rPr lang="en-US" sz="2200" b="0" i="0" dirty="0">
                <a:solidFill>
                  <a:srgbClr val="202B45"/>
                </a:solidFill>
                <a:effectLst/>
                <a:latin typeface="Metropolis"/>
              </a:rPr>
              <a:t>.    Identify order distribution at slot and delivery area level</a:t>
            </a:r>
            <a:r>
              <a:rPr lang="en-US" sz="1600" b="0" i="0" dirty="0">
                <a:solidFill>
                  <a:srgbClr val="202B45"/>
                </a:solidFill>
                <a:effectLst/>
                <a:latin typeface="Metropolis"/>
              </a:rPr>
              <a:t>.</a:t>
            </a:r>
            <a:br>
              <a:rPr lang="en-US" sz="1600" b="0" i="0" dirty="0">
                <a:solidFill>
                  <a:srgbClr val="202B45"/>
                </a:solidFill>
                <a:effectLst/>
                <a:latin typeface="Metropolis"/>
              </a:rPr>
            </a:br>
            <a:br>
              <a:rPr lang="en-US" sz="1600" b="0" i="0" dirty="0">
                <a:solidFill>
                  <a:srgbClr val="202B45"/>
                </a:solidFill>
                <a:effectLst/>
                <a:latin typeface="Metropolis"/>
              </a:rPr>
            </a:br>
            <a:r>
              <a:rPr lang="en-US" sz="1600" b="0" i="0" dirty="0">
                <a:solidFill>
                  <a:srgbClr val="202B45"/>
                </a:solidFill>
                <a:effectLst/>
                <a:latin typeface="Metropolis"/>
              </a:rPr>
              <a:t>ANALYSIS:As we can see in the bar chart , HSR layout has the highest order count in all the delivery slots</a:t>
            </a:r>
            <a:br>
              <a:rPr lang="en-US" sz="32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A2A3C7-A458-5698-9D73-CFF24F936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800" y="2667000"/>
            <a:ext cx="4431202" cy="24384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4191000"/>
          </a:xfrm>
        </p:spPr>
        <p:txBody>
          <a:bodyPr/>
          <a:lstStyle/>
          <a:p>
            <a:r>
              <a:rPr lang="en-US" b="0" i="0" dirty="0">
                <a:solidFill>
                  <a:srgbClr val="202B45"/>
                </a:solidFill>
                <a:effectLst/>
                <a:latin typeface="Metropolis"/>
              </a:rPr>
              <a:t>2. Identify the areas having highest increase in monthly orders (from Jan to Sep) in absolute orders.</a:t>
            </a:r>
          </a:p>
          <a:p>
            <a:r>
              <a:rPr lang="en-US" dirty="0">
                <a:solidFill>
                  <a:srgbClr val="202B45"/>
                </a:solidFill>
                <a:latin typeface="Metropolis"/>
              </a:rPr>
              <a:t>ANALYSIS: September month is having the highest number of orders from </a:t>
            </a:r>
            <a:r>
              <a:rPr lang="en-US" dirty="0" err="1">
                <a:solidFill>
                  <a:srgbClr val="202B45"/>
                </a:solidFill>
                <a:latin typeface="Metropolis"/>
              </a:rPr>
              <a:t>hsr</a:t>
            </a:r>
            <a:r>
              <a:rPr lang="en-US" dirty="0">
                <a:solidFill>
                  <a:srgbClr val="202B45"/>
                </a:solidFill>
                <a:latin typeface="Metropolis"/>
              </a:rPr>
              <a:t> layout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528AB5-7DAB-6EE4-DED9-5E6835C91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895600"/>
            <a:ext cx="4404742" cy="29415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35E4C-EB67-D7CF-1AED-FA5691B5E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800" b="0" i="0" dirty="0">
                <a:solidFill>
                  <a:srgbClr val="202B45"/>
                </a:solidFill>
                <a:effectLst/>
                <a:latin typeface="Metropolis"/>
              </a:rPr>
              <a:t>3. Calculate delivery charges as a percentage of product amount at slot and month level.</a:t>
            </a:r>
            <a:br>
              <a:rPr lang="en-US" sz="1800" b="0" i="0" dirty="0">
                <a:solidFill>
                  <a:srgbClr val="202B45"/>
                </a:solidFill>
                <a:effectLst/>
                <a:latin typeface="Metropolis"/>
              </a:rPr>
            </a:br>
            <a:br>
              <a:rPr lang="en-US" sz="1800" b="0" i="0" dirty="0">
                <a:solidFill>
                  <a:srgbClr val="202B45"/>
                </a:solidFill>
                <a:effectLst/>
                <a:latin typeface="Metropolis"/>
              </a:rPr>
            </a:br>
            <a:br>
              <a:rPr lang="en-US" sz="1800" b="0" i="0" dirty="0">
                <a:solidFill>
                  <a:srgbClr val="202B45"/>
                </a:solidFill>
                <a:effectLst/>
                <a:latin typeface="Metropolis"/>
              </a:rPr>
            </a:br>
            <a:r>
              <a:rPr lang="en-US" sz="1800" b="0" i="0" dirty="0">
                <a:solidFill>
                  <a:srgbClr val="202B45"/>
                </a:solidFill>
                <a:effectLst/>
                <a:latin typeface="Metropolis"/>
              </a:rPr>
              <a:t>ANALYSIS: We can clearly see that delivery charges as % of product Amount is highest at late nights  </a:t>
            </a:r>
            <a:endParaRPr lang="en-IN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2C7BB4-00F7-12B4-B76F-717790CEB4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819400"/>
            <a:ext cx="4656223" cy="2857748"/>
          </a:xfrm>
        </p:spPr>
      </p:pic>
    </p:spTree>
    <p:extLst>
      <p:ext uri="{BB962C8B-B14F-4D97-AF65-F5344CB8AC3E}">
        <p14:creationId xmlns:p14="http://schemas.microsoft.com/office/powerpoint/2010/main" val="3140369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1FECA-F054-E9BC-6B10-B30589186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800" b="0" i="0" dirty="0">
                <a:solidFill>
                  <a:srgbClr val="202B45"/>
                </a:solidFill>
                <a:effectLst/>
                <a:latin typeface="Metropolis"/>
              </a:rPr>
              <a:t>4.    Calculate discount as a percentage of product amount at slot and month level.</a:t>
            </a:r>
            <a:br>
              <a:rPr lang="en-US" sz="1800" b="0" i="0" dirty="0">
                <a:solidFill>
                  <a:srgbClr val="202B45"/>
                </a:solidFill>
                <a:effectLst/>
                <a:latin typeface="Metropolis"/>
              </a:rPr>
            </a:br>
            <a:br>
              <a:rPr lang="en-US" sz="1800" b="0" i="0" dirty="0">
                <a:solidFill>
                  <a:srgbClr val="202B45"/>
                </a:solidFill>
                <a:effectLst/>
                <a:latin typeface="Metropolis"/>
              </a:rPr>
            </a:br>
            <a:r>
              <a:rPr lang="en-US" sz="1800" b="0" i="0" dirty="0">
                <a:solidFill>
                  <a:srgbClr val="202B45"/>
                </a:solidFill>
                <a:effectLst/>
                <a:latin typeface="Metropolis"/>
              </a:rPr>
              <a:t>ANALYSIS: We can see that discount percentage of product amount is increasingly high in August month , so users can order in august month to get more discount</a:t>
            </a:r>
            <a:endParaRPr lang="en-IN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E3421F-A20C-2AA0-7035-DFA1143CC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6177" y="2706725"/>
            <a:ext cx="4595258" cy="2789162"/>
          </a:xfrm>
        </p:spPr>
      </p:pic>
    </p:spTree>
    <p:extLst>
      <p:ext uri="{BB962C8B-B14F-4D97-AF65-F5344CB8AC3E}">
        <p14:creationId xmlns:p14="http://schemas.microsoft.com/office/powerpoint/2010/main" val="3674814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C527-D52E-A5AB-AD37-2C20DF513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Completion Rate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AEC79-1453-4418-173F-BFCBC1ECB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B45"/>
                </a:solidFill>
                <a:effectLst/>
                <a:latin typeface="Metropolis"/>
              </a:rPr>
              <a:t>6.    Identify Completion rate at slot vs day of the week (</a:t>
            </a:r>
            <a:r>
              <a:rPr lang="en-US" b="1" i="0" dirty="0">
                <a:solidFill>
                  <a:srgbClr val="202B45"/>
                </a:solidFill>
                <a:effectLst/>
                <a:latin typeface="Metropolis"/>
              </a:rPr>
              <a:t>Sunday to Saturday</a:t>
            </a:r>
            <a:r>
              <a:rPr lang="en-US" b="0" i="0" dirty="0">
                <a:solidFill>
                  <a:srgbClr val="202B45"/>
                </a:solidFill>
                <a:effectLst/>
                <a:latin typeface="Metropolis"/>
              </a:rPr>
              <a:t>) level. Can you spot some pattern in the data?</a:t>
            </a:r>
          </a:p>
          <a:p>
            <a:r>
              <a:rPr lang="en-US" dirty="0">
                <a:solidFill>
                  <a:srgbClr val="202B45"/>
                </a:solidFill>
                <a:latin typeface="Metropolis"/>
              </a:rPr>
              <a:t>Analysis :Sunday has more completion rate out of all days in a week , also during the afternoon.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416EE2-9428-4B68-3770-49F389CAA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733800"/>
            <a:ext cx="4572396" cy="278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096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1CD80-F6FC-6CF0-2AE4-C4C3FC2F2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800" b="0" i="0" dirty="0">
                <a:solidFill>
                  <a:srgbClr val="202B45"/>
                </a:solidFill>
                <a:effectLst/>
                <a:latin typeface="Metropolis"/>
              </a:rPr>
              <a:t>7.    Calculate completion rate at drop area level.</a:t>
            </a:r>
            <a:br>
              <a:rPr lang="en-US" sz="1800" b="0" i="0" dirty="0">
                <a:solidFill>
                  <a:srgbClr val="202B45"/>
                </a:solidFill>
                <a:effectLst/>
                <a:latin typeface="Metropolis"/>
              </a:rPr>
            </a:br>
            <a:br>
              <a:rPr lang="en-US" sz="1800" b="0" i="0" dirty="0">
                <a:solidFill>
                  <a:srgbClr val="202B45"/>
                </a:solidFill>
                <a:effectLst/>
                <a:latin typeface="Metropolis"/>
              </a:rPr>
            </a:br>
            <a:br>
              <a:rPr lang="en-US" sz="1800" b="0" i="0" dirty="0">
                <a:solidFill>
                  <a:srgbClr val="202B45"/>
                </a:solidFill>
                <a:effectLst/>
                <a:latin typeface="Metropolis"/>
              </a:rPr>
            </a:br>
            <a:r>
              <a:rPr lang="en-US" sz="1800" b="0" i="0" dirty="0">
                <a:solidFill>
                  <a:srgbClr val="202B45"/>
                </a:solidFill>
                <a:effectLst/>
                <a:latin typeface="Metropolis"/>
              </a:rPr>
              <a:t>Analysis: the orders completed drastically drops in cv </a:t>
            </a:r>
            <a:r>
              <a:rPr lang="en-US" sz="1800" b="0" i="0" dirty="0" err="1">
                <a:solidFill>
                  <a:srgbClr val="202B45"/>
                </a:solidFill>
                <a:effectLst/>
                <a:latin typeface="Metropolis"/>
              </a:rPr>
              <a:t>raman</a:t>
            </a:r>
            <a:r>
              <a:rPr lang="en-US" sz="1800" b="0" i="0" dirty="0">
                <a:solidFill>
                  <a:srgbClr val="202B45"/>
                </a:solidFill>
                <a:effectLst/>
                <a:latin typeface="Metropolis"/>
              </a:rPr>
              <a:t> </a:t>
            </a:r>
            <a:r>
              <a:rPr lang="en-US" sz="1800" b="0" i="0" dirty="0" err="1">
                <a:solidFill>
                  <a:srgbClr val="202B45"/>
                </a:solidFill>
                <a:effectLst/>
                <a:latin typeface="Metropolis"/>
              </a:rPr>
              <a:t>nagar</a:t>
            </a:r>
            <a:r>
              <a:rPr lang="en-US" sz="1800" b="0" i="0" dirty="0">
                <a:solidFill>
                  <a:srgbClr val="202B45"/>
                </a:solidFill>
                <a:effectLst/>
                <a:latin typeface="Metropolis"/>
              </a:rPr>
              <a:t> and </a:t>
            </a:r>
            <a:r>
              <a:rPr lang="en-US" sz="1800" b="0" i="0" dirty="0" err="1">
                <a:solidFill>
                  <a:srgbClr val="202B45"/>
                </a:solidFill>
                <a:effectLst/>
                <a:latin typeface="Metropolis"/>
              </a:rPr>
              <a:t>viveka</a:t>
            </a:r>
            <a:r>
              <a:rPr lang="en-US" sz="1800" b="0" i="0" dirty="0">
                <a:solidFill>
                  <a:srgbClr val="202B45"/>
                </a:solidFill>
                <a:effectLst/>
                <a:latin typeface="Metropolis"/>
              </a:rPr>
              <a:t> </a:t>
            </a:r>
            <a:r>
              <a:rPr lang="en-US" sz="1800" b="0" i="0" dirty="0" err="1">
                <a:solidFill>
                  <a:srgbClr val="202B45"/>
                </a:solidFill>
                <a:effectLst/>
                <a:latin typeface="Metropolis"/>
              </a:rPr>
              <a:t>nagar</a:t>
            </a:r>
            <a:endParaRPr lang="en-IN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88FAB9-1D6F-73F8-F583-7E0E6F620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6194" y="2680053"/>
            <a:ext cx="4435224" cy="2842506"/>
          </a:xfrm>
        </p:spPr>
      </p:pic>
    </p:spTree>
    <p:extLst>
      <p:ext uri="{BB962C8B-B14F-4D97-AF65-F5344CB8AC3E}">
        <p14:creationId xmlns:p14="http://schemas.microsoft.com/office/powerpoint/2010/main" val="2454219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7A432-FFD9-616F-A140-A270AC82E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800" b="0" i="0" dirty="0">
                <a:solidFill>
                  <a:srgbClr val="202B45"/>
                </a:solidFill>
                <a:effectLst/>
                <a:latin typeface="Metropolis"/>
              </a:rPr>
              <a:t>8.    Completion rate at number of products ordered level. For this first you need to create a column having number of product against every order.</a:t>
            </a:r>
            <a:br>
              <a:rPr lang="en-US" sz="1800" b="0" i="0" dirty="0">
                <a:solidFill>
                  <a:srgbClr val="202B45"/>
                </a:solidFill>
                <a:effectLst/>
                <a:latin typeface="Metropolis"/>
              </a:rPr>
            </a:br>
            <a:r>
              <a:rPr lang="en-US" sz="1800" b="0" i="0" dirty="0">
                <a:solidFill>
                  <a:srgbClr val="202B45"/>
                </a:solidFill>
                <a:effectLst/>
                <a:latin typeface="Metropolis"/>
              </a:rPr>
              <a:t>Analysis : As number of products are increased , the completion rate also increases</a:t>
            </a:r>
            <a:endParaRPr lang="en-IN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721D26-F67B-037F-B116-28188D411C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4729" y="2664812"/>
            <a:ext cx="4778154" cy="2872989"/>
          </a:xfrm>
        </p:spPr>
      </p:pic>
    </p:spTree>
    <p:extLst>
      <p:ext uri="{BB962C8B-B14F-4D97-AF65-F5344CB8AC3E}">
        <p14:creationId xmlns:p14="http://schemas.microsoft.com/office/powerpoint/2010/main" val="2964242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21B01-3608-6B6A-97A6-903F89E43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000" b="0" i="0" dirty="0">
                <a:solidFill>
                  <a:srgbClr val="202B45"/>
                </a:solidFill>
                <a:effectLst/>
                <a:latin typeface="Metropolis"/>
              </a:rPr>
              <a:t>9.    Give you analysis on the any pattern you observe in the completion rate</a:t>
            </a:r>
            <a:r>
              <a:rPr lang="en-US" b="0" i="0" dirty="0">
                <a:solidFill>
                  <a:srgbClr val="202B45"/>
                </a:solidFill>
                <a:effectLst/>
                <a:latin typeface="Metropolis"/>
              </a:rPr>
              <a:t>.</a:t>
            </a:r>
            <a:br>
              <a:rPr lang="en-US" b="0" i="0" dirty="0">
                <a:solidFill>
                  <a:srgbClr val="202B45"/>
                </a:solidFill>
                <a:effectLst/>
                <a:latin typeface="Metropolis"/>
              </a:rPr>
            </a:br>
            <a:br>
              <a:rPr lang="en-US" b="0" i="0" dirty="0">
                <a:solidFill>
                  <a:srgbClr val="202B45"/>
                </a:solidFill>
                <a:effectLst/>
                <a:latin typeface="Metropolis"/>
              </a:rPr>
            </a:br>
            <a:r>
              <a:rPr lang="en-US" sz="2000" i="0" dirty="0">
                <a:solidFill>
                  <a:srgbClr val="202B45"/>
                </a:solidFill>
                <a:effectLst/>
                <a:latin typeface="Metropolis"/>
              </a:rPr>
              <a:t>Analysis: The completion rate is highest in the afternoon .</a:t>
            </a:r>
            <a:endParaRPr lang="en-IN" sz="20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440E99B-6289-4E3C-9441-B12BEED3E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3276600"/>
            <a:ext cx="4595258" cy="2758679"/>
          </a:xfrm>
        </p:spPr>
      </p:pic>
    </p:spTree>
    <p:extLst>
      <p:ext uri="{BB962C8B-B14F-4D97-AF65-F5344CB8AC3E}">
        <p14:creationId xmlns:p14="http://schemas.microsoft.com/office/powerpoint/2010/main" val="9123372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2775</TotalTime>
  <Words>483</Words>
  <Application>Microsoft Office PowerPoint</Application>
  <PresentationFormat>On-screen Show (4:3)</PresentationFormat>
  <Paragraphs>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Metropolis</vt:lpstr>
      <vt:lpstr>Times New Roman</vt:lpstr>
      <vt:lpstr>Trebuchet MS</vt:lpstr>
      <vt:lpstr>Wingdings 2</vt:lpstr>
      <vt:lpstr>Wingdings 3</vt:lpstr>
      <vt:lpstr>Facet</vt:lpstr>
      <vt:lpstr>Freshco Hypermarket Capstone</vt:lpstr>
      <vt:lpstr>Order Level Analysis  1.    Identify order distribution at slot and delivery area level.  ANALYSIS:As we can see in the bar chart , HSR layout has the highest order count in all the delivery slots </vt:lpstr>
      <vt:lpstr>PowerPoint Presentation</vt:lpstr>
      <vt:lpstr>3. Calculate delivery charges as a percentage of product amount at slot and month level.   ANALYSIS: We can clearly see that delivery charges as % of product Amount is highest at late nights  </vt:lpstr>
      <vt:lpstr>4.    Calculate discount as a percentage of product amount at slot and month level.  ANALYSIS: We can see that discount percentage of product amount is increasingly high in August month , so users can order in august month to get more discount</vt:lpstr>
      <vt:lpstr>Completion Rate Analysis</vt:lpstr>
      <vt:lpstr>7.    Calculate completion rate at drop area level.   Analysis: the orders completed drastically drops in cv raman nagar and viveka nagar</vt:lpstr>
      <vt:lpstr>8.    Completion rate at number of products ordered level. For this first you need to create a column having number of product against every order. Analysis : As number of products are increased , the completion rate also increases</vt:lpstr>
      <vt:lpstr>9.    Give you analysis on the any pattern you observe in the completion rate.  Analysis: The completion rate is highest in the afternoon .</vt:lpstr>
      <vt:lpstr>            Delivery Analysis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APPROACH TO QUALITY MANAGEMENT</dc:title>
  <dc:creator>syed wasif</dc:creator>
  <cp:lastModifiedBy>Arshad Anees</cp:lastModifiedBy>
  <cp:revision>104</cp:revision>
  <dcterms:created xsi:type="dcterms:W3CDTF">2021-06-03T02:19:33Z</dcterms:created>
  <dcterms:modified xsi:type="dcterms:W3CDTF">2023-10-29T15:14:21Z</dcterms:modified>
</cp:coreProperties>
</file>