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Avenir Bold" charset="1" panose="020B0703020203020204"/>
      <p:regular r:id="rId13"/>
    </p:embeddedFont>
    <p:embeddedFont>
      <p:font typeface="Avenir" charset="1" panose="020B0503020203020204"/>
      <p:regular r:id="rId14"/>
    </p:embeddedFont>
    <p:embeddedFont>
      <p:font typeface="Canva Sans" charset="1" panose="020B0503030501040103"/>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9.png" Type="http://schemas.openxmlformats.org/officeDocument/2006/relationships/image"/><Relationship Id="rId7" Target="../media/image1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981200" y="-94024"/>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5623560" y="1532252"/>
            <a:ext cx="10620170" cy="5070476"/>
          </a:xfrm>
          <a:prstGeom prst="rect">
            <a:avLst/>
          </a:prstGeom>
        </p:spPr>
        <p:txBody>
          <a:bodyPr anchor="t" rtlCol="false" tIns="0" lIns="0" bIns="0" rIns="0">
            <a:spAutoFit/>
          </a:bodyPr>
          <a:lstStyle/>
          <a:p>
            <a:pPr algn="r">
              <a:lnSpc>
                <a:spcPts val="12500"/>
              </a:lnSpc>
            </a:pPr>
            <a:r>
              <a:rPr lang="en-US" b="true" sz="12500">
                <a:solidFill>
                  <a:srgbClr val="FFFFFF"/>
                </a:solidFill>
                <a:latin typeface="Avenir Bold"/>
                <a:ea typeface="Avenir Bold"/>
                <a:cs typeface="Avenir Bold"/>
                <a:sym typeface="Avenir Bold"/>
              </a:rPr>
              <a:t>DATA SCIENCE ASSIGNMENT</a:t>
            </a:r>
          </a:p>
        </p:txBody>
      </p:sp>
      <p:sp>
        <p:nvSpPr>
          <p:cNvPr name="TextBox 7" id="7"/>
          <p:cNvSpPr txBox="true"/>
          <p:nvPr/>
        </p:nvSpPr>
        <p:spPr>
          <a:xfrm rot="0">
            <a:off x="9994811" y="7354333"/>
            <a:ext cx="5722116" cy="599446"/>
          </a:xfrm>
          <a:prstGeom prst="rect">
            <a:avLst/>
          </a:prstGeom>
        </p:spPr>
        <p:txBody>
          <a:bodyPr anchor="t" rtlCol="false" tIns="0" lIns="0" bIns="0" rIns="0">
            <a:spAutoFit/>
          </a:bodyPr>
          <a:lstStyle/>
          <a:p>
            <a:pPr algn="r">
              <a:lnSpc>
                <a:spcPts val="4070"/>
              </a:lnSpc>
            </a:pPr>
            <a:r>
              <a:rPr lang="en-US" sz="3700">
                <a:solidFill>
                  <a:srgbClr val="FFFFFF"/>
                </a:solidFill>
                <a:latin typeface="Avenir"/>
                <a:ea typeface="Avenir"/>
                <a:cs typeface="Avenir"/>
                <a:sym typeface="Avenir"/>
              </a:rPr>
              <a:t>Arshad Jamal</a:t>
            </a:r>
          </a:p>
        </p:txBody>
      </p:sp>
      <p:sp>
        <p:nvSpPr>
          <p:cNvPr name="Freeform 8" id="8"/>
          <p:cNvSpPr/>
          <p:nvPr/>
        </p:nvSpPr>
        <p:spPr>
          <a:xfrm flipH="false" flipV="false" rot="0">
            <a:off x="1981200" y="6267450"/>
            <a:ext cx="2880360" cy="4114800"/>
          </a:xfrm>
          <a:custGeom>
            <a:avLst/>
            <a:gdLst/>
            <a:ahLst/>
            <a:cxnLst/>
            <a:rect r="r" b="b" t="t" l="l"/>
            <a:pathLst>
              <a:path h="4114800" w="2880360">
                <a:moveTo>
                  <a:pt x="0" y="0"/>
                </a:moveTo>
                <a:lnTo>
                  <a:pt x="2880360" y="0"/>
                </a:lnTo>
                <a:lnTo>
                  <a:pt x="288036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10800000">
            <a:off x="5623560" y="7673106"/>
            <a:ext cx="3422956" cy="2613894"/>
          </a:xfrm>
          <a:custGeom>
            <a:avLst/>
            <a:gdLst/>
            <a:ahLst/>
            <a:cxnLst/>
            <a:rect r="r" b="b" t="t" l="l"/>
            <a:pathLst>
              <a:path h="2613894" w="3422956">
                <a:moveTo>
                  <a:pt x="0" y="0"/>
                </a:moveTo>
                <a:lnTo>
                  <a:pt x="3422956" y="0"/>
                </a:lnTo>
                <a:lnTo>
                  <a:pt x="3422956" y="2613894"/>
                </a:lnTo>
                <a:lnTo>
                  <a:pt x="0" y="26138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17556" y="9164276"/>
            <a:ext cx="4102978" cy="2245448"/>
          </a:xfrm>
          <a:custGeom>
            <a:avLst/>
            <a:gdLst/>
            <a:ahLst/>
            <a:cxnLst/>
            <a:rect r="r" b="b" t="t" l="l"/>
            <a:pathLst>
              <a:path h="2245448" w="410297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820154" y="0"/>
            <a:ext cx="11301259" cy="5622376"/>
          </a:xfrm>
          <a:custGeom>
            <a:avLst/>
            <a:gdLst/>
            <a:ahLst/>
            <a:cxnLst/>
            <a:rect r="r" b="b" t="t" l="l"/>
            <a:pathLst>
              <a:path h="5622376" w="11301259">
                <a:moveTo>
                  <a:pt x="0" y="0"/>
                </a:moveTo>
                <a:lnTo>
                  <a:pt x="11301259" y="0"/>
                </a:lnTo>
                <a:lnTo>
                  <a:pt x="11301259" y="5622376"/>
                </a:lnTo>
                <a:lnTo>
                  <a:pt x="0" y="5622376"/>
                </a:lnTo>
                <a:lnTo>
                  <a:pt x="0" y="0"/>
                </a:lnTo>
                <a:close/>
              </a:path>
            </a:pathLst>
          </a:custGeom>
          <a:blipFill>
            <a:blip r:embed="rId4"/>
            <a:stretch>
              <a:fillRect l="0" t="0" r="0" b="0"/>
            </a:stretch>
          </a:blipFill>
        </p:spPr>
      </p:sp>
      <p:sp>
        <p:nvSpPr>
          <p:cNvPr name="Freeform 4" id="4"/>
          <p:cNvSpPr/>
          <p:nvPr/>
        </p:nvSpPr>
        <p:spPr>
          <a:xfrm flipH="false" flipV="false" rot="0">
            <a:off x="187599" y="4689213"/>
            <a:ext cx="7347157" cy="5822525"/>
          </a:xfrm>
          <a:custGeom>
            <a:avLst/>
            <a:gdLst/>
            <a:ahLst/>
            <a:cxnLst/>
            <a:rect r="r" b="b" t="t" l="l"/>
            <a:pathLst>
              <a:path h="5822525" w="7347157">
                <a:moveTo>
                  <a:pt x="0" y="0"/>
                </a:moveTo>
                <a:lnTo>
                  <a:pt x="7347157" y="0"/>
                </a:lnTo>
                <a:lnTo>
                  <a:pt x="7347157" y="5822526"/>
                </a:lnTo>
                <a:lnTo>
                  <a:pt x="0" y="5822526"/>
                </a:lnTo>
                <a:lnTo>
                  <a:pt x="0" y="0"/>
                </a:lnTo>
                <a:close/>
              </a:path>
            </a:pathLst>
          </a:custGeom>
          <a:blipFill>
            <a:blip r:embed="rId5"/>
            <a:stretch>
              <a:fillRect l="0" t="-431" r="-17260" b="0"/>
            </a:stretch>
          </a:blipFill>
        </p:spPr>
      </p:sp>
      <p:sp>
        <p:nvSpPr>
          <p:cNvPr name="TextBox 5" id="5"/>
          <p:cNvSpPr txBox="true"/>
          <p:nvPr/>
        </p:nvSpPr>
        <p:spPr>
          <a:xfrm rot="0">
            <a:off x="808313" y="981075"/>
            <a:ext cx="6726444" cy="733431"/>
          </a:xfrm>
          <a:prstGeom prst="rect">
            <a:avLst/>
          </a:prstGeom>
        </p:spPr>
        <p:txBody>
          <a:bodyPr anchor="t" rtlCol="false" tIns="0" lIns="0" bIns="0" rIns="0">
            <a:spAutoFit/>
          </a:bodyPr>
          <a:lstStyle/>
          <a:p>
            <a:pPr algn="l">
              <a:lnSpc>
                <a:spcPts val="4950"/>
              </a:lnSpc>
            </a:pPr>
            <a:r>
              <a:rPr lang="en-US" b="true" sz="4500">
                <a:solidFill>
                  <a:srgbClr val="8CA9AD"/>
                </a:solidFill>
                <a:latin typeface="Avenir Bold"/>
                <a:ea typeface="Avenir Bold"/>
                <a:cs typeface="Avenir Bold"/>
                <a:sym typeface="Avenir Bold"/>
              </a:rPr>
              <a:t>MISSING VALUES</a:t>
            </a:r>
          </a:p>
        </p:txBody>
      </p:sp>
      <p:sp>
        <p:nvSpPr>
          <p:cNvPr name="TextBox 6" id="6"/>
          <p:cNvSpPr txBox="true"/>
          <p:nvPr/>
        </p:nvSpPr>
        <p:spPr>
          <a:xfrm rot="0">
            <a:off x="808313" y="1887406"/>
            <a:ext cx="5953371" cy="2590806"/>
          </a:xfrm>
          <a:prstGeom prst="rect">
            <a:avLst/>
          </a:prstGeom>
        </p:spPr>
        <p:txBody>
          <a:bodyPr anchor="t" rtlCol="false" tIns="0" lIns="0" bIns="0" rIns="0">
            <a:spAutoFit/>
          </a:bodyPr>
          <a:lstStyle/>
          <a:p>
            <a:pPr algn="l">
              <a:lnSpc>
                <a:spcPts val="3300"/>
              </a:lnSpc>
            </a:pPr>
            <a:r>
              <a:rPr lang="en-US" sz="3000">
                <a:solidFill>
                  <a:srgbClr val="737373"/>
                </a:solidFill>
                <a:latin typeface="Avenir"/>
                <a:ea typeface="Avenir"/>
                <a:cs typeface="Avenir"/>
                <a:sym typeface="Avenir"/>
              </a:rPr>
              <a:t>since we had very less percentage of vals missing, we cd remove them but before used missingno lib to see some patterns and identify missing data as Mnar or mar or mcar. </a:t>
            </a:r>
          </a:p>
        </p:txBody>
      </p:sp>
      <p:sp>
        <p:nvSpPr>
          <p:cNvPr name="AutoShape 7" id="7"/>
          <p:cNvSpPr/>
          <p:nvPr/>
        </p:nvSpPr>
        <p:spPr>
          <a:xfrm>
            <a:off x="5897880" y="5143500"/>
            <a:ext cx="6492240" cy="0"/>
          </a:xfrm>
          <a:prstGeom prst="line">
            <a:avLst/>
          </a:prstGeom>
          <a:ln cap="flat" w="38100">
            <a:solidFill>
              <a:srgbClr val="FFFFFF"/>
            </a:solidFill>
            <a:prstDash val="solid"/>
            <a:headEnd type="none" len="sm" w="sm"/>
            <a:tailEnd type="none" len="sm" w="sm"/>
          </a:ln>
        </p:spPr>
      </p:sp>
      <p:sp>
        <p:nvSpPr>
          <p:cNvPr name="TextBox 8" id="8"/>
          <p:cNvSpPr txBox="true"/>
          <p:nvPr/>
        </p:nvSpPr>
        <p:spPr>
          <a:xfrm rot="0">
            <a:off x="7534756" y="6573470"/>
            <a:ext cx="10183051" cy="2590806"/>
          </a:xfrm>
          <a:prstGeom prst="rect">
            <a:avLst/>
          </a:prstGeom>
        </p:spPr>
        <p:txBody>
          <a:bodyPr anchor="t" rtlCol="false" tIns="0" lIns="0" bIns="0" rIns="0">
            <a:spAutoFit/>
          </a:bodyPr>
          <a:lstStyle/>
          <a:p>
            <a:pPr algn="l">
              <a:lnSpc>
                <a:spcPts val="3300"/>
              </a:lnSpc>
            </a:pPr>
            <a:r>
              <a:rPr lang="en-US" sz="3000">
                <a:solidFill>
                  <a:srgbClr val="737373"/>
                </a:solidFill>
                <a:latin typeface="Avenir"/>
                <a:ea typeface="Avenir"/>
                <a:cs typeface="Avenir"/>
                <a:sym typeface="Avenir"/>
              </a:rPr>
              <a:t>min cols =1 nd max = 7 that means where one col is missing all other are as well, high similarity indicates the same thus removal best option.</a:t>
            </a:r>
          </a:p>
          <a:p>
            <a:pPr algn="l">
              <a:lnSpc>
                <a:spcPts val="3300"/>
              </a:lnSpc>
            </a:pPr>
          </a:p>
          <a:p>
            <a:pPr algn="l">
              <a:lnSpc>
                <a:spcPts val="3300"/>
              </a:lnSpc>
            </a:pPr>
            <a:r>
              <a:rPr lang="en-US" sz="3000">
                <a:solidFill>
                  <a:srgbClr val="737373"/>
                </a:solidFill>
                <a:latin typeface="Avenir"/>
                <a:ea typeface="Avenir"/>
                <a:cs typeface="Avenir"/>
                <a:sym typeface="Avenir"/>
              </a:rPr>
              <a:t>still, used dropna with ‘all’ first nd then checked again for some info.</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15847580" y="6555390"/>
            <a:ext cx="5450085" cy="4161883"/>
          </a:xfrm>
          <a:custGeom>
            <a:avLst/>
            <a:gdLst/>
            <a:ahLst/>
            <a:cxnLst/>
            <a:rect r="r" b="b" t="t" l="l"/>
            <a:pathLst>
              <a:path h="4161883" w="5450085">
                <a:moveTo>
                  <a:pt x="0" y="0"/>
                </a:moveTo>
                <a:lnTo>
                  <a:pt x="5450085" y="0"/>
                </a:lnTo>
                <a:lnTo>
                  <a:pt x="5450085" y="4161883"/>
                </a:lnTo>
                <a:lnTo>
                  <a:pt x="0" y="41618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1061889" y="-806818"/>
            <a:ext cx="4165223" cy="5950318"/>
          </a:xfrm>
          <a:custGeom>
            <a:avLst/>
            <a:gdLst/>
            <a:ahLst/>
            <a:cxnLst/>
            <a:rect r="r" b="b" t="t" l="l"/>
            <a:pathLst>
              <a:path h="5950318" w="4165223">
                <a:moveTo>
                  <a:pt x="0" y="0"/>
                </a:moveTo>
                <a:lnTo>
                  <a:pt x="4165222" y="0"/>
                </a:lnTo>
                <a:lnTo>
                  <a:pt x="4165222" y="5950318"/>
                </a:lnTo>
                <a:lnTo>
                  <a:pt x="0" y="59503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00500" y="253338"/>
            <a:ext cx="8822873" cy="6302052"/>
          </a:xfrm>
          <a:custGeom>
            <a:avLst/>
            <a:gdLst/>
            <a:ahLst/>
            <a:cxnLst/>
            <a:rect r="r" b="b" t="t" l="l"/>
            <a:pathLst>
              <a:path h="6302052" w="8822873">
                <a:moveTo>
                  <a:pt x="0" y="0"/>
                </a:moveTo>
                <a:lnTo>
                  <a:pt x="8822873" y="0"/>
                </a:lnTo>
                <a:lnTo>
                  <a:pt x="8822873" y="6302052"/>
                </a:lnTo>
                <a:lnTo>
                  <a:pt x="0" y="6302052"/>
                </a:lnTo>
                <a:lnTo>
                  <a:pt x="0" y="0"/>
                </a:lnTo>
                <a:close/>
              </a:path>
            </a:pathLst>
          </a:custGeom>
          <a:blipFill>
            <a:blip r:embed="rId6"/>
            <a:stretch>
              <a:fillRect l="0" t="0" r="0" b="0"/>
            </a:stretch>
          </a:blipFill>
        </p:spPr>
      </p:sp>
      <p:sp>
        <p:nvSpPr>
          <p:cNvPr name="Freeform 5" id="5"/>
          <p:cNvSpPr/>
          <p:nvPr/>
        </p:nvSpPr>
        <p:spPr>
          <a:xfrm flipH="false" flipV="false" rot="0">
            <a:off x="9323373" y="253338"/>
            <a:ext cx="8605561" cy="6302052"/>
          </a:xfrm>
          <a:custGeom>
            <a:avLst/>
            <a:gdLst/>
            <a:ahLst/>
            <a:cxnLst/>
            <a:rect r="r" b="b" t="t" l="l"/>
            <a:pathLst>
              <a:path h="6302052" w="8605561">
                <a:moveTo>
                  <a:pt x="0" y="0"/>
                </a:moveTo>
                <a:lnTo>
                  <a:pt x="8605561" y="0"/>
                </a:lnTo>
                <a:lnTo>
                  <a:pt x="8605561" y="6302052"/>
                </a:lnTo>
                <a:lnTo>
                  <a:pt x="0" y="6302052"/>
                </a:lnTo>
                <a:lnTo>
                  <a:pt x="0" y="0"/>
                </a:lnTo>
                <a:close/>
              </a:path>
            </a:pathLst>
          </a:custGeom>
          <a:blipFill>
            <a:blip r:embed="rId7"/>
            <a:stretch>
              <a:fillRect l="0" t="0" r="0" b="0"/>
            </a:stretch>
          </a:blipFill>
        </p:spPr>
      </p:sp>
      <p:sp>
        <p:nvSpPr>
          <p:cNvPr name="TextBox 6" id="6"/>
          <p:cNvSpPr txBox="true"/>
          <p:nvPr/>
        </p:nvSpPr>
        <p:spPr>
          <a:xfrm rot="0">
            <a:off x="1284836" y="7047520"/>
            <a:ext cx="13675033" cy="2639405"/>
          </a:xfrm>
          <a:prstGeom prst="rect">
            <a:avLst/>
          </a:prstGeom>
        </p:spPr>
        <p:txBody>
          <a:bodyPr anchor="t" rtlCol="false" tIns="0" lIns="0" bIns="0" rIns="0">
            <a:spAutoFit/>
          </a:bodyPr>
          <a:lstStyle/>
          <a:p>
            <a:pPr algn="l">
              <a:lnSpc>
                <a:spcPts val="3384"/>
              </a:lnSpc>
            </a:pPr>
            <a:r>
              <a:rPr lang="en-US" sz="3077">
                <a:solidFill>
                  <a:srgbClr val="737373"/>
                </a:solidFill>
                <a:latin typeface="Avenir"/>
                <a:ea typeface="Avenir"/>
                <a:cs typeface="Avenir"/>
                <a:sym typeface="Avenir"/>
              </a:rPr>
              <a:t> left shows the overall distribution of the data nd the right shows the data which was left after doing drop na with all param, so now we see that those points werent outliers but just usual points of the distribution, removing which wdnt cause any hinderance or loss of info.</a:t>
            </a:r>
          </a:p>
          <a:p>
            <a:pPr algn="l">
              <a:lnSpc>
                <a:spcPts val="3384"/>
              </a:lnSpc>
            </a:pPr>
            <a:r>
              <a:rPr lang="en-US" sz="3077">
                <a:solidFill>
                  <a:srgbClr val="737373"/>
                </a:solidFill>
                <a:latin typeface="Avenir"/>
                <a:ea typeface="Avenir"/>
                <a:cs typeface="Avenir"/>
                <a:sym typeface="Avenir"/>
              </a:rPr>
              <a:t>Hence, removal with ‘any’ approved!</a:t>
            </a:r>
          </a:p>
          <a:p>
            <a:pPr algn="l">
              <a:lnSpc>
                <a:spcPts val="3384"/>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17556" y="9164276"/>
            <a:ext cx="4102978" cy="2245448"/>
          </a:xfrm>
          <a:custGeom>
            <a:avLst/>
            <a:gdLst/>
            <a:ahLst/>
            <a:cxnLst/>
            <a:rect r="r" b="b" t="t" l="l"/>
            <a:pathLst>
              <a:path h="2245448" w="410297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3482016" y="-2080942"/>
            <a:ext cx="5450085" cy="4161883"/>
          </a:xfrm>
          <a:custGeom>
            <a:avLst/>
            <a:gdLst/>
            <a:ahLst/>
            <a:cxnLst/>
            <a:rect r="r" b="b" t="t" l="l"/>
            <a:pathLst>
              <a:path h="4161883" w="5450085">
                <a:moveTo>
                  <a:pt x="0" y="0"/>
                </a:moveTo>
                <a:lnTo>
                  <a:pt x="5450085" y="0"/>
                </a:lnTo>
                <a:lnTo>
                  <a:pt x="5450085" y="4161884"/>
                </a:lnTo>
                <a:lnTo>
                  <a:pt x="0" y="41618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144000" y="130815"/>
            <a:ext cx="8862936" cy="5805223"/>
          </a:xfrm>
          <a:custGeom>
            <a:avLst/>
            <a:gdLst/>
            <a:ahLst/>
            <a:cxnLst/>
            <a:rect r="r" b="b" t="t" l="l"/>
            <a:pathLst>
              <a:path h="5805223" w="8862936">
                <a:moveTo>
                  <a:pt x="0" y="0"/>
                </a:moveTo>
                <a:lnTo>
                  <a:pt x="8862936" y="0"/>
                </a:lnTo>
                <a:lnTo>
                  <a:pt x="8862936" y="5805223"/>
                </a:lnTo>
                <a:lnTo>
                  <a:pt x="0" y="5805223"/>
                </a:lnTo>
                <a:lnTo>
                  <a:pt x="0" y="0"/>
                </a:lnTo>
                <a:close/>
              </a:path>
            </a:pathLst>
          </a:custGeom>
          <a:blipFill>
            <a:blip r:embed="rId6"/>
            <a:stretch>
              <a:fillRect l="0" t="0" r="0" b="0"/>
            </a:stretch>
          </a:blipFill>
        </p:spPr>
      </p:sp>
      <p:sp>
        <p:nvSpPr>
          <p:cNvPr name="Freeform 5" id="5"/>
          <p:cNvSpPr/>
          <p:nvPr/>
        </p:nvSpPr>
        <p:spPr>
          <a:xfrm flipH="false" flipV="false" rot="0">
            <a:off x="8905780" y="5936038"/>
            <a:ext cx="8656418" cy="4036055"/>
          </a:xfrm>
          <a:custGeom>
            <a:avLst/>
            <a:gdLst/>
            <a:ahLst/>
            <a:cxnLst/>
            <a:rect r="r" b="b" t="t" l="l"/>
            <a:pathLst>
              <a:path h="4036055" w="8656418">
                <a:moveTo>
                  <a:pt x="0" y="0"/>
                </a:moveTo>
                <a:lnTo>
                  <a:pt x="8656418" y="0"/>
                </a:lnTo>
                <a:lnTo>
                  <a:pt x="8656418" y="4036055"/>
                </a:lnTo>
                <a:lnTo>
                  <a:pt x="0" y="4036055"/>
                </a:lnTo>
                <a:lnTo>
                  <a:pt x="0" y="0"/>
                </a:lnTo>
                <a:close/>
              </a:path>
            </a:pathLst>
          </a:custGeom>
          <a:blipFill>
            <a:blip r:embed="rId7"/>
            <a:stretch>
              <a:fillRect l="0" t="0" r="0" b="0"/>
            </a:stretch>
          </a:blipFill>
        </p:spPr>
      </p:sp>
      <p:sp>
        <p:nvSpPr>
          <p:cNvPr name="TextBox 6" id="6"/>
          <p:cNvSpPr txBox="true"/>
          <p:nvPr/>
        </p:nvSpPr>
        <p:spPr>
          <a:xfrm rot="0">
            <a:off x="1456619" y="493534"/>
            <a:ext cx="6726444" cy="733431"/>
          </a:xfrm>
          <a:prstGeom prst="rect">
            <a:avLst/>
          </a:prstGeom>
        </p:spPr>
        <p:txBody>
          <a:bodyPr anchor="t" rtlCol="false" tIns="0" lIns="0" bIns="0" rIns="0">
            <a:spAutoFit/>
          </a:bodyPr>
          <a:lstStyle/>
          <a:p>
            <a:pPr algn="l">
              <a:lnSpc>
                <a:spcPts val="4950"/>
              </a:lnSpc>
            </a:pPr>
            <a:r>
              <a:rPr lang="en-US" sz="4500">
                <a:solidFill>
                  <a:srgbClr val="8CA9AD"/>
                </a:solidFill>
                <a:latin typeface="Avenir"/>
                <a:ea typeface="Avenir"/>
                <a:cs typeface="Avenir"/>
                <a:sym typeface="Avenir"/>
              </a:rPr>
              <a:t>BOXPLOTS</a:t>
            </a:r>
          </a:p>
        </p:txBody>
      </p:sp>
      <p:sp>
        <p:nvSpPr>
          <p:cNvPr name="TextBox 7" id="7"/>
          <p:cNvSpPr txBox="true"/>
          <p:nvPr/>
        </p:nvSpPr>
        <p:spPr>
          <a:xfrm rot="0">
            <a:off x="1456619" y="1668832"/>
            <a:ext cx="5953371" cy="8039106"/>
          </a:xfrm>
          <a:prstGeom prst="rect">
            <a:avLst/>
          </a:prstGeom>
        </p:spPr>
        <p:txBody>
          <a:bodyPr anchor="t" rtlCol="false" tIns="0" lIns="0" bIns="0" rIns="0">
            <a:spAutoFit/>
          </a:bodyPr>
          <a:lstStyle/>
          <a:p>
            <a:pPr algn="l">
              <a:lnSpc>
                <a:spcPts val="3300"/>
              </a:lnSpc>
            </a:pPr>
            <a:r>
              <a:rPr lang="en-US" sz="3000">
                <a:solidFill>
                  <a:srgbClr val="737373"/>
                </a:solidFill>
                <a:latin typeface="Avenir"/>
                <a:ea typeface="Avenir"/>
                <a:cs typeface="Avenir"/>
                <a:sym typeface="Avenir"/>
              </a:rPr>
              <a:t>Indicates the need for multivariate outlier detection since </a:t>
            </a:r>
          </a:p>
          <a:p>
            <a:pPr algn="l" marL="647805" indent="-323903" lvl="1">
              <a:lnSpc>
                <a:spcPts val="3300"/>
              </a:lnSpc>
              <a:buAutoNum type="arabicPeriod" startAt="1"/>
            </a:pPr>
            <a:r>
              <a:rPr lang="en-US" sz="3000">
                <a:solidFill>
                  <a:srgbClr val="737373"/>
                </a:solidFill>
                <a:latin typeface="Avenir"/>
                <a:ea typeface="Avenir"/>
                <a:cs typeface="Avenir"/>
                <a:sym typeface="Avenir"/>
              </a:rPr>
              <a:t>all variables show extreme outliers</a:t>
            </a:r>
          </a:p>
          <a:p>
            <a:pPr algn="l" marL="647805" indent="-323903" lvl="1">
              <a:lnSpc>
                <a:spcPts val="3300"/>
              </a:lnSpc>
              <a:buAutoNum type="arabicPeriod" startAt="1"/>
            </a:pPr>
            <a:r>
              <a:rPr lang="en-US" sz="3000">
                <a:solidFill>
                  <a:srgbClr val="737373"/>
                </a:solidFill>
                <a:latin typeface="Avenir"/>
                <a:ea typeface="Avenir"/>
                <a:cs typeface="Avenir"/>
                <a:sym typeface="Avenir"/>
              </a:rPr>
              <a:t>univariate wd fail due to feature interaction</a:t>
            </a:r>
          </a:p>
          <a:p>
            <a:pPr algn="l" marL="647805" indent="-323903" lvl="1">
              <a:lnSpc>
                <a:spcPts val="3300"/>
              </a:lnSpc>
              <a:buAutoNum type="arabicPeriod" startAt="1"/>
            </a:pPr>
            <a:r>
              <a:rPr lang="en-US" sz="3000">
                <a:solidFill>
                  <a:srgbClr val="737373"/>
                </a:solidFill>
                <a:latin typeface="Avenir"/>
                <a:ea typeface="Avenir"/>
                <a:cs typeface="Avenir"/>
                <a:sym typeface="Avenir"/>
              </a:rPr>
              <a:t>correlated cols</a:t>
            </a:r>
          </a:p>
          <a:p>
            <a:pPr algn="l" marL="647805" indent="-323903" lvl="1">
              <a:lnSpc>
                <a:spcPts val="3300"/>
              </a:lnSpc>
              <a:buAutoNum type="arabicPeriod" startAt="1"/>
            </a:pPr>
            <a:r>
              <a:rPr lang="en-US" sz="3000">
                <a:solidFill>
                  <a:srgbClr val="737373"/>
                </a:solidFill>
                <a:latin typeface="Avenir"/>
                <a:ea typeface="Avenir"/>
                <a:cs typeface="Avenir"/>
                <a:sym typeface="Avenir"/>
              </a:rPr>
              <a:t>singularity may not be the cause of outlier, but combinations must be.</a:t>
            </a:r>
          </a:p>
          <a:p>
            <a:pPr algn="l">
              <a:lnSpc>
                <a:spcPts val="3300"/>
              </a:lnSpc>
            </a:pPr>
          </a:p>
          <a:p>
            <a:pPr algn="l">
              <a:lnSpc>
                <a:spcPts val="3300"/>
              </a:lnSpc>
            </a:pPr>
          </a:p>
          <a:p>
            <a:pPr algn="l">
              <a:lnSpc>
                <a:spcPts val="3300"/>
              </a:lnSpc>
            </a:pPr>
            <a:r>
              <a:rPr lang="en-US" sz="3000">
                <a:solidFill>
                  <a:srgbClr val="737373"/>
                </a:solidFill>
                <a:latin typeface="Avenir"/>
                <a:ea typeface="Avenir"/>
                <a:cs typeface="Avenir"/>
                <a:sym typeface="Avenir"/>
              </a:rPr>
              <a:t>the graph below shows:</a:t>
            </a:r>
          </a:p>
          <a:p>
            <a:pPr algn="l" marL="647805" indent="-323903" lvl="1">
              <a:lnSpc>
                <a:spcPts val="3300"/>
              </a:lnSpc>
              <a:buAutoNum type="arabicPeriod" startAt="1"/>
            </a:pPr>
            <a:r>
              <a:rPr lang="en-US" sz="3000">
                <a:solidFill>
                  <a:srgbClr val="737373"/>
                </a:solidFill>
                <a:latin typeface="Avenir"/>
                <a:ea typeface="Avenir"/>
                <a:cs typeface="Avenir"/>
                <a:sym typeface="Avenir"/>
              </a:rPr>
              <a:t>the follow of stable range</a:t>
            </a:r>
          </a:p>
          <a:p>
            <a:pPr algn="l" marL="647805" indent="-323903" lvl="1">
              <a:lnSpc>
                <a:spcPts val="3300"/>
              </a:lnSpc>
              <a:buAutoNum type="arabicPeriod" startAt="1"/>
            </a:pPr>
            <a:r>
              <a:rPr lang="en-US" sz="3000">
                <a:solidFill>
                  <a:srgbClr val="737373"/>
                </a:solidFill>
                <a:latin typeface="Avenir"/>
                <a:ea typeface="Avenir"/>
                <a:cs typeface="Avenir"/>
                <a:sym typeface="Avenir"/>
              </a:rPr>
              <a:t>spikes nd drops</a:t>
            </a:r>
          </a:p>
          <a:p>
            <a:pPr algn="l" marL="647805" indent="-323903" lvl="1">
              <a:lnSpc>
                <a:spcPts val="3300"/>
              </a:lnSpc>
              <a:buAutoNum type="arabicPeriod" startAt="1"/>
            </a:pPr>
            <a:r>
              <a:rPr lang="en-US" sz="3000">
                <a:solidFill>
                  <a:srgbClr val="737373"/>
                </a:solidFill>
                <a:latin typeface="Avenir"/>
                <a:ea typeface="Avenir"/>
                <a:cs typeface="Avenir"/>
                <a:sym typeface="Avenir"/>
              </a:rPr>
              <a:t>sudden temp drops near 0</a:t>
            </a:r>
          </a:p>
          <a:p>
            <a:pPr algn="l" marL="647805" indent="-323903" lvl="1">
              <a:lnSpc>
                <a:spcPts val="3300"/>
              </a:lnSpc>
              <a:buAutoNum type="arabicPeriod" startAt="1"/>
            </a:pPr>
            <a:r>
              <a:rPr lang="en-US" sz="3000">
                <a:solidFill>
                  <a:srgbClr val="737373"/>
                </a:solidFill>
                <a:latin typeface="Avenir"/>
                <a:ea typeface="Avenir"/>
                <a:cs typeface="Avenir"/>
                <a:sym typeface="Avenir"/>
              </a:rPr>
              <a:t>maybe shutdowns , failures </a:t>
            </a:r>
          </a:p>
          <a:p>
            <a:pPr algn="l" marL="647805" indent="-323903" lvl="1">
              <a:lnSpc>
                <a:spcPts val="3300"/>
              </a:lnSpc>
              <a:buAutoNum type="arabicPeriod" startAt="1"/>
            </a:pPr>
            <a:r>
              <a:rPr lang="en-US" sz="3000">
                <a:solidFill>
                  <a:srgbClr val="737373"/>
                </a:solidFill>
                <a:latin typeface="Avenir"/>
                <a:ea typeface="Avenir"/>
                <a:cs typeface="Avenir"/>
                <a:sym typeface="Avenir"/>
              </a:rPr>
              <a:t>two closely follow each other</a:t>
            </a:r>
          </a:p>
          <a:p>
            <a:pPr algn="l">
              <a:lnSpc>
                <a:spcPts val="330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156322" y="8041552"/>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341374" y="453315"/>
            <a:ext cx="11744982" cy="6298247"/>
          </a:xfrm>
          <a:custGeom>
            <a:avLst/>
            <a:gdLst/>
            <a:ahLst/>
            <a:cxnLst/>
            <a:rect r="r" b="b" t="t" l="l"/>
            <a:pathLst>
              <a:path h="6298247" w="11744982">
                <a:moveTo>
                  <a:pt x="0" y="0"/>
                </a:moveTo>
                <a:lnTo>
                  <a:pt x="11744982" y="0"/>
                </a:lnTo>
                <a:lnTo>
                  <a:pt x="11744982" y="6298247"/>
                </a:lnTo>
                <a:lnTo>
                  <a:pt x="0" y="6298247"/>
                </a:lnTo>
                <a:lnTo>
                  <a:pt x="0" y="0"/>
                </a:lnTo>
                <a:close/>
              </a:path>
            </a:pathLst>
          </a:custGeom>
          <a:blipFill>
            <a:blip r:embed="rId4"/>
            <a:stretch>
              <a:fillRect l="0" t="0" r="0" b="0"/>
            </a:stretch>
          </a:blipFill>
        </p:spPr>
      </p:sp>
      <p:sp>
        <p:nvSpPr>
          <p:cNvPr name="TextBox 4" id="4"/>
          <p:cNvSpPr txBox="true"/>
          <p:nvPr/>
        </p:nvSpPr>
        <p:spPr>
          <a:xfrm rot="0">
            <a:off x="1028700" y="206342"/>
            <a:ext cx="5002554" cy="7200906"/>
          </a:xfrm>
          <a:prstGeom prst="rect">
            <a:avLst/>
          </a:prstGeom>
        </p:spPr>
        <p:txBody>
          <a:bodyPr anchor="t" rtlCol="false" tIns="0" lIns="0" bIns="0" rIns="0">
            <a:spAutoFit/>
          </a:bodyPr>
          <a:lstStyle/>
          <a:p>
            <a:pPr algn="l">
              <a:lnSpc>
                <a:spcPts val="3300"/>
              </a:lnSpc>
            </a:pPr>
            <a:r>
              <a:rPr lang="en-US" sz="3000">
                <a:solidFill>
                  <a:srgbClr val="737373"/>
                </a:solidFill>
                <a:latin typeface="Avenir"/>
                <a:ea typeface="Avenir"/>
                <a:cs typeface="Avenir"/>
                <a:sym typeface="Avenir"/>
              </a:rPr>
              <a:t>Now lets figure out the best approach for our dats since our dimensionality is good but the rows are almost 350k</a:t>
            </a:r>
          </a:p>
          <a:p>
            <a:pPr algn="l">
              <a:lnSpc>
                <a:spcPts val="3300"/>
              </a:lnSpc>
            </a:pPr>
          </a:p>
          <a:p>
            <a:pPr algn="l">
              <a:lnSpc>
                <a:spcPts val="3300"/>
              </a:lnSpc>
            </a:pPr>
            <a:r>
              <a:rPr lang="en-US" sz="3000">
                <a:solidFill>
                  <a:srgbClr val="737373"/>
                </a:solidFill>
                <a:latin typeface="Avenir"/>
                <a:ea typeface="Avenir"/>
                <a:cs typeface="Avenir"/>
                <a:sym typeface="Avenir"/>
              </a:rPr>
              <a:t>1. DB scan is poorly scalable with slow speed so we cant use it</a:t>
            </a:r>
          </a:p>
          <a:p>
            <a:pPr algn="l">
              <a:lnSpc>
                <a:spcPts val="3300"/>
              </a:lnSpc>
            </a:pPr>
            <a:r>
              <a:rPr lang="en-US" sz="3000">
                <a:solidFill>
                  <a:srgbClr val="737373"/>
                </a:solidFill>
                <a:latin typeface="Avenir"/>
                <a:ea typeface="Avenir"/>
                <a:cs typeface="Avenir"/>
                <a:sym typeface="Avenir"/>
              </a:rPr>
              <a:t>2. HDB Scan slightly more efficient</a:t>
            </a:r>
          </a:p>
          <a:p>
            <a:pPr algn="l">
              <a:lnSpc>
                <a:spcPts val="3300"/>
              </a:lnSpc>
            </a:pPr>
            <a:r>
              <a:rPr lang="en-US" sz="3000">
                <a:solidFill>
                  <a:srgbClr val="737373"/>
                </a:solidFill>
                <a:latin typeface="Avenir"/>
                <a:ea typeface="Avenir"/>
                <a:cs typeface="Avenir"/>
                <a:sym typeface="Avenir"/>
              </a:rPr>
              <a:t>3. Downsample wdnt help</a:t>
            </a:r>
          </a:p>
          <a:p>
            <a:pPr algn="l">
              <a:lnSpc>
                <a:spcPts val="3300"/>
              </a:lnSpc>
            </a:pPr>
            <a:r>
              <a:rPr lang="en-US" sz="3000">
                <a:solidFill>
                  <a:srgbClr val="737373"/>
                </a:solidFill>
                <a:latin typeface="Avenir"/>
                <a:ea typeface="Avenir"/>
                <a:cs typeface="Avenir"/>
                <a:sym typeface="Avenir"/>
              </a:rPr>
              <a:t>4. LOF compares pairwsie distances so slow as well</a:t>
            </a:r>
          </a:p>
          <a:p>
            <a:pPr algn="l">
              <a:lnSpc>
                <a:spcPts val="3300"/>
              </a:lnSpc>
            </a:pPr>
            <a:r>
              <a:rPr lang="en-US" sz="3000">
                <a:solidFill>
                  <a:srgbClr val="737373"/>
                </a:solidFill>
                <a:latin typeface="Avenir"/>
                <a:ea typeface="Avenir"/>
                <a:cs typeface="Avenir"/>
                <a:sym typeface="Avenir"/>
              </a:rPr>
              <a:t>5. Isolation Forest- excellent nlogn, very fast and thus the best choice for our use case</a:t>
            </a:r>
          </a:p>
          <a:p>
            <a:pPr algn="l">
              <a:lnSpc>
                <a:spcPts val="3300"/>
              </a:lnSpc>
            </a:pPr>
          </a:p>
        </p:txBody>
      </p:sp>
      <p:sp>
        <p:nvSpPr>
          <p:cNvPr name="TextBox 5" id="5"/>
          <p:cNvSpPr txBox="true"/>
          <p:nvPr/>
        </p:nvSpPr>
        <p:spPr>
          <a:xfrm rot="0">
            <a:off x="1028700" y="7131208"/>
            <a:ext cx="16944250" cy="2591074"/>
          </a:xfrm>
          <a:prstGeom prst="rect">
            <a:avLst/>
          </a:prstGeom>
        </p:spPr>
        <p:txBody>
          <a:bodyPr anchor="t" rtlCol="false" tIns="0" lIns="0" bIns="0" rIns="0">
            <a:spAutoFit/>
          </a:bodyPr>
          <a:lstStyle/>
          <a:p>
            <a:pPr algn="l">
              <a:lnSpc>
                <a:spcPts val="3323"/>
              </a:lnSpc>
            </a:pPr>
            <a:r>
              <a:rPr lang="en-US" sz="3021" u="sng" b="true">
                <a:solidFill>
                  <a:srgbClr val="737373"/>
                </a:solidFill>
                <a:latin typeface="Avenir Bold"/>
                <a:ea typeface="Avenir Bold"/>
                <a:cs typeface="Avenir Bold"/>
                <a:sym typeface="Avenir Bold"/>
              </a:rPr>
              <a:t>Observations:</a:t>
            </a:r>
          </a:p>
          <a:p>
            <a:pPr algn="l">
              <a:lnSpc>
                <a:spcPts val="3323"/>
              </a:lnSpc>
            </a:pPr>
          </a:p>
          <a:p>
            <a:pPr algn="l" marL="652350" indent="-326175" lvl="1">
              <a:lnSpc>
                <a:spcPts val="3323"/>
              </a:lnSpc>
              <a:buAutoNum type="arabicPeriod" startAt="1"/>
            </a:pPr>
            <a:r>
              <a:rPr lang="en-US" sz="3021">
                <a:solidFill>
                  <a:srgbClr val="737373"/>
                </a:solidFill>
                <a:latin typeface="Avenir"/>
                <a:ea typeface="Avenir"/>
                <a:cs typeface="Avenir"/>
                <a:sym typeface="Avenir"/>
              </a:rPr>
              <a:t>Most anamolies have low anomaly score</a:t>
            </a:r>
          </a:p>
          <a:p>
            <a:pPr algn="l" marL="652350" indent="-326175" lvl="1">
              <a:lnSpc>
                <a:spcPts val="3323"/>
              </a:lnSpc>
              <a:buAutoNum type="arabicPeriod" startAt="1"/>
            </a:pPr>
            <a:r>
              <a:rPr lang="en-US" sz="3021">
                <a:solidFill>
                  <a:srgbClr val="737373"/>
                </a:solidFill>
                <a:latin typeface="Avenir"/>
                <a:ea typeface="Avenir"/>
                <a:cs typeface="Avenir"/>
                <a:sym typeface="Avenir"/>
              </a:rPr>
              <a:t>detected anomalies are primarily concentrated at the bottom of dist, reinforcing consitency</a:t>
            </a:r>
          </a:p>
          <a:p>
            <a:pPr algn="l" marL="652350" indent="-326175" lvl="1">
              <a:lnSpc>
                <a:spcPts val="3323"/>
              </a:lnSpc>
              <a:buAutoNum type="arabicPeriod" startAt="1"/>
            </a:pPr>
            <a:r>
              <a:rPr lang="en-US" sz="3021">
                <a:solidFill>
                  <a:srgbClr val="737373"/>
                </a:solidFill>
                <a:latin typeface="Avenir"/>
                <a:ea typeface="Avenir"/>
                <a:cs typeface="Avenir"/>
                <a:sym typeface="Avenir"/>
              </a:rPr>
              <a:t>frequency remains steady- might be following a recurring pattern rather than being random. </a:t>
            </a:r>
          </a:p>
          <a:p>
            <a:pPr algn="l" marL="652350" indent="-326175" lvl="1">
              <a:lnSpc>
                <a:spcPts val="3323"/>
              </a:lnSpc>
              <a:buAutoNum type="arabicPeriod" startAt="1"/>
            </a:pPr>
            <a:r>
              <a:rPr lang="en-US" sz="3021">
                <a:solidFill>
                  <a:srgbClr val="737373"/>
                </a:solidFill>
                <a:latin typeface="Avenir"/>
                <a:ea typeface="Avenir"/>
                <a:cs typeface="Avenir"/>
                <a:sym typeface="Avenir"/>
              </a:rPr>
              <a:t>few normal pts show high scores- natural variability rather thatn outliers.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17556" y="9164276"/>
            <a:ext cx="4102978" cy="2245448"/>
          </a:xfrm>
          <a:custGeom>
            <a:avLst/>
            <a:gdLst/>
            <a:ahLst/>
            <a:cxnLst/>
            <a:rect r="r" b="b" t="t" l="l"/>
            <a:pathLst>
              <a:path h="2245448" w="410297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562313" y="118160"/>
            <a:ext cx="8921179" cy="4672904"/>
          </a:xfrm>
          <a:custGeom>
            <a:avLst/>
            <a:gdLst/>
            <a:ahLst/>
            <a:cxnLst/>
            <a:rect r="r" b="b" t="t" l="l"/>
            <a:pathLst>
              <a:path h="4672904" w="8921179">
                <a:moveTo>
                  <a:pt x="0" y="0"/>
                </a:moveTo>
                <a:lnTo>
                  <a:pt x="8921179" y="0"/>
                </a:lnTo>
                <a:lnTo>
                  <a:pt x="8921179" y="4672904"/>
                </a:lnTo>
                <a:lnTo>
                  <a:pt x="0" y="4672904"/>
                </a:lnTo>
                <a:lnTo>
                  <a:pt x="0" y="0"/>
                </a:lnTo>
                <a:close/>
              </a:path>
            </a:pathLst>
          </a:custGeom>
          <a:blipFill>
            <a:blip r:embed="rId4"/>
            <a:stretch>
              <a:fillRect l="0" t="-2143" r="0" b="-2143"/>
            </a:stretch>
          </a:blipFill>
        </p:spPr>
      </p:sp>
      <p:sp>
        <p:nvSpPr>
          <p:cNvPr name="Freeform 4" id="4"/>
          <p:cNvSpPr/>
          <p:nvPr/>
        </p:nvSpPr>
        <p:spPr>
          <a:xfrm flipH="false" flipV="false" rot="0">
            <a:off x="232384" y="4791064"/>
            <a:ext cx="9056414" cy="5495936"/>
          </a:xfrm>
          <a:custGeom>
            <a:avLst/>
            <a:gdLst/>
            <a:ahLst/>
            <a:cxnLst/>
            <a:rect r="r" b="b" t="t" l="l"/>
            <a:pathLst>
              <a:path h="5495936" w="9056414">
                <a:moveTo>
                  <a:pt x="0" y="0"/>
                </a:moveTo>
                <a:lnTo>
                  <a:pt x="9056414" y="0"/>
                </a:lnTo>
                <a:lnTo>
                  <a:pt x="9056414" y="5495936"/>
                </a:lnTo>
                <a:lnTo>
                  <a:pt x="0" y="5495936"/>
                </a:lnTo>
                <a:lnTo>
                  <a:pt x="0" y="0"/>
                </a:lnTo>
                <a:close/>
              </a:path>
            </a:pathLst>
          </a:custGeom>
          <a:blipFill>
            <a:blip r:embed="rId5"/>
            <a:stretch>
              <a:fillRect l="0" t="-4675" r="-1433" b="0"/>
            </a:stretch>
          </a:blipFill>
        </p:spPr>
      </p:sp>
      <p:sp>
        <p:nvSpPr>
          <p:cNvPr name="TextBox 5" id="5"/>
          <p:cNvSpPr txBox="true"/>
          <p:nvPr/>
        </p:nvSpPr>
        <p:spPr>
          <a:xfrm rot="0">
            <a:off x="13018140" y="5463993"/>
            <a:ext cx="9525" cy="580390"/>
          </a:xfrm>
          <a:prstGeom prst="rect">
            <a:avLst/>
          </a:prstGeom>
        </p:spPr>
        <p:txBody>
          <a:bodyPr anchor="t" rtlCol="false" tIns="0" lIns="0" bIns="0" rIns="0">
            <a:spAutoFit/>
          </a:bodyPr>
          <a:lstStyle/>
          <a:p>
            <a:pPr algn="ctr">
              <a:lnSpc>
                <a:spcPts val="4759"/>
              </a:lnSpc>
            </a:pPr>
          </a:p>
        </p:txBody>
      </p:sp>
      <p:sp>
        <p:nvSpPr>
          <p:cNvPr name="TextBox 6" id="6"/>
          <p:cNvSpPr txBox="true"/>
          <p:nvPr/>
        </p:nvSpPr>
        <p:spPr>
          <a:xfrm rot="0">
            <a:off x="712231" y="542914"/>
            <a:ext cx="7513629" cy="4248150"/>
          </a:xfrm>
          <a:prstGeom prst="rect">
            <a:avLst/>
          </a:prstGeom>
        </p:spPr>
        <p:txBody>
          <a:bodyPr anchor="t" rtlCol="false" tIns="0" lIns="0" bIns="0" rIns="0">
            <a:spAutoFit/>
          </a:bodyPr>
          <a:lstStyle/>
          <a:p>
            <a:pPr algn="just">
              <a:lnSpc>
                <a:spcPts val="4200"/>
              </a:lnSpc>
            </a:pPr>
            <a:r>
              <a:rPr lang="en-US" sz="3000">
                <a:solidFill>
                  <a:srgbClr val="000000"/>
                </a:solidFill>
                <a:latin typeface="Canva Sans"/>
                <a:ea typeface="Canva Sans"/>
                <a:cs typeface="Canva Sans"/>
                <a:sym typeface="Canva Sans"/>
              </a:rPr>
              <a:t>The red points represent anomalies (outliers) detected by Isolation Forest and then evaluated by (LOF).</a:t>
            </a:r>
          </a:p>
          <a:p>
            <a:pPr algn="just">
              <a:lnSpc>
                <a:spcPts val="4200"/>
              </a:lnSpc>
            </a:pPr>
            <a:r>
              <a:rPr lang="en-US" sz="3000">
                <a:solidFill>
                  <a:srgbClr val="000000"/>
                </a:solidFill>
                <a:latin typeface="Canva Sans"/>
                <a:ea typeface="Canva Sans"/>
                <a:cs typeface="Canva Sans"/>
                <a:sym typeface="Canva Sans"/>
              </a:rPr>
              <a:t>The fact that these anomalies have high LOF scores (~1.0) suggests that LOF agrees with Isolation Forest's anomaly classification.</a:t>
            </a:r>
          </a:p>
          <a:p>
            <a:pPr algn="just">
              <a:lnSpc>
                <a:spcPts val="4200"/>
              </a:lnSpc>
            </a:pPr>
          </a:p>
        </p:txBody>
      </p:sp>
      <p:sp>
        <p:nvSpPr>
          <p:cNvPr name="TextBox 7" id="7"/>
          <p:cNvSpPr txBox="true"/>
          <p:nvPr/>
        </p:nvSpPr>
        <p:spPr>
          <a:xfrm rot="0">
            <a:off x="9760898" y="6257691"/>
            <a:ext cx="7722594" cy="1623535"/>
          </a:xfrm>
          <a:prstGeom prst="rect">
            <a:avLst/>
          </a:prstGeom>
        </p:spPr>
        <p:txBody>
          <a:bodyPr anchor="t" rtlCol="false" tIns="0" lIns="0" bIns="0" rIns="0">
            <a:spAutoFit/>
          </a:bodyPr>
          <a:lstStyle/>
          <a:p>
            <a:pPr algn="just">
              <a:lnSpc>
                <a:spcPts val="4316"/>
              </a:lnSpc>
            </a:pPr>
            <a:r>
              <a:rPr lang="en-US" sz="3083">
                <a:solidFill>
                  <a:srgbClr val="000000"/>
                </a:solidFill>
                <a:latin typeface="Canva Sans"/>
                <a:ea typeface="Canva Sans"/>
                <a:cs typeface="Canva Sans"/>
                <a:sym typeface="Canva Sans"/>
              </a:rPr>
              <a:t>effectively detects outliers and shows both borderline and extreme anomalies, </a:t>
            </a:r>
          </a:p>
          <a:p>
            <a:pPr algn="just">
              <a:lnSpc>
                <a:spcPts val="4316"/>
              </a:lnSpc>
            </a:pPr>
          </a:p>
        </p:txBody>
      </p:sp>
      <p:sp>
        <p:nvSpPr>
          <p:cNvPr name="TextBox 8" id="8"/>
          <p:cNvSpPr txBox="true"/>
          <p:nvPr/>
        </p:nvSpPr>
        <p:spPr>
          <a:xfrm rot="0">
            <a:off x="9760898" y="7634765"/>
            <a:ext cx="7722594" cy="1075300"/>
          </a:xfrm>
          <a:prstGeom prst="rect">
            <a:avLst/>
          </a:prstGeom>
        </p:spPr>
        <p:txBody>
          <a:bodyPr anchor="t" rtlCol="false" tIns="0" lIns="0" bIns="0" rIns="0">
            <a:spAutoFit/>
          </a:bodyPr>
          <a:lstStyle/>
          <a:p>
            <a:pPr algn="just">
              <a:lnSpc>
                <a:spcPts val="4316"/>
              </a:lnSpc>
            </a:pPr>
            <a:r>
              <a:rPr lang="en-US" sz="3083">
                <a:solidFill>
                  <a:srgbClr val="000000"/>
                </a:solidFill>
                <a:latin typeface="Canva Sans"/>
                <a:ea typeface="Canva Sans"/>
                <a:cs typeface="Canva Sans"/>
                <a:sym typeface="Canva Sans"/>
              </a:rPr>
              <a:t>using pca helped the above</a:t>
            </a:r>
          </a:p>
          <a:p>
            <a:pPr algn="just">
              <a:lnSpc>
                <a:spcPts val="4316"/>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17556" y="9164276"/>
            <a:ext cx="4102978" cy="2245448"/>
          </a:xfrm>
          <a:custGeom>
            <a:avLst/>
            <a:gdLst/>
            <a:ahLst/>
            <a:cxnLst/>
            <a:rect r="r" b="b" t="t" l="l"/>
            <a:pathLst>
              <a:path h="2245448" w="410297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731108" y="264046"/>
            <a:ext cx="9014171" cy="5780337"/>
          </a:xfrm>
          <a:custGeom>
            <a:avLst/>
            <a:gdLst/>
            <a:ahLst/>
            <a:cxnLst/>
            <a:rect r="r" b="b" t="t" l="l"/>
            <a:pathLst>
              <a:path h="5780337" w="9014171">
                <a:moveTo>
                  <a:pt x="0" y="0"/>
                </a:moveTo>
                <a:lnTo>
                  <a:pt x="9014171" y="0"/>
                </a:lnTo>
                <a:lnTo>
                  <a:pt x="9014171" y="5780337"/>
                </a:lnTo>
                <a:lnTo>
                  <a:pt x="0" y="5780337"/>
                </a:lnTo>
                <a:lnTo>
                  <a:pt x="0" y="0"/>
                </a:lnTo>
                <a:close/>
              </a:path>
            </a:pathLst>
          </a:custGeom>
          <a:blipFill>
            <a:blip r:embed="rId4"/>
            <a:stretch>
              <a:fillRect l="0" t="0" r="0" b="0"/>
            </a:stretch>
          </a:blipFill>
        </p:spPr>
      </p:sp>
      <p:sp>
        <p:nvSpPr>
          <p:cNvPr name="Freeform 4" id="4"/>
          <p:cNvSpPr/>
          <p:nvPr/>
        </p:nvSpPr>
        <p:spPr>
          <a:xfrm flipH="false" flipV="false" rot="0">
            <a:off x="712231" y="3931228"/>
            <a:ext cx="7513629" cy="6177873"/>
          </a:xfrm>
          <a:custGeom>
            <a:avLst/>
            <a:gdLst/>
            <a:ahLst/>
            <a:cxnLst/>
            <a:rect r="r" b="b" t="t" l="l"/>
            <a:pathLst>
              <a:path h="6177873" w="7513629">
                <a:moveTo>
                  <a:pt x="0" y="0"/>
                </a:moveTo>
                <a:lnTo>
                  <a:pt x="7513629" y="0"/>
                </a:lnTo>
                <a:lnTo>
                  <a:pt x="7513629" y="6177873"/>
                </a:lnTo>
                <a:lnTo>
                  <a:pt x="0" y="6177873"/>
                </a:lnTo>
                <a:lnTo>
                  <a:pt x="0" y="0"/>
                </a:lnTo>
                <a:close/>
              </a:path>
            </a:pathLst>
          </a:custGeom>
          <a:blipFill>
            <a:blip r:embed="rId5"/>
            <a:stretch>
              <a:fillRect l="0" t="0" r="0" b="0"/>
            </a:stretch>
          </a:blipFill>
        </p:spPr>
      </p:sp>
      <p:sp>
        <p:nvSpPr>
          <p:cNvPr name="TextBox 5" id="5"/>
          <p:cNvSpPr txBox="true"/>
          <p:nvPr/>
        </p:nvSpPr>
        <p:spPr>
          <a:xfrm rot="0">
            <a:off x="13018140" y="5463993"/>
            <a:ext cx="9525" cy="580390"/>
          </a:xfrm>
          <a:prstGeom prst="rect">
            <a:avLst/>
          </a:prstGeom>
        </p:spPr>
        <p:txBody>
          <a:bodyPr anchor="t" rtlCol="false" tIns="0" lIns="0" bIns="0" rIns="0">
            <a:spAutoFit/>
          </a:bodyPr>
          <a:lstStyle/>
          <a:p>
            <a:pPr algn="ctr">
              <a:lnSpc>
                <a:spcPts val="4759"/>
              </a:lnSpc>
            </a:pPr>
          </a:p>
        </p:txBody>
      </p:sp>
      <p:sp>
        <p:nvSpPr>
          <p:cNvPr name="TextBox 6" id="6"/>
          <p:cNvSpPr txBox="true"/>
          <p:nvPr/>
        </p:nvSpPr>
        <p:spPr>
          <a:xfrm rot="0">
            <a:off x="712231" y="542914"/>
            <a:ext cx="7513629" cy="3714750"/>
          </a:xfrm>
          <a:prstGeom prst="rect">
            <a:avLst/>
          </a:prstGeom>
        </p:spPr>
        <p:txBody>
          <a:bodyPr anchor="t" rtlCol="false" tIns="0" lIns="0" bIns="0" rIns="0">
            <a:spAutoFit/>
          </a:bodyPr>
          <a:lstStyle/>
          <a:p>
            <a:pPr algn="just">
              <a:lnSpc>
                <a:spcPts val="4200"/>
              </a:lnSpc>
            </a:pPr>
            <a:r>
              <a:rPr lang="en-US" sz="3000">
                <a:solidFill>
                  <a:srgbClr val="000000"/>
                </a:solidFill>
                <a:latin typeface="Canva Sans"/>
                <a:ea typeface="Canva Sans"/>
                <a:cs typeface="Canva Sans"/>
                <a:sym typeface="Canva Sans"/>
              </a:rPr>
              <a:t>Plotted  UMAP post Pca for faster results:</a:t>
            </a:r>
          </a:p>
          <a:p>
            <a:pPr algn="just" marL="647702" indent="-323851" lvl="1">
              <a:lnSpc>
                <a:spcPts val="4200"/>
              </a:lnSpc>
              <a:buAutoNum type="arabicPeriod" startAt="1"/>
            </a:pPr>
            <a:r>
              <a:rPr lang="en-US" sz="3000">
                <a:solidFill>
                  <a:srgbClr val="000000"/>
                </a:solidFill>
                <a:latin typeface="Canva Sans"/>
                <a:ea typeface="Canva Sans"/>
                <a:cs typeface="Canva Sans"/>
                <a:sym typeface="Canva Sans"/>
              </a:rPr>
              <a:t>Outliers are mostly on the edges</a:t>
            </a:r>
          </a:p>
          <a:p>
            <a:pPr algn="just" marL="647702" indent="-323851" lvl="1">
              <a:lnSpc>
                <a:spcPts val="4200"/>
              </a:lnSpc>
              <a:buAutoNum type="arabicPeriod" startAt="1"/>
            </a:pPr>
            <a:r>
              <a:rPr lang="en-US" sz="3000">
                <a:solidFill>
                  <a:srgbClr val="000000"/>
                </a:solidFill>
                <a:latin typeface="Canva Sans"/>
                <a:ea typeface="Canva Sans"/>
                <a:cs typeface="Canva Sans"/>
                <a:sym typeface="Canva Sans"/>
              </a:rPr>
              <a:t>main dense cluster rep normal df, dominant pattern</a:t>
            </a:r>
          </a:p>
          <a:p>
            <a:pPr algn="just" marL="647702" indent="-323851" lvl="1">
              <a:lnSpc>
                <a:spcPts val="4200"/>
              </a:lnSpc>
              <a:buAutoNum type="arabicPeriod" startAt="1"/>
            </a:pPr>
            <a:r>
              <a:rPr lang="en-US" sz="3000">
                <a:solidFill>
                  <a:srgbClr val="000000"/>
                </a:solidFill>
                <a:latin typeface="Canva Sans"/>
                <a:ea typeface="Canva Sans"/>
                <a:cs typeface="Canva Sans"/>
                <a:sym typeface="Canva Sans"/>
              </a:rPr>
              <a:t>Need for refining the model more </a:t>
            </a:r>
          </a:p>
          <a:p>
            <a:pPr algn="just" marL="647702" indent="-323851" lvl="1">
              <a:lnSpc>
                <a:spcPts val="4200"/>
              </a:lnSpc>
              <a:buAutoNum type="arabicPeriod" startAt="1"/>
            </a:pPr>
            <a:r>
              <a:rPr lang="en-US" sz="3000">
                <a:solidFill>
                  <a:srgbClr val="000000"/>
                </a:solidFill>
                <a:latin typeface="Canva Sans"/>
                <a:ea typeface="Canva Sans"/>
                <a:cs typeface="Canva Sans"/>
                <a:sym typeface="Canva Sans"/>
              </a:rPr>
              <a:t>Parameter Tuning</a:t>
            </a:r>
          </a:p>
        </p:txBody>
      </p:sp>
      <p:sp>
        <p:nvSpPr>
          <p:cNvPr name="TextBox 7" id="7"/>
          <p:cNvSpPr txBox="true"/>
          <p:nvPr/>
        </p:nvSpPr>
        <p:spPr>
          <a:xfrm rot="0">
            <a:off x="8731108" y="6391807"/>
            <a:ext cx="8528192" cy="3268239"/>
          </a:xfrm>
          <a:prstGeom prst="rect">
            <a:avLst/>
          </a:prstGeom>
        </p:spPr>
        <p:txBody>
          <a:bodyPr anchor="t" rtlCol="false" tIns="0" lIns="0" bIns="0" rIns="0">
            <a:spAutoFit/>
          </a:bodyPr>
          <a:lstStyle/>
          <a:p>
            <a:pPr algn="just" marL="665715" indent="-332858" lvl="1">
              <a:lnSpc>
                <a:spcPts val="4316"/>
              </a:lnSpc>
              <a:buAutoNum type="arabicPeriod" startAt="1"/>
            </a:pPr>
            <a:r>
              <a:rPr lang="en-US" sz="3083">
                <a:solidFill>
                  <a:srgbClr val="000000"/>
                </a:solidFill>
                <a:latin typeface="Canva Sans"/>
                <a:ea typeface="Canva Sans"/>
                <a:cs typeface="Canva Sans"/>
                <a:sym typeface="Canva Sans"/>
              </a:rPr>
              <a:t>some red points are embedded within blue region similar to above</a:t>
            </a:r>
          </a:p>
          <a:p>
            <a:pPr algn="just" marL="665715" indent="-332858" lvl="1">
              <a:lnSpc>
                <a:spcPts val="4316"/>
              </a:lnSpc>
              <a:buAutoNum type="arabicPeriod" startAt="1"/>
            </a:pPr>
            <a:r>
              <a:rPr lang="en-US" sz="3083">
                <a:solidFill>
                  <a:srgbClr val="000000"/>
                </a:solidFill>
                <a:latin typeface="Canva Sans"/>
                <a:ea typeface="Canva Sans"/>
                <a:cs typeface="Canva Sans"/>
                <a:sym typeface="Canva Sans"/>
              </a:rPr>
              <a:t>cd hint towards borderline anomalies, or maybe potential misclassifications.</a:t>
            </a:r>
          </a:p>
          <a:p>
            <a:pPr algn="just" marL="665715" indent="-332858" lvl="1">
              <a:lnSpc>
                <a:spcPts val="4316"/>
              </a:lnSpc>
              <a:buAutoNum type="arabicPeriod" startAt="1"/>
            </a:pPr>
            <a:r>
              <a:rPr lang="en-US" sz="3083">
                <a:solidFill>
                  <a:srgbClr val="000000"/>
                </a:solidFill>
                <a:latin typeface="Canva Sans"/>
                <a:ea typeface="Canva Sans"/>
                <a:cs typeface="Canva Sans"/>
                <a:sym typeface="Canva Sans"/>
              </a:rPr>
              <a:t>3D obviously provides better inference</a:t>
            </a:r>
          </a:p>
          <a:p>
            <a:pPr algn="just">
              <a:lnSpc>
                <a:spcPts val="4316"/>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DAGiAT4K1BM</dc:identifier>
  <dcterms:modified xsi:type="dcterms:W3CDTF">2011-08-01T06:04:30Z</dcterms:modified>
  <cp:revision>1</cp:revision>
  <dc:title>Blue Minimalist Business Pitch Deck Presentation</dc:title>
</cp:coreProperties>
</file>