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51"/>
  </p:notesMasterIdLst>
  <p:handoutMasterIdLst>
    <p:handoutMasterId r:id="rId52"/>
  </p:handoutMasterIdLst>
  <p:sldIdLst>
    <p:sldId id="632" r:id="rId2"/>
    <p:sldId id="633" r:id="rId3"/>
    <p:sldId id="634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651" r:id="rId19"/>
    <p:sldId id="652" r:id="rId20"/>
    <p:sldId id="654" r:id="rId21"/>
    <p:sldId id="655" r:id="rId22"/>
    <p:sldId id="656" r:id="rId23"/>
    <p:sldId id="657" r:id="rId24"/>
    <p:sldId id="658" r:id="rId25"/>
    <p:sldId id="659" r:id="rId26"/>
    <p:sldId id="660" r:id="rId27"/>
    <p:sldId id="661" r:id="rId28"/>
    <p:sldId id="662" r:id="rId29"/>
    <p:sldId id="663" r:id="rId30"/>
    <p:sldId id="664" r:id="rId31"/>
    <p:sldId id="665" r:id="rId32"/>
    <p:sldId id="666" r:id="rId33"/>
    <p:sldId id="667" r:id="rId34"/>
    <p:sldId id="668" r:id="rId35"/>
    <p:sldId id="669" r:id="rId36"/>
    <p:sldId id="670" r:id="rId37"/>
    <p:sldId id="671" r:id="rId38"/>
    <p:sldId id="672" r:id="rId39"/>
    <p:sldId id="673" r:id="rId40"/>
    <p:sldId id="674" r:id="rId41"/>
    <p:sldId id="675" r:id="rId42"/>
    <p:sldId id="676" r:id="rId43"/>
    <p:sldId id="677" r:id="rId44"/>
    <p:sldId id="678" r:id="rId45"/>
    <p:sldId id="681" r:id="rId46"/>
    <p:sldId id="682" r:id="rId47"/>
    <p:sldId id="683" r:id="rId48"/>
    <p:sldId id="684" r:id="rId49"/>
    <p:sldId id="685" r:id="rId5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485" autoAdjust="0"/>
    <p:restoredTop sz="94694" autoAdjust="0"/>
  </p:normalViewPr>
  <p:slideViewPr>
    <p:cSldViewPr>
      <p:cViewPr varScale="1">
        <p:scale>
          <a:sx n="105" d="100"/>
          <a:sy n="105" d="100"/>
        </p:scale>
        <p:origin x="184" y="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10/23/19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5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3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Example description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01" r:id="rId7"/>
    <p:sldLayoutId id="2147483703" r:id="rId8"/>
    <p:sldLayoutId id="2147483702" r:id="rId9"/>
  </p:sldLayoutIdLst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4495801"/>
            <a:ext cx="5486400" cy="685800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8800" y="5298280"/>
            <a:ext cx="5486400" cy="569120"/>
          </a:xfrm>
        </p:spPr>
        <p:txBody>
          <a:bodyPr/>
          <a:lstStyle/>
          <a:p>
            <a:r>
              <a:rPr lang="en-US" dirty="0"/>
              <a:t>Dynamic Behavior in a Web Page</a:t>
            </a:r>
          </a:p>
        </p:txBody>
      </p:sp>
      <p:pic>
        <p:nvPicPr>
          <p:cNvPr id="4100" name="Picture 4" descr="http://www.dreamswiss.net/guided-tour/pix/javascript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12" y="1770323"/>
            <a:ext cx="4019688" cy="2411818"/>
          </a:xfrm>
          <a:prstGeom prst="roundRect">
            <a:avLst>
              <a:gd name="adj" fmla="val 1074"/>
            </a:avLst>
          </a:prstGeom>
          <a:noFill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settegiorni.blogsome.com/images/javascrip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99" y="1752601"/>
            <a:ext cx="4071001" cy="2456123"/>
          </a:xfrm>
          <a:prstGeom prst="roundRect">
            <a:avLst>
              <a:gd name="adj" fmla="val 1130"/>
            </a:avLst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1.bp.blogspot.com/_BwaIJMPkHI0/Rq0jWcGkF-I/AAAAAAAABQM/UdJYGzH0LhQ/s320/JavaScript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04147"/>
            <a:ext cx="1425378" cy="1710454"/>
          </a:xfrm>
          <a:prstGeom prst="roundRect">
            <a:avLst>
              <a:gd name="adj" fmla="val 4732"/>
            </a:avLst>
          </a:prstGeom>
          <a:noFill/>
          <a:ln>
            <a:solidFill>
              <a:srgbClr val="4C6400"/>
            </a:solidFill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AC136B-D022-8D4E-9475-66E31FF9CEC5}"/>
              </a:ext>
            </a:extLst>
          </p:cNvPr>
          <p:cNvSpPr txBox="1"/>
          <p:nvPr/>
        </p:nvSpPr>
        <p:spPr>
          <a:xfrm>
            <a:off x="819807" y="441434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74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External Script </a:t>
            </a:r>
            <a:r>
              <a:rPr lang="en-GB" dirty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/>
              <a:t>Using external script files:</a:t>
            </a:r>
            <a:endParaRPr lang="bg-BG" sz="2800" dirty="0"/>
          </a:p>
          <a:p>
            <a:pPr>
              <a:lnSpc>
                <a:spcPct val="100000"/>
              </a:lnSpc>
            </a:pPr>
            <a:endParaRPr lang="bg-BG" sz="2800" dirty="0"/>
          </a:p>
          <a:p>
            <a:pPr>
              <a:lnSpc>
                <a:spcPct val="100000"/>
              </a:lnSpc>
            </a:pPr>
            <a:endParaRPr lang="bg-BG" sz="2800" dirty="0"/>
          </a:p>
          <a:p>
            <a:pPr>
              <a:lnSpc>
                <a:spcPct val="100000"/>
              </a:lnSpc>
            </a:pPr>
            <a:endParaRPr lang="bg-BG" sz="2800" dirty="0"/>
          </a:p>
          <a:p>
            <a:pPr>
              <a:lnSpc>
                <a:spcPct val="100000"/>
              </a:lnSpc>
            </a:pPr>
            <a:endParaRPr lang="bg-BG" sz="2800" dirty="0"/>
          </a:p>
          <a:p>
            <a:pPr>
              <a:lnSpc>
                <a:spcPct val="100000"/>
              </a:lnSpc>
            </a:pPr>
            <a:endParaRPr lang="bg-BG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noProof="1"/>
              <a:t>External JavaScript file: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524000"/>
            <a:ext cx="8001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src="sample.js"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onclick="sample()" value="Call JavaScript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function from sample.js"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85137"/>
            <a:ext cx="8026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sample()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alert('Hello from sample.js!')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48" y="3865718"/>
            <a:ext cx="2663752" cy="1994980"/>
          </a:xfrm>
          <a:prstGeom prst="roundRect">
            <a:avLst>
              <a:gd name="adj" fmla="val 271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19600" y="1557668"/>
            <a:ext cx="4174255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external-JavaScript.html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49627" y="5977268"/>
            <a:ext cx="1786373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sample.js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30033" y="2667000"/>
            <a:ext cx="5159376" cy="527804"/>
          </a:xfrm>
          <a:prstGeom prst="wedgeRoundRectCallout">
            <a:avLst>
              <a:gd name="adj1" fmla="val -59908"/>
              <a:gd name="adj2" fmla="val -484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&lt;script&gt; tag is always empty.</a:t>
            </a:r>
          </a:p>
        </p:txBody>
      </p:sp>
    </p:spTree>
    <p:extLst>
      <p:ext uri="{BB962C8B-B14F-4D97-AF65-F5344CB8AC3E}">
        <p14:creationId xmlns:p14="http://schemas.microsoft.com/office/powerpoint/2010/main" val="230098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1066800"/>
            <a:ext cx="4532394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The JavaScript Syntax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436431">
            <a:off x="681683" y="3036479"/>
            <a:ext cx="3838320" cy="3122408"/>
          </a:xfrm>
          <a:prstGeom prst="roundRect">
            <a:avLst>
              <a:gd name="adj" fmla="val 8564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57" l="162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69" y="1524000"/>
            <a:ext cx="2078049" cy="2314575"/>
          </a:xfrm>
          <a:prstGeom prst="roundRect">
            <a:avLst>
              <a:gd name="adj" fmla="val 750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941">
            <a:off x="5508433" y="4504351"/>
            <a:ext cx="2913803" cy="158804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33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The JavaScript syntax is similar to C# and Java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Operators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, …)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Variables (typeless)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Conditional statements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Loops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Arrays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my_array[]</a:t>
            </a:r>
            <a:r>
              <a:rPr lang="en-US" dirty="0"/>
              <a:t>) and associative arrays </a:t>
            </a:r>
            <a:r>
              <a:rPr lang="en-US" noProof="1"/>
              <a:t>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my_array['abc']</a:t>
            </a:r>
            <a:r>
              <a:rPr lang="en-US" noProof="1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Functions (can return value)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Function variables (like the C# delegates)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1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JavaScript data types:</a:t>
            </a:r>
          </a:p>
          <a:p>
            <a:pPr lvl="1">
              <a:lnSpc>
                <a:spcPct val="100000"/>
              </a:lnSpc>
              <a:defRPr/>
            </a:pPr>
            <a:r>
              <a:rPr lang="en-GB" dirty="0"/>
              <a:t>Numbers (integer, floating-point)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Boolean (true / false)</a:t>
            </a:r>
          </a:p>
          <a:p>
            <a:pPr>
              <a:lnSpc>
                <a:spcPct val="100000"/>
              </a:lnSpc>
              <a:defRPr/>
            </a:pPr>
            <a:r>
              <a:rPr lang="en-GB" dirty="0"/>
              <a:t>String type – string of characters</a:t>
            </a:r>
          </a:p>
          <a:p>
            <a:pPr>
              <a:lnSpc>
                <a:spcPct val="100000"/>
              </a:lnSpc>
              <a:buNone/>
              <a:defRPr/>
            </a:pPr>
            <a:endParaRPr lang="en-GB" sz="28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GB" dirty="0"/>
              <a:t>Arrays</a:t>
            </a:r>
          </a:p>
          <a:p>
            <a:pPr>
              <a:lnSpc>
                <a:spcPct val="100000"/>
              </a:lnSpc>
              <a:defRPr/>
            </a:pPr>
            <a:endParaRPr lang="en-GB" sz="28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dirty="0"/>
              <a:t>Associative arrays (hash tables)</a:t>
            </a:r>
            <a:endParaRPr lang="en-GB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8335" y="3352800"/>
            <a:ext cx="7789866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myName = "You can use both single or double quotes for strings";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4703328"/>
            <a:ext cx="7789866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my_array = [1, 5.3, "aaa"];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8335" y="5791200"/>
            <a:ext cx="7789866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my_hash = {a:2, b:3, c:"text"};</a:t>
            </a:r>
          </a:p>
        </p:txBody>
      </p:sp>
    </p:spTree>
    <p:extLst>
      <p:ext uri="{BB962C8B-B14F-4D97-AF65-F5344CB8AC3E}">
        <p14:creationId xmlns:p14="http://schemas.microsoft.com/office/powerpoint/2010/main" val="2533596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Object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Every variable can be considered as object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For example strings and arrays have member functions: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2988" y="2819400"/>
            <a:ext cx="6840537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test = "some string";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alert(test[7]); // shows letter 'r'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alert(test.charAt(5)); // shows letter 's'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alert("test".charAt(1)); //shows letter 'e'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alert("test".substring(1,3)); //shows 'es'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2988" y="4878050"/>
            <a:ext cx="68405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[1,3,4];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(arr.length); // shows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arr.push(7); // appends 7 to end of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(arr[3]); // shows 7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6925" y="2362200"/>
            <a:ext cx="3276600" cy="457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90000"/>
              </a:lnSpc>
              <a:buFont typeface="Wingdings 2" pitchFamily="18" charset="2"/>
              <a:buNone/>
            </a:pPr>
            <a:r>
              <a:rPr lang="en-US" sz="2800" dirty="0"/>
              <a:t>objects.html</a:t>
            </a:r>
          </a:p>
        </p:txBody>
      </p:sp>
    </p:spTree>
    <p:extLst>
      <p:ext uri="{BB962C8B-B14F-4D97-AF65-F5344CB8AC3E}">
        <p14:creationId xmlns:p14="http://schemas.microsoft.com/office/powerpoint/2010/main" val="145954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The </a:t>
            </a: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GB" dirty="0"/>
              <a:t> operator joins strings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spcBef>
                <a:spcPct val="60000"/>
              </a:spcBef>
              <a:defRPr/>
            </a:pPr>
            <a:r>
              <a:rPr lang="en-GB" dirty="0"/>
              <a:t>What is "9" + 9?</a:t>
            </a:r>
          </a:p>
          <a:p>
            <a:pPr>
              <a:defRPr/>
            </a:pPr>
            <a:endParaRPr lang="en-GB" dirty="0"/>
          </a:p>
          <a:p>
            <a:pPr>
              <a:spcBef>
                <a:spcPts val="1200"/>
              </a:spcBef>
              <a:defRPr/>
            </a:pPr>
            <a:r>
              <a:rPr lang="en-GB" dirty="0"/>
              <a:t>Converting string to number: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828800"/>
            <a:ext cx="77724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string1 = "fat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string2 = "cats";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alert(string1 + string2);  // fat cats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alert("9" + 9);  // 99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257800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alert(parseInt("9") + 9);  // 18</a:t>
            </a:r>
          </a:p>
        </p:txBody>
      </p:sp>
    </p:spTree>
    <p:extLst>
      <p:ext uri="{BB962C8B-B14F-4D97-AF65-F5344CB8AC3E}">
        <p14:creationId xmlns:p14="http://schemas.microsoft.com/office/powerpoint/2010/main" val="63706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10400" cy="914400"/>
          </a:xfrm>
        </p:spPr>
        <p:txBody>
          <a:bodyPr/>
          <a:lstStyle/>
          <a:p>
            <a:r>
              <a:rPr lang="en-US" sz="3700" dirty="0"/>
              <a:t>Arrays Operations and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290"/>
            <a:ext cx="8686800" cy="573411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/>
              <a:t>Declaring new empty array:</a:t>
            </a:r>
          </a:p>
          <a:p>
            <a:pPr>
              <a:spcBef>
                <a:spcPts val="0"/>
              </a:spcBef>
              <a:defRPr/>
            </a:pPr>
            <a:endParaRPr lang="en-US" sz="30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/>
              <a:t>Declaring an array holding few elements:</a:t>
            </a:r>
          </a:p>
          <a:p>
            <a:pPr>
              <a:spcBef>
                <a:spcPts val="0"/>
              </a:spcBef>
              <a:defRPr/>
            </a:pPr>
            <a:endParaRPr lang="en-US" sz="3000" dirty="0"/>
          </a:p>
          <a:p>
            <a:pPr>
              <a:spcBef>
                <a:spcPts val="0"/>
              </a:spcBef>
              <a:defRPr/>
            </a:pPr>
            <a:r>
              <a:rPr lang="en-US" sz="3000" dirty="0"/>
              <a:t>Appending an element / getting the last element:</a:t>
            </a:r>
          </a:p>
          <a:p>
            <a:pPr>
              <a:spcBef>
                <a:spcPts val="0"/>
              </a:spcBef>
              <a:defRPr/>
            </a:pPr>
            <a:endParaRPr lang="en-US" sz="3000" dirty="0"/>
          </a:p>
          <a:p>
            <a:pPr>
              <a:spcBef>
                <a:spcPts val="1800"/>
              </a:spcBef>
              <a:defRPr/>
            </a:pPr>
            <a:r>
              <a:rPr lang="en-US" sz="3000" dirty="0"/>
              <a:t>Reading the number of elements (array length):</a:t>
            </a:r>
          </a:p>
          <a:p>
            <a:pPr>
              <a:spcBef>
                <a:spcPts val="0"/>
              </a:spcBef>
              <a:defRPr/>
            </a:pPr>
            <a:endParaRPr lang="en-US" sz="3000" dirty="0"/>
          </a:p>
          <a:p>
            <a:pPr>
              <a:spcBef>
                <a:spcPts val="0"/>
              </a:spcBef>
              <a:defRPr/>
            </a:pPr>
            <a:r>
              <a:rPr lang="en-US" sz="3000" dirty="0"/>
              <a:t>Finding element's index in the array: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524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new Array();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57169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[1, 2, 3, 4, 5];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5814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arr.push(3);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element = arr.pop();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4953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arr.length;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607689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arr.indexOf(1);</a:t>
            </a:r>
          </a:p>
        </p:txBody>
      </p:sp>
    </p:spTree>
    <p:extLst>
      <p:ext uri="{BB962C8B-B14F-4D97-AF65-F5344CB8AC3E}">
        <p14:creationId xmlns:p14="http://schemas.microsoft.com/office/powerpoint/2010/main" val="3011034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Popup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/>
              <a:t>Alert box with text and [OK] button</a:t>
            </a:r>
          </a:p>
          <a:p>
            <a:pPr lvl="1">
              <a:defRPr/>
            </a:pPr>
            <a:r>
              <a:rPr lang="en-US" dirty="0"/>
              <a:t>Just a message shown in a dialog box:</a:t>
            </a:r>
          </a:p>
          <a:p>
            <a:pPr lvl="1">
              <a:buFontTx/>
              <a:buNone/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/>
              <a:t>Confirmation box</a:t>
            </a:r>
          </a:p>
          <a:p>
            <a:pPr lvl="1">
              <a:defRPr/>
            </a:pPr>
            <a:r>
              <a:rPr lang="en-US" dirty="0"/>
              <a:t>Contains text, [OK] button and [Cancel] button:</a:t>
            </a:r>
          </a:p>
          <a:p>
            <a:pPr>
              <a:buFontTx/>
              <a:buNone/>
              <a:defRPr/>
            </a:pP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/>
              <a:t>Prompt box</a:t>
            </a:r>
          </a:p>
          <a:p>
            <a:pPr lvl="1">
              <a:defRPr/>
            </a:pPr>
            <a:r>
              <a:rPr lang="en-US" dirty="0"/>
              <a:t>Contains text, input field with default value: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36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alert("Some text here");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141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confirm("Are 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6019800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prompt ("enter amount", 10);</a:t>
            </a:r>
          </a:p>
        </p:txBody>
      </p:sp>
    </p:spTree>
    <p:extLst>
      <p:ext uri="{BB962C8B-B14F-4D97-AF65-F5344CB8AC3E}">
        <p14:creationId xmlns:p14="http://schemas.microsoft.com/office/powerpoint/2010/main" val="484004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Prompt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2514600" cy="533400"/>
          </a:xfrm>
        </p:spPr>
        <p:txBody>
          <a:bodyPr/>
          <a:lstStyle/>
          <a:p>
            <a:pPr marL="0" indent="0">
              <a:buNone/>
            </a:pPr>
            <a:r>
              <a:rPr lang="bg-BG" sz="2800" dirty="0"/>
              <a:t>prompt.html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675" y="1719263"/>
            <a:ext cx="7343775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price = prompt("Enter the price", "10.00");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alert('Price + VAT = ' + price * 1.2);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23" y="2819400"/>
            <a:ext cx="6498077" cy="1828800"/>
          </a:xfrm>
          <a:prstGeom prst="roundRect">
            <a:avLst>
              <a:gd name="adj" fmla="val 416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4876800"/>
            <a:ext cx="2009775" cy="1647825"/>
          </a:xfrm>
          <a:prstGeom prst="roundRect">
            <a:avLst>
              <a:gd name="adj" fmla="val 587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650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3679894" y="3454281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3853013" y="3486606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Greater than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1981200" y="3454281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1981200" y="3936762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3679894" y="3936762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981200" y="4419243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677056" y="4419243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oup 30"/>
          <p:cNvGrpSpPr>
            <a:grpSpLocks/>
          </p:cNvGrpSpPr>
          <p:nvPr/>
        </p:nvGrpSpPr>
        <p:grpSpPr bwMode="auto">
          <a:xfrm>
            <a:off x="1981200" y="4901724"/>
            <a:ext cx="1698695" cy="514806"/>
            <a:chOff x="-18" y="1585"/>
            <a:chExt cx="518" cy="430"/>
          </a:xfrm>
          <a:noFill/>
        </p:grpSpPr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3" y="1612"/>
              <a:ext cx="432" cy="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</a:pPr>
              <a:r>
                <a:rPr kumimoji="0"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&lt;=</a:t>
              </a:r>
            </a:p>
            <a:p>
              <a:pPr>
                <a:lnSpc>
                  <a:spcPct val="100000"/>
                </a:lnSpc>
              </a:pPr>
              <a:endParaRPr kumimoji="0" lang="en-US" sz="2000" b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-18" y="1585"/>
              <a:ext cx="518" cy="403"/>
            </a:xfrm>
            <a:prstGeom prst="rect">
              <a:avLst/>
            </a:prstGeom>
            <a:grpFill/>
            <a:ln w="7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bg-B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3679894" y="4901724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1981200" y="5384205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3679894" y="5384205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1981200" y="5866686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47"/>
          <p:cNvSpPr>
            <a:spLocks noChangeArrowheads="1"/>
          </p:cNvSpPr>
          <p:nvPr/>
        </p:nvSpPr>
        <p:spPr bwMode="auto">
          <a:xfrm>
            <a:off x="3679894" y="5866686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1981200" y="2971800"/>
            <a:ext cx="1698695" cy="48248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679894" y="2971800"/>
            <a:ext cx="3406705" cy="48248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2091068" y="3005468"/>
            <a:ext cx="1416672" cy="34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ts val="2800"/>
              </a:lnSpc>
            </a:pPr>
            <a:r>
              <a:rPr kumimoji="0"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Symbol</a:t>
            </a:r>
            <a:endParaRPr kumimoji="0" lang="en-US" sz="2800" b="0" dirty="0">
              <a:solidFill>
                <a:schemeClr val="tx1"/>
              </a:solidFill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3751808" y="3005468"/>
            <a:ext cx="3141807" cy="34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ts val="2800"/>
              </a:lnSpc>
            </a:pPr>
            <a:r>
              <a:rPr kumimoji="0"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Meaning</a:t>
            </a:r>
            <a:endParaRPr kumimoji="0" lang="en-US" sz="2800" b="0" dirty="0">
              <a:solidFill>
                <a:schemeClr val="tx1"/>
              </a:solidFill>
            </a:endParaRP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2192273" y="3486606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2192273" y="3969087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3853013" y="3969087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Less than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2192273" y="4451568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3810444" y="4451568"/>
            <a:ext cx="3308138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Greater than or equal to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3853013" y="4934049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Less than or equal to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2192273" y="5416530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3853013" y="5416530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Equal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2192273" y="5899011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46"/>
          <p:cNvSpPr>
            <a:spLocks noChangeArrowheads="1"/>
          </p:cNvSpPr>
          <p:nvPr/>
        </p:nvSpPr>
        <p:spPr bwMode="auto">
          <a:xfrm>
            <a:off x="3853013" y="5899011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Not equal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 (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143000"/>
            <a:ext cx="7467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unitPrice = 1.30;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if (quantity &gt; 100)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unitPrice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1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/>
              <a:t> is a front-end scripting language developed by Netscape for dynamic content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Lightweight, but with limited capabilities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/>
              <a:t>Client-side technology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Embedded in your HTML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Interpreted by the Web browser</a:t>
            </a:r>
          </a:p>
          <a:p>
            <a:pPr>
              <a:lnSpc>
                <a:spcPct val="100000"/>
              </a:lnSpc>
            </a:pPr>
            <a:r>
              <a:rPr lang="en-US" dirty="0"/>
              <a:t>Simple and flexible</a:t>
            </a:r>
          </a:p>
          <a:p>
            <a:pPr>
              <a:lnSpc>
                <a:spcPct val="100000"/>
              </a:lnSpc>
            </a:pPr>
            <a:r>
              <a:rPr lang="en-US" dirty="0"/>
              <a:t>Powerful to manipulate the DOM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7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works like in C#: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switch (variable)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case 1: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do something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case 'a':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do something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case 3.14: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another code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default: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something completely different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6934" y="1905000"/>
            <a:ext cx="3921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switch-statements.html</a:t>
            </a:r>
          </a:p>
        </p:txBody>
      </p:sp>
    </p:spTree>
    <p:extLst>
      <p:ext uri="{BB962C8B-B14F-4D97-AF65-F5344CB8AC3E}">
        <p14:creationId xmlns:p14="http://schemas.microsoft.com/office/powerpoint/2010/main" val="2099727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ourrisingsound.com/wp-content/uploads/2009/01/loops_ic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4" y="2674089"/>
            <a:ext cx="1990726" cy="260174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defRPr/>
            </a:pPr>
            <a:r>
              <a:rPr lang="en-GB" dirty="0"/>
              <a:t>Like in C#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GB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GB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GB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3810000"/>
            <a:ext cx="7620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counter;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(counter=0; counter&lt;4; counter++)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alert(counter);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while (counter &lt; 5)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alert(++counter);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518989" y="5748993"/>
            <a:ext cx="1863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loops.html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9600"/>
            <a:ext cx="2090737" cy="2386228"/>
          </a:xfrm>
          <a:prstGeom prst="roundRect">
            <a:avLst>
              <a:gd name="adj" fmla="val 3911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864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Code structure – splitting code into parts</a:t>
            </a:r>
          </a:p>
          <a:p>
            <a:pPr>
              <a:defRPr/>
            </a:pPr>
            <a:r>
              <a:rPr lang="en-GB" dirty="0"/>
              <a:t>Data comes in, processed, result returned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160851"/>
            <a:ext cx="42021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average(a, b, c)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total;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total = a+b+c;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total/3;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1" y="2667000"/>
            <a:ext cx="2819399" cy="919401"/>
          </a:xfrm>
          <a:prstGeom prst="wedgeRoundRectCallout">
            <a:avLst>
              <a:gd name="adj1" fmla="val -72956"/>
              <a:gd name="adj2" fmla="val 270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come in here.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86401" y="3750984"/>
            <a:ext cx="2819399" cy="1328023"/>
          </a:xfrm>
          <a:prstGeom prst="wedgeRoundRectCallout">
            <a:avLst>
              <a:gd name="adj1" fmla="val -131421"/>
              <a:gd name="adj2" fmla="val -250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 is optional. Type is never declared.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86400" y="5269388"/>
            <a:ext cx="2819400" cy="953453"/>
          </a:xfrm>
          <a:prstGeom prst="wedgeRoundRectCallout">
            <a:avLst>
              <a:gd name="adj1" fmla="val -105513"/>
              <a:gd name="adj2" fmla="val -1008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returned here.</a:t>
            </a:r>
          </a:p>
        </p:txBody>
      </p:sp>
    </p:spTree>
    <p:extLst>
      <p:ext uri="{BB962C8B-B14F-4D97-AF65-F5344CB8AC3E}">
        <p14:creationId xmlns:p14="http://schemas.microsoft.com/office/powerpoint/2010/main" val="310245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5486400" cy="914400"/>
          </a:xfrm>
        </p:spPr>
        <p:txBody>
          <a:bodyPr/>
          <a:lstStyle/>
          <a:p>
            <a:r>
              <a:rPr lang="en-US" dirty="0"/>
              <a:t>Function Arguments </a:t>
            </a:r>
            <a:br>
              <a:rPr lang="en-US" dirty="0"/>
            </a:br>
            <a:r>
              <a:rPr lang="en-US" dirty="0"/>
              <a:t>and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Functions are not required to return a value</a:t>
            </a:r>
          </a:p>
          <a:p>
            <a:pPr>
              <a:defRPr/>
            </a:pPr>
            <a:r>
              <a:rPr lang="en-US" dirty="0"/>
              <a:t>When calling function it is not obligatory to specify all of its arguments</a:t>
            </a:r>
          </a:p>
          <a:p>
            <a:pPr lvl="1">
              <a:defRPr/>
            </a:pPr>
            <a:r>
              <a:rPr lang="en-US" sz="2800" dirty="0"/>
              <a:t>The function has access to all the arguments passed via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arguments</a:t>
            </a:r>
            <a:r>
              <a:rPr lang="en-US" sz="2800" dirty="0"/>
              <a:t> array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8976" y="4154031"/>
            <a:ext cx="776922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sum()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for (var i = 0; i &lt; arguments.length; i 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sum += parseInt(arguments[i]);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alert(sum(1, 2, 4));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5867400"/>
            <a:ext cx="3480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functions-demo.html</a:t>
            </a:r>
          </a:p>
        </p:txBody>
      </p:sp>
    </p:spTree>
    <p:extLst>
      <p:ext uri="{BB962C8B-B14F-4D97-AF65-F5344CB8AC3E}">
        <p14:creationId xmlns:p14="http://schemas.microsoft.com/office/powerpoint/2010/main" val="2611781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95" y="1143000"/>
            <a:ext cx="5377178" cy="3080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/>
              <a:t>Document Object Model (DOM)</a:t>
            </a:r>
          </a:p>
        </p:txBody>
      </p:sp>
    </p:spTree>
    <p:extLst>
      <p:ext uri="{BB962C8B-B14F-4D97-AF65-F5344CB8AC3E}">
        <p14:creationId xmlns:p14="http://schemas.microsoft.com/office/powerpoint/2010/main" val="3402525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sz="3000" dirty="0">
                <a:cs typeface="Times New Roman" pitchFamily="18" charset="0"/>
              </a:rPr>
              <a:t>Every HTML element is accessible via the JavaScript DOM API</a:t>
            </a:r>
          </a:p>
          <a:p>
            <a:pPr>
              <a:defRPr/>
            </a:pPr>
            <a:r>
              <a:rPr lang="en-CA" sz="3000" dirty="0">
                <a:cs typeface="Times New Roman" pitchFamily="18" charset="0"/>
              </a:rPr>
              <a:t>Most DOM objects can be manipulated by the programmer</a:t>
            </a:r>
          </a:p>
          <a:p>
            <a:pPr>
              <a:defRPr/>
            </a:pPr>
            <a:r>
              <a:rPr lang="en-CA" sz="3000" dirty="0">
                <a:cs typeface="Times New Roman" pitchFamily="18" charset="0"/>
              </a:rPr>
              <a:t>The event model lets a document to react when the user does something on the page</a:t>
            </a:r>
          </a:p>
          <a:p>
            <a:pPr>
              <a:defRPr/>
            </a:pPr>
            <a:r>
              <a:rPr lang="en-US" sz="3000" dirty="0"/>
              <a:t>Advantages</a:t>
            </a:r>
          </a:p>
          <a:p>
            <a:pPr lvl="1">
              <a:defRPr/>
            </a:pPr>
            <a:r>
              <a:rPr lang="en-US" sz="2800" dirty="0"/>
              <a:t>Create interactive pages</a:t>
            </a:r>
          </a:p>
          <a:p>
            <a:pPr lvl="1">
              <a:defRPr/>
            </a:pPr>
            <a:r>
              <a:rPr lang="en-US" sz="2800" dirty="0"/>
              <a:t>Updates the objects of a page without reloading it</a:t>
            </a:r>
            <a:endParaRPr lang="en-CA" sz="28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81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Access elements via their ID attribute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Via the name attribute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Via tag name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Returns array of descendant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/>
              <a:t> elements of the element "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1764268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elem = document.getElementById("some_id")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3" y="3059668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document.getElementsByName("some_name")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3" y="4321371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imgTags = el.getElementsByTagName("img")</a:t>
            </a:r>
          </a:p>
        </p:txBody>
      </p:sp>
    </p:spTree>
    <p:extLst>
      <p:ext uri="{BB962C8B-B14F-4D97-AF65-F5344CB8AC3E}">
        <p14:creationId xmlns:p14="http://schemas.microsoft.com/office/powerpoint/2010/main" val="3517779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Once we access an element, we can read and write its attributes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3250" y="2863096"/>
            <a:ext cx="793115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change(state)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lampImg = document.getElementById("lamp");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lampImg.src = "lamp_" + state + ".png";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statusDiv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document.getElementById("statusDiv");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statusDiv.innerHTML = "The lamp is " + state";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src="test_on.gif" onmouseover="change('off')"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onmouseout="change('on')"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286000"/>
            <a:ext cx="4022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DOM-manipulation.html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3083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Element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Most of the properties are derived from the HTML attributes of the tag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/>
              <a:t>, etc…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/>
              <a:t> property – allows modifying the CSS styles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Corresponds to the inline style of the element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Not the properties derived from embedded or external CSS rules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Example: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style.width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style.marginTop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style.backgroundImage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70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625" y="76200"/>
            <a:ext cx="7100775" cy="914400"/>
          </a:xfrm>
        </p:spPr>
        <p:txBody>
          <a:bodyPr/>
          <a:lstStyle/>
          <a:p>
            <a:r>
              <a:rPr lang="en-US" sz="3800" dirty="0"/>
              <a:t>Common Element Properties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className</a:t>
            </a:r>
            <a:r>
              <a:rPr lang="en-US" dirty="0"/>
              <a:t> –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/>
              <a:t> attribute of the tag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innerHTML</a:t>
            </a:r>
            <a:r>
              <a:rPr lang="en-US" dirty="0"/>
              <a:t> – holds all the entire HTML code inside the element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Read-only properties with information for the current element and its state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tagName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offsetWidth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offsetHeight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scrollHeight</a:t>
            </a:r>
            <a:r>
              <a:rPr lang="en-US" dirty="0"/>
              <a:t>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scrollTop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nodeType</a:t>
            </a:r>
            <a:r>
              <a:rPr lang="en-US" dirty="0"/>
              <a:t>, etc…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14625" y="5105400"/>
            <a:ext cx="5500576" cy="134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0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JavaScript allows interactivity such as: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dirty="0"/>
              <a:t>Implementing form validation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React to user actions, e.g. handle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Changing an image on moving mouse over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Sections of a page appearing and disappearing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Content loading and changing dynamically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Performing complex calculations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 HTML controls, e.g. scrollable 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Implementing AJAX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63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/>
              <a:t>Accessing Elements through the DOM Tree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We can access elements in the DOM through some tree manipulation properties: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element.childNodes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element.parentNode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element.nextSibling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element.previousSibling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element.firstChild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element.lastChild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96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Accessing Elements through the DOM Tree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562600"/>
            <a:ext cx="8686800" cy="990600"/>
          </a:xfrm>
        </p:spPr>
        <p:txBody>
          <a:bodyPr/>
          <a:lstStyle/>
          <a:p>
            <a:pPr marL="282575" lvl="1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dirty="0"/>
              <a:t>Warning: may not return what you expected due to Browser differences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15049" y="1491648"/>
            <a:ext cx="771390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el = document.getElementById('div_tag');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(el.childNodes[0].value);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(el.childNodes[1].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getElementsByTagName('span').id);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id="div_tag"&gt;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&lt;input type="text" value="test text"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&lt;span id="test"&gt;test span&lt;/span&gt;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4066" y="4810780"/>
            <a:ext cx="5054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accessing-elements-demo.html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2671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749190"/>
            <a:ext cx="5638800" cy="1371600"/>
          </a:xfrm>
        </p:spPr>
        <p:txBody>
          <a:bodyPr/>
          <a:lstStyle/>
          <a:p>
            <a:r>
              <a:rPr lang="en-US" dirty="0"/>
              <a:t>The HTML DOM Event Model</a:t>
            </a:r>
          </a:p>
        </p:txBody>
      </p:sp>
      <p:pic>
        <p:nvPicPr>
          <p:cNvPr id="4" name="Picture 2" descr="http://www.adarshr.com/images/pub-sub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84" y="915924"/>
            <a:ext cx="3361816" cy="3429050"/>
          </a:xfrm>
          <a:prstGeom prst="roundRect">
            <a:avLst>
              <a:gd name="adj" fmla="val 23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89968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 Event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JavaScript can register event handlers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Events are fired by the Browser and are sent to the specified JavaScript event handler function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Can be set with HTML attributes:</a:t>
            </a:r>
          </a:p>
          <a:p>
            <a:pPr lvl="1">
              <a:lnSpc>
                <a:spcPct val="100000"/>
              </a:lnSpc>
              <a:defRPr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/>
              <a:t>Can be accessed through the DOM: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3505200"/>
            <a:ext cx="74803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img src="test.gif" onclick="imageClicked()" 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5500" y="4876800"/>
            <a:ext cx="74803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img = document.getElementById("myImage");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img.onclick = imageClicked;</a:t>
            </a:r>
          </a:p>
        </p:txBody>
      </p:sp>
    </p:spTree>
    <p:extLst>
      <p:ext uri="{BB962C8B-B14F-4D97-AF65-F5344CB8AC3E}">
        <p14:creationId xmlns:p14="http://schemas.microsoft.com/office/powerpoint/2010/main" val="3248306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The HTML DOM Event Model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All event handlers receive one parameter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It brings information about the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Contains the type of the event (mouse click, key press, etc.)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Data about the location where the event has been fired (e.g. mouse coordinates)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Holds a reference to the event sender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E.g. the button that was clicked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9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The HTML DOM Event Model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defRPr/>
            </a:pPr>
            <a:r>
              <a:rPr lang="en-US" dirty="0"/>
              <a:t>Holds information about the state of [Alt], [Ctrl] and [Shift] keys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Some browsers do not send this object, but place it in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document.event</a:t>
            </a:r>
            <a:endParaRPr lang="en-US" noProof="1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Some of the names of the event’s object properties are browser-specific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74764" name="Picture 12" descr="http://ts3.mm.bing.net/images/thumbnail.aspx?q=1801629403638&amp;id=1180739aacdcf5b635c9331c7c47b4cf&amp;url=http%3a%2f%2fbootlog.org%2fup%2f2006%2f08%2flinux_ati_sv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1713">
            <a:off x="6743956" y="4108447"/>
            <a:ext cx="2100331" cy="2555335"/>
          </a:xfrm>
          <a:prstGeom prst="roundRect">
            <a:avLst>
              <a:gd name="adj" fmla="val 8810"/>
            </a:avLst>
          </a:prstGeom>
          <a:noFill/>
          <a:effectLst>
            <a:softEdge rad="635000"/>
          </a:effectLst>
        </p:spPr>
      </p:pic>
      <p:pic>
        <p:nvPicPr>
          <p:cNvPr id="2052" name="Picture 4" descr="http://w3veritae.com/wp-content/uploads/2009/06/browser-wa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3200400" cy="1745672"/>
          </a:xfrm>
          <a:prstGeom prst="roundRect">
            <a:avLst>
              <a:gd name="adj" fmla="val 69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717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Mouse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onclick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onmousedown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onmouseup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onmouseover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onmouseout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onmousemove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Key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onkeypress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onkeydown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onkeyup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Only for input fields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Interface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onblur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onfocus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onscroll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27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DOM Events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Form events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onchange</a:t>
            </a:r>
            <a:r>
              <a:rPr lang="en-US" dirty="0"/>
              <a:t> – for input fields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onsubmit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Allows you  to cancel a form submission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Useful for form validation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Miscellaneous events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onload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onunload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Allowed only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/>
              <a:t> element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Fires when all content on the page was loaded / unloaded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83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</a:rPr>
              <a:t>on</a:t>
            </a:r>
            <a:r>
              <a:rPr lang="en-US" dirty="0">
                <a:latin typeface="Consolas" pitchFamily="49" charset="0"/>
              </a:rPr>
              <a:t>l</a:t>
            </a:r>
            <a:r>
              <a:rPr lang="en-US" noProof="1">
                <a:latin typeface="Consolas" pitchFamily="49" charset="0"/>
              </a:rPr>
              <a:t>oad</a:t>
            </a:r>
            <a:r>
              <a:rPr lang="en-US" noProof="1"/>
              <a:t> Event</a:t>
            </a:r>
            <a:r>
              <a:rPr lang="en-US" dirty="0"/>
              <a:t>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onload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</a:rPr>
              <a:t>event</a:t>
            </a:r>
            <a:endParaRPr lang="bg-BG" dirty="0">
              <a:latin typeface="Consolas" pitchFamily="49" charset="0"/>
            </a:endParaRPr>
          </a:p>
          <a:p>
            <a:pPr>
              <a:buFontTx/>
              <a:buNone/>
              <a:defRPr/>
            </a:pPr>
            <a:endParaRPr lang="bg-BG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188" y="1719263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function greet()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alert("Loaded.");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 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 onload="greet()" 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78622"/>
            <a:ext cx="2590800" cy="2397868"/>
          </a:xfrm>
          <a:prstGeom prst="roundRect">
            <a:avLst>
              <a:gd name="adj" fmla="val 3956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248400" y="1219200"/>
            <a:ext cx="2211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onload.html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597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/>
              <a:t>The Built-In Browser Objects</a:t>
            </a:r>
          </a:p>
        </p:txBody>
      </p:sp>
      <p:pic>
        <p:nvPicPr>
          <p:cNvPr id="3074" name="Picture 2" descr="http://www.iconarchive.com/icons/aha-soft/software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1381">
            <a:off x="5870445" y="1222782"/>
            <a:ext cx="2971578" cy="29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musingsfrommars.org/images/browsers_dhtm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6248">
            <a:off x="493829" y="1280157"/>
            <a:ext cx="3394710" cy="31432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11916"/>
            <a:ext cx="2857500" cy="28575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18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JavaScript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Can handle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Can read and write HTML elements and modify the DOM tree</a:t>
            </a:r>
          </a:p>
          <a:p>
            <a:pPr>
              <a:lnSpc>
                <a:spcPct val="100000"/>
              </a:lnSpc>
            </a:pPr>
            <a:r>
              <a:rPr lang="en-US" dirty="0"/>
              <a:t>Can validate form data</a:t>
            </a:r>
          </a:p>
          <a:p>
            <a:pPr>
              <a:lnSpc>
                <a:spcPct val="100000"/>
              </a:lnSpc>
            </a:pPr>
            <a:r>
              <a:rPr lang="en-US" dirty="0"/>
              <a:t>Can access / modify browser cookies</a:t>
            </a:r>
          </a:p>
          <a:p>
            <a:pPr>
              <a:lnSpc>
                <a:spcPct val="100000"/>
              </a:lnSpc>
            </a:pPr>
            <a:r>
              <a:rPr lang="en-US" dirty="0"/>
              <a:t>Can detect the user’s browser and OS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/>
              <a:t>Can handle exceptions</a:t>
            </a:r>
          </a:p>
          <a:p>
            <a:pPr>
              <a:lnSpc>
                <a:spcPct val="100000"/>
              </a:lnSpc>
            </a:pPr>
            <a:r>
              <a:rPr lang="en-US" dirty="0"/>
              <a:t>Can perform asynchronous server calls (AJAX)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28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Browser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/>
              <a:t>The browser provides some read-only data via: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/>
              <a:t>The top node of the DOM tree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/>
              <a:t>Represents the browser's window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/>
              <a:t>holds information the current loaded document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/>
              <a:t>Holds the user’s display properties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browser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/>
              <a:t>Holds information about the browser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41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 Hierarchy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35350" y="2208213"/>
            <a:ext cx="2286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750" y="3429000"/>
            <a:ext cx="14478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92350" y="3429000"/>
            <a:ext cx="1143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639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40350" y="3429000"/>
            <a:ext cx="12192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7881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25950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827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970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401763" y="2971800"/>
            <a:ext cx="5995987" cy="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3977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9019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0261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140200" y="2662238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88315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45720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2197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500563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4033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203575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92430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7103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Opening New Window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indow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.open()</a:t>
            </a:r>
            <a:endParaRPr lang="bg-BG" dirty="0"/>
          </a:p>
          <a:p>
            <a:pPr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24681" y="2127171"/>
            <a:ext cx="7896226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newWindow = window.open("", "sampleWindow",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"width=300, height=100, menubar=yes,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status=yes, resizable=yes");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newWindow.document.write(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"&lt;html&gt;&lt;head&gt;&lt;title&gt;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Sample Title&lt;/title&gt;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&lt;/head&gt;&lt;body&gt;&lt;h1&gt;Sample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Text&lt;/h1&gt;&lt;/body&gt;");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newWindow.status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"Hello folks";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3581400"/>
            <a:ext cx="3648075" cy="27908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44308" y="1610380"/>
            <a:ext cx="3276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window-open.html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5573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Navigator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00199" y="1371600"/>
            <a:ext cx="59689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0" latin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alert(window.navigator.userAgent);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00200" y="4111412"/>
            <a:ext cx="5824538" cy="2216576"/>
          </a:xfrm>
          <a:prstGeom prst="roundRect">
            <a:avLst>
              <a:gd name="adj" fmla="val 507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93999" y="2668889"/>
            <a:ext cx="3149601" cy="987504"/>
          </a:xfrm>
          <a:prstGeom prst="wedgeRoundRectCallout">
            <a:avLst>
              <a:gd name="adj1" fmla="val 952"/>
              <a:gd name="adj2" fmla="val -1476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navigator in the browser window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229351" y="2668889"/>
            <a:ext cx="2381249" cy="987504"/>
          </a:xfrm>
          <a:prstGeom prst="wedgeRoundRectCallout">
            <a:avLst>
              <a:gd name="adj1" fmla="val -32634"/>
              <a:gd name="adj2" fmla="val -14714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sz="26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userAgent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(browser ID)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57200" y="2668889"/>
            <a:ext cx="2057400" cy="987504"/>
          </a:xfrm>
          <a:prstGeom prst="wedgeRoundRectCallout">
            <a:avLst>
              <a:gd name="adj1" fmla="val 68016"/>
              <a:gd name="adj2" fmla="val -1463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browser window</a:t>
            </a:r>
          </a:p>
        </p:txBody>
      </p:sp>
    </p:spTree>
    <p:extLst>
      <p:ext uri="{BB962C8B-B14F-4D97-AF65-F5344CB8AC3E}">
        <p14:creationId xmlns:p14="http://schemas.microsoft.com/office/powerpoint/2010/main" val="11628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Screen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GB" dirty="0"/>
              <a:t>The </a:t>
            </a: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GB" dirty="0"/>
              <a:t> object contains information about the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2392740"/>
            <a:ext cx="67691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window.moveTo(0,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 = screen.availWidth;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 = screen.availHeight;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window.resizeTo(x, y);</a:t>
            </a:r>
          </a:p>
        </p:txBody>
      </p:sp>
      <p:pic>
        <p:nvPicPr>
          <p:cNvPr id="4098" name="Picture 2" descr="http://350designs.com/files/images/resources/icons/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74" y="4436447"/>
            <a:ext cx="4564026" cy="1875626"/>
          </a:xfrm>
          <a:prstGeom prst="roundRect">
            <a:avLst>
              <a:gd name="adj" fmla="val 192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7422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Math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Math</a:t>
            </a:r>
            <a:r>
              <a:rPr lang="en-US" dirty="0"/>
              <a:t> object provides some mathematical functions</a:t>
            </a:r>
            <a:endParaRPr lang="bg-BG" dirty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462748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(i=1; i&lt;=20; i++) {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x = Math.random();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10*x + 1;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Math.floor(x);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"Random number (" +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 + ") in range "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"1..10 --&gt; " + x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"&lt;br/&gt;");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29000"/>
            <a:ext cx="3714750" cy="2647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400800" y="1929348"/>
            <a:ext cx="1981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4847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Date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</a:t>
            </a:r>
            <a:r>
              <a:rPr lang="en-US" dirty="0"/>
              <a:t> object provides date / calendar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3844" y="2505075"/>
            <a:ext cx="777435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now = new Date();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result = "It is now " + now;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document.getElementById("timeField")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.innerText = result;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id="timeField"&gt;&lt;/p&gt;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4019550" cy="2143125"/>
          </a:xfrm>
          <a:prstGeom prst="roundRect">
            <a:avLst>
              <a:gd name="adj" fmla="val 426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629400" y="1981200"/>
            <a:ext cx="1882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dates.html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3984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Timers: </a:t>
            </a:r>
            <a:r>
              <a:rPr lang="en-GB" noProof="1">
                <a:latin typeface="Consolas" pitchFamily="49" charset="0"/>
              </a:rPr>
              <a:t>setTimeout</a:t>
            </a:r>
            <a:r>
              <a:rPr lang="en-GB" dirty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/>
              <a:t>Make something happen (once) after a fixed delay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00115" y="2618705"/>
            <a:ext cx="72008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setTimeout('bang()', 5000);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4" y="4889033"/>
            <a:ext cx="72009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clearTimeout(timer);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40758" y="3405066"/>
            <a:ext cx="4724400" cy="987504"/>
          </a:xfrm>
          <a:prstGeom prst="wedgeRoundRectCallout">
            <a:avLst>
              <a:gd name="adj1" fmla="val -175"/>
              <a:gd name="adj2" fmla="val -939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seconds after this statement executes, this function is called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839433" y="5703570"/>
            <a:ext cx="2900363" cy="544830"/>
          </a:xfrm>
          <a:prstGeom prst="wedgeRoundRectCallout">
            <a:avLst>
              <a:gd name="adj1" fmla="val -51127"/>
              <a:gd name="adj2" fmla="val -1425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Cancels the timer</a:t>
            </a:r>
          </a:p>
        </p:txBody>
      </p:sp>
    </p:spTree>
    <p:extLst>
      <p:ext uri="{BB962C8B-B14F-4D97-AF65-F5344CB8AC3E}">
        <p14:creationId xmlns:p14="http://schemas.microsoft.com/office/powerpoint/2010/main" val="420243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Timers: </a:t>
            </a:r>
            <a:r>
              <a:rPr lang="en-GB" noProof="1">
                <a:latin typeface="Consolas" pitchFamily="49" charset="0"/>
              </a:rPr>
              <a:t>setInterval</a:t>
            </a:r>
            <a:r>
              <a:rPr lang="en-GB" dirty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/>
              <a:t>Make something happen repeatedly at fixed intervals</a:t>
            </a:r>
            <a:endParaRPr lang="en-US" dirty="0"/>
          </a:p>
          <a:p>
            <a:pPr marL="450850" indent="-450850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0888" y="2493334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setInterval('clock()', 1000);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50888" y="4704722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clearInterval(timer);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632790" y="3290776"/>
            <a:ext cx="4139610" cy="987504"/>
          </a:xfrm>
          <a:prstGeom prst="wedgeRoundRectCallout">
            <a:avLst>
              <a:gd name="adj1" fmla="val -3584"/>
              <a:gd name="adj2" fmla="val -94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function is called continuously per 1 second.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220433" y="5474970"/>
            <a:ext cx="2514600" cy="544830"/>
          </a:xfrm>
          <a:prstGeom prst="wedgeRoundRectCallout">
            <a:avLst>
              <a:gd name="adj1" fmla="val -45239"/>
              <a:gd name="adj2" fmla="val -1288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the timer.</a:t>
            </a:r>
          </a:p>
        </p:txBody>
      </p:sp>
    </p:spTree>
    <p:extLst>
      <p:ext uri="{BB962C8B-B14F-4D97-AF65-F5344CB8AC3E}">
        <p14:creationId xmlns:p14="http://schemas.microsoft.com/office/powerpoint/2010/main" val="321062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0888" y="1633240"/>
            <a:ext cx="763111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timerFunc()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now 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hour = now.getHours();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min = now.getMinutes();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sec = now.getSeconds();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document.getElementById("clock").value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"" + hour + ":" + min + ":" + sec;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setInterval('timerFunc()', 1000);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id="clock" 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110648"/>
            <a:ext cx="2874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timer-demo.html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317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2667000" cy="457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first-script.html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4063" y="1702575"/>
            <a:ext cx="756285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alert('Hello JavaScript!');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665" y="3683212"/>
            <a:ext cx="2978152" cy="2488988"/>
          </a:xfrm>
          <a:prstGeom prst="roundRect">
            <a:avLst>
              <a:gd name="adj" fmla="val 409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30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Small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3276600" cy="457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small-example.html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188" y="1638300"/>
            <a:ext cx="7921625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document.write('JavaScript rulez!');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33800"/>
            <a:ext cx="2790825" cy="2371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96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JavaScript code can be placed in: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/>
              <a:t> tag in the head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/>
              <a:t> tag in the body – not recommended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External files, linked via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/>
              <a:t> tag the head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Files usually have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extension</a:t>
            </a:r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/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/>
          </a:p>
          <a:p>
            <a:pPr lvl="2">
              <a:lnSpc>
                <a:spcPct val="100000"/>
              </a:lnSpc>
              <a:spcBef>
                <a:spcPts val="2400"/>
              </a:spcBef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Highly recommended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files get cached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4089737"/>
            <a:ext cx="7162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type="text/javscript"&gt;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&lt;!– code placed here will not be executed!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2832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When is Executed?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JavaScript code is executed during the page loading or when the browser fires an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All statements are executed at page loading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Some statements just define functions that can be called later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Function calls or code can be attached as "event handlers" via tag attributes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Executed when the event is fired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1" y="5715000"/>
            <a:ext cx="7924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src="logo.gif" onclick="alert('clicked!')" /&gt;</a:t>
            </a:r>
          </a:p>
        </p:txBody>
      </p:sp>
    </p:spTree>
    <p:extLst>
      <p:ext uri="{BB962C8B-B14F-4D97-AF65-F5344CB8AC3E}">
        <p14:creationId xmlns:p14="http://schemas.microsoft.com/office/powerpoint/2010/main" val="234585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2" y="1447800"/>
            <a:ext cx="77723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test 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&lt;img src="logo.gif"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onclick="test('clicked!')"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Calling a JavaScript Function from Event Handler – Example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53001" y="1490332"/>
            <a:ext cx="3483934" cy="457200"/>
          </a:xfrm>
        </p:spPr>
        <p:txBody>
          <a:bodyPr/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2800" dirty="0"/>
              <a:t>image-onclick.html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52750"/>
            <a:ext cx="3838058" cy="2152650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31227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8411</TotalTime>
  <Words>2782</Words>
  <Application>Microsoft Macintosh PowerPoint</Application>
  <PresentationFormat>On-screen Show (4:3)</PresentationFormat>
  <Paragraphs>526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Calibri</vt:lpstr>
      <vt:lpstr>Consolas</vt:lpstr>
      <vt:lpstr>Corbel</vt:lpstr>
      <vt:lpstr>Courier New</vt:lpstr>
      <vt:lpstr>Wingdings 2</vt:lpstr>
      <vt:lpstr>Telerik-PowerPoint-Theme</vt:lpstr>
      <vt:lpstr>JavaScript</vt:lpstr>
      <vt:lpstr>JavaScript</vt:lpstr>
      <vt:lpstr>JavaScript Advantages</vt:lpstr>
      <vt:lpstr>What Can JavaScript Do?</vt:lpstr>
      <vt:lpstr>The First Script</vt:lpstr>
      <vt:lpstr>Another Small Example</vt:lpstr>
      <vt:lpstr>Using JavaScript Code</vt:lpstr>
      <vt:lpstr>JavaScript – When is Executed?</vt:lpstr>
      <vt:lpstr>Calling a JavaScript Function from Event Handler – Example</vt:lpstr>
      <vt:lpstr>Using External Script Files</vt:lpstr>
      <vt:lpstr>The JavaScript Syntax</vt:lpstr>
      <vt:lpstr>JavaScript Syntax</vt:lpstr>
      <vt:lpstr>Data Types</vt:lpstr>
      <vt:lpstr>Everything is Object</vt:lpstr>
      <vt:lpstr>String Operations</vt:lpstr>
      <vt:lpstr>Arrays Operations and Properties</vt:lpstr>
      <vt:lpstr>Standard Popup Boxes</vt:lpstr>
      <vt:lpstr>JavaScript Prompt – Example</vt:lpstr>
      <vt:lpstr>Conditional Statement (if)</vt:lpstr>
      <vt:lpstr>Switch Statement</vt:lpstr>
      <vt:lpstr>Loops</vt:lpstr>
      <vt:lpstr>Functions </vt:lpstr>
      <vt:lpstr>Function Arguments  and Return Value</vt:lpstr>
      <vt:lpstr>Document Object Model (DOM)</vt:lpstr>
      <vt:lpstr>Document Object Model (DOM)</vt:lpstr>
      <vt:lpstr>Accessing Elements</vt:lpstr>
      <vt:lpstr>DOM Manipulation</vt:lpstr>
      <vt:lpstr>Common Element Properties</vt:lpstr>
      <vt:lpstr>Common Element Properties (2)</vt:lpstr>
      <vt:lpstr>Accessing Elements through the DOM Tree Structure</vt:lpstr>
      <vt:lpstr>Accessing Elements through the DOM Tree – Example</vt:lpstr>
      <vt:lpstr>The HTML DOM Event Model</vt:lpstr>
      <vt:lpstr>The HTML DOM Event Model</vt:lpstr>
      <vt:lpstr>The HTML DOM Event Model (2)</vt:lpstr>
      <vt:lpstr>The HTML DOM Event Model (3)</vt:lpstr>
      <vt:lpstr>Common DOM Events</vt:lpstr>
      <vt:lpstr>Common DOM Events (2)</vt:lpstr>
      <vt:lpstr>onload Event – Example</vt:lpstr>
      <vt:lpstr>The Built-In Browser Objects</vt:lpstr>
      <vt:lpstr>Built-in Browser Objects</vt:lpstr>
      <vt:lpstr>DOM Hierarchy – Example</vt:lpstr>
      <vt:lpstr>Opening New Window – Example</vt:lpstr>
      <vt:lpstr>The Navigator Object</vt:lpstr>
      <vt:lpstr>The Screen Object</vt:lpstr>
      <vt:lpstr>The Math Object</vt:lpstr>
      <vt:lpstr>The Date Object</vt:lpstr>
      <vt:lpstr>Timers: setTimeout()</vt:lpstr>
      <vt:lpstr>Timers: setInterval()</vt:lpstr>
      <vt:lpstr>Timer – Example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Ali Ka.</cp:lastModifiedBy>
  <cp:revision>733</cp:revision>
  <dcterms:created xsi:type="dcterms:W3CDTF">2007-12-08T16:03:35Z</dcterms:created>
  <dcterms:modified xsi:type="dcterms:W3CDTF">2019-10-23T23:53:32Z</dcterms:modified>
</cp:coreProperties>
</file>