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PlayfairDisplay-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dd4edf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dd4edf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bdd4edf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dd4edf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dd4edf4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dd4edf4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026450"/>
            <a:ext cx="85206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200">
                <a:solidFill>
                  <a:schemeClr val="dk2"/>
                </a:solidFill>
                <a:latin typeface="Raleway"/>
                <a:ea typeface="Raleway"/>
                <a:cs typeface="Raleway"/>
                <a:sym typeface="Raleway"/>
              </a:rPr>
              <a:t>HCI Group 5</a:t>
            </a:r>
            <a:endParaRPr sz="5200">
              <a:solidFill>
                <a:schemeClr val="dk2"/>
              </a:solidFill>
              <a:latin typeface="Raleway"/>
              <a:ea typeface="Raleway"/>
              <a:cs typeface="Raleway"/>
              <a:sym typeface="Raleway"/>
            </a:endParaRPr>
          </a:p>
        </p:txBody>
      </p:sp>
      <p:sp>
        <p:nvSpPr>
          <p:cNvPr id="60" name="Google Shape;60;p13"/>
          <p:cNvSpPr txBox="1"/>
          <p:nvPr>
            <p:ph idx="1" type="body"/>
          </p:nvPr>
        </p:nvSpPr>
        <p:spPr>
          <a:xfrm>
            <a:off x="353250" y="3272300"/>
            <a:ext cx="8437500" cy="14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Team Members:</a:t>
            </a:r>
            <a:endParaRPr sz="1200">
              <a:latin typeface="Raleway"/>
              <a:ea typeface="Raleway"/>
              <a:cs typeface="Raleway"/>
              <a:sym typeface="Raleway"/>
            </a:endParaRPr>
          </a:p>
          <a:p>
            <a:pPr indent="-304800" lvl="0" marL="457200" rtl="0" algn="l">
              <a:lnSpc>
                <a:spcPct val="100000"/>
              </a:lnSpc>
              <a:spcBef>
                <a:spcPts val="1200"/>
              </a:spcBef>
              <a:spcAft>
                <a:spcPts val="0"/>
              </a:spcAft>
              <a:buSzPts val="1200"/>
              <a:buFont typeface="Raleway"/>
              <a:buChar char="●"/>
            </a:pPr>
            <a:r>
              <a:rPr lang="en" sz="1200">
                <a:latin typeface="Raleway"/>
                <a:ea typeface="Raleway"/>
                <a:cs typeface="Raleway"/>
                <a:sym typeface="Raleway"/>
              </a:rPr>
              <a:t>Arshad Abbas(2019300)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Arihant Singh(2019298)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Khushi Agarwal(2019312)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Kirti Gautam(2018291)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Sudeep Reddy(2019313)</a:t>
            </a:r>
            <a:endParaRPr sz="1200">
              <a:latin typeface="Raleway"/>
              <a:ea typeface="Raleway"/>
              <a:cs typeface="Raleway"/>
              <a:sym typeface="Raleway"/>
            </a:endParaRPr>
          </a:p>
        </p:txBody>
      </p:sp>
      <p:sp>
        <p:nvSpPr>
          <p:cNvPr id="61" name="Google Shape;61;p13"/>
          <p:cNvSpPr txBox="1"/>
          <p:nvPr/>
        </p:nvSpPr>
        <p:spPr>
          <a:xfrm>
            <a:off x="311700" y="4723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Niran</a:t>
            </a:r>
            <a:endParaRPr sz="2800">
              <a:solidFill>
                <a:schemeClr val="dk2"/>
              </a:solidFill>
            </a:endParaRPr>
          </a:p>
        </p:txBody>
      </p:sp>
      <p:sp>
        <p:nvSpPr>
          <p:cNvPr id="62" name="Google Shape;62;p13"/>
          <p:cNvSpPr txBox="1"/>
          <p:nvPr/>
        </p:nvSpPr>
        <p:spPr>
          <a:xfrm>
            <a:off x="353250" y="2165750"/>
            <a:ext cx="496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a:ea typeface="Raleway"/>
                <a:cs typeface="Raleway"/>
                <a:sym typeface="Raleway"/>
              </a:rPr>
              <a:t>Information Architecture-Task</a:t>
            </a:r>
            <a:endParaRPr sz="2000">
              <a:solidFill>
                <a:schemeClr val="dk2"/>
              </a:solidFill>
              <a:latin typeface="Raleway"/>
              <a:ea typeface="Raleway"/>
              <a:cs typeface="Raleway"/>
              <a:sym typeface="Raleway"/>
            </a:endParaRPr>
          </a:p>
        </p:txBody>
      </p:sp>
      <p:cxnSp>
        <p:nvCxnSpPr>
          <p:cNvPr id="63" name="Google Shape;63;p13"/>
          <p:cNvCxnSpPr/>
          <p:nvPr/>
        </p:nvCxnSpPr>
        <p:spPr>
          <a:xfrm>
            <a:off x="311700" y="2021800"/>
            <a:ext cx="82341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408600"/>
            <a:ext cx="4045200" cy="9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latin typeface="Raleway"/>
                <a:ea typeface="Raleway"/>
                <a:cs typeface="Raleway"/>
                <a:sym typeface="Raleway"/>
              </a:rPr>
              <a:t>Problem Statement:</a:t>
            </a:r>
            <a:endParaRPr sz="2800">
              <a:latin typeface="Raleway"/>
              <a:ea typeface="Raleway"/>
              <a:cs typeface="Raleway"/>
              <a:sym typeface="Raleway"/>
            </a:endParaRPr>
          </a:p>
        </p:txBody>
      </p:sp>
      <p:sp>
        <p:nvSpPr>
          <p:cNvPr id="69" name="Google Shape;69;p14"/>
          <p:cNvSpPr txBox="1"/>
          <p:nvPr>
            <p:ph idx="2" type="body"/>
          </p:nvPr>
        </p:nvSpPr>
        <p:spPr>
          <a:xfrm>
            <a:off x="265500" y="1545300"/>
            <a:ext cx="3837000" cy="29079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solidFill>
                  <a:schemeClr val="dk2"/>
                </a:solidFill>
              </a:rPr>
              <a:t>Our vast history and local traditions are getting lost in today’s fast and urbanised lifestyles. People have little to no time to pay attention to the glories of our past. The younger generation has little to no knowledge of the local histories and traditions of their area.</a:t>
            </a:r>
            <a:endParaRPr>
              <a:solidFill>
                <a:schemeClr val="dk2"/>
              </a:solidFill>
            </a:endParaRPr>
          </a:p>
        </p:txBody>
      </p:sp>
      <p:sp>
        <p:nvSpPr>
          <p:cNvPr id="70" name="Google Shape;70;p14"/>
          <p:cNvSpPr txBox="1"/>
          <p:nvPr>
            <p:ph type="title"/>
          </p:nvPr>
        </p:nvSpPr>
        <p:spPr>
          <a:xfrm>
            <a:off x="4850775" y="408600"/>
            <a:ext cx="3837000" cy="9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solidFill>
                  <a:schemeClr val="lt1"/>
                </a:solidFill>
                <a:latin typeface="Raleway"/>
                <a:ea typeface="Raleway"/>
                <a:cs typeface="Raleway"/>
                <a:sym typeface="Raleway"/>
              </a:rPr>
              <a:t>Solution Statement:</a:t>
            </a:r>
            <a:endParaRPr sz="2800">
              <a:solidFill>
                <a:schemeClr val="lt1"/>
              </a:solidFill>
              <a:latin typeface="Raleway"/>
              <a:ea typeface="Raleway"/>
              <a:cs typeface="Raleway"/>
              <a:sym typeface="Raleway"/>
            </a:endParaRPr>
          </a:p>
        </p:txBody>
      </p:sp>
      <p:sp>
        <p:nvSpPr>
          <p:cNvPr id="71" name="Google Shape;71;p14"/>
          <p:cNvSpPr txBox="1"/>
          <p:nvPr>
            <p:ph idx="2" type="body"/>
          </p:nvPr>
        </p:nvSpPr>
        <p:spPr>
          <a:xfrm>
            <a:off x="4850775" y="1545300"/>
            <a:ext cx="3837000" cy="29079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rPr lang="en"/>
              <a:t>Niran will help bridge the gap between the glories of our past and the younger generation’s interest. We have made use of gamification to let people tell the stories they know and let others learn about these. Our aim is to make historical stories, legends and local traditions easily </a:t>
            </a:r>
            <a:r>
              <a:rPr lang="en"/>
              <a:t>accessible</a:t>
            </a:r>
            <a:r>
              <a:rPr lang="en"/>
              <a:t>, interactive and bring them to life.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b="0" l="1591" r="1939" t="0"/>
          <a:stretch/>
        </p:blipFill>
        <p:spPr>
          <a:xfrm>
            <a:off x="96300" y="962838"/>
            <a:ext cx="8951409" cy="3217823"/>
          </a:xfrm>
          <a:prstGeom prst="rect">
            <a:avLst/>
          </a:prstGeom>
          <a:noFill/>
          <a:ln>
            <a:noFill/>
          </a:ln>
        </p:spPr>
      </p:pic>
      <p:sp>
        <p:nvSpPr>
          <p:cNvPr id="77" name="Google Shape;77;p15"/>
          <p:cNvSpPr txBox="1"/>
          <p:nvPr/>
        </p:nvSpPr>
        <p:spPr>
          <a:xfrm>
            <a:off x="152400" y="270700"/>
            <a:ext cx="468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Task Flow</a:t>
            </a:r>
            <a:endParaRPr b="1" sz="20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F9D3E"/>
      </a:dk1>
      <a:lt1>
        <a:srgbClr val="FFFFFF"/>
      </a:lt1>
      <a:dk2>
        <a:srgbClr val="222222"/>
      </a:dk2>
      <a:lt2>
        <a:srgbClr val="BFC7CA"/>
      </a:lt2>
      <a:accent1>
        <a:srgbClr val="438B9E"/>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