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Raleway"/>
      <p:regular r:id="rId9"/>
      <p:bold r:id="rId10"/>
      <p:italic r:id="rId11"/>
      <p:boldItalic r:id="rId12"/>
    </p:embeddedFont>
    <p:embeddedFont>
      <p:font typeface="Playfair Displ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font" Target="fonts/Raleway-italic.fntdata"/><Relationship Id="rId10" Type="http://schemas.openxmlformats.org/officeDocument/2006/relationships/font" Target="fonts/Raleway-bold.fntdata"/><Relationship Id="rId13" Type="http://schemas.openxmlformats.org/officeDocument/2006/relationships/font" Target="fonts/PlayfairDisplay-regular.fntdata"/><Relationship Id="rId12"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aleway-regular.fntdata"/><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Lato-regular.fntdata"/><Relationship Id="rId16" Type="http://schemas.openxmlformats.org/officeDocument/2006/relationships/font" Target="fonts/PlayfairDispl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e4b8625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e4b8625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e4b8625a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e4b8625a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e4b8625a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e4b8625a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1026450"/>
            <a:ext cx="8520600" cy="10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200">
                <a:solidFill>
                  <a:schemeClr val="dk2"/>
                </a:solidFill>
                <a:latin typeface="Raleway"/>
                <a:ea typeface="Raleway"/>
                <a:cs typeface="Raleway"/>
                <a:sym typeface="Raleway"/>
              </a:rPr>
              <a:t>HCI Group 5</a:t>
            </a:r>
            <a:endParaRPr sz="5200">
              <a:solidFill>
                <a:schemeClr val="dk2"/>
              </a:solidFill>
              <a:latin typeface="Raleway"/>
              <a:ea typeface="Raleway"/>
              <a:cs typeface="Raleway"/>
              <a:sym typeface="Raleway"/>
            </a:endParaRPr>
          </a:p>
        </p:txBody>
      </p:sp>
      <p:sp>
        <p:nvSpPr>
          <p:cNvPr id="60" name="Google Shape;60;p13"/>
          <p:cNvSpPr txBox="1"/>
          <p:nvPr>
            <p:ph idx="1" type="body"/>
          </p:nvPr>
        </p:nvSpPr>
        <p:spPr>
          <a:xfrm>
            <a:off x="353250" y="3272300"/>
            <a:ext cx="8437500" cy="14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Team Members:</a:t>
            </a:r>
            <a:endParaRPr sz="1200">
              <a:latin typeface="Raleway"/>
              <a:ea typeface="Raleway"/>
              <a:cs typeface="Raleway"/>
              <a:sym typeface="Raleway"/>
            </a:endParaRPr>
          </a:p>
          <a:p>
            <a:pPr indent="-304800" lvl="0" marL="457200" rtl="0" algn="l">
              <a:lnSpc>
                <a:spcPct val="100000"/>
              </a:lnSpc>
              <a:spcBef>
                <a:spcPts val="1200"/>
              </a:spcBef>
              <a:spcAft>
                <a:spcPts val="0"/>
              </a:spcAft>
              <a:buSzPts val="1200"/>
              <a:buFont typeface="Raleway"/>
              <a:buChar char="●"/>
            </a:pPr>
            <a:r>
              <a:rPr lang="en" sz="1200">
                <a:latin typeface="Raleway"/>
                <a:ea typeface="Raleway"/>
                <a:cs typeface="Raleway"/>
                <a:sym typeface="Raleway"/>
              </a:rPr>
              <a:t>Arshad Abbas(2019300)	</a:t>
            </a:r>
            <a:endParaRPr sz="1200">
              <a:latin typeface="Raleway"/>
              <a:ea typeface="Raleway"/>
              <a:cs typeface="Raleway"/>
              <a:sym typeface="Raleway"/>
            </a:endParaRPr>
          </a:p>
          <a:p>
            <a:pPr indent="-304800" lvl="0" marL="457200" rtl="0" algn="l">
              <a:lnSpc>
                <a:spcPct val="100000"/>
              </a:lnSpc>
              <a:spcBef>
                <a:spcPts val="0"/>
              </a:spcBef>
              <a:spcAft>
                <a:spcPts val="0"/>
              </a:spcAft>
              <a:buSzPts val="1200"/>
              <a:buFont typeface="Raleway"/>
              <a:buChar char="●"/>
            </a:pPr>
            <a:r>
              <a:rPr lang="en" sz="1200">
                <a:latin typeface="Raleway"/>
                <a:ea typeface="Raleway"/>
                <a:cs typeface="Raleway"/>
                <a:sym typeface="Raleway"/>
              </a:rPr>
              <a:t>Arihant Singh(2019298)	</a:t>
            </a:r>
            <a:endParaRPr sz="1200">
              <a:latin typeface="Raleway"/>
              <a:ea typeface="Raleway"/>
              <a:cs typeface="Raleway"/>
              <a:sym typeface="Raleway"/>
            </a:endParaRPr>
          </a:p>
          <a:p>
            <a:pPr indent="-304800" lvl="0" marL="457200" rtl="0" algn="l">
              <a:lnSpc>
                <a:spcPct val="100000"/>
              </a:lnSpc>
              <a:spcBef>
                <a:spcPts val="0"/>
              </a:spcBef>
              <a:spcAft>
                <a:spcPts val="0"/>
              </a:spcAft>
              <a:buSzPts val="1200"/>
              <a:buFont typeface="Raleway"/>
              <a:buChar char="●"/>
            </a:pPr>
            <a:r>
              <a:rPr lang="en" sz="1200">
                <a:latin typeface="Raleway"/>
                <a:ea typeface="Raleway"/>
                <a:cs typeface="Raleway"/>
                <a:sym typeface="Raleway"/>
              </a:rPr>
              <a:t>Khushi Agarwal(2019312)	</a:t>
            </a:r>
            <a:endParaRPr sz="1200">
              <a:latin typeface="Raleway"/>
              <a:ea typeface="Raleway"/>
              <a:cs typeface="Raleway"/>
              <a:sym typeface="Raleway"/>
            </a:endParaRPr>
          </a:p>
          <a:p>
            <a:pPr indent="-304800" lvl="0" marL="457200" rtl="0" algn="l">
              <a:lnSpc>
                <a:spcPct val="100000"/>
              </a:lnSpc>
              <a:spcBef>
                <a:spcPts val="0"/>
              </a:spcBef>
              <a:spcAft>
                <a:spcPts val="0"/>
              </a:spcAft>
              <a:buSzPts val="1200"/>
              <a:buFont typeface="Raleway"/>
              <a:buChar char="●"/>
            </a:pPr>
            <a:r>
              <a:rPr lang="en" sz="1200">
                <a:latin typeface="Raleway"/>
                <a:ea typeface="Raleway"/>
                <a:cs typeface="Raleway"/>
                <a:sym typeface="Raleway"/>
              </a:rPr>
              <a:t>Kirti Gautam(2018291)	</a:t>
            </a:r>
            <a:endParaRPr sz="1200">
              <a:latin typeface="Raleway"/>
              <a:ea typeface="Raleway"/>
              <a:cs typeface="Raleway"/>
              <a:sym typeface="Raleway"/>
            </a:endParaRPr>
          </a:p>
          <a:p>
            <a:pPr indent="-304800" lvl="0" marL="457200" rtl="0" algn="l">
              <a:lnSpc>
                <a:spcPct val="100000"/>
              </a:lnSpc>
              <a:spcBef>
                <a:spcPts val="0"/>
              </a:spcBef>
              <a:spcAft>
                <a:spcPts val="0"/>
              </a:spcAft>
              <a:buSzPts val="1200"/>
              <a:buFont typeface="Raleway"/>
              <a:buChar char="●"/>
            </a:pPr>
            <a:r>
              <a:rPr lang="en" sz="1200">
                <a:latin typeface="Raleway"/>
                <a:ea typeface="Raleway"/>
                <a:cs typeface="Raleway"/>
                <a:sym typeface="Raleway"/>
              </a:rPr>
              <a:t>Sudeep Reddy(2019313)</a:t>
            </a:r>
            <a:endParaRPr sz="1200">
              <a:latin typeface="Raleway"/>
              <a:ea typeface="Raleway"/>
              <a:cs typeface="Raleway"/>
              <a:sym typeface="Raleway"/>
            </a:endParaRPr>
          </a:p>
        </p:txBody>
      </p:sp>
      <p:sp>
        <p:nvSpPr>
          <p:cNvPr id="61" name="Google Shape;61;p13"/>
          <p:cNvSpPr txBox="1"/>
          <p:nvPr/>
        </p:nvSpPr>
        <p:spPr>
          <a:xfrm>
            <a:off x="311700" y="4723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2"/>
                </a:solidFill>
                <a:latin typeface="Raleway"/>
                <a:ea typeface="Raleway"/>
                <a:cs typeface="Raleway"/>
                <a:sym typeface="Raleway"/>
              </a:rPr>
              <a:t>Niran</a:t>
            </a:r>
            <a:endParaRPr sz="2800">
              <a:solidFill>
                <a:schemeClr val="dk2"/>
              </a:solidFill>
            </a:endParaRPr>
          </a:p>
        </p:txBody>
      </p:sp>
      <p:sp>
        <p:nvSpPr>
          <p:cNvPr id="62" name="Google Shape;62;p13"/>
          <p:cNvSpPr txBox="1"/>
          <p:nvPr/>
        </p:nvSpPr>
        <p:spPr>
          <a:xfrm>
            <a:off x="353250" y="2165750"/>
            <a:ext cx="496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latin typeface="Raleway"/>
                <a:ea typeface="Raleway"/>
                <a:cs typeface="Raleway"/>
                <a:sym typeface="Raleway"/>
              </a:rPr>
              <a:t>Low-Fidelity Prototype</a:t>
            </a:r>
            <a:endParaRPr sz="2000">
              <a:solidFill>
                <a:schemeClr val="dk2"/>
              </a:solidFill>
              <a:latin typeface="Raleway"/>
              <a:ea typeface="Raleway"/>
              <a:cs typeface="Raleway"/>
              <a:sym typeface="Raleway"/>
            </a:endParaRPr>
          </a:p>
        </p:txBody>
      </p:sp>
      <p:cxnSp>
        <p:nvCxnSpPr>
          <p:cNvPr id="63" name="Google Shape;63;p13"/>
          <p:cNvCxnSpPr/>
          <p:nvPr/>
        </p:nvCxnSpPr>
        <p:spPr>
          <a:xfrm>
            <a:off x="311700" y="2021800"/>
            <a:ext cx="8234100" cy="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265500" y="724200"/>
            <a:ext cx="4045200" cy="59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800">
                <a:latin typeface="Raleway"/>
                <a:ea typeface="Raleway"/>
                <a:cs typeface="Raleway"/>
                <a:sym typeface="Raleway"/>
              </a:rPr>
              <a:t>Problem Statement:</a:t>
            </a:r>
            <a:endParaRPr sz="2800">
              <a:latin typeface="Raleway"/>
              <a:ea typeface="Raleway"/>
              <a:cs typeface="Raleway"/>
              <a:sym typeface="Raleway"/>
            </a:endParaRPr>
          </a:p>
        </p:txBody>
      </p:sp>
      <p:sp>
        <p:nvSpPr>
          <p:cNvPr id="69" name="Google Shape;69;p14"/>
          <p:cNvSpPr txBox="1"/>
          <p:nvPr>
            <p:ph idx="2" type="body"/>
          </p:nvPr>
        </p:nvSpPr>
        <p:spPr>
          <a:xfrm>
            <a:off x="4939500" y="1331100"/>
            <a:ext cx="3837000" cy="274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2"/>
                </a:solidFill>
              </a:rPr>
              <a:t>Our vast history and local traditions are getting lost in today’s fast and urbanised lifestyles. People have little to no time to pay attention to the glories of our past. The younger generation has little to no knowledge of the local histories and traditions of their area.</a:t>
            </a:r>
            <a:endParaRPr sz="1400">
              <a:solidFill>
                <a:schemeClr val="dk2"/>
              </a:solidFill>
            </a:endParaRPr>
          </a:p>
        </p:txBody>
      </p:sp>
      <p:sp>
        <p:nvSpPr>
          <p:cNvPr id="70" name="Google Shape;70;p14"/>
          <p:cNvSpPr txBox="1"/>
          <p:nvPr>
            <p:ph type="title"/>
          </p:nvPr>
        </p:nvSpPr>
        <p:spPr>
          <a:xfrm>
            <a:off x="4939500" y="393300"/>
            <a:ext cx="3837000" cy="92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800">
                <a:solidFill>
                  <a:schemeClr val="lt1"/>
                </a:solidFill>
                <a:latin typeface="Raleway"/>
                <a:ea typeface="Raleway"/>
                <a:cs typeface="Raleway"/>
                <a:sym typeface="Raleway"/>
              </a:rPr>
              <a:t>Solution Statement:</a:t>
            </a:r>
            <a:endParaRPr sz="2800">
              <a:solidFill>
                <a:schemeClr val="lt1"/>
              </a:solidFill>
              <a:latin typeface="Raleway"/>
              <a:ea typeface="Raleway"/>
              <a:cs typeface="Raleway"/>
              <a:sym typeface="Raleway"/>
            </a:endParaRPr>
          </a:p>
        </p:txBody>
      </p:sp>
      <p:sp>
        <p:nvSpPr>
          <p:cNvPr id="71" name="Google Shape;71;p14"/>
          <p:cNvSpPr txBox="1"/>
          <p:nvPr>
            <p:ph idx="1" type="subTitle"/>
          </p:nvPr>
        </p:nvSpPr>
        <p:spPr>
          <a:xfrm>
            <a:off x="265500" y="1331099"/>
            <a:ext cx="4045200" cy="3049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400"/>
              <a:t>Niran will help bridge the gap between the glories of our past and the younger generation’s interest. We have made use of gamification to let people tell the stories they know and let others learn about these. Our aim is to make historical stories, legends and local traditions easily accessible, interactive and bring them to life.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5"/>
          <p:cNvPicPr preferRelativeResize="0"/>
          <p:nvPr/>
        </p:nvPicPr>
        <p:blipFill>
          <a:blip r:embed="rId3">
            <a:alphaModFix/>
          </a:blip>
          <a:stretch>
            <a:fillRect/>
          </a:stretch>
        </p:blipFill>
        <p:spPr>
          <a:xfrm>
            <a:off x="120375" y="85675"/>
            <a:ext cx="8313775" cy="4972150"/>
          </a:xfrm>
          <a:prstGeom prst="rect">
            <a:avLst/>
          </a:prstGeom>
          <a:noFill/>
          <a:ln>
            <a:noFill/>
          </a:ln>
        </p:spPr>
      </p:pic>
      <p:sp>
        <p:nvSpPr>
          <p:cNvPr id="77" name="Google Shape;77;p15"/>
          <p:cNvSpPr/>
          <p:nvPr/>
        </p:nvSpPr>
        <p:spPr>
          <a:xfrm>
            <a:off x="760050" y="893300"/>
            <a:ext cx="648600" cy="2460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Start</a:t>
            </a:r>
            <a:endParaRPr sz="1200">
              <a:solidFill>
                <a:schemeClr val="lt1"/>
              </a:solidFill>
            </a:endParaRPr>
          </a:p>
        </p:txBody>
      </p:sp>
      <p:sp>
        <p:nvSpPr>
          <p:cNvPr id="78" name="Google Shape;78;p15"/>
          <p:cNvSpPr/>
          <p:nvPr/>
        </p:nvSpPr>
        <p:spPr>
          <a:xfrm>
            <a:off x="8284725" y="4173450"/>
            <a:ext cx="648600" cy="2460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Finish</a:t>
            </a:r>
            <a:endParaRPr sz="12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F9D3E"/>
      </a:dk1>
      <a:lt1>
        <a:srgbClr val="FFFFFF"/>
      </a:lt1>
      <a:dk2>
        <a:srgbClr val="222222"/>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