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Playfair Displ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08eff2840_5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08eff2840_5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08eff2840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08eff2840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08eff2840_5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08eff2840_5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08eff2840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08eff2840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08eff2840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08eff2840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08eff2840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08eff2840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08eff2840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d08eff2840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e4b8625a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e4b8625a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08eff284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08eff284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08eff284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08eff284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08eff2840_5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08eff2840_5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08eff2840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08eff2840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08eff2840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08eff2840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08eff2840_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08eff2840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08eff2840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08eff2840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1026450"/>
            <a:ext cx="8520600" cy="10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200">
                <a:solidFill>
                  <a:schemeClr val="dk2"/>
                </a:solidFill>
                <a:latin typeface="Raleway"/>
                <a:ea typeface="Raleway"/>
                <a:cs typeface="Raleway"/>
                <a:sym typeface="Raleway"/>
              </a:rPr>
              <a:t>HCI Group 5</a:t>
            </a:r>
            <a:endParaRPr sz="5200">
              <a:solidFill>
                <a:schemeClr val="dk2"/>
              </a:solidFill>
              <a:latin typeface="Raleway"/>
              <a:ea typeface="Raleway"/>
              <a:cs typeface="Raleway"/>
              <a:sym typeface="Raleway"/>
            </a:endParaRPr>
          </a:p>
        </p:txBody>
      </p:sp>
      <p:sp>
        <p:nvSpPr>
          <p:cNvPr id="60" name="Google Shape;60;p13"/>
          <p:cNvSpPr txBox="1"/>
          <p:nvPr>
            <p:ph idx="1" type="body"/>
          </p:nvPr>
        </p:nvSpPr>
        <p:spPr>
          <a:xfrm>
            <a:off x="353250" y="3272300"/>
            <a:ext cx="8437500" cy="14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Team Members:</a:t>
            </a:r>
            <a:endParaRPr sz="1200">
              <a:latin typeface="Raleway"/>
              <a:ea typeface="Raleway"/>
              <a:cs typeface="Raleway"/>
              <a:sym typeface="Raleway"/>
            </a:endParaRPr>
          </a:p>
          <a:p>
            <a:pPr indent="-304800" lvl="0" marL="457200" rtl="0" algn="l">
              <a:lnSpc>
                <a:spcPct val="100000"/>
              </a:lnSpc>
              <a:spcBef>
                <a:spcPts val="1200"/>
              </a:spcBef>
              <a:spcAft>
                <a:spcPts val="0"/>
              </a:spcAft>
              <a:buSzPts val="1200"/>
              <a:buFont typeface="Raleway"/>
              <a:buChar char="●"/>
            </a:pPr>
            <a:r>
              <a:rPr lang="en" sz="1200">
                <a:latin typeface="Raleway"/>
                <a:ea typeface="Raleway"/>
                <a:cs typeface="Raleway"/>
                <a:sym typeface="Raleway"/>
              </a:rPr>
              <a:t>Arshad Abbas(2019300)	</a:t>
            </a:r>
            <a:endParaRPr sz="1200">
              <a:latin typeface="Raleway"/>
              <a:ea typeface="Raleway"/>
              <a:cs typeface="Raleway"/>
              <a:sym typeface="Raleway"/>
            </a:endParaRPr>
          </a:p>
          <a:p>
            <a:pPr indent="-304800" lvl="0" marL="457200" rtl="0" algn="l">
              <a:lnSpc>
                <a:spcPct val="100000"/>
              </a:lnSpc>
              <a:spcBef>
                <a:spcPts val="0"/>
              </a:spcBef>
              <a:spcAft>
                <a:spcPts val="0"/>
              </a:spcAft>
              <a:buSzPts val="1200"/>
              <a:buFont typeface="Raleway"/>
              <a:buChar char="●"/>
            </a:pPr>
            <a:r>
              <a:rPr lang="en" sz="1200">
                <a:latin typeface="Raleway"/>
                <a:ea typeface="Raleway"/>
                <a:cs typeface="Raleway"/>
                <a:sym typeface="Raleway"/>
              </a:rPr>
              <a:t>Arihant Singh(2019298)	</a:t>
            </a:r>
            <a:endParaRPr sz="1200">
              <a:latin typeface="Raleway"/>
              <a:ea typeface="Raleway"/>
              <a:cs typeface="Raleway"/>
              <a:sym typeface="Raleway"/>
            </a:endParaRPr>
          </a:p>
          <a:p>
            <a:pPr indent="-304800" lvl="0" marL="457200" rtl="0" algn="l">
              <a:lnSpc>
                <a:spcPct val="100000"/>
              </a:lnSpc>
              <a:spcBef>
                <a:spcPts val="0"/>
              </a:spcBef>
              <a:spcAft>
                <a:spcPts val="0"/>
              </a:spcAft>
              <a:buSzPts val="1200"/>
              <a:buFont typeface="Raleway"/>
              <a:buChar char="●"/>
            </a:pPr>
            <a:r>
              <a:rPr lang="en" sz="1200">
                <a:latin typeface="Raleway"/>
                <a:ea typeface="Raleway"/>
                <a:cs typeface="Raleway"/>
                <a:sym typeface="Raleway"/>
              </a:rPr>
              <a:t>Khushi Agarwal(2019312)	</a:t>
            </a:r>
            <a:endParaRPr sz="1200">
              <a:latin typeface="Raleway"/>
              <a:ea typeface="Raleway"/>
              <a:cs typeface="Raleway"/>
              <a:sym typeface="Raleway"/>
            </a:endParaRPr>
          </a:p>
          <a:p>
            <a:pPr indent="-304800" lvl="0" marL="457200" rtl="0" algn="l">
              <a:lnSpc>
                <a:spcPct val="100000"/>
              </a:lnSpc>
              <a:spcBef>
                <a:spcPts val="0"/>
              </a:spcBef>
              <a:spcAft>
                <a:spcPts val="0"/>
              </a:spcAft>
              <a:buSzPts val="1200"/>
              <a:buFont typeface="Raleway"/>
              <a:buChar char="●"/>
            </a:pPr>
            <a:r>
              <a:rPr lang="en" sz="1200">
                <a:latin typeface="Raleway"/>
                <a:ea typeface="Raleway"/>
                <a:cs typeface="Raleway"/>
                <a:sym typeface="Raleway"/>
              </a:rPr>
              <a:t>Kirti Gautam(2018291)	</a:t>
            </a:r>
            <a:endParaRPr sz="1200">
              <a:latin typeface="Raleway"/>
              <a:ea typeface="Raleway"/>
              <a:cs typeface="Raleway"/>
              <a:sym typeface="Raleway"/>
            </a:endParaRPr>
          </a:p>
          <a:p>
            <a:pPr indent="-304800" lvl="0" marL="457200" rtl="0" algn="l">
              <a:lnSpc>
                <a:spcPct val="100000"/>
              </a:lnSpc>
              <a:spcBef>
                <a:spcPts val="0"/>
              </a:spcBef>
              <a:spcAft>
                <a:spcPts val="0"/>
              </a:spcAft>
              <a:buSzPts val="1200"/>
              <a:buFont typeface="Raleway"/>
              <a:buChar char="●"/>
            </a:pPr>
            <a:r>
              <a:rPr lang="en" sz="1200">
                <a:latin typeface="Raleway"/>
                <a:ea typeface="Raleway"/>
                <a:cs typeface="Raleway"/>
                <a:sym typeface="Raleway"/>
              </a:rPr>
              <a:t>Sudeep Reddy(2019313)</a:t>
            </a:r>
            <a:endParaRPr sz="1200">
              <a:latin typeface="Raleway"/>
              <a:ea typeface="Raleway"/>
              <a:cs typeface="Raleway"/>
              <a:sym typeface="Raleway"/>
            </a:endParaRPr>
          </a:p>
        </p:txBody>
      </p:sp>
      <p:sp>
        <p:nvSpPr>
          <p:cNvPr id="61" name="Google Shape;61;p13"/>
          <p:cNvSpPr txBox="1"/>
          <p:nvPr/>
        </p:nvSpPr>
        <p:spPr>
          <a:xfrm>
            <a:off x="311700" y="4723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2"/>
                </a:solidFill>
                <a:latin typeface="Raleway"/>
                <a:ea typeface="Raleway"/>
                <a:cs typeface="Raleway"/>
                <a:sym typeface="Raleway"/>
              </a:rPr>
              <a:t>Niran</a:t>
            </a:r>
            <a:endParaRPr sz="2800">
              <a:solidFill>
                <a:schemeClr val="dk2"/>
              </a:solidFill>
            </a:endParaRPr>
          </a:p>
        </p:txBody>
      </p:sp>
      <p:sp>
        <p:nvSpPr>
          <p:cNvPr id="62" name="Google Shape;62;p13"/>
          <p:cNvSpPr txBox="1"/>
          <p:nvPr/>
        </p:nvSpPr>
        <p:spPr>
          <a:xfrm>
            <a:off x="353250" y="2165750"/>
            <a:ext cx="496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Raleway"/>
                <a:ea typeface="Raleway"/>
                <a:cs typeface="Raleway"/>
                <a:sym typeface="Raleway"/>
              </a:rPr>
              <a:t>Middle</a:t>
            </a:r>
            <a:r>
              <a:rPr lang="en" sz="2000">
                <a:solidFill>
                  <a:schemeClr val="dk2"/>
                </a:solidFill>
                <a:latin typeface="Raleway"/>
                <a:ea typeface="Raleway"/>
                <a:cs typeface="Raleway"/>
                <a:sym typeface="Raleway"/>
              </a:rPr>
              <a:t>-Fidelity Prototype</a:t>
            </a:r>
            <a:endParaRPr sz="2000">
              <a:solidFill>
                <a:schemeClr val="dk2"/>
              </a:solidFill>
              <a:latin typeface="Raleway"/>
              <a:ea typeface="Raleway"/>
              <a:cs typeface="Raleway"/>
              <a:sym typeface="Raleway"/>
            </a:endParaRPr>
          </a:p>
        </p:txBody>
      </p:sp>
      <p:cxnSp>
        <p:nvCxnSpPr>
          <p:cNvPr id="63" name="Google Shape;63;p13"/>
          <p:cNvCxnSpPr/>
          <p:nvPr/>
        </p:nvCxnSpPr>
        <p:spPr>
          <a:xfrm>
            <a:off x="311700" y="2021800"/>
            <a:ext cx="8234100" cy="0"/>
          </a:xfrm>
          <a:prstGeom prst="straightConnector1">
            <a:avLst/>
          </a:prstGeom>
          <a:noFill/>
          <a:ln cap="flat" cmpd="sng" w="28575">
            <a:solidFill>
              <a:schemeClr val="dk1"/>
            </a:solidFill>
            <a:prstDash val="solid"/>
            <a:round/>
            <a:headEnd len="med" w="med" type="none"/>
            <a:tailEnd len="med" w="med" type="none"/>
          </a:ln>
        </p:spPr>
      </p:cxnSp>
      <p:sp>
        <p:nvSpPr>
          <p:cNvPr id="64" name="Google Shape;64;p1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2"/>
          <p:cNvPicPr preferRelativeResize="0"/>
          <p:nvPr/>
        </p:nvPicPr>
        <p:blipFill>
          <a:blip r:embed="rId3">
            <a:alphaModFix/>
          </a:blip>
          <a:stretch>
            <a:fillRect/>
          </a:stretch>
        </p:blipFill>
        <p:spPr>
          <a:xfrm>
            <a:off x="3492550" y="52525"/>
            <a:ext cx="1474951" cy="4967625"/>
          </a:xfrm>
          <a:prstGeom prst="rect">
            <a:avLst/>
          </a:prstGeom>
          <a:noFill/>
          <a:ln>
            <a:noFill/>
          </a:ln>
        </p:spPr>
      </p:pic>
      <p:sp>
        <p:nvSpPr>
          <p:cNvPr id="208" name="Google Shape;208;p22"/>
          <p:cNvSpPr txBox="1"/>
          <p:nvPr/>
        </p:nvSpPr>
        <p:spPr>
          <a:xfrm>
            <a:off x="105275" y="136875"/>
            <a:ext cx="2777400" cy="14931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0"/>
              </a:spcAft>
              <a:buNone/>
            </a:pPr>
            <a:r>
              <a:rPr b="1" lang="en" sz="1200">
                <a:solidFill>
                  <a:schemeClr val="dk2"/>
                </a:solidFill>
                <a:latin typeface="Lato"/>
                <a:ea typeface="Lato"/>
                <a:cs typeface="Lato"/>
                <a:sym typeface="Lato"/>
              </a:rPr>
              <a:t>Step 5 : </a:t>
            </a:r>
            <a:endParaRPr b="1" sz="1200">
              <a:solidFill>
                <a:schemeClr val="dk2"/>
              </a:solidFill>
              <a:latin typeface="Lato"/>
              <a:ea typeface="Lato"/>
              <a:cs typeface="Lato"/>
              <a:sym typeface="Lato"/>
            </a:endParaRPr>
          </a:p>
          <a:p>
            <a:pPr indent="0" lvl="0" marL="0" rtl="0" algn="l">
              <a:lnSpc>
                <a:spcPct val="105000"/>
              </a:lnSpc>
              <a:spcBef>
                <a:spcPts val="1200"/>
              </a:spcBef>
              <a:spcAft>
                <a:spcPts val="1200"/>
              </a:spcAft>
              <a:buNone/>
            </a:pPr>
            <a:r>
              <a:rPr b="1" lang="en" sz="1200">
                <a:solidFill>
                  <a:schemeClr val="dk2"/>
                </a:solidFill>
                <a:latin typeface="Lato"/>
                <a:ea typeface="Lato"/>
                <a:cs typeface="Lato"/>
                <a:sym typeface="Lato"/>
              </a:rPr>
              <a:t>While adding an avatar to the scene they are able to (a) choose from an avatar library or (b) create their own avatar and are asked to add a description and dialogs for the avatar.</a:t>
            </a:r>
            <a:endParaRPr b="1" sz="1200">
              <a:solidFill>
                <a:schemeClr val="dk2"/>
              </a:solidFill>
              <a:latin typeface="Lato"/>
              <a:ea typeface="Lato"/>
              <a:cs typeface="Lato"/>
              <a:sym typeface="Lato"/>
            </a:endParaRPr>
          </a:p>
        </p:txBody>
      </p:sp>
      <p:sp>
        <p:nvSpPr>
          <p:cNvPr id="209" name="Google Shape;209;p22"/>
          <p:cNvSpPr/>
          <p:nvPr/>
        </p:nvSpPr>
        <p:spPr>
          <a:xfrm>
            <a:off x="3624870" y="2470799"/>
            <a:ext cx="1221900" cy="275400"/>
          </a:xfrm>
          <a:prstGeom prst="roundRect">
            <a:avLst>
              <a:gd fmla="val 16667" name="adj"/>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22"/>
          <p:cNvCxnSpPr/>
          <p:nvPr/>
        </p:nvCxnSpPr>
        <p:spPr>
          <a:xfrm flipH="1">
            <a:off x="4967350" y="500575"/>
            <a:ext cx="879300" cy="6900"/>
          </a:xfrm>
          <a:prstGeom prst="straightConnector1">
            <a:avLst/>
          </a:prstGeom>
          <a:noFill/>
          <a:ln cap="flat" cmpd="sng" w="9525">
            <a:solidFill>
              <a:schemeClr val="dk2"/>
            </a:solidFill>
            <a:prstDash val="solid"/>
            <a:round/>
            <a:headEnd len="med" w="med" type="none"/>
            <a:tailEnd len="med" w="med" type="triangle"/>
          </a:ln>
        </p:spPr>
      </p:cxnSp>
      <p:sp>
        <p:nvSpPr>
          <p:cNvPr id="211" name="Google Shape;211;p22"/>
          <p:cNvSpPr txBox="1"/>
          <p:nvPr/>
        </p:nvSpPr>
        <p:spPr>
          <a:xfrm>
            <a:off x="5908300" y="52525"/>
            <a:ext cx="2925000" cy="8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ato"/>
                <a:ea typeface="Lato"/>
                <a:cs typeface="Lato"/>
                <a:sym typeface="Lato"/>
              </a:rPr>
              <a:t>Help Button:</a:t>
            </a:r>
            <a:r>
              <a:rPr lang="en" sz="1000">
                <a:latin typeface="Lato"/>
                <a:ea typeface="Lato"/>
                <a:cs typeface="Lato"/>
                <a:sym typeface="Lato"/>
              </a:rPr>
              <a:t> Would give the user the information choosing/creating avatar, adding description about the avatar and adding the dialogs for the the avatar.</a:t>
            </a:r>
            <a:endParaRPr b="1" sz="1000">
              <a:latin typeface="Lato"/>
              <a:ea typeface="Lato"/>
              <a:cs typeface="Lato"/>
              <a:sym typeface="Lato"/>
            </a:endParaRPr>
          </a:p>
        </p:txBody>
      </p:sp>
      <p:cxnSp>
        <p:nvCxnSpPr>
          <p:cNvPr id="212" name="Google Shape;212;p22"/>
          <p:cNvCxnSpPr/>
          <p:nvPr/>
        </p:nvCxnSpPr>
        <p:spPr>
          <a:xfrm flipH="1">
            <a:off x="4967350" y="956878"/>
            <a:ext cx="879300" cy="690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p22"/>
          <p:cNvSpPr txBox="1"/>
          <p:nvPr/>
        </p:nvSpPr>
        <p:spPr>
          <a:xfrm>
            <a:off x="5846500" y="829575"/>
            <a:ext cx="2986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Upload </a:t>
            </a:r>
            <a:r>
              <a:rPr b="1" lang="en" sz="1000">
                <a:latin typeface="Lato"/>
                <a:ea typeface="Lato"/>
                <a:cs typeface="Lato"/>
                <a:sym typeface="Lato"/>
              </a:rPr>
              <a:t>Button:</a:t>
            </a:r>
            <a:r>
              <a:rPr lang="en" sz="1000">
                <a:latin typeface="Lato"/>
                <a:ea typeface="Lato"/>
                <a:cs typeface="Lato"/>
                <a:sym typeface="Lato"/>
              </a:rPr>
              <a:t> The user can upload a 3D asset form his device if he is not satisfied with the avatars </a:t>
            </a:r>
            <a:r>
              <a:rPr lang="en" sz="1000">
                <a:latin typeface="Lato"/>
                <a:ea typeface="Lato"/>
                <a:cs typeface="Lato"/>
                <a:sym typeface="Lato"/>
              </a:rPr>
              <a:t>available</a:t>
            </a:r>
            <a:r>
              <a:rPr lang="en" sz="1000">
                <a:latin typeface="Lato"/>
                <a:ea typeface="Lato"/>
                <a:cs typeface="Lato"/>
                <a:sym typeface="Lato"/>
              </a:rPr>
              <a:t> from our database or he is not able to create a satisfactory avatar </a:t>
            </a:r>
            <a:r>
              <a:rPr lang="en" sz="1000">
                <a:latin typeface="Lato"/>
                <a:ea typeface="Lato"/>
                <a:cs typeface="Lato"/>
                <a:sym typeface="Lato"/>
              </a:rPr>
              <a:t>from</a:t>
            </a:r>
            <a:r>
              <a:rPr lang="en" sz="1000">
                <a:latin typeface="Lato"/>
                <a:ea typeface="Lato"/>
                <a:cs typeface="Lato"/>
                <a:sym typeface="Lato"/>
              </a:rPr>
              <a:t> </a:t>
            </a:r>
            <a:r>
              <a:rPr lang="en" sz="1000">
                <a:latin typeface="Lato"/>
                <a:ea typeface="Lato"/>
                <a:cs typeface="Lato"/>
                <a:sym typeface="Lato"/>
              </a:rPr>
              <a:t>our</a:t>
            </a:r>
            <a:r>
              <a:rPr lang="en" sz="1000">
                <a:latin typeface="Lato"/>
                <a:ea typeface="Lato"/>
                <a:cs typeface="Lato"/>
                <a:sym typeface="Lato"/>
              </a:rPr>
              <a:t> app.</a:t>
            </a:r>
            <a:endParaRPr b="1" sz="1000">
              <a:latin typeface="Lato"/>
              <a:ea typeface="Lato"/>
              <a:cs typeface="Lato"/>
              <a:sym typeface="Lato"/>
            </a:endParaRPr>
          </a:p>
        </p:txBody>
      </p:sp>
      <p:sp>
        <p:nvSpPr>
          <p:cNvPr id="214" name="Google Shape;214;p22"/>
          <p:cNvSpPr txBox="1"/>
          <p:nvPr/>
        </p:nvSpPr>
        <p:spPr>
          <a:xfrm>
            <a:off x="5846650" y="1669500"/>
            <a:ext cx="261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Avatars present in our database.</a:t>
            </a:r>
            <a:endParaRPr b="1" sz="1000">
              <a:latin typeface="Lato"/>
              <a:ea typeface="Lato"/>
              <a:cs typeface="Lato"/>
              <a:sym typeface="Lato"/>
            </a:endParaRPr>
          </a:p>
        </p:txBody>
      </p:sp>
      <p:cxnSp>
        <p:nvCxnSpPr>
          <p:cNvPr id="215" name="Google Shape;215;p22"/>
          <p:cNvCxnSpPr/>
          <p:nvPr/>
        </p:nvCxnSpPr>
        <p:spPr>
          <a:xfrm flipH="1">
            <a:off x="4967557" y="1838845"/>
            <a:ext cx="863100" cy="1500"/>
          </a:xfrm>
          <a:prstGeom prst="straightConnector1">
            <a:avLst/>
          </a:prstGeom>
          <a:noFill/>
          <a:ln cap="flat" cmpd="sng" w="9525">
            <a:solidFill>
              <a:schemeClr val="dk2"/>
            </a:solidFill>
            <a:prstDash val="solid"/>
            <a:round/>
            <a:headEnd len="med" w="med" type="none"/>
            <a:tailEnd len="med" w="med" type="triangle"/>
          </a:ln>
        </p:spPr>
      </p:cxnSp>
      <p:cxnSp>
        <p:nvCxnSpPr>
          <p:cNvPr id="216" name="Google Shape;216;p22"/>
          <p:cNvCxnSpPr/>
          <p:nvPr/>
        </p:nvCxnSpPr>
        <p:spPr>
          <a:xfrm flipH="1">
            <a:off x="4967557" y="2240848"/>
            <a:ext cx="863100" cy="1500"/>
          </a:xfrm>
          <a:prstGeom prst="straightConnector1">
            <a:avLst/>
          </a:prstGeom>
          <a:noFill/>
          <a:ln cap="flat" cmpd="sng" w="9525">
            <a:solidFill>
              <a:schemeClr val="dk2"/>
            </a:solidFill>
            <a:prstDash val="solid"/>
            <a:round/>
            <a:headEnd len="med" w="med" type="none"/>
            <a:tailEnd len="med" w="med" type="triangle"/>
          </a:ln>
        </p:spPr>
      </p:cxnSp>
      <p:sp>
        <p:nvSpPr>
          <p:cNvPr id="217" name="Google Shape;217;p22"/>
          <p:cNvSpPr txBox="1"/>
          <p:nvPr/>
        </p:nvSpPr>
        <p:spPr>
          <a:xfrm>
            <a:off x="5846650" y="1953575"/>
            <a:ext cx="298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Add Button:</a:t>
            </a:r>
            <a:r>
              <a:rPr lang="en" sz="1000">
                <a:latin typeface="Lato"/>
                <a:ea typeface="Lato"/>
                <a:cs typeface="Lato"/>
                <a:sym typeface="Lato"/>
              </a:rPr>
              <a:t> Lets users to add the </a:t>
            </a:r>
            <a:r>
              <a:rPr lang="en" sz="1000">
                <a:latin typeface="Lato"/>
                <a:ea typeface="Lato"/>
                <a:cs typeface="Lato"/>
                <a:sym typeface="Lato"/>
              </a:rPr>
              <a:t>selected</a:t>
            </a:r>
            <a:r>
              <a:rPr lang="en" sz="1000">
                <a:latin typeface="Lato"/>
                <a:ea typeface="Lato"/>
                <a:cs typeface="Lato"/>
                <a:sym typeface="Lato"/>
              </a:rPr>
              <a:t> avatars to the scene.</a:t>
            </a:r>
            <a:endParaRPr sz="1000">
              <a:latin typeface="Lato"/>
              <a:ea typeface="Lato"/>
              <a:cs typeface="Lato"/>
              <a:sym typeface="Lato"/>
            </a:endParaRPr>
          </a:p>
        </p:txBody>
      </p:sp>
      <p:cxnSp>
        <p:nvCxnSpPr>
          <p:cNvPr id="218" name="Google Shape;218;p22"/>
          <p:cNvCxnSpPr/>
          <p:nvPr/>
        </p:nvCxnSpPr>
        <p:spPr>
          <a:xfrm flipH="1">
            <a:off x="4967557" y="2639675"/>
            <a:ext cx="863100" cy="1500"/>
          </a:xfrm>
          <a:prstGeom prst="straightConnector1">
            <a:avLst/>
          </a:prstGeom>
          <a:noFill/>
          <a:ln cap="flat" cmpd="sng" w="9525">
            <a:solidFill>
              <a:schemeClr val="dk2"/>
            </a:solidFill>
            <a:prstDash val="solid"/>
            <a:round/>
            <a:headEnd len="med" w="med" type="none"/>
            <a:tailEnd len="med" w="med" type="triangle"/>
          </a:ln>
        </p:spPr>
      </p:cxnSp>
      <p:sp>
        <p:nvSpPr>
          <p:cNvPr id="219" name="Google Shape;219;p22"/>
          <p:cNvSpPr txBox="1"/>
          <p:nvPr/>
        </p:nvSpPr>
        <p:spPr>
          <a:xfrm>
            <a:off x="5846650" y="2425800"/>
            <a:ext cx="313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Create Avatar</a:t>
            </a:r>
            <a:r>
              <a:rPr b="1" lang="en" sz="1000">
                <a:latin typeface="Lato"/>
                <a:ea typeface="Lato"/>
                <a:cs typeface="Lato"/>
                <a:sym typeface="Lato"/>
              </a:rPr>
              <a:t> Button:</a:t>
            </a:r>
            <a:r>
              <a:rPr lang="en" sz="1000">
                <a:latin typeface="Lato"/>
                <a:ea typeface="Lato"/>
                <a:cs typeface="Lato"/>
                <a:sym typeface="Lato"/>
              </a:rPr>
              <a:t> Takes user to the “create avatar” page where the user can create an avatar from scratch. </a:t>
            </a:r>
            <a:endParaRPr sz="1000">
              <a:latin typeface="Lato"/>
              <a:ea typeface="Lato"/>
              <a:cs typeface="Lato"/>
              <a:sym typeface="Lato"/>
            </a:endParaRPr>
          </a:p>
        </p:txBody>
      </p:sp>
      <p:sp>
        <p:nvSpPr>
          <p:cNvPr id="220" name="Google Shape;220;p22"/>
          <p:cNvSpPr txBox="1"/>
          <p:nvPr/>
        </p:nvSpPr>
        <p:spPr>
          <a:xfrm>
            <a:off x="582650" y="2844125"/>
            <a:ext cx="1659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Lets </a:t>
            </a:r>
            <a:r>
              <a:rPr lang="en" sz="1000">
                <a:latin typeface="Lato"/>
                <a:ea typeface="Lato"/>
                <a:cs typeface="Lato"/>
                <a:sym typeface="Lato"/>
              </a:rPr>
              <a:t>user</a:t>
            </a:r>
            <a:r>
              <a:rPr lang="en" sz="1000">
                <a:latin typeface="Lato"/>
                <a:ea typeface="Lato"/>
                <a:cs typeface="Lato"/>
                <a:sym typeface="Lato"/>
              </a:rPr>
              <a:t> add description about the avatar.</a:t>
            </a:r>
            <a:endParaRPr sz="1000">
              <a:latin typeface="Lato"/>
              <a:ea typeface="Lato"/>
              <a:cs typeface="Lato"/>
              <a:sym typeface="Lato"/>
            </a:endParaRPr>
          </a:p>
        </p:txBody>
      </p:sp>
      <p:cxnSp>
        <p:nvCxnSpPr>
          <p:cNvPr id="221" name="Google Shape;221;p22"/>
          <p:cNvCxnSpPr/>
          <p:nvPr/>
        </p:nvCxnSpPr>
        <p:spPr>
          <a:xfrm>
            <a:off x="2318550" y="3167375"/>
            <a:ext cx="1160400" cy="930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22"/>
          <p:cNvSpPr txBox="1"/>
          <p:nvPr/>
        </p:nvSpPr>
        <p:spPr>
          <a:xfrm>
            <a:off x="582750" y="3612050"/>
            <a:ext cx="1659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Lets user record dialogs which will be stored with the avatar.</a:t>
            </a:r>
            <a:endParaRPr sz="1000">
              <a:latin typeface="Lato"/>
              <a:ea typeface="Lato"/>
              <a:cs typeface="Lato"/>
              <a:sym typeface="Lato"/>
            </a:endParaRPr>
          </a:p>
        </p:txBody>
      </p:sp>
      <p:cxnSp>
        <p:nvCxnSpPr>
          <p:cNvPr id="223" name="Google Shape;223;p22"/>
          <p:cNvCxnSpPr/>
          <p:nvPr/>
        </p:nvCxnSpPr>
        <p:spPr>
          <a:xfrm>
            <a:off x="2287250" y="4007600"/>
            <a:ext cx="1160400" cy="9300"/>
          </a:xfrm>
          <a:prstGeom prst="straightConnector1">
            <a:avLst/>
          </a:prstGeom>
          <a:noFill/>
          <a:ln cap="flat" cmpd="sng" w="9525">
            <a:solidFill>
              <a:schemeClr val="dk2"/>
            </a:solidFill>
            <a:prstDash val="solid"/>
            <a:round/>
            <a:headEnd len="med" w="med" type="none"/>
            <a:tailEnd len="med" w="med" type="triangle"/>
          </a:ln>
        </p:spPr>
      </p:cxnSp>
      <p:sp>
        <p:nvSpPr>
          <p:cNvPr id="224" name="Google Shape;224;p22"/>
          <p:cNvSpPr txBox="1"/>
          <p:nvPr/>
        </p:nvSpPr>
        <p:spPr>
          <a:xfrm>
            <a:off x="6055900" y="3009500"/>
            <a:ext cx="2925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The user will click “Create Avatar ” button and proceed to complete the task.</a:t>
            </a:r>
            <a:endParaRPr sz="1000">
              <a:latin typeface="Lato"/>
              <a:ea typeface="Lato"/>
              <a:cs typeface="Lato"/>
              <a:sym typeface="Lato"/>
            </a:endParaRPr>
          </a:p>
        </p:txBody>
      </p:sp>
      <p:cxnSp>
        <p:nvCxnSpPr>
          <p:cNvPr id="225" name="Google Shape;225;p22"/>
          <p:cNvCxnSpPr/>
          <p:nvPr/>
        </p:nvCxnSpPr>
        <p:spPr>
          <a:xfrm rot="10800000">
            <a:off x="5525350" y="3167786"/>
            <a:ext cx="590400" cy="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22"/>
          <p:cNvCxnSpPr/>
          <p:nvPr/>
        </p:nvCxnSpPr>
        <p:spPr>
          <a:xfrm rot="10800000">
            <a:off x="5534795" y="2639750"/>
            <a:ext cx="0" cy="539700"/>
          </a:xfrm>
          <a:prstGeom prst="straightConnector1">
            <a:avLst/>
          </a:prstGeom>
          <a:noFill/>
          <a:ln cap="flat" cmpd="sng" w="9525">
            <a:solidFill>
              <a:schemeClr val="dk2"/>
            </a:solidFill>
            <a:prstDash val="solid"/>
            <a:round/>
            <a:headEnd len="med" w="med" type="none"/>
            <a:tailEnd len="med" w="med" type="triangle"/>
          </a:ln>
        </p:spPr>
      </p:cxnSp>
      <p:sp>
        <p:nvSpPr>
          <p:cNvPr id="227" name="Google Shape;227;p22"/>
          <p:cNvSpPr txBox="1"/>
          <p:nvPr/>
        </p:nvSpPr>
        <p:spPr>
          <a:xfrm>
            <a:off x="6076175" y="3779925"/>
            <a:ext cx="291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Clicking on </a:t>
            </a:r>
            <a:r>
              <a:rPr b="1" lang="en" sz="1000">
                <a:latin typeface="Lato"/>
                <a:ea typeface="Lato"/>
                <a:cs typeface="Lato"/>
                <a:sym typeface="Lato"/>
              </a:rPr>
              <a:t>Create Avatar </a:t>
            </a:r>
            <a:r>
              <a:rPr lang="en" sz="1000">
                <a:latin typeface="Lato"/>
                <a:ea typeface="Lato"/>
                <a:cs typeface="Lato"/>
                <a:sym typeface="Lato"/>
              </a:rPr>
              <a:t>results in moving to the screen on the slide 11.</a:t>
            </a:r>
            <a:endParaRPr sz="1000">
              <a:latin typeface="Lato"/>
              <a:ea typeface="Lato"/>
              <a:cs typeface="Lato"/>
              <a:sym typeface="Lato"/>
            </a:endParaRPr>
          </a:p>
        </p:txBody>
      </p:sp>
      <p:cxnSp>
        <p:nvCxnSpPr>
          <p:cNvPr id="228" name="Google Shape;228;p22"/>
          <p:cNvCxnSpPr/>
          <p:nvPr/>
        </p:nvCxnSpPr>
        <p:spPr>
          <a:xfrm>
            <a:off x="8072825" y="4272525"/>
            <a:ext cx="678000" cy="0"/>
          </a:xfrm>
          <a:prstGeom prst="straightConnector1">
            <a:avLst/>
          </a:prstGeom>
          <a:noFill/>
          <a:ln cap="flat" cmpd="sng" w="19050">
            <a:solidFill>
              <a:schemeClr val="dk1"/>
            </a:solidFill>
            <a:prstDash val="solid"/>
            <a:round/>
            <a:headEnd len="med" w="med" type="none"/>
            <a:tailEnd len="med" w="med" type="triangle"/>
          </a:ln>
        </p:spPr>
      </p:cxnSp>
      <p:sp>
        <p:nvSpPr>
          <p:cNvPr id="229" name="Google Shape;229;p22"/>
          <p:cNvSpPr/>
          <p:nvPr/>
        </p:nvSpPr>
        <p:spPr>
          <a:xfrm>
            <a:off x="4391422" y="4773374"/>
            <a:ext cx="455400" cy="108900"/>
          </a:xfrm>
          <a:prstGeom prst="roundRect">
            <a:avLst>
              <a:gd fmla="val 16667" name="adj"/>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txBox="1"/>
          <p:nvPr/>
        </p:nvSpPr>
        <p:spPr>
          <a:xfrm>
            <a:off x="6059350" y="4361950"/>
            <a:ext cx="291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Clicking on </a:t>
            </a:r>
            <a:r>
              <a:rPr b="1" lang="en" sz="1000">
                <a:latin typeface="Lato"/>
                <a:ea typeface="Lato"/>
                <a:cs typeface="Lato"/>
                <a:sym typeface="Lato"/>
              </a:rPr>
              <a:t>Next</a:t>
            </a:r>
            <a:r>
              <a:rPr b="1" lang="en" sz="1000">
                <a:latin typeface="Lato"/>
                <a:ea typeface="Lato"/>
                <a:cs typeface="Lato"/>
                <a:sym typeface="Lato"/>
              </a:rPr>
              <a:t> </a:t>
            </a:r>
            <a:r>
              <a:rPr lang="en" sz="1000">
                <a:latin typeface="Lato"/>
                <a:ea typeface="Lato"/>
                <a:cs typeface="Lato"/>
                <a:sym typeface="Lato"/>
              </a:rPr>
              <a:t>results in moving to the screen on the  slide 14.</a:t>
            </a:r>
            <a:endParaRPr sz="1000">
              <a:latin typeface="Lato"/>
              <a:ea typeface="Lato"/>
              <a:cs typeface="Lato"/>
              <a:sym typeface="Lato"/>
            </a:endParaRPr>
          </a:p>
        </p:txBody>
      </p:sp>
      <p:cxnSp>
        <p:nvCxnSpPr>
          <p:cNvPr id="231" name="Google Shape;231;p22"/>
          <p:cNvCxnSpPr/>
          <p:nvPr/>
        </p:nvCxnSpPr>
        <p:spPr>
          <a:xfrm>
            <a:off x="8056000" y="4854550"/>
            <a:ext cx="678000" cy="0"/>
          </a:xfrm>
          <a:prstGeom prst="straightConnector1">
            <a:avLst/>
          </a:prstGeom>
          <a:noFill/>
          <a:ln cap="flat" cmpd="sng" w="19050">
            <a:solidFill>
              <a:schemeClr val="dk1"/>
            </a:solidFill>
            <a:prstDash val="solid"/>
            <a:round/>
            <a:headEnd len="med" w="med" type="none"/>
            <a:tailEnd len="med" w="med" type="triangle"/>
          </a:ln>
        </p:spPr>
      </p:cxnSp>
      <p:sp>
        <p:nvSpPr>
          <p:cNvPr id="232" name="Google Shape;232;p22"/>
          <p:cNvSpPr txBox="1"/>
          <p:nvPr/>
        </p:nvSpPr>
        <p:spPr>
          <a:xfrm>
            <a:off x="169525" y="4438150"/>
            <a:ext cx="29181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latin typeface="Lato"/>
                <a:ea typeface="Lato"/>
                <a:cs typeface="Lato"/>
                <a:sym typeface="Lato"/>
              </a:rPr>
              <a:t>Clicking on </a:t>
            </a:r>
            <a:r>
              <a:rPr b="1" lang="en" sz="1000">
                <a:latin typeface="Lato"/>
                <a:ea typeface="Lato"/>
                <a:cs typeface="Lato"/>
                <a:sym typeface="Lato"/>
              </a:rPr>
              <a:t>Back </a:t>
            </a:r>
            <a:r>
              <a:rPr lang="en" sz="1000">
                <a:latin typeface="Lato"/>
                <a:ea typeface="Lato"/>
                <a:cs typeface="Lato"/>
                <a:sym typeface="Lato"/>
              </a:rPr>
              <a:t>results in moving to the screen on the slide 9.</a:t>
            </a:r>
            <a:endParaRPr sz="1000">
              <a:latin typeface="Lato"/>
              <a:ea typeface="Lato"/>
              <a:cs typeface="Lato"/>
              <a:sym typeface="Lato"/>
            </a:endParaRPr>
          </a:p>
        </p:txBody>
      </p:sp>
      <p:cxnSp>
        <p:nvCxnSpPr>
          <p:cNvPr id="233" name="Google Shape;233;p22"/>
          <p:cNvCxnSpPr/>
          <p:nvPr/>
        </p:nvCxnSpPr>
        <p:spPr>
          <a:xfrm>
            <a:off x="337375" y="4930750"/>
            <a:ext cx="678000" cy="0"/>
          </a:xfrm>
          <a:prstGeom prst="straightConnector1">
            <a:avLst/>
          </a:prstGeom>
          <a:noFill/>
          <a:ln cap="flat" cmpd="sng" w="19050">
            <a:solidFill>
              <a:schemeClr val="dk1"/>
            </a:solidFill>
            <a:prstDash val="solid"/>
            <a:round/>
            <a:headEnd len="med" w="med" type="triangle"/>
            <a:tailEnd len="med" w="med" type="none"/>
          </a:ln>
        </p:spPr>
      </p:cxnSp>
      <p:sp>
        <p:nvSpPr>
          <p:cNvPr id="234" name="Google Shape;234;p22"/>
          <p:cNvSpPr/>
          <p:nvPr/>
        </p:nvSpPr>
        <p:spPr>
          <a:xfrm>
            <a:off x="3624872" y="4773374"/>
            <a:ext cx="455400" cy="108900"/>
          </a:xfrm>
          <a:prstGeom prst="roundRect">
            <a:avLst>
              <a:gd fmla="val 16667" name="adj"/>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23"/>
          <p:cNvPicPr preferRelativeResize="0"/>
          <p:nvPr/>
        </p:nvPicPr>
        <p:blipFill>
          <a:blip r:embed="rId3">
            <a:alphaModFix/>
          </a:blip>
          <a:stretch>
            <a:fillRect/>
          </a:stretch>
        </p:blipFill>
        <p:spPr>
          <a:xfrm>
            <a:off x="3457334" y="131600"/>
            <a:ext cx="1969613" cy="4264924"/>
          </a:xfrm>
          <a:prstGeom prst="rect">
            <a:avLst/>
          </a:prstGeom>
          <a:noFill/>
          <a:ln>
            <a:noFill/>
          </a:ln>
        </p:spPr>
      </p:pic>
      <p:cxnSp>
        <p:nvCxnSpPr>
          <p:cNvPr id="241" name="Google Shape;241;p23"/>
          <p:cNvCxnSpPr/>
          <p:nvPr/>
        </p:nvCxnSpPr>
        <p:spPr>
          <a:xfrm flipH="1">
            <a:off x="5426950" y="777050"/>
            <a:ext cx="1088400" cy="6900"/>
          </a:xfrm>
          <a:prstGeom prst="straightConnector1">
            <a:avLst/>
          </a:prstGeom>
          <a:noFill/>
          <a:ln cap="flat" cmpd="sng" w="9525">
            <a:solidFill>
              <a:schemeClr val="dk2"/>
            </a:solidFill>
            <a:prstDash val="solid"/>
            <a:round/>
            <a:headEnd len="med" w="med" type="none"/>
            <a:tailEnd len="med" w="med" type="triangle"/>
          </a:ln>
        </p:spPr>
      </p:cxnSp>
      <p:sp>
        <p:nvSpPr>
          <p:cNvPr id="242" name="Google Shape;242;p23"/>
          <p:cNvSpPr txBox="1"/>
          <p:nvPr/>
        </p:nvSpPr>
        <p:spPr>
          <a:xfrm>
            <a:off x="6515350" y="553100"/>
            <a:ext cx="2421900" cy="4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ato"/>
                <a:ea typeface="Lato"/>
                <a:cs typeface="Lato"/>
                <a:sym typeface="Lato"/>
              </a:rPr>
              <a:t>Help Button:</a:t>
            </a:r>
            <a:r>
              <a:rPr lang="en" sz="1000">
                <a:latin typeface="Lato"/>
                <a:ea typeface="Lato"/>
                <a:cs typeface="Lato"/>
                <a:sym typeface="Lato"/>
              </a:rPr>
              <a:t> Walks the user through the process of creating an avatar.</a:t>
            </a:r>
            <a:endParaRPr b="1" sz="1000">
              <a:latin typeface="Lato"/>
              <a:ea typeface="Lato"/>
              <a:cs typeface="Lato"/>
              <a:sym typeface="Lato"/>
            </a:endParaRPr>
          </a:p>
        </p:txBody>
      </p:sp>
      <p:cxnSp>
        <p:nvCxnSpPr>
          <p:cNvPr id="243" name="Google Shape;243;p23"/>
          <p:cNvCxnSpPr/>
          <p:nvPr/>
        </p:nvCxnSpPr>
        <p:spPr>
          <a:xfrm flipH="1">
            <a:off x="5426950" y="2541800"/>
            <a:ext cx="1088400" cy="6900"/>
          </a:xfrm>
          <a:prstGeom prst="straightConnector1">
            <a:avLst/>
          </a:prstGeom>
          <a:noFill/>
          <a:ln cap="flat" cmpd="sng" w="9525">
            <a:solidFill>
              <a:schemeClr val="dk2"/>
            </a:solidFill>
            <a:prstDash val="solid"/>
            <a:round/>
            <a:headEnd len="med" w="med" type="none"/>
            <a:tailEnd len="med" w="med" type="triangle"/>
          </a:ln>
        </p:spPr>
      </p:cxnSp>
      <p:sp>
        <p:nvSpPr>
          <p:cNvPr id="244" name="Google Shape;244;p23"/>
          <p:cNvSpPr txBox="1"/>
          <p:nvPr/>
        </p:nvSpPr>
        <p:spPr>
          <a:xfrm>
            <a:off x="6515350" y="2317850"/>
            <a:ext cx="2421900" cy="4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The preview of the avatar.</a:t>
            </a:r>
            <a:endParaRPr sz="1000">
              <a:latin typeface="Lato"/>
              <a:ea typeface="Lato"/>
              <a:cs typeface="Lato"/>
              <a:sym typeface="Lato"/>
            </a:endParaRPr>
          </a:p>
        </p:txBody>
      </p:sp>
      <p:sp>
        <p:nvSpPr>
          <p:cNvPr id="245" name="Google Shape;245;p23"/>
          <p:cNvSpPr/>
          <p:nvPr/>
        </p:nvSpPr>
        <p:spPr>
          <a:xfrm>
            <a:off x="3739450" y="3217800"/>
            <a:ext cx="325500" cy="332400"/>
          </a:xfrm>
          <a:prstGeom prst="ellipse">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txBox="1"/>
          <p:nvPr/>
        </p:nvSpPr>
        <p:spPr>
          <a:xfrm>
            <a:off x="208375" y="3096450"/>
            <a:ext cx="2595000" cy="7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The user changes the characteristics of the avatar like </a:t>
            </a:r>
            <a:r>
              <a:rPr lang="en" sz="1000">
                <a:latin typeface="Lato"/>
                <a:ea typeface="Lato"/>
                <a:cs typeface="Lato"/>
                <a:sym typeface="Lato"/>
              </a:rPr>
              <a:t>gender, </a:t>
            </a:r>
            <a:r>
              <a:rPr lang="en" sz="1000">
                <a:latin typeface="Lato"/>
                <a:ea typeface="Lato"/>
                <a:cs typeface="Lato"/>
                <a:sym typeface="Lato"/>
              </a:rPr>
              <a:t>face, height , shoulders, chest, eyes etc.</a:t>
            </a:r>
            <a:endParaRPr sz="1000">
              <a:latin typeface="Lato"/>
              <a:ea typeface="Lato"/>
              <a:cs typeface="Lato"/>
              <a:sym typeface="Lato"/>
            </a:endParaRPr>
          </a:p>
        </p:txBody>
      </p:sp>
      <p:cxnSp>
        <p:nvCxnSpPr>
          <p:cNvPr id="247" name="Google Shape;247;p23"/>
          <p:cNvCxnSpPr>
            <a:stCxn id="246" idx="3"/>
          </p:cNvCxnSpPr>
          <p:nvPr/>
        </p:nvCxnSpPr>
        <p:spPr>
          <a:xfrm flipH="1" rot="10800000">
            <a:off x="2803375" y="3453000"/>
            <a:ext cx="826800" cy="7200"/>
          </a:xfrm>
          <a:prstGeom prst="straightConnector1">
            <a:avLst/>
          </a:prstGeom>
          <a:noFill/>
          <a:ln cap="flat" cmpd="sng" w="9525">
            <a:solidFill>
              <a:schemeClr val="dk2"/>
            </a:solidFill>
            <a:prstDash val="solid"/>
            <a:round/>
            <a:headEnd len="med" w="med" type="none"/>
            <a:tailEnd len="med" w="med" type="triangle"/>
          </a:ln>
        </p:spPr>
      </p:cxnSp>
      <p:sp>
        <p:nvSpPr>
          <p:cNvPr id="248" name="Google Shape;248;p23"/>
          <p:cNvSpPr txBox="1"/>
          <p:nvPr/>
        </p:nvSpPr>
        <p:spPr>
          <a:xfrm>
            <a:off x="142575" y="131600"/>
            <a:ext cx="3000000" cy="20349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0"/>
              </a:spcAft>
              <a:buNone/>
            </a:pPr>
            <a:r>
              <a:rPr b="1" lang="en" sz="1200">
                <a:solidFill>
                  <a:schemeClr val="dk2"/>
                </a:solidFill>
                <a:latin typeface="Lato"/>
                <a:ea typeface="Lato"/>
                <a:cs typeface="Lato"/>
                <a:sym typeface="Lato"/>
              </a:rPr>
              <a:t>Step 5 : </a:t>
            </a:r>
            <a:endParaRPr b="1" sz="1200">
              <a:solidFill>
                <a:schemeClr val="dk2"/>
              </a:solidFill>
              <a:latin typeface="Lato"/>
              <a:ea typeface="Lato"/>
              <a:cs typeface="Lato"/>
              <a:sym typeface="Lato"/>
            </a:endParaRPr>
          </a:p>
          <a:p>
            <a:pPr indent="0" lvl="0" marL="0" rtl="0" algn="l">
              <a:lnSpc>
                <a:spcPct val="105000"/>
              </a:lnSpc>
              <a:spcBef>
                <a:spcPts val="1200"/>
              </a:spcBef>
              <a:spcAft>
                <a:spcPts val="0"/>
              </a:spcAft>
              <a:buNone/>
            </a:pPr>
            <a:r>
              <a:rPr b="1" lang="en" sz="1200">
                <a:solidFill>
                  <a:schemeClr val="dk2"/>
                </a:solidFill>
                <a:latin typeface="Lato"/>
                <a:ea typeface="Lato"/>
                <a:cs typeface="Lato"/>
                <a:sym typeface="Lato"/>
              </a:rPr>
              <a:t>While adding an avatar to the scene they are able to (a) choose from an avatar library or (b) create their own avatar and are asked to add a description and dialogs for the avatar.</a:t>
            </a:r>
            <a:endParaRPr b="1" sz="1200">
              <a:solidFill>
                <a:schemeClr val="dk2"/>
              </a:solidFill>
              <a:latin typeface="Lato"/>
              <a:ea typeface="Lato"/>
              <a:cs typeface="Lato"/>
              <a:sym typeface="Lato"/>
            </a:endParaRPr>
          </a:p>
          <a:p>
            <a:pPr indent="0" lvl="0" marL="0" rtl="0" algn="l">
              <a:lnSpc>
                <a:spcPct val="105000"/>
              </a:lnSpc>
              <a:spcBef>
                <a:spcPts val="1200"/>
              </a:spcBef>
              <a:spcAft>
                <a:spcPts val="1200"/>
              </a:spcAft>
              <a:buNone/>
            </a:pPr>
            <a:r>
              <a:rPr b="1" lang="en" sz="1200">
                <a:solidFill>
                  <a:schemeClr val="dk2"/>
                </a:solidFill>
                <a:latin typeface="Lato"/>
                <a:ea typeface="Lato"/>
                <a:cs typeface="Lato"/>
                <a:sym typeface="Lato"/>
              </a:rPr>
              <a:t>Here the user chooses “Create-Avatar” option</a:t>
            </a:r>
            <a:endParaRPr/>
          </a:p>
        </p:txBody>
      </p:sp>
      <p:sp>
        <p:nvSpPr>
          <p:cNvPr id="249" name="Google Shape;249;p23"/>
          <p:cNvSpPr/>
          <p:nvPr/>
        </p:nvSpPr>
        <p:spPr>
          <a:xfrm>
            <a:off x="4687525" y="4068750"/>
            <a:ext cx="570000" cy="154800"/>
          </a:xfrm>
          <a:prstGeom prst="roundRect">
            <a:avLst>
              <a:gd fmla="val 16667" name="adj"/>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txBox="1"/>
          <p:nvPr/>
        </p:nvSpPr>
        <p:spPr>
          <a:xfrm>
            <a:off x="6059350" y="4285750"/>
            <a:ext cx="291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Clicking on </a:t>
            </a:r>
            <a:r>
              <a:rPr b="1" lang="en" sz="1000">
                <a:latin typeface="Lato"/>
                <a:ea typeface="Lato"/>
                <a:cs typeface="Lato"/>
                <a:sym typeface="Lato"/>
              </a:rPr>
              <a:t>Next </a:t>
            </a:r>
            <a:r>
              <a:rPr lang="en" sz="1000">
                <a:latin typeface="Lato"/>
                <a:ea typeface="Lato"/>
                <a:cs typeface="Lato"/>
                <a:sym typeface="Lato"/>
              </a:rPr>
              <a:t>results in moving to the screen on the  slide 14.</a:t>
            </a:r>
            <a:endParaRPr sz="1000">
              <a:latin typeface="Lato"/>
              <a:ea typeface="Lato"/>
              <a:cs typeface="Lato"/>
              <a:sym typeface="Lato"/>
            </a:endParaRPr>
          </a:p>
        </p:txBody>
      </p:sp>
      <p:cxnSp>
        <p:nvCxnSpPr>
          <p:cNvPr id="251" name="Google Shape;251;p23"/>
          <p:cNvCxnSpPr/>
          <p:nvPr/>
        </p:nvCxnSpPr>
        <p:spPr>
          <a:xfrm>
            <a:off x="8056000" y="4778350"/>
            <a:ext cx="678000" cy="0"/>
          </a:xfrm>
          <a:prstGeom prst="straightConnector1">
            <a:avLst/>
          </a:prstGeom>
          <a:noFill/>
          <a:ln cap="flat" cmpd="sng" w="19050">
            <a:solidFill>
              <a:schemeClr val="dk1"/>
            </a:solidFill>
            <a:prstDash val="solid"/>
            <a:round/>
            <a:headEnd len="med" w="med" type="none"/>
            <a:tailEnd len="med" w="med" type="triangle"/>
          </a:ln>
        </p:spPr>
      </p:cxnSp>
      <p:sp>
        <p:nvSpPr>
          <p:cNvPr id="252" name="Google Shape;252;p23"/>
          <p:cNvSpPr txBox="1"/>
          <p:nvPr/>
        </p:nvSpPr>
        <p:spPr>
          <a:xfrm>
            <a:off x="169525" y="4361950"/>
            <a:ext cx="29181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latin typeface="Lato"/>
                <a:ea typeface="Lato"/>
                <a:cs typeface="Lato"/>
                <a:sym typeface="Lato"/>
              </a:rPr>
              <a:t>Clicking on </a:t>
            </a:r>
            <a:r>
              <a:rPr b="1" lang="en" sz="1000">
                <a:latin typeface="Lato"/>
                <a:ea typeface="Lato"/>
                <a:cs typeface="Lato"/>
                <a:sym typeface="Lato"/>
              </a:rPr>
              <a:t>Back </a:t>
            </a:r>
            <a:r>
              <a:rPr lang="en" sz="1000">
                <a:latin typeface="Lato"/>
                <a:ea typeface="Lato"/>
                <a:cs typeface="Lato"/>
                <a:sym typeface="Lato"/>
              </a:rPr>
              <a:t>results in moving to the screen on the  slide 10.</a:t>
            </a:r>
            <a:endParaRPr sz="1000">
              <a:latin typeface="Lato"/>
              <a:ea typeface="Lato"/>
              <a:cs typeface="Lato"/>
              <a:sym typeface="Lato"/>
            </a:endParaRPr>
          </a:p>
        </p:txBody>
      </p:sp>
      <p:cxnSp>
        <p:nvCxnSpPr>
          <p:cNvPr id="253" name="Google Shape;253;p23"/>
          <p:cNvCxnSpPr/>
          <p:nvPr/>
        </p:nvCxnSpPr>
        <p:spPr>
          <a:xfrm>
            <a:off x="337375" y="4854550"/>
            <a:ext cx="678000" cy="0"/>
          </a:xfrm>
          <a:prstGeom prst="straightConnector1">
            <a:avLst/>
          </a:prstGeom>
          <a:noFill/>
          <a:ln cap="flat" cmpd="sng" w="19050">
            <a:solidFill>
              <a:schemeClr val="dk1"/>
            </a:solidFill>
            <a:prstDash val="solid"/>
            <a:round/>
            <a:headEnd len="med" w="med" type="triangle"/>
            <a:tailEnd len="med" w="med" type="none"/>
          </a:ln>
        </p:spPr>
      </p:cxnSp>
      <p:sp>
        <p:nvSpPr>
          <p:cNvPr id="254" name="Google Shape;254;p23"/>
          <p:cNvSpPr/>
          <p:nvPr/>
        </p:nvSpPr>
        <p:spPr>
          <a:xfrm>
            <a:off x="3652300" y="4068750"/>
            <a:ext cx="570000" cy="154800"/>
          </a:xfrm>
          <a:prstGeom prst="roundRect">
            <a:avLst>
              <a:gd fmla="val 16667" name="adj"/>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24"/>
          <p:cNvPicPr preferRelativeResize="0"/>
          <p:nvPr/>
        </p:nvPicPr>
        <p:blipFill>
          <a:blip r:embed="rId3">
            <a:alphaModFix/>
          </a:blip>
          <a:stretch>
            <a:fillRect/>
          </a:stretch>
        </p:blipFill>
        <p:spPr>
          <a:xfrm>
            <a:off x="3124275" y="177174"/>
            <a:ext cx="2217049" cy="4800723"/>
          </a:xfrm>
          <a:prstGeom prst="rect">
            <a:avLst/>
          </a:prstGeom>
          <a:noFill/>
          <a:ln>
            <a:noFill/>
          </a:ln>
        </p:spPr>
      </p:pic>
      <p:sp>
        <p:nvSpPr>
          <p:cNvPr id="261" name="Google Shape;261;p24"/>
          <p:cNvSpPr txBox="1"/>
          <p:nvPr/>
        </p:nvSpPr>
        <p:spPr>
          <a:xfrm>
            <a:off x="5636425" y="782250"/>
            <a:ext cx="20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62" name="Google Shape;262;p24"/>
          <p:cNvSpPr txBox="1"/>
          <p:nvPr/>
        </p:nvSpPr>
        <p:spPr>
          <a:xfrm>
            <a:off x="85650" y="78750"/>
            <a:ext cx="3038700" cy="158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Lato"/>
                <a:ea typeface="Lato"/>
                <a:cs typeface="Lato"/>
                <a:sym typeface="Lato"/>
              </a:rPr>
              <a:t>Step 6 : </a:t>
            </a:r>
            <a:endParaRPr b="1" sz="1200">
              <a:latin typeface="Lato"/>
              <a:ea typeface="Lato"/>
              <a:cs typeface="Lato"/>
              <a:sym typeface="Lato"/>
            </a:endParaRPr>
          </a:p>
          <a:p>
            <a:pPr indent="0" lvl="0" marL="0" rtl="0" algn="l">
              <a:lnSpc>
                <a:spcPct val="115000"/>
              </a:lnSpc>
              <a:spcBef>
                <a:spcPts val="1200"/>
              </a:spcBef>
              <a:spcAft>
                <a:spcPts val="1200"/>
              </a:spcAft>
              <a:buNone/>
            </a:pPr>
            <a:r>
              <a:rPr b="1" lang="en" sz="1200">
                <a:latin typeface="Lato"/>
                <a:ea typeface="Lato"/>
                <a:cs typeface="Lato"/>
                <a:sym typeface="Lato"/>
              </a:rPr>
              <a:t>While adding an element to the screen the user is able to choose from an element library from which they can select the various elements they want to add to the scene. </a:t>
            </a:r>
            <a:endParaRPr b="1" sz="1200">
              <a:latin typeface="Lato"/>
              <a:ea typeface="Lato"/>
              <a:cs typeface="Lato"/>
              <a:sym typeface="Lato"/>
            </a:endParaRPr>
          </a:p>
        </p:txBody>
      </p:sp>
      <p:sp>
        <p:nvSpPr>
          <p:cNvPr id="263" name="Google Shape;263;p24"/>
          <p:cNvSpPr txBox="1"/>
          <p:nvPr/>
        </p:nvSpPr>
        <p:spPr>
          <a:xfrm>
            <a:off x="321525" y="3244325"/>
            <a:ext cx="23142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latin typeface="Lato"/>
                <a:ea typeface="Lato"/>
                <a:cs typeface="Lato"/>
                <a:sym typeface="Lato"/>
              </a:rPr>
              <a:t>The user would select a few elements.</a:t>
            </a:r>
            <a:endParaRPr sz="1000">
              <a:latin typeface="Lato"/>
              <a:ea typeface="Lato"/>
              <a:cs typeface="Lato"/>
              <a:sym typeface="Lato"/>
            </a:endParaRPr>
          </a:p>
        </p:txBody>
      </p:sp>
      <p:cxnSp>
        <p:nvCxnSpPr>
          <p:cNvPr id="264" name="Google Shape;264;p24"/>
          <p:cNvCxnSpPr>
            <a:stCxn id="263" idx="3"/>
          </p:cNvCxnSpPr>
          <p:nvPr/>
        </p:nvCxnSpPr>
        <p:spPr>
          <a:xfrm flipH="1" rot="10800000">
            <a:off x="2635725" y="3396875"/>
            <a:ext cx="825300" cy="16800"/>
          </a:xfrm>
          <a:prstGeom prst="straightConnector1">
            <a:avLst/>
          </a:prstGeom>
          <a:noFill/>
          <a:ln cap="flat" cmpd="sng" w="9525">
            <a:solidFill>
              <a:schemeClr val="dk2"/>
            </a:solidFill>
            <a:prstDash val="solid"/>
            <a:round/>
            <a:headEnd len="med" w="med" type="none"/>
            <a:tailEnd len="med" w="med" type="triangle"/>
          </a:ln>
        </p:spPr>
      </p:cxnSp>
      <p:sp>
        <p:nvSpPr>
          <p:cNvPr id="265" name="Google Shape;265;p24"/>
          <p:cNvSpPr/>
          <p:nvPr/>
        </p:nvSpPr>
        <p:spPr>
          <a:xfrm>
            <a:off x="3452031" y="1855072"/>
            <a:ext cx="679800" cy="653100"/>
          </a:xfrm>
          <a:prstGeom prst="roundRect">
            <a:avLst>
              <a:gd fmla="val 16667" name="adj"/>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a:off x="4219251" y="2705674"/>
            <a:ext cx="679800" cy="653100"/>
          </a:xfrm>
          <a:prstGeom prst="roundRect">
            <a:avLst>
              <a:gd fmla="val 16667" name="adj"/>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txBox="1"/>
          <p:nvPr/>
        </p:nvSpPr>
        <p:spPr>
          <a:xfrm>
            <a:off x="5593550" y="739375"/>
            <a:ext cx="27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68" name="Google Shape;268;p24"/>
          <p:cNvSpPr txBox="1"/>
          <p:nvPr/>
        </p:nvSpPr>
        <p:spPr>
          <a:xfrm>
            <a:off x="6225800" y="625200"/>
            <a:ext cx="2571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Information Button</a:t>
            </a:r>
            <a:r>
              <a:rPr b="1" lang="en" sz="1000">
                <a:latin typeface="Lato"/>
                <a:ea typeface="Lato"/>
                <a:cs typeface="Lato"/>
                <a:sym typeface="Lato"/>
              </a:rPr>
              <a:t>:</a:t>
            </a:r>
            <a:r>
              <a:rPr lang="en" sz="1000">
                <a:latin typeface="Lato"/>
                <a:ea typeface="Lato"/>
                <a:cs typeface="Lato"/>
                <a:sym typeface="Lato"/>
              </a:rPr>
              <a:t> Tells the user to select/upload one or more elements.</a:t>
            </a:r>
            <a:endParaRPr sz="1000">
              <a:latin typeface="Lato"/>
              <a:ea typeface="Lato"/>
              <a:cs typeface="Lato"/>
              <a:sym typeface="Lato"/>
            </a:endParaRPr>
          </a:p>
        </p:txBody>
      </p:sp>
      <p:sp>
        <p:nvSpPr>
          <p:cNvPr id="269" name="Google Shape;269;p24"/>
          <p:cNvSpPr txBox="1"/>
          <p:nvPr/>
        </p:nvSpPr>
        <p:spPr>
          <a:xfrm>
            <a:off x="6183000" y="1280300"/>
            <a:ext cx="268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Upload </a:t>
            </a:r>
            <a:r>
              <a:rPr b="1" lang="en" sz="1000">
                <a:latin typeface="Lato"/>
                <a:ea typeface="Lato"/>
                <a:cs typeface="Lato"/>
                <a:sym typeface="Lato"/>
              </a:rPr>
              <a:t>Button:</a:t>
            </a:r>
            <a:r>
              <a:rPr lang="en" sz="1000">
                <a:latin typeface="Lato"/>
                <a:ea typeface="Lato"/>
                <a:cs typeface="Lato"/>
                <a:sym typeface="Lato"/>
              </a:rPr>
              <a:t> To upload the elements from the user’s device to the element library.</a:t>
            </a:r>
            <a:endParaRPr sz="1000">
              <a:latin typeface="Lato"/>
              <a:ea typeface="Lato"/>
              <a:cs typeface="Lato"/>
              <a:sym typeface="Lato"/>
            </a:endParaRPr>
          </a:p>
        </p:txBody>
      </p:sp>
      <p:cxnSp>
        <p:nvCxnSpPr>
          <p:cNvPr id="270" name="Google Shape;270;p24"/>
          <p:cNvCxnSpPr/>
          <p:nvPr/>
        </p:nvCxnSpPr>
        <p:spPr>
          <a:xfrm rot="10800000">
            <a:off x="5349800" y="861000"/>
            <a:ext cx="876000" cy="10500"/>
          </a:xfrm>
          <a:prstGeom prst="straightConnector1">
            <a:avLst/>
          </a:prstGeom>
          <a:noFill/>
          <a:ln cap="flat" cmpd="sng" w="9525">
            <a:solidFill>
              <a:schemeClr val="dk2"/>
            </a:solidFill>
            <a:prstDash val="solid"/>
            <a:round/>
            <a:headEnd len="med" w="med" type="none"/>
            <a:tailEnd len="med" w="med" type="triangle"/>
          </a:ln>
        </p:spPr>
      </p:cxnSp>
      <p:cxnSp>
        <p:nvCxnSpPr>
          <p:cNvPr id="271" name="Google Shape;271;p24"/>
          <p:cNvCxnSpPr/>
          <p:nvPr/>
        </p:nvCxnSpPr>
        <p:spPr>
          <a:xfrm rot="10800000">
            <a:off x="5341333" y="1520150"/>
            <a:ext cx="867600" cy="12900"/>
          </a:xfrm>
          <a:prstGeom prst="straightConnector1">
            <a:avLst/>
          </a:prstGeom>
          <a:noFill/>
          <a:ln cap="flat" cmpd="sng" w="9525">
            <a:solidFill>
              <a:schemeClr val="dk2"/>
            </a:solidFill>
            <a:prstDash val="solid"/>
            <a:round/>
            <a:headEnd len="med" w="med" type="none"/>
            <a:tailEnd len="med" w="med" type="triangle"/>
          </a:ln>
        </p:spPr>
      </p:cxnSp>
      <p:sp>
        <p:nvSpPr>
          <p:cNvPr id="272" name="Google Shape;272;p24"/>
          <p:cNvSpPr txBox="1"/>
          <p:nvPr/>
        </p:nvSpPr>
        <p:spPr>
          <a:xfrm>
            <a:off x="321525" y="1987325"/>
            <a:ext cx="2357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Element Library</a:t>
            </a:r>
            <a:r>
              <a:rPr b="1" lang="en" sz="1000">
                <a:latin typeface="Lato"/>
                <a:ea typeface="Lato"/>
                <a:cs typeface="Lato"/>
                <a:sym typeface="Lato"/>
              </a:rPr>
              <a:t>:</a:t>
            </a:r>
            <a:r>
              <a:rPr lang="en" sz="1000">
                <a:latin typeface="Lato"/>
                <a:ea typeface="Lato"/>
                <a:cs typeface="Lato"/>
                <a:sym typeface="Lato"/>
              </a:rPr>
              <a:t> choose and  select the elements the user wants from the element library.</a:t>
            </a:r>
            <a:endParaRPr sz="1000">
              <a:latin typeface="Lato"/>
              <a:ea typeface="Lato"/>
              <a:cs typeface="Lato"/>
              <a:sym typeface="Lato"/>
            </a:endParaRPr>
          </a:p>
        </p:txBody>
      </p:sp>
      <p:cxnSp>
        <p:nvCxnSpPr>
          <p:cNvPr id="273" name="Google Shape;273;p24"/>
          <p:cNvCxnSpPr>
            <a:stCxn id="272" idx="3"/>
            <a:endCxn id="260" idx="1"/>
          </p:cNvCxnSpPr>
          <p:nvPr/>
        </p:nvCxnSpPr>
        <p:spPr>
          <a:xfrm>
            <a:off x="2678625" y="2310575"/>
            <a:ext cx="445500" cy="267000"/>
          </a:xfrm>
          <a:prstGeom prst="straightConnector1">
            <a:avLst/>
          </a:prstGeom>
          <a:noFill/>
          <a:ln cap="flat" cmpd="sng" w="9525">
            <a:solidFill>
              <a:schemeClr val="dk2"/>
            </a:solidFill>
            <a:prstDash val="solid"/>
            <a:round/>
            <a:headEnd len="med" w="med" type="none"/>
            <a:tailEnd len="med" w="med" type="triangle"/>
          </a:ln>
        </p:spPr>
      </p:cxnSp>
      <p:sp>
        <p:nvSpPr>
          <p:cNvPr id="274" name="Google Shape;274;p24"/>
          <p:cNvSpPr txBox="1"/>
          <p:nvPr/>
        </p:nvSpPr>
        <p:spPr>
          <a:xfrm>
            <a:off x="6332625" y="3965413"/>
            <a:ext cx="242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Add</a:t>
            </a:r>
            <a:r>
              <a:rPr b="1" lang="en" sz="1000">
                <a:latin typeface="Lato"/>
                <a:ea typeface="Lato"/>
                <a:cs typeface="Lato"/>
                <a:sym typeface="Lato"/>
              </a:rPr>
              <a:t> Button: </a:t>
            </a:r>
            <a:r>
              <a:rPr lang="en" sz="1000">
                <a:latin typeface="Lato"/>
                <a:ea typeface="Lato"/>
                <a:cs typeface="Lato"/>
                <a:sym typeface="Lato"/>
              </a:rPr>
              <a:t> to place in the  scene</a:t>
            </a:r>
            <a:r>
              <a:rPr lang="en" sz="1000">
                <a:latin typeface="Lato"/>
                <a:ea typeface="Lato"/>
                <a:cs typeface="Lato"/>
                <a:sym typeface="Lato"/>
              </a:rPr>
              <a:t> </a:t>
            </a:r>
            <a:endParaRPr sz="1000">
              <a:latin typeface="Lato"/>
              <a:ea typeface="Lato"/>
              <a:cs typeface="Lato"/>
              <a:sym typeface="Lato"/>
            </a:endParaRPr>
          </a:p>
        </p:txBody>
      </p:sp>
      <p:cxnSp>
        <p:nvCxnSpPr>
          <p:cNvPr id="275" name="Google Shape;275;p24"/>
          <p:cNvCxnSpPr>
            <a:stCxn id="274" idx="1"/>
          </p:cNvCxnSpPr>
          <p:nvPr/>
        </p:nvCxnSpPr>
        <p:spPr>
          <a:xfrm rot="10800000">
            <a:off x="5119125" y="4134763"/>
            <a:ext cx="1213500" cy="0"/>
          </a:xfrm>
          <a:prstGeom prst="straightConnector1">
            <a:avLst/>
          </a:prstGeom>
          <a:noFill/>
          <a:ln cap="flat" cmpd="sng" w="9525">
            <a:solidFill>
              <a:schemeClr val="dk2"/>
            </a:solidFill>
            <a:prstDash val="solid"/>
            <a:round/>
            <a:headEnd len="med" w="med" type="none"/>
            <a:tailEnd len="med" w="med" type="triangle"/>
          </a:ln>
        </p:spPr>
      </p:cxnSp>
      <p:sp>
        <p:nvSpPr>
          <p:cNvPr id="276" name="Google Shape;276;p24"/>
          <p:cNvSpPr/>
          <p:nvPr/>
        </p:nvSpPr>
        <p:spPr>
          <a:xfrm>
            <a:off x="4451921" y="4609212"/>
            <a:ext cx="667200" cy="197700"/>
          </a:xfrm>
          <a:prstGeom prst="roundRect">
            <a:avLst>
              <a:gd fmla="val 16667" name="adj"/>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txBox="1"/>
          <p:nvPr/>
        </p:nvSpPr>
        <p:spPr>
          <a:xfrm>
            <a:off x="6059350" y="4361950"/>
            <a:ext cx="291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Clicking on </a:t>
            </a:r>
            <a:r>
              <a:rPr b="1" lang="en" sz="1000">
                <a:latin typeface="Lato"/>
                <a:ea typeface="Lato"/>
                <a:cs typeface="Lato"/>
                <a:sym typeface="Lato"/>
              </a:rPr>
              <a:t>Next </a:t>
            </a:r>
            <a:r>
              <a:rPr lang="en" sz="1000">
                <a:latin typeface="Lato"/>
                <a:ea typeface="Lato"/>
                <a:cs typeface="Lato"/>
                <a:sym typeface="Lato"/>
              </a:rPr>
              <a:t>results in moving to the screen on the  slide 13.</a:t>
            </a:r>
            <a:endParaRPr sz="1000">
              <a:latin typeface="Lato"/>
              <a:ea typeface="Lato"/>
              <a:cs typeface="Lato"/>
              <a:sym typeface="Lato"/>
            </a:endParaRPr>
          </a:p>
        </p:txBody>
      </p:sp>
      <p:cxnSp>
        <p:nvCxnSpPr>
          <p:cNvPr id="278" name="Google Shape;278;p24"/>
          <p:cNvCxnSpPr/>
          <p:nvPr/>
        </p:nvCxnSpPr>
        <p:spPr>
          <a:xfrm>
            <a:off x="8056000" y="4854550"/>
            <a:ext cx="678000" cy="0"/>
          </a:xfrm>
          <a:prstGeom prst="straightConnector1">
            <a:avLst/>
          </a:prstGeom>
          <a:noFill/>
          <a:ln cap="flat" cmpd="sng" w="19050">
            <a:solidFill>
              <a:schemeClr val="dk1"/>
            </a:solidFill>
            <a:prstDash val="solid"/>
            <a:round/>
            <a:headEnd len="med" w="med" type="none"/>
            <a:tailEnd len="med" w="med" type="triangle"/>
          </a:ln>
        </p:spPr>
      </p:cxnSp>
      <p:sp>
        <p:nvSpPr>
          <p:cNvPr id="279" name="Google Shape;279;p24"/>
          <p:cNvSpPr txBox="1"/>
          <p:nvPr/>
        </p:nvSpPr>
        <p:spPr>
          <a:xfrm>
            <a:off x="169525" y="4361950"/>
            <a:ext cx="29181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latin typeface="Lato"/>
                <a:ea typeface="Lato"/>
                <a:cs typeface="Lato"/>
                <a:sym typeface="Lato"/>
              </a:rPr>
              <a:t>Clicking on </a:t>
            </a:r>
            <a:r>
              <a:rPr b="1" lang="en" sz="1000">
                <a:latin typeface="Lato"/>
                <a:ea typeface="Lato"/>
                <a:cs typeface="Lato"/>
                <a:sym typeface="Lato"/>
              </a:rPr>
              <a:t>Back </a:t>
            </a:r>
            <a:r>
              <a:rPr lang="en" sz="1000">
                <a:latin typeface="Lato"/>
                <a:ea typeface="Lato"/>
                <a:cs typeface="Lato"/>
                <a:sym typeface="Lato"/>
              </a:rPr>
              <a:t>results in moving to the screen on the slide 9.</a:t>
            </a:r>
            <a:endParaRPr sz="1000">
              <a:latin typeface="Lato"/>
              <a:ea typeface="Lato"/>
              <a:cs typeface="Lato"/>
              <a:sym typeface="Lato"/>
            </a:endParaRPr>
          </a:p>
        </p:txBody>
      </p:sp>
      <p:cxnSp>
        <p:nvCxnSpPr>
          <p:cNvPr id="280" name="Google Shape;280;p24"/>
          <p:cNvCxnSpPr/>
          <p:nvPr/>
        </p:nvCxnSpPr>
        <p:spPr>
          <a:xfrm>
            <a:off x="337375" y="4854550"/>
            <a:ext cx="678000" cy="0"/>
          </a:xfrm>
          <a:prstGeom prst="straightConnector1">
            <a:avLst/>
          </a:prstGeom>
          <a:noFill/>
          <a:ln cap="flat" cmpd="sng" w="19050">
            <a:solidFill>
              <a:schemeClr val="dk1"/>
            </a:solidFill>
            <a:prstDash val="solid"/>
            <a:round/>
            <a:headEnd len="med" w="med" type="triangle"/>
            <a:tailEnd len="med" w="med" type="none"/>
          </a:ln>
        </p:spPr>
      </p:cxnSp>
      <p:sp>
        <p:nvSpPr>
          <p:cNvPr id="281" name="Google Shape;281;p24"/>
          <p:cNvSpPr/>
          <p:nvPr/>
        </p:nvSpPr>
        <p:spPr>
          <a:xfrm>
            <a:off x="3316421" y="4609212"/>
            <a:ext cx="667200" cy="197700"/>
          </a:xfrm>
          <a:prstGeom prst="roundRect">
            <a:avLst>
              <a:gd fmla="val 16667" name="adj"/>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25"/>
          <p:cNvPicPr preferRelativeResize="0"/>
          <p:nvPr/>
        </p:nvPicPr>
        <p:blipFill>
          <a:blip r:embed="rId3">
            <a:alphaModFix/>
          </a:blip>
          <a:stretch>
            <a:fillRect/>
          </a:stretch>
        </p:blipFill>
        <p:spPr>
          <a:xfrm>
            <a:off x="1289555" y="1397138"/>
            <a:ext cx="5755397" cy="2657976"/>
          </a:xfrm>
          <a:prstGeom prst="rect">
            <a:avLst/>
          </a:prstGeom>
          <a:noFill/>
          <a:ln>
            <a:noFill/>
          </a:ln>
        </p:spPr>
      </p:pic>
      <p:sp>
        <p:nvSpPr>
          <p:cNvPr id="288" name="Google Shape;288;p25"/>
          <p:cNvSpPr txBox="1"/>
          <p:nvPr/>
        </p:nvSpPr>
        <p:spPr>
          <a:xfrm>
            <a:off x="171450" y="160025"/>
            <a:ext cx="5443500" cy="9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Lato"/>
                <a:ea typeface="Lato"/>
                <a:cs typeface="Lato"/>
                <a:sym typeface="Lato"/>
              </a:rPr>
              <a:t>Step 7 : </a:t>
            </a:r>
            <a:endParaRPr b="1" sz="1200">
              <a:latin typeface="Lato"/>
              <a:ea typeface="Lato"/>
              <a:cs typeface="Lato"/>
              <a:sym typeface="Lato"/>
            </a:endParaRPr>
          </a:p>
          <a:p>
            <a:pPr indent="0" lvl="0" marL="0" rtl="0" algn="l">
              <a:lnSpc>
                <a:spcPct val="115000"/>
              </a:lnSpc>
              <a:spcBef>
                <a:spcPts val="1200"/>
              </a:spcBef>
              <a:spcAft>
                <a:spcPts val="1200"/>
              </a:spcAft>
              <a:buNone/>
            </a:pPr>
            <a:r>
              <a:rPr b="1" lang="en" sz="1200">
                <a:latin typeface="Lato"/>
                <a:ea typeface="Lato"/>
                <a:cs typeface="Lato"/>
                <a:sym typeface="Lato"/>
              </a:rPr>
              <a:t>The user is taken to his camera from which he is able to add elements onto the space in real time while being able to edit aspects of the elements. </a:t>
            </a:r>
            <a:endParaRPr b="1" sz="1200">
              <a:latin typeface="Lato"/>
              <a:ea typeface="Lato"/>
              <a:cs typeface="Lato"/>
              <a:sym typeface="Lato"/>
            </a:endParaRPr>
          </a:p>
        </p:txBody>
      </p:sp>
      <p:sp>
        <p:nvSpPr>
          <p:cNvPr id="289" name="Google Shape;289;p25"/>
          <p:cNvSpPr txBox="1"/>
          <p:nvPr/>
        </p:nvSpPr>
        <p:spPr>
          <a:xfrm>
            <a:off x="171450" y="2147150"/>
            <a:ext cx="27345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latin typeface="Lato"/>
                <a:ea typeface="Lato"/>
                <a:cs typeface="Lato"/>
                <a:sym typeface="Lato"/>
              </a:rPr>
              <a:t>The user places all the elements that they picked into the scene via the camera.</a:t>
            </a:r>
            <a:endParaRPr sz="1000">
              <a:latin typeface="Lato"/>
              <a:ea typeface="Lato"/>
              <a:cs typeface="Lato"/>
              <a:sym typeface="Lato"/>
            </a:endParaRPr>
          </a:p>
        </p:txBody>
      </p:sp>
      <p:sp>
        <p:nvSpPr>
          <p:cNvPr id="290" name="Google Shape;290;p25"/>
          <p:cNvSpPr/>
          <p:nvPr/>
        </p:nvSpPr>
        <p:spPr>
          <a:xfrm>
            <a:off x="6130825" y="3715613"/>
            <a:ext cx="847200" cy="233400"/>
          </a:xfrm>
          <a:prstGeom prst="roundRect">
            <a:avLst>
              <a:gd fmla="val 16667" name="adj"/>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txBox="1"/>
          <p:nvPr/>
        </p:nvSpPr>
        <p:spPr>
          <a:xfrm>
            <a:off x="7546425" y="1493975"/>
            <a:ext cx="157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Delete </a:t>
            </a:r>
            <a:r>
              <a:rPr b="1" lang="en" sz="1000">
                <a:latin typeface="Lato"/>
                <a:ea typeface="Lato"/>
                <a:cs typeface="Lato"/>
                <a:sym typeface="Lato"/>
              </a:rPr>
              <a:t>Button:</a:t>
            </a:r>
            <a:r>
              <a:rPr lang="en" sz="1000">
                <a:latin typeface="Lato"/>
                <a:ea typeface="Lato"/>
                <a:cs typeface="Lato"/>
                <a:sym typeface="Lato"/>
              </a:rPr>
              <a:t> To delete elements that are not needed.</a:t>
            </a:r>
            <a:endParaRPr sz="1000">
              <a:latin typeface="Lato"/>
              <a:ea typeface="Lato"/>
              <a:cs typeface="Lato"/>
              <a:sym typeface="Lato"/>
            </a:endParaRPr>
          </a:p>
        </p:txBody>
      </p:sp>
      <p:cxnSp>
        <p:nvCxnSpPr>
          <p:cNvPr id="292" name="Google Shape;292;p25"/>
          <p:cNvCxnSpPr/>
          <p:nvPr/>
        </p:nvCxnSpPr>
        <p:spPr>
          <a:xfrm flipH="1">
            <a:off x="6831226" y="1756950"/>
            <a:ext cx="715200" cy="242100"/>
          </a:xfrm>
          <a:prstGeom prst="straightConnector1">
            <a:avLst/>
          </a:prstGeom>
          <a:noFill/>
          <a:ln cap="flat" cmpd="sng" w="9525">
            <a:solidFill>
              <a:schemeClr val="dk2"/>
            </a:solidFill>
            <a:prstDash val="solid"/>
            <a:round/>
            <a:headEnd len="med" w="med" type="none"/>
            <a:tailEnd len="med" w="med" type="triangle"/>
          </a:ln>
        </p:spPr>
      </p:cxnSp>
      <p:sp>
        <p:nvSpPr>
          <p:cNvPr id="293" name="Google Shape;293;p25"/>
          <p:cNvSpPr txBox="1"/>
          <p:nvPr/>
        </p:nvSpPr>
        <p:spPr>
          <a:xfrm>
            <a:off x="7594575" y="2079600"/>
            <a:ext cx="1478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Add </a:t>
            </a:r>
            <a:r>
              <a:rPr b="1" lang="en" sz="1000">
                <a:latin typeface="Lato"/>
                <a:ea typeface="Lato"/>
                <a:cs typeface="Lato"/>
                <a:sym typeface="Lato"/>
              </a:rPr>
              <a:t>Button:</a:t>
            </a:r>
            <a:r>
              <a:rPr lang="en" sz="1000">
                <a:latin typeface="Lato"/>
                <a:ea typeface="Lato"/>
                <a:cs typeface="Lato"/>
                <a:sym typeface="Lato"/>
              </a:rPr>
              <a:t> To add more elements of the same type.</a:t>
            </a:r>
            <a:endParaRPr sz="1000">
              <a:latin typeface="Lato"/>
              <a:ea typeface="Lato"/>
              <a:cs typeface="Lato"/>
              <a:sym typeface="Lato"/>
            </a:endParaRPr>
          </a:p>
        </p:txBody>
      </p:sp>
      <p:sp>
        <p:nvSpPr>
          <p:cNvPr id="294" name="Google Shape;294;p25"/>
          <p:cNvSpPr txBox="1"/>
          <p:nvPr/>
        </p:nvSpPr>
        <p:spPr>
          <a:xfrm>
            <a:off x="7658475" y="2726100"/>
            <a:ext cx="13503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Vertical</a:t>
            </a:r>
            <a:r>
              <a:rPr b="1" lang="en" sz="1000">
                <a:latin typeface="Lato"/>
                <a:ea typeface="Lato"/>
                <a:cs typeface="Lato"/>
                <a:sym typeface="Lato"/>
              </a:rPr>
              <a:t> and horizontal flip button</a:t>
            </a:r>
            <a:r>
              <a:rPr b="1" lang="en" sz="1000">
                <a:latin typeface="Lato"/>
                <a:ea typeface="Lato"/>
                <a:cs typeface="Lato"/>
                <a:sym typeface="Lato"/>
              </a:rPr>
              <a:t>:</a:t>
            </a:r>
            <a:r>
              <a:rPr lang="en" sz="1000">
                <a:latin typeface="Lato"/>
                <a:ea typeface="Lato"/>
                <a:cs typeface="Lato"/>
                <a:sym typeface="Lato"/>
              </a:rPr>
              <a:t> To change the orientation of the elements.</a:t>
            </a:r>
            <a:endParaRPr sz="1000">
              <a:latin typeface="Lato"/>
              <a:ea typeface="Lato"/>
              <a:cs typeface="Lato"/>
              <a:sym typeface="Lato"/>
            </a:endParaRPr>
          </a:p>
        </p:txBody>
      </p:sp>
      <p:cxnSp>
        <p:nvCxnSpPr>
          <p:cNvPr id="295" name="Google Shape;295;p25"/>
          <p:cNvCxnSpPr/>
          <p:nvPr/>
        </p:nvCxnSpPr>
        <p:spPr>
          <a:xfrm rot="10800000">
            <a:off x="6891850" y="2310925"/>
            <a:ext cx="696000" cy="0"/>
          </a:xfrm>
          <a:prstGeom prst="straightConnector1">
            <a:avLst/>
          </a:prstGeom>
          <a:noFill/>
          <a:ln cap="flat" cmpd="sng" w="9525">
            <a:solidFill>
              <a:schemeClr val="dk2"/>
            </a:solidFill>
            <a:prstDash val="solid"/>
            <a:round/>
            <a:headEnd len="med" w="med" type="none"/>
            <a:tailEnd len="med" w="med" type="triangle"/>
          </a:ln>
        </p:spPr>
      </p:cxnSp>
      <p:cxnSp>
        <p:nvCxnSpPr>
          <p:cNvPr id="296" name="Google Shape;296;p25"/>
          <p:cNvCxnSpPr>
            <a:stCxn id="294" idx="1"/>
            <a:endCxn id="297" idx="3"/>
          </p:cNvCxnSpPr>
          <p:nvPr/>
        </p:nvCxnSpPr>
        <p:spPr>
          <a:xfrm rot="10800000">
            <a:off x="6781575" y="2777550"/>
            <a:ext cx="876900" cy="425700"/>
          </a:xfrm>
          <a:prstGeom prst="straightConnector1">
            <a:avLst/>
          </a:prstGeom>
          <a:noFill/>
          <a:ln cap="flat" cmpd="sng" w="9525">
            <a:solidFill>
              <a:schemeClr val="dk2"/>
            </a:solidFill>
            <a:prstDash val="solid"/>
            <a:round/>
            <a:headEnd len="med" w="med" type="none"/>
            <a:tailEnd len="med" w="med" type="triangle"/>
          </a:ln>
        </p:spPr>
      </p:cxnSp>
      <p:cxnSp>
        <p:nvCxnSpPr>
          <p:cNvPr id="298" name="Google Shape;298;p25"/>
          <p:cNvCxnSpPr>
            <a:stCxn id="294" idx="1"/>
            <a:endCxn id="299" idx="0"/>
          </p:cNvCxnSpPr>
          <p:nvPr/>
        </p:nvCxnSpPr>
        <p:spPr>
          <a:xfrm rot="10800000">
            <a:off x="6834075" y="3149250"/>
            <a:ext cx="824400" cy="54000"/>
          </a:xfrm>
          <a:prstGeom prst="straightConnector1">
            <a:avLst/>
          </a:prstGeom>
          <a:noFill/>
          <a:ln cap="flat" cmpd="sng" w="9525">
            <a:solidFill>
              <a:schemeClr val="dk2"/>
            </a:solidFill>
            <a:prstDash val="solid"/>
            <a:round/>
            <a:headEnd len="med" w="med" type="none"/>
            <a:tailEnd len="med" w="med" type="triangle"/>
          </a:ln>
        </p:spPr>
      </p:cxnSp>
      <p:sp>
        <p:nvSpPr>
          <p:cNvPr id="297" name="Google Shape;297;p25"/>
          <p:cNvSpPr/>
          <p:nvPr/>
        </p:nvSpPr>
        <p:spPr>
          <a:xfrm>
            <a:off x="6571106" y="2619343"/>
            <a:ext cx="210600" cy="316500"/>
          </a:xfrm>
          <a:prstGeom prst="roundRect">
            <a:avLst>
              <a:gd fmla="val 16667" name="adj"/>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rot="5654907">
            <a:off x="6571081" y="2979300"/>
            <a:ext cx="210579" cy="316466"/>
          </a:xfrm>
          <a:prstGeom prst="roundRect">
            <a:avLst>
              <a:gd fmla="val 16667" name="adj"/>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5"/>
          <p:cNvSpPr txBox="1"/>
          <p:nvPr/>
        </p:nvSpPr>
        <p:spPr>
          <a:xfrm>
            <a:off x="6059350" y="4285750"/>
            <a:ext cx="291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Clicking on </a:t>
            </a:r>
            <a:r>
              <a:rPr b="1" lang="en" sz="1000">
                <a:latin typeface="Lato"/>
                <a:ea typeface="Lato"/>
                <a:cs typeface="Lato"/>
                <a:sym typeface="Lato"/>
              </a:rPr>
              <a:t>Done </a:t>
            </a:r>
            <a:r>
              <a:rPr lang="en" sz="1000">
                <a:latin typeface="Lato"/>
                <a:ea typeface="Lato"/>
                <a:cs typeface="Lato"/>
                <a:sym typeface="Lato"/>
              </a:rPr>
              <a:t>results in moving to the screen on the slide 14.</a:t>
            </a:r>
            <a:endParaRPr sz="1000">
              <a:latin typeface="Lato"/>
              <a:ea typeface="Lato"/>
              <a:cs typeface="Lato"/>
              <a:sym typeface="Lato"/>
            </a:endParaRPr>
          </a:p>
        </p:txBody>
      </p:sp>
      <p:cxnSp>
        <p:nvCxnSpPr>
          <p:cNvPr id="301" name="Google Shape;301;p25"/>
          <p:cNvCxnSpPr/>
          <p:nvPr/>
        </p:nvCxnSpPr>
        <p:spPr>
          <a:xfrm>
            <a:off x="8056000" y="4778350"/>
            <a:ext cx="678000" cy="0"/>
          </a:xfrm>
          <a:prstGeom prst="straightConnector1">
            <a:avLst/>
          </a:prstGeom>
          <a:noFill/>
          <a:ln cap="flat" cmpd="sng" w="19050">
            <a:solidFill>
              <a:schemeClr val="dk1"/>
            </a:solidFill>
            <a:prstDash val="solid"/>
            <a:round/>
            <a:headEnd len="med" w="med" type="none"/>
            <a:tailEnd len="med" w="med" type="triangle"/>
          </a:ln>
        </p:spPr>
      </p:cxnSp>
      <p:sp>
        <p:nvSpPr>
          <p:cNvPr id="302" name="Google Shape;302;p2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26"/>
          <p:cNvPicPr preferRelativeResize="0"/>
          <p:nvPr/>
        </p:nvPicPr>
        <p:blipFill>
          <a:blip r:embed="rId3">
            <a:alphaModFix/>
          </a:blip>
          <a:stretch>
            <a:fillRect/>
          </a:stretch>
        </p:blipFill>
        <p:spPr>
          <a:xfrm>
            <a:off x="3606474" y="217751"/>
            <a:ext cx="1940324" cy="4201473"/>
          </a:xfrm>
          <a:prstGeom prst="rect">
            <a:avLst/>
          </a:prstGeom>
          <a:noFill/>
          <a:ln>
            <a:noFill/>
          </a:ln>
        </p:spPr>
      </p:pic>
      <p:cxnSp>
        <p:nvCxnSpPr>
          <p:cNvPr id="308" name="Google Shape;308;p26"/>
          <p:cNvCxnSpPr/>
          <p:nvPr/>
        </p:nvCxnSpPr>
        <p:spPr>
          <a:xfrm flipH="1">
            <a:off x="5310025" y="1081800"/>
            <a:ext cx="1088400" cy="6900"/>
          </a:xfrm>
          <a:prstGeom prst="straightConnector1">
            <a:avLst/>
          </a:prstGeom>
          <a:noFill/>
          <a:ln cap="flat" cmpd="sng" w="9525">
            <a:solidFill>
              <a:schemeClr val="dk2"/>
            </a:solidFill>
            <a:prstDash val="solid"/>
            <a:round/>
            <a:headEnd len="med" w="med" type="none"/>
            <a:tailEnd len="med" w="med" type="triangle"/>
          </a:ln>
        </p:spPr>
      </p:cxnSp>
      <p:sp>
        <p:nvSpPr>
          <p:cNvPr id="309" name="Google Shape;309;p26"/>
          <p:cNvSpPr txBox="1"/>
          <p:nvPr/>
        </p:nvSpPr>
        <p:spPr>
          <a:xfrm>
            <a:off x="6398425" y="712350"/>
            <a:ext cx="2421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Help Button:</a:t>
            </a:r>
            <a:r>
              <a:rPr lang="en" sz="1000">
                <a:latin typeface="Lato"/>
                <a:ea typeface="Lato"/>
                <a:cs typeface="Lato"/>
                <a:sym typeface="Lato"/>
              </a:rPr>
              <a:t> Would give the user the information about adding a path  and how to complete this step</a:t>
            </a:r>
            <a:endParaRPr sz="1000">
              <a:latin typeface="Lato"/>
              <a:ea typeface="Lato"/>
              <a:cs typeface="Lato"/>
              <a:sym typeface="Lato"/>
            </a:endParaRPr>
          </a:p>
        </p:txBody>
      </p:sp>
      <p:cxnSp>
        <p:nvCxnSpPr>
          <p:cNvPr id="310" name="Google Shape;310;p26"/>
          <p:cNvCxnSpPr/>
          <p:nvPr/>
        </p:nvCxnSpPr>
        <p:spPr>
          <a:xfrm rot="10800000">
            <a:off x="4643725" y="2465550"/>
            <a:ext cx="1754700" cy="0"/>
          </a:xfrm>
          <a:prstGeom prst="straightConnector1">
            <a:avLst/>
          </a:prstGeom>
          <a:noFill/>
          <a:ln cap="flat" cmpd="sng" w="9525">
            <a:solidFill>
              <a:schemeClr val="dk2"/>
            </a:solidFill>
            <a:prstDash val="solid"/>
            <a:round/>
            <a:headEnd len="med" w="med" type="none"/>
            <a:tailEnd len="med" w="med" type="triangle"/>
          </a:ln>
        </p:spPr>
      </p:cxnSp>
      <p:sp>
        <p:nvSpPr>
          <p:cNvPr id="311" name="Google Shape;311;p26"/>
          <p:cNvSpPr txBox="1"/>
          <p:nvPr/>
        </p:nvSpPr>
        <p:spPr>
          <a:xfrm>
            <a:off x="6398425" y="2096100"/>
            <a:ext cx="2421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Place pointers on map</a:t>
            </a:r>
            <a:r>
              <a:rPr b="1" lang="en" sz="1000">
                <a:latin typeface="Lato"/>
                <a:ea typeface="Lato"/>
                <a:cs typeface="Lato"/>
                <a:sym typeface="Lato"/>
              </a:rPr>
              <a:t>:</a:t>
            </a:r>
            <a:r>
              <a:rPr lang="en" sz="1000">
                <a:latin typeface="Lato"/>
                <a:ea typeface="Lato"/>
                <a:cs typeface="Lato"/>
                <a:sym typeface="Lato"/>
              </a:rPr>
              <a:t> The user is able to select locations on the map and add a path for the storywalk</a:t>
            </a:r>
            <a:endParaRPr sz="1000">
              <a:latin typeface="Lato"/>
              <a:ea typeface="Lato"/>
              <a:cs typeface="Lato"/>
              <a:sym typeface="Lato"/>
            </a:endParaRPr>
          </a:p>
        </p:txBody>
      </p:sp>
      <p:sp>
        <p:nvSpPr>
          <p:cNvPr id="312" name="Google Shape;312;p26"/>
          <p:cNvSpPr txBox="1"/>
          <p:nvPr/>
        </p:nvSpPr>
        <p:spPr>
          <a:xfrm>
            <a:off x="6398425" y="3479850"/>
            <a:ext cx="2421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Next Button:</a:t>
            </a:r>
            <a:r>
              <a:rPr lang="en" sz="1000">
                <a:latin typeface="Lato"/>
                <a:ea typeface="Lato"/>
                <a:cs typeface="Lato"/>
                <a:sym typeface="Lato"/>
              </a:rPr>
              <a:t> This button takes the user straight to the final page of this task, and the user can review what he has added till now</a:t>
            </a:r>
            <a:endParaRPr sz="1000">
              <a:latin typeface="Lato"/>
              <a:ea typeface="Lato"/>
              <a:cs typeface="Lato"/>
              <a:sym typeface="Lato"/>
            </a:endParaRPr>
          </a:p>
        </p:txBody>
      </p:sp>
      <p:cxnSp>
        <p:nvCxnSpPr>
          <p:cNvPr id="313" name="Google Shape;313;p26"/>
          <p:cNvCxnSpPr/>
          <p:nvPr/>
        </p:nvCxnSpPr>
        <p:spPr>
          <a:xfrm flipH="1">
            <a:off x="5310025" y="3849300"/>
            <a:ext cx="1088400" cy="6900"/>
          </a:xfrm>
          <a:prstGeom prst="straightConnector1">
            <a:avLst/>
          </a:prstGeom>
          <a:noFill/>
          <a:ln cap="flat" cmpd="sng" w="9525">
            <a:solidFill>
              <a:schemeClr val="dk2"/>
            </a:solidFill>
            <a:prstDash val="solid"/>
            <a:round/>
            <a:headEnd len="med" w="med" type="none"/>
            <a:tailEnd len="med" w="med" type="triangle"/>
          </a:ln>
        </p:spPr>
      </p:cxnSp>
      <p:sp>
        <p:nvSpPr>
          <p:cNvPr id="314" name="Google Shape;314;p26"/>
          <p:cNvSpPr txBox="1"/>
          <p:nvPr/>
        </p:nvSpPr>
        <p:spPr>
          <a:xfrm>
            <a:off x="99975" y="77775"/>
            <a:ext cx="2777400" cy="158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Lato"/>
                <a:ea typeface="Lato"/>
                <a:cs typeface="Lato"/>
                <a:sym typeface="Lato"/>
              </a:rPr>
              <a:t>Step 8 : </a:t>
            </a:r>
            <a:endParaRPr b="1" sz="1200">
              <a:latin typeface="Lato"/>
              <a:ea typeface="Lato"/>
              <a:cs typeface="Lato"/>
              <a:sym typeface="Lato"/>
            </a:endParaRPr>
          </a:p>
          <a:p>
            <a:pPr indent="0" lvl="0" marL="0" rtl="0" algn="l">
              <a:lnSpc>
                <a:spcPct val="115000"/>
              </a:lnSpc>
              <a:spcBef>
                <a:spcPts val="1200"/>
              </a:spcBef>
              <a:spcAft>
                <a:spcPts val="1200"/>
              </a:spcAft>
              <a:buNone/>
            </a:pPr>
            <a:r>
              <a:rPr b="1" lang="en" sz="1200">
                <a:latin typeface="Lato"/>
                <a:ea typeface="Lato"/>
                <a:cs typeface="Lato"/>
                <a:sym typeface="Lato"/>
              </a:rPr>
              <a:t>The user is asked to add a path the viewer's need to follow to complete the storywalk that the user has created. The user adds a path on the map and clicks next.</a:t>
            </a:r>
            <a:endParaRPr b="1" sz="1200">
              <a:latin typeface="Lato"/>
              <a:ea typeface="Lato"/>
              <a:cs typeface="Lato"/>
              <a:sym typeface="Lato"/>
            </a:endParaRPr>
          </a:p>
        </p:txBody>
      </p:sp>
      <p:sp>
        <p:nvSpPr>
          <p:cNvPr id="315" name="Google Shape;315;p26"/>
          <p:cNvSpPr/>
          <p:nvPr/>
        </p:nvSpPr>
        <p:spPr>
          <a:xfrm>
            <a:off x="4292305" y="2236799"/>
            <a:ext cx="499500" cy="499500"/>
          </a:xfrm>
          <a:prstGeom prst="ellipse">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
          <p:cNvSpPr/>
          <p:nvPr/>
        </p:nvSpPr>
        <p:spPr>
          <a:xfrm>
            <a:off x="4792045" y="4168822"/>
            <a:ext cx="607800" cy="123900"/>
          </a:xfrm>
          <a:prstGeom prst="roundRect">
            <a:avLst>
              <a:gd fmla="val 16667" name="adj"/>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6"/>
          <p:cNvSpPr txBox="1"/>
          <p:nvPr/>
        </p:nvSpPr>
        <p:spPr>
          <a:xfrm>
            <a:off x="518650" y="2152575"/>
            <a:ext cx="2149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The user would click the click on a location on the map to add pointers to it</a:t>
            </a:r>
            <a:endParaRPr sz="1000">
              <a:latin typeface="Lato"/>
              <a:ea typeface="Lato"/>
              <a:cs typeface="Lato"/>
              <a:sym typeface="Lato"/>
            </a:endParaRPr>
          </a:p>
        </p:txBody>
      </p:sp>
      <p:cxnSp>
        <p:nvCxnSpPr>
          <p:cNvPr id="318" name="Google Shape;318;p26"/>
          <p:cNvCxnSpPr>
            <a:stCxn id="317" idx="3"/>
            <a:endCxn id="315" idx="2"/>
          </p:cNvCxnSpPr>
          <p:nvPr/>
        </p:nvCxnSpPr>
        <p:spPr>
          <a:xfrm>
            <a:off x="2667850" y="2475825"/>
            <a:ext cx="1624500" cy="10800"/>
          </a:xfrm>
          <a:prstGeom prst="straightConnector1">
            <a:avLst/>
          </a:prstGeom>
          <a:noFill/>
          <a:ln cap="flat" cmpd="sng" w="9525">
            <a:solidFill>
              <a:schemeClr val="dk2"/>
            </a:solidFill>
            <a:prstDash val="solid"/>
            <a:round/>
            <a:headEnd len="med" w="med" type="none"/>
            <a:tailEnd len="med" w="med" type="triangle"/>
          </a:ln>
        </p:spPr>
      </p:cxnSp>
      <p:sp>
        <p:nvSpPr>
          <p:cNvPr id="319" name="Google Shape;319;p26"/>
          <p:cNvSpPr txBox="1"/>
          <p:nvPr/>
        </p:nvSpPr>
        <p:spPr>
          <a:xfrm>
            <a:off x="6059350" y="4361950"/>
            <a:ext cx="291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Clicking on </a:t>
            </a:r>
            <a:r>
              <a:rPr b="1" lang="en" sz="1000">
                <a:latin typeface="Lato"/>
                <a:ea typeface="Lato"/>
                <a:cs typeface="Lato"/>
                <a:sym typeface="Lato"/>
              </a:rPr>
              <a:t>Next </a:t>
            </a:r>
            <a:r>
              <a:rPr lang="en" sz="1000">
                <a:latin typeface="Lato"/>
                <a:ea typeface="Lato"/>
                <a:cs typeface="Lato"/>
                <a:sym typeface="Lato"/>
              </a:rPr>
              <a:t>results in moving to the screen on the slide 15.</a:t>
            </a:r>
            <a:endParaRPr sz="1000">
              <a:latin typeface="Lato"/>
              <a:ea typeface="Lato"/>
              <a:cs typeface="Lato"/>
              <a:sym typeface="Lato"/>
            </a:endParaRPr>
          </a:p>
        </p:txBody>
      </p:sp>
      <p:cxnSp>
        <p:nvCxnSpPr>
          <p:cNvPr id="320" name="Google Shape;320;p26"/>
          <p:cNvCxnSpPr/>
          <p:nvPr/>
        </p:nvCxnSpPr>
        <p:spPr>
          <a:xfrm>
            <a:off x="7979800" y="4854550"/>
            <a:ext cx="678000" cy="0"/>
          </a:xfrm>
          <a:prstGeom prst="straightConnector1">
            <a:avLst/>
          </a:prstGeom>
          <a:noFill/>
          <a:ln cap="flat" cmpd="sng" w="19050">
            <a:solidFill>
              <a:schemeClr val="dk1"/>
            </a:solidFill>
            <a:prstDash val="solid"/>
            <a:round/>
            <a:headEnd len="med" w="med" type="none"/>
            <a:tailEnd len="med" w="med" type="triangle"/>
          </a:ln>
        </p:spPr>
      </p:cxnSp>
      <p:sp>
        <p:nvSpPr>
          <p:cNvPr id="321" name="Google Shape;321;p26"/>
          <p:cNvSpPr txBox="1"/>
          <p:nvPr/>
        </p:nvSpPr>
        <p:spPr>
          <a:xfrm>
            <a:off x="169525" y="4438150"/>
            <a:ext cx="29181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latin typeface="Lato"/>
                <a:ea typeface="Lato"/>
                <a:cs typeface="Lato"/>
                <a:sym typeface="Lato"/>
              </a:rPr>
              <a:t>Clicking on </a:t>
            </a:r>
            <a:r>
              <a:rPr b="1" lang="en" sz="1000">
                <a:latin typeface="Lato"/>
                <a:ea typeface="Lato"/>
                <a:cs typeface="Lato"/>
                <a:sym typeface="Lato"/>
              </a:rPr>
              <a:t>Back </a:t>
            </a:r>
            <a:r>
              <a:rPr lang="en" sz="1000">
                <a:latin typeface="Lato"/>
                <a:ea typeface="Lato"/>
                <a:cs typeface="Lato"/>
                <a:sym typeface="Lato"/>
              </a:rPr>
              <a:t>results in moving to the screen on the slide 9.</a:t>
            </a:r>
            <a:endParaRPr sz="1000">
              <a:latin typeface="Lato"/>
              <a:ea typeface="Lato"/>
              <a:cs typeface="Lato"/>
              <a:sym typeface="Lato"/>
            </a:endParaRPr>
          </a:p>
        </p:txBody>
      </p:sp>
      <p:cxnSp>
        <p:nvCxnSpPr>
          <p:cNvPr id="322" name="Google Shape;322;p26"/>
          <p:cNvCxnSpPr/>
          <p:nvPr/>
        </p:nvCxnSpPr>
        <p:spPr>
          <a:xfrm>
            <a:off x="337375" y="4930750"/>
            <a:ext cx="678000" cy="0"/>
          </a:xfrm>
          <a:prstGeom prst="straightConnector1">
            <a:avLst/>
          </a:prstGeom>
          <a:noFill/>
          <a:ln cap="flat" cmpd="sng" w="19050">
            <a:solidFill>
              <a:schemeClr val="dk1"/>
            </a:solidFill>
            <a:prstDash val="solid"/>
            <a:round/>
            <a:headEnd len="med" w="med" type="triangle"/>
            <a:tailEnd len="med" w="med" type="none"/>
          </a:ln>
        </p:spPr>
      </p:cxnSp>
      <p:sp>
        <p:nvSpPr>
          <p:cNvPr id="323" name="Google Shape;323;p26"/>
          <p:cNvSpPr/>
          <p:nvPr/>
        </p:nvSpPr>
        <p:spPr>
          <a:xfrm>
            <a:off x="3771845" y="4168822"/>
            <a:ext cx="607800" cy="123900"/>
          </a:xfrm>
          <a:prstGeom prst="roundRect">
            <a:avLst>
              <a:gd fmla="val 16667" name="adj"/>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27"/>
          <p:cNvPicPr preferRelativeResize="0"/>
          <p:nvPr/>
        </p:nvPicPr>
        <p:blipFill>
          <a:blip r:embed="rId3">
            <a:alphaModFix/>
          </a:blip>
          <a:stretch>
            <a:fillRect/>
          </a:stretch>
        </p:blipFill>
        <p:spPr>
          <a:xfrm>
            <a:off x="3323552" y="222450"/>
            <a:ext cx="2099526" cy="4546197"/>
          </a:xfrm>
          <a:prstGeom prst="rect">
            <a:avLst/>
          </a:prstGeom>
          <a:noFill/>
          <a:ln>
            <a:noFill/>
          </a:ln>
        </p:spPr>
      </p:pic>
      <p:sp>
        <p:nvSpPr>
          <p:cNvPr id="330" name="Google Shape;330;p27"/>
          <p:cNvSpPr txBox="1"/>
          <p:nvPr/>
        </p:nvSpPr>
        <p:spPr>
          <a:xfrm>
            <a:off x="72075" y="103125"/>
            <a:ext cx="3000000" cy="158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Lato"/>
                <a:ea typeface="Lato"/>
                <a:cs typeface="Lato"/>
                <a:sym typeface="Lato"/>
              </a:rPr>
              <a:t>Step 9 : </a:t>
            </a:r>
            <a:endParaRPr b="1" sz="1200">
              <a:latin typeface="Lato"/>
              <a:ea typeface="Lato"/>
              <a:cs typeface="Lato"/>
              <a:sym typeface="Lato"/>
            </a:endParaRPr>
          </a:p>
          <a:p>
            <a:pPr indent="0" lvl="0" marL="0" rtl="0" algn="l">
              <a:lnSpc>
                <a:spcPct val="115000"/>
              </a:lnSpc>
              <a:spcBef>
                <a:spcPts val="1200"/>
              </a:spcBef>
              <a:spcAft>
                <a:spcPts val="1200"/>
              </a:spcAft>
              <a:buNone/>
            </a:pPr>
            <a:r>
              <a:rPr b="1" lang="en" sz="1200">
                <a:latin typeface="Lato"/>
                <a:ea typeface="Lato"/>
                <a:cs typeface="Lato"/>
                <a:sym typeface="Lato"/>
              </a:rPr>
              <a:t>The user is presented with a screen which tells them that their checkpoint has been added and they are asked whether they want to create another checkpoint or finish their storywalk.</a:t>
            </a:r>
            <a:endParaRPr b="1" sz="1200"/>
          </a:p>
        </p:txBody>
      </p:sp>
      <p:sp>
        <p:nvSpPr>
          <p:cNvPr id="331" name="Google Shape;331;p27"/>
          <p:cNvSpPr txBox="1"/>
          <p:nvPr/>
        </p:nvSpPr>
        <p:spPr>
          <a:xfrm>
            <a:off x="6178175" y="3536150"/>
            <a:ext cx="2752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Add another checkpoint button:</a:t>
            </a:r>
            <a:r>
              <a:rPr lang="en" sz="1000">
                <a:latin typeface="Lato"/>
                <a:ea typeface="Lato"/>
                <a:cs typeface="Lato"/>
                <a:sym typeface="Lato"/>
              </a:rPr>
              <a:t> Gives the user an option to add another checkpoint to the storywalk.</a:t>
            </a:r>
            <a:endParaRPr sz="1000">
              <a:latin typeface="Lato"/>
              <a:ea typeface="Lato"/>
              <a:cs typeface="Lato"/>
              <a:sym typeface="Lato"/>
            </a:endParaRPr>
          </a:p>
        </p:txBody>
      </p:sp>
      <p:sp>
        <p:nvSpPr>
          <p:cNvPr id="332" name="Google Shape;332;p27"/>
          <p:cNvSpPr txBox="1"/>
          <p:nvPr/>
        </p:nvSpPr>
        <p:spPr>
          <a:xfrm>
            <a:off x="6178175" y="4261175"/>
            <a:ext cx="2752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Finish button</a:t>
            </a:r>
            <a:r>
              <a:rPr b="1" lang="en" sz="1000">
                <a:latin typeface="Lato"/>
                <a:ea typeface="Lato"/>
                <a:cs typeface="Lato"/>
                <a:sym typeface="Lato"/>
              </a:rPr>
              <a:t>:</a:t>
            </a:r>
            <a:r>
              <a:rPr lang="en" sz="1000">
                <a:latin typeface="Lato"/>
                <a:ea typeface="Lato"/>
                <a:cs typeface="Lato"/>
                <a:sym typeface="Lato"/>
              </a:rPr>
              <a:t> Gives the user an option to finish adding checkpoints and move back to the home screen.</a:t>
            </a:r>
            <a:endParaRPr sz="1000">
              <a:latin typeface="Lato"/>
              <a:ea typeface="Lato"/>
              <a:cs typeface="Lato"/>
              <a:sym typeface="Lato"/>
            </a:endParaRPr>
          </a:p>
        </p:txBody>
      </p:sp>
      <p:cxnSp>
        <p:nvCxnSpPr>
          <p:cNvPr id="333" name="Google Shape;333;p27"/>
          <p:cNvCxnSpPr/>
          <p:nvPr/>
        </p:nvCxnSpPr>
        <p:spPr>
          <a:xfrm flipH="1">
            <a:off x="5253875" y="3979950"/>
            <a:ext cx="924300" cy="8400"/>
          </a:xfrm>
          <a:prstGeom prst="straightConnector1">
            <a:avLst/>
          </a:prstGeom>
          <a:noFill/>
          <a:ln cap="flat" cmpd="sng" w="9525">
            <a:solidFill>
              <a:schemeClr val="dk2"/>
            </a:solidFill>
            <a:prstDash val="solid"/>
            <a:round/>
            <a:headEnd len="med" w="med" type="triangle"/>
            <a:tailEnd len="med" w="med" type="none"/>
          </a:ln>
        </p:spPr>
      </p:cxnSp>
      <p:cxnSp>
        <p:nvCxnSpPr>
          <p:cNvPr id="334" name="Google Shape;334;p27"/>
          <p:cNvCxnSpPr/>
          <p:nvPr/>
        </p:nvCxnSpPr>
        <p:spPr>
          <a:xfrm flipH="1">
            <a:off x="5253875" y="4443775"/>
            <a:ext cx="924300" cy="8400"/>
          </a:xfrm>
          <a:prstGeom prst="straightConnector1">
            <a:avLst/>
          </a:prstGeom>
          <a:noFill/>
          <a:ln cap="flat" cmpd="sng" w="9525">
            <a:solidFill>
              <a:schemeClr val="dk2"/>
            </a:solidFill>
            <a:prstDash val="solid"/>
            <a:round/>
            <a:headEnd len="med" w="med" type="triangle"/>
            <a:tailEnd len="med" w="med" type="none"/>
          </a:ln>
        </p:spPr>
      </p:cxnSp>
      <p:sp>
        <p:nvSpPr>
          <p:cNvPr id="335" name="Google Shape;335;p27"/>
          <p:cNvSpPr txBox="1"/>
          <p:nvPr/>
        </p:nvSpPr>
        <p:spPr>
          <a:xfrm>
            <a:off x="247500" y="2469500"/>
            <a:ext cx="2752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Summarizes the checkpoint the user has added in the form an illustration</a:t>
            </a:r>
            <a:endParaRPr sz="1000">
              <a:latin typeface="Lato"/>
              <a:ea typeface="Lato"/>
              <a:cs typeface="Lato"/>
              <a:sym typeface="Lato"/>
            </a:endParaRPr>
          </a:p>
        </p:txBody>
      </p:sp>
      <p:sp>
        <p:nvSpPr>
          <p:cNvPr id="336" name="Google Shape;336;p27"/>
          <p:cNvSpPr txBox="1"/>
          <p:nvPr/>
        </p:nvSpPr>
        <p:spPr>
          <a:xfrm>
            <a:off x="6178175" y="703125"/>
            <a:ext cx="2700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Like button: </a:t>
            </a:r>
            <a:r>
              <a:rPr lang="en" sz="1000">
                <a:latin typeface="Lato"/>
                <a:ea typeface="Lato"/>
                <a:cs typeface="Lato"/>
                <a:sym typeface="Lato"/>
              </a:rPr>
              <a:t>The user can add the checkpoint to their favourite list if they want.</a:t>
            </a:r>
            <a:endParaRPr sz="1000">
              <a:latin typeface="Lato"/>
              <a:ea typeface="Lato"/>
              <a:cs typeface="Lato"/>
              <a:sym typeface="Lato"/>
            </a:endParaRPr>
          </a:p>
        </p:txBody>
      </p:sp>
      <p:cxnSp>
        <p:nvCxnSpPr>
          <p:cNvPr id="337" name="Google Shape;337;p27"/>
          <p:cNvCxnSpPr>
            <a:stCxn id="336" idx="1"/>
          </p:cNvCxnSpPr>
          <p:nvPr/>
        </p:nvCxnSpPr>
        <p:spPr>
          <a:xfrm flipH="1">
            <a:off x="5475275" y="949425"/>
            <a:ext cx="702900" cy="4200"/>
          </a:xfrm>
          <a:prstGeom prst="straightConnector1">
            <a:avLst/>
          </a:prstGeom>
          <a:noFill/>
          <a:ln cap="flat" cmpd="sng" w="9525">
            <a:solidFill>
              <a:schemeClr val="dk2"/>
            </a:solidFill>
            <a:prstDash val="solid"/>
            <a:round/>
            <a:headEnd len="med" w="med" type="triangle"/>
            <a:tailEnd len="med" w="med" type="none"/>
          </a:ln>
        </p:spPr>
      </p:cxnSp>
      <p:sp>
        <p:nvSpPr>
          <p:cNvPr id="338" name="Google Shape;338;p27"/>
          <p:cNvSpPr/>
          <p:nvPr/>
        </p:nvSpPr>
        <p:spPr>
          <a:xfrm>
            <a:off x="3520400" y="4261175"/>
            <a:ext cx="1666800" cy="334200"/>
          </a:xfrm>
          <a:prstGeom prst="roundRect">
            <a:avLst>
              <a:gd fmla="val 16667" name="adj"/>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a:off x="3520400" y="3817050"/>
            <a:ext cx="1666800" cy="334200"/>
          </a:xfrm>
          <a:prstGeom prst="roundRect">
            <a:avLst>
              <a:gd fmla="val 16667" name="adj"/>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724200"/>
            <a:ext cx="4045200" cy="59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800">
                <a:latin typeface="Raleway"/>
                <a:ea typeface="Raleway"/>
                <a:cs typeface="Raleway"/>
                <a:sym typeface="Raleway"/>
              </a:rPr>
              <a:t>Problem Statement:</a:t>
            </a:r>
            <a:endParaRPr sz="2800">
              <a:latin typeface="Raleway"/>
              <a:ea typeface="Raleway"/>
              <a:cs typeface="Raleway"/>
              <a:sym typeface="Raleway"/>
            </a:endParaRPr>
          </a:p>
        </p:txBody>
      </p:sp>
      <p:sp>
        <p:nvSpPr>
          <p:cNvPr id="70" name="Google Shape;70;p14"/>
          <p:cNvSpPr txBox="1"/>
          <p:nvPr>
            <p:ph idx="2" type="body"/>
          </p:nvPr>
        </p:nvSpPr>
        <p:spPr>
          <a:xfrm>
            <a:off x="369600" y="1442175"/>
            <a:ext cx="3837000" cy="27462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200">
                <a:solidFill>
                  <a:schemeClr val="dk2"/>
                </a:solidFill>
              </a:rPr>
              <a:t>Our vast history and local traditions are getting lost in today’s fast and urbanised lifestyles. </a:t>
            </a:r>
            <a:endParaRPr sz="1200">
              <a:solidFill>
                <a:schemeClr val="dk2"/>
              </a:solidFill>
            </a:endParaRPr>
          </a:p>
          <a:p>
            <a:pPr indent="0" lvl="0" marL="0" rtl="0" algn="l">
              <a:lnSpc>
                <a:spcPct val="105000"/>
              </a:lnSpc>
              <a:spcBef>
                <a:spcPts val="1200"/>
              </a:spcBef>
              <a:spcAft>
                <a:spcPts val="0"/>
              </a:spcAft>
              <a:buNone/>
            </a:pPr>
            <a:r>
              <a:rPr lang="en" sz="1200">
                <a:solidFill>
                  <a:schemeClr val="dk2"/>
                </a:solidFill>
              </a:rPr>
              <a:t>A youngster has little knowledge of the vast history and local traditions of their country as they have no time and interest, this makes them feel uniformed and at loss.</a:t>
            </a:r>
            <a:endParaRPr sz="1200">
              <a:solidFill>
                <a:schemeClr val="dk2"/>
              </a:solidFill>
            </a:endParaRPr>
          </a:p>
          <a:p>
            <a:pPr indent="0" lvl="0" marL="0" rtl="0" algn="l">
              <a:lnSpc>
                <a:spcPct val="105000"/>
              </a:lnSpc>
              <a:spcBef>
                <a:spcPts val="1200"/>
              </a:spcBef>
              <a:spcAft>
                <a:spcPts val="1200"/>
              </a:spcAft>
              <a:buNone/>
            </a:pPr>
            <a:r>
              <a:rPr lang="en" sz="1200">
                <a:solidFill>
                  <a:schemeClr val="dk2"/>
                </a:solidFill>
              </a:rPr>
              <a:t>An elderly person has no way to tell the stories they know and have heard about their surrounding through their lives and this makes them feel frustrated and angry.</a:t>
            </a:r>
            <a:endParaRPr sz="1200">
              <a:solidFill>
                <a:schemeClr val="dk2"/>
              </a:solidFill>
            </a:endParaRPr>
          </a:p>
        </p:txBody>
      </p:sp>
      <p:sp>
        <p:nvSpPr>
          <p:cNvPr id="71" name="Google Shape;71;p14"/>
          <p:cNvSpPr txBox="1"/>
          <p:nvPr>
            <p:ph type="title"/>
          </p:nvPr>
        </p:nvSpPr>
        <p:spPr>
          <a:xfrm>
            <a:off x="4939500" y="393300"/>
            <a:ext cx="3837000" cy="92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800">
                <a:solidFill>
                  <a:schemeClr val="lt1"/>
                </a:solidFill>
                <a:latin typeface="Raleway"/>
                <a:ea typeface="Raleway"/>
                <a:cs typeface="Raleway"/>
                <a:sym typeface="Raleway"/>
              </a:rPr>
              <a:t>Solution Statement:</a:t>
            </a:r>
            <a:endParaRPr sz="2800">
              <a:solidFill>
                <a:schemeClr val="lt1"/>
              </a:solidFill>
              <a:latin typeface="Raleway"/>
              <a:ea typeface="Raleway"/>
              <a:cs typeface="Raleway"/>
              <a:sym typeface="Raleway"/>
            </a:endParaRPr>
          </a:p>
        </p:txBody>
      </p:sp>
      <p:sp>
        <p:nvSpPr>
          <p:cNvPr id="72" name="Google Shape;72;p14"/>
          <p:cNvSpPr txBox="1"/>
          <p:nvPr>
            <p:ph idx="1" type="subTitle"/>
          </p:nvPr>
        </p:nvSpPr>
        <p:spPr>
          <a:xfrm>
            <a:off x="4939500" y="1442175"/>
            <a:ext cx="3837000" cy="3049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200"/>
              <a:t>Niran will help bridge the gap between the glories of our past and the younger generation’s interest. We have made use of gamification to let people tell the stories they know and let others learn about these. Our aim is to make historical stories, legends and local traditions easily accessible, interactive and bring them to life.</a:t>
            </a:r>
            <a:endParaRPr sz="1200"/>
          </a:p>
        </p:txBody>
      </p:sp>
      <p:sp>
        <p:nvSpPr>
          <p:cNvPr id="73" name="Google Shape;73;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 steps </a:t>
            </a:r>
            <a:r>
              <a:rPr b="0" lang="en" sz="2422"/>
              <a:t>To create and add a Checkpoint</a:t>
            </a:r>
            <a:r>
              <a:rPr lang="en" sz="2422">
                <a:latin typeface="Raleway"/>
                <a:ea typeface="Raleway"/>
                <a:cs typeface="Raleway"/>
                <a:sym typeface="Raleway"/>
              </a:rPr>
              <a:t> </a:t>
            </a:r>
            <a:endParaRPr sz="2422">
              <a:latin typeface="Raleway"/>
              <a:ea typeface="Raleway"/>
              <a:cs typeface="Raleway"/>
              <a:sym typeface="Raleway"/>
            </a:endParaRPr>
          </a:p>
        </p:txBody>
      </p:sp>
      <p:sp>
        <p:nvSpPr>
          <p:cNvPr id="79" name="Google Shape;7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935"/>
              <a:buNone/>
            </a:pPr>
            <a:r>
              <a:rPr b="1" lang="en" sz="1430"/>
              <a:t>Step 1 :</a:t>
            </a:r>
            <a:r>
              <a:rPr lang="en" sz="1430"/>
              <a:t> Users are welcomed by the homepage. User picks the option to create a storywalk.</a:t>
            </a:r>
            <a:endParaRPr sz="1430"/>
          </a:p>
          <a:p>
            <a:pPr indent="0" lvl="0" marL="0" rtl="0" algn="l">
              <a:lnSpc>
                <a:spcPct val="105000"/>
              </a:lnSpc>
              <a:spcBef>
                <a:spcPts val="1200"/>
              </a:spcBef>
              <a:spcAft>
                <a:spcPts val="0"/>
              </a:spcAft>
              <a:buSzPts val="935"/>
              <a:buNone/>
            </a:pPr>
            <a:r>
              <a:rPr b="1" lang="en" sz="1430"/>
              <a:t>Step 2 : </a:t>
            </a:r>
            <a:r>
              <a:rPr lang="en" sz="1430"/>
              <a:t>The user is given the option to choose between the current location they are at or another location to add the storywalk to . The user chooses the current location option.</a:t>
            </a:r>
            <a:endParaRPr sz="1430"/>
          </a:p>
          <a:p>
            <a:pPr indent="0" lvl="0" marL="0" rtl="0" algn="l">
              <a:lnSpc>
                <a:spcPct val="105000"/>
              </a:lnSpc>
              <a:spcBef>
                <a:spcPts val="1200"/>
              </a:spcBef>
              <a:spcAft>
                <a:spcPts val="0"/>
              </a:spcAft>
              <a:buSzPts val="935"/>
              <a:buNone/>
            </a:pPr>
            <a:r>
              <a:rPr b="1" lang="en" sz="1430"/>
              <a:t>Step 3 :</a:t>
            </a:r>
            <a:r>
              <a:rPr lang="en" sz="1430"/>
              <a:t> </a:t>
            </a:r>
            <a:r>
              <a:rPr lang="en" sz="1430"/>
              <a:t>They are asked to add the description of the checkpoint and the time period that they are creating the story walk from. The user adds the description and the time period and clicks next. </a:t>
            </a:r>
            <a:endParaRPr sz="1430"/>
          </a:p>
          <a:p>
            <a:pPr indent="0" lvl="0" marL="0" rtl="0" algn="l">
              <a:lnSpc>
                <a:spcPct val="105000"/>
              </a:lnSpc>
              <a:spcBef>
                <a:spcPts val="1200"/>
              </a:spcBef>
              <a:spcAft>
                <a:spcPts val="0"/>
              </a:spcAft>
              <a:buSzPts val="935"/>
              <a:buNone/>
            </a:pPr>
            <a:r>
              <a:rPr b="1" lang="en" sz="1430"/>
              <a:t>Step 4 :</a:t>
            </a:r>
            <a:r>
              <a:rPr lang="en" sz="1430"/>
              <a:t> They are given the option to add an avatar or an element to the scene. They can do both. The user picks add an avatar.</a:t>
            </a:r>
            <a:endParaRPr sz="1430"/>
          </a:p>
          <a:p>
            <a:pPr indent="0" lvl="0" marL="0" rtl="0" algn="l">
              <a:lnSpc>
                <a:spcPct val="105000"/>
              </a:lnSpc>
              <a:spcBef>
                <a:spcPts val="1200"/>
              </a:spcBef>
              <a:spcAft>
                <a:spcPts val="1200"/>
              </a:spcAft>
              <a:buSzPts val="935"/>
              <a:buNone/>
            </a:pPr>
            <a:r>
              <a:rPr b="1" lang="en" sz="1430"/>
              <a:t>Step 5 :</a:t>
            </a:r>
            <a:r>
              <a:rPr lang="en" sz="1430"/>
              <a:t> While adding an avatar to the scene they are able to choose from an avatar library or create their own avatar and are asked to add a description and dialogs for the avatar. After choosing and adding these the user clicks next.</a:t>
            </a:r>
            <a:endParaRPr sz="1430"/>
          </a:p>
        </p:txBody>
      </p:sp>
      <p:sp>
        <p:nvSpPr>
          <p:cNvPr id="80" name="Google Shape;80;p15"/>
          <p:cNvSpPr txBox="1"/>
          <p:nvPr/>
        </p:nvSpPr>
        <p:spPr>
          <a:xfrm>
            <a:off x="7974075" y="4469750"/>
            <a:ext cx="1107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Playfair Display"/>
                <a:ea typeface="Playfair Display"/>
                <a:cs typeface="Playfair Display"/>
                <a:sym typeface="Playfair Display"/>
              </a:rPr>
              <a:t>Continued...</a:t>
            </a:r>
            <a:endParaRPr sz="1200"/>
          </a:p>
        </p:txBody>
      </p:sp>
      <p:sp>
        <p:nvSpPr>
          <p:cNvPr id="81" name="Google Shape;81;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nvSpPr>
        <p:spPr>
          <a:xfrm>
            <a:off x="231050" y="2762650"/>
            <a:ext cx="7243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Lato"/>
              <a:ea typeface="Lato"/>
              <a:cs typeface="Lato"/>
              <a:sym typeface="Lato"/>
            </a:endParaRPr>
          </a:p>
        </p:txBody>
      </p:sp>
      <p:sp>
        <p:nvSpPr>
          <p:cNvPr id="87" name="Google Shape;87;p16"/>
          <p:cNvSpPr txBox="1"/>
          <p:nvPr>
            <p:ph idx="1" type="body"/>
          </p:nvPr>
        </p:nvSpPr>
        <p:spPr>
          <a:xfrm>
            <a:off x="311700" y="1152475"/>
            <a:ext cx="8520600" cy="372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000000"/>
                </a:solidFill>
              </a:rPr>
              <a:t>Step 6 :</a:t>
            </a:r>
            <a:r>
              <a:rPr lang="en" sz="1400">
                <a:solidFill>
                  <a:srgbClr val="000000"/>
                </a:solidFill>
              </a:rPr>
              <a:t> While adding an element to the screen the user is able to choose from an element library from which they can select the various elements they want to add to the scene. The user selects a few elements and clicks next.</a:t>
            </a:r>
            <a:endParaRPr sz="1400">
              <a:solidFill>
                <a:srgbClr val="000000"/>
              </a:solidFill>
            </a:endParaRPr>
          </a:p>
          <a:p>
            <a:pPr indent="0" lvl="0" marL="0" rtl="0" algn="l">
              <a:spcBef>
                <a:spcPts val="1200"/>
              </a:spcBef>
              <a:spcAft>
                <a:spcPts val="0"/>
              </a:spcAft>
              <a:buNone/>
            </a:pPr>
            <a:r>
              <a:rPr b="1" lang="en" sz="1400">
                <a:solidFill>
                  <a:srgbClr val="000000"/>
                </a:solidFill>
              </a:rPr>
              <a:t>Step 7 :</a:t>
            </a:r>
            <a:r>
              <a:rPr lang="en" sz="1400">
                <a:solidFill>
                  <a:srgbClr val="000000"/>
                </a:solidFill>
              </a:rPr>
              <a:t> The user is then taken to his camera from which he is able to add elements onto the space in real time while being able to edit aspects of the elements. The user places all the elements that they picked into the scene via the camera with the proper orientation. The user clicks done.</a:t>
            </a:r>
            <a:endParaRPr sz="1400">
              <a:solidFill>
                <a:srgbClr val="000000"/>
              </a:solidFill>
            </a:endParaRPr>
          </a:p>
          <a:p>
            <a:pPr indent="0" lvl="0" marL="0" rtl="0" algn="l">
              <a:spcBef>
                <a:spcPts val="1200"/>
              </a:spcBef>
              <a:spcAft>
                <a:spcPts val="0"/>
              </a:spcAft>
              <a:buNone/>
            </a:pPr>
            <a:r>
              <a:rPr b="1" lang="en" sz="1400">
                <a:solidFill>
                  <a:srgbClr val="000000"/>
                </a:solidFill>
              </a:rPr>
              <a:t>Step 8 :</a:t>
            </a:r>
            <a:r>
              <a:rPr lang="en" sz="1400">
                <a:solidFill>
                  <a:srgbClr val="000000"/>
                </a:solidFill>
              </a:rPr>
              <a:t> The user is asked to add a path the viewer's need to follow to complete the storywalk that the user has created. The user adds a path on the map and clicks next.</a:t>
            </a:r>
            <a:endParaRPr sz="1400">
              <a:solidFill>
                <a:srgbClr val="000000"/>
              </a:solidFill>
            </a:endParaRPr>
          </a:p>
          <a:p>
            <a:pPr indent="0" lvl="0" marL="0" rtl="0" algn="l">
              <a:spcBef>
                <a:spcPts val="1200"/>
              </a:spcBef>
              <a:spcAft>
                <a:spcPts val="1200"/>
              </a:spcAft>
              <a:buNone/>
            </a:pPr>
            <a:r>
              <a:rPr b="1" lang="en" sz="1400">
                <a:solidFill>
                  <a:srgbClr val="000000"/>
                </a:solidFill>
              </a:rPr>
              <a:t>Step 9 :</a:t>
            </a:r>
            <a:r>
              <a:rPr lang="en" sz="1400">
                <a:solidFill>
                  <a:srgbClr val="000000"/>
                </a:solidFill>
              </a:rPr>
              <a:t> The user is presented with a screen which tells them that their checkpoint has been added and they are asked whether they want to create another checkpoint or finish their storywalk.</a:t>
            </a:r>
            <a:endParaRPr sz="1400">
              <a:solidFill>
                <a:srgbClr val="000000"/>
              </a:solidFill>
            </a:endParaRPr>
          </a:p>
        </p:txBody>
      </p:sp>
      <p:sp>
        <p:nvSpPr>
          <p:cNvPr id="88" name="Google Shape;88;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7"/>
          <p:cNvPicPr preferRelativeResize="0"/>
          <p:nvPr/>
        </p:nvPicPr>
        <p:blipFill>
          <a:blip r:embed="rId3">
            <a:alphaModFix/>
          </a:blip>
          <a:stretch>
            <a:fillRect/>
          </a:stretch>
        </p:blipFill>
        <p:spPr>
          <a:xfrm>
            <a:off x="1357625" y="514906"/>
            <a:ext cx="2044755" cy="4427619"/>
          </a:xfrm>
          <a:prstGeom prst="rect">
            <a:avLst/>
          </a:prstGeom>
          <a:noFill/>
          <a:ln>
            <a:noFill/>
          </a:ln>
        </p:spPr>
      </p:pic>
      <p:sp>
        <p:nvSpPr>
          <p:cNvPr id="94" name="Google Shape;94;p17"/>
          <p:cNvSpPr/>
          <p:nvPr/>
        </p:nvSpPr>
        <p:spPr>
          <a:xfrm>
            <a:off x="3037762" y="514900"/>
            <a:ext cx="364500" cy="364500"/>
          </a:xfrm>
          <a:prstGeom prst="ellipse">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17"/>
          <p:cNvCxnSpPr/>
          <p:nvPr/>
        </p:nvCxnSpPr>
        <p:spPr>
          <a:xfrm>
            <a:off x="3456375" y="697216"/>
            <a:ext cx="1008000" cy="0"/>
          </a:xfrm>
          <a:prstGeom prst="straightConnector1">
            <a:avLst/>
          </a:prstGeom>
          <a:noFill/>
          <a:ln cap="flat" cmpd="sng" w="9525">
            <a:solidFill>
              <a:schemeClr val="dk2"/>
            </a:solidFill>
            <a:prstDash val="solid"/>
            <a:round/>
            <a:headEnd len="med" w="med" type="none"/>
            <a:tailEnd len="med" w="med" type="triangle"/>
          </a:ln>
        </p:spPr>
      </p:cxnSp>
      <p:pic>
        <p:nvPicPr>
          <p:cNvPr id="96" name="Google Shape;96;p17"/>
          <p:cNvPicPr preferRelativeResize="0"/>
          <p:nvPr/>
        </p:nvPicPr>
        <p:blipFill>
          <a:blip r:embed="rId4">
            <a:alphaModFix/>
          </a:blip>
          <a:stretch>
            <a:fillRect/>
          </a:stretch>
        </p:blipFill>
        <p:spPr>
          <a:xfrm>
            <a:off x="4518518" y="514906"/>
            <a:ext cx="1254134" cy="4427619"/>
          </a:xfrm>
          <a:prstGeom prst="rect">
            <a:avLst/>
          </a:prstGeom>
          <a:noFill/>
          <a:ln>
            <a:noFill/>
          </a:ln>
        </p:spPr>
      </p:pic>
      <p:cxnSp>
        <p:nvCxnSpPr>
          <p:cNvPr id="97" name="Google Shape;97;p17"/>
          <p:cNvCxnSpPr/>
          <p:nvPr/>
        </p:nvCxnSpPr>
        <p:spPr>
          <a:xfrm>
            <a:off x="5526574" y="1189788"/>
            <a:ext cx="1008000" cy="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7"/>
          <p:cNvCxnSpPr/>
          <p:nvPr/>
        </p:nvCxnSpPr>
        <p:spPr>
          <a:xfrm>
            <a:off x="5675711" y="2111642"/>
            <a:ext cx="1008000" cy="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17"/>
          <p:cNvCxnSpPr/>
          <p:nvPr/>
        </p:nvCxnSpPr>
        <p:spPr>
          <a:xfrm>
            <a:off x="5675718" y="2818843"/>
            <a:ext cx="691800" cy="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7"/>
          <p:cNvCxnSpPr/>
          <p:nvPr/>
        </p:nvCxnSpPr>
        <p:spPr>
          <a:xfrm>
            <a:off x="5675718" y="3064566"/>
            <a:ext cx="691800" cy="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7"/>
          <p:cNvCxnSpPr/>
          <p:nvPr/>
        </p:nvCxnSpPr>
        <p:spPr>
          <a:xfrm>
            <a:off x="5675718" y="3342485"/>
            <a:ext cx="691800" cy="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7"/>
          <p:cNvCxnSpPr/>
          <p:nvPr/>
        </p:nvCxnSpPr>
        <p:spPr>
          <a:xfrm>
            <a:off x="5675718" y="3598948"/>
            <a:ext cx="691800" cy="0"/>
          </a:xfrm>
          <a:prstGeom prst="straightConnector1">
            <a:avLst/>
          </a:prstGeom>
          <a:noFill/>
          <a:ln cap="flat" cmpd="sng" w="9525">
            <a:solidFill>
              <a:schemeClr val="dk2"/>
            </a:solidFill>
            <a:prstDash val="solid"/>
            <a:round/>
            <a:headEnd len="med" w="med" type="none"/>
            <a:tailEnd len="med" w="med" type="triangle"/>
          </a:ln>
        </p:spPr>
      </p:cxnSp>
      <p:sp>
        <p:nvSpPr>
          <p:cNvPr id="103" name="Google Shape;103;p17"/>
          <p:cNvSpPr txBox="1"/>
          <p:nvPr/>
        </p:nvSpPr>
        <p:spPr>
          <a:xfrm>
            <a:off x="6621328" y="1028675"/>
            <a:ext cx="218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Displays the profile picture of the user</a:t>
            </a:r>
            <a:endParaRPr sz="1000">
              <a:latin typeface="Lato"/>
              <a:ea typeface="Lato"/>
              <a:cs typeface="Lato"/>
              <a:sym typeface="Lato"/>
            </a:endParaRPr>
          </a:p>
        </p:txBody>
      </p:sp>
      <p:sp>
        <p:nvSpPr>
          <p:cNvPr id="104" name="Google Shape;104;p17"/>
          <p:cNvSpPr txBox="1"/>
          <p:nvPr/>
        </p:nvSpPr>
        <p:spPr>
          <a:xfrm>
            <a:off x="6728489" y="1929069"/>
            <a:ext cx="218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Shows the level and the number of points the user has at the moment</a:t>
            </a:r>
            <a:endParaRPr sz="1000">
              <a:latin typeface="Lato"/>
              <a:ea typeface="Lato"/>
              <a:cs typeface="Lato"/>
              <a:sym typeface="Lato"/>
            </a:endParaRPr>
          </a:p>
        </p:txBody>
      </p:sp>
      <p:sp>
        <p:nvSpPr>
          <p:cNvPr id="105" name="Google Shape;105;p17"/>
          <p:cNvSpPr txBox="1"/>
          <p:nvPr/>
        </p:nvSpPr>
        <p:spPr>
          <a:xfrm>
            <a:off x="6419874" y="2647007"/>
            <a:ext cx="261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View profile button:</a:t>
            </a:r>
            <a:r>
              <a:rPr lang="en" sz="1000">
                <a:latin typeface="Lato"/>
                <a:ea typeface="Lato"/>
                <a:cs typeface="Lato"/>
                <a:sym typeface="Lato"/>
              </a:rPr>
              <a:t> to view the user profile</a:t>
            </a:r>
            <a:endParaRPr sz="1000">
              <a:latin typeface="Lato"/>
              <a:ea typeface="Lato"/>
              <a:cs typeface="Lato"/>
              <a:sym typeface="Lato"/>
            </a:endParaRPr>
          </a:p>
        </p:txBody>
      </p:sp>
      <p:sp>
        <p:nvSpPr>
          <p:cNvPr id="106" name="Google Shape;106;p17"/>
          <p:cNvSpPr txBox="1"/>
          <p:nvPr/>
        </p:nvSpPr>
        <p:spPr>
          <a:xfrm>
            <a:off x="6407050" y="2898845"/>
            <a:ext cx="261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Help</a:t>
            </a:r>
            <a:r>
              <a:rPr b="1" lang="en" sz="1000">
                <a:latin typeface="Lato"/>
                <a:ea typeface="Lato"/>
                <a:cs typeface="Lato"/>
                <a:sym typeface="Lato"/>
              </a:rPr>
              <a:t> button: </a:t>
            </a:r>
            <a:r>
              <a:rPr lang="en" sz="1000">
                <a:latin typeface="Lato"/>
                <a:ea typeface="Lato"/>
                <a:cs typeface="Lato"/>
                <a:sym typeface="Lato"/>
              </a:rPr>
              <a:t>to visit the help page</a:t>
            </a:r>
            <a:endParaRPr sz="1000">
              <a:latin typeface="Lato"/>
              <a:ea typeface="Lato"/>
              <a:cs typeface="Lato"/>
              <a:sym typeface="Lato"/>
            </a:endParaRPr>
          </a:p>
        </p:txBody>
      </p:sp>
      <p:sp>
        <p:nvSpPr>
          <p:cNvPr id="107" name="Google Shape;107;p17"/>
          <p:cNvSpPr txBox="1"/>
          <p:nvPr/>
        </p:nvSpPr>
        <p:spPr>
          <a:xfrm>
            <a:off x="6419874" y="3176763"/>
            <a:ext cx="261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Settings</a:t>
            </a:r>
            <a:r>
              <a:rPr b="1" lang="en" sz="1000">
                <a:latin typeface="Lato"/>
                <a:ea typeface="Lato"/>
                <a:cs typeface="Lato"/>
                <a:sym typeface="Lato"/>
              </a:rPr>
              <a:t> button: </a:t>
            </a:r>
            <a:r>
              <a:rPr lang="en" sz="1000">
                <a:latin typeface="Lato"/>
                <a:ea typeface="Lato"/>
                <a:cs typeface="Lato"/>
                <a:sym typeface="Lato"/>
              </a:rPr>
              <a:t>to change user settings</a:t>
            </a:r>
            <a:endParaRPr sz="1000">
              <a:latin typeface="Lato"/>
              <a:ea typeface="Lato"/>
              <a:cs typeface="Lato"/>
              <a:sym typeface="Lato"/>
            </a:endParaRPr>
          </a:p>
        </p:txBody>
      </p:sp>
      <p:sp>
        <p:nvSpPr>
          <p:cNvPr id="108" name="Google Shape;108;p17"/>
          <p:cNvSpPr txBox="1"/>
          <p:nvPr/>
        </p:nvSpPr>
        <p:spPr>
          <a:xfrm>
            <a:off x="6419874" y="3433225"/>
            <a:ext cx="261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Logout </a:t>
            </a:r>
            <a:r>
              <a:rPr b="1" lang="en" sz="1000">
                <a:latin typeface="Lato"/>
                <a:ea typeface="Lato"/>
                <a:cs typeface="Lato"/>
                <a:sym typeface="Lato"/>
              </a:rPr>
              <a:t> button: </a:t>
            </a:r>
            <a:r>
              <a:rPr lang="en" sz="1000">
                <a:latin typeface="Lato"/>
                <a:ea typeface="Lato"/>
                <a:cs typeface="Lato"/>
                <a:sym typeface="Lato"/>
              </a:rPr>
              <a:t>to log out of the profile</a:t>
            </a:r>
            <a:endParaRPr sz="1000">
              <a:latin typeface="Lato"/>
              <a:ea typeface="Lato"/>
              <a:cs typeface="Lato"/>
              <a:sym typeface="Lato"/>
            </a:endParaRPr>
          </a:p>
        </p:txBody>
      </p:sp>
      <p:sp>
        <p:nvSpPr>
          <p:cNvPr id="109" name="Google Shape;109;p17"/>
          <p:cNvSpPr txBox="1"/>
          <p:nvPr/>
        </p:nvSpPr>
        <p:spPr>
          <a:xfrm>
            <a:off x="99975" y="77775"/>
            <a:ext cx="2777400" cy="4002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1200"/>
              </a:spcAft>
              <a:buNone/>
            </a:pPr>
            <a:r>
              <a:rPr b="1" lang="en">
                <a:latin typeface="Lato"/>
                <a:ea typeface="Lato"/>
                <a:cs typeface="Lato"/>
                <a:sym typeface="Lato"/>
              </a:rPr>
              <a:t>Hamburger Menu:</a:t>
            </a:r>
            <a:endParaRPr b="1">
              <a:latin typeface="Lato"/>
              <a:ea typeface="Lato"/>
              <a:cs typeface="Lato"/>
              <a:sym typeface="Lato"/>
            </a:endParaRPr>
          </a:p>
        </p:txBody>
      </p:sp>
      <p:sp>
        <p:nvSpPr>
          <p:cNvPr id="110" name="Google Shape;110;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8"/>
          <p:cNvPicPr preferRelativeResize="0"/>
          <p:nvPr/>
        </p:nvPicPr>
        <p:blipFill>
          <a:blip r:embed="rId3">
            <a:alphaModFix/>
          </a:blip>
          <a:stretch>
            <a:fillRect/>
          </a:stretch>
        </p:blipFill>
        <p:spPr>
          <a:xfrm>
            <a:off x="3532202" y="157100"/>
            <a:ext cx="2089499" cy="4524499"/>
          </a:xfrm>
          <a:prstGeom prst="rect">
            <a:avLst/>
          </a:prstGeom>
          <a:noFill/>
          <a:ln>
            <a:noFill/>
          </a:ln>
        </p:spPr>
      </p:pic>
      <p:cxnSp>
        <p:nvCxnSpPr>
          <p:cNvPr id="116" name="Google Shape;116;p18"/>
          <p:cNvCxnSpPr/>
          <p:nvPr/>
        </p:nvCxnSpPr>
        <p:spPr>
          <a:xfrm rot="10800000">
            <a:off x="5659163" y="325300"/>
            <a:ext cx="829800" cy="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18"/>
          <p:cNvSpPr txBox="1"/>
          <p:nvPr/>
        </p:nvSpPr>
        <p:spPr>
          <a:xfrm>
            <a:off x="268500" y="2249250"/>
            <a:ext cx="208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The user would click the Create Storywalk button </a:t>
            </a:r>
            <a:endParaRPr sz="1000">
              <a:latin typeface="Lato"/>
              <a:ea typeface="Lato"/>
              <a:cs typeface="Lato"/>
              <a:sym typeface="Lato"/>
            </a:endParaRPr>
          </a:p>
        </p:txBody>
      </p:sp>
      <p:sp>
        <p:nvSpPr>
          <p:cNvPr id="118" name="Google Shape;118;p18"/>
          <p:cNvSpPr txBox="1"/>
          <p:nvPr/>
        </p:nvSpPr>
        <p:spPr>
          <a:xfrm>
            <a:off x="6488975" y="157100"/>
            <a:ext cx="2467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Menu Button: </a:t>
            </a:r>
            <a:r>
              <a:rPr lang="en" sz="1000">
                <a:latin typeface="Lato"/>
                <a:ea typeface="Lato"/>
                <a:cs typeface="Lato"/>
                <a:sym typeface="Lato"/>
              </a:rPr>
              <a:t>Menu button expands a side menu, which has the following options:</a:t>
            </a:r>
            <a:r>
              <a:rPr b="1" lang="en" sz="1000">
                <a:latin typeface="Lato"/>
                <a:ea typeface="Lato"/>
                <a:cs typeface="Lato"/>
                <a:sym typeface="Lato"/>
              </a:rPr>
              <a:t> </a:t>
            </a:r>
            <a:endParaRPr b="1"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View Profile</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Settings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Help</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Logout</a:t>
            </a:r>
            <a:endParaRPr sz="1000">
              <a:latin typeface="Lato"/>
              <a:ea typeface="Lato"/>
              <a:cs typeface="Lato"/>
              <a:sym typeface="Lato"/>
            </a:endParaRPr>
          </a:p>
        </p:txBody>
      </p:sp>
      <p:cxnSp>
        <p:nvCxnSpPr>
          <p:cNvPr id="119" name="Google Shape;119;p18"/>
          <p:cNvCxnSpPr/>
          <p:nvPr/>
        </p:nvCxnSpPr>
        <p:spPr>
          <a:xfrm rot="10800000">
            <a:off x="5616822" y="1692800"/>
            <a:ext cx="829800" cy="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18"/>
          <p:cNvSpPr txBox="1"/>
          <p:nvPr/>
        </p:nvSpPr>
        <p:spPr>
          <a:xfrm>
            <a:off x="6488975" y="1475750"/>
            <a:ext cx="2505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Experience Bar:</a:t>
            </a:r>
            <a:r>
              <a:rPr lang="en" sz="1000">
                <a:latin typeface="Lato"/>
                <a:ea typeface="Lato"/>
                <a:cs typeface="Lato"/>
                <a:sym typeface="Lato"/>
              </a:rPr>
              <a:t> Experience increases as the user adds or completes more storywalks.</a:t>
            </a:r>
            <a:endParaRPr sz="1000">
              <a:latin typeface="Lato"/>
              <a:ea typeface="Lato"/>
              <a:cs typeface="Lato"/>
              <a:sym typeface="Lato"/>
            </a:endParaRPr>
          </a:p>
        </p:txBody>
      </p:sp>
      <p:cxnSp>
        <p:nvCxnSpPr>
          <p:cNvPr id="121" name="Google Shape;121;p18"/>
          <p:cNvCxnSpPr/>
          <p:nvPr/>
        </p:nvCxnSpPr>
        <p:spPr>
          <a:xfrm rot="10800000">
            <a:off x="5616822" y="2609925"/>
            <a:ext cx="829800" cy="0"/>
          </a:xfrm>
          <a:prstGeom prst="straightConnector1">
            <a:avLst/>
          </a:prstGeom>
          <a:noFill/>
          <a:ln cap="flat" cmpd="sng" w="9525">
            <a:solidFill>
              <a:schemeClr val="dk2"/>
            </a:solidFill>
            <a:prstDash val="solid"/>
            <a:round/>
            <a:headEnd len="med" w="med" type="none"/>
            <a:tailEnd len="med" w="med" type="triangle"/>
          </a:ln>
        </p:spPr>
      </p:cxnSp>
      <p:sp>
        <p:nvSpPr>
          <p:cNvPr id="122" name="Google Shape;122;p18"/>
          <p:cNvSpPr txBox="1"/>
          <p:nvPr/>
        </p:nvSpPr>
        <p:spPr>
          <a:xfrm>
            <a:off x="6488975" y="2415975"/>
            <a:ext cx="2505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Create Storywalk*:</a:t>
            </a:r>
            <a:r>
              <a:rPr lang="en" sz="1000">
                <a:latin typeface="Lato"/>
                <a:ea typeface="Lato"/>
                <a:cs typeface="Lato"/>
                <a:sym typeface="Lato"/>
              </a:rPr>
              <a:t> Initiates the </a:t>
            </a:r>
            <a:r>
              <a:rPr lang="en" sz="1000">
                <a:latin typeface="Lato"/>
                <a:ea typeface="Lato"/>
                <a:cs typeface="Lato"/>
                <a:sym typeface="Lato"/>
              </a:rPr>
              <a:t>steps</a:t>
            </a:r>
            <a:r>
              <a:rPr lang="en" sz="1000">
                <a:latin typeface="Lato"/>
                <a:ea typeface="Lato"/>
                <a:cs typeface="Lato"/>
                <a:sym typeface="Lato"/>
              </a:rPr>
              <a:t> required to create a storywalk.</a:t>
            </a:r>
            <a:endParaRPr sz="1000">
              <a:latin typeface="Lato"/>
              <a:ea typeface="Lato"/>
              <a:cs typeface="Lato"/>
              <a:sym typeface="Lato"/>
            </a:endParaRPr>
          </a:p>
        </p:txBody>
      </p:sp>
      <p:cxnSp>
        <p:nvCxnSpPr>
          <p:cNvPr id="123" name="Google Shape;123;p18"/>
          <p:cNvCxnSpPr/>
          <p:nvPr/>
        </p:nvCxnSpPr>
        <p:spPr>
          <a:xfrm rot="10800000">
            <a:off x="5616822" y="3392325"/>
            <a:ext cx="829800" cy="0"/>
          </a:xfrm>
          <a:prstGeom prst="straightConnector1">
            <a:avLst/>
          </a:prstGeom>
          <a:noFill/>
          <a:ln cap="flat" cmpd="sng" w="9525">
            <a:solidFill>
              <a:schemeClr val="dk2"/>
            </a:solidFill>
            <a:prstDash val="solid"/>
            <a:round/>
            <a:headEnd len="med" w="med" type="none"/>
            <a:tailEnd len="med" w="med" type="triangle"/>
          </a:ln>
        </p:spPr>
      </p:cxnSp>
      <p:sp>
        <p:nvSpPr>
          <p:cNvPr id="124" name="Google Shape;124;p18"/>
          <p:cNvSpPr txBox="1"/>
          <p:nvPr/>
        </p:nvSpPr>
        <p:spPr>
          <a:xfrm>
            <a:off x="6488975" y="3192225"/>
            <a:ext cx="2505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View Storywalk:</a:t>
            </a:r>
            <a:r>
              <a:rPr lang="en" sz="1000">
                <a:latin typeface="Lato"/>
                <a:ea typeface="Lato"/>
                <a:cs typeface="Lato"/>
                <a:sym typeface="Lato"/>
              </a:rPr>
              <a:t> The user would click this to view the </a:t>
            </a:r>
            <a:r>
              <a:rPr lang="en" sz="1000">
                <a:latin typeface="Lato"/>
                <a:ea typeface="Lato"/>
                <a:cs typeface="Lato"/>
                <a:sym typeface="Lato"/>
              </a:rPr>
              <a:t>number</a:t>
            </a:r>
            <a:r>
              <a:rPr lang="en" sz="1000">
                <a:latin typeface="Lato"/>
                <a:ea typeface="Lato"/>
                <a:cs typeface="Lato"/>
                <a:sym typeface="Lato"/>
              </a:rPr>
              <a:t> of storywalks that are available on our app</a:t>
            </a:r>
            <a:endParaRPr sz="1000">
              <a:latin typeface="Lato"/>
              <a:ea typeface="Lato"/>
              <a:cs typeface="Lato"/>
              <a:sym typeface="Lato"/>
            </a:endParaRPr>
          </a:p>
        </p:txBody>
      </p:sp>
      <p:sp>
        <p:nvSpPr>
          <p:cNvPr id="125" name="Google Shape;125;p18"/>
          <p:cNvSpPr txBox="1"/>
          <p:nvPr/>
        </p:nvSpPr>
        <p:spPr>
          <a:xfrm>
            <a:off x="279450" y="4033600"/>
            <a:ext cx="3146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 </a:t>
            </a:r>
            <a:r>
              <a:rPr lang="en" sz="1000">
                <a:latin typeface="Lato"/>
                <a:ea typeface="Lato"/>
                <a:cs typeface="Lato"/>
                <a:sym typeface="Lato"/>
              </a:rPr>
              <a:t>A story walk is a story that is mapped onto a location that is made by other users that want to share the history that they know of a particular</a:t>
            </a:r>
            <a:r>
              <a:rPr lang="en" sz="1000">
                <a:latin typeface="Lato"/>
                <a:ea typeface="Lato"/>
                <a:cs typeface="Lato"/>
                <a:sym typeface="Lato"/>
              </a:rPr>
              <a:t> place. </a:t>
            </a:r>
            <a:endParaRPr sz="1000">
              <a:latin typeface="Lato"/>
              <a:ea typeface="Lato"/>
              <a:cs typeface="Lato"/>
              <a:sym typeface="Lato"/>
            </a:endParaRPr>
          </a:p>
        </p:txBody>
      </p:sp>
      <p:cxnSp>
        <p:nvCxnSpPr>
          <p:cNvPr id="126" name="Google Shape;126;p18"/>
          <p:cNvCxnSpPr>
            <a:endCxn id="115" idx="1"/>
          </p:cNvCxnSpPr>
          <p:nvPr/>
        </p:nvCxnSpPr>
        <p:spPr>
          <a:xfrm>
            <a:off x="2502002" y="2419349"/>
            <a:ext cx="1030200" cy="0"/>
          </a:xfrm>
          <a:prstGeom prst="straightConnector1">
            <a:avLst/>
          </a:prstGeom>
          <a:noFill/>
          <a:ln cap="flat" cmpd="sng" w="9525">
            <a:solidFill>
              <a:schemeClr val="dk2"/>
            </a:solidFill>
            <a:prstDash val="solid"/>
            <a:round/>
            <a:headEnd len="med" w="med" type="none"/>
            <a:tailEnd len="med" w="med" type="triangle"/>
          </a:ln>
        </p:spPr>
      </p:cxnSp>
      <p:sp>
        <p:nvSpPr>
          <p:cNvPr id="127" name="Google Shape;127;p18"/>
          <p:cNvSpPr txBox="1"/>
          <p:nvPr/>
        </p:nvSpPr>
        <p:spPr>
          <a:xfrm>
            <a:off x="99975" y="77775"/>
            <a:ext cx="2777400" cy="11052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0"/>
              </a:spcAft>
              <a:buNone/>
            </a:pPr>
            <a:r>
              <a:rPr b="1" lang="en" sz="1200">
                <a:latin typeface="Lato"/>
                <a:ea typeface="Lato"/>
                <a:cs typeface="Lato"/>
                <a:sym typeface="Lato"/>
              </a:rPr>
              <a:t>Step 1 : </a:t>
            </a:r>
            <a:endParaRPr b="1" sz="1200">
              <a:latin typeface="Lato"/>
              <a:ea typeface="Lato"/>
              <a:cs typeface="Lato"/>
              <a:sym typeface="Lato"/>
            </a:endParaRPr>
          </a:p>
          <a:p>
            <a:pPr indent="0" lvl="0" marL="0" rtl="0" algn="l">
              <a:lnSpc>
                <a:spcPct val="105000"/>
              </a:lnSpc>
              <a:spcBef>
                <a:spcPts val="1200"/>
              </a:spcBef>
              <a:spcAft>
                <a:spcPts val="1200"/>
              </a:spcAft>
              <a:buNone/>
            </a:pPr>
            <a:r>
              <a:rPr b="1" lang="en" sz="1200">
                <a:latin typeface="Lato"/>
                <a:ea typeface="Lato"/>
                <a:cs typeface="Lato"/>
                <a:sym typeface="Lato"/>
              </a:rPr>
              <a:t>Users are welcomed by the homepage. User picks the option to create a storywalk.</a:t>
            </a:r>
            <a:endParaRPr b="1" sz="1200">
              <a:latin typeface="Lato"/>
              <a:ea typeface="Lato"/>
              <a:cs typeface="Lato"/>
              <a:sym typeface="Lato"/>
            </a:endParaRPr>
          </a:p>
        </p:txBody>
      </p:sp>
      <p:sp>
        <p:nvSpPr>
          <p:cNvPr id="128" name="Google Shape;128;p18"/>
          <p:cNvSpPr/>
          <p:nvPr/>
        </p:nvSpPr>
        <p:spPr>
          <a:xfrm>
            <a:off x="3708325" y="1883200"/>
            <a:ext cx="1726800" cy="1185300"/>
          </a:xfrm>
          <a:prstGeom prst="roundRect">
            <a:avLst>
              <a:gd fmla="val 16667" name="adj"/>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txBox="1"/>
          <p:nvPr/>
        </p:nvSpPr>
        <p:spPr>
          <a:xfrm>
            <a:off x="6076175" y="4237125"/>
            <a:ext cx="291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Clicking on </a:t>
            </a:r>
            <a:r>
              <a:rPr b="1" lang="en" sz="1000">
                <a:latin typeface="Lato"/>
                <a:ea typeface="Lato"/>
                <a:cs typeface="Lato"/>
                <a:sym typeface="Lato"/>
              </a:rPr>
              <a:t>Create Storywalk</a:t>
            </a:r>
            <a:r>
              <a:rPr lang="en" sz="1000">
                <a:latin typeface="Lato"/>
                <a:ea typeface="Lato"/>
                <a:cs typeface="Lato"/>
                <a:sym typeface="Lato"/>
              </a:rPr>
              <a:t> results in moving to the screen on the slide 7.</a:t>
            </a:r>
            <a:endParaRPr sz="1000">
              <a:latin typeface="Lato"/>
              <a:ea typeface="Lato"/>
              <a:cs typeface="Lato"/>
              <a:sym typeface="Lato"/>
            </a:endParaRPr>
          </a:p>
        </p:txBody>
      </p:sp>
      <p:cxnSp>
        <p:nvCxnSpPr>
          <p:cNvPr id="130" name="Google Shape;130;p18"/>
          <p:cNvCxnSpPr/>
          <p:nvPr/>
        </p:nvCxnSpPr>
        <p:spPr>
          <a:xfrm>
            <a:off x="8225225" y="4729725"/>
            <a:ext cx="678000" cy="0"/>
          </a:xfrm>
          <a:prstGeom prst="straightConnector1">
            <a:avLst/>
          </a:prstGeom>
          <a:noFill/>
          <a:ln cap="flat" cmpd="sng" w="19050">
            <a:solidFill>
              <a:schemeClr val="dk1"/>
            </a:solidFill>
            <a:prstDash val="solid"/>
            <a:round/>
            <a:headEnd len="med" w="med" type="none"/>
            <a:tailEnd len="med" w="med" type="triangle"/>
          </a:ln>
        </p:spPr>
      </p:cxnSp>
      <p:sp>
        <p:nvSpPr>
          <p:cNvPr id="131" name="Google Shape;131;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19"/>
          <p:cNvPicPr preferRelativeResize="0"/>
          <p:nvPr/>
        </p:nvPicPr>
        <p:blipFill>
          <a:blip r:embed="rId3">
            <a:alphaModFix/>
          </a:blip>
          <a:stretch>
            <a:fillRect/>
          </a:stretch>
        </p:blipFill>
        <p:spPr>
          <a:xfrm>
            <a:off x="3388812" y="200178"/>
            <a:ext cx="2190462" cy="4743148"/>
          </a:xfrm>
          <a:prstGeom prst="rect">
            <a:avLst/>
          </a:prstGeom>
          <a:noFill/>
          <a:ln>
            <a:noFill/>
          </a:ln>
        </p:spPr>
      </p:pic>
      <p:cxnSp>
        <p:nvCxnSpPr>
          <p:cNvPr id="137" name="Google Shape;137;p19"/>
          <p:cNvCxnSpPr/>
          <p:nvPr/>
        </p:nvCxnSpPr>
        <p:spPr>
          <a:xfrm rot="10800000">
            <a:off x="5579275" y="956025"/>
            <a:ext cx="864300" cy="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19"/>
          <p:cNvCxnSpPr/>
          <p:nvPr/>
        </p:nvCxnSpPr>
        <p:spPr>
          <a:xfrm rot="10800000">
            <a:off x="5559450" y="1911700"/>
            <a:ext cx="864300" cy="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19"/>
          <p:cNvCxnSpPr/>
          <p:nvPr/>
        </p:nvCxnSpPr>
        <p:spPr>
          <a:xfrm rot="10800000">
            <a:off x="2685300" y="2417375"/>
            <a:ext cx="703500" cy="0"/>
          </a:xfrm>
          <a:prstGeom prst="straightConnector1">
            <a:avLst/>
          </a:prstGeom>
          <a:noFill/>
          <a:ln cap="flat" cmpd="sng" w="9525">
            <a:solidFill>
              <a:schemeClr val="dk2"/>
            </a:solidFill>
            <a:prstDash val="solid"/>
            <a:round/>
            <a:headEnd len="med" w="med" type="triangle"/>
            <a:tailEnd len="med" w="med" type="none"/>
          </a:ln>
        </p:spPr>
      </p:cxnSp>
      <p:cxnSp>
        <p:nvCxnSpPr>
          <p:cNvPr id="140" name="Google Shape;140;p19"/>
          <p:cNvCxnSpPr/>
          <p:nvPr/>
        </p:nvCxnSpPr>
        <p:spPr>
          <a:xfrm rot="10800000">
            <a:off x="2685300" y="3450850"/>
            <a:ext cx="703500" cy="0"/>
          </a:xfrm>
          <a:prstGeom prst="straightConnector1">
            <a:avLst/>
          </a:prstGeom>
          <a:noFill/>
          <a:ln cap="flat" cmpd="sng" w="9525">
            <a:solidFill>
              <a:schemeClr val="dk2"/>
            </a:solidFill>
            <a:prstDash val="solid"/>
            <a:round/>
            <a:headEnd len="med" w="med" type="triangle"/>
            <a:tailEnd len="med" w="med" type="none"/>
          </a:ln>
        </p:spPr>
      </p:cxnSp>
      <p:sp>
        <p:nvSpPr>
          <p:cNvPr id="141" name="Google Shape;141;p19"/>
          <p:cNvSpPr txBox="1"/>
          <p:nvPr/>
        </p:nvSpPr>
        <p:spPr>
          <a:xfrm>
            <a:off x="100925" y="139425"/>
            <a:ext cx="2777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Lato"/>
                <a:ea typeface="Lato"/>
                <a:cs typeface="Lato"/>
                <a:sym typeface="Lato"/>
              </a:rPr>
              <a:t>Step 2 : </a:t>
            </a:r>
            <a:endParaRPr b="1" sz="1200">
              <a:latin typeface="Lato"/>
              <a:ea typeface="Lato"/>
              <a:cs typeface="Lato"/>
              <a:sym typeface="Lato"/>
            </a:endParaRPr>
          </a:p>
          <a:p>
            <a:pPr indent="0" lvl="0" marL="0" rtl="0" algn="l">
              <a:spcBef>
                <a:spcPts val="0"/>
              </a:spcBef>
              <a:spcAft>
                <a:spcPts val="0"/>
              </a:spcAft>
              <a:buNone/>
            </a:pPr>
            <a:r>
              <a:rPr b="1" lang="en" sz="1200">
                <a:solidFill>
                  <a:schemeClr val="dk2"/>
                </a:solidFill>
                <a:latin typeface="Lato"/>
                <a:ea typeface="Lato"/>
                <a:cs typeface="Lato"/>
                <a:sym typeface="Lato"/>
              </a:rPr>
              <a:t>The user is given the option to choose between the current location they are at or another location to add the storywalk to. The user chooses the current location option.</a:t>
            </a:r>
            <a:r>
              <a:rPr b="1" lang="en" sz="1200">
                <a:latin typeface="Lato"/>
                <a:ea typeface="Lato"/>
                <a:cs typeface="Lato"/>
                <a:sym typeface="Lato"/>
              </a:rPr>
              <a:t> </a:t>
            </a:r>
            <a:endParaRPr b="1" sz="1200">
              <a:latin typeface="Lato"/>
              <a:ea typeface="Lato"/>
              <a:cs typeface="Lato"/>
              <a:sym typeface="Lato"/>
            </a:endParaRPr>
          </a:p>
        </p:txBody>
      </p:sp>
      <p:sp>
        <p:nvSpPr>
          <p:cNvPr id="142" name="Google Shape;142;p19"/>
          <p:cNvSpPr txBox="1"/>
          <p:nvPr/>
        </p:nvSpPr>
        <p:spPr>
          <a:xfrm>
            <a:off x="6443575" y="785925"/>
            <a:ext cx="2421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Information Button</a:t>
            </a:r>
            <a:r>
              <a:rPr b="1" lang="en" sz="1000">
                <a:latin typeface="Lato"/>
                <a:ea typeface="Lato"/>
                <a:cs typeface="Lato"/>
                <a:sym typeface="Lato"/>
              </a:rPr>
              <a:t>:</a:t>
            </a:r>
            <a:r>
              <a:rPr lang="en" sz="1000">
                <a:latin typeface="Lato"/>
                <a:ea typeface="Lato"/>
                <a:cs typeface="Lato"/>
                <a:sym typeface="Lato"/>
              </a:rPr>
              <a:t>  Would give the user info</a:t>
            </a:r>
            <a:r>
              <a:rPr lang="en" sz="1000">
                <a:latin typeface="Lato"/>
                <a:ea typeface="Lato"/>
                <a:cs typeface="Lato"/>
                <a:sym typeface="Lato"/>
              </a:rPr>
              <a:t>rmation on how to choose a location</a:t>
            </a:r>
            <a:endParaRPr sz="1000">
              <a:latin typeface="Lato"/>
              <a:ea typeface="Lato"/>
              <a:cs typeface="Lato"/>
              <a:sym typeface="Lato"/>
            </a:endParaRPr>
          </a:p>
        </p:txBody>
      </p:sp>
      <p:sp>
        <p:nvSpPr>
          <p:cNvPr id="143" name="Google Shape;143;p19"/>
          <p:cNvSpPr txBox="1"/>
          <p:nvPr/>
        </p:nvSpPr>
        <p:spPr>
          <a:xfrm>
            <a:off x="6423750" y="1741600"/>
            <a:ext cx="2421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Current Location </a:t>
            </a:r>
            <a:r>
              <a:rPr b="1" lang="en" sz="1000">
                <a:latin typeface="Lato"/>
                <a:ea typeface="Lato"/>
                <a:cs typeface="Lato"/>
                <a:sym typeface="Lato"/>
              </a:rPr>
              <a:t>:</a:t>
            </a:r>
            <a:r>
              <a:rPr lang="en" sz="1000">
                <a:latin typeface="Lato"/>
                <a:ea typeface="Lato"/>
                <a:cs typeface="Lato"/>
                <a:sym typeface="Lato"/>
              </a:rPr>
              <a:t> The user would be able to create the story walk in the current location they are in</a:t>
            </a:r>
            <a:endParaRPr sz="1000">
              <a:latin typeface="Lato"/>
              <a:ea typeface="Lato"/>
              <a:cs typeface="Lato"/>
              <a:sym typeface="Lato"/>
            </a:endParaRPr>
          </a:p>
        </p:txBody>
      </p:sp>
      <p:sp>
        <p:nvSpPr>
          <p:cNvPr id="144" name="Google Shape;144;p19"/>
          <p:cNvSpPr txBox="1"/>
          <p:nvPr/>
        </p:nvSpPr>
        <p:spPr>
          <a:xfrm>
            <a:off x="192125" y="2247275"/>
            <a:ext cx="2508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Search</a:t>
            </a:r>
            <a:r>
              <a:rPr lang="en" sz="1000">
                <a:latin typeface="Lato"/>
                <a:ea typeface="Lato"/>
                <a:cs typeface="Lato"/>
                <a:sym typeface="Lato"/>
              </a:rPr>
              <a:t> : The user would be able to search for </a:t>
            </a:r>
            <a:r>
              <a:rPr lang="en" sz="1000">
                <a:latin typeface="Lato"/>
                <a:ea typeface="Lato"/>
                <a:cs typeface="Lato"/>
                <a:sym typeface="Lato"/>
              </a:rPr>
              <a:t>locations</a:t>
            </a:r>
            <a:r>
              <a:rPr lang="en" sz="1000">
                <a:latin typeface="Lato"/>
                <a:ea typeface="Lato"/>
                <a:cs typeface="Lato"/>
                <a:sym typeface="Lato"/>
              </a:rPr>
              <a:t> that they want to add their story walks to. </a:t>
            </a:r>
            <a:endParaRPr sz="1000">
              <a:latin typeface="Lato"/>
              <a:ea typeface="Lato"/>
              <a:cs typeface="Lato"/>
              <a:sym typeface="Lato"/>
            </a:endParaRPr>
          </a:p>
        </p:txBody>
      </p:sp>
      <p:sp>
        <p:nvSpPr>
          <p:cNvPr id="145" name="Google Shape;145;p19"/>
          <p:cNvSpPr txBox="1"/>
          <p:nvPr/>
        </p:nvSpPr>
        <p:spPr>
          <a:xfrm>
            <a:off x="176750" y="3204550"/>
            <a:ext cx="2508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They would be able to pick and view the location on the map that they want to add their story walk to from the map.</a:t>
            </a:r>
            <a:endParaRPr sz="1000">
              <a:latin typeface="Lato"/>
              <a:ea typeface="Lato"/>
              <a:cs typeface="Lato"/>
              <a:sym typeface="Lato"/>
            </a:endParaRPr>
          </a:p>
        </p:txBody>
      </p:sp>
      <p:sp>
        <p:nvSpPr>
          <p:cNvPr id="146" name="Google Shape;146;p19"/>
          <p:cNvSpPr/>
          <p:nvPr/>
        </p:nvSpPr>
        <p:spPr>
          <a:xfrm>
            <a:off x="3558080" y="1842451"/>
            <a:ext cx="1832100" cy="258600"/>
          </a:xfrm>
          <a:prstGeom prst="roundRect">
            <a:avLst>
              <a:gd fmla="val 16667" name="adj"/>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 name="Google Shape;147;p19"/>
          <p:cNvCxnSpPr/>
          <p:nvPr/>
        </p:nvCxnSpPr>
        <p:spPr>
          <a:xfrm rot="10800000">
            <a:off x="2685300" y="1895550"/>
            <a:ext cx="703500" cy="0"/>
          </a:xfrm>
          <a:prstGeom prst="straightConnector1">
            <a:avLst/>
          </a:prstGeom>
          <a:noFill/>
          <a:ln cap="flat" cmpd="sng" w="9525">
            <a:solidFill>
              <a:schemeClr val="dk2"/>
            </a:solidFill>
            <a:prstDash val="solid"/>
            <a:round/>
            <a:headEnd len="med" w="med" type="triangle"/>
            <a:tailEnd len="med" w="med" type="none"/>
          </a:ln>
        </p:spPr>
      </p:cxnSp>
      <p:sp>
        <p:nvSpPr>
          <p:cNvPr id="148" name="Google Shape;148;p19"/>
          <p:cNvSpPr txBox="1"/>
          <p:nvPr/>
        </p:nvSpPr>
        <p:spPr>
          <a:xfrm>
            <a:off x="191975" y="1743100"/>
            <a:ext cx="250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The user would click the current location button. </a:t>
            </a:r>
            <a:endParaRPr sz="1000">
              <a:latin typeface="Lato"/>
              <a:ea typeface="Lato"/>
              <a:cs typeface="Lato"/>
              <a:sym typeface="Lato"/>
            </a:endParaRPr>
          </a:p>
        </p:txBody>
      </p:sp>
      <p:sp>
        <p:nvSpPr>
          <p:cNvPr id="149" name="Google Shape;149;p19"/>
          <p:cNvSpPr txBox="1"/>
          <p:nvPr/>
        </p:nvSpPr>
        <p:spPr>
          <a:xfrm>
            <a:off x="6076175" y="4237125"/>
            <a:ext cx="291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Adding </a:t>
            </a:r>
            <a:r>
              <a:rPr b="1" lang="en" sz="1000">
                <a:latin typeface="Lato"/>
                <a:ea typeface="Lato"/>
                <a:cs typeface="Lato"/>
                <a:sym typeface="Lato"/>
              </a:rPr>
              <a:t>location</a:t>
            </a:r>
            <a:r>
              <a:rPr b="1" lang="en" sz="1000">
                <a:latin typeface="Lato"/>
                <a:ea typeface="Lato"/>
                <a:cs typeface="Lato"/>
                <a:sym typeface="Lato"/>
              </a:rPr>
              <a:t> </a:t>
            </a:r>
            <a:r>
              <a:rPr lang="en" sz="1000">
                <a:latin typeface="Lato"/>
                <a:ea typeface="Lato"/>
                <a:cs typeface="Lato"/>
                <a:sym typeface="Lato"/>
              </a:rPr>
              <a:t>results in moving to the screen on the slide 8.</a:t>
            </a:r>
            <a:endParaRPr sz="1000">
              <a:latin typeface="Lato"/>
              <a:ea typeface="Lato"/>
              <a:cs typeface="Lato"/>
              <a:sym typeface="Lato"/>
            </a:endParaRPr>
          </a:p>
        </p:txBody>
      </p:sp>
      <p:cxnSp>
        <p:nvCxnSpPr>
          <p:cNvPr id="150" name="Google Shape;150;p19"/>
          <p:cNvCxnSpPr/>
          <p:nvPr/>
        </p:nvCxnSpPr>
        <p:spPr>
          <a:xfrm>
            <a:off x="8225225" y="4729725"/>
            <a:ext cx="678000" cy="0"/>
          </a:xfrm>
          <a:prstGeom prst="straightConnector1">
            <a:avLst/>
          </a:prstGeom>
          <a:noFill/>
          <a:ln cap="flat" cmpd="sng" w="19050">
            <a:solidFill>
              <a:schemeClr val="dk1"/>
            </a:solidFill>
            <a:prstDash val="solid"/>
            <a:round/>
            <a:headEnd len="med" w="med" type="none"/>
            <a:tailEnd len="med" w="med" type="triangle"/>
          </a:ln>
        </p:spPr>
      </p:cxnSp>
      <p:sp>
        <p:nvSpPr>
          <p:cNvPr id="151" name="Google Shape;151;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0"/>
          <p:cNvPicPr preferRelativeResize="0"/>
          <p:nvPr/>
        </p:nvPicPr>
        <p:blipFill>
          <a:blip r:embed="rId3">
            <a:alphaModFix/>
          </a:blip>
          <a:stretch>
            <a:fillRect/>
          </a:stretch>
        </p:blipFill>
        <p:spPr>
          <a:xfrm>
            <a:off x="3391976" y="129657"/>
            <a:ext cx="2216725" cy="4799919"/>
          </a:xfrm>
          <a:prstGeom prst="rect">
            <a:avLst/>
          </a:prstGeom>
          <a:noFill/>
          <a:ln>
            <a:noFill/>
          </a:ln>
        </p:spPr>
      </p:pic>
      <p:sp>
        <p:nvSpPr>
          <p:cNvPr id="157" name="Google Shape;157;p20"/>
          <p:cNvSpPr txBox="1"/>
          <p:nvPr/>
        </p:nvSpPr>
        <p:spPr>
          <a:xfrm>
            <a:off x="130600" y="130600"/>
            <a:ext cx="2777400" cy="132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Lato"/>
                <a:ea typeface="Lato"/>
                <a:cs typeface="Lato"/>
                <a:sym typeface="Lato"/>
              </a:rPr>
              <a:t>Step 3 : </a:t>
            </a:r>
            <a:endParaRPr b="1" sz="1200">
              <a:latin typeface="Lato"/>
              <a:ea typeface="Lato"/>
              <a:cs typeface="Lato"/>
              <a:sym typeface="Lato"/>
            </a:endParaRPr>
          </a:p>
          <a:p>
            <a:pPr indent="0" lvl="0" marL="0" rtl="0" algn="l">
              <a:lnSpc>
                <a:spcPct val="105000"/>
              </a:lnSpc>
              <a:spcBef>
                <a:spcPts val="0"/>
              </a:spcBef>
              <a:spcAft>
                <a:spcPts val="1200"/>
              </a:spcAft>
              <a:buClr>
                <a:srgbClr val="000000"/>
              </a:buClr>
              <a:buSzPts val="935"/>
              <a:buFont typeface="Arial"/>
              <a:buNone/>
            </a:pPr>
            <a:r>
              <a:rPr b="1" lang="en" sz="1200">
                <a:solidFill>
                  <a:schemeClr val="dk2"/>
                </a:solidFill>
                <a:latin typeface="Lato"/>
                <a:ea typeface="Lato"/>
                <a:cs typeface="Lato"/>
                <a:sym typeface="Lato"/>
              </a:rPr>
              <a:t>They are asked to add the description of the checkpoint and the time period that they are creating the story walk from. The user adds the description and the time period and clicks next.</a:t>
            </a:r>
            <a:endParaRPr b="1" sz="1200">
              <a:latin typeface="Lato"/>
              <a:ea typeface="Lato"/>
              <a:cs typeface="Lato"/>
              <a:sym typeface="Lato"/>
            </a:endParaRPr>
          </a:p>
        </p:txBody>
      </p:sp>
      <p:cxnSp>
        <p:nvCxnSpPr>
          <p:cNvPr id="158" name="Google Shape;158;p20"/>
          <p:cNvCxnSpPr/>
          <p:nvPr/>
        </p:nvCxnSpPr>
        <p:spPr>
          <a:xfrm rot="10800000">
            <a:off x="5645725" y="1285775"/>
            <a:ext cx="797700" cy="63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20"/>
          <p:cNvSpPr txBox="1"/>
          <p:nvPr/>
        </p:nvSpPr>
        <p:spPr>
          <a:xfrm>
            <a:off x="6443425" y="1121975"/>
            <a:ext cx="2421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Information Button:</a:t>
            </a:r>
            <a:r>
              <a:rPr lang="en" sz="1000">
                <a:latin typeface="Lato"/>
                <a:ea typeface="Lato"/>
                <a:cs typeface="Lato"/>
                <a:sym typeface="Lato"/>
              </a:rPr>
              <a:t>  Would give the user information on what a checkpoint is and how to create one.</a:t>
            </a:r>
            <a:endParaRPr sz="1000">
              <a:latin typeface="Lato"/>
              <a:ea typeface="Lato"/>
              <a:cs typeface="Lato"/>
              <a:sym typeface="Lato"/>
            </a:endParaRPr>
          </a:p>
        </p:txBody>
      </p:sp>
      <p:cxnSp>
        <p:nvCxnSpPr>
          <p:cNvPr id="160" name="Google Shape;160;p20"/>
          <p:cNvCxnSpPr/>
          <p:nvPr/>
        </p:nvCxnSpPr>
        <p:spPr>
          <a:xfrm rot="10800000">
            <a:off x="5584750" y="3941575"/>
            <a:ext cx="797700" cy="0"/>
          </a:xfrm>
          <a:prstGeom prst="straightConnector1">
            <a:avLst/>
          </a:prstGeom>
          <a:noFill/>
          <a:ln cap="flat" cmpd="sng" w="9525">
            <a:solidFill>
              <a:schemeClr val="dk2"/>
            </a:solidFill>
            <a:prstDash val="solid"/>
            <a:round/>
            <a:headEnd len="med" w="med" type="none"/>
            <a:tailEnd len="med" w="med" type="triangle"/>
          </a:ln>
        </p:spPr>
      </p:cxnSp>
      <p:sp>
        <p:nvSpPr>
          <p:cNvPr id="161" name="Google Shape;161;p20"/>
          <p:cNvSpPr txBox="1"/>
          <p:nvPr/>
        </p:nvSpPr>
        <p:spPr>
          <a:xfrm>
            <a:off x="6382450" y="3619075"/>
            <a:ext cx="2506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Add Time Period</a:t>
            </a:r>
            <a:r>
              <a:rPr b="1" lang="en" sz="1000">
                <a:latin typeface="Lato"/>
                <a:ea typeface="Lato"/>
                <a:cs typeface="Lato"/>
                <a:sym typeface="Lato"/>
              </a:rPr>
              <a:t>:</a:t>
            </a:r>
            <a:r>
              <a:rPr lang="en" sz="1000">
                <a:latin typeface="Lato"/>
                <a:ea typeface="Lato"/>
                <a:cs typeface="Lato"/>
                <a:sym typeface="Lato"/>
              </a:rPr>
              <a:t> The user would be able to pick the time period that they want their storywalk to be from.</a:t>
            </a:r>
            <a:endParaRPr sz="1000">
              <a:latin typeface="Lato"/>
              <a:ea typeface="Lato"/>
              <a:cs typeface="Lato"/>
              <a:sym typeface="Lato"/>
            </a:endParaRPr>
          </a:p>
        </p:txBody>
      </p:sp>
      <p:cxnSp>
        <p:nvCxnSpPr>
          <p:cNvPr id="162" name="Google Shape;162;p20"/>
          <p:cNvCxnSpPr/>
          <p:nvPr/>
        </p:nvCxnSpPr>
        <p:spPr>
          <a:xfrm rot="10800000">
            <a:off x="5584750" y="3232125"/>
            <a:ext cx="797700" cy="0"/>
          </a:xfrm>
          <a:prstGeom prst="straightConnector1">
            <a:avLst/>
          </a:prstGeom>
          <a:noFill/>
          <a:ln cap="flat" cmpd="sng" w="9525">
            <a:solidFill>
              <a:schemeClr val="dk2"/>
            </a:solidFill>
            <a:prstDash val="solid"/>
            <a:round/>
            <a:headEnd len="med" w="med" type="none"/>
            <a:tailEnd len="med" w="med" type="triangle"/>
          </a:ln>
        </p:spPr>
      </p:cxnSp>
      <p:sp>
        <p:nvSpPr>
          <p:cNvPr id="163" name="Google Shape;163;p20"/>
          <p:cNvSpPr txBox="1"/>
          <p:nvPr/>
        </p:nvSpPr>
        <p:spPr>
          <a:xfrm>
            <a:off x="6382450" y="2909625"/>
            <a:ext cx="2506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Add Description Button</a:t>
            </a:r>
            <a:r>
              <a:rPr b="1" lang="en" sz="1000">
                <a:latin typeface="Lato"/>
                <a:ea typeface="Lato"/>
                <a:cs typeface="Lato"/>
                <a:sym typeface="Lato"/>
              </a:rPr>
              <a:t>:</a:t>
            </a:r>
            <a:r>
              <a:rPr lang="en" sz="1000">
                <a:latin typeface="Lato"/>
                <a:ea typeface="Lato"/>
                <a:cs typeface="Lato"/>
                <a:sym typeface="Lato"/>
              </a:rPr>
              <a:t>  The user would be able to click this to add multiple descriptions of the checkpoint.</a:t>
            </a:r>
            <a:endParaRPr sz="1000">
              <a:latin typeface="Lato"/>
              <a:ea typeface="Lato"/>
              <a:cs typeface="Lato"/>
              <a:sym typeface="Lato"/>
            </a:endParaRPr>
          </a:p>
        </p:txBody>
      </p:sp>
      <p:cxnSp>
        <p:nvCxnSpPr>
          <p:cNvPr id="164" name="Google Shape;164;p20"/>
          <p:cNvCxnSpPr/>
          <p:nvPr/>
        </p:nvCxnSpPr>
        <p:spPr>
          <a:xfrm rot="10800000">
            <a:off x="2761475" y="1862375"/>
            <a:ext cx="603900" cy="0"/>
          </a:xfrm>
          <a:prstGeom prst="straightConnector1">
            <a:avLst/>
          </a:prstGeom>
          <a:noFill/>
          <a:ln cap="flat" cmpd="sng" w="9525">
            <a:solidFill>
              <a:schemeClr val="dk2"/>
            </a:solidFill>
            <a:prstDash val="solid"/>
            <a:round/>
            <a:headEnd len="med" w="med" type="triangle"/>
            <a:tailEnd len="med" w="med" type="none"/>
          </a:ln>
        </p:spPr>
      </p:cxnSp>
      <p:sp>
        <p:nvSpPr>
          <p:cNvPr id="165" name="Google Shape;165;p20"/>
          <p:cNvSpPr txBox="1"/>
          <p:nvPr/>
        </p:nvSpPr>
        <p:spPr>
          <a:xfrm>
            <a:off x="270700" y="1692275"/>
            <a:ext cx="2506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Description</a:t>
            </a:r>
            <a:r>
              <a:rPr lang="en" sz="1000">
                <a:latin typeface="Lato"/>
                <a:ea typeface="Lato"/>
                <a:cs typeface="Lato"/>
                <a:sym typeface="Lato"/>
              </a:rPr>
              <a:t> : The user would be able to </a:t>
            </a:r>
            <a:r>
              <a:rPr lang="en" sz="1000">
                <a:latin typeface="Lato"/>
                <a:ea typeface="Lato"/>
                <a:cs typeface="Lato"/>
                <a:sym typeface="Lato"/>
              </a:rPr>
              <a:t>write</a:t>
            </a:r>
            <a:r>
              <a:rPr lang="en" sz="1000">
                <a:latin typeface="Lato"/>
                <a:ea typeface="Lato"/>
                <a:cs typeface="Lato"/>
                <a:sym typeface="Lato"/>
              </a:rPr>
              <a:t> a description of the checkpoint that they want to add.</a:t>
            </a:r>
            <a:endParaRPr sz="1000">
              <a:latin typeface="Lato"/>
              <a:ea typeface="Lato"/>
              <a:cs typeface="Lato"/>
              <a:sym typeface="Lato"/>
            </a:endParaRPr>
          </a:p>
        </p:txBody>
      </p:sp>
      <p:sp>
        <p:nvSpPr>
          <p:cNvPr id="166" name="Google Shape;166;p20"/>
          <p:cNvSpPr/>
          <p:nvPr/>
        </p:nvSpPr>
        <p:spPr>
          <a:xfrm>
            <a:off x="5158604" y="3101119"/>
            <a:ext cx="372600" cy="372600"/>
          </a:xfrm>
          <a:prstGeom prst="ellipse">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5088150" y="3858951"/>
            <a:ext cx="346200" cy="346200"/>
          </a:xfrm>
          <a:prstGeom prst="ellipse">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a:off x="4762200" y="4563974"/>
            <a:ext cx="713700" cy="213900"/>
          </a:xfrm>
          <a:prstGeom prst="roundRect">
            <a:avLst>
              <a:gd fmla="val 16667" name="adj"/>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txBox="1"/>
          <p:nvPr/>
        </p:nvSpPr>
        <p:spPr>
          <a:xfrm>
            <a:off x="270700" y="2832675"/>
            <a:ext cx="2506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The user would click the Add Description Button and add a description of the checkpoint. </a:t>
            </a:r>
            <a:endParaRPr sz="1000">
              <a:latin typeface="Lato"/>
              <a:ea typeface="Lato"/>
              <a:cs typeface="Lato"/>
              <a:sym typeface="Lato"/>
            </a:endParaRPr>
          </a:p>
        </p:txBody>
      </p:sp>
      <p:cxnSp>
        <p:nvCxnSpPr>
          <p:cNvPr id="170" name="Google Shape;170;p20"/>
          <p:cNvCxnSpPr/>
          <p:nvPr/>
        </p:nvCxnSpPr>
        <p:spPr>
          <a:xfrm flipH="1" rot="10800000">
            <a:off x="2776900" y="3134925"/>
            <a:ext cx="2381700" cy="21000"/>
          </a:xfrm>
          <a:prstGeom prst="straightConnector1">
            <a:avLst/>
          </a:prstGeom>
          <a:noFill/>
          <a:ln cap="flat" cmpd="sng" w="9525">
            <a:solidFill>
              <a:schemeClr val="dk2"/>
            </a:solidFill>
            <a:prstDash val="solid"/>
            <a:round/>
            <a:headEnd len="med" w="med" type="none"/>
            <a:tailEnd len="med" w="med" type="triangle"/>
          </a:ln>
        </p:spPr>
      </p:cxnSp>
      <p:sp>
        <p:nvSpPr>
          <p:cNvPr id="171" name="Google Shape;171;p20"/>
          <p:cNvSpPr txBox="1"/>
          <p:nvPr/>
        </p:nvSpPr>
        <p:spPr>
          <a:xfrm>
            <a:off x="240275" y="3643550"/>
            <a:ext cx="2506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The user would click the Add Time Period Button and add the time period. </a:t>
            </a:r>
            <a:endParaRPr sz="1000">
              <a:latin typeface="Lato"/>
              <a:ea typeface="Lato"/>
              <a:cs typeface="Lato"/>
              <a:sym typeface="Lato"/>
            </a:endParaRPr>
          </a:p>
        </p:txBody>
      </p:sp>
      <p:cxnSp>
        <p:nvCxnSpPr>
          <p:cNvPr id="172" name="Google Shape;172;p20"/>
          <p:cNvCxnSpPr/>
          <p:nvPr/>
        </p:nvCxnSpPr>
        <p:spPr>
          <a:xfrm>
            <a:off x="2826041" y="3950550"/>
            <a:ext cx="2085300" cy="0"/>
          </a:xfrm>
          <a:prstGeom prst="straightConnector1">
            <a:avLst/>
          </a:prstGeom>
          <a:noFill/>
          <a:ln cap="flat" cmpd="sng" w="9525">
            <a:solidFill>
              <a:schemeClr val="dk2"/>
            </a:solidFill>
            <a:prstDash val="solid"/>
            <a:round/>
            <a:headEnd len="med" w="med" type="none"/>
            <a:tailEnd len="med" w="med" type="triangle"/>
          </a:ln>
        </p:spPr>
      </p:cxnSp>
      <p:sp>
        <p:nvSpPr>
          <p:cNvPr id="173" name="Google Shape;173;p20"/>
          <p:cNvSpPr txBox="1"/>
          <p:nvPr/>
        </p:nvSpPr>
        <p:spPr>
          <a:xfrm>
            <a:off x="6076175" y="4389525"/>
            <a:ext cx="291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Clicking on </a:t>
            </a:r>
            <a:r>
              <a:rPr b="1" lang="en" sz="1000">
                <a:latin typeface="Lato"/>
                <a:ea typeface="Lato"/>
                <a:cs typeface="Lato"/>
                <a:sym typeface="Lato"/>
              </a:rPr>
              <a:t>Next</a:t>
            </a:r>
            <a:r>
              <a:rPr lang="en" sz="1000">
                <a:latin typeface="Lato"/>
                <a:ea typeface="Lato"/>
                <a:cs typeface="Lato"/>
                <a:sym typeface="Lato"/>
              </a:rPr>
              <a:t> results in moving to the screen on the slide 9.</a:t>
            </a:r>
            <a:endParaRPr sz="1000">
              <a:latin typeface="Lato"/>
              <a:ea typeface="Lato"/>
              <a:cs typeface="Lato"/>
              <a:sym typeface="Lato"/>
            </a:endParaRPr>
          </a:p>
        </p:txBody>
      </p:sp>
      <p:cxnSp>
        <p:nvCxnSpPr>
          <p:cNvPr id="174" name="Google Shape;174;p20"/>
          <p:cNvCxnSpPr/>
          <p:nvPr/>
        </p:nvCxnSpPr>
        <p:spPr>
          <a:xfrm>
            <a:off x="7996625" y="4882125"/>
            <a:ext cx="678000" cy="0"/>
          </a:xfrm>
          <a:prstGeom prst="straightConnector1">
            <a:avLst/>
          </a:prstGeom>
          <a:noFill/>
          <a:ln cap="flat" cmpd="sng" w="19050">
            <a:solidFill>
              <a:schemeClr val="dk1"/>
            </a:solidFill>
            <a:prstDash val="solid"/>
            <a:round/>
            <a:headEnd len="med" w="med" type="none"/>
            <a:tailEnd len="med" w="med" type="triangle"/>
          </a:ln>
        </p:spPr>
      </p:cxnSp>
      <p:sp>
        <p:nvSpPr>
          <p:cNvPr id="175" name="Google Shape;175;p20"/>
          <p:cNvSpPr txBox="1"/>
          <p:nvPr/>
        </p:nvSpPr>
        <p:spPr>
          <a:xfrm>
            <a:off x="181375" y="4389525"/>
            <a:ext cx="29181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latin typeface="Lato"/>
                <a:ea typeface="Lato"/>
                <a:cs typeface="Lato"/>
                <a:sym typeface="Lato"/>
              </a:rPr>
              <a:t>Clicking on </a:t>
            </a:r>
            <a:r>
              <a:rPr b="1" lang="en" sz="1000">
                <a:latin typeface="Lato"/>
                <a:ea typeface="Lato"/>
                <a:cs typeface="Lato"/>
                <a:sym typeface="Lato"/>
              </a:rPr>
              <a:t>Back </a:t>
            </a:r>
            <a:r>
              <a:rPr lang="en" sz="1000">
                <a:latin typeface="Lato"/>
                <a:ea typeface="Lato"/>
                <a:cs typeface="Lato"/>
                <a:sym typeface="Lato"/>
              </a:rPr>
              <a:t>results in moving to the screen on the slide 7.</a:t>
            </a:r>
            <a:endParaRPr sz="1000">
              <a:latin typeface="Lato"/>
              <a:ea typeface="Lato"/>
              <a:cs typeface="Lato"/>
              <a:sym typeface="Lato"/>
            </a:endParaRPr>
          </a:p>
        </p:txBody>
      </p:sp>
      <p:cxnSp>
        <p:nvCxnSpPr>
          <p:cNvPr id="176" name="Google Shape;176;p20"/>
          <p:cNvCxnSpPr/>
          <p:nvPr/>
        </p:nvCxnSpPr>
        <p:spPr>
          <a:xfrm>
            <a:off x="349225" y="4882125"/>
            <a:ext cx="678000" cy="0"/>
          </a:xfrm>
          <a:prstGeom prst="straightConnector1">
            <a:avLst/>
          </a:prstGeom>
          <a:noFill/>
          <a:ln cap="flat" cmpd="sng" w="19050">
            <a:solidFill>
              <a:schemeClr val="dk1"/>
            </a:solidFill>
            <a:prstDash val="solid"/>
            <a:round/>
            <a:headEnd len="med" w="med" type="triangle"/>
            <a:tailEnd len="med" w="med" type="none"/>
          </a:ln>
        </p:spPr>
      </p:cxnSp>
      <p:sp>
        <p:nvSpPr>
          <p:cNvPr id="177" name="Google Shape;177;p20"/>
          <p:cNvSpPr/>
          <p:nvPr/>
        </p:nvSpPr>
        <p:spPr>
          <a:xfrm>
            <a:off x="3511850" y="4563974"/>
            <a:ext cx="713700" cy="213900"/>
          </a:xfrm>
          <a:prstGeom prst="roundRect">
            <a:avLst>
              <a:gd fmla="val 16667" name="adj"/>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1"/>
          <p:cNvPicPr preferRelativeResize="0"/>
          <p:nvPr/>
        </p:nvPicPr>
        <p:blipFill>
          <a:blip r:embed="rId3">
            <a:alphaModFix/>
          </a:blip>
          <a:stretch>
            <a:fillRect/>
          </a:stretch>
        </p:blipFill>
        <p:spPr>
          <a:xfrm>
            <a:off x="3501426" y="244900"/>
            <a:ext cx="2149200" cy="4653704"/>
          </a:xfrm>
          <a:prstGeom prst="rect">
            <a:avLst/>
          </a:prstGeom>
          <a:noFill/>
          <a:ln>
            <a:noFill/>
          </a:ln>
        </p:spPr>
      </p:pic>
      <p:cxnSp>
        <p:nvCxnSpPr>
          <p:cNvPr id="184" name="Google Shape;184;p21"/>
          <p:cNvCxnSpPr/>
          <p:nvPr/>
        </p:nvCxnSpPr>
        <p:spPr>
          <a:xfrm flipH="1">
            <a:off x="5612920" y="924525"/>
            <a:ext cx="743400" cy="6900"/>
          </a:xfrm>
          <a:prstGeom prst="straightConnector1">
            <a:avLst/>
          </a:prstGeom>
          <a:noFill/>
          <a:ln cap="flat" cmpd="sng" w="9525">
            <a:solidFill>
              <a:schemeClr val="dk2"/>
            </a:solidFill>
            <a:prstDash val="solid"/>
            <a:round/>
            <a:headEnd len="med" w="med" type="none"/>
            <a:tailEnd len="med" w="med" type="triangle"/>
          </a:ln>
        </p:spPr>
      </p:cxnSp>
      <p:sp>
        <p:nvSpPr>
          <p:cNvPr id="185" name="Google Shape;185;p21"/>
          <p:cNvSpPr txBox="1"/>
          <p:nvPr/>
        </p:nvSpPr>
        <p:spPr>
          <a:xfrm>
            <a:off x="6331800" y="707475"/>
            <a:ext cx="2421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Help Button:</a:t>
            </a:r>
            <a:r>
              <a:rPr lang="en" sz="1000">
                <a:latin typeface="Lato"/>
                <a:ea typeface="Lato"/>
                <a:cs typeface="Lato"/>
                <a:sym typeface="Lato"/>
              </a:rPr>
              <a:t> Would give the user the information about adding elements  and how to complete this step</a:t>
            </a:r>
            <a:endParaRPr b="1" sz="1000">
              <a:latin typeface="Lato"/>
              <a:ea typeface="Lato"/>
              <a:cs typeface="Lato"/>
              <a:sym typeface="Lato"/>
            </a:endParaRPr>
          </a:p>
        </p:txBody>
      </p:sp>
      <p:cxnSp>
        <p:nvCxnSpPr>
          <p:cNvPr id="186" name="Google Shape;186;p21"/>
          <p:cNvCxnSpPr/>
          <p:nvPr/>
        </p:nvCxnSpPr>
        <p:spPr>
          <a:xfrm flipH="1">
            <a:off x="5665750" y="2292675"/>
            <a:ext cx="743400" cy="6900"/>
          </a:xfrm>
          <a:prstGeom prst="straightConnector1">
            <a:avLst/>
          </a:prstGeom>
          <a:noFill/>
          <a:ln cap="flat" cmpd="sng" w="9525">
            <a:solidFill>
              <a:schemeClr val="dk2"/>
            </a:solidFill>
            <a:prstDash val="solid"/>
            <a:round/>
            <a:headEnd len="med" w="med" type="none"/>
            <a:tailEnd len="med" w="med" type="triangle"/>
          </a:ln>
        </p:spPr>
      </p:cxnSp>
      <p:sp>
        <p:nvSpPr>
          <p:cNvPr id="187" name="Google Shape;187;p21"/>
          <p:cNvSpPr txBox="1"/>
          <p:nvPr/>
        </p:nvSpPr>
        <p:spPr>
          <a:xfrm>
            <a:off x="6409150" y="1847025"/>
            <a:ext cx="2421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Add Avatar Button</a:t>
            </a:r>
            <a:r>
              <a:rPr b="1" lang="en" sz="1000">
                <a:latin typeface="Lato"/>
                <a:ea typeface="Lato"/>
                <a:cs typeface="Lato"/>
                <a:sym typeface="Lato"/>
              </a:rPr>
              <a:t>:</a:t>
            </a:r>
            <a:r>
              <a:rPr lang="en" sz="1000">
                <a:latin typeface="Lato"/>
                <a:ea typeface="Lato"/>
                <a:cs typeface="Lato"/>
                <a:sym typeface="Lato"/>
              </a:rPr>
              <a:t> This button takes the user to to the page that allows the user to add an AR avatar</a:t>
            </a:r>
            <a:endParaRPr sz="1000">
              <a:latin typeface="Lato"/>
              <a:ea typeface="Lato"/>
              <a:cs typeface="Lato"/>
              <a:sym typeface="Lato"/>
            </a:endParaRPr>
          </a:p>
        </p:txBody>
      </p:sp>
      <p:cxnSp>
        <p:nvCxnSpPr>
          <p:cNvPr id="188" name="Google Shape;188;p21"/>
          <p:cNvCxnSpPr/>
          <p:nvPr/>
        </p:nvCxnSpPr>
        <p:spPr>
          <a:xfrm flipH="1">
            <a:off x="5665750" y="3356025"/>
            <a:ext cx="743400" cy="6900"/>
          </a:xfrm>
          <a:prstGeom prst="straightConnector1">
            <a:avLst/>
          </a:prstGeom>
          <a:noFill/>
          <a:ln cap="flat" cmpd="sng" w="9525">
            <a:solidFill>
              <a:schemeClr val="dk2"/>
            </a:solidFill>
            <a:prstDash val="solid"/>
            <a:round/>
            <a:headEnd len="med" w="med" type="none"/>
            <a:tailEnd len="med" w="med" type="triangle"/>
          </a:ln>
        </p:spPr>
      </p:cxnSp>
      <p:sp>
        <p:nvSpPr>
          <p:cNvPr id="189" name="Google Shape;189;p21"/>
          <p:cNvSpPr txBox="1"/>
          <p:nvPr/>
        </p:nvSpPr>
        <p:spPr>
          <a:xfrm>
            <a:off x="6409150" y="2910375"/>
            <a:ext cx="2421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Add Element Button:</a:t>
            </a:r>
            <a:r>
              <a:rPr lang="en" sz="1000">
                <a:latin typeface="Lato"/>
                <a:ea typeface="Lato"/>
                <a:cs typeface="Lato"/>
                <a:sym typeface="Lato"/>
              </a:rPr>
              <a:t> </a:t>
            </a:r>
            <a:r>
              <a:rPr lang="en" sz="1000">
                <a:latin typeface="Lato"/>
                <a:ea typeface="Lato"/>
                <a:cs typeface="Lato"/>
                <a:sym typeface="Lato"/>
              </a:rPr>
              <a:t>This button takes the user to to the page that allows the user to add an AR object</a:t>
            </a:r>
            <a:endParaRPr sz="1000">
              <a:latin typeface="Lato"/>
              <a:ea typeface="Lato"/>
              <a:cs typeface="Lato"/>
              <a:sym typeface="Lato"/>
            </a:endParaRPr>
          </a:p>
        </p:txBody>
      </p:sp>
      <p:sp>
        <p:nvSpPr>
          <p:cNvPr id="190" name="Google Shape;190;p21"/>
          <p:cNvSpPr txBox="1"/>
          <p:nvPr/>
        </p:nvSpPr>
        <p:spPr>
          <a:xfrm>
            <a:off x="321475" y="2152575"/>
            <a:ext cx="2346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The user would click the “Add and Avatar” button to </a:t>
            </a:r>
            <a:r>
              <a:rPr lang="en" sz="1000">
                <a:latin typeface="Lato"/>
                <a:ea typeface="Lato"/>
                <a:cs typeface="Lato"/>
                <a:sym typeface="Lato"/>
              </a:rPr>
              <a:t>proceed</a:t>
            </a:r>
            <a:r>
              <a:rPr lang="en" sz="1000">
                <a:latin typeface="Lato"/>
                <a:ea typeface="Lato"/>
                <a:cs typeface="Lato"/>
                <a:sym typeface="Lato"/>
              </a:rPr>
              <a:t> to complete the task.</a:t>
            </a:r>
            <a:endParaRPr sz="1000">
              <a:latin typeface="Lato"/>
              <a:ea typeface="Lato"/>
              <a:cs typeface="Lato"/>
              <a:sym typeface="Lato"/>
            </a:endParaRPr>
          </a:p>
        </p:txBody>
      </p:sp>
      <p:cxnSp>
        <p:nvCxnSpPr>
          <p:cNvPr id="191" name="Google Shape;191;p21"/>
          <p:cNvCxnSpPr/>
          <p:nvPr/>
        </p:nvCxnSpPr>
        <p:spPr>
          <a:xfrm>
            <a:off x="2667850" y="2475825"/>
            <a:ext cx="796200" cy="0"/>
          </a:xfrm>
          <a:prstGeom prst="straightConnector1">
            <a:avLst/>
          </a:prstGeom>
          <a:noFill/>
          <a:ln cap="flat" cmpd="sng" w="9525">
            <a:solidFill>
              <a:schemeClr val="dk2"/>
            </a:solidFill>
            <a:prstDash val="solid"/>
            <a:round/>
            <a:headEnd len="med" w="med" type="none"/>
            <a:tailEnd len="med" w="med" type="triangle"/>
          </a:ln>
        </p:spPr>
      </p:cxnSp>
      <p:sp>
        <p:nvSpPr>
          <p:cNvPr id="192" name="Google Shape;192;p21"/>
          <p:cNvSpPr txBox="1"/>
          <p:nvPr/>
        </p:nvSpPr>
        <p:spPr>
          <a:xfrm>
            <a:off x="99975" y="77775"/>
            <a:ext cx="2777400" cy="12990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0"/>
              </a:spcAft>
              <a:buNone/>
            </a:pPr>
            <a:r>
              <a:rPr b="1" lang="en" sz="1200">
                <a:solidFill>
                  <a:schemeClr val="dk2"/>
                </a:solidFill>
                <a:latin typeface="Lato"/>
                <a:ea typeface="Lato"/>
                <a:cs typeface="Lato"/>
                <a:sym typeface="Lato"/>
              </a:rPr>
              <a:t>Step 4 : </a:t>
            </a:r>
            <a:endParaRPr b="1" sz="1200">
              <a:solidFill>
                <a:schemeClr val="dk2"/>
              </a:solidFill>
              <a:latin typeface="Lato"/>
              <a:ea typeface="Lato"/>
              <a:cs typeface="Lato"/>
              <a:sym typeface="Lato"/>
            </a:endParaRPr>
          </a:p>
          <a:p>
            <a:pPr indent="0" lvl="0" marL="0" rtl="0" algn="l">
              <a:lnSpc>
                <a:spcPct val="105000"/>
              </a:lnSpc>
              <a:spcBef>
                <a:spcPts val="1200"/>
              </a:spcBef>
              <a:spcAft>
                <a:spcPts val="1200"/>
              </a:spcAft>
              <a:buNone/>
            </a:pPr>
            <a:r>
              <a:rPr b="1" lang="en" sz="1200">
                <a:solidFill>
                  <a:schemeClr val="dk2"/>
                </a:solidFill>
                <a:latin typeface="Lato"/>
                <a:ea typeface="Lato"/>
                <a:cs typeface="Lato"/>
                <a:sym typeface="Lato"/>
              </a:rPr>
              <a:t>They are given the option to add an avatar or an element to the scene. They can do both. The user picks add an avatar.</a:t>
            </a:r>
            <a:endParaRPr b="1" sz="1200">
              <a:latin typeface="Lato"/>
              <a:ea typeface="Lato"/>
              <a:cs typeface="Lato"/>
              <a:sym typeface="Lato"/>
            </a:endParaRPr>
          </a:p>
        </p:txBody>
      </p:sp>
      <p:sp>
        <p:nvSpPr>
          <p:cNvPr id="193" name="Google Shape;193;p21"/>
          <p:cNvSpPr/>
          <p:nvPr/>
        </p:nvSpPr>
        <p:spPr>
          <a:xfrm>
            <a:off x="3631369" y="1659039"/>
            <a:ext cx="1855800" cy="1185900"/>
          </a:xfrm>
          <a:prstGeom prst="roundRect">
            <a:avLst>
              <a:gd fmla="val 16667" name="adj"/>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txBox="1"/>
          <p:nvPr/>
        </p:nvSpPr>
        <p:spPr>
          <a:xfrm>
            <a:off x="157775" y="4389525"/>
            <a:ext cx="29181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latin typeface="Lato"/>
                <a:ea typeface="Lato"/>
                <a:cs typeface="Lato"/>
                <a:sym typeface="Lato"/>
              </a:rPr>
              <a:t>Clicking on </a:t>
            </a:r>
            <a:r>
              <a:rPr b="1" lang="en" sz="1000">
                <a:latin typeface="Lato"/>
                <a:ea typeface="Lato"/>
                <a:cs typeface="Lato"/>
                <a:sym typeface="Lato"/>
              </a:rPr>
              <a:t>Back </a:t>
            </a:r>
            <a:r>
              <a:rPr lang="en" sz="1000">
                <a:latin typeface="Lato"/>
                <a:ea typeface="Lato"/>
                <a:cs typeface="Lato"/>
                <a:sym typeface="Lato"/>
              </a:rPr>
              <a:t>results in moving to the screen on the slide 8.</a:t>
            </a:r>
            <a:endParaRPr sz="1000">
              <a:latin typeface="Lato"/>
              <a:ea typeface="Lato"/>
              <a:cs typeface="Lato"/>
              <a:sym typeface="Lato"/>
            </a:endParaRPr>
          </a:p>
        </p:txBody>
      </p:sp>
      <p:cxnSp>
        <p:nvCxnSpPr>
          <p:cNvPr id="195" name="Google Shape;195;p21"/>
          <p:cNvCxnSpPr/>
          <p:nvPr/>
        </p:nvCxnSpPr>
        <p:spPr>
          <a:xfrm>
            <a:off x="325625" y="4882125"/>
            <a:ext cx="678000" cy="0"/>
          </a:xfrm>
          <a:prstGeom prst="straightConnector1">
            <a:avLst/>
          </a:prstGeom>
          <a:noFill/>
          <a:ln cap="flat" cmpd="sng" w="19050">
            <a:solidFill>
              <a:schemeClr val="dk1"/>
            </a:solidFill>
            <a:prstDash val="solid"/>
            <a:round/>
            <a:headEnd len="med" w="med" type="triangle"/>
            <a:tailEnd len="med" w="med" type="none"/>
          </a:ln>
        </p:spPr>
      </p:cxnSp>
      <p:sp>
        <p:nvSpPr>
          <p:cNvPr id="196" name="Google Shape;196;p21"/>
          <p:cNvSpPr txBox="1"/>
          <p:nvPr/>
        </p:nvSpPr>
        <p:spPr>
          <a:xfrm>
            <a:off x="6076175" y="4389525"/>
            <a:ext cx="291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Adding </a:t>
            </a:r>
            <a:r>
              <a:rPr b="1" lang="en" sz="1000">
                <a:latin typeface="Lato"/>
                <a:ea typeface="Lato"/>
                <a:cs typeface="Lato"/>
                <a:sym typeface="Lato"/>
              </a:rPr>
              <a:t>Add Element to scene  </a:t>
            </a:r>
            <a:r>
              <a:rPr lang="en" sz="1000">
                <a:latin typeface="Lato"/>
                <a:ea typeface="Lato"/>
                <a:cs typeface="Lato"/>
                <a:sym typeface="Lato"/>
              </a:rPr>
              <a:t>results in moving to the screen on the  slide 12.</a:t>
            </a:r>
            <a:endParaRPr sz="1000">
              <a:latin typeface="Lato"/>
              <a:ea typeface="Lato"/>
              <a:cs typeface="Lato"/>
              <a:sym typeface="Lato"/>
            </a:endParaRPr>
          </a:p>
        </p:txBody>
      </p:sp>
      <p:cxnSp>
        <p:nvCxnSpPr>
          <p:cNvPr id="197" name="Google Shape;197;p21"/>
          <p:cNvCxnSpPr/>
          <p:nvPr/>
        </p:nvCxnSpPr>
        <p:spPr>
          <a:xfrm>
            <a:off x="8072825" y="4882125"/>
            <a:ext cx="678000" cy="0"/>
          </a:xfrm>
          <a:prstGeom prst="straightConnector1">
            <a:avLst/>
          </a:prstGeom>
          <a:noFill/>
          <a:ln cap="flat" cmpd="sng" w="19050">
            <a:solidFill>
              <a:schemeClr val="dk1"/>
            </a:solidFill>
            <a:prstDash val="solid"/>
            <a:round/>
            <a:headEnd len="med" w="med" type="none"/>
            <a:tailEnd len="med" w="med" type="triangle"/>
          </a:ln>
        </p:spPr>
      </p:cxnSp>
      <p:sp>
        <p:nvSpPr>
          <p:cNvPr id="198" name="Google Shape;198;p21"/>
          <p:cNvSpPr/>
          <p:nvPr/>
        </p:nvSpPr>
        <p:spPr>
          <a:xfrm>
            <a:off x="4812776" y="4577500"/>
            <a:ext cx="588000" cy="124800"/>
          </a:xfrm>
          <a:prstGeom prst="roundRect">
            <a:avLst>
              <a:gd fmla="val 16667" name="adj"/>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a:off x="3708125" y="4577500"/>
            <a:ext cx="588000" cy="172200"/>
          </a:xfrm>
          <a:prstGeom prst="roundRect">
            <a:avLst>
              <a:gd fmla="val 16667" name="adj"/>
            </a:avLst>
          </a:prstGeom>
          <a:solidFill>
            <a:srgbClr val="FF9D3E">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txBox="1"/>
          <p:nvPr/>
        </p:nvSpPr>
        <p:spPr>
          <a:xfrm>
            <a:off x="6076175" y="3817000"/>
            <a:ext cx="291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Adding </a:t>
            </a:r>
            <a:r>
              <a:rPr b="1" lang="en" sz="1000">
                <a:latin typeface="Lato"/>
                <a:ea typeface="Lato"/>
                <a:cs typeface="Lato"/>
                <a:sym typeface="Lato"/>
              </a:rPr>
              <a:t>Add Avatar  </a:t>
            </a:r>
            <a:r>
              <a:rPr lang="en" sz="1000">
                <a:latin typeface="Lato"/>
                <a:ea typeface="Lato"/>
                <a:cs typeface="Lato"/>
                <a:sym typeface="Lato"/>
              </a:rPr>
              <a:t>results in moving to the screen on the  slide 10.</a:t>
            </a:r>
            <a:endParaRPr sz="1000">
              <a:latin typeface="Lato"/>
              <a:ea typeface="Lato"/>
              <a:cs typeface="Lato"/>
              <a:sym typeface="Lato"/>
            </a:endParaRPr>
          </a:p>
        </p:txBody>
      </p:sp>
      <p:cxnSp>
        <p:nvCxnSpPr>
          <p:cNvPr id="201" name="Google Shape;201;p21"/>
          <p:cNvCxnSpPr/>
          <p:nvPr/>
        </p:nvCxnSpPr>
        <p:spPr>
          <a:xfrm>
            <a:off x="8072825" y="4309600"/>
            <a:ext cx="678000" cy="0"/>
          </a:xfrm>
          <a:prstGeom prst="straightConnector1">
            <a:avLst/>
          </a:prstGeom>
          <a:noFill/>
          <a:ln cap="flat" cmpd="sng" w="19050">
            <a:solidFill>
              <a:schemeClr val="dk1"/>
            </a:solidFill>
            <a:prstDash val="solid"/>
            <a:round/>
            <a:headEnd len="med" w="med" type="none"/>
            <a:tailEnd len="med" w="med" type="triangle"/>
          </a:ln>
        </p:spPr>
      </p:cxnSp>
      <p:sp>
        <p:nvSpPr>
          <p:cNvPr id="202" name="Google Shape;202;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F9D3E"/>
      </a:dk1>
      <a:lt1>
        <a:srgbClr val="FFFAF4"/>
      </a:lt1>
      <a:dk2>
        <a:srgbClr val="222222"/>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