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Roboto Condensed"/>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boldItalic.fntdata"/><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RobotoCondensed-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RobotoCondensed-italic.fntdata"/><Relationship Id="rId16" Type="http://schemas.openxmlformats.org/officeDocument/2006/relationships/slide" Target="slides/slide11.xml"/><Relationship Id="rId38" Type="http://schemas.openxmlformats.org/officeDocument/2006/relationships/font" Target="fonts/Roboto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ddf81c5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ddf81c5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It performs poorly for operations in which a local value can be influenced by arbitrarily distant inputs, such as watershed analysis or classical clustering algorithms; </a:t>
            </a:r>
            <a:endParaRPr/>
          </a:p>
          <a:p>
            <a:pPr indent="0" lvl="0" marL="0" rtl="0" algn="l">
              <a:spcBef>
                <a:spcPts val="0"/>
              </a:spcBef>
              <a:spcAft>
                <a:spcPts val="0"/>
              </a:spcAft>
              <a:buNone/>
            </a:pPr>
            <a:r>
              <a:rPr lang="en"/>
              <a:t>operations that require a large amount of data to be in hand at the same time, such as training many classical machine learning models; </a:t>
            </a:r>
            <a:endParaRPr/>
          </a:p>
          <a:p>
            <a:pPr indent="0" lvl="0" marL="0" rtl="0" algn="l">
              <a:spcBef>
                <a:spcPts val="0"/>
              </a:spcBef>
              <a:spcAft>
                <a:spcPts val="0"/>
              </a:spcAft>
              <a:buNone/>
            </a:pPr>
            <a:r>
              <a:rPr lang="en"/>
              <a:t>and operations that involve long-running iterative processes,such as finite element analysis or agent-based models.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df81c54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ddf81c54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df81c54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ddf81c54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0d7c9d16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0d7c9d16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ed6f28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ed6f2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d0da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dd0da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ded6f28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ded6f28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ded6f28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ded6f28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0d7c9d1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0d7c9d1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0d7c9d1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0d7c9d1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0f320a5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0f320a5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0d7c9d1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0d7c9d1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0d7c9d16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0d7c9d16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0d7c9d1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0d7c9d1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0d7c9d1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0d7c9d16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1944b1c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1944b1c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1944b1c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1944b1c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1944b1c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1944b1c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1944b1c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1944b1c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72d0d1d1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72d0d1d1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72d0d1d1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72d0d1d1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72d0d1d1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2d0d1d1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72d0d1d1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72d0d1d1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72d0d1d1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2d0d1d16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72d0d1d16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2d0d1d16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ddf81c5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ddf81c5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earthengine.ap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eemap.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s.google.com/earth-engine/guides/client_serv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drive/folders/1mZs4ktPT4tr5273jZtNHUVX1F_VC8Q77?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lab.research.google.com/" TargetMode="External"/><Relationship Id="rId4" Type="http://schemas.openxmlformats.org/officeDocument/2006/relationships/hyperlink" Target="https://developers.google.com/earth-engine/tutorial_js_02" TargetMode="External"/><Relationship Id="rId5" Type="http://schemas.openxmlformats.org/officeDocument/2006/relationships/hyperlink" Target="https://developers.google.com/earth-engine/tutorial_js_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eemap.herokuapp.com/voila/render/timelapse.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Google Earth Engine Workshop - Canadian Symposium for Remote Sensing</a:t>
            </a:r>
            <a:endParaRPr sz="4400"/>
          </a:p>
        </p:txBody>
      </p:sp>
      <p:sp>
        <p:nvSpPr>
          <p:cNvPr id="55" name="Google Shape;55;p13"/>
          <p:cNvSpPr txBox="1"/>
          <p:nvPr>
            <p:ph idx="1" type="subTitle"/>
          </p:nvPr>
        </p:nvSpPr>
        <p:spPr>
          <a:xfrm>
            <a:off x="339475"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666666"/>
                </a:solidFill>
              </a:rPr>
              <a:t>June 21, 2021</a:t>
            </a:r>
            <a:endParaRPr sz="3300">
              <a:solidFill>
                <a:srgbClr val="666666"/>
              </a:solidFill>
            </a:endParaRPr>
          </a:p>
        </p:txBody>
      </p:sp>
      <p:pic>
        <p:nvPicPr>
          <p:cNvPr id="56" name="Google Shape;56;p13"/>
          <p:cNvPicPr preferRelativeResize="0"/>
          <p:nvPr/>
        </p:nvPicPr>
        <p:blipFill>
          <a:blip r:embed="rId3">
            <a:alphaModFix/>
          </a:blip>
          <a:stretch>
            <a:fillRect/>
          </a:stretch>
        </p:blipFill>
        <p:spPr>
          <a:xfrm>
            <a:off x="5741501" y="4052749"/>
            <a:ext cx="3285548" cy="1090751"/>
          </a:xfrm>
          <a:prstGeom prst="rect">
            <a:avLst/>
          </a:prstGeom>
          <a:noFill/>
          <a:ln>
            <a:noFill/>
          </a:ln>
        </p:spPr>
      </p:pic>
      <p:pic>
        <p:nvPicPr>
          <p:cNvPr id="57" name="Google Shape;57;p13"/>
          <p:cNvPicPr preferRelativeResize="0"/>
          <p:nvPr/>
        </p:nvPicPr>
        <p:blipFill>
          <a:blip r:embed="rId4">
            <a:alphaModFix/>
          </a:blip>
          <a:stretch>
            <a:fillRect/>
          </a:stretch>
        </p:blipFill>
        <p:spPr>
          <a:xfrm>
            <a:off x="212750" y="4182375"/>
            <a:ext cx="2902950" cy="754775"/>
          </a:xfrm>
          <a:prstGeom prst="rect">
            <a:avLst/>
          </a:prstGeom>
          <a:noFill/>
          <a:ln>
            <a:noFill/>
          </a:ln>
        </p:spPr>
      </p:pic>
      <p:pic>
        <p:nvPicPr>
          <p:cNvPr id="58" name="Google Shape;58;p13"/>
          <p:cNvPicPr preferRelativeResize="0"/>
          <p:nvPr/>
        </p:nvPicPr>
        <p:blipFill>
          <a:blip r:embed="rId5">
            <a:alphaModFix/>
          </a:blip>
          <a:stretch>
            <a:fillRect/>
          </a:stretch>
        </p:blipFill>
        <p:spPr>
          <a:xfrm>
            <a:off x="3775725" y="3535650"/>
            <a:ext cx="1476900" cy="1401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can’t you do with GEE? </a:t>
            </a:r>
            <a:endParaRPr/>
          </a:p>
        </p:txBody>
      </p:sp>
      <p:sp>
        <p:nvSpPr>
          <p:cNvPr id="130" name="Google Shape;130;p22"/>
          <p:cNvSpPr txBox="1"/>
          <p:nvPr>
            <p:ph idx="1" type="body"/>
          </p:nvPr>
        </p:nvSpPr>
        <p:spPr>
          <a:xfrm>
            <a:off x="212475" y="1152475"/>
            <a:ext cx="8520600" cy="22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Gorelick et al, 2017: </a:t>
            </a:r>
            <a:r>
              <a:rPr i="1" lang="en"/>
              <a:t>“It performs poorly for:</a:t>
            </a:r>
            <a:endParaRPr i="1"/>
          </a:p>
          <a:p>
            <a:pPr indent="-317500" lvl="1" marL="914400" rtl="0" algn="l">
              <a:spcBef>
                <a:spcPts val="0"/>
              </a:spcBef>
              <a:spcAft>
                <a:spcPts val="0"/>
              </a:spcAft>
              <a:buSzPts val="1400"/>
              <a:buChar char="○"/>
            </a:pPr>
            <a:r>
              <a:rPr i="1" lang="en">
                <a:solidFill>
                  <a:srgbClr val="6FA8DC"/>
                </a:solidFill>
              </a:rPr>
              <a:t>Operations which </a:t>
            </a:r>
            <a:r>
              <a:rPr i="1" lang="en">
                <a:solidFill>
                  <a:srgbClr val="6FA8DC"/>
                </a:solidFill>
              </a:rPr>
              <a:t>a local value can be influenced by arbitrarily distant inputs</a:t>
            </a:r>
            <a:endParaRPr i="1">
              <a:solidFill>
                <a:srgbClr val="6FA8DC"/>
              </a:solidFill>
            </a:endParaRPr>
          </a:p>
          <a:p>
            <a:pPr indent="-317500" lvl="1" marL="914400" rtl="0" algn="l">
              <a:spcBef>
                <a:spcPts val="0"/>
              </a:spcBef>
              <a:spcAft>
                <a:spcPts val="0"/>
              </a:spcAft>
              <a:buSzPts val="1400"/>
              <a:buChar char="○"/>
            </a:pPr>
            <a:r>
              <a:rPr i="1" lang="en">
                <a:solidFill>
                  <a:srgbClr val="93C47D"/>
                </a:solidFill>
              </a:rPr>
              <a:t>operations that require a </a:t>
            </a:r>
            <a:r>
              <a:rPr i="1" lang="en" u="sng">
                <a:solidFill>
                  <a:srgbClr val="93C47D"/>
                </a:solidFill>
              </a:rPr>
              <a:t>large amount of data </a:t>
            </a:r>
            <a:r>
              <a:rPr i="1" lang="en">
                <a:solidFill>
                  <a:srgbClr val="93C47D"/>
                </a:solidFill>
              </a:rPr>
              <a:t>to be in hand at the same time</a:t>
            </a:r>
            <a:endParaRPr i="1"/>
          </a:p>
          <a:p>
            <a:pPr indent="-317500" lvl="1" marL="914400" rtl="0" algn="l">
              <a:spcBef>
                <a:spcPts val="0"/>
              </a:spcBef>
              <a:spcAft>
                <a:spcPts val="0"/>
              </a:spcAft>
              <a:buSzPts val="1400"/>
              <a:buChar char="○"/>
            </a:pPr>
            <a:r>
              <a:rPr i="1" lang="en">
                <a:solidFill>
                  <a:srgbClr val="674EA7"/>
                </a:solidFill>
              </a:rPr>
              <a:t>operations that involve long-running iterative processes</a:t>
            </a:r>
            <a:r>
              <a:rPr i="1" lang="en"/>
              <a:t>...</a:t>
            </a:r>
            <a:r>
              <a:rPr i="1" lang="en"/>
              <a:t>”</a:t>
            </a:r>
            <a:endParaRPr i="1"/>
          </a:p>
          <a:p>
            <a:pPr indent="0" lvl="0" marL="914400" rtl="0" algn="l">
              <a:lnSpc>
                <a:spcPct val="100000"/>
              </a:lnSpc>
              <a:spcBef>
                <a:spcPts val="1600"/>
              </a:spcBef>
              <a:spcAft>
                <a:spcPts val="0"/>
              </a:spcAft>
              <a:buNone/>
            </a:pPr>
            <a:r>
              <a:t/>
            </a:r>
            <a:endParaRPr i="1" sz="900"/>
          </a:p>
          <a:p>
            <a:pPr indent="-342900" lvl="0" marL="457200" rtl="0" algn="l">
              <a:spcBef>
                <a:spcPts val="1600"/>
              </a:spcBef>
              <a:spcAft>
                <a:spcPts val="0"/>
              </a:spcAft>
              <a:buSzPts val="1800"/>
              <a:buChar char="●"/>
            </a:pPr>
            <a:r>
              <a:rPr lang="en"/>
              <a:t>Does not contain phase information of SAR (only GRD products)</a:t>
            </a:r>
            <a:endParaRPr/>
          </a:p>
          <a:p>
            <a:pPr indent="0" lvl="0" marL="0" rtl="0" algn="l">
              <a:spcBef>
                <a:spcPts val="1600"/>
              </a:spcBef>
              <a:spcAft>
                <a:spcPts val="1600"/>
              </a:spcAft>
              <a:buNone/>
            </a:pPr>
            <a:r>
              <a:t/>
            </a:r>
            <a:endParaRPr/>
          </a:p>
        </p:txBody>
      </p:sp>
      <p:sp>
        <p:nvSpPr>
          <p:cNvPr id="131" name="Google Shape;131;p22"/>
          <p:cNvSpPr txBox="1"/>
          <p:nvPr>
            <p:ph type="title"/>
          </p:nvPr>
        </p:nvSpPr>
        <p:spPr>
          <a:xfrm>
            <a:off x="212475" y="343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t>
            </a:r>
            <a:r>
              <a:rPr i="1" lang="en"/>
              <a:t>shouldn’t </a:t>
            </a:r>
            <a:r>
              <a:rPr lang="en"/>
              <a:t>you do with GEE? </a:t>
            </a:r>
            <a:endParaRPr/>
          </a:p>
        </p:txBody>
      </p:sp>
      <p:sp>
        <p:nvSpPr>
          <p:cNvPr id="132" name="Google Shape;132;p22"/>
          <p:cNvSpPr txBox="1"/>
          <p:nvPr>
            <p:ph idx="1" type="body"/>
          </p:nvPr>
        </p:nvSpPr>
        <p:spPr>
          <a:xfrm>
            <a:off x="212475" y="3961725"/>
            <a:ext cx="8520600" cy="22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Server-side For loops are evil.</a:t>
            </a:r>
            <a:endParaRPr/>
          </a:p>
          <a:p>
            <a:pPr indent="-342900" lvl="0" marL="457200" rtl="0" algn="l">
              <a:spcBef>
                <a:spcPts val="0"/>
              </a:spcBef>
              <a:spcAft>
                <a:spcPts val="0"/>
              </a:spcAft>
              <a:buSzPts val="1800"/>
              <a:buChar char="●"/>
            </a:pPr>
            <a:r>
              <a:rPr lang="en"/>
              <a:t>Use it for commercial purposes without a </a:t>
            </a:r>
            <a:r>
              <a:rPr lang="en"/>
              <a:t>commercial license.</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many ways to run GEE</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Javascript code editor</a:t>
            </a:r>
            <a:endParaRPr/>
          </a:p>
          <a:p>
            <a:pPr indent="-342900" lvl="0" marL="457200" rtl="0" algn="l">
              <a:spcBef>
                <a:spcPts val="0"/>
              </a:spcBef>
              <a:spcAft>
                <a:spcPts val="0"/>
              </a:spcAft>
              <a:buSzPts val="1800"/>
              <a:buChar char="●"/>
            </a:pPr>
            <a:r>
              <a:rPr lang="en"/>
              <a:t>Python</a:t>
            </a:r>
            <a:endParaRPr/>
          </a:p>
          <a:p>
            <a:pPr indent="-317500" lvl="1" marL="914400" rtl="0" algn="l">
              <a:spcBef>
                <a:spcPts val="0"/>
              </a:spcBef>
              <a:spcAft>
                <a:spcPts val="0"/>
              </a:spcAft>
              <a:buSzPts val="1400"/>
              <a:buChar char="○"/>
            </a:pPr>
            <a:r>
              <a:rPr lang="en"/>
              <a:t>Local installation</a:t>
            </a:r>
            <a:endParaRPr/>
          </a:p>
          <a:p>
            <a:pPr indent="-317500" lvl="1" marL="914400" rtl="0" algn="l">
              <a:spcBef>
                <a:spcPts val="0"/>
              </a:spcBef>
              <a:spcAft>
                <a:spcPts val="0"/>
              </a:spcAft>
              <a:buSzPts val="1400"/>
              <a:buChar char="○"/>
            </a:pPr>
            <a:r>
              <a:rPr lang="en"/>
              <a:t>Local installation through Jupyter Notebook</a:t>
            </a:r>
            <a:endParaRPr/>
          </a:p>
          <a:p>
            <a:pPr indent="-317500" lvl="1" marL="914400" rtl="0" algn="l">
              <a:spcBef>
                <a:spcPts val="0"/>
              </a:spcBef>
              <a:spcAft>
                <a:spcPts val="0"/>
              </a:spcAft>
              <a:buSzPts val="1400"/>
              <a:buChar char="○"/>
            </a:pPr>
            <a:r>
              <a:rPr lang="en"/>
              <a:t>Google CoLab</a:t>
            </a:r>
            <a:endParaRPr/>
          </a:p>
          <a:p>
            <a:pPr indent="-342900" lvl="0" marL="457200" rtl="0" algn="l">
              <a:spcBef>
                <a:spcPts val="0"/>
              </a:spcBef>
              <a:spcAft>
                <a:spcPts val="0"/>
              </a:spcAft>
              <a:buSzPts val="1800"/>
              <a:buChar char="●"/>
            </a:pPr>
            <a:r>
              <a:rPr lang="en"/>
              <a:t>Custom built </a:t>
            </a:r>
            <a:r>
              <a:rPr lang="en" u="sng">
                <a:solidFill>
                  <a:schemeClr val="hlink"/>
                </a:solidFill>
                <a:hlinkClick r:id="rId3"/>
              </a:rPr>
              <a:t>applications</a:t>
            </a:r>
            <a:endParaRPr/>
          </a:p>
          <a:p>
            <a:pPr indent="0" lvl="0" marL="0" rtl="0" algn="l">
              <a:spcBef>
                <a:spcPts val="1600"/>
              </a:spcBef>
              <a:spcAft>
                <a:spcPts val="1600"/>
              </a:spcAft>
              <a:buNone/>
            </a:pPr>
            <a:r>
              <a:t/>
            </a:r>
            <a:endParaRPr/>
          </a:p>
        </p:txBody>
      </p:sp>
      <p:sp>
        <p:nvSpPr>
          <p:cNvPr id="139" name="Google Shape;139;p23"/>
          <p:cNvSpPr txBox="1"/>
          <p:nvPr>
            <p:ph type="title"/>
          </p:nvPr>
        </p:nvSpPr>
        <p:spPr>
          <a:xfrm>
            <a:off x="360500" y="311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many ways to connect data to GEE</a:t>
            </a:r>
            <a:endParaRPr/>
          </a:p>
        </p:txBody>
      </p:sp>
      <p:sp>
        <p:nvSpPr>
          <p:cNvPr id="140" name="Google Shape;140;p23"/>
          <p:cNvSpPr txBox="1"/>
          <p:nvPr>
            <p:ph idx="1" type="body"/>
          </p:nvPr>
        </p:nvSpPr>
        <p:spPr>
          <a:xfrm>
            <a:off x="464100" y="3686350"/>
            <a:ext cx="8520600" cy="11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Google Drive</a:t>
            </a:r>
            <a:endParaRPr/>
          </a:p>
          <a:p>
            <a:pPr indent="-342900" lvl="0" marL="457200" rtl="0" algn="l">
              <a:spcBef>
                <a:spcPts val="0"/>
              </a:spcBef>
              <a:spcAft>
                <a:spcPts val="0"/>
              </a:spcAft>
              <a:buSzPts val="1800"/>
              <a:buChar char="●"/>
            </a:pPr>
            <a:r>
              <a:rPr lang="en"/>
              <a:t>Google Cloud</a:t>
            </a:r>
            <a:endParaRPr/>
          </a:p>
          <a:p>
            <a:pPr indent="-342900" lvl="0" marL="457200" rtl="0" algn="l">
              <a:spcBef>
                <a:spcPts val="0"/>
              </a:spcBef>
              <a:spcAft>
                <a:spcPts val="0"/>
              </a:spcAft>
              <a:buSzPts val="1800"/>
              <a:buChar char="●"/>
            </a:pPr>
            <a:r>
              <a:rPr lang="en"/>
              <a:t>Earth Engine Assets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course...</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run GEE using python through Google Colab</a:t>
            </a:r>
            <a:endParaRPr/>
          </a:p>
          <a:p>
            <a:pPr indent="-317500" lvl="1" marL="914400" rtl="0" algn="l">
              <a:spcBef>
                <a:spcPts val="0"/>
              </a:spcBef>
              <a:spcAft>
                <a:spcPts val="0"/>
              </a:spcAft>
              <a:buSzPts val="1400"/>
              <a:buChar char="○"/>
            </a:pPr>
            <a:r>
              <a:rPr lang="en"/>
              <a:t>Requires no </a:t>
            </a:r>
            <a:r>
              <a:rPr lang="en"/>
              <a:t>setup</a:t>
            </a:r>
            <a:r>
              <a:rPr lang="en"/>
              <a:t> </a:t>
            </a:r>
            <a:endParaRPr/>
          </a:p>
          <a:p>
            <a:pPr indent="-317500" lvl="1" marL="914400" rtl="0" algn="l">
              <a:spcBef>
                <a:spcPts val="0"/>
              </a:spcBef>
              <a:spcAft>
                <a:spcPts val="0"/>
              </a:spcAft>
              <a:buSzPts val="1400"/>
              <a:buChar char="○"/>
            </a:pPr>
            <a:r>
              <a:rPr lang="en"/>
              <a:t>Packages are up to date and environments are the same between users</a:t>
            </a:r>
            <a:endParaRPr/>
          </a:p>
          <a:p>
            <a:pPr indent="-342900" lvl="0" marL="457200" rtl="0" algn="l">
              <a:spcBef>
                <a:spcPts val="0"/>
              </a:spcBef>
              <a:spcAft>
                <a:spcPts val="0"/>
              </a:spcAft>
              <a:buSzPts val="1800"/>
              <a:buChar char="●"/>
            </a:pPr>
            <a:r>
              <a:rPr lang="en"/>
              <a:t>We will install the </a:t>
            </a:r>
            <a:r>
              <a:rPr lang="en" u="sng">
                <a:solidFill>
                  <a:schemeClr val="hlink"/>
                </a:solidFill>
                <a:hlinkClick r:id="rId3"/>
              </a:rPr>
              <a:t>geemap </a:t>
            </a:r>
            <a:r>
              <a:rPr lang="en"/>
              <a:t>package</a:t>
            </a:r>
            <a:endParaRPr/>
          </a:p>
          <a:p>
            <a:pPr indent="-317500" lvl="1" marL="914400" rtl="0" algn="l">
              <a:spcBef>
                <a:spcPts val="0"/>
              </a:spcBef>
              <a:spcAft>
                <a:spcPts val="0"/>
              </a:spcAft>
              <a:buSzPts val="1400"/>
              <a:buChar char="○"/>
            </a:pPr>
            <a:r>
              <a:rPr lang="en"/>
              <a:t>Provides visualization and analysis functionality for GEE in Python</a:t>
            </a:r>
            <a:endParaRPr/>
          </a:p>
          <a:p>
            <a:pPr indent="-317500" lvl="1" marL="914400" rtl="0" algn="l">
              <a:spcBef>
                <a:spcPts val="0"/>
              </a:spcBef>
              <a:spcAft>
                <a:spcPts val="0"/>
              </a:spcAft>
              <a:buSzPts val="1400"/>
              <a:buChar char="○"/>
            </a:pPr>
            <a:r>
              <a:rPr lang="en"/>
              <a:t>Provides documentation and demos of how to run GEE in Python</a:t>
            </a:r>
            <a:endParaRPr/>
          </a:p>
          <a:p>
            <a:pPr indent="-317500" lvl="1" marL="914400" rtl="0" algn="l">
              <a:spcBef>
                <a:spcPts val="0"/>
              </a:spcBef>
              <a:spcAft>
                <a:spcPts val="0"/>
              </a:spcAft>
              <a:buSzPts val="1400"/>
              <a:buChar char="○"/>
            </a:pPr>
            <a:r>
              <a:rPr lang="en"/>
              <a:t>Has some limitations in Google CoLab. </a:t>
            </a:r>
            <a:endParaRPr/>
          </a:p>
          <a:p>
            <a:pPr indent="-317500" lvl="1" marL="914400" rtl="0" algn="l">
              <a:spcBef>
                <a:spcPts val="0"/>
              </a:spcBef>
              <a:spcAft>
                <a:spcPts val="0"/>
              </a:spcAft>
              <a:buSzPts val="1400"/>
              <a:buChar char="○"/>
            </a:pPr>
            <a:r>
              <a:rPr lang="en"/>
              <a:t>Has an automatic javascript to python conversion function</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Some Earth Engine specifics</a:t>
            </a:r>
            <a:endParaRPr/>
          </a:p>
        </p:txBody>
      </p:sp>
      <p:sp>
        <p:nvSpPr>
          <p:cNvPr id="152" name="Google Shape;152;p2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crash-course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Server-side vs client side</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ee object is server side</a:t>
            </a:r>
            <a:endParaRPr/>
          </a:p>
          <a:p>
            <a:pPr indent="0" lvl="0" marL="0" rtl="0" algn="l">
              <a:spcBef>
                <a:spcPts val="1600"/>
              </a:spcBef>
              <a:spcAft>
                <a:spcPts val="0"/>
              </a:spcAft>
              <a:buNone/>
            </a:pPr>
            <a:r>
              <a:rPr lang="en"/>
              <a:t>Any ee function is server side</a:t>
            </a:r>
            <a:endParaRPr/>
          </a:p>
          <a:p>
            <a:pPr indent="0" lvl="0" marL="0" rtl="0" algn="l">
              <a:spcBef>
                <a:spcPts val="1600"/>
              </a:spcBef>
              <a:spcAft>
                <a:spcPts val="0"/>
              </a:spcAft>
              <a:buNone/>
            </a:pPr>
            <a:r>
              <a:rPr lang="en"/>
              <a:t>Basically anything you use is server-side unless you create it yourself, or translate it</a:t>
            </a:r>
            <a:endParaRPr/>
          </a:p>
          <a:p>
            <a:pPr indent="0" lvl="0" marL="0" rtl="0" algn="l">
              <a:spcBef>
                <a:spcPts val="1600"/>
              </a:spcBef>
              <a:spcAft>
                <a:spcPts val="0"/>
              </a:spcAft>
              <a:buNone/>
            </a:pPr>
            <a:r>
              <a:rPr lang="en" u="sng">
                <a:solidFill>
                  <a:schemeClr val="hlink"/>
                </a:solidFill>
                <a:hlinkClick r:id="rId3"/>
              </a:rPr>
              <a:t>Client vs. Server documentation</a:t>
            </a:r>
            <a:endParaRPr/>
          </a:p>
          <a:p>
            <a:pPr indent="0" lvl="0" marL="0" rtl="0" algn="l">
              <a:spcBef>
                <a:spcPts val="1600"/>
              </a:spcBef>
              <a:spcAft>
                <a:spcPts val="0"/>
              </a:spcAft>
              <a:buNone/>
            </a:pPr>
            <a:r>
              <a:rPr lang="en" sz="1100"/>
              <a:t>Note: the documentation suggests caution when using .getInfo(), but this is less important when using Google Colab</a:t>
            </a:r>
            <a:endParaRPr sz="11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Printing and getInfo()</a:t>
            </a:r>
            <a:endParaRPr/>
          </a:p>
        </p:txBody>
      </p:sp>
      <p:sp>
        <p:nvSpPr>
          <p:cNvPr id="164" name="Google Shape;16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Javascript API, the most common method of “debugging” is to use print statements.  </a:t>
            </a:r>
            <a:endParaRPr/>
          </a:p>
          <a:p>
            <a:pPr indent="-342900" lvl="0" marL="457200" rtl="0" algn="l">
              <a:spcBef>
                <a:spcPts val="0"/>
              </a:spcBef>
              <a:spcAft>
                <a:spcPts val="0"/>
              </a:spcAft>
              <a:buSzPts val="1800"/>
              <a:buChar char="●"/>
            </a:pPr>
            <a:r>
              <a:rPr lang="en"/>
              <a:t>In Python, this is much less straightforward.  </a:t>
            </a:r>
            <a:endParaRPr/>
          </a:p>
          <a:p>
            <a:pPr indent="-342900" lvl="0" marL="457200" rtl="0" algn="l">
              <a:spcBef>
                <a:spcPts val="0"/>
              </a:spcBef>
              <a:spcAft>
                <a:spcPts val="0"/>
              </a:spcAft>
              <a:buSzPts val="1800"/>
              <a:buChar char="●"/>
            </a:pPr>
            <a:r>
              <a:rPr lang="en"/>
              <a:t>We use getinfo() to “get info” about our data, but it doesn’t print in an easily-</a:t>
            </a:r>
            <a:r>
              <a:rPr lang="en"/>
              <a:t>readable</a:t>
            </a:r>
            <a:r>
              <a:rPr lang="en"/>
              <a:t> way.</a:t>
            </a:r>
            <a:endParaRPr/>
          </a:p>
          <a:p>
            <a:pPr indent="-317500" lvl="1" marL="914400" rtl="0" algn="l">
              <a:spcBef>
                <a:spcPts val="0"/>
              </a:spcBef>
              <a:spcAft>
                <a:spcPts val="0"/>
              </a:spcAft>
              <a:buSzPts val="1400"/>
              <a:buChar char="○"/>
            </a:pPr>
            <a:r>
              <a:rPr lang="en"/>
              <a:t>Extra formatting is often required.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functions (i.e. .map())</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Earth Engine, we use the .map() function to “map” over an image collection. </a:t>
            </a:r>
            <a:endParaRPr/>
          </a:p>
          <a:p>
            <a:pPr indent="-342900" lvl="0" marL="457200" rtl="0" algn="l">
              <a:spcBef>
                <a:spcPts val="0"/>
              </a:spcBef>
              <a:spcAft>
                <a:spcPts val="0"/>
              </a:spcAft>
              <a:buSzPts val="1800"/>
              <a:buChar char="●"/>
            </a:pPr>
            <a:r>
              <a:rPr lang="en"/>
              <a:t>This allows us to apply a function to every image in a collection without looping. </a:t>
            </a:r>
            <a:endParaRPr/>
          </a:p>
          <a:p>
            <a:pPr indent="-342900" lvl="0" marL="457200" rtl="0" algn="l">
              <a:spcBef>
                <a:spcPts val="0"/>
              </a:spcBef>
              <a:spcAft>
                <a:spcPts val="0"/>
              </a:spcAft>
              <a:buSzPts val="1800"/>
              <a:buChar char="●"/>
            </a:pPr>
            <a:r>
              <a:rPr lang="en"/>
              <a:t>This should not be confused with geemap’s .Map() function for drawing results.  </a:t>
            </a:r>
            <a:endParaRPr/>
          </a:p>
        </p:txBody>
      </p:sp>
      <p:pic>
        <p:nvPicPr>
          <p:cNvPr id="171" name="Google Shape;171;p28"/>
          <p:cNvPicPr preferRelativeResize="0"/>
          <p:nvPr/>
        </p:nvPicPr>
        <p:blipFill>
          <a:blip r:embed="rId3">
            <a:alphaModFix/>
          </a:blip>
          <a:stretch>
            <a:fillRect/>
          </a:stretch>
        </p:blipFill>
        <p:spPr>
          <a:xfrm>
            <a:off x="2333425" y="3359925"/>
            <a:ext cx="3999651" cy="84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Function</a:t>
            </a:r>
            <a:endParaRPr/>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D904F"/>
                </a:solidFill>
                <a:latin typeface="Roboto Mono"/>
                <a:ea typeface="Roboto Mono"/>
                <a:cs typeface="Roboto Mono"/>
                <a:sym typeface="Roboto Mono"/>
              </a:rPr>
              <a:t># this is a function</a:t>
            </a:r>
            <a:endParaRPr sz="1050">
              <a:solidFill>
                <a:srgbClr val="0D904F"/>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1050">
                <a:solidFill>
                  <a:srgbClr val="0000FF"/>
                </a:solidFill>
                <a:latin typeface="Roboto Mono"/>
                <a:ea typeface="Roboto Mono"/>
                <a:cs typeface="Roboto Mono"/>
                <a:sym typeface="Roboto Mono"/>
              </a:rPr>
              <a:t>def</a:t>
            </a:r>
            <a:r>
              <a:rPr lang="en" sz="1050">
                <a:solidFill>
                  <a:srgbClr val="37474F"/>
                </a:solidFill>
                <a:latin typeface="Roboto Mono"/>
                <a:ea typeface="Roboto Mono"/>
                <a:cs typeface="Roboto Mono"/>
                <a:sym typeface="Roboto Mono"/>
              </a:rPr>
              <a:t> </a:t>
            </a:r>
            <a:r>
              <a:rPr lang="en" sz="1050">
                <a:solidFill>
                  <a:srgbClr val="ADB367"/>
                </a:solidFill>
                <a:latin typeface="Roboto Mono"/>
                <a:ea typeface="Roboto Mono"/>
                <a:cs typeface="Roboto Mono"/>
                <a:sym typeface="Roboto Mono"/>
              </a:rPr>
              <a:t>functionName</a:t>
            </a:r>
            <a:r>
              <a:rPr lang="en" sz="1050">
                <a:solidFill>
                  <a:srgbClr val="37474F"/>
                </a:solidFill>
                <a:latin typeface="Roboto Mono"/>
                <a:ea typeface="Roboto Mono"/>
                <a:cs typeface="Roboto Mono"/>
                <a:sym typeface="Roboto Mono"/>
              </a:rPr>
              <a:t>(variable):</a:t>
            </a:r>
            <a:endParaRPr sz="10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1050">
                <a:solidFill>
                  <a:srgbClr val="37474F"/>
                </a:solidFill>
                <a:latin typeface="Roboto Mono"/>
                <a:ea typeface="Roboto Mono"/>
                <a:cs typeface="Roboto Mono"/>
                <a:sym typeface="Roboto Mono"/>
              </a:rPr>
              <a:t>	output = x * variable</a:t>
            </a:r>
            <a:endParaRPr sz="10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1050">
                <a:solidFill>
                  <a:srgbClr val="37474F"/>
                </a:solidFill>
                <a:latin typeface="Roboto Mono"/>
                <a:ea typeface="Roboto Mono"/>
                <a:cs typeface="Roboto Mono"/>
                <a:sym typeface="Roboto Mono"/>
              </a:rPr>
              <a:t>	</a:t>
            </a:r>
            <a:r>
              <a:rPr lang="en" sz="1050">
                <a:solidFill>
                  <a:srgbClr val="FF00FF"/>
                </a:solidFill>
                <a:latin typeface="Roboto Mono"/>
                <a:ea typeface="Roboto Mono"/>
                <a:cs typeface="Roboto Mono"/>
                <a:sym typeface="Roboto Mono"/>
              </a:rPr>
              <a:t>return </a:t>
            </a:r>
            <a:r>
              <a:rPr lang="en" sz="1050">
                <a:solidFill>
                  <a:srgbClr val="37474F"/>
                </a:solidFill>
                <a:latin typeface="Roboto Mono"/>
                <a:ea typeface="Roboto Mono"/>
                <a:cs typeface="Roboto Mono"/>
                <a:sym typeface="Roboto Mono"/>
              </a:rPr>
              <a:t>output</a:t>
            </a:r>
            <a:endParaRPr sz="10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0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1050">
                <a:solidFill>
                  <a:srgbClr val="37474F"/>
                </a:solidFill>
                <a:latin typeface="Roboto Mono"/>
                <a:ea typeface="Roboto Mono"/>
                <a:cs typeface="Roboto Mono"/>
                <a:sym typeface="Roboto Mono"/>
              </a:rPr>
              <a:t># how to map a function over an image Collection</a:t>
            </a:r>
            <a:endParaRPr sz="10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1050">
                <a:solidFill>
                  <a:srgbClr val="37474F"/>
                </a:solidFill>
                <a:latin typeface="Roboto Mono"/>
                <a:ea typeface="Roboto Mono"/>
                <a:cs typeface="Roboto Mono"/>
                <a:sym typeface="Roboto Mono"/>
              </a:rPr>
              <a:t>newImageCollection = imageCollection</a:t>
            </a:r>
            <a:r>
              <a:rPr lang="en" sz="1050">
                <a:solidFill>
                  <a:srgbClr val="ADB367"/>
                </a:solidFill>
                <a:latin typeface="Roboto Mono"/>
                <a:ea typeface="Roboto Mono"/>
                <a:cs typeface="Roboto Mono"/>
                <a:sym typeface="Roboto Mono"/>
              </a:rPr>
              <a:t>.map</a:t>
            </a:r>
            <a:r>
              <a:rPr lang="en" sz="1050">
                <a:solidFill>
                  <a:srgbClr val="37474F"/>
                </a:solidFill>
                <a:latin typeface="Roboto Mono"/>
                <a:ea typeface="Roboto Mono"/>
                <a:cs typeface="Roboto Mono"/>
                <a:sym typeface="Roboto Mono"/>
              </a:rPr>
              <a:t>(functionName)</a:t>
            </a:r>
            <a:endParaRPr sz="1050">
              <a:solidFill>
                <a:srgbClr val="37474F"/>
              </a:solidFill>
              <a:latin typeface="Roboto Mono"/>
              <a:ea typeface="Roboto Mono"/>
              <a:cs typeface="Roboto Mono"/>
              <a:sym typeface="Roboto Mono"/>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Reducers</a:t>
            </a:r>
            <a:endParaRPr/>
          </a:p>
        </p:txBody>
      </p:sp>
      <p:pic>
        <p:nvPicPr>
          <p:cNvPr id="183" name="Google Shape;183;p30"/>
          <p:cNvPicPr preferRelativeResize="0"/>
          <p:nvPr/>
        </p:nvPicPr>
        <p:blipFill>
          <a:blip r:embed="rId3">
            <a:alphaModFix/>
          </a:blip>
          <a:stretch>
            <a:fillRect/>
          </a:stretch>
        </p:blipFill>
        <p:spPr>
          <a:xfrm>
            <a:off x="5219700" y="834988"/>
            <a:ext cx="2895600" cy="3400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Reducers</a:t>
            </a:r>
            <a:endParaRPr/>
          </a:p>
        </p:txBody>
      </p:sp>
      <p:sp>
        <p:nvSpPr>
          <p:cNvPr id="189" name="Google Shape;18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Reducers are the way to aggregate data over time, space, bands, etc. in Earth Engine. </a:t>
            </a:r>
            <a:endParaRPr/>
          </a:p>
          <a:p>
            <a:pPr indent="-317500" lvl="1" marL="914400" rtl="0" algn="l">
              <a:spcBef>
                <a:spcPts val="0"/>
              </a:spcBef>
              <a:spcAft>
                <a:spcPts val="0"/>
              </a:spcAft>
              <a:buSzPts val="1400"/>
              <a:buChar char="○"/>
            </a:pPr>
            <a:r>
              <a:rPr lang="en"/>
              <a:t>ee.Reducer</a:t>
            </a:r>
            <a:endParaRPr/>
          </a:p>
          <a:p>
            <a:pPr indent="-342900" lvl="0" marL="457200" rtl="0" algn="l">
              <a:spcBef>
                <a:spcPts val="0"/>
              </a:spcBef>
              <a:spcAft>
                <a:spcPts val="0"/>
              </a:spcAft>
              <a:buSzPts val="1800"/>
              <a:buChar char="●"/>
            </a:pPr>
            <a:r>
              <a:rPr lang="en"/>
              <a:t>Reducers can specify a simple statistic to use for the aggregation or a more complex summary of the input data </a:t>
            </a:r>
            <a:endParaRPr/>
          </a:p>
          <a:p>
            <a:pPr indent="-317500" lvl="1" marL="914400" rtl="0" algn="l">
              <a:spcBef>
                <a:spcPts val="0"/>
              </a:spcBef>
              <a:spcAft>
                <a:spcPts val="0"/>
              </a:spcAft>
              <a:buSzPts val="1400"/>
              <a:buChar char="○"/>
            </a:pPr>
            <a:r>
              <a:rPr lang="en"/>
              <a:t>Minimum, maximum, mean, median, standard deviation, etc.</a:t>
            </a:r>
            <a:endParaRPr/>
          </a:p>
          <a:p>
            <a:pPr indent="-317500" lvl="1" marL="914400" rtl="0" algn="l">
              <a:spcBef>
                <a:spcPts val="0"/>
              </a:spcBef>
              <a:spcAft>
                <a:spcPts val="0"/>
              </a:spcAft>
              <a:buSzPts val="1400"/>
              <a:buChar char="○"/>
            </a:pPr>
            <a:r>
              <a:rPr lang="en"/>
              <a:t>histogram, linear regression, list </a:t>
            </a:r>
            <a:endParaRPr/>
          </a:p>
          <a:p>
            <a:pPr indent="-342900" lvl="0" marL="457200" rtl="0" algn="l">
              <a:spcBef>
                <a:spcPts val="0"/>
              </a:spcBef>
              <a:spcAft>
                <a:spcPts val="0"/>
              </a:spcAft>
              <a:buSzPts val="1800"/>
              <a:buChar char="●"/>
            </a:pPr>
            <a:r>
              <a:rPr lang="en"/>
              <a:t>Reductions may occur over time or space </a:t>
            </a:r>
            <a:endParaRPr/>
          </a:p>
          <a:p>
            <a:pPr indent="-317500" lvl="1" marL="914400" rtl="0" algn="l">
              <a:spcBef>
                <a:spcPts val="0"/>
              </a:spcBef>
              <a:spcAft>
                <a:spcPts val="0"/>
              </a:spcAft>
              <a:buSzPts val="1400"/>
              <a:buChar char="○"/>
            </a:pPr>
            <a:r>
              <a:rPr lang="en"/>
              <a:t>Time: imageCollection.reduce()</a:t>
            </a:r>
            <a:endParaRPr/>
          </a:p>
          <a:p>
            <a:pPr indent="-342900" lvl="1" marL="914400" rtl="0" algn="l">
              <a:spcBef>
                <a:spcPts val="0"/>
              </a:spcBef>
              <a:spcAft>
                <a:spcPts val="0"/>
              </a:spcAft>
              <a:buSzPts val="1800"/>
              <a:buChar char="○"/>
            </a:pPr>
            <a:r>
              <a:rPr lang="en"/>
              <a:t>Space: image.reduceRegion(), image.reduceNeighborhood(), bands image.reduce()</a:t>
            </a:r>
            <a:endParaRPr sz="1800"/>
          </a:p>
          <a:p>
            <a:pPr indent="0" lvl="0" marL="91440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3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for the Course</a:t>
            </a:r>
            <a:endParaRPr/>
          </a:p>
        </p:txBody>
      </p:sp>
      <p:sp>
        <p:nvSpPr>
          <p:cNvPr id="64" name="Google Shape;64;p14"/>
          <p:cNvSpPr txBox="1"/>
          <p:nvPr>
            <p:ph idx="1" type="body"/>
          </p:nvPr>
        </p:nvSpPr>
        <p:spPr>
          <a:xfrm>
            <a:off x="311700" y="616175"/>
            <a:ext cx="8520600" cy="355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Alternating lectures/demos with breakout rooms for you to work through exercises yourself</a:t>
            </a:r>
            <a:endParaRPr sz="1700"/>
          </a:p>
          <a:p>
            <a:pPr indent="-311150" lvl="1" marL="914400" rtl="0" algn="l">
              <a:spcBef>
                <a:spcPts val="0"/>
              </a:spcBef>
              <a:spcAft>
                <a:spcPts val="0"/>
              </a:spcAft>
              <a:buSzPts val="1300"/>
              <a:buChar char="○"/>
            </a:pPr>
            <a:r>
              <a:rPr lang="en" sz="1300"/>
              <a:t>An “answer example” will be provided after each breakout session to provide ONE example of how the task can be completed with Earth Engine</a:t>
            </a:r>
            <a:endParaRPr sz="1300"/>
          </a:p>
          <a:p>
            <a:pPr indent="-311150" lvl="2" marL="1371600" rtl="0" algn="l">
              <a:spcBef>
                <a:spcPts val="0"/>
              </a:spcBef>
              <a:spcAft>
                <a:spcPts val="0"/>
              </a:spcAft>
              <a:buSzPts val="1300"/>
              <a:buChar char="■"/>
            </a:pPr>
            <a:r>
              <a:rPr lang="en" sz="1300"/>
              <a:t>Keep in mind that there are often many ways to achieve the same/similar results</a:t>
            </a:r>
            <a:endParaRPr sz="1300"/>
          </a:p>
          <a:p>
            <a:pPr indent="-336550" lvl="0" marL="457200" rtl="0" algn="l">
              <a:spcBef>
                <a:spcPts val="0"/>
              </a:spcBef>
              <a:spcAft>
                <a:spcPts val="0"/>
              </a:spcAft>
              <a:buSzPts val="1700"/>
              <a:buChar char="●"/>
            </a:pPr>
            <a:r>
              <a:rPr lang="en" sz="1700"/>
              <a:t>All data and scripts are available in </a:t>
            </a:r>
            <a:r>
              <a:rPr lang="en" sz="1700" u="sng">
                <a:solidFill>
                  <a:schemeClr val="hlink"/>
                </a:solidFill>
                <a:hlinkClick r:id="rId3"/>
              </a:rPr>
              <a:t>Google Drive</a:t>
            </a:r>
            <a:endParaRPr sz="1700"/>
          </a:p>
          <a:p>
            <a:pPr indent="-311150" lvl="1" marL="914400" rtl="0" algn="l">
              <a:spcBef>
                <a:spcPts val="0"/>
              </a:spcBef>
              <a:spcAft>
                <a:spcPts val="0"/>
              </a:spcAft>
              <a:buSzPts val="1300"/>
              <a:buChar char="○"/>
            </a:pPr>
            <a:r>
              <a:rPr lang="en" sz="1300"/>
              <a:t>You have ‘viewing’ privileges to this drive</a:t>
            </a:r>
            <a:endParaRPr sz="1300"/>
          </a:p>
          <a:p>
            <a:pPr indent="-311150" lvl="1" marL="914400" rtl="0" algn="l">
              <a:spcBef>
                <a:spcPts val="0"/>
              </a:spcBef>
              <a:spcAft>
                <a:spcPts val="0"/>
              </a:spcAft>
              <a:buSzPts val="1300"/>
              <a:buChar char="○"/>
            </a:pPr>
            <a:r>
              <a:rPr lang="en" sz="1300"/>
              <a:t>You can work from the ipynb scripts, but your results/changes won’t save</a:t>
            </a:r>
            <a:endParaRPr sz="1300"/>
          </a:p>
          <a:p>
            <a:pPr indent="-311150" lvl="1" marL="914400" rtl="0" algn="l">
              <a:spcBef>
                <a:spcPts val="0"/>
              </a:spcBef>
              <a:spcAft>
                <a:spcPts val="0"/>
              </a:spcAft>
              <a:buSzPts val="1300"/>
              <a:buChar char="○"/>
            </a:pPr>
            <a:r>
              <a:rPr lang="en" sz="1300"/>
              <a:t>I recommend downloading the entire folder locally, unzipping it, and then re-uploading it to your own Google Drive.</a:t>
            </a:r>
            <a:endParaRPr sz="1300"/>
          </a:p>
          <a:p>
            <a:pPr indent="-311150" lvl="2" marL="1371600" rtl="0" algn="l">
              <a:spcBef>
                <a:spcPts val="0"/>
              </a:spcBef>
              <a:spcAft>
                <a:spcPts val="0"/>
              </a:spcAft>
              <a:buSzPts val="1300"/>
              <a:buChar char="■"/>
            </a:pPr>
            <a:r>
              <a:rPr lang="en" sz="1300"/>
              <a:t>To keep file paths the same within Google Drive, my folder is called “</a:t>
            </a:r>
            <a:r>
              <a:rPr lang="en" sz="1300">
                <a:solidFill>
                  <a:srgbClr val="0000FF"/>
                </a:solidFill>
              </a:rPr>
              <a:t>CSRS GEE workshop</a:t>
            </a:r>
            <a:r>
              <a:rPr lang="en" sz="1300"/>
              <a:t>”  </a:t>
            </a:r>
            <a:endParaRPr sz="1300"/>
          </a:p>
          <a:p>
            <a:pPr indent="-336550" lvl="0" marL="457200" rtl="0" algn="l">
              <a:spcBef>
                <a:spcPts val="0"/>
              </a:spcBef>
              <a:spcAft>
                <a:spcPts val="0"/>
              </a:spcAft>
              <a:buSzPts val="1700"/>
              <a:buChar char="●"/>
            </a:pPr>
            <a:r>
              <a:rPr lang="en" sz="1700"/>
              <a:t>The time table and breakout room links are found in that Google Drive</a:t>
            </a:r>
            <a:endParaRPr sz="1700"/>
          </a:p>
          <a:p>
            <a:pPr indent="-336550" lvl="0" marL="457200" rtl="0" algn="l">
              <a:spcBef>
                <a:spcPts val="0"/>
              </a:spcBef>
              <a:spcAft>
                <a:spcPts val="0"/>
              </a:spcAft>
              <a:buSzPts val="1700"/>
              <a:buChar char="●"/>
            </a:pPr>
            <a:r>
              <a:rPr lang="en" sz="1700"/>
              <a:t>Scripts:</a:t>
            </a:r>
            <a:endParaRPr sz="1700"/>
          </a:p>
          <a:p>
            <a:pPr indent="-311150" lvl="1" marL="914400" rtl="0" algn="l">
              <a:spcBef>
                <a:spcPts val="0"/>
              </a:spcBef>
              <a:spcAft>
                <a:spcPts val="0"/>
              </a:spcAft>
              <a:buSzPts val="1300"/>
              <a:buChar char="○"/>
            </a:pPr>
            <a:r>
              <a:rPr lang="en" sz="1300"/>
              <a:t>These scripts were created by Koreen and Adam for this course.  In many cases they were adapted from bits and pieces found in the Developer’s guide or on forums (citations are given where appropriate). If you use scripts directly from here to produce useful results, please acknowledge us!</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Collection Reductions</a:t>
            </a:r>
            <a:endParaRPr/>
          </a:p>
        </p:txBody>
      </p:sp>
      <p:sp>
        <p:nvSpPr>
          <p:cNvPr id="195" name="Google Shape;195;p32"/>
          <p:cNvSpPr txBox="1"/>
          <p:nvPr>
            <p:ph idx="1" type="body"/>
          </p:nvPr>
        </p:nvSpPr>
        <p:spPr>
          <a:xfrm>
            <a:off x="159300" y="695275"/>
            <a:ext cx="6185400" cy="437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Pixel-wise reducers reduce the collection of images to an individual image</a:t>
            </a:r>
            <a:endParaRPr/>
          </a:p>
          <a:p>
            <a:pPr indent="-342900" lvl="0" marL="457200" rtl="0" algn="l">
              <a:spcBef>
                <a:spcPts val="0"/>
              </a:spcBef>
              <a:spcAft>
                <a:spcPts val="0"/>
              </a:spcAft>
              <a:buSzPts val="1800"/>
              <a:buChar char="●"/>
            </a:pPr>
            <a:r>
              <a:rPr lang="en"/>
              <a:t>the output is computed pixel-wise</a:t>
            </a:r>
            <a:endParaRPr/>
          </a:p>
          <a:p>
            <a:pPr indent="-317500" lvl="1" marL="914400" rtl="0" algn="l">
              <a:spcBef>
                <a:spcPts val="0"/>
              </a:spcBef>
              <a:spcAft>
                <a:spcPts val="0"/>
              </a:spcAft>
              <a:buSzPts val="1400"/>
              <a:buChar char="○"/>
            </a:pPr>
            <a:r>
              <a:rPr lang="en"/>
              <a:t>each pixel in the output is composed of the median/mean/min/max value of all the images in the collection at that location</a:t>
            </a:r>
            <a:endParaRPr/>
          </a:p>
          <a:p>
            <a:pPr indent="-317500" lvl="1" marL="914400" rtl="0" algn="l">
              <a:spcBef>
                <a:spcPts val="0"/>
              </a:spcBef>
              <a:spcAft>
                <a:spcPts val="0"/>
              </a:spcAft>
              <a:buSzPts val="1400"/>
              <a:buChar char="○"/>
            </a:pPr>
            <a:r>
              <a:rPr lang="en"/>
              <a:t>Example: get all Landsat images within a growing season and compute the median pixel-wise value</a:t>
            </a:r>
            <a:endParaRPr/>
          </a:p>
          <a:p>
            <a:pPr indent="0" lvl="0" marL="381000" marR="381000" rtl="0" algn="l">
              <a:lnSpc>
                <a:spcPct val="142857"/>
              </a:lnSpc>
              <a:spcBef>
                <a:spcPts val="1600"/>
              </a:spcBef>
              <a:spcAft>
                <a:spcPts val="0"/>
              </a:spcAft>
              <a:buNone/>
            </a:pPr>
            <a:r>
              <a:rPr lang="en" sz="1050">
                <a:solidFill>
                  <a:schemeClr val="accent5"/>
                </a:solidFill>
                <a:latin typeface="Roboto Mono"/>
                <a:ea typeface="Roboto Mono"/>
                <a:cs typeface="Roboto Mono"/>
                <a:sym typeface="Roboto Mono"/>
              </a:rPr>
              <a:t># </a:t>
            </a:r>
            <a:r>
              <a:rPr lang="en" sz="1050">
                <a:solidFill>
                  <a:schemeClr val="accent5"/>
                </a:solidFill>
                <a:latin typeface="Roboto Mono"/>
                <a:ea typeface="Roboto Mono"/>
                <a:cs typeface="Roboto Mono"/>
                <a:sym typeface="Roboto Mono"/>
              </a:rPr>
              <a:t>Load an image collection, filtered so it's not too much data.</a:t>
            </a:r>
            <a:endParaRPr sz="1050">
              <a:solidFill>
                <a:schemeClr val="accent5"/>
              </a:solidFill>
              <a:latin typeface="Roboto Mono"/>
              <a:ea typeface="Roboto Mono"/>
              <a:cs typeface="Roboto Mono"/>
              <a:sym typeface="Roboto Mono"/>
            </a:endParaRPr>
          </a:p>
          <a:p>
            <a:pPr indent="0" lvl="0" marL="381000" marR="381000" rtl="0" algn="l">
              <a:lnSpc>
                <a:spcPct val="142857"/>
              </a:lnSpc>
              <a:spcBef>
                <a:spcPts val="0"/>
              </a:spcBef>
              <a:spcAft>
                <a:spcPts val="0"/>
              </a:spcAft>
              <a:buNone/>
            </a:pPr>
            <a:r>
              <a:rPr lang="en" sz="1050">
                <a:solidFill>
                  <a:srgbClr val="37474F"/>
                </a:solidFill>
                <a:latin typeface="Roboto Mono"/>
                <a:ea typeface="Roboto Mono"/>
                <a:cs typeface="Roboto Mono"/>
                <a:sym typeface="Roboto Mono"/>
              </a:rPr>
              <a:t>collection = ee.</a:t>
            </a:r>
            <a:r>
              <a:rPr lang="en" sz="1050">
                <a:solidFill>
                  <a:srgbClr val="9C27B0"/>
                </a:solidFill>
                <a:latin typeface="Roboto Mono"/>
                <a:ea typeface="Roboto Mono"/>
                <a:cs typeface="Roboto Mono"/>
                <a:sym typeface="Roboto Mono"/>
              </a:rPr>
              <a:t>ImageCollection</a:t>
            </a:r>
            <a:r>
              <a:rPr lang="en" sz="1050">
                <a:solidFill>
                  <a:srgbClr val="37474F"/>
                </a:solidFill>
                <a:latin typeface="Roboto Mono"/>
                <a:ea typeface="Roboto Mono"/>
                <a:cs typeface="Roboto Mono"/>
                <a:sym typeface="Roboto Mono"/>
              </a:rPr>
              <a:t>(</a:t>
            </a:r>
            <a:r>
              <a:rPr lang="en" sz="1050">
                <a:solidFill>
                  <a:srgbClr val="D81B60"/>
                </a:solidFill>
                <a:latin typeface="Roboto Mono"/>
                <a:ea typeface="Roboto Mono"/>
                <a:cs typeface="Roboto Mono"/>
                <a:sym typeface="Roboto Mono"/>
              </a:rPr>
              <a:t>'LANDSAT/LT05/C01/T1'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381000" marR="381000" rtl="0" algn="l">
              <a:lnSpc>
                <a:spcPct val="142857"/>
              </a:lnSpc>
              <a:spcBef>
                <a:spcPts val="0"/>
              </a:spcBef>
              <a:spcAft>
                <a:spcPts val="0"/>
              </a:spcAft>
              <a:buNone/>
            </a:pPr>
            <a:r>
              <a:rPr lang="en" sz="1050">
                <a:solidFill>
                  <a:srgbClr val="37474F"/>
                </a:solidFill>
                <a:latin typeface="Roboto Mono"/>
                <a:ea typeface="Roboto Mono"/>
                <a:cs typeface="Roboto Mono"/>
                <a:sym typeface="Roboto Mono"/>
              </a:rPr>
              <a:t>  .filterDate(</a:t>
            </a:r>
            <a:r>
              <a:rPr lang="en" sz="1050">
                <a:solidFill>
                  <a:srgbClr val="D81B60"/>
                </a:solidFill>
                <a:latin typeface="Roboto Mono"/>
                <a:ea typeface="Roboto Mono"/>
                <a:cs typeface="Roboto Mono"/>
                <a:sym typeface="Roboto Mono"/>
              </a:rPr>
              <a:t>'2008-01-01', '2008-12-31'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381000" marR="381000" rtl="0" algn="l">
              <a:lnSpc>
                <a:spcPct val="142857"/>
              </a:lnSpc>
              <a:spcBef>
                <a:spcPts val="0"/>
              </a:spcBef>
              <a:spcAft>
                <a:spcPts val="0"/>
              </a:spcAft>
              <a:buNone/>
            </a:pPr>
            <a:r>
              <a:rPr lang="en" sz="1050">
                <a:solidFill>
                  <a:srgbClr val="37474F"/>
                </a:solidFill>
                <a:latin typeface="Roboto Mono"/>
                <a:ea typeface="Roboto Mono"/>
                <a:cs typeface="Roboto Mono"/>
                <a:sym typeface="Roboto Mono"/>
              </a:rPr>
              <a:t>  .filterBounds(point)</a:t>
            </a:r>
            <a:endParaRPr sz="1050">
              <a:solidFill>
                <a:srgbClr val="37474F"/>
              </a:solidFill>
              <a:latin typeface="Roboto Mono"/>
              <a:ea typeface="Roboto Mono"/>
              <a:cs typeface="Roboto Mono"/>
              <a:sym typeface="Roboto Mono"/>
            </a:endParaRPr>
          </a:p>
          <a:p>
            <a:pPr indent="0" lvl="0" marL="381000" marR="381000" rtl="0" algn="l">
              <a:lnSpc>
                <a:spcPct val="142857"/>
              </a:lnSpc>
              <a:spcBef>
                <a:spcPts val="0"/>
              </a:spcBef>
              <a:spcAft>
                <a:spcPts val="0"/>
              </a:spcAft>
              <a:buNone/>
            </a:pPr>
            <a:r>
              <a:rPr lang="en" sz="1050">
                <a:solidFill>
                  <a:srgbClr val="0D904F"/>
                </a:solidFill>
                <a:latin typeface="Roboto Mono"/>
                <a:ea typeface="Roboto Mono"/>
                <a:cs typeface="Roboto Mono"/>
                <a:sym typeface="Roboto Mono"/>
              </a:rPr>
              <a:t>#</a:t>
            </a:r>
            <a:r>
              <a:rPr lang="en" sz="1050">
                <a:solidFill>
                  <a:srgbClr val="0D904F"/>
                </a:solidFill>
                <a:latin typeface="Roboto Mono"/>
                <a:ea typeface="Roboto Mono"/>
                <a:cs typeface="Roboto Mono"/>
                <a:sym typeface="Roboto Mono"/>
              </a:rPr>
              <a:t> Compute the median in each band, each pixel.</a:t>
            </a:r>
            <a:endParaRPr sz="1050">
              <a:solidFill>
                <a:srgbClr val="0D904F"/>
              </a:solidFill>
              <a:latin typeface="Roboto Mono"/>
              <a:ea typeface="Roboto Mono"/>
              <a:cs typeface="Roboto Mono"/>
              <a:sym typeface="Roboto Mono"/>
            </a:endParaRPr>
          </a:p>
          <a:p>
            <a:pPr indent="0" lvl="0" marL="381000" marR="381000" rtl="0" algn="l">
              <a:lnSpc>
                <a:spcPct val="142857"/>
              </a:lnSpc>
              <a:spcBef>
                <a:spcPts val="0"/>
              </a:spcBef>
              <a:spcAft>
                <a:spcPts val="0"/>
              </a:spcAft>
              <a:buNone/>
            </a:pPr>
            <a:r>
              <a:rPr lang="en" sz="1050">
                <a:solidFill>
                  <a:srgbClr val="0D904F"/>
                </a:solidFill>
                <a:latin typeface="Roboto Mono"/>
                <a:ea typeface="Roboto Mono"/>
                <a:cs typeface="Roboto Mono"/>
                <a:sym typeface="Roboto Mono"/>
              </a:rPr>
              <a:t># Band names are B1_median, B2_median, etc.</a:t>
            </a:r>
            <a:endParaRPr sz="1050">
              <a:solidFill>
                <a:srgbClr val="0D904F"/>
              </a:solidFill>
              <a:latin typeface="Roboto Mono"/>
              <a:ea typeface="Roboto Mono"/>
              <a:cs typeface="Roboto Mono"/>
              <a:sym typeface="Roboto Mono"/>
            </a:endParaRPr>
          </a:p>
          <a:p>
            <a:pPr indent="0" lvl="0" marL="381000" marR="381000" rtl="0" algn="l">
              <a:lnSpc>
                <a:spcPct val="142857"/>
              </a:lnSpc>
              <a:spcBef>
                <a:spcPts val="0"/>
              </a:spcBef>
              <a:spcAft>
                <a:spcPts val="0"/>
              </a:spcAft>
              <a:buNone/>
            </a:pPr>
            <a:r>
              <a:rPr lang="en" sz="1050">
                <a:solidFill>
                  <a:srgbClr val="37474F"/>
                </a:solidFill>
                <a:latin typeface="Roboto Mono"/>
                <a:ea typeface="Roboto Mono"/>
                <a:cs typeface="Roboto Mono"/>
                <a:sym typeface="Roboto Mono"/>
              </a:rPr>
              <a:t>median = ImageCollection.reduce(ee.</a:t>
            </a:r>
            <a:r>
              <a:rPr lang="en" sz="1050">
                <a:solidFill>
                  <a:srgbClr val="9C27B0"/>
                </a:solidFill>
                <a:latin typeface="Roboto Mono"/>
                <a:ea typeface="Roboto Mono"/>
                <a:cs typeface="Roboto Mono"/>
                <a:sym typeface="Roboto Mono"/>
              </a:rPr>
              <a:t>Reducer</a:t>
            </a:r>
            <a:r>
              <a:rPr lang="en" sz="1050">
                <a:solidFill>
                  <a:srgbClr val="37474F"/>
                </a:solidFill>
                <a:latin typeface="Roboto Mono"/>
                <a:ea typeface="Roboto Mono"/>
                <a:cs typeface="Roboto Mono"/>
                <a:sym typeface="Roboto Mono"/>
              </a:rPr>
              <a:t>.median())</a:t>
            </a:r>
            <a:endParaRPr sz="1050">
              <a:solidFill>
                <a:srgbClr val="37474F"/>
              </a:solidFill>
              <a:latin typeface="Roboto Mono"/>
              <a:ea typeface="Roboto Mono"/>
              <a:cs typeface="Roboto Mono"/>
              <a:sym typeface="Roboto Mono"/>
            </a:endParaRPr>
          </a:p>
          <a:p>
            <a:pPr indent="0" lvl="0" marL="0" rtl="0" algn="l">
              <a:spcBef>
                <a:spcPts val="0"/>
              </a:spcBef>
              <a:spcAft>
                <a:spcPts val="1600"/>
              </a:spcAft>
              <a:buNone/>
            </a:pPr>
            <a:r>
              <a:t/>
            </a:r>
            <a:endParaRPr/>
          </a:p>
        </p:txBody>
      </p:sp>
      <p:pic>
        <p:nvPicPr>
          <p:cNvPr id="196" name="Google Shape;196;p32"/>
          <p:cNvPicPr preferRelativeResize="0"/>
          <p:nvPr/>
        </p:nvPicPr>
        <p:blipFill>
          <a:blip r:embed="rId3">
            <a:alphaModFix/>
          </a:blip>
          <a:stretch>
            <a:fillRect/>
          </a:stretch>
        </p:blipFill>
        <p:spPr>
          <a:xfrm>
            <a:off x="6248400" y="1182813"/>
            <a:ext cx="2895600" cy="3400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reductions</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Analogous to ImageCollection Reductions, except the bands of a single image are reduced, rather than band-wise reduction across images</a:t>
            </a:r>
            <a:endParaRPr/>
          </a:p>
          <a:p>
            <a:pPr indent="0" lvl="0" marL="0" rtl="0" algn="l">
              <a:spcBef>
                <a:spcPts val="1600"/>
              </a:spcBef>
              <a:spcAft>
                <a:spcPts val="0"/>
              </a:spcAft>
              <a:buNone/>
            </a:pPr>
            <a:r>
              <a:t/>
            </a:r>
            <a:endParaRPr/>
          </a:p>
          <a:p>
            <a:pPr indent="0" lvl="0" marL="381000" marR="381000" rtl="0" algn="l">
              <a:lnSpc>
                <a:spcPct val="142857"/>
              </a:lnSpc>
              <a:spcBef>
                <a:spcPts val="1600"/>
              </a:spcBef>
              <a:spcAft>
                <a:spcPts val="0"/>
              </a:spcAft>
              <a:buClr>
                <a:schemeClr val="dk1"/>
              </a:buClr>
              <a:buSzPts val="1100"/>
              <a:buFont typeface="Arial"/>
              <a:buNone/>
            </a:pPr>
            <a:r>
              <a:rPr lang="en" sz="1350">
                <a:solidFill>
                  <a:srgbClr val="D81B60"/>
                </a:solidFill>
                <a:latin typeface="Roboto Mono"/>
                <a:ea typeface="Roboto Mono"/>
                <a:cs typeface="Roboto Mono"/>
                <a:sym typeface="Roboto Mono"/>
              </a:rPr>
              <a:t>#</a:t>
            </a:r>
            <a:r>
              <a:rPr lang="en" sz="1350">
                <a:solidFill>
                  <a:srgbClr val="D81B60"/>
                </a:solidFill>
                <a:latin typeface="Roboto Mono"/>
                <a:ea typeface="Roboto Mono"/>
                <a:cs typeface="Roboto Mono"/>
                <a:sym typeface="Roboto Mono"/>
              </a:rPr>
              <a:t> Load an image and select some bands of interest.</a:t>
            </a:r>
            <a:endParaRPr sz="1350">
              <a:solidFill>
                <a:srgbClr val="D81B60"/>
              </a:solidFill>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350">
                <a:solidFill>
                  <a:srgbClr val="37474F"/>
                </a:solidFill>
                <a:latin typeface="Roboto Mono"/>
                <a:ea typeface="Roboto Mono"/>
                <a:cs typeface="Roboto Mono"/>
                <a:sym typeface="Roboto Mono"/>
              </a:rPr>
              <a:t>image = ee.</a:t>
            </a:r>
            <a:r>
              <a:rPr lang="en" sz="1350">
                <a:solidFill>
                  <a:srgbClr val="9C27B0"/>
                </a:solidFill>
                <a:latin typeface="Roboto Mono"/>
                <a:ea typeface="Roboto Mono"/>
                <a:cs typeface="Roboto Mono"/>
                <a:sym typeface="Roboto Mono"/>
              </a:rPr>
              <a:t>Image</a:t>
            </a:r>
            <a:r>
              <a:rPr lang="en" sz="1350">
                <a:solidFill>
                  <a:srgbClr val="37474F"/>
                </a:solidFill>
                <a:latin typeface="Roboto Mono"/>
                <a:ea typeface="Roboto Mono"/>
                <a:cs typeface="Roboto Mono"/>
                <a:sym typeface="Roboto Mono"/>
              </a:rPr>
              <a:t>(</a:t>
            </a:r>
            <a:r>
              <a:rPr lang="en" sz="1350">
                <a:solidFill>
                  <a:srgbClr val="0D904F"/>
                </a:solidFill>
                <a:latin typeface="Roboto Mono"/>
                <a:ea typeface="Roboto Mono"/>
                <a:cs typeface="Roboto Mono"/>
                <a:sym typeface="Roboto Mono"/>
              </a:rPr>
              <a:t>'LANDSAT/LC08/C01/T1/LC08_044034_20140318'</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350">
                <a:solidFill>
                  <a:srgbClr val="37474F"/>
                </a:solidFill>
                <a:latin typeface="Roboto Mono"/>
                <a:ea typeface="Roboto Mono"/>
                <a:cs typeface="Roboto Mono"/>
                <a:sym typeface="Roboto Mono"/>
              </a:rPr>
              <a:t>    .</a:t>
            </a:r>
            <a:r>
              <a:rPr lang="en" sz="1350">
                <a:solidFill>
                  <a:srgbClr val="3B78E7"/>
                </a:solidFill>
                <a:latin typeface="Roboto Mono"/>
                <a:ea typeface="Roboto Mono"/>
                <a:cs typeface="Roboto Mono"/>
                <a:sym typeface="Roboto Mono"/>
              </a:rPr>
              <a:t>select</a:t>
            </a:r>
            <a:r>
              <a:rPr lang="en" sz="1350">
                <a:solidFill>
                  <a:srgbClr val="37474F"/>
                </a:solidFill>
                <a:latin typeface="Roboto Mono"/>
                <a:ea typeface="Roboto Mono"/>
                <a:cs typeface="Roboto Mono"/>
                <a:sym typeface="Roboto Mono"/>
              </a:rPr>
              <a:t>([</a:t>
            </a:r>
            <a:r>
              <a:rPr lang="en" sz="1350">
                <a:solidFill>
                  <a:srgbClr val="0D904F"/>
                </a:solidFill>
                <a:latin typeface="Roboto Mono"/>
                <a:ea typeface="Roboto Mono"/>
                <a:cs typeface="Roboto Mono"/>
                <a:sym typeface="Roboto Mono"/>
              </a:rPr>
              <a:t>'B4'</a:t>
            </a:r>
            <a:r>
              <a:rPr lang="en" sz="1350">
                <a:solidFill>
                  <a:srgbClr val="37474F"/>
                </a:solidFill>
                <a:latin typeface="Roboto Mono"/>
                <a:ea typeface="Roboto Mono"/>
                <a:cs typeface="Roboto Mono"/>
                <a:sym typeface="Roboto Mono"/>
              </a:rPr>
              <a:t>, </a:t>
            </a:r>
            <a:r>
              <a:rPr lang="en" sz="1350">
                <a:solidFill>
                  <a:srgbClr val="0D904F"/>
                </a:solidFill>
                <a:latin typeface="Roboto Mono"/>
                <a:ea typeface="Roboto Mono"/>
                <a:cs typeface="Roboto Mono"/>
                <a:sym typeface="Roboto Mono"/>
              </a:rPr>
              <a:t>'B3'</a:t>
            </a:r>
            <a:r>
              <a:rPr lang="en" sz="1350">
                <a:solidFill>
                  <a:srgbClr val="37474F"/>
                </a:solidFill>
                <a:latin typeface="Roboto Mono"/>
                <a:ea typeface="Roboto Mono"/>
                <a:cs typeface="Roboto Mono"/>
                <a:sym typeface="Roboto Mono"/>
              </a:rPr>
              <a:t>, </a:t>
            </a:r>
            <a:r>
              <a:rPr lang="en" sz="1350">
                <a:solidFill>
                  <a:srgbClr val="0D904F"/>
                </a:solidFill>
                <a:latin typeface="Roboto Mono"/>
                <a:ea typeface="Roboto Mono"/>
                <a:cs typeface="Roboto Mono"/>
                <a:sym typeface="Roboto Mono"/>
              </a:rPr>
              <a:t>'B2'</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t/>
            </a:r>
            <a:endParaRPr sz="1350">
              <a:solidFill>
                <a:srgbClr val="37474F"/>
              </a:solidFill>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350">
                <a:solidFill>
                  <a:srgbClr val="D81B60"/>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Reduce the image to get a one-band maximum value image.</a:t>
            </a:r>
            <a:endParaRPr sz="1350">
              <a:solidFill>
                <a:srgbClr val="D81B60"/>
              </a:solidFill>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350">
                <a:solidFill>
                  <a:srgbClr val="37474F"/>
                </a:solidFill>
                <a:latin typeface="Roboto Mono"/>
                <a:ea typeface="Roboto Mono"/>
                <a:cs typeface="Roboto Mono"/>
                <a:sym typeface="Roboto Mono"/>
              </a:rPr>
              <a:t>maxValue = image.reduce(ee.</a:t>
            </a:r>
            <a:r>
              <a:rPr lang="en" sz="1350">
                <a:solidFill>
                  <a:srgbClr val="9C27B0"/>
                </a:solidFill>
                <a:latin typeface="Roboto Mono"/>
                <a:ea typeface="Roboto Mono"/>
                <a:cs typeface="Roboto Mono"/>
                <a:sym typeface="Roboto Mono"/>
              </a:rPr>
              <a:t>Reducer</a:t>
            </a:r>
            <a:r>
              <a:rPr lang="en" sz="1350">
                <a:solidFill>
                  <a:srgbClr val="37474F"/>
                </a:solidFill>
                <a:latin typeface="Roboto Mono"/>
                <a:ea typeface="Roboto Mono"/>
                <a:cs typeface="Roboto Mono"/>
                <a:sym typeface="Roboto Mono"/>
              </a:rPr>
              <a:t>.max())</a:t>
            </a:r>
            <a:endParaRPr sz="1350">
              <a:solidFill>
                <a:srgbClr val="37474F"/>
              </a:solidFill>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t/>
            </a:r>
            <a:endParaRPr sz="1350">
              <a:solidFill>
                <a:srgbClr val="37474F"/>
              </a:solidFill>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of an image within a </a:t>
            </a:r>
            <a:r>
              <a:rPr b="1" lang="en"/>
              <a:t>single </a:t>
            </a:r>
            <a:r>
              <a:rPr lang="en"/>
              <a:t>region</a:t>
            </a:r>
            <a:endParaRPr/>
          </a:p>
        </p:txBody>
      </p:sp>
      <p:sp>
        <p:nvSpPr>
          <p:cNvPr id="208" name="Google Shape;208;p34"/>
          <p:cNvSpPr txBox="1"/>
          <p:nvPr>
            <p:ph idx="1" type="body"/>
          </p:nvPr>
        </p:nvSpPr>
        <p:spPr>
          <a:xfrm>
            <a:off x="311700" y="1145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a </a:t>
            </a:r>
            <a:r>
              <a:rPr lang="en">
                <a:solidFill>
                  <a:srgbClr val="9900FF"/>
                </a:solidFill>
              </a:rPr>
              <a:t>reduceRegion </a:t>
            </a:r>
            <a:r>
              <a:rPr lang="en"/>
              <a:t>to calculate the mean/min/max/stdev of all pixels within a SINGLE feature in a feature collection</a:t>
            </a:r>
            <a:endParaRPr/>
          </a:p>
        </p:txBody>
      </p:sp>
      <p:pic>
        <p:nvPicPr>
          <p:cNvPr id="209" name="Google Shape;209;p34"/>
          <p:cNvPicPr preferRelativeResize="0"/>
          <p:nvPr/>
        </p:nvPicPr>
        <p:blipFill>
          <a:blip r:embed="rId3">
            <a:alphaModFix/>
          </a:blip>
          <a:stretch>
            <a:fillRect/>
          </a:stretch>
        </p:blipFill>
        <p:spPr>
          <a:xfrm>
            <a:off x="1651600" y="3634888"/>
            <a:ext cx="5105400" cy="1038225"/>
          </a:xfrm>
          <a:prstGeom prst="rect">
            <a:avLst/>
          </a:prstGeom>
          <a:noFill/>
          <a:ln>
            <a:noFill/>
          </a:ln>
        </p:spPr>
      </p:pic>
      <p:pic>
        <p:nvPicPr>
          <p:cNvPr id="210" name="Google Shape;210;p34"/>
          <p:cNvPicPr preferRelativeResize="0"/>
          <p:nvPr/>
        </p:nvPicPr>
        <p:blipFill rotWithShape="1">
          <a:blip r:embed="rId4">
            <a:alphaModFix/>
          </a:blip>
          <a:srcRect b="0" l="1864" r="0" t="0"/>
          <a:stretch/>
        </p:blipFill>
        <p:spPr>
          <a:xfrm>
            <a:off x="2531050" y="2124475"/>
            <a:ext cx="3346500" cy="119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4012800" cy="17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Statistics of an image within a </a:t>
            </a:r>
            <a:r>
              <a:rPr b="1" lang="en"/>
              <a:t>several </a:t>
            </a:r>
            <a:r>
              <a:rPr lang="en"/>
              <a:t>regions</a:t>
            </a:r>
            <a:endParaRPr/>
          </a:p>
        </p:txBody>
      </p:sp>
      <p:sp>
        <p:nvSpPr>
          <p:cNvPr id="216" name="Google Shape;216;p35"/>
          <p:cNvSpPr txBox="1"/>
          <p:nvPr>
            <p:ph idx="1" type="body"/>
          </p:nvPr>
        </p:nvSpPr>
        <p:spPr>
          <a:xfrm>
            <a:off x="500850" y="2035175"/>
            <a:ext cx="3634500" cy="17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Use a </a:t>
            </a:r>
            <a:r>
              <a:rPr lang="en">
                <a:solidFill>
                  <a:srgbClr val="9900FF"/>
                </a:solidFill>
              </a:rPr>
              <a:t>reduceRegions </a:t>
            </a:r>
            <a:r>
              <a:rPr lang="en"/>
              <a:t>to calculate the mean/min/max/stdev of all pixels within each feature in a feature collection</a:t>
            </a:r>
            <a:endParaRPr/>
          </a:p>
        </p:txBody>
      </p:sp>
      <p:pic>
        <p:nvPicPr>
          <p:cNvPr id="217" name="Google Shape;217;p35"/>
          <p:cNvPicPr preferRelativeResize="0"/>
          <p:nvPr/>
        </p:nvPicPr>
        <p:blipFill>
          <a:blip r:embed="rId3">
            <a:alphaModFix/>
          </a:blip>
          <a:stretch>
            <a:fillRect/>
          </a:stretch>
        </p:blipFill>
        <p:spPr>
          <a:xfrm>
            <a:off x="4883950" y="3297700"/>
            <a:ext cx="3086100" cy="1047750"/>
          </a:xfrm>
          <a:prstGeom prst="rect">
            <a:avLst/>
          </a:prstGeom>
          <a:noFill/>
          <a:ln>
            <a:noFill/>
          </a:ln>
        </p:spPr>
      </p:pic>
      <p:pic>
        <p:nvPicPr>
          <p:cNvPr id="218" name="Google Shape;218;p35"/>
          <p:cNvPicPr preferRelativeResize="0"/>
          <p:nvPr/>
        </p:nvPicPr>
        <p:blipFill>
          <a:blip r:embed="rId4">
            <a:alphaModFix/>
          </a:blip>
          <a:stretch>
            <a:fillRect/>
          </a:stretch>
        </p:blipFill>
        <p:spPr>
          <a:xfrm>
            <a:off x="4476900" y="152400"/>
            <a:ext cx="4514699" cy="26840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Javascript to Python Conversion</a:t>
            </a:r>
            <a:endParaRPr/>
          </a:p>
        </p:txBody>
      </p:sp>
      <p:sp>
        <p:nvSpPr>
          <p:cNvPr id="224" name="Google Shape;224;p3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be presented in PM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to Python Conversion</a:t>
            </a:r>
            <a:endParaRPr/>
          </a:p>
        </p:txBody>
      </p:sp>
      <p:sp>
        <p:nvSpPr>
          <p:cNvPr id="230" name="Google Shape;23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rules:</a:t>
            </a:r>
            <a:endParaRPr/>
          </a:p>
          <a:p>
            <a:pPr indent="-342900" lvl="0" marL="457200" rtl="0" algn="l">
              <a:spcBef>
                <a:spcPts val="1600"/>
              </a:spcBef>
              <a:spcAft>
                <a:spcPts val="0"/>
              </a:spcAft>
              <a:buSzPts val="1800"/>
              <a:buChar char="-"/>
            </a:pPr>
            <a:r>
              <a:rPr lang="en"/>
              <a:t>Remove “var” (variable definition in Javascript)</a:t>
            </a:r>
            <a:endParaRPr/>
          </a:p>
          <a:p>
            <a:pPr indent="-342900" lvl="0" marL="457200" rtl="0" algn="l">
              <a:spcBef>
                <a:spcPts val="0"/>
              </a:spcBef>
              <a:spcAft>
                <a:spcPts val="0"/>
              </a:spcAft>
              <a:buSzPts val="1800"/>
              <a:buChar char="-"/>
            </a:pPr>
            <a:r>
              <a:rPr lang="en"/>
              <a:t>Remove ;</a:t>
            </a:r>
            <a:endParaRPr/>
          </a:p>
          <a:p>
            <a:pPr indent="-342900" lvl="0" marL="457200" rtl="0" algn="l">
              <a:spcBef>
                <a:spcPts val="0"/>
              </a:spcBef>
              <a:spcAft>
                <a:spcPts val="0"/>
              </a:spcAft>
              <a:buSzPts val="1800"/>
              <a:buChar char="-"/>
            </a:pPr>
            <a:r>
              <a:rPr lang="en"/>
              <a:t>Convert // comments to #</a:t>
            </a:r>
            <a:endParaRPr/>
          </a:p>
          <a:p>
            <a:pPr indent="-342900" lvl="0" marL="457200" rtl="0" algn="l">
              <a:spcBef>
                <a:spcPts val="0"/>
              </a:spcBef>
              <a:spcAft>
                <a:spcPts val="0"/>
              </a:spcAft>
              <a:buSzPts val="1800"/>
              <a:buChar char="-"/>
            </a:pPr>
            <a:r>
              <a:rPr lang="en"/>
              <a:t> For multi-line commands, add a \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For functions:</a:t>
            </a:r>
            <a:endParaRPr/>
          </a:p>
          <a:p>
            <a:pPr indent="-342900" lvl="0" marL="457200" rtl="0" algn="l">
              <a:spcBef>
                <a:spcPts val="1600"/>
              </a:spcBef>
              <a:spcAft>
                <a:spcPts val="0"/>
              </a:spcAft>
              <a:buSzPts val="1800"/>
              <a:buChar char="-"/>
            </a:pPr>
            <a:r>
              <a:rPr lang="en"/>
              <a:t>Python functions are “defined”. See function structure above.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to Python Conversion - Example 1</a:t>
            </a:r>
            <a:endParaRPr/>
          </a:p>
        </p:txBody>
      </p:sp>
      <p:sp>
        <p:nvSpPr>
          <p:cNvPr id="236" name="Google Shape;23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15900" rtl="0" algn="l">
              <a:spcBef>
                <a:spcPts val="0"/>
              </a:spcBef>
              <a:spcAft>
                <a:spcPts val="0"/>
              </a:spcAft>
              <a:buNone/>
            </a:pPr>
            <a:r>
              <a:rPr b="1" lang="en" sz="1050">
                <a:solidFill>
                  <a:schemeClr val="dk1"/>
                </a:solidFill>
              </a:rPr>
              <a:t>Javascript:</a:t>
            </a:r>
            <a:r>
              <a:rPr lang="en" sz="1050">
                <a:solidFill>
                  <a:srgbClr val="D81B60"/>
                </a:solidFill>
              </a:rPr>
              <a:t> </a:t>
            </a:r>
            <a:endParaRPr sz="1050">
              <a:solidFill>
                <a:srgbClr val="D81B60"/>
              </a:solidFill>
            </a:endParaRPr>
          </a:p>
          <a:p>
            <a:pPr indent="0" lvl="0" marL="215900" rtl="0" algn="l">
              <a:spcBef>
                <a:spcPts val="0"/>
              </a:spcBef>
              <a:spcAft>
                <a:spcPts val="0"/>
              </a:spcAft>
              <a:buClr>
                <a:schemeClr val="dk1"/>
              </a:buClr>
              <a:buSzPts val="1100"/>
              <a:buFont typeface="Arial"/>
              <a:buNone/>
            </a:pPr>
            <a:r>
              <a:rPr lang="en" sz="1050">
                <a:solidFill>
                  <a:srgbClr val="D81B60"/>
                </a:solidFill>
              </a:rPr>
              <a:t>// Load a Landsat 8 collection for a single path-row.</a:t>
            </a:r>
            <a:endParaRPr sz="1050">
              <a:solidFill>
                <a:srgbClr val="D81B60"/>
              </a:solidFill>
            </a:endParaRPr>
          </a:p>
          <a:p>
            <a:pPr indent="0" lvl="0" marL="215900" rtl="0" algn="l">
              <a:spcBef>
                <a:spcPts val="0"/>
              </a:spcBef>
              <a:spcAft>
                <a:spcPts val="0"/>
              </a:spcAft>
              <a:buClr>
                <a:schemeClr val="dk1"/>
              </a:buClr>
              <a:buSzPts val="1100"/>
              <a:buFont typeface="Arial"/>
              <a:buNone/>
            </a:pPr>
            <a:r>
              <a:rPr lang="en" sz="1050">
                <a:solidFill>
                  <a:srgbClr val="3B78E7"/>
                </a:solidFill>
              </a:rPr>
              <a:t>var</a:t>
            </a:r>
            <a:r>
              <a:rPr lang="en" sz="1050">
                <a:solidFill>
                  <a:schemeClr val="dk1"/>
                </a:solidFill>
              </a:rPr>
              <a:t> collection = ee.</a:t>
            </a:r>
            <a:r>
              <a:rPr lang="en" sz="1050">
                <a:solidFill>
                  <a:srgbClr val="9C27B0"/>
                </a:solidFill>
              </a:rPr>
              <a:t>ImageCollection</a:t>
            </a:r>
            <a:r>
              <a:rPr lang="en" sz="1050">
                <a:solidFill>
                  <a:schemeClr val="dk1"/>
                </a:solidFill>
              </a:rPr>
              <a:t>(</a:t>
            </a:r>
            <a:r>
              <a:rPr lang="en" sz="1050">
                <a:solidFill>
                  <a:srgbClr val="0D904F"/>
                </a:solidFill>
              </a:rPr>
              <a:t>'LANDSAT/LC08/C01/T1_TOA'</a:t>
            </a:r>
            <a:r>
              <a:rPr lang="en" sz="1050">
                <a:solidFill>
                  <a:schemeClr val="dk1"/>
                </a:solidFill>
              </a:rPr>
              <a:t>)</a:t>
            </a:r>
            <a:endParaRPr sz="1050">
              <a:solidFill>
                <a:schemeClr val="dk1"/>
              </a:solidFill>
            </a:endParaRPr>
          </a:p>
          <a:p>
            <a:pPr indent="0" lvl="0" marL="215900" rtl="0" algn="l">
              <a:spcBef>
                <a:spcPts val="0"/>
              </a:spcBef>
              <a:spcAft>
                <a:spcPts val="0"/>
              </a:spcAft>
              <a:buClr>
                <a:schemeClr val="dk1"/>
              </a:buClr>
              <a:buSzPts val="1100"/>
              <a:buFont typeface="Arial"/>
              <a:buNone/>
            </a:pPr>
            <a:r>
              <a:rPr lang="en" sz="1050">
                <a:solidFill>
                  <a:schemeClr val="dk1"/>
                </a:solidFill>
              </a:rPr>
              <a:t>    .filter(ee.</a:t>
            </a:r>
            <a:r>
              <a:rPr lang="en" sz="1050">
                <a:solidFill>
                  <a:srgbClr val="9C27B0"/>
                </a:solidFill>
              </a:rPr>
              <a:t>Filter</a:t>
            </a:r>
            <a:r>
              <a:rPr lang="en" sz="1050">
                <a:solidFill>
                  <a:schemeClr val="dk1"/>
                </a:solidFill>
              </a:rPr>
              <a:t>.eq(</a:t>
            </a:r>
            <a:r>
              <a:rPr lang="en" sz="1050">
                <a:solidFill>
                  <a:srgbClr val="0D904F"/>
                </a:solidFill>
              </a:rPr>
              <a:t>'WRS_PATH'</a:t>
            </a:r>
            <a:r>
              <a:rPr lang="en" sz="1050">
                <a:solidFill>
                  <a:schemeClr val="dk1"/>
                </a:solidFill>
              </a:rPr>
              <a:t>, </a:t>
            </a:r>
            <a:r>
              <a:rPr lang="en" sz="1050">
                <a:solidFill>
                  <a:srgbClr val="C53929"/>
                </a:solidFill>
              </a:rPr>
              <a:t>44</a:t>
            </a:r>
            <a:r>
              <a:rPr lang="en" sz="1050">
                <a:solidFill>
                  <a:schemeClr val="dk1"/>
                </a:solidFill>
              </a:rPr>
              <a:t>))</a:t>
            </a:r>
            <a:endParaRPr sz="1050">
              <a:solidFill>
                <a:schemeClr val="dk1"/>
              </a:solidFill>
            </a:endParaRPr>
          </a:p>
          <a:p>
            <a:pPr indent="0" lvl="0" marL="215900" rtl="0" algn="l">
              <a:spcBef>
                <a:spcPts val="0"/>
              </a:spcBef>
              <a:spcAft>
                <a:spcPts val="0"/>
              </a:spcAft>
              <a:buClr>
                <a:schemeClr val="dk1"/>
              </a:buClr>
              <a:buSzPts val="1100"/>
              <a:buFont typeface="Arial"/>
              <a:buNone/>
            </a:pPr>
            <a:r>
              <a:rPr lang="en" sz="1050">
                <a:solidFill>
                  <a:schemeClr val="dk1"/>
                </a:solidFill>
              </a:rPr>
              <a:t>    .filter(ee.</a:t>
            </a:r>
            <a:r>
              <a:rPr lang="en" sz="1050">
                <a:solidFill>
                  <a:srgbClr val="9C27B0"/>
                </a:solidFill>
              </a:rPr>
              <a:t>Filter</a:t>
            </a:r>
            <a:r>
              <a:rPr lang="en" sz="1050">
                <a:solidFill>
                  <a:schemeClr val="dk1"/>
                </a:solidFill>
              </a:rPr>
              <a:t>.eq(</a:t>
            </a:r>
            <a:r>
              <a:rPr lang="en" sz="1050">
                <a:solidFill>
                  <a:srgbClr val="0D904F"/>
                </a:solidFill>
              </a:rPr>
              <a:t>'WRS_ROW'</a:t>
            </a:r>
            <a:r>
              <a:rPr lang="en" sz="1050">
                <a:solidFill>
                  <a:schemeClr val="dk1"/>
                </a:solidFill>
              </a:rPr>
              <a:t>, </a:t>
            </a:r>
            <a:r>
              <a:rPr lang="en" sz="1050">
                <a:solidFill>
                  <a:srgbClr val="C53929"/>
                </a:solidFill>
              </a:rPr>
              <a:t>34</a:t>
            </a:r>
            <a:r>
              <a:rPr lang="en" sz="1050">
                <a:solidFill>
                  <a:schemeClr val="dk1"/>
                </a:solidFill>
              </a:rPr>
              <a:t>))</a:t>
            </a:r>
            <a:endParaRPr sz="1050">
              <a:solidFill>
                <a:schemeClr val="dk1"/>
              </a:solidFill>
            </a:endParaRPr>
          </a:p>
          <a:p>
            <a:pPr indent="0" lvl="0" marL="215900" rtl="0" algn="l">
              <a:spcBef>
                <a:spcPts val="0"/>
              </a:spcBef>
              <a:spcAft>
                <a:spcPts val="0"/>
              </a:spcAft>
              <a:buClr>
                <a:schemeClr val="dk1"/>
              </a:buClr>
              <a:buSzPts val="1100"/>
              <a:buFont typeface="Arial"/>
              <a:buNone/>
            </a:pPr>
            <a:r>
              <a:rPr lang="en" sz="1050">
                <a:solidFill>
                  <a:schemeClr val="dk1"/>
                </a:solidFill>
              </a:rPr>
              <a:t>    .filterDate(</a:t>
            </a:r>
            <a:r>
              <a:rPr lang="en" sz="1050">
                <a:solidFill>
                  <a:srgbClr val="0D904F"/>
                </a:solidFill>
              </a:rPr>
              <a:t>'2014-01-01'</a:t>
            </a:r>
            <a:r>
              <a:rPr lang="en" sz="1050">
                <a:solidFill>
                  <a:schemeClr val="dk1"/>
                </a:solidFill>
              </a:rPr>
              <a:t>, </a:t>
            </a:r>
            <a:r>
              <a:rPr lang="en" sz="1050">
                <a:solidFill>
                  <a:srgbClr val="0D904F"/>
                </a:solidFill>
              </a:rPr>
              <a:t>'2015-01-01'</a:t>
            </a:r>
            <a:r>
              <a:rPr lang="en" sz="1050">
                <a:solidFill>
                  <a:schemeClr val="dk1"/>
                </a:solidFill>
              </a:rPr>
              <a:t>);</a:t>
            </a:r>
            <a:endParaRPr sz="1050">
              <a:solidFill>
                <a:schemeClr val="dk1"/>
              </a:solidFill>
            </a:endParaRPr>
          </a:p>
          <a:p>
            <a:pPr indent="0" lvl="0" marL="215900" rtl="0" algn="l">
              <a:spcBef>
                <a:spcPts val="0"/>
              </a:spcBef>
              <a:spcAft>
                <a:spcPts val="0"/>
              </a:spcAft>
              <a:buClr>
                <a:schemeClr val="dk1"/>
              </a:buClr>
              <a:buSzPts val="1100"/>
              <a:buFont typeface="Arial"/>
              <a:buNone/>
            </a:pPr>
            <a:r>
              <a:t/>
            </a:r>
            <a:endParaRPr sz="1050">
              <a:solidFill>
                <a:schemeClr val="dk1"/>
              </a:solidFill>
            </a:endParaRPr>
          </a:p>
          <a:p>
            <a:pPr indent="0" lvl="0" marL="215900" rtl="0" algn="l">
              <a:spcBef>
                <a:spcPts val="0"/>
              </a:spcBef>
              <a:spcAft>
                <a:spcPts val="0"/>
              </a:spcAft>
              <a:buClr>
                <a:schemeClr val="dk1"/>
              </a:buClr>
              <a:buSzPts val="1100"/>
              <a:buFont typeface="Arial"/>
              <a:buNone/>
            </a:pPr>
            <a:r>
              <a:rPr lang="en" sz="1050">
                <a:solidFill>
                  <a:srgbClr val="D81B60"/>
                </a:solidFill>
              </a:rPr>
              <a:t>// Compute a median image and display.</a:t>
            </a:r>
            <a:endParaRPr sz="1050">
              <a:solidFill>
                <a:srgbClr val="D81B60"/>
              </a:solidFill>
            </a:endParaRPr>
          </a:p>
          <a:p>
            <a:pPr indent="0" lvl="0" marL="215900" rtl="0" algn="l">
              <a:spcBef>
                <a:spcPts val="0"/>
              </a:spcBef>
              <a:spcAft>
                <a:spcPts val="0"/>
              </a:spcAft>
              <a:buNone/>
            </a:pPr>
            <a:r>
              <a:rPr lang="en" sz="1050">
                <a:solidFill>
                  <a:srgbClr val="3B78E7"/>
                </a:solidFill>
              </a:rPr>
              <a:t>var</a:t>
            </a:r>
            <a:r>
              <a:rPr lang="en" sz="1050">
                <a:solidFill>
                  <a:schemeClr val="dk1"/>
                </a:solidFill>
              </a:rPr>
              <a:t> median = collection.median();</a:t>
            </a:r>
            <a:endParaRPr sz="1050">
              <a:solidFill>
                <a:schemeClr val="dk1"/>
              </a:solidFill>
            </a:endParaRPr>
          </a:p>
          <a:p>
            <a:pPr indent="0" lvl="0" marL="21590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a:t>Python</a:t>
            </a:r>
            <a:endParaRPr/>
          </a:p>
          <a:p>
            <a:pPr indent="0" lvl="0" marL="0" rtl="0" algn="l">
              <a:lnSpc>
                <a:spcPct val="100000"/>
              </a:lnSpc>
              <a:spcBef>
                <a:spcPts val="1600"/>
              </a:spcBef>
              <a:spcAft>
                <a:spcPts val="0"/>
              </a:spcAft>
              <a:buNone/>
            </a:pPr>
            <a:r>
              <a:rPr lang="en" sz="1050">
                <a:solidFill>
                  <a:srgbClr val="008000"/>
                </a:solidFill>
                <a:latin typeface="Roboto Condensed"/>
                <a:ea typeface="Roboto Condensed"/>
                <a:cs typeface="Roboto Condensed"/>
                <a:sym typeface="Roboto Condensed"/>
              </a:rPr>
              <a:t># Load a Landsat 8 collection for a single path-row.</a:t>
            </a:r>
            <a:endParaRPr sz="1050">
              <a:solidFill>
                <a:srgbClr val="008000"/>
              </a:solidFill>
              <a:latin typeface="Roboto Condensed"/>
              <a:ea typeface="Roboto Condensed"/>
              <a:cs typeface="Roboto Condensed"/>
              <a:sym typeface="Roboto Condensed"/>
            </a:endParaRPr>
          </a:p>
          <a:p>
            <a:pPr indent="0" lvl="0" marL="0" rtl="0" algn="l">
              <a:lnSpc>
                <a:spcPct val="100000"/>
              </a:lnSpc>
              <a:spcBef>
                <a:spcPts val="0"/>
              </a:spcBef>
              <a:spcAft>
                <a:spcPts val="0"/>
              </a:spcAft>
              <a:buNone/>
            </a:pPr>
            <a:r>
              <a:rPr lang="en" sz="1050">
                <a:solidFill>
                  <a:schemeClr val="dk1"/>
                </a:solidFill>
                <a:latin typeface="Roboto Condensed"/>
                <a:ea typeface="Roboto Condensed"/>
                <a:cs typeface="Roboto Condensed"/>
                <a:sym typeface="Roboto Condensed"/>
              </a:rPr>
              <a:t>collection = ee.ImageCollection(</a:t>
            </a:r>
            <a:r>
              <a:rPr lang="en" sz="1050">
                <a:solidFill>
                  <a:srgbClr val="A31515"/>
                </a:solidFill>
                <a:latin typeface="Roboto Condensed"/>
                <a:ea typeface="Roboto Condensed"/>
                <a:cs typeface="Roboto Condensed"/>
                <a:sym typeface="Roboto Condensed"/>
              </a:rPr>
              <a:t>'LANDSAT/LC08/C01/T1_TOA'</a:t>
            </a:r>
            <a:r>
              <a:rPr lang="en" sz="1050">
                <a:solidFill>
                  <a:schemeClr val="dk1"/>
                </a:solidFill>
                <a:latin typeface="Roboto Condensed"/>
                <a:ea typeface="Roboto Condensed"/>
                <a:cs typeface="Roboto Condensed"/>
                <a:sym typeface="Roboto Condensed"/>
              </a:rPr>
              <a:t>) \</a:t>
            </a:r>
            <a:endParaRPr sz="105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None/>
            </a:pPr>
            <a:r>
              <a:rPr lang="en" sz="1050">
                <a:solidFill>
                  <a:schemeClr val="dk1"/>
                </a:solidFill>
                <a:latin typeface="Roboto Condensed"/>
                <a:ea typeface="Roboto Condensed"/>
                <a:cs typeface="Roboto Condensed"/>
                <a:sym typeface="Roboto Condensed"/>
              </a:rPr>
              <a:t>  .</a:t>
            </a:r>
            <a:r>
              <a:rPr lang="en" sz="1050">
                <a:solidFill>
                  <a:srgbClr val="795E26"/>
                </a:solidFill>
                <a:latin typeface="Roboto Condensed"/>
                <a:ea typeface="Roboto Condensed"/>
                <a:cs typeface="Roboto Condensed"/>
                <a:sym typeface="Roboto Condensed"/>
              </a:rPr>
              <a:t>filter</a:t>
            </a:r>
            <a:r>
              <a:rPr lang="en" sz="1050">
                <a:solidFill>
                  <a:schemeClr val="dk1"/>
                </a:solidFill>
                <a:latin typeface="Roboto Condensed"/>
                <a:ea typeface="Roboto Condensed"/>
                <a:cs typeface="Roboto Condensed"/>
                <a:sym typeface="Roboto Condensed"/>
              </a:rPr>
              <a:t>(ee.Filter.eq(</a:t>
            </a:r>
            <a:r>
              <a:rPr lang="en" sz="1050">
                <a:solidFill>
                  <a:srgbClr val="A31515"/>
                </a:solidFill>
                <a:latin typeface="Roboto Condensed"/>
                <a:ea typeface="Roboto Condensed"/>
                <a:cs typeface="Roboto Condensed"/>
                <a:sym typeface="Roboto Condensed"/>
              </a:rPr>
              <a:t>'WRS_PATH'</a:t>
            </a:r>
            <a:r>
              <a:rPr lang="en" sz="1050">
                <a:solidFill>
                  <a:schemeClr val="dk1"/>
                </a:solidFill>
                <a:latin typeface="Roboto Condensed"/>
                <a:ea typeface="Roboto Condensed"/>
                <a:cs typeface="Roboto Condensed"/>
                <a:sym typeface="Roboto Condensed"/>
              </a:rPr>
              <a:t>, </a:t>
            </a:r>
            <a:r>
              <a:rPr lang="en" sz="1050">
                <a:solidFill>
                  <a:srgbClr val="09885A"/>
                </a:solidFill>
                <a:latin typeface="Roboto Condensed"/>
                <a:ea typeface="Roboto Condensed"/>
                <a:cs typeface="Roboto Condensed"/>
                <a:sym typeface="Roboto Condensed"/>
              </a:rPr>
              <a:t>44</a:t>
            </a:r>
            <a:r>
              <a:rPr lang="en" sz="1050">
                <a:solidFill>
                  <a:schemeClr val="dk1"/>
                </a:solidFill>
                <a:latin typeface="Roboto Condensed"/>
                <a:ea typeface="Roboto Condensed"/>
                <a:cs typeface="Roboto Condensed"/>
                <a:sym typeface="Roboto Condensed"/>
              </a:rPr>
              <a:t>)) \</a:t>
            </a:r>
            <a:endParaRPr sz="105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Roboto Condensed"/>
                <a:ea typeface="Roboto Condensed"/>
                <a:cs typeface="Roboto Condensed"/>
                <a:sym typeface="Roboto Condensed"/>
              </a:rPr>
              <a:t>  .</a:t>
            </a:r>
            <a:r>
              <a:rPr lang="en" sz="1050">
                <a:solidFill>
                  <a:srgbClr val="795E26"/>
                </a:solidFill>
                <a:latin typeface="Roboto Condensed"/>
                <a:ea typeface="Roboto Condensed"/>
                <a:cs typeface="Roboto Condensed"/>
                <a:sym typeface="Roboto Condensed"/>
              </a:rPr>
              <a:t>filter</a:t>
            </a:r>
            <a:r>
              <a:rPr lang="en" sz="1050">
                <a:solidFill>
                  <a:schemeClr val="dk1"/>
                </a:solidFill>
                <a:latin typeface="Roboto Condensed"/>
                <a:ea typeface="Roboto Condensed"/>
                <a:cs typeface="Roboto Condensed"/>
                <a:sym typeface="Roboto Condensed"/>
              </a:rPr>
              <a:t>(ee.Filter.eq(</a:t>
            </a:r>
            <a:r>
              <a:rPr lang="en" sz="1050">
                <a:solidFill>
                  <a:srgbClr val="A31515"/>
                </a:solidFill>
                <a:latin typeface="Roboto Condensed"/>
                <a:ea typeface="Roboto Condensed"/>
                <a:cs typeface="Roboto Condensed"/>
                <a:sym typeface="Roboto Condensed"/>
              </a:rPr>
              <a:t>'WRS_ROW'</a:t>
            </a:r>
            <a:r>
              <a:rPr lang="en" sz="1050">
                <a:solidFill>
                  <a:schemeClr val="dk1"/>
                </a:solidFill>
                <a:latin typeface="Roboto Condensed"/>
                <a:ea typeface="Roboto Condensed"/>
                <a:cs typeface="Roboto Condensed"/>
                <a:sym typeface="Roboto Condensed"/>
              </a:rPr>
              <a:t>, </a:t>
            </a:r>
            <a:r>
              <a:rPr lang="en" sz="1050">
                <a:solidFill>
                  <a:srgbClr val="09885A"/>
                </a:solidFill>
                <a:latin typeface="Roboto Condensed"/>
                <a:ea typeface="Roboto Condensed"/>
                <a:cs typeface="Roboto Condensed"/>
                <a:sym typeface="Roboto Condensed"/>
              </a:rPr>
              <a:t>34</a:t>
            </a:r>
            <a:r>
              <a:rPr lang="en" sz="1050">
                <a:solidFill>
                  <a:schemeClr val="dk1"/>
                </a:solidFill>
                <a:latin typeface="Roboto Condensed"/>
                <a:ea typeface="Roboto Condensed"/>
                <a:cs typeface="Roboto Condensed"/>
                <a:sym typeface="Roboto Condensed"/>
              </a:rPr>
              <a:t>))</a:t>
            </a:r>
            <a:endParaRPr sz="1050">
              <a:solidFill>
                <a:schemeClr val="dk1"/>
              </a:solidFill>
            </a:endParaRPr>
          </a:p>
          <a:p>
            <a:pPr indent="0" lvl="0" marL="21590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en" sz="1050">
                <a:solidFill>
                  <a:srgbClr val="008000"/>
                </a:solidFill>
                <a:latin typeface="Roboto Condensed"/>
                <a:ea typeface="Roboto Condensed"/>
                <a:cs typeface="Roboto Condensed"/>
                <a:sym typeface="Roboto Condensed"/>
              </a:rPr>
              <a:t># Compute a median image and display.</a:t>
            </a:r>
            <a:endParaRPr sz="1050">
              <a:solidFill>
                <a:schemeClr val="dk1"/>
              </a:solidFill>
            </a:endParaRPr>
          </a:p>
          <a:p>
            <a:pPr indent="0" lvl="0" marL="0" rtl="0" algn="l">
              <a:spcBef>
                <a:spcPts val="0"/>
              </a:spcBef>
              <a:spcAft>
                <a:spcPts val="0"/>
              </a:spcAft>
              <a:buClr>
                <a:schemeClr val="dk1"/>
              </a:buClr>
              <a:buSzPts val="1100"/>
              <a:buFont typeface="Arial"/>
              <a:buNone/>
            </a:pPr>
            <a:r>
              <a:rPr lang="en" sz="1050">
                <a:solidFill>
                  <a:schemeClr val="dk1"/>
                </a:solidFill>
                <a:latin typeface="Roboto Condensed"/>
                <a:ea typeface="Roboto Condensed"/>
                <a:cs typeface="Roboto Condensed"/>
                <a:sym typeface="Roboto Condensed"/>
              </a:rPr>
              <a:t>median = collection.median()</a:t>
            </a:r>
            <a:endParaRPr sz="1050">
              <a:solidFill>
                <a:schemeClr val="dk1"/>
              </a:solidFill>
              <a:latin typeface="Roboto Condensed"/>
              <a:ea typeface="Roboto Condensed"/>
              <a:cs typeface="Roboto Condensed"/>
              <a:sym typeface="Roboto Condensed"/>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237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Javascript to Python Conversion - Example 2</a:t>
            </a:r>
            <a:endParaRPr/>
          </a:p>
          <a:p>
            <a:pPr indent="0" lvl="0" marL="0" rtl="0" algn="l">
              <a:spcBef>
                <a:spcPts val="0"/>
              </a:spcBef>
              <a:spcAft>
                <a:spcPts val="0"/>
              </a:spcAft>
              <a:buNone/>
            </a:pPr>
            <a:r>
              <a:t/>
            </a:r>
            <a:endParaRPr/>
          </a:p>
        </p:txBody>
      </p:sp>
      <p:sp>
        <p:nvSpPr>
          <p:cNvPr id="242" name="Google Shape;242;p39"/>
          <p:cNvSpPr txBox="1"/>
          <p:nvPr>
            <p:ph idx="1" type="body"/>
          </p:nvPr>
        </p:nvSpPr>
        <p:spPr>
          <a:xfrm>
            <a:off x="311700" y="572700"/>
            <a:ext cx="8520600" cy="3909600"/>
          </a:xfrm>
          <a:prstGeom prst="rect">
            <a:avLst/>
          </a:prstGeom>
        </p:spPr>
        <p:txBody>
          <a:bodyPr anchorCtr="0" anchor="t" bIns="0" lIns="91425" spcFirstLastPara="1" rIns="91425" wrap="square" tIns="91425">
            <a:noAutofit/>
          </a:bodyPr>
          <a:lstStyle/>
          <a:p>
            <a:pPr indent="0" lvl="0" marL="0" rtl="0" algn="l">
              <a:lnSpc>
                <a:spcPct val="100000"/>
              </a:lnSpc>
              <a:spcBef>
                <a:spcPts val="0"/>
              </a:spcBef>
              <a:spcAft>
                <a:spcPts val="0"/>
              </a:spcAft>
              <a:buNone/>
            </a:pPr>
            <a:r>
              <a:rPr lang="en" sz="1200"/>
              <a:t>Javascript</a:t>
            </a:r>
            <a:endParaRPr sz="1200">
              <a:solidFill>
                <a:srgbClr val="D81B60"/>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rgbClr val="D81B60"/>
                </a:solidFill>
                <a:latin typeface="Roboto Condensed"/>
                <a:ea typeface="Roboto Condensed"/>
                <a:cs typeface="Roboto Condensed"/>
                <a:sym typeface="Roboto Condensed"/>
              </a:rPr>
              <a:t>// Load a Landsat 8 collection for a single path-row.</a:t>
            </a:r>
            <a:endParaRPr sz="1050">
              <a:solidFill>
                <a:srgbClr val="D81B60"/>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rgbClr val="3B78E7"/>
                </a:solidFill>
                <a:latin typeface="Roboto Condensed"/>
                <a:ea typeface="Roboto Condensed"/>
                <a:cs typeface="Roboto Condensed"/>
                <a:sym typeface="Roboto Condensed"/>
              </a:rPr>
              <a:t>var</a:t>
            </a:r>
            <a:r>
              <a:rPr lang="en" sz="1050">
                <a:solidFill>
                  <a:schemeClr val="dk1"/>
                </a:solidFill>
                <a:latin typeface="Roboto Condensed"/>
                <a:ea typeface="Roboto Condensed"/>
                <a:cs typeface="Roboto Condensed"/>
                <a:sym typeface="Roboto Condensed"/>
              </a:rPr>
              <a:t> collection = ee.</a:t>
            </a:r>
            <a:r>
              <a:rPr lang="en" sz="1050">
                <a:solidFill>
                  <a:srgbClr val="9C27B0"/>
                </a:solidFill>
                <a:latin typeface="Roboto Condensed"/>
                <a:ea typeface="Roboto Condensed"/>
                <a:cs typeface="Roboto Condensed"/>
                <a:sym typeface="Roboto Condensed"/>
              </a:rPr>
              <a:t>ImageCollection</a:t>
            </a:r>
            <a:r>
              <a:rPr lang="en" sz="1050">
                <a:solidFill>
                  <a:schemeClr val="dk1"/>
                </a:solidFill>
                <a:latin typeface="Roboto Condensed"/>
                <a:ea typeface="Roboto Condensed"/>
                <a:cs typeface="Roboto Condensed"/>
                <a:sym typeface="Roboto Condensed"/>
              </a:rPr>
              <a:t>(</a:t>
            </a:r>
            <a:r>
              <a:rPr lang="en" sz="1050">
                <a:solidFill>
                  <a:srgbClr val="0D904F"/>
                </a:solidFill>
                <a:latin typeface="Roboto Condensed"/>
                <a:ea typeface="Roboto Condensed"/>
                <a:cs typeface="Roboto Condensed"/>
                <a:sym typeface="Roboto Condensed"/>
              </a:rPr>
              <a:t>'LANDSAT/LC08/C01/T1_TOA'</a:t>
            </a:r>
            <a:r>
              <a:rPr lang="en" sz="1050">
                <a:solidFill>
                  <a:schemeClr val="dk1"/>
                </a:solidFill>
                <a:latin typeface="Roboto Condensed"/>
                <a:ea typeface="Roboto Condensed"/>
                <a:cs typeface="Roboto Condensed"/>
                <a:sym typeface="Roboto Condensed"/>
              </a:rPr>
              <a:t>)</a:t>
            </a:r>
            <a:endParaRPr sz="1050">
              <a:solidFill>
                <a:schemeClr val="dk1"/>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chemeClr val="dk1"/>
                </a:solidFill>
                <a:latin typeface="Roboto Condensed"/>
                <a:ea typeface="Roboto Condensed"/>
                <a:cs typeface="Roboto Condensed"/>
                <a:sym typeface="Roboto Condensed"/>
              </a:rPr>
              <a:t>  .filter(ee.</a:t>
            </a:r>
            <a:r>
              <a:rPr lang="en" sz="1050">
                <a:solidFill>
                  <a:srgbClr val="9C27B0"/>
                </a:solidFill>
                <a:latin typeface="Roboto Condensed"/>
                <a:ea typeface="Roboto Condensed"/>
                <a:cs typeface="Roboto Condensed"/>
                <a:sym typeface="Roboto Condensed"/>
              </a:rPr>
              <a:t>Filter</a:t>
            </a:r>
            <a:r>
              <a:rPr lang="en" sz="1050">
                <a:solidFill>
                  <a:schemeClr val="dk1"/>
                </a:solidFill>
                <a:latin typeface="Roboto Condensed"/>
                <a:ea typeface="Roboto Condensed"/>
                <a:cs typeface="Roboto Condensed"/>
                <a:sym typeface="Roboto Condensed"/>
              </a:rPr>
              <a:t>.eq(</a:t>
            </a:r>
            <a:r>
              <a:rPr lang="en" sz="1050">
                <a:solidFill>
                  <a:srgbClr val="0D904F"/>
                </a:solidFill>
                <a:latin typeface="Roboto Condensed"/>
                <a:ea typeface="Roboto Condensed"/>
                <a:cs typeface="Roboto Condensed"/>
                <a:sym typeface="Roboto Condensed"/>
              </a:rPr>
              <a:t>'WRS_PATH'</a:t>
            </a:r>
            <a:r>
              <a:rPr lang="en" sz="1050">
                <a:solidFill>
                  <a:schemeClr val="dk1"/>
                </a:solidFill>
                <a:latin typeface="Roboto Condensed"/>
                <a:ea typeface="Roboto Condensed"/>
                <a:cs typeface="Roboto Condensed"/>
                <a:sym typeface="Roboto Condensed"/>
              </a:rPr>
              <a:t>, </a:t>
            </a:r>
            <a:r>
              <a:rPr lang="en" sz="1050">
                <a:solidFill>
                  <a:srgbClr val="C53929"/>
                </a:solidFill>
                <a:latin typeface="Roboto Condensed"/>
                <a:ea typeface="Roboto Condensed"/>
                <a:cs typeface="Roboto Condensed"/>
                <a:sym typeface="Roboto Condensed"/>
              </a:rPr>
              <a:t>44</a:t>
            </a:r>
            <a:r>
              <a:rPr lang="en" sz="1050">
                <a:solidFill>
                  <a:schemeClr val="dk1"/>
                </a:solidFill>
                <a:latin typeface="Roboto Condensed"/>
                <a:ea typeface="Roboto Condensed"/>
                <a:cs typeface="Roboto Condensed"/>
                <a:sym typeface="Roboto Condensed"/>
              </a:rPr>
              <a:t>))</a:t>
            </a:r>
            <a:endParaRPr sz="1050">
              <a:solidFill>
                <a:schemeClr val="dk1"/>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chemeClr val="dk1"/>
                </a:solidFill>
                <a:latin typeface="Roboto Condensed"/>
                <a:ea typeface="Roboto Condensed"/>
                <a:cs typeface="Roboto Condensed"/>
                <a:sym typeface="Roboto Condensed"/>
              </a:rPr>
              <a:t>  .filter(ee.</a:t>
            </a:r>
            <a:r>
              <a:rPr lang="en" sz="1050">
                <a:solidFill>
                  <a:srgbClr val="9C27B0"/>
                </a:solidFill>
                <a:latin typeface="Roboto Condensed"/>
                <a:ea typeface="Roboto Condensed"/>
                <a:cs typeface="Roboto Condensed"/>
                <a:sym typeface="Roboto Condensed"/>
              </a:rPr>
              <a:t>Filter</a:t>
            </a:r>
            <a:r>
              <a:rPr lang="en" sz="1050">
                <a:solidFill>
                  <a:schemeClr val="dk1"/>
                </a:solidFill>
                <a:latin typeface="Roboto Condensed"/>
                <a:ea typeface="Roboto Condensed"/>
                <a:cs typeface="Roboto Condensed"/>
                <a:sym typeface="Roboto Condensed"/>
              </a:rPr>
              <a:t>.eq(</a:t>
            </a:r>
            <a:r>
              <a:rPr lang="en" sz="1050">
                <a:solidFill>
                  <a:srgbClr val="0D904F"/>
                </a:solidFill>
                <a:latin typeface="Roboto Condensed"/>
                <a:ea typeface="Roboto Condensed"/>
                <a:cs typeface="Roboto Condensed"/>
                <a:sym typeface="Roboto Condensed"/>
              </a:rPr>
              <a:t>'WRS_ROW'</a:t>
            </a:r>
            <a:r>
              <a:rPr lang="en" sz="1050">
                <a:solidFill>
                  <a:schemeClr val="dk1"/>
                </a:solidFill>
                <a:latin typeface="Roboto Condensed"/>
                <a:ea typeface="Roboto Condensed"/>
                <a:cs typeface="Roboto Condensed"/>
                <a:sym typeface="Roboto Condensed"/>
              </a:rPr>
              <a:t>, </a:t>
            </a:r>
            <a:r>
              <a:rPr lang="en" sz="1050">
                <a:solidFill>
                  <a:srgbClr val="C53929"/>
                </a:solidFill>
                <a:latin typeface="Roboto Condensed"/>
                <a:ea typeface="Roboto Condensed"/>
                <a:cs typeface="Roboto Condensed"/>
                <a:sym typeface="Roboto Condensed"/>
              </a:rPr>
              <a:t>34</a:t>
            </a:r>
            <a:r>
              <a:rPr lang="en" sz="1050">
                <a:solidFill>
                  <a:schemeClr val="dk1"/>
                </a:solidFill>
                <a:latin typeface="Roboto Condensed"/>
                <a:ea typeface="Roboto Condensed"/>
                <a:cs typeface="Roboto Condensed"/>
                <a:sym typeface="Roboto Condensed"/>
              </a:rPr>
              <a:t>));</a:t>
            </a:r>
            <a:endParaRPr sz="1050">
              <a:solidFill>
                <a:schemeClr val="dk1"/>
              </a:solidFill>
              <a:latin typeface="Roboto Condensed"/>
              <a:ea typeface="Roboto Condensed"/>
              <a:cs typeface="Roboto Condensed"/>
              <a:sym typeface="Roboto Condensed"/>
            </a:endParaRPr>
          </a:p>
          <a:p>
            <a:pPr indent="0" lvl="0" marL="215900" rtl="0" algn="l">
              <a:spcBef>
                <a:spcPts val="0"/>
              </a:spcBef>
              <a:spcAft>
                <a:spcPts val="0"/>
              </a:spcAft>
              <a:buNone/>
            </a:pPr>
            <a:r>
              <a:t/>
            </a:r>
            <a:endParaRPr sz="600">
              <a:solidFill>
                <a:schemeClr val="dk1"/>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rgbClr val="D81B60"/>
                </a:solidFill>
                <a:latin typeface="Roboto Condensed"/>
                <a:ea typeface="Roboto Condensed"/>
                <a:cs typeface="Roboto Condensed"/>
                <a:sym typeface="Roboto Condensed"/>
              </a:rPr>
              <a:t>// This function adds a band representing the image timestamp.</a:t>
            </a:r>
            <a:endParaRPr sz="1050">
              <a:solidFill>
                <a:srgbClr val="D81B60"/>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rgbClr val="3B78E7"/>
                </a:solidFill>
                <a:latin typeface="Roboto Condensed"/>
                <a:ea typeface="Roboto Condensed"/>
                <a:cs typeface="Roboto Condensed"/>
                <a:sym typeface="Roboto Condensed"/>
              </a:rPr>
              <a:t>var</a:t>
            </a:r>
            <a:r>
              <a:rPr lang="en" sz="1050">
                <a:solidFill>
                  <a:schemeClr val="dk1"/>
                </a:solidFill>
                <a:latin typeface="Roboto Condensed"/>
                <a:ea typeface="Roboto Condensed"/>
                <a:cs typeface="Roboto Condensed"/>
                <a:sym typeface="Roboto Condensed"/>
              </a:rPr>
              <a:t> addTime = </a:t>
            </a:r>
            <a:r>
              <a:rPr lang="en" sz="1050">
                <a:solidFill>
                  <a:srgbClr val="3B78E7"/>
                </a:solidFill>
                <a:latin typeface="Roboto Condensed"/>
                <a:ea typeface="Roboto Condensed"/>
                <a:cs typeface="Roboto Condensed"/>
                <a:sym typeface="Roboto Condensed"/>
              </a:rPr>
              <a:t>function</a:t>
            </a:r>
            <a:r>
              <a:rPr lang="en" sz="1050">
                <a:solidFill>
                  <a:schemeClr val="dk1"/>
                </a:solidFill>
                <a:latin typeface="Roboto Condensed"/>
                <a:ea typeface="Roboto Condensed"/>
                <a:cs typeface="Roboto Condensed"/>
                <a:sym typeface="Roboto Condensed"/>
              </a:rPr>
              <a:t>(image) {</a:t>
            </a:r>
            <a:endParaRPr sz="1050">
              <a:solidFill>
                <a:schemeClr val="dk1"/>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chemeClr val="dk1"/>
                </a:solidFill>
                <a:latin typeface="Roboto Condensed"/>
                <a:ea typeface="Roboto Condensed"/>
                <a:cs typeface="Roboto Condensed"/>
                <a:sym typeface="Roboto Condensed"/>
              </a:rPr>
              <a:t>  </a:t>
            </a:r>
            <a:r>
              <a:rPr lang="en" sz="1050">
                <a:solidFill>
                  <a:srgbClr val="3B78E7"/>
                </a:solidFill>
                <a:latin typeface="Roboto Condensed"/>
                <a:ea typeface="Roboto Condensed"/>
                <a:cs typeface="Roboto Condensed"/>
                <a:sym typeface="Roboto Condensed"/>
              </a:rPr>
              <a:t>return</a:t>
            </a:r>
            <a:r>
              <a:rPr lang="en" sz="1050">
                <a:solidFill>
                  <a:schemeClr val="dk1"/>
                </a:solidFill>
                <a:latin typeface="Roboto Condensed"/>
                <a:ea typeface="Roboto Condensed"/>
                <a:cs typeface="Roboto Condensed"/>
                <a:sym typeface="Roboto Condensed"/>
              </a:rPr>
              <a:t> image.addBands(image.metadata(</a:t>
            </a:r>
            <a:r>
              <a:rPr lang="en" sz="1050">
                <a:solidFill>
                  <a:srgbClr val="0D904F"/>
                </a:solidFill>
                <a:latin typeface="Roboto Condensed"/>
                <a:ea typeface="Roboto Condensed"/>
                <a:cs typeface="Roboto Condensed"/>
                <a:sym typeface="Roboto Condensed"/>
              </a:rPr>
              <a:t>'system:time_start'</a:t>
            </a:r>
            <a:r>
              <a:rPr lang="en" sz="1050">
                <a:solidFill>
                  <a:schemeClr val="dk1"/>
                </a:solidFill>
                <a:latin typeface="Roboto Condensed"/>
                <a:ea typeface="Roboto Condensed"/>
                <a:cs typeface="Roboto Condensed"/>
                <a:sym typeface="Roboto Condensed"/>
              </a:rPr>
              <a:t>));</a:t>
            </a:r>
            <a:endParaRPr sz="1050">
              <a:solidFill>
                <a:schemeClr val="dk1"/>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chemeClr val="dk1"/>
                </a:solidFill>
                <a:latin typeface="Roboto Condensed"/>
                <a:ea typeface="Roboto Condensed"/>
                <a:cs typeface="Roboto Condensed"/>
                <a:sym typeface="Roboto Condensed"/>
              </a:rPr>
              <a:t>};</a:t>
            </a:r>
            <a:endParaRPr sz="1050">
              <a:solidFill>
                <a:schemeClr val="dk1"/>
              </a:solidFill>
              <a:latin typeface="Roboto Condensed"/>
              <a:ea typeface="Roboto Condensed"/>
              <a:cs typeface="Roboto Condensed"/>
              <a:sym typeface="Roboto Condensed"/>
            </a:endParaRPr>
          </a:p>
          <a:p>
            <a:pPr indent="0" lvl="0" marL="215900" rtl="0" algn="l">
              <a:spcBef>
                <a:spcPts val="0"/>
              </a:spcBef>
              <a:spcAft>
                <a:spcPts val="0"/>
              </a:spcAft>
              <a:buNone/>
            </a:pPr>
            <a:r>
              <a:t/>
            </a:r>
            <a:endParaRPr sz="600">
              <a:solidFill>
                <a:schemeClr val="dk1"/>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rgbClr val="D81B60"/>
                </a:solidFill>
                <a:latin typeface="Roboto Condensed"/>
                <a:ea typeface="Roboto Condensed"/>
                <a:cs typeface="Roboto Condensed"/>
                <a:sym typeface="Roboto Condensed"/>
              </a:rPr>
              <a:t>// Map the function over the collection and display the result.</a:t>
            </a:r>
            <a:endParaRPr sz="1050">
              <a:solidFill>
                <a:srgbClr val="D81B60"/>
              </a:solidFill>
              <a:latin typeface="Roboto Condensed"/>
              <a:ea typeface="Roboto Condensed"/>
              <a:cs typeface="Roboto Condensed"/>
              <a:sym typeface="Roboto Condensed"/>
            </a:endParaRPr>
          </a:p>
          <a:p>
            <a:pPr indent="0" lvl="0" marL="215900" rtl="0" algn="l">
              <a:spcBef>
                <a:spcPts val="0"/>
              </a:spcBef>
              <a:spcAft>
                <a:spcPts val="0"/>
              </a:spcAft>
              <a:buNone/>
            </a:pPr>
            <a:r>
              <a:rPr lang="en" sz="1050">
                <a:solidFill>
                  <a:srgbClr val="3B78E7"/>
                </a:solidFill>
                <a:latin typeface="Roboto Condensed"/>
                <a:ea typeface="Roboto Condensed"/>
                <a:cs typeface="Roboto Condensed"/>
                <a:sym typeface="Roboto Condensed"/>
              </a:rPr>
              <a:t>print</a:t>
            </a:r>
            <a:r>
              <a:rPr lang="en" sz="1050">
                <a:solidFill>
                  <a:schemeClr val="dk1"/>
                </a:solidFill>
                <a:latin typeface="Roboto Condensed"/>
                <a:ea typeface="Roboto Condensed"/>
                <a:cs typeface="Roboto Condensed"/>
                <a:sym typeface="Roboto Condensed"/>
              </a:rPr>
              <a:t>(collection.map(addTime));</a:t>
            </a:r>
            <a:endParaRPr sz="1050">
              <a:solidFill>
                <a:schemeClr val="dk1"/>
              </a:solidFill>
              <a:latin typeface="Roboto Condensed"/>
              <a:ea typeface="Roboto Condensed"/>
              <a:cs typeface="Roboto Condensed"/>
              <a:sym typeface="Roboto Condensed"/>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t>Python</a:t>
            </a:r>
            <a:endParaRPr sz="1200"/>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latin typeface="Roboto Condensed"/>
                <a:ea typeface="Roboto Condensed"/>
                <a:cs typeface="Roboto Condensed"/>
                <a:sym typeface="Roboto Condensed"/>
              </a:rPr>
              <a:t># Load a Landsat 8 collection for a single path-row.</a:t>
            </a:r>
            <a:endParaRPr sz="1050">
              <a:solidFill>
                <a:srgbClr val="008000"/>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Roboto Condensed"/>
                <a:ea typeface="Roboto Condensed"/>
                <a:cs typeface="Roboto Condensed"/>
                <a:sym typeface="Roboto Condensed"/>
              </a:rPr>
              <a:t>collection = ee.ImageCollection(</a:t>
            </a:r>
            <a:r>
              <a:rPr lang="en" sz="1050">
                <a:solidFill>
                  <a:srgbClr val="A31515"/>
                </a:solidFill>
                <a:latin typeface="Roboto Condensed"/>
                <a:ea typeface="Roboto Condensed"/>
                <a:cs typeface="Roboto Condensed"/>
                <a:sym typeface="Roboto Condensed"/>
              </a:rPr>
              <a:t>'LANDSAT/LC08/C01/T1_TOA'</a:t>
            </a:r>
            <a:r>
              <a:rPr lang="en" sz="1050">
                <a:solidFill>
                  <a:schemeClr val="dk1"/>
                </a:solidFill>
                <a:latin typeface="Roboto Condensed"/>
                <a:ea typeface="Roboto Condensed"/>
                <a:cs typeface="Roboto Condensed"/>
                <a:sym typeface="Roboto Condensed"/>
              </a:rPr>
              <a:t>) \</a:t>
            </a:r>
            <a:endParaRPr sz="105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Roboto Condensed"/>
                <a:ea typeface="Roboto Condensed"/>
                <a:cs typeface="Roboto Condensed"/>
                <a:sym typeface="Roboto Condensed"/>
              </a:rPr>
              <a:t>  .</a:t>
            </a:r>
            <a:r>
              <a:rPr lang="en" sz="1050">
                <a:solidFill>
                  <a:srgbClr val="795E26"/>
                </a:solidFill>
                <a:latin typeface="Roboto Condensed"/>
                <a:ea typeface="Roboto Condensed"/>
                <a:cs typeface="Roboto Condensed"/>
                <a:sym typeface="Roboto Condensed"/>
              </a:rPr>
              <a:t>filter</a:t>
            </a:r>
            <a:r>
              <a:rPr lang="en" sz="1050">
                <a:solidFill>
                  <a:schemeClr val="dk1"/>
                </a:solidFill>
                <a:latin typeface="Roboto Condensed"/>
                <a:ea typeface="Roboto Condensed"/>
                <a:cs typeface="Roboto Condensed"/>
                <a:sym typeface="Roboto Condensed"/>
              </a:rPr>
              <a:t>(ee.Filter.eq(</a:t>
            </a:r>
            <a:r>
              <a:rPr lang="en" sz="1050">
                <a:solidFill>
                  <a:srgbClr val="A31515"/>
                </a:solidFill>
                <a:latin typeface="Roboto Condensed"/>
                <a:ea typeface="Roboto Condensed"/>
                <a:cs typeface="Roboto Condensed"/>
                <a:sym typeface="Roboto Condensed"/>
              </a:rPr>
              <a:t>'WRS_PATH'</a:t>
            </a:r>
            <a:r>
              <a:rPr lang="en" sz="1050">
                <a:solidFill>
                  <a:schemeClr val="dk1"/>
                </a:solidFill>
                <a:latin typeface="Roboto Condensed"/>
                <a:ea typeface="Roboto Condensed"/>
                <a:cs typeface="Roboto Condensed"/>
                <a:sym typeface="Roboto Condensed"/>
              </a:rPr>
              <a:t>, </a:t>
            </a:r>
            <a:r>
              <a:rPr lang="en" sz="1050">
                <a:solidFill>
                  <a:srgbClr val="09885A"/>
                </a:solidFill>
                <a:latin typeface="Roboto Condensed"/>
                <a:ea typeface="Roboto Condensed"/>
                <a:cs typeface="Roboto Condensed"/>
                <a:sym typeface="Roboto Condensed"/>
              </a:rPr>
              <a:t>44</a:t>
            </a:r>
            <a:r>
              <a:rPr lang="en" sz="1050">
                <a:solidFill>
                  <a:schemeClr val="dk1"/>
                </a:solidFill>
                <a:latin typeface="Roboto Condensed"/>
                <a:ea typeface="Roboto Condensed"/>
                <a:cs typeface="Roboto Condensed"/>
                <a:sym typeface="Roboto Condensed"/>
              </a:rPr>
              <a:t>)) \</a:t>
            </a:r>
            <a:endParaRPr sz="105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Roboto Condensed"/>
                <a:ea typeface="Roboto Condensed"/>
                <a:cs typeface="Roboto Condensed"/>
                <a:sym typeface="Roboto Condensed"/>
              </a:rPr>
              <a:t>  .</a:t>
            </a:r>
            <a:r>
              <a:rPr lang="en" sz="1050">
                <a:solidFill>
                  <a:srgbClr val="795E26"/>
                </a:solidFill>
                <a:latin typeface="Roboto Condensed"/>
                <a:ea typeface="Roboto Condensed"/>
                <a:cs typeface="Roboto Condensed"/>
                <a:sym typeface="Roboto Condensed"/>
              </a:rPr>
              <a:t>filter</a:t>
            </a:r>
            <a:r>
              <a:rPr lang="en" sz="1050">
                <a:solidFill>
                  <a:schemeClr val="dk1"/>
                </a:solidFill>
                <a:latin typeface="Roboto Condensed"/>
                <a:ea typeface="Roboto Condensed"/>
                <a:cs typeface="Roboto Condensed"/>
                <a:sym typeface="Roboto Condensed"/>
              </a:rPr>
              <a:t>(ee.Filter.eq(</a:t>
            </a:r>
            <a:r>
              <a:rPr lang="en" sz="1050">
                <a:solidFill>
                  <a:srgbClr val="A31515"/>
                </a:solidFill>
                <a:latin typeface="Roboto Condensed"/>
                <a:ea typeface="Roboto Condensed"/>
                <a:cs typeface="Roboto Condensed"/>
                <a:sym typeface="Roboto Condensed"/>
              </a:rPr>
              <a:t>'WRS_ROW'</a:t>
            </a:r>
            <a:r>
              <a:rPr lang="en" sz="1050">
                <a:solidFill>
                  <a:schemeClr val="dk1"/>
                </a:solidFill>
                <a:latin typeface="Roboto Condensed"/>
                <a:ea typeface="Roboto Condensed"/>
                <a:cs typeface="Roboto Condensed"/>
                <a:sym typeface="Roboto Condensed"/>
              </a:rPr>
              <a:t>, </a:t>
            </a:r>
            <a:r>
              <a:rPr lang="en" sz="1050">
                <a:solidFill>
                  <a:srgbClr val="09885A"/>
                </a:solidFill>
                <a:latin typeface="Roboto Condensed"/>
                <a:ea typeface="Roboto Condensed"/>
                <a:cs typeface="Roboto Condensed"/>
                <a:sym typeface="Roboto Condensed"/>
              </a:rPr>
              <a:t>34</a:t>
            </a:r>
            <a:r>
              <a:rPr lang="en" sz="1050">
                <a:solidFill>
                  <a:schemeClr val="dk1"/>
                </a:solidFill>
                <a:latin typeface="Roboto Condensed"/>
                <a:ea typeface="Roboto Condensed"/>
                <a:cs typeface="Roboto Condensed"/>
                <a:sym typeface="Roboto Condensed"/>
              </a:rPr>
              <a:t>))</a:t>
            </a:r>
            <a:endParaRPr sz="105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t/>
            </a:r>
            <a:endParaRPr sz="60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latin typeface="Roboto Condensed"/>
                <a:ea typeface="Roboto Condensed"/>
                <a:cs typeface="Roboto Condensed"/>
                <a:sym typeface="Roboto Condensed"/>
              </a:rPr>
              <a:t># This function adds a band representing the image timestamp.</a:t>
            </a:r>
            <a:endParaRPr sz="1050">
              <a:solidFill>
                <a:srgbClr val="008000"/>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latin typeface="Roboto Condensed"/>
                <a:ea typeface="Roboto Condensed"/>
                <a:cs typeface="Roboto Condensed"/>
                <a:sym typeface="Roboto Condensed"/>
              </a:rPr>
              <a:t>def</a:t>
            </a:r>
            <a:r>
              <a:rPr lang="en" sz="1050">
                <a:solidFill>
                  <a:schemeClr val="dk1"/>
                </a:solidFill>
                <a:latin typeface="Roboto Condensed"/>
                <a:ea typeface="Roboto Condensed"/>
                <a:cs typeface="Roboto Condensed"/>
                <a:sym typeface="Roboto Condensed"/>
              </a:rPr>
              <a:t> </a:t>
            </a:r>
            <a:r>
              <a:rPr lang="en" sz="1050">
                <a:solidFill>
                  <a:srgbClr val="795E26"/>
                </a:solidFill>
                <a:latin typeface="Roboto Condensed"/>
                <a:ea typeface="Roboto Condensed"/>
                <a:cs typeface="Roboto Condensed"/>
                <a:sym typeface="Roboto Condensed"/>
              </a:rPr>
              <a:t>addTime</a:t>
            </a:r>
            <a:r>
              <a:rPr lang="en" sz="1050">
                <a:solidFill>
                  <a:schemeClr val="dk1"/>
                </a:solidFill>
                <a:latin typeface="Roboto Condensed"/>
                <a:ea typeface="Roboto Condensed"/>
                <a:cs typeface="Roboto Condensed"/>
                <a:sym typeface="Roboto Condensed"/>
              </a:rPr>
              <a:t>(</a:t>
            </a:r>
            <a:r>
              <a:rPr lang="en" sz="1050">
                <a:solidFill>
                  <a:srgbClr val="001080"/>
                </a:solidFill>
                <a:latin typeface="Roboto Condensed"/>
                <a:ea typeface="Roboto Condensed"/>
                <a:cs typeface="Roboto Condensed"/>
                <a:sym typeface="Roboto Condensed"/>
              </a:rPr>
              <a:t>image</a:t>
            </a:r>
            <a:r>
              <a:rPr lang="en" sz="1050">
                <a:solidFill>
                  <a:schemeClr val="dk1"/>
                </a:solidFill>
                <a:latin typeface="Roboto Condensed"/>
                <a:ea typeface="Roboto Condensed"/>
                <a:cs typeface="Roboto Condensed"/>
                <a:sym typeface="Roboto Condensed"/>
              </a:rPr>
              <a:t>):</a:t>
            </a:r>
            <a:endParaRPr sz="105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Roboto Condensed"/>
                <a:ea typeface="Roboto Condensed"/>
                <a:cs typeface="Roboto Condensed"/>
                <a:sym typeface="Roboto Condensed"/>
              </a:rPr>
              <a:t>  </a:t>
            </a:r>
            <a:r>
              <a:rPr lang="en" sz="1050">
                <a:solidFill>
                  <a:srgbClr val="AF00DB"/>
                </a:solidFill>
                <a:latin typeface="Roboto Condensed"/>
                <a:ea typeface="Roboto Condensed"/>
                <a:cs typeface="Roboto Condensed"/>
                <a:sym typeface="Roboto Condensed"/>
              </a:rPr>
              <a:t>return</a:t>
            </a:r>
            <a:r>
              <a:rPr lang="en" sz="1050">
                <a:solidFill>
                  <a:schemeClr val="dk1"/>
                </a:solidFill>
                <a:latin typeface="Roboto Condensed"/>
                <a:ea typeface="Roboto Condensed"/>
                <a:cs typeface="Roboto Condensed"/>
                <a:sym typeface="Roboto Condensed"/>
              </a:rPr>
              <a:t> image.addBands(image.metadata(</a:t>
            </a:r>
            <a:r>
              <a:rPr lang="en" sz="1050">
                <a:solidFill>
                  <a:srgbClr val="A31515"/>
                </a:solidFill>
                <a:latin typeface="Roboto Condensed"/>
                <a:ea typeface="Roboto Condensed"/>
                <a:cs typeface="Roboto Condensed"/>
                <a:sym typeface="Roboto Condensed"/>
              </a:rPr>
              <a:t>'system:time_start'</a:t>
            </a:r>
            <a:r>
              <a:rPr lang="en" sz="1050">
                <a:solidFill>
                  <a:schemeClr val="dk1"/>
                </a:solidFill>
                <a:latin typeface="Roboto Condensed"/>
                <a:ea typeface="Roboto Condensed"/>
                <a:cs typeface="Roboto Condensed"/>
                <a:sym typeface="Roboto Condensed"/>
              </a:rPr>
              <a:t>))</a:t>
            </a:r>
            <a:endParaRPr sz="105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t/>
            </a:r>
            <a:endParaRPr sz="600">
              <a:solidFill>
                <a:schemeClr val="dk1"/>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latin typeface="Roboto Condensed"/>
                <a:ea typeface="Roboto Condensed"/>
                <a:cs typeface="Roboto Condensed"/>
                <a:sym typeface="Roboto Condensed"/>
              </a:rPr>
              <a:t># Map the function over the collection and display the result.</a:t>
            </a:r>
            <a:endParaRPr sz="1050">
              <a:solidFill>
                <a:srgbClr val="008000"/>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 sz="1050">
                <a:solidFill>
                  <a:srgbClr val="795E26"/>
                </a:solidFill>
                <a:latin typeface="Roboto Condensed"/>
                <a:ea typeface="Roboto Condensed"/>
                <a:cs typeface="Roboto Condensed"/>
                <a:sym typeface="Roboto Condensed"/>
              </a:rPr>
              <a:t>print</a:t>
            </a:r>
            <a:r>
              <a:rPr lang="en" sz="1050">
                <a:solidFill>
                  <a:schemeClr val="dk1"/>
                </a:solidFill>
                <a:latin typeface="Roboto Condensed"/>
                <a:ea typeface="Roboto Condensed"/>
                <a:cs typeface="Roboto Condensed"/>
                <a:sym typeface="Roboto Condensed"/>
              </a:rPr>
              <a:t>(collection.</a:t>
            </a:r>
            <a:r>
              <a:rPr lang="en" sz="1050">
                <a:solidFill>
                  <a:srgbClr val="795E26"/>
                </a:solidFill>
                <a:latin typeface="Roboto Condensed"/>
                <a:ea typeface="Roboto Condensed"/>
                <a:cs typeface="Roboto Condensed"/>
                <a:sym typeface="Roboto Condensed"/>
              </a:rPr>
              <a:t>map</a:t>
            </a:r>
            <a:r>
              <a:rPr lang="en" sz="1050">
                <a:solidFill>
                  <a:schemeClr val="dk1"/>
                </a:solidFill>
                <a:latin typeface="Roboto Condensed"/>
                <a:ea typeface="Roboto Condensed"/>
                <a:cs typeface="Roboto Condensed"/>
                <a:sym typeface="Roboto Condensed"/>
              </a:rPr>
              <a:t>(addTime))</a:t>
            </a:r>
            <a:endParaRPr sz="1050">
              <a:solidFill>
                <a:schemeClr val="dk1"/>
              </a:solidFill>
              <a:latin typeface="Roboto Condensed"/>
              <a:ea typeface="Roboto Condensed"/>
              <a:cs typeface="Roboto Condensed"/>
              <a:sym typeface="Roboto Condensed"/>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access Earth Engine...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you need to be granted access:</a:t>
            </a:r>
            <a:endParaRPr/>
          </a:p>
          <a:p>
            <a:pPr indent="-317500" lvl="1" marL="914400" rtl="0" algn="l">
              <a:spcBef>
                <a:spcPts val="0"/>
              </a:spcBef>
              <a:spcAft>
                <a:spcPts val="0"/>
              </a:spcAft>
              <a:buSzPts val="1400"/>
              <a:buChar char="○"/>
            </a:pPr>
            <a:r>
              <a:rPr lang="en"/>
              <a:t>Request it here: </a:t>
            </a:r>
            <a:r>
              <a:rPr lang="en" sz="1150">
                <a:solidFill>
                  <a:srgbClr val="373A3C"/>
                </a:solidFill>
                <a:highlight>
                  <a:srgbClr val="FFFFFF"/>
                </a:highlight>
                <a:latin typeface="Roboto"/>
                <a:ea typeface="Roboto"/>
                <a:cs typeface="Roboto"/>
                <a:sym typeface="Roboto"/>
              </a:rPr>
              <a:t>https://signup.earthengine.google.com/#!/ </a:t>
            </a:r>
            <a:endParaRPr sz="1150">
              <a:solidFill>
                <a:srgbClr val="373A3C"/>
              </a:solidFill>
              <a:highlight>
                <a:srgbClr val="FFFFFF"/>
              </a:highlight>
              <a:latin typeface="Roboto"/>
              <a:ea typeface="Roboto"/>
              <a:cs typeface="Roboto"/>
              <a:sym typeface="Roboto"/>
            </a:endParaRPr>
          </a:p>
          <a:p>
            <a:pPr indent="-317500" lvl="1" marL="914400" rtl="0" algn="l">
              <a:spcBef>
                <a:spcPts val="0"/>
              </a:spcBef>
              <a:spcAft>
                <a:spcPts val="0"/>
              </a:spcAft>
              <a:buClr>
                <a:srgbClr val="373A3C"/>
              </a:buClr>
              <a:buSzPts val="1400"/>
              <a:buFont typeface="Roboto"/>
              <a:buChar char="○"/>
            </a:pPr>
            <a:r>
              <a:rPr lang="en">
                <a:solidFill>
                  <a:srgbClr val="373A3C"/>
                </a:solidFill>
                <a:highlight>
                  <a:srgbClr val="FFFFFF"/>
                </a:highlight>
                <a:latin typeface="Roboto"/>
                <a:ea typeface="Roboto"/>
                <a:cs typeface="Roboto"/>
                <a:sym typeface="Roboto"/>
              </a:rPr>
              <a:t>It is only available for research and education purposes so be clear that you are using it for class</a:t>
            </a:r>
            <a:endParaRPr>
              <a:solidFill>
                <a:srgbClr val="373A3C"/>
              </a:solidFill>
              <a:highlight>
                <a:srgbClr val="FFFFFF"/>
              </a:highlight>
              <a:latin typeface="Roboto"/>
              <a:ea typeface="Roboto"/>
              <a:cs typeface="Roboto"/>
              <a:sym typeface="Roboto"/>
            </a:endParaRPr>
          </a:p>
          <a:p>
            <a:pPr indent="-317500" lvl="0" marL="457200" rtl="0" algn="l">
              <a:spcBef>
                <a:spcPts val="0"/>
              </a:spcBef>
              <a:spcAft>
                <a:spcPts val="0"/>
              </a:spcAft>
              <a:buClr>
                <a:srgbClr val="373A3C"/>
              </a:buClr>
              <a:buSzPts val="1400"/>
              <a:buFont typeface="Roboto"/>
              <a:buChar char="●"/>
            </a:pPr>
            <a:r>
              <a:rPr lang="en" sz="1400">
                <a:solidFill>
                  <a:srgbClr val="373A3C"/>
                </a:solidFill>
                <a:highlight>
                  <a:srgbClr val="FFFFFF"/>
                </a:highlight>
                <a:latin typeface="Roboto"/>
                <a:ea typeface="Roboto"/>
                <a:cs typeface="Roboto"/>
                <a:sym typeface="Roboto"/>
              </a:rPr>
              <a:t>Once granted access, we will use the CoLab Environment for learning. </a:t>
            </a:r>
            <a:endParaRPr sz="1400">
              <a:solidFill>
                <a:srgbClr val="373A3C"/>
              </a:solidFill>
              <a:highlight>
                <a:srgbClr val="FFFFFF"/>
              </a:highlight>
              <a:latin typeface="Roboto"/>
              <a:ea typeface="Roboto"/>
              <a:cs typeface="Roboto"/>
              <a:sym typeface="Roboto"/>
            </a:endParaRPr>
          </a:p>
          <a:p>
            <a:pPr indent="-301625" lvl="1" marL="914400" rtl="0" algn="l">
              <a:spcBef>
                <a:spcPts val="0"/>
              </a:spcBef>
              <a:spcAft>
                <a:spcPts val="0"/>
              </a:spcAft>
              <a:buClr>
                <a:srgbClr val="373A3C"/>
              </a:buClr>
              <a:buSzPts val="1150"/>
              <a:buFont typeface="Roboto"/>
              <a:buChar char="○"/>
            </a:pPr>
            <a:r>
              <a:rPr lang="en" sz="1150" u="sng">
                <a:solidFill>
                  <a:schemeClr val="hlink"/>
                </a:solidFill>
                <a:highlight>
                  <a:srgbClr val="FFFFFF"/>
                </a:highlight>
                <a:latin typeface="Roboto"/>
                <a:ea typeface="Roboto"/>
                <a:cs typeface="Roboto"/>
                <a:sym typeface="Roboto"/>
                <a:hlinkClick r:id="rId3"/>
              </a:rPr>
              <a:t>https://colab.research.google.com/</a:t>
            </a:r>
            <a:r>
              <a:rPr lang="en" sz="1150">
                <a:solidFill>
                  <a:srgbClr val="373A3C"/>
                </a:solidFill>
                <a:highlight>
                  <a:srgbClr val="FFFFFF"/>
                </a:highlight>
                <a:latin typeface="Roboto"/>
                <a:ea typeface="Roboto"/>
                <a:cs typeface="Roboto"/>
                <a:sym typeface="Roboto"/>
              </a:rPr>
              <a:t> </a:t>
            </a:r>
            <a:endParaRPr sz="1150">
              <a:solidFill>
                <a:srgbClr val="373A3C"/>
              </a:solidFill>
              <a:highlight>
                <a:srgbClr val="FFFFFF"/>
              </a:highlight>
              <a:latin typeface="Roboto"/>
              <a:ea typeface="Roboto"/>
              <a:cs typeface="Roboto"/>
              <a:sym typeface="Roboto"/>
            </a:endParaRPr>
          </a:p>
          <a:p>
            <a:pPr indent="0" lvl="0" marL="457200" rtl="0" algn="l">
              <a:lnSpc>
                <a:spcPct val="100000"/>
              </a:lnSpc>
              <a:spcBef>
                <a:spcPts val="1600"/>
              </a:spcBef>
              <a:spcAft>
                <a:spcPts val="0"/>
              </a:spcAft>
              <a:buNone/>
            </a:pPr>
            <a:r>
              <a:t/>
            </a:r>
            <a:endParaRPr sz="1150">
              <a:solidFill>
                <a:srgbClr val="373A3C"/>
              </a:solidFill>
              <a:highlight>
                <a:srgbClr val="FFFFFF"/>
              </a:highlight>
              <a:latin typeface="Roboto"/>
              <a:ea typeface="Roboto"/>
              <a:cs typeface="Roboto"/>
              <a:sym typeface="Roboto"/>
            </a:endParaRPr>
          </a:p>
          <a:p>
            <a:pPr indent="-301625" lvl="0" marL="457200" rtl="0" algn="l">
              <a:spcBef>
                <a:spcPts val="0"/>
              </a:spcBef>
              <a:spcAft>
                <a:spcPts val="0"/>
              </a:spcAft>
              <a:buClr>
                <a:srgbClr val="373A3C"/>
              </a:buClr>
              <a:buSzPts val="1150"/>
              <a:buFont typeface="Roboto"/>
              <a:buChar char="●"/>
            </a:pPr>
            <a:r>
              <a:rPr lang="en" sz="1400">
                <a:solidFill>
                  <a:srgbClr val="373A3C"/>
                </a:solidFill>
                <a:highlight>
                  <a:srgbClr val="FFFFFF"/>
                </a:highlight>
                <a:latin typeface="Roboto"/>
                <a:ea typeface="Roboto"/>
                <a:cs typeface="Roboto"/>
                <a:sym typeface="Roboto"/>
              </a:rPr>
              <a:t>If you are unfamiliar with basic scripting, or having significant difficulties running my example scripts, I suggest you first work through</a:t>
            </a:r>
            <a:r>
              <a:rPr lang="en" sz="1150">
                <a:solidFill>
                  <a:srgbClr val="373A3C"/>
                </a:solidFill>
                <a:highlight>
                  <a:srgbClr val="FFFFFF"/>
                </a:highlight>
                <a:latin typeface="Roboto"/>
                <a:ea typeface="Roboto"/>
                <a:cs typeface="Roboto"/>
                <a:sym typeface="Roboto"/>
              </a:rPr>
              <a:t> “</a:t>
            </a:r>
            <a:r>
              <a:rPr lang="en" sz="1150" u="sng">
                <a:solidFill>
                  <a:schemeClr val="hlink"/>
                </a:solidFill>
                <a:highlight>
                  <a:srgbClr val="FFFFFF"/>
                </a:highlight>
                <a:latin typeface="Roboto"/>
                <a:ea typeface="Roboto"/>
                <a:cs typeface="Roboto"/>
                <a:sym typeface="Roboto"/>
                <a:hlinkClick r:id="rId4"/>
              </a:rPr>
              <a:t>Earth Engine Objects and Methods</a:t>
            </a:r>
            <a:r>
              <a:rPr lang="en" sz="1150">
                <a:solidFill>
                  <a:srgbClr val="373A3C"/>
                </a:solidFill>
                <a:highlight>
                  <a:srgbClr val="FFFFFF"/>
                </a:highlight>
                <a:latin typeface="Roboto"/>
                <a:ea typeface="Roboto"/>
                <a:cs typeface="Roboto"/>
                <a:sym typeface="Roboto"/>
              </a:rPr>
              <a:t>” and “</a:t>
            </a:r>
            <a:r>
              <a:rPr lang="en" sz="1150" u="sng">
                <a:solidFill>
                  <a:schemeClr val="hlink"/>
                </a:solidFill>
                <a:highlight>
                  <a:srgbClr val="FFFFFF"/>
                </a:highlight>
                <a:latin typeface="Roboto"/>
                <a:ea typeface="Roboto"/>
                <a:cs typeface="Roboto"/>
                <a:sym typeface="Roboto"/>
                <a:hlinkClick r:id="rId5"/>
              </a:rPr>
              <a:t>Functional Programming Concepts</a:t>
            </a:r>
            <a:r>
              <a:rPr lang="en" sz="1150">
                <a:solidFill>
                  <a:srgbClr val="373A3C"/>
                </a:solidFill>
                <a:highlight>
                  <a:srgbClr val="FFFFFF"/>
                </a:highlight>
                <a:latin typeface="Roboto"/>
                <a:ea typeface="Roboto"/>
                <a:cs typeface="Roboto"/>
                <a:sym typeface="Roboto"/>
              </a:rPr>
              <a:t>”.  There are also numerous tutorials for the Javascript API. </a:t>
            </a:r>
            <a:endParaRPr sz="1150">
              <a:solidFill>
                <a:srgbClr val="373A3C"/>
              </a:solidFill>
              <a:highlight>
                <a:srgbClr val="FFFFFF"/>
              </a:highlight>
              <a:latin typeface="Roboto"/>
              <a:ea typeface="Roboto"/>
              <a:cs typeface="Roboto"/>
              <a:sym typeface="Roboto"/>
            </a:endParaRPr>
          </a:p>
          <a:p>
            <a:pPr indent="0" lvl="0" marL="457200" rtl="0" algn="l">
              <a:lnSpc>
                <a:spcPct val="100000"/>
              </a:lnSpc>
              <a:spcBef>
                <a:spcPts val="1600"/>
              </a:spcBef>
              <a:spcAft>
                <a:spcPts val="0"/>
              </a:spcAft>
              <a:buNone/>
            </a:pPr>
            <a:r>
              <a:t/>
            </a:r>
            <a:endParaRPr sz="1150">
              <a:solidFill>
                <a:srgbClr val="373A3C"/>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1150">
              <a:solidFill>
                <a:srgbClr val="373A3C"/>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you do with Earth Engine?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 a single image and visualize it:</a:t>
            </a:r>
            <a:endParaRPr/>
          </a:p>
        </p:txBody>
      </p:sp>
      <p:pic>
        <p:nvPicPr>
          <p:cNvPr id="77" name="Google Shape;77;p16"/>
          <p:cNvPicPr preferRelativeResize="0"/>
          <p:nvPr/>
        </p:nvPicPr>
        <p:blipFill>
          <a:blip r:embed="rId3">
            <a:alphaModFix/>
          </a:blip>
          <a:stretch>
            <a:fillRect/>
          </a:stretch>
        </p:blipFill>
        <p:spPr>
          <a:xfrm>
            <a:off x="4152838" y="1152475"/>
            <a:ext cx="4352925" cy="3505200"/>
          </a:xfrm>
          <a:prstGeom prst="rect">
            <a:avLst/>
          </a:prstGeom>
          <a:noFill/>
          <a:ln>
            <a:noFill/>
          </a:ln>
        </p:spPr>
      </p:pic>
      <p:pic>
        <p:nvPicPr>
          <p:cNvPr id="78" name="Google Shape;78;p16"/>
          <p:cNvPicPr preferRelativeResize="0"/>
          <p:nvPr/>
        </p:nvPicPr>
        <p:blipFill>
          <a:blip r:embed="rId4">
            <a:alphaModFix/>
          </a:blip>
          <a:stretch>
            <a:fillRect/>
          </a:stretch>
        </p:blipFill>
        <p:spPr>
          <a:xfrm>
            <a:off x="470075" y="1628151"/>
            <a:ext cx="4481624" cy="302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can you do with Earth Engine?</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962100"/>
            <a:ext cx="6770700" cy="391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Get any image that fits your criteria:</a:t>
            </a:r>
            <a:endParaRPr/>
          </a:p>
          <a:p>
            <a:pPr indent="0" lvl="0" marL="0" rtl="0" algn="l">
              <a:lnSpc>
                <a:spcPct val="100000"/>
              </a:lnSpc>
              <a:spcBef>
                <a:spcPts val="1600"/>
              </a:spcBef>
              <a:spcAft>
                <a:spcPts val="0"/>
              </a:spcAft>
              <a:buNone/>
            </a:pPr>
            <a:r>
              <a:rPr lang="en"/>
              <a:t>(i.e. filter an image collection)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Filter by date, area, cloud cover, any property in the metadata</a:t>
            </a:r>
            <a:endParaRPr/>
          </a:p>
        </p:txBody>
      </p:sp>
      <p:pic>
        <p:nvPicPr>
          <p:cNvPr id="85" name="Google Shape;85;p17"/>
          <p:cNvPicPr preferRelativeResize="0"/>
          <p:nvPr/>
        </p:nvPicPr>
        <p:blipFill>
          <a:blip r:embed="rId3">
            <a:alphaModFix/>
          </a:blip>
          <a:stretch>
            <a:fillRect/>
          </a:stretch>
        </p:blipFill>
        <p:spPr>
          <a:xfrm>
            <a:off x="5722690" y="1152472"/>
            <a:ext cx="2765657" cy="3416400"/>
          </a:xfrm>
          <a:prstGeom prst="rect">
            <a:avLst/>
          </a:prstGeom>
          <a:noFill/>
          <a:ln>
            <a:noFill/>
          </a:ln>
        </p:spPr>
      </p:pic>
      <p:pic>
        <p:nvPicPr>
          <p:cNvPr id="86" name="Google Shape;86;p17"/>
          <p:cNvPicPr preferRelativeResize="0"/>
          <p:nvPr/>
        </p:nvPicPr>
        <p:blipFill>
          <a:blip r:embed="rId4">
            <a:alphaModFix/>
          </a:blip>
          <a:stretch>
            <a:fillRect/>
          </a:stretch>
        </p:blipFill>
        <p:spPr>
          <a:xfrm>
            <a:off x="441350" y="1982600"/>
            <a:ext cx="3473625" cy="250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can you do with Earth Engine?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an Algorithm to an image </a:t>
            </a:r>
            <a:endParaRPr/>
          </a:p>
          <a:p>
            <a:pPr indent="0" lvl="0" marL="0" rtl="0" algn="l">
              <a:spcBef>
                <a:spcPts val="1600"/>
              </a:spcBef>
              <a:spcAft>
                <a:spcPts val="0"/>
              </a:spcAft>
              <a:buNone/>
            </a:pPr>
            <a:r>
              <a:t/>
            </a:r>
            <a:endParaRPr/>
          </a:p>
          <a:p>
            <a:pPr indent="457200" lvl="0" marL="0" rtl="0" algn="l">
              <a:spcBef>
                <a:spcPts val="1600"/>
              </a:spcBef>
              <a:spcAft>
                <a:spcPts val="1600"/>
              </a:spcAft>
              <a:buNone/>
            </a:pPr>
            <a:r>
              <a:rPr lang="en"/>
              <a:t>or image collection:</a:t>
            </a:r>
            <a:endParaRPr/>
          </a:p>
        </p:txBody>
      </p:sp>
      <p:pic>
        <p:nvPicPr>
          <p:cNvPr id="93" name="Google Shape;93;p18"/>
          <p:cNvPicPr preferRelativeResize="0"/>
          <p:nvPr/>
        </p:nvPicPr>
        <p:blipFill>
          <a:blip r:embed="rId3">
            <a:alphaModFix/>
          </a:blip>
          <a:stretch>
            <a:fillRect/>
          </a:stretch>
        </p:blipFill>
        <p:spPr>
          <a:xfrm>
            <a:off x="5523650" y="1055512"/>
            <a:ext cx="2941850" cy="1593500"/>
          </a:xfrm>
          <a:prstGeom prst="rect">
            <a:avLst/>
          </a:prstGeom>
          <a:noFill/>
          <a:ln>
            <a:noFill/>
          </a:ln>
        </p:spPr>
      </p:pic>
      <p:pic>
        <p:nvPicPr>
          <p:cNvPr id="94" name="Google Shape;94;p18"/>
          <p:cNvPicPr preferRelativeResize="0"/>
          <p:nvPr/>
        </p:nvPicPr>
        <p:blipFill>
          <a:blip r:embed="rId4">
            <a:alphaModFix/>
          </a:blip>
          <a:stretch>
            <a:fillRect/>
          </a:stretch>
        </p:blipFill>
        <p:spPr>
          <a:xfrm>
            <a:off x="5468525" y="2686800"/>
            <a:ext cx="3186200" cy="2376450"/>
          </a:xfrm>
          <a:prstGeom prst="rect">
            <a:avLst/>
          </a:prstGeom>
          <a:noFill/>
          <a:ln>
            <a:noFill/>
          </a:ln>
        </p:spPr>
      </p:pic>
      <p:pic>
        <p:nvPicPr>
          <p:cNvPr id="95" name="Google Shape;95;p18"/>
          <p:cNvPicPr preferRelativeResize="0"/>
          <p:nvPr/>
        </p:nvPicPr>
        <p:blipFill>
          <a:blip r:embed="rId5">
            <a:alphaModFix/>
          </a:blip>
          <a:stretch>
            <a:fillRect/>
          </a:stretch>
        </p:blipFill>
        <p:spPr>
          <a:xfrm>
            <a:off x="456032" y="1635875"/>
            <a:ext cx="3501775" cy="333050"/>
          </a:xfrm>
          <a:prstGeom prst="rect">
            <a:avLst/>
          </a:prstGeom>
          <a:noFill/>
          <a:ln>
            <a:noFill/>
          </a:ln>
        </p:spPr>
      </p:pic>
      <p:pic>
        <p:nvPicPr>
          <p:cNvPr id="96" name="Google Shape;96;p18"/>
          <p:cNvPicPr preferRelativeResize="0"/>
          <p:nvPr/>
        </p:nvPicPr>
        <p:blipFill>
          <a:blip r:embed="rId6">
            <a:alphaModFix/>
          </a:blip>
          <a:stretch>
            <a:fillRect/>
          </a:stretch>
        </p:blipFill>
        <p:spPr>
          <a:xfrm>
            <a:off x="456013" y="2800438"/>
            <a:ext cx="4829175" cy="98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you do with Earth Engine?</a:t>
            </a:r>
            <a:endParaRPr/>
          </a:p>
        </p:txBody>
      </p:sp>
      <p:sp>
        <p:nvSpPr>
          <p:cNvPr id="102" name="Google Shape;102;p19"/>
          <p:cNvSpPr txBox="1"/>
          <p:nvPr>
            <p:ph idx="1" type="body"/>
          </p:nvPr>
        </p:nvSpPr>
        <p:spPr>
          <a:xfrm>
            <a:off x="311700" y="1152475"/>
            <a:ext cx="536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Mask Pixels based on their value:</a:t>
            </a:r>
            <a:endParaRPr/>
          </a:p>
          <a:p>
            <a:pPr indent="0" lvl="0" marL="0" rtl="0" algn="l">
              <a:spcBef>
                <a:spcPts val="1600"/>
              </a:spcBef>
              <a:spcAft>
                <a:spcPts val="1600"/>
              </a:spcAft>
              <a:buNone/>
            </a:pPr>
            <a:r>
              <a:rPr lang="en"/>
              <a:t>(e.g. pixel_qa band to mask out poor quality pixels)</a:t>
            </a:r>
            <a:endParaRPr/>
          </a:p>
        </p:txBody>
      </p:sp>
      <p:pic>
        <p:nvPicPr>
          <p:cNvPr id="103" name="Google Shape;103;p19"/>
          <p:cNvPicPr preferRelativeResize="0"/>
          <p:nvPr/>
        </p:nvPicPr>
        <p:blipFill>
          <a:blip r:embed="rId3">
            <a:alphaModFix/>
          </a:blip>
          <a:stretch>
            <a:fillRect/>
          </a:stretch>
        </p:blipFill>
        <p:spPr>
          <a:xfrm>
            <a:off x="433225" y="2646575"/>
            <a:ext cx="2531317" cy="1168300"/>
          </a:xfrm>
          <a:prstGeom prst="rect">
            <a:avLst/>
          </a:prstGeom>
          <a:noFill/>
          <a:ln>
            <a:noFill/>
          </a:ln>
        </p:spPr>
      </p:pic>
      <p:pic>
        <p:nvPicPr>
          <p:cNvPr id="104" name="Google Shape;104;p19"/>
          <p:cNvPicPr preferRelativeResize="0"/>
          <p:nvPr/>
        </p:nvPicPr>
        <p:blipFill>
          <a:blip r:embed="rId4">
            <a:alphaModFix/>
          </a:blip>
          <a:stretch>
            <a:fillRect/>
          </a:stretch>
        </p:blipFill>
        <p:spPr>
          <a:xfrm>
            <a:off x="3497325" y="2199138"/>
            <a:ext cx="5124450" cy="191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6882" l="28392" r="0" t="7413"/>
          <a:stretch/>
        </p:blipFill>
        <p:spPr>
          <a:xfrm>
            <a:off x="6824350" y="1471975"/>
            <a:ext cx="2578200" cy="2081650"/>
          </a:xfrm>
          <a:prstGeom prst="rect">
            <a:avLst/>
          </a:prstGeom>
          <a:noFill/>
          <a:ln>
            <a:noFill/>
          </a:ln>
        </p:spPr>
      </p:pic>
      <p:pic>
        <p:nvPicPr>
          <p:cNvPr id="110" name="Google Shape;110;p20"/>
          <p:cNvPicPr preferRelativeResize="0"/>
          <p:nvPr/>
        </p:nvPicPr>
        <p:blipFill rotWithShape="1">
          <a:blip r:embed="rId3">
            <a:alphaModFix/>
          </a:blip>
          <a:srcRect b="0" l="0" r="71112" t="14295"/>
          <a:stretch/>
        </p:blipFill>
        <p:spPr>
          <a:xfrm>
            <a:off x="6217025" y="46150"/>
            <a:ext cx="1040075" cy="2081650"/>
          </a:xfrm>
          <a:prstGeom prst="rect">
            <a:avLst/>
          </a:prstGeom>
          <a:noFill/>
          <a:ln>
            <a:noFill/>
          </a:ln>
        </p:spPr>
      </p:pic>
      <p:sp>
        <p:nvSpPr>
          <p:cNvPr id="111" name="Google Shape;111;p20"/>
          <p:cNvSpPr txBox="1"/>
          <p:nvPr>
            <p:ph type="title"/>
          </p:nvPr>
        </p:nvSpPr>
        <p:spPr>
          <a:xfrm>
            <a:off x="311700" y="445025"/>
            <a:ext cx="384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you do with Earth Engine?</a:t>
            </a:r>
            <a:endParaRPr/>
          </a:p>
        </p:txBody>
      </p:sp>
      <p:sp>
        <p:nvSpPr>
          <p:cNvPr id="112" name="Google Shape;112;p20"/>
          <p:cNvSpPr txBox="1"/>
          <p:nvPr>
            <p:ph idx="1" type="body"/>
          </p:nvPr>
        </p:nvSpPr>
        <p:spPr>
          <a:xfrm>
            <a:off x="311700" y="1515100"/>
            <a:ext cx="398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Create composites and mosaics:</a:t>
            </a:r>
            <a:endParaRPr b="1"/>
          </a:p>
          <a:p>
            <a:pPr indent="0" lvl="0" marL="0" rtl="0" algn="l">
              <a:spcBef>
                <a:spcPts val="1600"/>
              </a:spcBef>
              <a:spcAft>
                <a:spcPts val="0"/>
              </a:spcAft>
              <a:buNone/>
            </a:pPr>
            <a:r>
              <a:rPr b="1" lang="en" sz="1400"/>
              <a:t>Compositing:</a:t>
            </a:r>
            <a:r>
              <a:rPr lang="en" sz="1400"/>
              <a:t> process of combining spatially overlapping images into a single image based on an aggregation function</a:t>
            </a:r>
            <a:endParaRPr sz="1400"/>
          </a:p>
          <a:p>
            <a:pPr indent="0" lvl="0" marL="0" rtl="0" algn="l">
              <a:spcBef>
                <a:spcPts val="1600"/>
              </a:spcBef>
              <a:spcAft>
                <a:spcPts val="0"/>
              </a:spcAft>
              <a:buNone/>
            </a:pPr>
            <a:r>
              <a:rPr lang="en" sz="1400"/>
              <a:t>	(mean, median, max, by “quality” or “best available” pixel)</a:t>
            </a:r>
            <a:endParaRPr sz="1400"/>
          </a:p>
          <a:p>
            <a:pPr indent="0" lvl="0" marL="0" rtl="0" algn="l">
              <a:spcBef>
                <a:spcPts val="1600"/>
              </a:spcBef>
              <a:spcAft>
                <a:spcPts val="1600"/>
              </a:spcAft>
              <a:buNone/>
            </a:pPr>
            <a:r>
              <a:rPr b="1" lang="en" sz="1400"/>
              <a:t>Mosaicking:</a:t>
            </a:r>
            <a:r>
              <a:rPr lang="en" sz="1400"/>
              <a:t> process of spatially assembling image datasets to produce a spatially continuous image</a:t>
            </a:r>
            <a:endParaRPr sz="1400"/>
          </a:p>
        </p:txBody>
      </p:sp>
      <p:pic>
        <p:nvPicPr>
          <p:cNvPr id="113" name="Google Shape;113;p20"/>
          <p:cNvPicPr preferRelativeResize="0"/>
          <p:nvPr/>
        </p:nvPicPr>
        <p:blipFill rotWithShape="1">
          <a:blip r:embed="rId3">
            <a:alphaModFix/>
          </a:blip>
          <a:srcRect b="14295" l="0" r="71112" t="0"/>
          <a:stretch/>
        </p:blipFill>
        <p:spPr>
          <a:xfrm>
            <a:off x="5375063" y="-228050"/>
            <a:ext cx="1040075" cy="2081650"/>
          </a:xfrm>
          <a:prstGeom prst="rect">
            <a:avLst/>
          </a:prstGeom>
          <a:noFill/>
          <a:ln>
            <a:noFill/>
          </a:ln>
        </p:spPr>
      </p:pic>
      <p:pic>
        <p:nvPicPr>
          <p:cNvPr id="114" name="Google Shape;114;p20"/>
          <p:cNvPicPr preferRelativeResize="0"/>
          <p:nvPr/>
        </p:nvPicPr>
        <p:blipFill rotWithShape="1">
          <a:blip r:embed="rId3">
            <a:alphaModFix/>
          </a:blip>
          <a:srcRect b="14348" l="6506" r="71111" t="14298"/>
          <a:stretch/>
        </p:blipFill>
        <p:spPr>
          <a:xfrm>
            <a:off x="5555200" y="1820575"/>
            <a:ext cx="805850" cy="1733050"/>
          </a:xfrm>
          <a:prstGeom prst="rect">
            <a:avLst/>
          </a:prstGeom>
          <a:noFill/>
          <a:ln>
            <a:noFill/>
          </a:ln>
        </p:spPr>
      </p:pic>
      <p:pic>
        <p:nvPicPr>
          <p:cNvPr id="115" name="Google Shape;115;p20"/>
          <p:cNvPicPr preferRelativeResize="0"/>
          <p:nvPr/>
        </p:nvPicPr>
        <p:blipFill rotWithShape="1">
          <a:blip r:embed="rId3">
            <a:alphaModFix/>
          </a:blip>
          <a:srcRect b="16302" l="0" r="71112" t="14296"/>
          <a:stretch/>
        </p:blipFill>
        <p:spPr>
          <a:xfrm>
            <a:off x="4540900" y="120150"/>
            <a:ext cx="1040075" cy="1685625"/>
          </a:xfrm>
          <a:prstGeom prst="rect">
            <a:avLst/>
          </a:prstGeom>
          <a:noFill/>
          <a:ln>
            <a:noFill/>
          </a:ln>
        </p:spPr>
      </p:pic>
      <p:pic>
        <p:nvPicPr>
          <p:cNvPr id="116" name="Google Shape;116;p20"/>
          <p:cNvPicPr preferRelativeResize="0"/>
          <p:nvPr/>
        </p:nvPicPr>
        <p:blipFill rotWithShape="1">
          <a:blip r:embed="rId3">
            <a:alphaModFix/>
          </a:blip>
          <a:srcRect b="17043" l="0" r="71113" t="13560"/>
          <a:stretch/>
        </p:blipFill>
        <p:spPr>
          <a:xfrm>
            <a:off x="4515150" y="1743735"/>
            <a:ext cx="1040050" cy="1685625"/>
          </a:xfrm>
          <a:prstGeom prst="rect">
            <a:avLst/>
          </a:prstGeom>
          <a:noFill/>
          <a:ln>
            <a:noFill/>
          </a:ln>
        </p:spPr>
      </p:pic>
      <p:pic>
        <p:nvPicPr>
          <p:cNvPr id="117" name="Google Shape;117;p20"/>
          <p:cNvPicPr preferRelativeResize="0"/>
          <p:nvPr/>
        </p:nvPicPr>
        <p:blipFill rotWithShape="1">
          <a:blip r:embed="rId3">
            <a:alphaModFix/>
          </a:blip>
          <a:srcRect b="14348" l="6506" r="71111" t="14298"/>
          <a:stretch/>
        </p:blipFill>
        <p:spPr>
          <a:xfrm>
            <a:off x="6583800" y="3414550"/>
            <a:ext cx="805850" cy="1733050"/>
          </a:xfrm>
          <a:prstGeom prst="rect">
            <a:avLst/>
          </a:prstGeom>
          <a:noFill/>
          <a:ln>
            <a:noFill/>
          </a:ln>
        </p:spPr>
      </p:pic>
      <p:pic>
        <p:nvPicPr>
          <p:cNvPr id="118" name="Google Shape;118;p20"/>
          <p:cNvPicPr preferRelativeResize="0"/>
          <p:nvPr/>
        </p:nvPicPr>
        <p:blipFill rotWithShape="1">
          <a:blip r:embed="rId3">
            <a:alphaModFix/>
          </a:blip>
          <a:srcRect b="14348" l="6506" r="71111" t="14298"/>
          <a:stretch/>
        </p:blipFill>
        <p:spPr>
          <a:xfrm>
            <a:off x="5669800" y="3414550"/>
            <a:ext cx="805850" cy="173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many other things...</a:t>
            </a:r>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Perform spatial analysis</a:t>
            </a:r>
            <a:endParaRPr/>
          </a:p>
          <a:p>
            <a:pPr indent="-342900" lvl="0" marL="457200" rtl="0" algn="l">
              <a:spcBef>
                <a:spcPts val="0"/>
              </a:spcBef>
              <a:spcAft>
                <a:spcPts val="0"/>
              </a:spcAft>
              <a:buSzPts val="1800"/>
              <a:buChar char="●"/>
            </a:pPr>
            <a:r>
              <a:rPr lang="en"/>
              <a:t>Extract data and time series information</a:t>
            </a:r>
            <a:endParaRPr/>
          </a:p>
          <a:p>
            <a:pPr indent="-342900" lvl="0" marL="457200" rtl="0" algn="l">
              <a:spcBef>
                <a:spcPts val="0"/>
              </a:spcBef>
              <a:spcAft>
                <a:spcPts val="0"/>
              </a:spcAft>
              <a:buSzPts val="1800"/>
              <a:buChar char="●"/>
            </a:pPr>
            <a:r>
              <a:rPr lang="en"/>
              <a:t>Create </a:t>
            </a:r>
            <a:r>
              <a:rPr lang="en" u="sng">
                <a:solidFill>
                  <a:schemeClr val="hlink"/>
                </a:solidFill>
                <a:hlinkClick r:id="rId3"/>
              </a:rPr>
              <a:t>timelapse animations</a:t>
            </a:r>
            <a:endParaRPr/>
          </a:p>
          <a:p>
            <a:pPr indent="-342900" lvl="0" marL="457200" rtl="0" algn="l">
              <a:spcBef>
                <a:spcPts val="0"/>
              </a:spcBef>
              <a:spcAft>
                <a:spcPts val="0"/>
              </a:spcAft>
              <a:buSzPts val="1800"/>
              <a:buChar char="●"/>
            </a:pPr>
            <a:r>
              <a:rPr lang="en"/>
              <a:t>Perform change detection</a:t>
            </a:r>
            <a:endParaRPr/>
          </a:p>
          <a:p>
            <a:pPr indent="-342900" lvl="0" marL="457200" rtl="0" algn="l">
              <a:spcBef>
                <a:spcPts val="0"/>
              </a:spcBef>
              <a:spcAft>
                <a:spcPts val="0"/>
              </a:spcAft>
              <a:buSzPts val="1800"/>
              <a:buChar char="●"/>
            </a:pPr>
            <a:r>
              <a:rPr lang="en"/>
              <a:t>Create charts and graphs</a:t>
            </a:r>
            <a:endParaRPr/>
          </a:p>
          <a:p>
            <a:pPr indent="-342900" lvl="0" marL="457200" rtl="0" algn="l">
              <a:spcBef>
                <a:spcPts val="0"/>
              </a:spcBef>
              <a:spcAft>
                <a:spcPts val="0"/>
              </a:spcAft>
              <a:buSzPts val="1800"/>
              <a:buChar char="●"/>
            </a:pPr>
            <a:r>
              <a:rPr lang="en"/>
              <a:t>Create and execute your own functions and algorithms</a:t>
            </a:r>
            <a:endParaRPr/>
          </a:p>
          <a:p>
            <a:pPr indent="-342900" lvl="0" marL="457200" rtl="0" algn="l">
              <a:spcBef>
                <a:spcPts val="0"/>
              </a:spcBef>
              <a:spcAft>
                <a:spcPts val="0"/>
              </a:spcAft>
              <a:buSzPts val="1800"/>
              <a:buChar char="●"/>
            </a:pPr>
            <a:r>
              <a:rPr lang="en"/>
              <a:t>Make applications to share results of your work</a:t>
            </a:r>
            <a:endParaRPr/>
          </a:p>
          <a:p>
            <a:pPr indent="-342900" lvl="0" marL="457200" rtl="0" algn="l">
              <a:spcBef>
                <a:spcPts val="0"/>
              </a:spcBef>
              <a:spcAft>
                <a:spcPts val="0"/>
              </a:spcAft>
              <a:buSzPts val="1800"/>
              <a:buChar char="●"/>
            </a:pPr>
            <a:r>
              <a:rPr lang="en"/>
              <a:t>….and much more...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