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68" r:id="rId4"/>
    <p:sldId id="267" r:id="rId5"/>
    <p:sldId id="287" r:id="rId6"/>
    <p:sldId id="285" r:id="rId7"/>
    <p:sldId id="269" r:id="rId8"/>
    <p:sldId id="277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45FD-8096-4451-9422-3BDE63ADE54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C68E-F379-4E72-AC22-273B53C28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E24E-8C3E-4258-BAAA-CDD16BF48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D603-73B8-4D09-A378-76A0B6DC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1E9C-26FC-4999-B381-E29216E9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9900-4E0D-430A-89A7-CE02E658075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9AF2-024C-48C8-A36D-C631C123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5BF0-CAA1-44B4-9E68-4525BA1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543-BF11-4E7D-BC05-D6217B72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F2F16-1549-41E8-A613-99D9A803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C350-090C-4BF2-900B-57EC5381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ED9D-8598-4C64-ADC6-4BE857BF8818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2096-FF53-4628-8A00-71C40E3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CDBE-190D-4172-89AD-183C0C93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B54B7-F942-4DB7-9E10-B4D776C2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AA77-82E1-41C2-AA8B-89298264F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3052-6FE2-47F5-8FD8-D68750BE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1FA-88F1-41D7-BB98-0EE8187D4834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CB1C-DA63-49A4-9E87-24B52743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5741-E7AA-459A-9FB6-E68A024F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0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9605-799D-47C1-A93C-850E015B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B110-BE59-4D1C-894E-81D27B48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7879-4191-43B7-8108-158120BE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4D66-F86F-4497-A934-6E16E5CBC17F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1B99-433C-4287-9F73-A1FDA233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A022-D969-40B6-BBA8-C771D7A7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256-CB1A-4DC9-8661-10BD2BAF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11A1-E4BC-4D2D-BE4A-531E7847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4743-9A02-46C4-ADE0-30C53ECA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26F0-5904-4DF4-906C-E743668868C8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3CB5-1187-4B9F-8B98-46785AA7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28056-2702-4BB8-B216-D190145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231A-7C26-4CFA-9ED0-08FC9D48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8062-41CC-47B5-BC79-6EF44D380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E6788-8FFE-4F35-A550-4E6D7BEB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11AF-F300-4D8E-8103-A5D3B800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B5F3-6D85-45CA-8F78-4A94549D9751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9CC9-D801-42D1-BE7E-53595A0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9E6F-08C1-4328-AFCF-E586BABD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8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B7E2-BFB1-4C4E-8582-8B487140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4071C-D382-4116-AE82-09B80D1C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E2B6-1E69-4E05-93A2-DA6BC87B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D216D-7B56-4B9F-9F8E-20A78EE9F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B63AE-75B2-4818-966A-4F2021504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611E-5158-45FE-A90C-E09BE75D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7B62-7EA4-4D94-8B6E-7F43235A5754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6CF5F-668B-4B24-BD4A-F26DC87A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FF0C7-7902-4881-A5A5-3515FC3F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DDA9-972A-4E62-BF70-84A174D7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16A72-8810-4D88-A6F4-70AAF208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C90D-9609-446F-AE36-F8161C4F2558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680A-2985-44D0-AD46-3778D7CA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88283-9BC8-42D6-AFA9-39BDC232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A63C1-DC47-4383-AAF8-4624426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4A9F-2268-476D-9459-5B6097CDE12A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0B13B-B3CE-448C-ABBC-C0D60B30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737D-FF46-4E13-873E-0AD24E7C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3E30-9B77-43F6-AADF-4C11B48D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DAC1-ECCD-480A-A4AF-ED58DD87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18A02-DAF7-418E-8395-C62DEC74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1BDD7-B649-4C94-A73C-E5B7C2FD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474C-7187-4369-89B3-38C318FCBA47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F270E-353B-40CE-B485-63934CB6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36E0-9113-48DA-B284-0209E8F2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1B7-78D8-40A9-9070-8AAE7D2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59E69-6BC2-4FF5-A86D-30F31230C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1F46F-759B-4566-81E2-F3BDB70E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16371-C1F1-4C82-B410-797CFBB6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62E1-C6F2-49F1-B153-5616BAD6E445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822D-BC07-499B-999B-DB4D5F8A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38D4-602E-4719-BB6E-F74CDB3C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D8FDB-B0CE-40E1-A8E5-8310E70A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4CC0-1268-43AA-89DE-6BF8E609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7414-C4F8-4490-B166-D884F32B6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ABCAC-15FC-40FF-BC24-78A1D68E3517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16A6-6039-4DD0-96EC-ADCAACDB4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8A42-3F4C-4CFA-BCAD-DDC576236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0640-C14E-45D9-9DB0-B0DE12425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I am Arshak Rezvani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>
                <a:solidFill>
                  <a:schemeClr val="dk1"/>
                </a:solidFill>
              </a:rPr>
              <a:t>I am here because I love to give presentations. 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You can find me at @ArshakRz</a:t>
            </a: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3" t="15870" r="29854" b="50768"/>
          <a:stretch/>
        </p:blipFill>
        <p:spPr>
          <a:xfrm>
            <a:off x="1163288" y="1088733"/>
            <a:ext cx="1511600" cy="151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8000" dirty="0"/>
              <a:t>Hello!</a:t>
            </a:r>
            <a:endParaRPr sz="8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4CCB1B-2850-4949-9341-1082003E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197" y="2844714"/>
            <a:ext cx="10213604" cy="2406074"/>
          </a:xfrm>
        </p:spPr>
        <p:txBody>
          <a:bodyPr>
            <a:normAutofit/>
          </a:bodyPr>
          <a:lstStyle/>
          <a:p>
            <a:pPr rtl="1"/>
            <a:r>
              <a:rPr lang="en-US" sz="2800" b="1" dirty="0"/>
              <a:t>Comparison of Multi-Channel EEG Based Graph Learning Methods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Supervisor: Dr. Mohammad B.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Shamsollahi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Tutor: Dr. 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Memarian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4C1262DC-770F-45C7-B51E-65572E470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15" y="409049"/>
            <a:ext cx="1773169" cy="17731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828D8-BE29-99A3-ADE1-71304AEDC28D}"/>
              </a:ext>
            </a:extLst>
          </p:cNvPr>
          <p:cNvSpPr txBox="1"/>
          <p:nvPr/>
        </p:nvSpPr>
        <p:spPr>
          <a:xfrm>
            <a:off x="10103277" y="6488668"/>
            <a:ext cx="219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#WomanLifeLiberty</a:t>
            </a:r>
          </a:p>
        </p:txBody>
      </p:sp>
    </p:spTree>
    <p:extLst>
      <p:ext uri="{BB962C8B-B14F-4D97-AF65-F5344CB8AC3E}">
        <p14:creationId xmlns:p14="http://schemas.microsoft.com/office/powerpoint/2010/main" val="39872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E65C-C425-464F-9645-A4B6FBB6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4D4AC70D-E6EC-4FB7-BEC8-FE44F439B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" y="160705"/>
            <a:ext cx="1500680" cy="15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7AD9-E472-4711-BF60-3F2570A0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BC627-70FA-9AAC-E2AE-377F6FD6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45" y="442480"/>
            <a:ext cx="8020109" cy="6219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76B24-1C61-6CD9-342B-4AF2A9534ED4}"/>
              </a:ext>
            </a:extLst>
          </p:cNvPr>
          <p:cNvSpPr txBox="1"/>
          <p:nvPr/>
        </p:nvSpPr>
        <p:spPr>
          <a:xfrm>
            <a:off x="2421583" y="5007128"/>
            <a:ext cx="8324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831AAA-1796-A35C-CE4E-68E4723B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802" y="625378"/>
            <a:ext cx="8383569" cy="60369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C7473-1011-E686-D8C0-054C94678445}"/>
              </a:ext>
            </a:extLst>
          </p:cNvPr>
          <p:cNvSpPr txBox="1"/>
          <p:nvPr/>
        </p:nvSpPr>
        <p:spPr>
          <a:xfrm>
            <a:off x="2140527" y="5143500"/>
            <a:ext cx="7897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B0780A-D116-57CC-614B-D5474B1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A843-03C7-49E8-A113-1C12B2AB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556"/>
            <a:ext cx="10515600" cy="57539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But What is a Graph Signal?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E65C-C425-464F-9645-A4B6FBB6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A Graph! </a:t>
            </a:r>
          </a:p>
          <a:p>
            <a:pPr lvl="1"/>
            <a:r>
              <a:rPr lang="en-US" dirty="0">
                <a:cs typeface="B Nazanin" panose="00000400000000000000" pitchFamily="2" charset="-78"/>
              </a:rPr>
              <a:t>Adjacency Matrix</a:t>
            </a:r>
          </a:p>
          <a:p>
            <a:pPr lvl="1"/>
            <a:r>
              <a:rPr lang="en-US" dirty="0">
                <a:cs typeface="B Nazanin" panose="00000400000000000000" pitchFamily="2" charset="-78"/>
              </a:rPr>
              <a:t>Laplacian Matrix</a:t>
            </a:r>
          </a:p>
          <a:p>
            <a:r>
              <a:rPr lang="en-US" dirty="0">
                <a:cs typeface="B Nazanin" panose="00000400000000000000" pitchFamily="2" charset="-78"/>
              </a:rPr>
              <a:t>Graph Signal</a:t>
            </a:r>
          </a:p>
          <a:p>
            <a:pPr lvl="1"/>
            <a:r>
              <a:rPr lang="en-US" dirty="0">
                <a:cs typeface="B Nazanin" panose="00000400000000000000" pitchFamily="2" charset="-78"/>
              </a:rPr>
              <a:t>Definition and Example</a:t>
            </a:r>
          </a:p>
          <a:p>
            <a:pPr lvl="2"/>
            <a:r>
              <a:rPr lang="en-US" dirty="0">
                <a:cs typeface="B Nazanin" panose="00000400000000000000" pitchFamily="2" charset="-78"/>
              </a:rPr>
              <a:t>It’s a Domain</a:t>
            </a:r>
          </a:p>
          <a:p>
            <a:pPr lvl="3"/>
            <a:r>
              <a:rPr lang="en-US" dirty="0">
                <a:cs typeface="B Nazanin" panose="00000400000000000000" pitchFamily="2" charset="-78"/>
              </a:rPr>
              <a:t>Time</a:t>
            </a:r>
          </a:p>
          <a:p>
            <a:pPr lvl="3"/>
            <a:r>
              <a:rPr lang="en-US" dirty="0">
                <a:cs typeface="B Nazanin" panose="00000400000000000000" pitchFamily="2" charset="-78"/>
              </a:rPr>
              <a:t>Frequency </a:t>
            </a:r>
          </a:p>
          <a:p>
            <a:pPr lvl="3"/>
            <a:r>
              <a:rPr lang="en-US" dirty="0">
                <a:cs typeface="B Nazanin" panose="00000400000000000000" pitchFamily="2" charset="-78"/>
              </a:rPr>
              <a:t>Vertices </a:t>
            </a:r>
          </a:p>
          <a:p>
            <a:pPr lvl="2"/>
            <a:r>
              <a:rPr lang="en-US" b="1" dirty="0">
                <a:cs typeface="B Nazanin" panose="00000400000000000000" pitchFamily="2" charset="-78"/>
              </a:rPr>
              <a:t>No Order!</a:t>
            </a:r>
          </a:p>
          <a:p>
            <a:pPr lvl="3"/>
            <a:r>
              <a:rPr lang="en-US" dirty="0">
                <a:cs typeface="B Nazanin" panose="00000400000000000000" pitchFamily="2" charset="-78"/>
              </a:rPr>
              <a:t>A Vector</a:t>
            </a:r>
          </a:p>
          <a:p>
            <a:pPr marL="457200" lvl="1" indent="0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63256C4F-9508-4A05-99B2-74552DC9D5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" y="160705"/>
            <a:ext cx="1500680" cy="15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70FE-DA8E-424E-9665-3070B43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125" y="6294642"/>
            <a:ext cx="2743200" cy="365125"/>
          </a:xfrm>
        </p:spPr>
        <p:txBody>
          <a:bodyPr/>
          <a:lstStyle/>
          <a:p>
            <a:fld id="{20180640-C14E-45D9-9DB0-B0DE124257E1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88ED3F-062E-26A5-FD79-422B0BE88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65" y="1825625"/>
            <a:ext cx="7007393" cy="3587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919C3D-9A97-3C84-E373-E730206FC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73" y="2200176"/>
            <a:ext cx="5667375" cy="2838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EE0F6-ED0C-85E4-EDFD-6FEC7FBE4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345" y="1351131"/>
            <a:ext cx="3200423" cy="4943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C1B37C-AF76-C61C-7BB3-43F6E1BAE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49" y="1223455"/>
            <a:ext cx="2837013" cy="24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A843-03C7-49E8-A113-1C12B2AB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556"/>
            <a:ext cx="10515600" cy="57539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Graph Operations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7E65C-C425-464F-9645-A4B6FBB68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cs typeface="B Nazanin" panose="00000400000000000000" pitchFamily="2" charset="-78"/>
                  </a:rPr>
                  <a:t>Graph Shift</a:t>
                </a:r>
              </a:p>
              <a:p>
                <a:pPr lvl="1"/>
                <a:r>
                  <a:rPr lang="en-US" dirty="0">
                    <a:cs typeface="B Nazanin" panose="00000400000000000000" pitchFamily="2" charset="-78"/>
                  </a:rPr>
                  <a:t>Multiplication by Laplacian Matrix</a:t>
                </a:r>
              </a:p>
              <a:p>
                <a:pPr lvl="2"/>
                <a:r>
                  <a:rPr lang="en-US" dirty="0">
                    <a:cs typeface="B Nazanin" panose="00000400000000000000" pitchFamily="2" charset="-78"/>
                  </a:rPr>
                  <a:t>Shift with weights like time series</a:t>
                </a:r>
              </a:p>
              <a:p>
                <a:r>
                  <a:rPr lang="en-US" dirty="0">
                    <a:cs typeface="B Nazanin" panose="00000400000000000000" pitchFamily="2" charset="-78"/>
                  </a:rPr>
                  <a:t>Graph Fourier Transform(GDFT)</a:t>
                </a:r>
              </a:p>
              <a:p>
                <a:pPr lvl="1"/>
                <a:r>
                  <a:rPr lang="en-US" dirty="0">
                    <a:cs typeface="B Nazanin" panose="00000400000000000000" pitchFamily="2" charset="-78"/>
                  </a:rPr>
                  <a:t>Linear Shift Invariant Systems(LSI)</a:t>
                </a:r>
              </a:p>
              <a:p>
                <a:pPr lvl="1"/>
                <a:r>
                  <a:rPr lang="en-US" dirty="0">
                    <a:cs typeface="B Nazanin" panose="00000400000000000000" pitchFamily="2" charset="-78"/>
                  </a:rPr>
                  <a:t>Eigen Function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cs typeface="B Nazanin" panose="00000400000000000000" pitchFamily="2" charset="-78"/>
                  </a:rPr>
                  <a:t> for time series </a:t>
                </a:r>
              </a:p>
              <a:p>
                <a:pPr lvl="2"/>
                <a:r>
                  <a:rPr lang="en-US" dirty="0">
                    <a:cs typeface="B Nazanin" panose="00000400000000000000" pitchFamily="2" charset="-78"/>
                  </a:rPr>
                  <a:t>Eigen Vectors of Laplacian Matrix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𝐿𝑥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𝑒𝑖𝑔𝑒𝑛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r>
                  <a:rPr lang="en-US" dirty="0">
                    <a:cs typeface="B Nazanin" panose="00000400000000000000" pitchFamily="2" charset="-78"/>
                  </a:rPr>
                  <a:t>Graph Filtering and Convolution</a:t>
                </a:r>
              </a:p>
              <a:p>
                <a:endParaRPr lang="en-US" dirty="0">
                  <a:cs typeface="B Nazanin" panose="00000400000000000000" pitchFamily="2" charset="-78"/>
                </a:endParaRPr>
              </a:p>
              <a:p>
                <a:endParaRPr lang="en-US" dirty="0">
                  <a:cs typeface="B Nazanin" panose="00000400000000000000" pitchFamily="2" charset="-78"/>
                </a:endParaRPr>
              </a:p>
              <a:p>
                <a:r>
                  <a:rPr lang="en-US" dirty="0">
                    <a:cs typeface="B Nazanin" panose="00000400000000000000" pitchFamily="2" charset="-78"/>
                  </a:rPr>
                  <a:t>Sampling Over Graphs</a:t>
                </a:r>
              </a:p>
              <a:p>
                <a:r>
                  <a:rPr lang="en-US" dirty="0">
                    <a:cs typeface="B Nazanin" panose="00000400000000000000" pitchFamily="2" charset="-78"/>
                  </a:rPr>
                  <a:t>Graph Wavelet Transform</a:t>
                </a:r>
              </a:p>
              <a:p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7E65C-C425-464F-9645-A4B6FBB68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63256C4F-9508-4A05-99B2-74552DC9D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" y="160705"/>
            <a:ext cx="1500680" cy="15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70FE-DA8E-424E-9665-3070B43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125" y="6294642"/>
            <a:ext cx="2743200" cy="365125"/>
          </a:xfrm>
        </p:spPr>
        <p:txBody>
          <a:bodyPr/>
          <a:lstStyle/>
          <a:p>
            <a:fld id="{20180640-C14E-45D9-9DB0-B0DE124257E1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Basic Signal Operations in DSP: Time Shifting, Time Scaling, and Time  Reversal - Technical Articles">
            <a:extLst>
              <a:ext uri="{FF2B5EF4-FFF2-40B4-BE49-F238E27FC236}">
                <a16:creationId xmlns:a16="http://schemas.microsoft.com/office/drawing/2014/main" id="{2C61D85B-554B-EC64-452C-983D4BD8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9312"/>
            <a:ext cx="5974187" cy="39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B8CA72A-725D-BA30-BAFB-B5F379C79070}"/>
              </a:ext>
            </a:extLst>
          </p:cNvPr>
          <p:cNvGrpSpPr/>
          <p:nvPr/>
        </p:nvGrpSpPr>
        <p:grpSpPr>
          <a:xfrm>
            <a:off x="6933830" y="1467056"/>
            <a:ext cx="3994190" cy="5119720"/>
            <a:chOff x="6933830" y="1467056"/>
            <a:chExt cx="3994190" cy="51197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2ABDC2-93C0-6ECB-5FB4-25FC3927B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32" r="70301" b="24593"/>
            <a:stretch/>
          </p:blipFill>
          <p:spPr>
            <a:xfrm>
              <a:off x="7188376" y="1467056"/>
              <a:ext cx="3485098" cy="225514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3562F3-0606-134C-C593-410F7626B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21" t="51723" r="18241"/>
            <a:stretch/>
          </p:blipFill>
          <p:spPr>
            <a:xfrm>
              <a:off x="6933830" y="4015723"/>
              <a:ext cx="3994190" cy="216124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586AB4-2A07-D225-2BD8-3D9B47302854}"/>
                </a:ext>
              </a:extLst>
            </p:cNvPr>
            <p:cNvSpPr txBox="1"/>
            <p:nvPr/>
          </p:nvSpPr>
          <p:spPr>
            <a:xfrm>
              <a:off x="7934617" y="3646391"/>
              <a:ext cx="195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Signal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3DC104-F93E-D0EF-45D0-00CA3A2ED39C}"/>
                </a:ext>
              </a:extLst>
            </p:cNvPr>
            <p:cNvSpPr txBox="1"/>
            <p:nvPr/>
          </p:nvSpPr>
          <p:spPr>
            <a:xfrm>
              <a:off x="7954817" y="6217444"/>
              <a:ext cx="1952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Shifted Signal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1C57FBB-6393-0D15-3052-0AFF82A9D7D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740" y="4603100"/>
            <a:ext cx="4826721" cy="7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A843-03C7-49E8-A113-1C12B2AB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556"/>
            <a:ext cx="10515600" cy="57539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Learning Graphs From A Smooth Signal[3]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7E65C-C425-464F-9645-A4B6FBB68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cs typeface="B Nazanin" panose="00000400000000000000" pitchFamily="2" charset="-78"/>
                  </a:rPr>
                  <a:t>Using smoothness and time series properties</a:t>
                </a:r>
              </a:p>
              <a:p>
                <a:pPr lvl="1"/>
                <a:r>
                  <a:rPr lang="en-US" dirty="0">
                    <a:cs typeface="B Nazanin" panose="00000400000000000000" pitchFamily="2" charset="-78"/>
                  </a:rPr>
                  <a:t>Smoothness on the Graph: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naryPr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19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𝑡𝑟</m:t>
                      </m:r>
                      <m:r>
                        <a:rPr lang="en-US" sz="19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(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𝑋</m:t>
                          </m:r>
                        </m:e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𝑇</m:t>
                          </m:r>
                        </m:sup>
                      </m:sSup>
                      <m:r>
                        <a:rPr lang="en-US" sz="19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𝐿𝑋</m:t>
                      </m:r>
                      <m:r>
                        <a:rPr lang="en-US" sz="1900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en-US" sz="2600" dirty="0">
                  <a:cs typeface="B Nazanin" panose="00000400000000000000" pitchFamily="2" charset="-78"/>
                </a:endParaRPr>
              </a:p>
              <a:p>
                <a:pPr lvl="1"/>
                <a:r>
                  <a:rPr lang="en-US" dirty="0">
                    <a:cs typeface="B Nazanin" panose="00000400000000000000" pitchFamily="2" charset="-78"/>
                  </a:rPr>
                  <a:t>The Optimization Problem:</a:t>
                </a:r>
              </a:p>
              <a:p>
                <a:pPr marL="1371600" lvl="3" indent="0">
                  <a:buNone/>
                </a:pPr>
                <a:r>
                  <a:rPr lang="en-US" dirty="0"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Nazanin" panose="00000400000000000000" pitchFamily="2" charset="-78"/>
                              </a:rPr>
                              <m:t>ℒ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𝑡𝑟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(</m:t>
                        </m:r>
                      </m:e>
                    </m:func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LX</m:t>
                    </m:r>
                    <m:r>
                      <a:rPr lang="en-US" sz="200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L</m:t>
                    </m:r>
                    <m:r>
                      <a:rPr lang="en-US" sz="200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  <a:p>
                <a:r>
                  <a:rPr lang="en-US" dirty="0">
                    <a:cs typeface="B Nazanin" panose="00000400000000000000" pitchFamily="2" charset="-78"/>
                  </a:rPr>
                  <a:t>Learning the Laplacian as a whole with some constraints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𝑊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𝐹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Convex Optimization [5][6]</a:t>
                </a:r>
              </a:p>
              <a:p>
                <a:pPr lvl="1"/>
                <a:r>
                  <a:rPr lang="en-US" dirty="0"/>
                  <a:t>Blah, Blah, Blah</a:t>
                </a:r>
              </a:p>
              <a:p>
                <a:pPr lvl="1"/>
                <a:endParaRPr lang="en-US" dirty="0"/>
              </a:p>
              <a:p>
                <a:pPr lvl="3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7E65C-C425-464F-9645-A4B6FBB68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63256C4F-9508-4A05-99B2-74552DC9D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" y="160705"/>
            <a:ext cx="1500680" cy="15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70FE-DA8E-424E-9665-3070B43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9125" y="6294642"/>
            <a:ext cx="2743200" cy="365125"/>
          </a:xfrm>
        </p:spPr>
        <p:txBody>
          <a:bodyPr/>
          <a:lstStyle/>
          <a:p>
            <a:fld id="{20180640-C14E-45D9-9DB0-B0DE124257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631E-0628-415A-802F-7C37BCE3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Testing Criteria</a:t>
            </a:r>
            <a:r>
              <a:rPr lang="en-US" sz="3200" b="1" dirty="0"/>
              <a:t>[8][9]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E3BE-5FFB-42E2-A685-AD3BB673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a Classifier Using Cross Validation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Neural Network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E4841FF5-5F91-4CD5-BE0C-AEB64E308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" y="160705"/>
            <a:ext cx="1500680" cy="15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ACCA0-1953-4BB7-BFC0-8C5199B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Memetic Memory: What Memes Can Teach Us About Machine Learning">
            <a:extLst>
              <a:ext uri="{FF2B5EF4-FFF2-40B4-BE49-F238E27FC236}">
                <a16:creationId xmlns:a16="http://schemas.microsoft.com/office/drawing/2014/main" id="{E1743C8F-8585-750C-D980-0D31906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45" y="3681913"/>
            <a:ext cx="3043910" cy="303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87EE506-D508-42D5-8707-13576363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References</a:t>
            </a:r>
            <a:r>
              <a:rPr lang="en-GB" sz="2800" b="1" dirty="0"/>
              <a:t> </a:t>
            </a:r>
            <a:endParaRPr lang="en-US" sz="2800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150E7E-6749-43D0-9C8D-261E5444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Hajipour</a:t>
            </a:r>
            <a:r>
              <a:rPr lang="en-US" dirty="0"/>
              <a:t> </a:t>
            </a:r>
            <a:r>
              <a:rPr lang="en-US" dirty="0" err="1"/>
              <a:t>Sardouie</a:t>
            </a:r>
            <a:r>
              <a:rPr lang="en-US" dirty="0"/>
              <a:t>, </a:t>
            </a:r>
            <a:r>
              <a:rPr lang="en-US" dirty="0" err="1"/>
              <a:t>Sepideh</a:t>
            </a:r>
            <a:r>
              <a:rPr lang="en-US" dirty="0"/>
              <a:t>. " EEG Signal Processing Course Notes." </a:t>
            </a:r>
            <a:r>
              <a:rPr lang="en-US" i="1" dirty="0"/>
              <a:t>Sharif University of Technology</a:t>
            </a:r>
            <a:r>
              <a:rPr lang="en-US" dirty="0"/>
              <a:t>(2022). [1]</a:t>
            </a:r>
          </a:p>
          <a:p>
            <a:r>
              <a:rPr lang="en-US" dirty="0" err="1"/>
              <a:t>Amini</a:t>
            </a:r>
            <a:r>
              <a:rPr lang="en-US" dirty="0"/>
              <a:t>, </a:t>
            </a:r>
            <a:r>
              <a:rPr lang="en-US" dirty="0" err="1"/>
              <a:t>Arash</a:t>
            </a:r>
            <a:r>
              <a:rPr lang="en-US" dirty="0"/>
              <a:t> A. " Graph Signal Processing Course Notes." </a:t>
            </a:r>
            <a:r>
              <a:rPr lang="en-US" i="1" dirty="0"/>
              <a:t> Sharif University of Technology</a:t>
            </a:r>
            <a:r>
              <a:rPr lang="en-US" dirty="0"/>
              <a:t>(2021). [2]</a:t>
            </a:r>
          </a:p>
          <a:p>
            <a:r>
              <a:rPr lang="en-US" dirty="0"/>
              <a:t>Wendling, Fabrice, et al. "From EEG signals to brain connectivity: a model-based evaluation of interdependence measures." </a:t>
            </a:r>
            <a:r>
              <a:rPr lang="en-US" i="1" dirty="0"/>
              <a:t>Journal of neuroscience methods</a:t>
            </a:r>
            <a:r>
              <a:rPr lang="en-US" dirty="0"/>
              <a:t> 183.1 (2009): 9-18. [3]</a:t>
            </a:r>
          </a:p>
          <a:p>
            <a:r>
              <a:rPr lang="en-US" dirty="0"/>
              <a:t>López, </a:t>
            </a:r>
            <a:r>
              <a:rPr lang="en-US" dirty="0" err="1"/>
              <a:t>Rafae</a:t>
            </a:r>
            <a:r>
              <a:rPr lang="en-US" dirty="0"/>
              <a:t> </a:t>
            </a:r>
            <a:r>
              <a:rPr lang="en-US" dirty="0" err="1"/>
              <a:t>Lemuz</a:t>
            </a:r>
            <a:r>
              <a:rPr lang="en-US" dirty="0"/>
              <a:t>, et al. "Graph theory for brain connectivity characterization from EEG." </a:t>
            </a:r>
            <a:r>
              <a:rPr lang="en-US" i="1" dirty="0"/>
              <a:t>2020 10th International Symposium on Signal, Image, Video and Communications (ISIVC)</a:t>
            </a:r>
            <a:r>
              <a:rPr lang="en-US" dirty="0"/>
              <a:t>. IEEE, 2021. [4]</a:t>
            </a:r>
          </a:p>
          <a:p>
            <a:r>
              <a:rPr lang="en-US" dirty="0" err="1"/>
              <a:t>Kalofolias</a:t>
            </a:r>
            <a:r>
              <a:rPr lang="en-US" dirty="0"/>
              <a:t>, Vassilis. "How to learn a graph from smooth signals." </a:t>
            </a:r>
            <a:r>
              <a:rPr lang="en-US" i="1" dirty="0"/>
              <a:t>Artificial Intelligence and Statistics</a:t>
            </a:r>
            <a:r>
              <a:rPr lang="en-US" dirty="0"/>
              <a:t>. PMLR, 2016. [5]</a:t>
            </a:r>
          </a:p>
          <a:p>
            <a:r>
              <a:rPr lang="en-US" dirty="0" err="1"/>
              <a:t>Kalofolias</a:t>
            </a:r>
            <a:r>
              <a:rPr lang="en-US" dirty="0"/>
              <a:t>, Vassilis, and </a:t>
            </a:r>
            <a:r>
              <a:rPr lang="en-US" dirty="0" err="1"/>
              <a:t>Nathanaël</a:t>
            </a:r>
            <a:r>
              <a:rPr lang="en-US" dirty="0"/>
              <a:t> </a:t>
            </a:r>
            <a:r>
              <a:rPr lang="en-US" dirty="0" err="1"/>
              <a:t>Perraudin</a:t>
            </a:r>
            <a:r>
              <a:rPr lang="en-US" dirty="0"/>
              <a:t>. "Large scale graph learning from smooth signals." </a:t>
            </a:r>
            <a:r>
              <a:rPr lang="en-US" i="1" dirty="0" err="1"/>
              <a:t>arXiv</a:t>
            </a:r>
            <a:r>
              <a:rPr lang="en-US" i="1" dirty="0"/>
              <a:t> preprint arXiv:1710.05654</a:t>
            </a:r>
            <a:r>
              <a:rPr lang="en-US" dirty="0"/>
              <a:t> (2017). [6]</a:t>
            </a:r>
          </a:p>
          <a:p>
            <a:r>
              <a:rPr lang="en-US" dirty="0" err="1"/>
              <a:t>Rubinov</a:t>
            </a:r>
            <a:r>
              <a:rPr lang="en-US" dirty="0"/>
              <a:t>, </a:t>
            </a:r>
            <a:r>
              <a:rPr lang="en-US" dirty="0" err="1"/>
              <a:t>Mikail</a:t>
            </a:r>
            <a:r>
              <a:rPr lang="en-US" dirty="0"/>
              <a:t>, and Olaf </a:t>
            </a:r>
            <a:r>
              <a:rPr lang="en-US" dirty="0" err="1"/>
              <a:t>Sporns</a:t>
            </a:r>
            <a:r>
              <a:rPr lang="en-US" dirty="0"/>
              <a:t>. "Complex network measures of brain connectivity: uses and interpretations." </a:t>
            </a:r>
            <a:r>
              <a:rPr lang="en-US" i="1" dirty="0"/>
              <a:t>Neuroimage</a:t>
            </a:r>
            <a:r>
              <a:rPr lang="en-US" dirty="0"/>
              <a:t> 52.3 (2010): 1059-1069. [7]</a:t>
            </a:r>
          </a:p>
          <a:p>
            <a:r>
              <a:rPr lang="en-US" dirty="0"/>
              <a:t>Sen, Bhaskar, et al. "Classification of obsessive-compulsive disorder from resting-state fMRI." </a:t>
            </a:r>
            <a:r>
              <a:rPr lang="en-US" i="1" dirty="0"/>
              <a:t>2016 38th Annual International Conference of the IEEE Engineering in Medicine and Biology Society (EMBC)</a:t>
            </a:r>
            <a:r>
              <a:rPr lang="en-US" dirty="0"/>
              <a:t>. IEEE, 2016. [8]</a:t>
            </a:r>
          </a:p>
          <a:p>
            <a:r>
              <a:rPr lang="en-US" dirty="0" err="1"/>
              <a:t>Saboksayr</a:t>
            </a:r>
            <a:r>
              <a:rPr lang="en-US" dirty="0"/>
              <a:t>, </a:t>
            </a:r>
            <a:r>
              <a:rPr lang="en-US" dirty="0" err="1"/>
              <a:t>Seyed</a:t>
            </a:r>
            <a:r>
              <a:rPr lang="en-US" dirty="0"/>
              <a:t> Saman, Gonzalo </a:t>
            </a:r>
            <a:r>
              <a:rPr lang="en-US" dirty="0" err="1"/>
              <a:t>Mateos</a:t>
            </a:r>
            <a:r>
              <a:rPr lang="en-US" dirty="0"/>
              <a:t>, and </a:t>
            </a:r>
            <a:r>
              <a:rPr lang="en-US" dirty="0" err="1"/>
              <a:t>Mujdat</a:t>
            </a:r>
            <a:r>
              <a:rPr lang="en-US" dirty="0"/>
              <a:t> Cetin. "EEG-based emotion classification using graph signal processing." </a:t>
            </a:r>
            <a:r>
              <a:rPr lang="en-US" i="1" dirty="0"/>
              <a:t>ICASSP 2021-2021 IEEE International Conference on Acoustics, Speech and Signal Processing (ICASSP)</a:t>
            </a:r>
            <a:r>
              <a:rPr lang="en-US" dirty="0"/>
              <a:t>. IEEE, 2021. [9]</a:t>
            </a:r>
          </a:p>
          <a:p>
            <a:r>
              <a:rPr lang="en-US" dirty="0"/>
              <a:t>Mathur, Priyanka, and Vijay Kumar Chakka. "Graph Signal Processing Based Cross-Subject Mental Task Classification Using Multi-Channel EEG Signals." </a:t>
            </a:r>
            <a:r>
              <a:rPr lang="en-US" i="1" dirty="0"/>
              <a:t>IEEE Sensors Journal</a:t>
            </a:r>
            <a:r>
              <a:rPr lang="en-US" dirty="0"/>
              <a:t> 22.8 (2022): 7971-7978. [10]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A7FE9639-D73A-48BE-820E-8278A2924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" y="160705"/>
            <a:ext cx="1500680" cy="15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6967F-0896-41F4-B257-DE24EF0B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A843-03C7-49E8-A113-1C12B2AB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556"/>
            <a:ext cx="10515600" cy="57539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b="1" dirty="0"/>
            </a:br>
            <a:endParaRPr lang="en-US" sz="6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28932D-45B8-44DE-BD3F-56A635FA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86" y="732631"/>
            <a:ext cx="4050225" cy="323508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B22D1-9232-4DA4-B8F3-19F3DB12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0640-C14E-45D9-9DB0-B0DE124257E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87E82-497C-4A6E-B639-327740DF195A}"/>
              </a:ext>
            </a:extLst>
          </p:cNvPr>
          <p:cNvSpPr txBox="1"/>
          <p:nvPr/>
        </p:nvSpPr>
        <p:spPr>
          <a:xfrm>
            <a:off x="3031330" y="4659429"/>
            <a:ext cx="612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1023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576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Lora</vt:lpstr>
      <vt:lpstr>Office Theme</vt:lpstr>
      <vt:lpstr>Hello!</vt:lpstr>
      <vt:lpstr>PowerPoint Presentation</vt:lpstr>
      <vt:lpstr>PowerPoint Presentation</vt:lpstr>
      <vt:lpstr>But What is a Graph Signal? [2]</vt:lpstr>
      <vt:lpstr>Graph Operations [2]</vt:lpstr>
      <vt:lpstr>Learning Graphs From A Smooth Signal[3]</vt:lpstr>
      <vt:lpstr>Testing Criteria[8][9]</vt:lpstr>
      <vt:lpstr>References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Arshak Rezvani</dc:creator>
  <cp:lastModifiedBy>Arshak Rezvani</cp:lastModifiedBy>
  <cp:revision>23</cp:revision>
  <dcterms:created xsi:type="dcterms:W3CDTF">2022-02-01T17:51:10Z</dcterms:created>
  <dcterms:modified xsi:type="dcterms:W3CDTF">2023-02-06T13:38:56Z</dcterms:modified>
</cp:coreProperties>
</file>