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65" r:id="rId3"/>
    <p:sldId id="266" r:id="rId4"/>
    <p:sldId id="267" r:id="rId5"/>
    <p:sldId id="269" r:id="rId6"/>
    <p:sldId id="270" r:id="rId7"/>
    <p:sldId id="271" r:id="rId8"/>
    <p:sldId id="272" r:id="rId9"/>
    <p:sldId id="273" r:id="rId10"/>
    <p:sldId id="257" r:id="rId11"/>
    <p:sldId id="258" r:id="rId12"/>
    <p:sldId id="259" r:id="rId13"/>
    <p:sldId id="260" r:id="rId14"/>
    <p:sldId id="261" r:id="rId15"/>
    <p:sldId id="262" r:id="rId16"/>
    <p:sldId id="263" r:id="rId17"/>
    <p:sldId id="268" r:id="rId18"/>
  </p:sldIdLst>
  <p:sldSz cx="6858000" cy="9906000" type="A4"/>
  <p:notesSz cx="6858000" cy="9144000"/>
  <p:defaultTextStyle>
    <a:defPPr>
      <a:defRPr lang="en-US"/>
    </a:defPPr>
    <a:lvl1pPr marL="0" algn="l" defTabSz="269382" rtl="0" eaLnBrk="1" latinLnBrk="0" hangingPunct="1">
      <a:defRPr sz="1061" kern="1200">
        <a:solidFill>
          <a:schemeClr val="tx1"/>
        </a:solidFill>
        <a:latin typeface="+mn-lt"/>
        <a:ea typeface="+mn-ea"/>
        <a:cs typeface="+mn-cs"/>
      </a:defRPr>
    </a:lvl1pPr>
    <a:lvl2pPr marL="269382" algn="l" defTabSz="269382" rtl="0" eaLnBrk="1" latinLnBrk="0" hangingPunct="1">
      <a:defRPr sz="1061" kern="1200">
        <a:solidFill>
          <a:schemeClr val="tx1"/>
        </a:solidFill>
        <a:latin typeface="+mn-lt"/>
        <a:ea typeface="+mn-ea"/>
        <a:cs typeface="+mn-cs"/>
      </a:defRPr>
    </a:lvl2pPr>
    <a:lvl3pPr marL="538764" algn="l" defTabSz="269382" rtl="0" eaLnBrk="1" latinLnBrk="0" hangingPunct="1">
      <a:defRPr sz="1061" kern="1200">
        <a:solidFill>
          <a:schemeClr val="tx1"/>
        </a:solidFill>
        <a:latin typeface="+mn-lt"/>
        <a:ea typeface="+mn-ea"/>
        <a:cs typeface="+mn-cs"/>
      </a:defRPr>
    </a:lvl3pPr>
    <a:lvl4pPr marL="808147" algn="l" defTabSz="269382" rtl="0" eaLnBrk="1" latinLnBrk="0" hangingPunct="1">
      <a:defRPr sz="1061" kern="1200">
        <a:solidFill>
          <a:schemeClr val="tx1"/>
        </a:solidFill>
        <a:latin typeface="+mn-lt"/>
        <a:ea typeface="+mn-ea"/>
        <a:cs typeface="+mn-cs"/>
      </a:defRPr>
    </a:lvl4pPr>
    <a:lvl5pPr marL="1077529" algn="l" defTabSz="269382" rtl="0" eaLnBrk="1" latinLnBrk="0" hangingPunct="1">
      <a:defRPr sz="1061" kern="1200">
        <a:solidFill>
          <a:schemeClr val="tx1"/>
        </a:solidFill>
        <a:latin typeface="+mn-lt"/>
        <a:ea typeface="+mn-ea"/>
        <a:cs typeface="+mn-cs"/>
      </a:defRPr>
    </a:lvl5pPr>
    <a:lvl6pPr marL="1346911" algn="l" defTabSz="269382" rtl="0" eaLnBrk="1" latinLnBrk="0" hangingPunct="1">
      <a:defRPr sz="1061" kern="1200">
        <a:solidFill>
          <a:schemeClr val="tx1"/>
        </a:solidFill>
        <a:latin typeface="+mn-lt"/>
        <a:ea typeface="+mn-ea"/>
        <a:cs typeface="+mn-cs"/>
      </a:defRPr>
    </a:lvl6pPr>
    <a:lvl7pPr marL="1616293" algn="l" defTabSz="269382" rtl="0" eaLnBrk="1" latinLnBrk="0" hangingPunct="1">
      <a:defRPr sz="1061" kern="1200">
        <a:solidFill>
          <a:schemeClr val="tx1"/>
        </a:solidFill>
        <a:latin typeface="+mn-lt"/>
        <a:ea typeface="+mn-ea"/>
        <a:cs typeface="+mn-cs"/>
      </a:defRPr>
    </a:lvl7pPr>
    <a:lvl8pPr marL="1885676" algn="l" defTabSz="269382" rtl="0" eaLnBrk="1" latinLnBrk="0" hangingPunct="1">
      <a:defRPr sz="1061" kern="1200">
        <a:solidFill>
          <a:schemeClr val="tx1"/>
        </a:solidFill>
        <a:latin typeface="+mn-lt"/>
        <a:ea typeface="+mn-ea"/>
        <a:cs typeface="+mn-cs"/>
      </a:defRPr>
    </a:lvl8pPr>
    <a:lvl9pPr marL="2155058" algn="l" defTabSz="269382" rtl="0" eaLnBrk="1" latinLnBrk="0" hangingPunct="1">
      <a:defRPr sz="1061"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2004" y="372"/>
      </p:cViewPr>
      <p:guideLst>
        <p:guide orient="horz" pos="312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6858000" cy="6604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3572" y="1"/>
            <a:ext cx="6854429" cy="6604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7175" y="7164642"/>
            <a:ext cx="4371975" cy="2113280"/>
          </a:xfrm>
        </p:spPr>
        <p:txBody>
          <a:bodyPr anchor="ctr">
            <a:normAutofit/>
          </a:bodyPr>
          <a:lstStyle>
            <a:lvl1pPr algn="r">
              <a:defRPr sz="33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4843463" y="7164642"/>
            <a:ext cx="1800225" cy="2113280"/>
          </a:xfrm>
        </p:spPr>
        <p:txBody>
          <a:bodyPr lIns="91440" rIns="91440" anchor="ctr">
            <a:normAutofit/>
          </a:bodyPr>
          <a:lstStyle>
            <a:lvl1pPr marL="0" indent="0" algn="l">
              <a:lnSpc>
                <a:spcPct val="100000"/>
              </a:lnSpc>
              <a:spcBef>
                <a:spcPts val="0"/>
              </a:spcBef>
              <a:buNone/>
              <a:defRPr sz="1200">
                <a:solidFill>
                  <a:schemeClr val="tx1">
                    <a:lumMod val="95000"/>
                    <a:lumOff val="5000"/>
                  </a:schemeClr>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4717599" y="7603709"/>
            <a:ext cx="0" cy="1320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3131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2748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1100667"/>
            <a:ext cx="1478756" cy="7814733"/>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57214" y="1100667"/>
            <a:ext cx="4264819" cy="7814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5657850" y="488827"/>
            <a:ext cx="0" cy="5143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0260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997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6858000" cy="6604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3572" y="1"/>
            <a:ext cx="6854429" cy="6604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7175" y="7164642"/>
            <a:ext cx="4371975" cy="2113280"/>
          </a:xfrm>
        </p:spPr>
        <p:txBody>
          <a:bodyPr anchor="ctr">
            <a:normAutofit/>
          </a:bodyPr>
          <a:lstStyle>
            <a:lvl1pPr algn="r">
              <a:defRPr sz="330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843463" y="7164642"/>
            <a:ext cx="1800225" cy="2113280"/>
          </a:xfrm>
        </p:spPr>
        <p:txBody>
          <a:bodyPr lIns="91440" rIns="91440" anchor="ctr">
            <a:normAutofit/>
          </a:bodyPr>
          <a:lstStyle>
            <a:lvl1pPr marL="0" indent="0">
              <a:lnSpc>
                <a:spcPct val="100000"/>
              </a:lnSpc>
              <a:spcBef>
                <a:spcPts val="0"/>
              </a:spcBef>
              <a:buNone/>
              <a:defRPr sz="1200">
                <a:solidFill>
                  <a:schemeClr val="tx1">
                    <a:lumMod val="95000"/>
                    <a:lumOff val="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4717599" y="7603709"/>
            <a:ext cx="0" cy="1320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8926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6072" y="845312"/>
            <a:ext cx="5467541" cy="21661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76072" y="3302000"/>
            <a:ext cx="2674620" cy="581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68993" y="3302000"/>
            <a:ext cx="2674620" cy="581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4402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576072" y="845312"/>
            <a:ext cx="5467541" cy="216611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76072" y="3148363"/>
            <a:ext cx="2674620" cy="1188720"/>
          </a:xfrm>
        </p:spPr>
        <p:txBody>
          <a:bodyPr lIns="137160" rIns="137160" anchor="ctr">
            <a:normAutofit/>
          </a:bodyPr>
          <a:lstStyle>
            <a:lvl1pPr marL="0" indent="0">
              <a:spcBef>
                <a:spcPts val="0"/>
              </a:spcBef>
              <a:spcAft>
                <a:spcPts val="0"/>
              </a:spcAft>
              <a:buNone/>
              <a:defRPr sz="1650"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76072" y="4286805"/>
            <a:ext cx="2674620" cy="48267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368993" y="3148363"/>
            <a:ext cx="2674620" cy="1188720"/>
          </a:xfrm>
        </p:spPr>
        <p:txBody>
          <a:bodyPr lIns="137160" rIns="137160" anchor="ctr">
            <a:normAutofit/>
          </a:bodyPr>
          <a:lstStyle>
            <a:lvl1pPr marL="0" indent="0">
              <a:spcBef>
                <a:spcPts val="0"/>
              </a:spcBef>
              <a:spcAft>
                <a:spcPts val="0"/>
              </a:spcAft>
              <a:buNone/>
              <a:defRPr lang="en-US" sz="1650"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Click to edit Master text styles</a:t>
            </a:r>
          </a:p>
        </p:txBody>
      </p:sp>
      <p:sp>
        <p:nvSpPr>
          <p:cNvPr id="6" name="Content Placeholder 5"/>
          <p:cNvSpPr>
            <a:spLocks noGrp="1"/>
          </p:cNvSpPr>
          <p:nvPr>
            <p:ph sz="quarter" idx="4"/>
          </p:nvPr>
        </p:nvSpPr>
        <p:spPr>
          <a:xfrm>
            <a:off x="3368993" y="4286805"/>
            <a:ext cx="2674620" cy="48267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1496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105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13247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576072" y="681069"/>
            <a:ext cx="2468880" cy="2509520"/>
          </a:xfrm>
        </p:spPr>
        <p:txBody>
          <a:bodyPr>
            <a:noAutofit/>
          </a:bodyPr>
          <a:lstStyle>
            <a:lvl1pPr>
              <a:lnSpc>
                <a:spcPct val="80000"/>
              </a:lnSpc>
              <a:defRPr sz="2700"/>
            </a:lvl1pPr>
          </a:lstStyle>
          <a:p>
            <a:r>
              <a:rPr lang="en-US" smtClean="0"/>
              <a:t>Click to edit Master title style</a:t>
            </a:r>
            <a:endParaRPr lang="en-US" dirty="0"/>
          </a:p>
        </p:txBody>
      </p:sp>
      <p:sp>
        <p:nvSpPr>
          <p:cNvPr id="3" name="Content Placeholder 2"/>
          <p:cNvSpPr>
            <a:spLocks noGrp="1"/>
          </p:cNvSpPr>
          <p:nvPr>
            <p:ph idx="1"/>
          </p:nvPr>
        </p:nvSpPr>
        <p:spPr>
          <a:xfrm>
            <a:off x="3214687" y="1188720"/>
            <a:ext cx="3194114" cy="7488936"/>
          </a:xfrm>
        </p:spPr>
        <p:txBody>
          <a:bodyPr>
            <a:normAutofit/>
          </a:bodyPr>
          <a:lstStyle>
            <a:lvl1pPr>
              <a:defRPr sz="1500"/>
            </a:lvl1pPr>
            <a:lvl2pPr>
              <a:defRPr sz="1200"/>
            </a:lvl2pPr>
            <a:lvl3pPr>
              <a:defRPr sz="9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6072" y="3260842"/>
            <a:ext cx="2468880" cy="5434425"/>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888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7175" y="7164644"/>
            <a:ext cx="4371975" cy="2113280"/>
          </a:xfrm>
        </p:spPr>
        <p:txBody>
          <a:bodyPr anchor="ctr">
            <a:normAutofit/>
          </a:bodyPr>
          <a:lstStyle>
            <a:lvl1pPr algn="r">
              <a:defRPr sz="330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6856286" cy="6604000"/>
          </a:xfrm>
          <a:solidFill>
            <a:schemeClr val="accent1">
              <a:lumMod val="60000"/>
              <a:lumOff val="40000"/>
            </a:schemeClr>
          </a:solidFill>
        </p:spPr>
        <p:txBody>
          <a:bodyPr lIns="457200" tIns="365760"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dirty="0"/>
          </a:p>
        </p:txBody>
      </p:sp>
      <p:sp>
        <p:nvSpPr>
          <p:cNvPr id="4" name="Text Placeholder 3"/>
          <p:cNvSpPr>
            <a:spLocks noGrp="1"/>
          </p:cNvSpPr>
          <p:nvPr>
            <p:ph type="body" sz="half" idx="2"/>
          </p:nvPr>
        </p:nvSpPr>
        <p:spPr>
          <a:xfrm>
            <a:off x="4843463" y="7164644"/>
            <a:ext cx="1800225" cy="2113280"/>
          </a:xfrm>
        </p:spPr>
        <p:txBody>
          <a:bodyPr lIns="91440" rIns="91440" anchor="ctr">
            <a:normAutofit/>
          </a:bodyPr>
          <a:lstStyle>
            <a:lvl1pPr marL="0" indent="0">
              <a:lnSpc>
                <a:spcPct val="100000"/>
              </a:lnSpc>
              <a:spcBef>
                <a:spcPts val="0"/>
              </a:spcBef>
              <a:buNone/>
              <a:defRPr sz="1200">
                <a:solidFill>
                  <a:schemeClr val="tx1">
                    <a:lumMod val="95000"/>
                    <a:lumOff val="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4717599" y="7603709"/>
            <a:ext cx="0" cy="1320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1893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072" y="845312"/>
            <a:ext cx="5467541" cy="21661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6073" y="3302000"/>
            <a:ext cx="5467541" cy="581152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6073" y="9346572"/>
            <a:ext cx="1211705" cy="3962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3"/>
          </p:nvPr>
        </p:nvSpPr>
        <p:spPr>
          <a:xfrm>
            <a:off x="2724150" y="9346572"/>
            <a:ext cx="3319571" cy="3962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6096000" y="9346572"/>
            <a:ext cx="547688" cy="3962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428625" y="1193579"/>
            <a:ext cx="0" cy="1320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9249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685800" rtl="0" eaLnBrk="1" latinLnBrk="0" hangingPunct="1">
        <a:lnSpc>
          <a:spcPct val="80000"/>
        </a:lnSpc>
        <a:spcBef>
          <a:spcPct val="0"/>
        </a:spcBef>
        <a:buNone/>
        <a:defRPr sz="330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50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20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ansi_c/c_introduction.htm" TargetMode="External"/><Relationship Id="rId2" Type="http://schemas.openxmlformats.org/officeDocument/2006/relationships/hyperlink" Target="https://en.wikipedia.org/wiki/C_(programming_language)" TargetMode="External"/><Relationship Id="rId1" Type="http://schemas.openxmlformats.org/officeDocument/2006/relationships/slideLayout" Target="../slideLayouts/slideLayout7.xml"/><Relationship Id="rId4" Type="http://schemas.openxmlformats.org/officeDocument/2006/relationships/hyperlink" Target="https://www.geeksforgeeks.org/c-language-set-1-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64642"/>
            <a:ext cx="4371975" cy="2113280"/>
          </a:xfrm>
        </p:spPr>
        <p:txBody>
          <a:bodyPr>
            <a:normAutofit/>
          </a:bodyPr>
          <a:lstStyle/>
          <a:p>
            <a:r>
              <a:rPr lang="en-US" sz="5400" dirty="0"/>
              <a:t>CSE-104 (LAB)-DE</a:t>
            </a:r>
          </a:p>
        </p:txBody>
      </p:sp>
      <p:sp>
        <p:nvSpPr>
          <p:cNvPr id="3" name="Subtitle 2"/>
          <p:cNvSpPr>
            <a:spLocks noGrp="1"/>
          </p:cNvSpPr>
          <p:nvPr>
            <p:ph type="subTitle" idx="1"/>
          </p:nvPr>
        </p:nvSpPr>
        <p:spPr>
          <a:xfrm>
            <a:off x="4768819" y="7164642"/>
            <a:ext cx="1800225" cy="2113280"/>
          </a:xfrm>
        </p:spPr>
        <p:txBody>
          <a:bodyPr>
            <a:normAutofit/>
          </a:bodyPr>
          <a:lstStyle/>
          <a:p>
            <a:r>
              <a:rPr lang="en-US" sz="2800" dirty="0" smtClean="0">
                <a:latin typeface="Times New Roman" panose="02020603050405020304" pitchFamily="18" charset="0"/>
                <a:cs typeface="Times New Roman" panose="02020603050405020304" pitchFamily="18" charset="0"/>
              </a:rPr>
              <a:t>LAB PROJECT</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44461" y="361561"/>
            <a:ext cx="3463990" cy="3463990"/>
          </a:xfrm>
          <a:prstGeom prst="rect">
            <a:avLst/>
          </a:prstGeom>
        </p:spPr>
      </p:pic>
    </p:spTree>
    <p:extLst>
      <p:ext uri="{BB962C8B-B14F-4D97-AF65-F5344CB8AC3E}">
        <p14:creationId xmlns="" xmlns:p14="http://schemas.microsoft.com/office/powerpoint/2010/main" val="313816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354564"/>
            <a:ext cx="5598368" cy="8710077"/>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write a program in Code Blocks to Search element from Array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input output header file </a:t>
            </a:r>
          </a:p>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Data type declare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[100], c,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[100] = array size initialization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 enter element of  Array size : \n");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d",&amp;n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Using loop for input of array element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("%d",&amp;</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 enter the array  Search of element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d",&amp;c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using loop for continue condition lots of time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]==c)</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\t\t\t %d is Location from Array = %d \n",c,i+1 );</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3413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5739" y="690465"/>
            <a:ext cx="548640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else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%d = Is not found your element in Array. \n ",c);</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return 0;</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endParaRPr lang="en-US"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3864" y="4666365"/>
            <a:ext cx="6430272" cy="3731186"/>
          </a:xfrm>
          <a:prstGeom prst="rect">
            <a:avLst/>
          </a:prstGeom>
        </p:spPr>
      </p:pic>
    </p:spTree>
    <p:extLst>
      <p:ext uri="{BB962C8B-B14F-4D97-AF65-F5344CB8AC3E}">
        <p14:creationId xmlns="" xmlns:p14="http://schemas.microsoft.com/office/powerpoint/2010/main" val="3305289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0462" y="350858"/>
            <a:ext cx="6437828" cy="4183819"/>
          </a:xfrm>
          <a:prstGeom prst="rect">
            <a:avLst/>
          </a:prstGeom>
        </p:spPr>
      </p:pic>
    </p:spTree>
    <p:extLst>
      <p:ext uri="{BB962C8B-B14F-4D97-AF65-F5344CB8AC3E}">
        <p14:creationId xmlns="" xmlns:p14="http://schemas.microsoft.com/office/powerpoint/2010/main" val="2697449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272594"/>
            <a:ext cx="5355772" cy="963340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Write a 2 </a:t>
            </a:r>
            <a:r>
              <a:rPr lang="en-US" sz="2000" b="1" dirty="0" smtClean="0">
                <a:latin typeface="Times New Roman" panose="02020603050405020304" pitchFamily="18" charset="0"/>
                <a:cs typeface="Times New Roman" panose="02020603050405020304" pitchFamily="18" charset="0"/>
              </a:rPr>
              <a:t>diminution </a:t>
            </a:r>
            <a:r>
              <a:rPr lang="en-US" sz="2000" b="1" dirty="0">
                <a:latin typeface="Times New Roman" panose="02020603050405020304" pitchFamily="18" charset="0"/>
                <a:cs typeface="Times New Roman" panose="02020603050405020304" pitchFamily="18" charset="0"/>
              </a:rPr>
              <a:t>array in Code Blocks */</a:t>
            </a:r>
          </a:p>
          <a:p>
            <a:r>
              <a:rPr lang="en-US" sz="2000" dirty="0">
                <a:latin typeface="Times New Roman" panose="02020603050405020304" pitchFamily="18" charset="0"/>
                <a:cs typeface="Times New Roman" panose="02020603050405020304" pitchFamily="18" charset="0"/>
              </a:rPr>
              <a:t>//Input output Header file </a:t>
            </a:r>
          </a:p>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 main body which compiler write first </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Deta</a:t>
            </a:r>
            <a:r>
              <a:rPr lang="en-US" sz="2000" dirty="0">
                <a:latin typeface="Times New Roman" panose="02020603050405020304" pitchFamily="18" charset="0"/>
                <a:cs typeface="Times New Roman" panose="02020603050405020304" pitchFamily="18" charset="0"/>
              </a:rPr>
              <a:t> type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a[3][4]; /* Integer Array for 2D which call Row and </a:t>
            </a:r>
            <a:r>
              <a:rPr lang="en-US" sz="2000" dirty="0" err="1">
                <a:latin typeface="Times New Roman" panose="02020603050405020304" pitchFamily="18" charset="0"/>
                <a:cs typeface="Times New Roman" panose="02020603050405020304" pitchFamily="18" charset="0"/>
              </a:rPr>
              <a:t>Collum</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row,col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("Enter value for 2D Array : \n");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("Input 3 for Row x 4 for </a:t>
            </a:r>
            <a:r>
              <a:rPr lang="en-US" sz="2000" dirty="0" err="1">
                <a:latin typeface="Times New Roman" panose="02020603050405020304" pitchFamily="18" charset="0"/>
                <a:cs typeface="Times New Roman" panose="02020603050405020304" pitchFamily="18" charset="0"/>
              </a:rPr>
              <a:t>Collum</a:t>
            </a:r>
            <a:r>
              <a:rPr lang="en-US" sz="2000" dirty="0">
                <a:latin typeface="Times New Roman" panose="02020603050405020304" pitchFamily="18" charset="0"/>
                <a:cs typeface="Times New Roman" panose="02020603050405020304" pitchFamily="18" charset="0"/>
              </a:rPr>
              <a:t>: \n");</a:t>
            </a:r>
          </a:p>
          <a:p>
            <a:r>
              <a:rPr lang="en-US" sz="2000" dirty="0">
                <a:latin typeface="Times New Roman" panose="02020603050405020304" pitchFamily="18" charset="0"/>
                <a:cs typeface="Times New Roman" panose="02020603050405020304" pitchFamily="18" charset="0"/>
              </a:rPr>
              <a:t>    for (row=0; row&lt;3; row++) /* for loop use for input value from user and </a:t>
            </a:r>
            <a:r>
              <a:rPr lang="en-US" sz="2000" dirty="0" err="1">
                <a:latin typeface="Times New Roman" panose="02020603050405020304" pitchFamily="18" charset="0"/>
                <a:cs typeface="Times New Roman" panose="02020603050405020304" pitchFamily="18" charset="0"/>
              </a:rPr>
              <a:t>stor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mamory</a:t>
            </a:r>
            <a:r>
              <a:rPr lang="en-US" sz="2000" dirty="0">
                <a:latin typeface="Times New Roman" panose="02020603050405020304" pitchFamily="18" charset="0"/>
                <a:cs typeface="Times New Roman" panose="02020603050405020304" pitchFamily="18" charset="0"/>
              </a:rPr>
              <a:t> of Array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(col=0; col&lt;4; col++) // </a:t>
            </a:r>
            <a:r>
              <a:rPr lang="en-US" sz="2000" dirty="0" err="1">
                <a:latin typeface="Times New Roman" panose="02020603050405020304" pitchFamily="18" charset="0"/>
                <a:cs typeface="Times New Roman" panose="02020603050405020304" pitchFamily="18" charset="0"/>
              </a:rPr>
              <a:t>Nestted</a:t>
            </a:r>
            <a:r>
              <a:rPr lang="en-US" sz="2000" dirty="0">
                <a:latin typeface="Times New Roman" panose="02020603050405020304" pitchFamily="18" charset="0"/>
                <a:cs typeface="Times New Roman" panose="02020603050405020304" pitchFamily="18" charset="0"/>
              </a:rPr>
              <a:t> loop used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d",&amp;a</a:t>
            </a:r>
            <a:r>
              <a:rPr lang="en-US" sz="2000" dirty="0">
                <a:latin typeface="Times New Roman" panose="02020603050405020304" pitchFamily="18" charset="0"/>
                <a:cs typeface="Times New Roman" panose="02020603050405020304" pitchFamily="18" charset="0"/>
              </a:rPr>
              <a:t>[row][col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(row=0; row&lt;3; row++) /* Again loop for print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for (col=0; col&lt;4; col++) // </a:t>
            </a:r>
            <a:r>
              <a:rPr lang="en-US" sz="2000" dirty="0" err="1">
                <a:latin typeface="Times New Roman" panose="02020603050405020304" pitchFamily="18" charset="0"/>
                <a:cs typeface="Times New Roman" panose="02020603050405020304" pitchFamily="18" charset="0"/>
              </a:rPr>
              <a:t>Nestted</a:t>
            </a:r>
            <a:r>
              <a:rPr lang="en-US" sz="2000" dirty="0">
                <a:latin typeface="Times New Roman" panose="02020603050405020304" pitchFamily="18" charset="0"/>
                <a:cs typeface="Times New Roman" panose="02020603050405020304" pitchFamily="18" charset="0"/>
              </a:rPr>
              <a:t> loop for print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 %d ",a[row][col]);</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a:t>
            </a: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36409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5206" y="543607"/>
            <a:ext cx="6392167" cy="6547658"/>
          </a:xfrm>
          <a:prstGeom prst="rect">
            <a:avLst/>
          </a:prstGeom>
        </p:spPr>
      </p:pic>
    </p:spTree>
    <p:extLst>
      <p:ext uri="{BB962C8B-B14F-4D97-AF65-F5344CB8AC3E}">
        <p14:creationId xmlns="" xmlns:p14="http://schemas.microsoft.com/office/powerpoint/2010/main" val="1468642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612" y="272594"/>
            <a:ext cx="5542383" cy="963340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Write a program to find </a:t>
            </a:r>
            <a:r>
              <a:rPr lang="en-US" sz="2000" b="1" dirty="0" smtClean="0">
                <a:latin typeface="Times New Roman" panose="02020603050405020304" pitchFamily="18" charset="0"/>
                <a:cs typeface="Times New Roman" panose="02020603050405020304" pitchFamily="18" charset="0"/>
              </a:rPr>
              <a:t>reverse output </a:t>
            </a:r>
            <a:r>
              <a:rPr lang="en-US" sz="2000" b="1" dirty="0">
                <a:latin typeface="Times New Roman" panose="02020603050405020304" pitchFamily="18" charset="0"/>
                <a:cs typeface="Times New Roman" panose="02020603050405020304" pitchFamily="18" charset="0"/>
              </a:rPr>
              <a:t>against any input . </a:t>
            </a:r>
          </a:p>
          <a:p>
            <a:r>
              <a:rPr lang="en-US" sz="2000" dirty="0">
                <a:latin typeface="Times New Roman" panose="02020603050405020304" pitchFamily="18" charset="0"/>
                <a:cs typeface="Times New Roman" panose="02020603050405020304" pitchFamily="18" charset="0"/>
              </a:rPr>
              <a:t>// Header File </a:t>
            </a:r>
          </a:p>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 main body.</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 (1) /* while(1) is this program is always true... and check time . */</a:t>
            </a:r>
          </a:p>
          <a:p>
            <a:r>
              <a:rPr lang="en-US" sz="2000" dirty="0">
                <a:latin typeface="Times New Roman" panose="02020603050405020304" pitchFamily="18" charset="0"/>
                <a:cs typeface="Times New Roman" panose="02020603050405020304" pitchFamily="18" charset="0"/>
              </a:rPr>
              <a:t>    { /* </a:t>
            </a:r>
            <a:r>
              <a:rPr lang="en-US" sz="2000" dirty="0" err="1">
                <a:latin typeface="Times New Roman" panose="02020603050405020304" pitchFamily="18" charset="0"/>
                <a:cs typeface="Times New Roman" panose="02020603050405020304" pitchFamily="18" charset="0"/>
              </a:rPr>
              <a:t>Deta</a:t>
            </a:r>
            <a:r>
              <a:rPr lang="en-US" sz="2000" dirty="0">
                <a:latin typeface="Times New Roman" panose="02020603050405020304" pitchFamily="18" charset="0"/>
                <a:cs typeface="Times New Roman" panose="02020603050405020304" pitchFamily="18" charset="0"/>
              </a:rPr>
              <a:t> type Declaration and some integer  variable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 temp, r, sum=0;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enter any number :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 /* Input from User this call </a:t>
            </a:r>
            <a:r>
              <a:rPr lang="en-US" sz="2000" dirty="0" err="1">
                <a:latin typeface="Times New Roman" panose="02020603050405020304" pitchFamily="18" charset="0"/>
                <a:cs typeface="Times New Roman" panose="02020603050405020304" pitchFamily="18" charset="0"/>
              </a:rPr>
              <a:t>Dinamic</a:t>
            </a:r>
            <a:r>
              <a:rPr lang="en-US" sz="2000" dirty="0">
                <a:latin typeface="Times New Roman" panose="02020603050405020304" pitchFamily="18" charset="0"/>
                <a:cs typeface="Times New Roman" panose="02020603050405020304" pitchFamily="18" charset="0"/>
              </a:rPr>
              <a:t> input */</a:t>
            </a:r>
          </a:p>
          <a:p>
            <a:r>
              <a:rPr lang="en-US" sz="2000" dirty="0">
                <a:latin typeface="Times New Roman" panose="02020603050405020304" pitchFamily="18" charset="0"/>
                <a:cs typeface="Times New Roman" panose="02020603050405020304" pitchFamily="18" charset="0"/>
              </a:rPr>
              <a:t>    temp =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 variable </a:t>
            </a:r>
            <a:r>
              <a:rPr lang="en-US" sz="2000" dirty="0" err="1">
                <a:latin typeface="Times New Roman" panose="02020603050405020304" pitchFamily="18" charset="0"/>
                <a:cs typeface="Times New Roman" panose="02020603050405020304" pitchFamily="18" charset="0"/>
              </a:rPr>
              <a:t>assingne</a:t>
            </a:r>
            <a:r>
              <a:rPr lang="en-US" sz="2000" dirty="0">
                <a:latin typeface="Times New Roman" panose="02020603050405020304" pitchFamily="18" charset="0"/>
                <a:cs typeface="Times New Roman" panose="02020603050405020304" pitchFamily="18" charset="0"/>
              </a:rPr>
              <a:t> in temp variable </a:t>
            </a:r>
          </a:p>
          <a:p>
            <a:r>
              <a:rPr lang="en-US" sz="2000" dirty="0">
                <a:latin typeface="Times New Roman" panose="02020603050405020304" pitchFamily="18" charset="0"/>
                <a:cs typeface="Times New Roman" panose="02020603050405020304" pitchFamily="18" charset="0"/>
              </a:rPr>
              <a:t>    while (temp!=0) /* this loop continue </a:t>
            </a:r>
            <a:r>
              <a:rPr lang="en-US" sz="2000" dirty="0" err="1">
                <a:latin typeface="Times New Roman" panose="02020603050405020304" pitchFamily="18" charset="0"/>
                <a:cs typeface="Times New Roman" panose="02020603050405020304" pitchFamily="18" charset="0"/>
              </a:rPr>
              <a:t>bfore</a:t>
            </a:r>
            <a:r>
              <a:rPr lang="en-US" sz="2000" dirty="0">
                <a:latin typeface="Times New Roman" panose="02020603050405020304" pitchFamily="18" charset="0"/>
                <a:cs typeface="Times New Roman" panose="02020603050405020304" pitchFamily="18" charset="0"/>
              </a:rPr>
              <a:t> temp value is Zero (0)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 = temp %10; // </a:t>
            </a:r>
            <a:r>
              <a:rPr lang="en-US" sz="2000" dirty="0" err="1">
                <a:latin typeface="Times New Roman" panose="02020603050405020304" pitchFamily="18" charset="0"/>
                <a:cs typeface="Times New Roman" panose="02020603050405020304" pitchFamily="18" charset="0"/>
              </a:rPr>
              <a:t>Mudulas</a:t>
            </a:r>
            <a:r>
              <a:rPr lang="en-US" sz="2000" dirty="0">
                <a:latin typeface="Times New Roman" panose="02020603050405020304" pitchFamily="18" charset="0"/>
                <a:cs typeface="Times New Roman" panose="02020603050405020304" pitchFamily="18" charset="0"/>
              </a:rPr>
              <a:t> value </a:t>
            </a:r>
            <a:r>
              <a:rPr lang="en-US" sz="2000" dirty="0" err="1">
                <a:latin typeface="Times New Roman" panose="02020603050405020304" pitchFamily="18" charset="0"/>
                <a:cs typeface="Times New Roman" panose="02020603050405020304" pitchFamily="18" charset="0"/>
              </a:rPr>
              <a:t>assingne</a:t>
            </a:r>
            <a:r>
              <a:rPr lang="en-US" sz="2000" dirty="0">
                <a:latin typeface="Times New Roman" panose="02020603050405020304" pitchFamily="18" charset="0"/>
                <a:cs typeface="Times New Roman" panose="02020603050405020304" pitchFamily="18" charset="0"/>
              </a:rPr>
              <a:t> in R variable </a:t>
            </a:r>
          </a:p>
          <a:p>
            <a:r>
              <a:rPr lang="en-US" sz="2000" dirty="0">
                <a:latin typeface="Times New Roman" panose="02020603050405020304" pitchFamily="18" charset="0"/>
                <a:cs typeface="Times New Roman" panose="02020603050405020304" pitchFamily="18" charset="0"/>
              </a:rPr>
              <a:t>        sum = sum*10 +r; // </a:t>
            </a:r>
            <a:r>
              <a:rPr lang="en-US" sz="2000" dirty="0" err="1">
                <a:latin typeface="Times New Roman" panose="02020603050405020304" pitchFamily="18" charset="0"/>
                <a:cs typeface="Times New Roman" panose="02020603050405020304" pitchFamily="18" charset="0"/>
              </a:rPr>
              <a:t>Assingment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oparator</a:t>
            </a:r>
            <a:r>
              <a:rPr lang="en-US" sz="2000" dirty="0">
                <a:latin typeface="Times New Roman" panose="02020603050405020304" pitchFamily="18" charset="0"/>
                <a:cs typeface="Times New Roman" panose="02020603050405020304" pitchFamily="18" charset="0"/>
              </a:rPr>
              <a:t> used</a:t>
            </a:r>
          </a:p>
          <a:p>
            <a:r>
              <a:rPr lang="en-US" sz="2000" dirty="0">
                <a:latin typeface="Times New Roman" panose="02020603050405020304" pitchFamily="18" charset="0"/>
                <a:cs typeface="Times New Roman" panose="02020603050405020304" pitchFamily="18" charset="0"/>
              </a:rPr>
              <a:t>        temp = temp /10; // </a:t>
            </a:r>
            <a:r>
              <a:rPr lang="en-US" sz="2000" dirty="0" err="1">
                <a:latin typeface="Times New Roman" panose="02020603050405020304" pitchFamily="18" charset="0"/>
                <a:cs typeface="Times New Roman" panose="02020603050405020304" pitchFamily="18" charset="0"/>
              </a:rPr>
              <a:t>Assingment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oparator</a:t>
            </a:r>
            <a:r>
              <a:rPr lang="en-US" sz="2000" dirty="0">
                <a:latin typeface="Times New Roman" panose="02020603050405020304" pitchFamily="18" charset="0"/>
                <a:cs typeface="Times New Roman" panose="02020603050405020304" pitchFamily="18" charset="0"/>
              </a:rPr>
              <a:t> used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\t\t Revers number %d \</a:t>
            </a:r>
            <a:r>
              <a:rPr lang="en-US" sz="2000" dirty="0" err="1">
                <a:latin typeface="Times New Roman" panose="02020603050405020304" pitchFamily="18" charset="0"/>
                <a:cs typeface="Times New Roman" panose="02020603050405020304" pitchFamily="18" charset="0"/>
              </a:rPr>
              <a:t>n",sum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We cannot used return 0 </a:t>
            </a:r>
            <a:r>
              <a:rPr lang="en-US" sz="2000" dirty="0" err="1">
                <a:latin typeface="Times New Roman" panose="02020603050405020304" pitchFamily="18" charset="0"/>
                <a:cs typeface="Times New Roman" panose="02020603050405020304" pitchFamily="18" charset="0"/>
              </a:rPr>
              <a:t>becouse</a:t>
            </a:r>
            <a:r>
              <a:rPr lang="en-US" sz="2000" dirty="0">
                <a:latin typeface="Times New Roman" panose="02020603050405020304" pitchFamily="18" charset="0"/>
                <a:cs typeface="Times New Roman" panose="02020603050405020304" pitchFamily="18" charset="0"/>
              </a:rPr>
              <a:t>  while(1) and that's why we check many time this program.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65446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7821" y="327762"/>
            <a:ext cx="6151981" cy="4580140"/>
          </a:xfrm>
          <a:prstGeom prst="rect">
            <a:avLst/>
          </a:prstGeom>
        </p:spPr>
      </p:pic>
    </p:spTree>
    <p:extLst>
      <p:ext uri="{BB962C8B-B14F-4D97-AF65-F5344CB8AC3E}">
        <p14:creationId xmlns="" xmlns:p14="http://schemas.microsoft.com/office/powerpoint/2010/main" val="20728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15310" y="930166"/>
            <a:ext cx="6117021"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Conclusions: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Beginners, C programming is not that easy to learn and apply. We are trying to know the basic idea of c language and practice them properly</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t>
            </a:r>
            <a:r>
              <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Complete Reference C 4th Edition-By Herbert </a:t>
            </a:r>
            <a:r>
              <a:rPr kumimoji="0" lang="en-US" sz="2000" b="1"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Schildt</a:t>
            </a:r>
            <a:r>
              <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r>
              <a:rPr lang="en-US" sz="2000" b="1" i="1" dirty="0" smtClean="0">
                <a:latin typeface="Times New Roman" pitchFamily="18" charset="0"/>
                <a:ea typeface="Times New Roman" pitchFamily="18" charset="0"/>
                <a:cs typeface="Times New Roman" pitchFamily="18" charset="0"/>
                <a:hlinkClick r:id="rId2"/>
              </a:rPr>
              <a:t>https://en.wikipedia.org/wiki/C_(programming_language</a:t>
            </a:r>
            <a:r>
              <a:rPr lang="en-US" sz="2000" b="1" i="1" dirty="0" smtClean="0">
                <a:latin typeface="Times New Roman" pitchFamily="18" charset="0"/>
                <a:ea typeface="Times New Roman" pitchFamily="18" charset="0"/>
                <a:cs typeface="Times New Roman" pitchFamily="18" charset="0"/>
                <a:hlinkClick r:id="rId2"/>
              </a:rPr>
              <a:t>)</a:t>
            </a:r>
            <a:endParaRPr lang="en-US" sz="2000" b="1" i="1" dirty="0" smtClean="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endPar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r>
              <a:rPr lang="en-US" sz="2000" b="1" i="1" dirty="0" smtClean="0">
                <a:latin typeface="Times New Roman" pitchFamily="18" charset="0"/>
                <a:ea typeface="Times New Roman" pitchFamily="18" charset="0"/>
                <a:cs typeface="Times New Roman" pitchFamily="18" charset="0"/>
                <a:hlinkClick r:id="rId3"/>
              </a:rPr>
              <a:t>https://</a:t>
            </a:r>
            <a:r>
              <a:rPr lang="en-US" sz="2000" b="1" i="1" dirty="0" smtClean="0">
                <a:latin typeface="Times New Roman" pitchFamily="18" charset="0"/>
                <a:ea typeface="Times New Roman" pitchFamily="18" charset="0"/>
                <a:cs typeface="Times New Roman" pitchFamily="18" charset="0"/>
                <a:hlinkClick r:id="rId3"/>
              </a:rPr>
              <a:t>www.tutorialspoint.com/ansi_c/c_introduction.htm</a:t>
            </a:r>
            <a:endParaRPr lang="en-US" sz="2000" b="1" i="1" dirty="0" smtClean="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endParaRPr lang="en-US" sz="2000" b="1" i="1" dirty="0" smtClean="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r>
              <a:rPr lang="en-US" sz="2000" b="1" i="1" dirty="0" smtClean="0">
                <a:latin typeface="Times New Roman" pitchFamily="18" charset="0"/>
                <a:ea typeface="Times New Roman" pitchFamily="18" charset="0"/>
                <a:cs typeface="Times New Roman" pitchFamily="18" charset="0"/>
                <a:hlinkClick r:id="rId4"/>
              </a:rPr>
              <a:t>https://www.geeksforgeeks.org/c-language-set-1-introduction</a:t>
            </a:r>
            <a:r>
              <a:rPr lang="en-US" sz="2000" b="1" i="1" dirty="0" smtClean="0">
                <a:latin typeface="Times New Roman" pitchFamily="18" charset="0"/>
                <a:ea typeface="Times New Roman" pitchFamily="18" charset="0"/>
                <a:cs typeface="Times New Roman" pitchFamily="18" charset="0"/>
                <a:hlinkClick r:id="rId4"/>
              </a:rPr>
              <a:t>/</a:t>
            </a:r>
            <a:endParaRPr lang="en-US" sz="2000" b="1" i="1" dirty="0" smtClean="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endPar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580" y="951722"/>
            <a:ext cx="6288832" cy="740202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a:t>
            </a:r>
            <a:r>
              <a:rPr lang="en-US" sz="3200" dirty="0" smtClean="0">
                <a:solidFill>
                  <a:srgbClr val="00B050"/>
                </a:solidFill>
                <a:latin typeface="Times New Roman" panose="02020603050405020304" pitchFamily="18" charset="0"/>
                <a:cs typeface="Times New Roman" panose="02020603050405020304" pitchFamily="18" charset="0"/>
              </a:rPr>
              <a:t>Green University of Bangladesh</a:t>
            </a:r>
            <a:endParaRPr lang="en-US" sz="2000" dirty="0" smtClean="0">
              <a:solidFill>
                <a:srgbClr val="00B050"/>
              </a:solidFill>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Lab </a:t>
            </a:r>
            <a:r>
              <a:rPr lang="en-US" sz="2800" b="1" dirty="0" smtClean="0">
                <a:latin typeface="Times New Roman" panose="02020603050405020304" pitchFamily="18" charset="0"/>
                <a:cs typeface="Times New Roman" panose="02020603050405020304" pitchFamily="18" charset="0"/>
              </a:rPr>
              <a:t>Project </a:t>
            </a:r>
            <a:r>
              <a:rPr lang="en-US" sz="2800" b="1" dirty="0" smtClean="0">
                <a:latin typeface="Times New Roman" panose="02020603050405020304" pitchFamily="18" charset="0"/>
                <a:cs typeface="Times New Roman" panose="02020603050405020304" pitchFamily="18" charset="0"/>
              </a:rPr>
              <a:t>Report </a:t>
            </a:r>
          </a:p>
          <a:p>
            <a:pPr algn="ctr"/>
            <a:r>
              <a:rPr lang="en-US" sz="2000" b="1" dirty="0" smtClean="0">
                <a:latin typeface="Times New Roman" panose="02020603050405020304" pitchFamily="18" charset="0"/>
                <a:cs typeface="Times New Roman" panose="02020603050405020304" pitchFamily="18" charset="0"/>
              </a:rPr>
              <a:t>Title:</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Structured Programming Lab  </a:t>
            </a:r>
            <a:endParaRPr lang="en-US" sz="2000"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Course </a:t>
            </a:r>
            <a:r>
              <a:rPr lang="en-US" sz="2000" b="1" dirty="0" smtClean="0">
                <a:latin typeface="Times New Roman" panose="02020603050405020304" pitchFamily="18" charset="0"/>
                <a:cs typeface="Times New Roman" panose="02020603050405020304" pitchFamily="18" charset="0"/>
              </a:rPr>
              <a:t>Title</a:t>
            </a:r>
            <a:r>
              <a:rPr lang="en-US" sz="2000" dirty="0" smtClean="0">
                <a:latin typeface="Times New Roman" panose="02020603050405020304" pitchFamily="18" charset="0"/>
                <a:cs typeface="Times New Roman" panose="02020603050405020304" pitchFamily="18" charset="0"/>
              </a:rPr>
              <a:t>: CSE-104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Submitted To:</a:t>
            </a:r>
          </a:p>
          <a:p>
            <a:r>
              <a:rPr lang="en-US" sz="2000" dirty="0" smtClean="0">
                <a:latin typeface="Times New Roman" panose="02020603050405020304" pitchFamily="18" charset="0"/>
                <a:cs typeface="Times New Roman" panose="02020603050405020304" pitchFamily="18" charset="0"/>
              </a:rPr>
              <a:t>Course Teacher Name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Gulzar</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Hussain</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Designation:  					Lecturer </a:t>
            </a:r>
          </a:p>
          <a:p>
            <a:r>
              <a:rPr lang="en-US" sz="2000" dirty="0" smtClean="0">
                <a:latin typeface="Times New Roman" panose="02020603050405020304" pitchFamily="18" charset="0"/>
                <a:cs typeface="Times New Roman" panose="02020603050405020304" pitchFamily="18" charset="0"/>
              </a:rPr>
              <a:t>Department: 						Department of Computer 													Science and Engineering </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Submitted By</a:t>
            </a:r>
          </a:p>
          <a:p>
            <a:r>
              <a:rPr lang="en-US" sz="2000" dirty="0" smtClean="0">
                <a:latin typeface="Times New Roman" panose="02020603050405020304" pitchFamily="18" charset="0"/>
                <a:cs typeface="Times New Roman" panose="02020603050405020304" pitchFamily="18" charset="0"/>
              </a:rPr>
              <a:t>Name: 								Md. </a:t>
            </a:r>
            <a:r>
              <a:rPr lang="en-US" sz="2000" dirty="0" err="1" smtClean="0">
                <a:latin typeface="Times New Roman" panose="02020603050405020304" pitchFamily="18" charset="0"/>
                <a:cs typeface="Times New Roman" panose="02020603050405020304" pitchFamily="18" charset="0"/>
              </a:rPr>
              <a:t>Rumman</a:t>
            </a:r>
            <a:r>
              <a:rPr lang="en-US" sz="2000" dirty="0" smtClean="0">
                <a:latin typeface="Times New Roman" panose="02020603050405020304" pitchFamily="18" charset="0"/>
                <a:cs typeface="Times New Roman" panose="02020603050405020304" pitchFamily="18" charset="0"/>
              </a:rPr>
              <a:t> Hossain </a:t>
            </a:r>
            <a:r>
              <a:rPr lang="en-US" sz="2000" dirty="0" err="1" smtClean="0">
                <a:latin typeface="Times New Roman" panose="02020603050405020304" pitchFamily="18" charset="0"/>
                <a:cs typeface="Times New Roman" panose="02020603050405020304" pitchFamily="18" charset="0"/>
              </a:rPr>
              <a:t>Juwel</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ID:  									193002151</a:t>
            </a:r>
          </a:p>
          <a:p>
            <a:r>
              <a:rPr lang="en-US" sz="2000" dirty="0" smtClean="0">
                <a:latin typeface="Times New Roman" panose="02020603050405020304" pitchFamily="18" charset="0"/>
                <a:cs typeface="Times New Roman" panose="02020603050405020304" pitchFamily="18" charset="0"/>
              </a:rPr>
              <a:t>Name: 								Sheikh </a:t>
            </a:r>
            <a:r>
              <a:rPr lang="en-US" sz="2000" dirty="0" err="1" smtClean="0">
                <a:latin typeface="Times New Roman" panose="02020603050405020304" pitchFamily="18" charset="0"/>
                <a:cs typeface="Times New Roman" panose="02020603050405020304" pitchFamily="18" charset="0"/>
              </a:rPr>
              <a:t>Md</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Asifur</a:t>
            </a:r>
            <a:r>
              <a:rPr lang="en-US" sz="2000" dirty="0" smtClean="0">
                <a:latin typeface="Times New Roman" panose="02020603050405020304" pitchFamily="18" charset="0"/>
                <a:cs typeface="Times New Roman" panose="02020603050405020304" pitchFamily="18" charset="0"/>
              </a:rPr>
              <a:t> Rahman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a:t>
            </a:r>
            <a:r>
              <a:rPr lang="en-US" sz="2000" dirty="0" smtClean="0">
                <a:latin typeface="Times New Roman" panose="02020603050405020304" pitchFamily="18" charset="0"/>
                <a:cs typeface="Times New Roman" panose="02020603050405020304" pitchFamily="18" charset="0"/>
              </a:rPr>
              <a:t> 									193002111</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Name: 								</a:t>
            </a:r>
            <a:r>
              <a:rPr lang="en-US" sz="2000" dirty="0" err="1" smtClean="0">
                <a:latin typeface="Times New Roman" panose="02020603050405020304" pitchFamily="18" charset="0"/>
                <a:cs typeface="Times New Roman" panose="02020603050405020304" pitchFamily="18" charset="0"/>
              </a:rPr>
              <a:t>Indronil</a:t>
            </a:r>
            <a:r>
              <a:rPr lang="en-US" sz="2000" dirty="0" smtClean="0">
                <a:latin typeface="Times New Roman" panose="02020603050405020304" pitchFamily="18" charset="0"/>
                <a:cs typeface="Times New Roman" panose="02020603050405020304" pitchFamily="18" charset="0"/>
              </a:rPr>
              <a:t> Roy </a:t>
            </a:r>
            <a:r>
              <a:rPr lang="en-US" sz="2000" dirty="0" err="1" smtClean="0">
                <a:latin typeface="Times New Roman" panose="02020603050405020304" pitchFamily="18" charset="0"/>
                <a:cs typeface="Times New Roman" panose="02020603050405020304" pitchFamily="18" charset="0"/>
              </a:rPr>
              <a:t>Ratul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 </a:t>
            </a:r>
            <a:r>
              <a:rPr lang="en-US" sz="2000" dirty="0" smtClean="0">
                <a:latin typeface="Times New Roman" panose="02020603050405020304" pitchFamily="18" charset="0"/>
                <a:cs typeface="Times New Roman" panose="02020603050405020304" pitchFamily="18" charset="0"/>
              </a:rPr>
              <a:t> 									193002135</a:t>
            </a:r>
          </a:p>
          <a:p>
            <a:r>
              <a:rPr lang="en-US" sz="2000" dirty="0" smtClean="0">
                <a:latin typeface="Times New Roman" panose="02020603050405020304" pitchFamily="18" charset="0"/>
                <a:cs typeface="Times New Roman" panose="02020603050405020304" pitchFamily="18" charset="0"/>
              </a:rPr>
              <a:t>Name: 								Md. </a:t>
            </a:r>
            <a:r>
              <a:rPr lang="en-US" sz="2000" dirty="0" err="1" smtClean="0">
                <a:latin typeface="Times New Roman" panose="02020603050405020304" pitchFamily="18" charset="0"/>
                <a:cs typeface="Times New Roman" panose="02020603050405020304" pitchFamily="18" charset="0"/>
              </a:rPr>
              <a:t>Sabbir</a:t>
            </a:r>
            <a:r>
              <a:rPr lang="en-US" sz="2000" dirty="0" smtClean="0">
                <a:latin typeface="Times New Roman" panose="02020603050405020304" pitchFamily="18" charset="0"/>
                <a:cs typeface="Times New Roman" panose="02020603050405020304" pitchFamily="18" charset="0"/>
              </a:rPr>
              <a:t> Ahmed</a:t>
            </a:r>
          </a:p>
          <a:p>
            <a:r>
              <a:rPr lang="en-US" sz="2000" dirty="0" smtClean="0">
                <a:latin typeface="Times New Roman" panose="02020603050405020304" pitchFamily="18" charset="0"/>
                <a:cs typeface="Times New Roman" panose="02020603050405020304" pitchFamily="18" charset="0"/>
              </a:rPr>
              <a:t>ID:  									193002115</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Department: 						Department </a:t>
            </a:r>
            <a:r>
              <a:rPr lang="en-US" sz="2000" dirty="0">
                <a:latin typeface="Times New Roman" panose="02020603050405020304" pitchFamily="18" charset="0"/>
                <a:cs typeface="Times New Roman" panose="02020603050405020304" pitchFamily="18" charset="0"/>
              </a:rPr>
              <a:t>of Computer </a:t>
            </a:r>
            <a:r>
              <a:rPr lang="en-US" sz="2000" dirty="0" smtClean="0">
                <a:latin typeface="Times New Roman" panose="02020603050405020304" pitchFamily="18" charset="0"/>
                <a:cs typeface="Times New Roman" panose="02020603050405020304" pitchFamily="18" charset="0"/>
              </a:rPr>
              <a:t>													Science </a:t>
            </a:r>
            <a:r>
              <a:rPr lang="en-US" sz="2000" dirty="0">
                <a:latin typeface="Times New Roman" panose="02020603050405020304" pitchFamily="18" charset="0"/>
                <a:cs typeface="Times New Roman" panose="02020603050405020304" pitchFamily="18" charset="0"/>
              </a:rPr>
              <a:t>and Engineering </a:t>
            </a:r>
            <a:endParaRPr lang="en-US" sz="2000" dirty="0" smtClean="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Date of Submission: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24 </a:t>
            </a:r>
            <a:r>
              <a:rPr lang="en-US" sz="2000" dirty="0" smtClean="0">
                <a:latin typeface="Times New Roman" panose="02020603050405020304" pitchFamily="18" charset="0"/>
                <a:cs typeface="Times New Roman" panose="02020603050405020304" pitchFamily="18" charset="0"/>
              </a:rPr>
              <a:t>October 2020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1303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5" y="671803"/>
            <a:ext cx="572899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TABLE OF CONTENTS </a:t>
            </a:r>
            <a:endParaRPr lang="en-US" sz="2800"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2377" y="1933999"/>
            <a:ext cx="6466437" cy="2677656"/>
          </a:xfrm>
          <a:prstGeom prst="rect">
            <a:avLst/>
          </a:prstGeom>
          <a:noFill/>
        </p:spPr>
        <p:txBody>
          <a:bodyPr wrap="square" rtlCol="0">
            <a:spAutoFit/>
          </a:bodyPr>
          <a:lstStyle/>
          <a:p>
            <a:r>
              <a:rPr lang="en-US" sz="2800" dirty="0" smtClean="0">
                <a:latin typeface="Times New Roman" pitchFamily="18" charset="0"/>
                <a:cs typeface="Times New Roman" pitchFamily="18" charset="0"/>
              </a:rPr>
              <a:t>1. Introduction</a:t>
            </a:r>
            <a:r>
              <a:rPr lang="en-US" sz="2800" dirty="0" smtClean="0">
                <a:latin typeface="Times New Roman" pitchFamily="18" charset="0"/>
                <a:cs typeface="Times New Roman" pitchFamily="18" charset="0"/>
              </a:rPr>
              <a:t>….……………………..4-5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2. Theory </a:t>
            </a:r>
            <a:r>
              <a:rPr lang="en-US" sz="2800" dirty="0" smtClean="0">
                <a:latin typeface="Times New Roman" pitchFamily="18" charset="0"/>
                <a:cs typeface="Times New Roman" pitchFamily="18" charset="0"/>
              </a:rPr>
              <a:t>…………………………......6-9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3. Requirements</a:t>
            </a:r>
            <a:r>
              <a:rPr lang="en-US" sz="2800" dirty="0" smtClean="0">
                <a:latin typeface="Times New Roman" pitchFamily="18" charset="0"/>
                <a:cs typeface="Times New Roman" pitchFamily="18" charset="0"/>
              </a:rPr>
              <a:t>.………….…….…….....9</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4. Experiment with solution</a:t>
            </a:r>
            <a:r>
              <a:rPr lang="en-US" sz="2800" dirty="0" smtClean="0">
                <a:latin typeface="Times New Roman" pitchFamily="18" charset="0"/>
                <a:cs typeface="Times New Roman" pitchFamily="18" charset="0"/>
              </a:rPr>
              <a:t>……........9-16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5. Conclusions </a:t>
            </a:r>
            <a:r>
              <a:rPr lang="en-US" sz="2800" dirty="0" smtClean="0">
                <a:latin typeface="Times New Roman" pitchFamily="18" charset="0"/>
                <a:cs typeface="Times New Roman" pitchFamily="18" charset="0"/>
              </a:rPr>
              <a:t>………………………...17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6. References </a:t>
            </a:r>
            <a:r>
              <a:rPr lang="en-US" sz="2800" dirty="0" smtClean="0">
                <a:latin typeface="Times New Roman" pitchFamily="18" charset="0"/>
                <a:cs typeface="Times New Roman" pitchFamily="18" charset="0"/>
              </a:rPr>
              <a:t>………………………….17  </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8428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240" y="394138"/>
            <a:ext cx="5934269" cy="954107"/>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u="sng" dirty="0" smtClean="0">
                <a:latin typeface="Times New Roman" panose="02020603050405020304" pitchFamily="18" charset="0"/>
                <a:cs typeface="Times New Roman" panose="02020603050405020304" pitchFamily="18" charset="0"/>
              </a:rPr>
              <a:t>INTRODUCTION</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9488" y="1454931"/>
            <a:ext cx="5673012" cy="8463855"/>
          </a:xfrm>
          <a:prstGeom prst="rect">
            <a:avLst/>
          </a:prstGeom>
          <a:noFill/>
        </p:spPr>
        <p:txBody>
          <a:bodyPr wrap="square" rtlCol="0">
            <a:spAutoFit/>
          </a:bodyPr>
          <a:lstStyle/>
          <a:p>
            <a:r>
              <a:rPr lang="en-US" sz="2000"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is a general-purpose high level language that was originally developed by Dennis Ritchie for the Unix operating system. It was first implemented on the Digital </a:t>
            </a:r>
            <a:r>
              <a:rPr lang="en-US" sz="2000" dirty="0" smtClean="0">
                <a:latin typeface="Times New Roman" pitchFamily="18" charset="0"/>
                <a:cs typeface="Times New Roman" pitchFamily="18" charset="0"/>
              </a:rPr>
              <a:t>Equipment </a:t>
            </a:r>
            <a:r>
              <a:rPr lang="en-US" sz="2000" dirty="0" smtClean="0">
                <a:latin typeface="Times New Roman" pitchFamily="18" charset="0"/>
                <a:cs typeface="Times New Roman" pitchFamily="18" charset="0"/>
              </a:rPr>
              <a:t>Corporation PDP-11 computer in 1972.</a:t>
            </a:r>
          </a:p>
          <a:p>
            <a:r>
              <a:rPr lang="en-US" sz="2000" dirty="0" smtClean="0">
                <a:latin typeface="Times New Roman" pitchFamily="18" charset="0"/>
                <a:cs typeface="Times New Roman" pitchFamily="18" charset="0"/>
              </a:rPr>
              <a:t>The Unix operating system and virtually all Unix applications are written in the C language. C has now become a widely used professional language for various reasons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Easy </a:t>
            </a:r>
            <a:r>
              <a:rPr lang="en-US" sz="2000" dirty="0" smtClean="0">
                <a:latin typeface="Times New Roman" pitchFamily="18" charset="0"/>
                <a:cs typeface="Times New Roman" pitchFamily="18" charset="0"/>
              </a:rPr>
              <a:t>to learn</a:t>
            </a:r>
          </a:p>
          <a:p>
            <a:r>
              <a:rPr lang="en-US" sz="2000" dirty="0" smtClean="0">
                <a:latin typeface="Times New Roman" pitchFamily="18" charset="0"/>
                <a:cs typeface="Times New Roman" pitchFamily="18" charset="0"/>
              </a:rPr>
              <a:t>- Structured </a:t>
            </a:r>
            <a:r>
              <a:rPr lang="en-US" sz="2000" dirty="0" smtClean="0">
                <a:latin typeface="Times New Roman" pitchFamily="18" charset="0"/>
                <a:cs typeface="Times New Roman" pitchFamily="18" charset="0"/>
              </a:rPr>
              <a:t>language</a:t>
            </a:r>
          </a:p>
          <a:p>
            <a:r>
              <a:rPr lang="en-US" sz="2000" dirty="0" smtClean="0">
                <a:latin typeface="Times New Roman" pitchFamily="18" charset="0"/>
                <a:cs typeface="Times New Roman" pitchFamily="18" charset="0"/>
              </a:rPr>
              <a:t>- It </a:t>
            </a:r>
            <a:r>
              <a:rPr lang="en-US" sz="2000" dirty="0" smtClean="0">
                <a:latin typeface="Times New Roman" pitchFamily="18" charset="0"/>
                <a:cs typeface="Times New Roman" pitchFamily="18" charset="0"/>
              </a:rPr>
              <a:t>produces efficient programs.</a:t>
            </a:r>
          </a:p>
          <a:p>
            <a:r>
              <a:rPr lang="en-US" sz="2000" dirty="0" smtClean="0">
                <a:latin typeface="Times New Roman" pitchFamily="18" charset="0"/>
                <a:cs typeface="Times New Roman" pitchFamily="18" charset="0"/>
              </a:rPr>
              <a:t>- It </a:t>
            </a:r>
            <a:r>
              <a:rPr lang="en-US" sz="2000" dirty="0" smtClean="0">
                <a:latin typeface="Times New Roman" pitchFamily="18" charset="0"/>
                <a:cs typeface="Times New Roman" pitchFamily="18" charset="0"/>
              </a:rPr>
              <a:t>can handle low-level activities.</a:t>
            </a:r>
          </a:p>
          <a:p>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can be compiled on a variety of computers.</a:t>
            </a:r>
          </a:p>
          <a:p>
            <a:r>
              <a:rPr lang="en-US" sz="2000" b="1" dirty="0" smtClean="0">
                <a:latin typeface="Times New Roman" pitchFamily="18" charset="0"/>
                <a:cs typeface="Times New Roman" pitchFamily="18" charset="0"/>
              </a:rPr>
              <a:t>#Facts </a:t>
            </a:r>
            <a:r>
              <a:rPr lang="en-US" sz="2000" b="1" dirty="0" smtClean="0">
                <a:latin typeface="Times New Roman" pitchFamily="18" charset="0"/>
                <a:cs typeface="Times New Roman" pitchFamily="18" charset="0"/>
              </a:rPr>
              <a:t>about </a:t>
            </a:r>
            <a:r>
              <a:rPr lang="en-US" sz="2000" b="1" dirty="0" smtClean="0">
                <a:latin typeface="Times New Roman" pitchFamily="18" charset="0"/>
                <a:cs typeface="Times New Roman" pitchFamily="18" charset="0"/>
              </a:rPr>
              <a:t>C:</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 was invented to write an operating system called UNIX.</a:t>
            </a:r>
          </a:p>
          <a:p>
            <a:r>
              <a:rPr lang="en-US" sz="2000" dirty="0" smtClean="0">
                <a:latin typeface="Times New Roman" pitchFamily="18" charset="0"/>
                <a:cs typeface="Times New Roman" pitchFamily="18" charset="0"/>
              </a:rPr>
              <a:t>C is a successor of B language which was introduced around 1970</a:t>
            </a:r>
          </a:p>
          <a:p>
            <a:r>
              <a:rPr lang="en-US" sz="2000" dirty="0" smtClean="0">
                <a:latin typeface="Times New Roman" pitchFamily="18" charset="0"/>
                <a:cs typeface="Times New Roman" pitchFamily="18" charset="0"/>
              </a:rPr>
              <a:t>The language was formalized in 1988 by the American National Standard </a:t>
            </a:r>
            <a:r>
              <a:rPr lang="en-US" sz="2000" dirty="0" smtClean="0">
                <a:latin typeface="Times New Roman" pitchFamily="18" charset="0"/>
                <a:cs typeface="Times New Roman" pitchFamily="18" charset="0"/>
              </a:rPr>
              <a:t>Institute </a:t>
            </a:r>
            <a:r>
              <a:rPr lang="en-US" sz="2000" dirty="0" smtClean="0">
                <a:latin typeface="Times New Roman" pitchFamily="18" charset="0"/>
                <a:cs typeface="Times New Roman" pitchFamily="18" charset="0"/>
              </a:rPr>
              <a:t>(ANSI).</a:t>
            </a:r>
          </a:p>
          <a:p>
            <a:r>
              <a:rPr lang="en-US" sz="2000" dirty="0" smtClean="0">
                <a:latin typeface="Times New Roman" pitchFamily="18" charset="0"/>
                <a:cs typeface="Times New Roman" pitchFamily="18" charset="0"/>
              </a:rPr>
              <a:t>By 1973 UNIX OS almost totally written in C.</a:t>
            </a:r>
          </a:p>
          <a:p>
            <a:r>
              <a:rPr lang="en-US" sz="2000" dirty="0" smtClean="0">
                <a:latin typeface="Times New Roman" pitchFamily="18" charset="0"/>
                <a:cs typeface="Times New Roman" pitchFamily="18" charset="0"/>
              </a:rPr>
              <a:t>Today C is the most widely used System Programming Language.</a:t>
            </a:r>
          </a:p>
          <a:p>
            <a:r>
              <a:rPr lang="en-US" sz="2000" dirty="0" smtClean="0">
                <a:latin typeface="Times New Roman" pitchFamily="18" charset="0"/>
                <a:cs typeface="Times New Roman" pitchFamily="18" charset="0"/>
              </a:rPr>
              <a:t>Most of the state of the art software have been implemented using C</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6039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3682" y="1042349"/>
            <a:ext cx="5502165" cy="5324535"/>
          </a:xfrm>
          <a:prstGeom prst="rect">
            <a:avLst/>
          </a:prstGeom>
        </p:spPr>
        <p:txBody>
          <a:bodyPr wrap="square">
            <a:spAutoFit/>
          </a:bodyPr>
          <a:lstStyle/>
          <a:p>
            <a:r>
              <a:rPr lang="en-US" sz="2000" b="1" dirty="0" smtClean="0">
                <a:latin typeface="Times New Roman" pitchFamily="18" charset="0"/>
                <a:cs typeface="Times New Roman" pitchFamily="18" charset="0"/>
              </a:rPr>
              <a:t>Why to use C ?</a:t>
            </a:r>
          </a:p>
          <a:p>
            <a:r>
              <a:rPr lang="en-US" sz="2000" dirty="0" smtClean="0">
                <a:latin typeface="Times New Roman" pitchFamily="18" charset="0"/>
                <a:cs typeface="Times New Roman" pitchFamily="18" charset="0"/>
              </a:rPr>
              <a:t>C was initially used for system development work, in particular the programs that make-up the operating system. C was </a:t>
            </a:r>
            <a:r>
              <a:rPr lang="en-US" sz="2000" dirty="0" smtClean="0">
                <a:latin typeface="Times New Roman" pitchFamily="18" charset="0"/>
                <a:cs typeface="Times New Roman" pitchFamily="18" charset="0"/>
              </a:rPr>
              <a:t>adopted </a:t>
            </a:r>
            <a:r>
              <a:rPr lang="en-US" sz="2000" dirty="0" smtClean="0">
                <a:latin typeface="Times New Roman" pitchFamily="18" charset="0"/>
                <a:cs typeface="Times New Roman" pitchFamily="18" charset="0"/>
              </a:rPr>
              <a:t>as a system development language because it produces code that runs nearly as fast as code written in assembly language. Some examples of the use of C might be:</a:t>
            </a:r>
          </a:p>
          <a:p>
            <a:r>
              <a:rPr lang="en-US" sz="2000" dirty="0" smtClean="0">
                <a:latin typeface="Times New Roman" pitchFamily="18" charset="0"/>
                <a:cs typeface="Times New Roman" pitchFamily="18" charset="0"/>
              </a:rPr>
              <a:t>- Operating </a:t>
            </a:r>
            <a:r>
              <a:rPr lang="en-US" sz="2000" dirty="0" smtClean="0">
                <a:latin typeface="Times New Roman" pitchFamily="18" charset="0"/>
                <a:cs typeface="Times New Roman" pitchFamily="18" charset="0"/>
              </a:rPr>
              <a:t>Systems</a:t>
            </a:r>
          </a:p>
          <a:p>
            <a:r>
              <a:rPr lang="en-US" sz="2000" dirty="0" smtClean="0">
                <a:latin typeface="Times New Roman" pitchFamily="18" charset="0"/>
                <a:cs typeface="Times New Roman" pitchFamily="18" charset="0"/>
              </a:rPr>
              <a:t>- Language </a:t>
            </a:r>
            <a:r>
              <a:rPr lang="en-US" sz="2000" dirty="0" smtClean="0">
                <a:latin typeface="Times New Roman" pitchFamily="18" charset="0"/>
                <a:cs typeface="Times New Roman" pitchFamily="18" charset="0"/>
              </a:rPr>
              <a:t>Compilers</a:t>
            </a:r>
          </a:p>
          <a:p>
            <a:r>
              <a:rPr lang="en-US" sz="2000" dirty="0" smtClean="0">
                <a:latin typeface="Times New Roman" pitchFamily="18" charset="0"/>
                <a:cs typeface="Times New Roman" pitchFamily="18" charset="0"/>
              </a:rPr>
              <a:t>- Assemblers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Text </a:t>
            </a:r>
            <a:r>
              <a:rPr lang="en-US" sz="2000" dirty="0" smtClean="0">
                <a:latin typeface="Times New Roman" pitchFamily="18" charset="0"/>
                <a:cs typeface="Times New Roman" pitchFamily="18" charset="0"/>
              </a:rPr>
              <a:t>Editors</a:t>
            </a:r>
          </a:p>
          <a:p>
            <a:r>
              <a:rPr lang="en-US" sz="2000" dirty="0" smtClean="0">
                <a:latin typeface="Times New Roman" pitchFamily="18" charset="0"/>
                <a:cs typeface="Times New Roman" pitchFamily="18" charset="0"/>
              </a:rPr>
              <a:t>- Print </a:t>
            </a:r>
            <a:r>
              <a:rPr lang="en-US" sz="2000" dirty="0" smtClean="0">
                <a:latin typeface="Times New Roman" pitchFamily="18" charset="0"/>
                <a:cs typeface="Times New Roman" pitchFamily="18" charset="0"/>
              </a:rPr>
              <a:t>Spoolers</a:t>
            </a:r>
          </a:p>
          <a:p>
            <a:r>
              <a:rPr lang="en-US" sz="2000" dirty="0" smtClean="0">
                <a:latin typeface="Times New Roman" pitchFamily="18" charset="0"/>
                <a:cs typeface="Times New Roman" pitchFamily="18" charset="0"/>
              </a:rPr>
              <a:t>- Network </a:t>
            </a:r>
            <a:r>
              <a:rPr lang="en-US" sz="2000" dirty="0" smtClean="0">
                <a:latin typeface="Times New Roman" pitchFamily="18" charset="0"/>
                <a:cs typeface="Times New Roman" pitchFamily="18" charset="0"/>
              </a:rPr>
              <a:t>Drivers</a:t>
            </a:r>
          </a:p>
          <a:p>
            <a:r>
              <a:rPr lang="en-US" sz="2000" dirty="0" smtClean="0">
                <a:latin typeface="Times New Roman" pitchFamily="18" charset="0"/>
                <a:cs typeface="Times New Roman" pitchFamily="18" charset="0"/>
              </a:rPr>
              <a:t>- Modern </a:t>
            </a:r>
            <a:r>
              <a:rPr lang="en-US" sz="2000" dirty="0" smtClean="0">
                <a:latin typeface="Times New Roman" pitchFamily="18" charset="0"/>
                <a:cs typeface="Times New Roman" pitchFamily="18" charset="0"/>
              </a:rPr>
              <a:t>Programs</a:t>
            </a:r>
          </a:p>
          <a:p>
            <a:r>
              <a:rPr lang="en-US" sz="2000" dirty="0" smtClean="0">
                <a:latin typeface="Times New Roman" pitchFamily="18" charset="0"/>
                <a:cs typeface="Times New Roman" pitchFamily="18" charset="0"/>
              </a:rPr>
              <a:t>- Data </a:t>
            </a:r>
            <a:r>
              <a:rPr lang="en-US" sz="2000" dirty="0" smtClean="0">
                <a:latin typeface="Times New Roman" pitchFamily="18" charset="0"/>
                <a:cs typeface="Times New Roman" pitchFamily="18" charset="0"/>
              </a:rPr>
              <a:t>Bases</a:t>
            </a:r>
          </a:p>
          <a:p>
            <a:r>
              <a:rPr lang="en-US" sz="2000" dirty="0" smtClean="0">
                <a:latin typeface="Times New Roman" pitchFamily="18" charset="0"/>
                <a:cs typeface="Times New Roman" pitchFamily="18" charset="0"/>
              </a:rPr>
              <a:t>- Language </a:t>
            </a:r>
            <a:r>
              <a:rPr lang="en-US" sz="2000" dirty="0" smtClean="0">
                <a:latin typeface="Times New Roman" pitchFamily="18" charset="0"/>
                <a:cs typeface="Times New Roman" pitchFamily="18" charset="0"/>
              </a:rPr>
              <a:t>Interpreters</a:t>
            </a:r>
          </a:p>
          <a:p>
            <a:r>
              <a:rPr lang="en-US" sz="2000" dirty="0" smtClean="0">
                <a:latin typeface="Times New Roman" pitchFamily="18" charset="0"/>
                <a:cs typeface="Times New Roman" pitchFamily="18" charset="0"/>
              </a:rPr>
              <a:t>- Utilities</a:t>
            </a:r>
            <a:endParaRPr lang="en-US" sz="2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682" y="725049"/>
            <a:ext cx="5454869" cy="5447645"/>
          </a:xfrm>
          <a:prstGeom prst="rect">
            <a:avLst/>
          </a:prstGeom>
        </p:spPr>
        <p:txBody>
          <a:bodyPr wrap="square">
            <a:spAutoFit/>
          </a:bodyPr>
          <a:lstStyle/>
          <a:p>
            <a:pPr algn="ctr"/>
            <a:r>
              <a:rPr lang="en-US" sz="2800" b="1" u="sng" dirty="0" smtClean="0">
                <a:latin typeface="Times New Roman" pitchFamily="18" charset="0"/>
                <a:cs typeface="Times New Roman" pitchFamily="18" charset="0"/>
              </a:rPr>
              <a:t>Theory</a:t>
            </a:r>
          </a:p>
          <a:p>
            <a:r>
              <a:rPr lang="en-US" sz="2000"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language is a very good language to introduce our self to the programming world, as it is a simple procedural language which is capable of doing wonders. </a:t>
            </a:r>
          </a:p>
          <a:p>
            <a:pPr fontAlgn="base"/>
            <a:r>
              <a:rPr lang="en-US" sz="2000" b="1" dirty="0" smtClean="0">
                <a:latin typeface="Times New Roman" pitchFamily="18" charset="0"/>
                <a:cs typeface="Times New Roman" pitchFamily="18" charset="0"/>
              </a:rPr>
              <a:t>Beginning </a:t>
            </a:r>
            <a:r>
              <a:rPr lang="en-US" sz="2000" b="1" dirty="0" smtClean="0">
                <a:latin typeface="Times New Roman" pitchFamily="18" charset="0"/>
                <a:cs typeface="Times New Roman" pitchFamily="18" charset="0"/>
              </a:rPr>
              <a:t>with C programming:</a:t>
            </a:r>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1. Structure </a:t>
            </a:r>
            <a:r>
              <a:rPr lang="en-US" sz="2000" b="1" dirty="0" smtClean="0">
                <a:latin typeface="Times New Roman" pitchFamily="18" charset="0"/>
                <a:cs typeface="Times New Roman" pitchFamily="18" charset="0"/>
              </a:rPr>
              <a:t>of a C program</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After the above discussion, we can formally assess the structure of a C program. By structure, it is meant that any program can be written in this structure only. Writing a C program in any other structure will hence lead to a Compilation </a:t>
            </a:r>
            <a:r>
              <a:rPr lang="en-US" sz="2000" dirty="0" smtClean="0">
                <a:latin typeface="Times New Roman" pitchFamily="18" charset="0"/>
                <a:cs typeface="Times New Roman" pitchFamily="18" charset="0"/>
              </a:rPr>
              <a:t>Error. The </a:t>
            </a:r>
            <a:r>
              <a:rPr lang="en-US" sz="2000" dirty="0" smtClean="0">
                <a:latin typeface="Times New Roman" pitchFamily="18" charset="0"/>
                <a:cs typeface="Times New Roman" pitchFamily="18" charset="0"/>
              </a:rPr>
              <a:t>structure of a C program is as follows</a:t>
            </a:r>
            <a:r>
              <a:rPr lang="en-US" sz="2000" dirty="0" smtClean="0">
                <a:latin typeface="Times New Roman" pitchFamily="18" charset="0"/>
                <a:cs typeface="Times New Roman" pitchFamily="18" charset="0"/>
              </a:rPr>
              <a:t>:</a:t>
            </a:r>
          </a:p>
          <a:p>
            <a:pPr fontAlgn="base"/>
            <a:endParaRPr lang="en-US" sz="2000" dirty="0" smtClean="0"/>
          </a:p>
          <a:p>
            <a:pPr fontAlgn="base"/>
            <a:endParaRPr lang="en-US" sz="2000" dirty="0" smtClean="0"/>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4098" name="Picture 2" descr="PPT - Structure of a C program PowerPoint Presentation, free download -  ID:3102914"/>
          <p:cNvPicPr>
            <a:picLocks noChangeAspect="1" noChangeArrowheads="1"/>
          </p:cNvPicPr>
          <p:nvPr/>
        </p:nvPicPr>
        <p:blipFill>
          <a:blip r:embed="rId2"/>
          <a:srcRect/>
          <a:stretch>
            <a:fillRect/>
          </a:stretch>
        </p:blipFill>
        <p:spPr bwMode="auto">
          <a:xfrm>
            <a:off x="567558" y="4887310"/>
            <a:ext cx="6038193" cy="474025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807" y="1072055"/>
            <a:ext cx="5328745" cy="8710077"/>
          </a:xfrm>
          <a:prstGeom prst="rect">
            <a:avLst/>
          </a:prstGeom>
        </p:spPr>
        <p:txBody>
          <a:bodyPr wrap="square">
            <a:spAutoFit/>
          </a:bodyPr>
          <a:lstStyle/>
          <a:p>
            <a:pPr fontAlgn="base"/>
            <a:r>
              <a:rPr lang="en-US" sz="2000" dirty="0" smtClean="0">
                <a:latin typeface="Times New Roman" pitchFamily="18" charset="0"/>
                <a:cs typeface="Times New Roman" pitchFamily="18" charset="0"/>
              </a:rPr>
              <a:t>The components of the above structure are:</a:t>
            </a:r>
          </a:p>
          <a:p>
            <a:pPr fontAlgn="base"/>
            <a:r>
              <a:rPr lang="en-US" sz="2000" b="1" dirty="0" smtClean="0">
                <a:latin typeface="Times New Roman" pitchFamily="18" charset="0"/>
                <a:cs typeface="Times New Roman" pitchFamily="18" charset="0"/>
              </a:rPr>
              <a:t>Header Files Inclusion</a:t>
            </a:r>
            <a:r>
              <a:rPr lang="en-US" sz="2000" dirty="0" smtClean="0">
                <a:latin typeface="Times New Roman" pitchFamily="18" charset="0"/>
                <a:cs typeface="Times New Roman" pitchFamily="18" charset="0"/>
              </a:rPr>
              <a:t>: The first and foremost component is the inclusion of the Header files in a C program.</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header file is a file with extension .h which contains C function declarations and macro definitions to be shared between several source files</a:t>
            </a:r>
            <a:r>
              <a:rPr lang="en-US" sz="2000" dirty="0" smtClean="0">
                <a:latin typeface="Times New Roman" pitchFamily="18" charset="0"/>
                <a:cs typeface="Times New Roman" pitchFamily="18" charset="0"/>
              </a:rPr>
              <a:t>. Some </a:t>
            </a:r>
            <a:r>
              <a:rPr lang="en-US" sz="2000" dirty="0" smtClean="0">
                <a:latin typeface="Times New Roman" pitchFamily="18" charset="0"/>
                <a:cs typeface="Times New Roman" pitchFamily="18" charset="0"/>
              </a:rPr>
              <a:t>of C Header files:</a:t>
            </a:r>
          </a:p>
          <a:p>
            <a:pPr lvl="1" fontAlgn="base"/>
            <a:r>
              <a:rPr lang="en-US" sz="2000" dirty="0" err="1" smtClean="0">
                <a:latin typeface="Times New Roman" pitchFamily="18" charset="0"/>
                <a:cs typeface="Times New Roman" pitchFamily="18" charset="0"/>
              </a:rPr>
              <a:t>stddef.h</a:t>
            </a:r>
            <a:r>
              <a:rPr lang="en-US" sz="2000" dirty="0" smtClean="0">
                <a:latin typeface="Times New Roman" pitchFamily="18" charset="0"/>
                <a:cs typeface="Times New Roman" pitchFamily="18" charset="0"/>
              </a:rPr>
              <a:t> – Defines several useful types and macros.</a:t>
            </a:r>
          </a:p>
          <a:p>
            <a:pPr lvl="1" fontAlgn="base"/>
            <a:r>
              <a:rPr lang="en-US" sz="2000" dirty="0" err="1" smtClean="0">
                <a:latin typeface="Times New Roman" pitchFamily="18" charset="0"/>
                <a:cs typeface="Times New Roman" pitchFamily="18" charset="0"/>
              </a:rPr>
              <a:t>stdint.h</a:t>
            </a:r>
            <a:r>
              <a:rPr lang="en-US" sz="2000" dirty="0" smtClean="0">
                <a:latin typeface="Times New Roman" pitchFamily="18" charset="0"/>
                <a:cs typeface="Times New Roman" pitchFamily="18" charset="0"/>
              </a:rPr>
              <a:t> – Defines exact width integer types.</a:t>
            </a:r>
          </a:p>
          <a:p>
            <a:pPr lvl="1" fontAlgn="base"/>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 – Defines core input and output functions</a:t>
            </a:r>
          </a:p>
          <a:p>
            <a:pPr lvl="1" fontAlgn="base"/>
            <a:r>
              <a:rPr lang="en-US" sz="2000" dirty="0" err="1" smtClean="0">
                <a:latin typeface="Times New Roman" pitchFamily="18" charset="0"/>
                <a:cs typeface="Times New Roman" pitchFamily="18" charset="0"/>
              </a:rPr>
              <a:t>stdlib.h</a:t>
            </a:r>
            <a:r>
              <a:rPr lang="en-US" sz="2000" dirty="0" smtClean="0">
                <a:latin typeface="Times New Roman" pitchFamily="18" charset="0"/>
                <a:cs typeface="Times New Roman" pitchFamily="18" charset="0"/>
              </a:rPr>
              <a:t> – Defines numeric conversion functions, pseudo-random network generator, memory allocation</a:t>
            </a:r>
          </a:p>
          <a:p>
            <a:pPr lvl="1" fontAlgn="base"/>
            <a:r>
              <a:rPr lang="en-US" sz="2000" dirty="0" err="1" smtClean="0">
                <a:latin typeface="Times New Roman" pitchFamily="18" charset="0"/>
                <a:cs typeface="Times New Roman" pitchFamily="18" charset="0"/>
              </a:rPr>
              <a:t>string.h</a:t>
            </a:r>
            <a:r>
              <a:rPr lang="en-US" sz="2000" dirty="0" smtClean="0">
                <a:latin typeface="Times New Roman" pitchFamily="18" charset="0"/>
                <a:cs typeface="Times New Roman" pitchFamily="18" charset="0"/>
              </a:rPr>
              <a:t> – Defines string handling functions</a:t>
            </a:r>
          </a:p>
          <a:p>
            <a:pPr lvl="1" fontAlgn="base"/>
            <a:r>
              <a:rPr lang="en-US" sz="2000" dirty="0" err="1" smtClean="0">
                <a:latin typeface="Times New Roman" pitchFamily="18" charset="0"/>
                <a:cs typeface="Times New Roman" pitchFamily="18" charset="0"/>
              </a:rPr>
              <a:t>math.h</a:t>
            </a:r>
            <a:r>
              <a:rPr lang="en-US" sz="2000" dirty="0" smtClean="0">
                <a:latin typeface="Times New Roman" pitchFamily="18" charset="0"/>
                <a:cs typeface="Times New Roman" pitchFamily="18" charset="0"/>
              </a:rPr>
              <a:t> – Defines common mathematical </a:t>
            </a:r>
            <a:r>
              <a:rPr lang="en-US" sz="2000" dirty="0" smtClean="0">
                <a:latin typeface="Times New Roman" pitchFamily="18" charset="0"/>
                <a:cs typeface="Times New Roman" pitchFamily="18" charset="0"/>
              </a:rPr>
              <a:t>functions.</a:t>
            </a:r>
          </a:p>
          <a:p>
            <a:pPr fontAlgn="base"/>
            <a:r>
              <a:rPr lang="en-US" sz="2000" b="1" dirty="0" smtClean="0">
                <a:latin typeface="Times New Roman" pitchFamily="18" charset="0"/>
                <a:cs typeface="Times New Roman" pitchFamily="18" charset="0"/>
              </a:rPr>
              <a:t>    Syntax </a:t>
            </a:r>
            <a:r>
              <a:rPr lang="en-US" sz="2000" b="1" dirty="0" smtClean="0">
                <a:latin typeface="Times New Roman" pitchFamily="18" charset="0"/>
                <a:cs typeface="Times New Roman" pitchFamily="18" charset="0"/>
              </a:rPr>
              <a:t>to include a header file in C:</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include </a:t>
            </a:r>
          </a:p>
          <a:p>
            <a:pPr fontAlgn="base"/>
            <a:r>
              <a:rPr lang="en-US" sz="2000" b="1" dirty="0" smtClean="0">
                <a:latin typeface="Times New Roman" pitchFamily="18" charset="0"/>
                <a:cs typeface="Times New Roman" pitchFamily="18" charset="0"/>
              </a:rPr>
              <a:t>2. Main </a:t>
            </a:r>
            <a:r>
              <a:rPr lang="en-US" sz="2000" b="1" dirty="0" smtClean="0">
                <a:latin typeface="Times New Roman" pitchFamily="18" charset="0"/>
                <a:cs typeface="Times New Roman" pitchFamily="18" charset="0"/>
              </a:rPr>
              <a:t>Method Declaration:</a:t>
            </a:r>
            <a:r>
              <a:rPr lang="en-US" sz="2000" dirty="0" smtClean="0">
                <a:latin typeface="Times New Roman" pitchFamily="18" charset="0"/>
                <a:cs typeface="Times New Roman" pitchFamily="18" charset="0"/>
              </a:rPr>
              <a:t> The next part of a C program is to declare the main() function. The syntax to declare the main function </a:t>
            </a:r>
            <a:r>
              <a:rPr lang="en-US" sz="2000" dirty="0" err="1" smtClean="0">
                <a:latin typeface="Times New Roman" pitchFamily="18" charset="0"/>
                <a:cs typeface="Times New Roman" pitchFamily="18" charset="0"/>
              </a:rPr>
              <a:t>is:</a:t>
            </a:r>
            <a:r>
              <a:rPr lang="en-US" sz="2000" b="1" dirty="0" err="1" smtClean="0">
                <a:latin typeface="Times New Roman" pitchFamily="18" charset="0"/>
                <a:cs typeface="Times New Roman" pitchFamily="18" charset="0"/>
              </a:rPr>
              <a:t>Syntax</a:t>
            </a:r>
            <a:r>
              <a:rPr lang="en-US" sz="2000" b="1" dirty="0" smtClean="0">
                <a:latin typeface="Times New Roman" pitchFamily="18" charset="0"/>
                <a:cs typeface="Times New Roman" pitchFamily="18" charset="0"/>
              </a:rPr>
              <a:t> to </a:t>
            </a:r>
            <a:r>
              <a:rPr lang="en-US" sz="2000" b="1" dirty="0" smtClean="0">
                <a:latin typeface="Times New Roman" pitchFamily="18" charset="0"/>
                <a:cs typeface="Times New Roman" pitchFamily="18" charset="0"/>
              </a:rPr>
              <a:t>     </a:t>
            </a: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Declare </a:t>
            </a:r>
            <a:r>
              <a:rPr lang="en-US" sz="2000" b="1" dirty="0" smtClean="0">
                <a:latin typeface="Times New Roman" pitchFamily="18" charset="0"/>
                <a:cs typeface="Times New Roman" pitchFamily="18" charset="0"/>
              </a:rPr>
              <a:t>main method:</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main() </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fontAlgn="base"/>
            <a:endParaRPr lang="en-US" sz="20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979" y="441434"/>
            <a:ext cx="5470635" cy="9181103"/>
          </a:xfrm>
          <a:prstGeom prst="rect">
            <a:avLst/>
          </a:prstGeom>
        </p:spPr>
        <p:txBody>
          <a:bodyPr wrap="square">
            <a:spAutoFit/>
          </a:bodyPr>
          <a:lstStyle/>
          <a:p>
            <a:pPr fontAlgn="base"/>
            <a:endParaRPr lang="en-US" dirty="0" smtClean="0"/>
          </a:p>
          <a:p>
            <a:pPr fontAlgn="base"/>
            <a:r>
              <a:rPr lang="en-US" sz="2000" b="1" dirty="0" smtClean="0">
                <a:latin typeface="Times New Roman" pitchFamily="18" charset="0"/>
                <a:cs typeface="Times New Roman" pitchFamily="18" charset="0"/>
              </a:rPr>
              <a:t>3. Variable </a:t>
            </a:r>
            <a:r>
              <a:rPr lang="en-US" sz="2000" b="1" dirty="0" smtClean="0">
                <a:latin typeface="Times New Roman" pitchFamily="18" charset="0"/>
                <a:cs typeface="Times New Roman" pitchFamily="18" charset="0"/>
              </a:rPr>
              <a:t>Declaration:</a:t>
            </a:r>
            <a:r>
              <a:rPr lang="en-US" sz="2000" dirty="0" smtClean="0">
                <a:latin typeface="Times New Roman" pitchFamily="18" charset="0"/>
                <a:cs typeface="Times New Roman" pitchFamily="18" charset="0"/>
              </a:rPr>
              <a:t> The next part of any C program is the variable declaration. It refers to the variables that are to be used in the function. Please note that in the C program, no variable can be used without being declared. Also in a C program, the variables are to be declared before any operation in the function</a:t>
            </a:r>
            <a:r>
              <a:rPr lang="en-US" sz="2000"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Example</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main</a:t>
            </a:r>
            <a:r>
              <a:rPr lang="en-US" sz="2000" dirty="0" smtClean="0">
                <a:latin typeface="Times New Roman" pitchFamily="18" charset="0"/>
                <a:cs typeface="Times New Roman" pitchFamily="18" charset="0"/>
              </a:rPr>
              <a:t>()</a:t>
            </a: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 </a:t>
            </a:r>
          </a:p>
          <a:p>
            <a:pPr fontAlgn="base"/>
            <a:r>
              <a:rPr lang="en-US" sz="2000" b="1" dirty="0" smtClean="0">
                <a:latin typeface="Times New Roman" pitchFamily="18" charset="0"/>
                <a:cs typeface="Times New Roman" pitchFamily="18" charset="0"/>
              </a:rPr>
              <a:t>4. Body</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Body of a function in C program, refers to the operations that are performed in the functions. It can be anything like manipulations, searching, sorting, printing, etc</a:t>
            </a:r>
            <a:r>
              <a:rPr lang="en-US" sz="2000"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Example</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main() </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printf</a:t>
            </a:r>
            <a:r>
              <a:rPr lang="en-US" sz="2000" b="1" dirty="0" smtClean="0">
                <a:latin typeface="Times New Roman" pitchFamily="18" charset="0"/>
                <a:cs typeface="Times New Roman" pitchFamily="18" charset="0"/>
              </a:rPr>
              <a:t>("%d", a</a:t>
            </a:r>
            <a:r>
              <a:rPr lang="en-US" sz="2000" b="1"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5. Return </a:t>
            </a:r>
            <a:r>
              <a:rPr lang="en-US" sz="2000" b="1" dirty="0" smtClean="0">
                <a:latin typeface="Times New Roman" pitchFamily="18" charset="0"/>
                <a:cs typeface="Times New Roman" pitchFamily="18" charset="0"/>
              </a:rPr>
              <a:t>Statement:</a:t>
            </a:r>
            <a:r>
              <a:rPr lang="en-US" sz="2000" dirty="0" smtClean="0">
                <a:latin typeface="Times New Roman" pitchFamily="18" charset="0"/>
                <a:cs typeface="Times New Roman" pitchFamily="18" charset="0"/>
              </a:rPr>
              <a:t> The last part in any C program is the return statement. The return statement refers to the returning of the values from a function. This return statement and return value depend upon the return type of the function. For example, if the return type is void, then there will be no return statement. In any other case, there </a:t>
            </a:r>
            <a:r>
              <a:rPr lang="en-US" sz="2000" dirty="0" smtClean="0">
                <a:latin typeface="Times New Roman" pitchFamily="18" charset="0"/>
                <a:cs typeface="Times New Roman" pitchFamily="18" charset="0"/>
              </a:rPr>
              <a:t>will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5571" y="599060"/>
            <a:ext cx="5423338" cy="4093428"/>
          </a:xfrm>
          <a:prstGeom prst="rect">
            <a:avLst/>
          </a:prstGeom>
        </p:spPr>
        <p:txBody>
          <a:bodyPr wrap="square">
            <a:spAutoFit/>
          </a:bodyPr>
          <a:lstStyle/>
          <a:p>
            <a:pPr fontAlgn="base"/>
            <a:r>
              <a:rPr lang="en-US" sz="2000" dirty="0" smtClean="0">
                <a:latin typeface="Times New Roman" pitchFamily="18" charset="0"/>
                <a:cs typeface="Times New Roman" pitchFamily="18" charset="0"/>
              </a:rPr>
              <a:t>be a return statement and the return value will be of the type of the specified return type</a:t>
            </a:r>
            <a:r>
              <a:rPr lang="en-US" sz="2000"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Example:</a:t>
            </a:r>
          </a:p>
          <a:p>
            <a:pPr fontAlgn="base"/>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main() </a:t>
            </a:r>
          </a:p>
          <a:p>
            <a:pPr fontAlgn="base"/>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a:t>
            </a:r>
            <a:endParaRPr lang="en-US" sz="20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("%d", a);</a:t>
            </a: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return 0;</a:t>
            </a:r>
          </a:p>
          <a:p>
            <a:pPr fontAlgn="base"/>
            <a:endParaRPr lang="en-US" sz="2000" b="1"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p:txBody>
      </p:sp>
      <p:sp>
        <p:nvSpPr>
          <p:cNvPr id="3" name="Rectangle 1"/>
          <p:cNvSpPr>
            <a:spLocks noChangeArrowheads="1"/>
          </p:cNvSpPr>
          <p:nvPr/>
        </p:nvSpPr>
        <p:spPr bwMode="auto">
          <a:xfrm>
            <a:off x="389634" y="4518705"/>
            <a:ext cx="6011166"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Requirements</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desktop or laptop Computer,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 A proper compiler. Here, we used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CodeBlocks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91883" y="6081486"/>
            <a:ext cx="5776686" cy="2062103"/>
          </a:xfrm>
          <a:prstGeom prst="rect">
            <a:avLst/>
          </a:prstGeom>
        </p:spPr>
        <p:txBody>
          <a:bodyPr wrap="square">
            <a:spAutoFit/>
          </a:bodyPr>
          <a:lstStyle/>
          <a:p>
            <a:pPr lvl="0" defTabSz="914400" eaLnBrk="0" fontAlgn="base" hangingPunct="0">
              <a:spcBef>
                <a:spcPct val="0"/>
              </a:spcBef>
              <a:spcAft>
                <a:spcPct val="0"/>
              </a:spcAft>
            </a:pPr>
            <a:r>
              <a:rPr lang="en-US" sz="2400" b="1" dirty="0" smtClean="0">
                <a:latin typeface="Times New Roman" pitchFamily="18" charset="0"/>
                <a:ea typeface="Calibri" pitchFamily="34" charset="0"/>
                <a:cs typeface="Times New Roman" pitchFamily="18" charset="0"/>
              </a:rPr>
              <a:t>4) Experiments with proper Solutions:</a:t>
            </a:r>
          </a:p>
          <a:p>
            <a:pPr lvl="0" defTabSz="914400" eaLnBrk="0" fontAlgn="base" hangingPunct="0">
              <a:spcBef>
                <a:spcPct val="0"/>
              </a:spcBef>
              <a:spcAft>
                <a:spcPct val="0"/>
              </a:spcAft>
            </a:pPr>
            <a:r>
              <a:rPr lang="en-US" sz="2400" b="1" dirty="0" smtClean="0">
                <a:latin typeface="Times New Roman" pitchFamily="18" charset="0"/>
                <a:ea typeface="Calibri" pitchFamily="34" charset="0"/>
                <a:cs typeface="Times New Roman" pitchFamily="18" charset="0"/>
              </a:rPr>
              <a:t>    </a:t>
            </a:r>
            <a:r>
              <a:rPr lang="en-US" sz="2000" dirty="0" smtClean="0">
                <a:latin typeface="Times New Roman" pitchFamily="18" charset="0"/>
                <a:ea typeface="Calibri" pitchFamily="34" charset="0"/>
                <a:cs typeface="Times New Roman" pitchFamily="18" charset="0"/>
              </a:rPr>
              <a:t>a. </a:t>
            </a:r>
            <a:r>
              <a:rPr lang="en-US" sz="2000" dirty="0" smtClean="0">
                <a:latin typeface="Times New Roman" panose="02020603050405020304" pitchFamily="18" charset="0"/>
                <a:cs typeface="Times New Roman" panose="02020603050405020304" pitchFamily="18" charset="0"/>
              </a:rPr>
              <a:t>write a program in Code Blocks to Search </a:t>
            </a:r>
            <a:r>
              <a:rPr lang="en-US" sz="2000" dirty="0" smtClean="0">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element </a:t>
            </a:r>
            <a:r>
              <a:rPr lang="en-US" sz="2000" dirty="0" smtClean="0">
                <a:latin typeface="Times New Roman" panose="02020603050405020304" pitchFamily="18" charset="0"/>
                <a:cs typeface="Times New Roman" panose="02020603050405020304" pitchFamily="18" charset="0"/>
              </a:rPr>
              <a:t>from Array </a:t>
            </a:r>
            <a:endParaRPr lang="en-US" sz="2000" dirty="0" smtClean="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Write a 2 diminution array in Code Blocks </a:t>
            </a:r>
            <a:endParaRPr lang="en-US" sz="2000" dirty="0" smtClean="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 </a:t>
            </a:r>
            <a:r>
              <a:rPr lang="en-US" sz="2000" dirty="0" smtClean="0">
                <a:latin typeface="Times New Roman" panose="02020603050405020304" pitchFamily="18" charset="0"/>
                <a:cs typeface="Times New Roman" panose="02020603050405020304" pitchFamily="18" charset="0"/>
              </a:rPr>
              <a:t>Write a program to find </a:t>
            </a:r>
            <a:r>
              <a:rPr lang="en-US" sz="2000" dirty="0" smtClean="0">
                <a:latin typeface="Times New Roman" panose="02020603050405020304" pitchFamily="18" charset="0"/>
                <a:cs typeface="Times New Roman" panose="02020603050405020304" pitchFamily="18" charset="0"/>
              </a:rPr>
              <a:t>reverse </a:t>
            </a:r>
            <a:r>
              <a:rPr lang="en-US" sz="2000" dirty="0" smtClean="0">
                <a:latin typeface="Times New Roman" panose="02020603050405020304" pitchFamily="18" charset="0"/>
                <a:cs typeface="Times New Roman" panose="02020603050405020304" pitchFamily="18" charset="0"/>
              </a:rPr>
              <a:t>output </a:t>
            </a:r>
            <a:r>
              <a:rPr lang="en-US" sz="2000" dirty="0" smtClean="0">
                <a:latin typeface="Times New Roman" panose="02020603050405020304" pitchFamily="18" charset="0"/>
                <a:cs typeface="Times New Roman" panose="02020603050405020304" pitchFamily="18" charset="0"/>
              </a:rPr>
              <a:t>against</a:t>
            </a:r>
          </a:p>
          <a:p>
            <a:pPr lvl="0" defTabSz="91440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any input </a:t>
            </a:r>
            <a:endParaRPr lang="en-US" sz="2000" dirty="0" smtClean="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318</TotalTime>
  <Words>804</Words>
  <Application>Microsoft Office PowerPoint</Application>
  <PresentationFormat>A4 Paper (210x297 mm)</PresentationFormat>
  <Paragraphs>205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Integral</vt:lpstr>
      <vt:lpstr>CSE-104 (LAB)-DE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PROJECT 104 DB</dc:title>
  <dc:creator>Power Bank Electronics</dc:creator>
  <cp:lastModifiedBy>dell</cp:lastModifiedBy>
  <cp:revision>24</cp:revision>
  <dcterms:created xsi:type="dcterms:W3CDTF">2020-10-23T14:12:06Z</dcterms:created>
  <dcterms:modified xsi:type="dcterms:W3CDTF">2020-10-24T14:45:00Z</dcterms:modified>
</cp:coreProperties>
</file>