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8" r:id="rId21"/>
    <p:sldId id="274" r:id="rId22"/>
    <p:sldId id="275" r:id="rId23"/>
    <p:sldId id="279" r:id="rId24"/>
    <p:sldId id="280" r:id="rId25"/>
    <p:sldId id="276" r:id="rId26"/>
    <p:sldId id="281" r:id="rId27"/>
    <p:sldId id="282" r:id="rId28"/>
    <p:sldId id="283" r:id="rId29"/>
    <p:sldId id="284" r:id="rId30"/>
    <p:sldId id="285" r:id="rId31"/>
    <p:sldId id="286" r:id="rId32"/>
    <p:sldId id="300" r:id="rId33"/>
    <p:sldId id="301" r:id="rId34"/>
    <p:sldId id="302" r:id="rId35"/>
    <p:sldId id="303" r:id="rId36"/>
    <p:sldId id="304" r:id="rId37"/>
    <p:sldId id="305" r:id="rId38"/>
    <p:sldId id="306" r:id="rId39"/>
    <p:sldId id="307" r:id="rId40"/>
    <p:sldId id="308" r:id="rId41"/>
    <p:sldId id="309"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C943E7-ABB8-4C55-B967-9E7BE073F2C0}"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3F983-19A3-41DA-AEF1-1C40BDCFE50E}" type="slidenum">
              <a:rPr lang="en-US" smtClean="0"/>
              <a:t>‹#›</a:t>
            </a:fld>
            <a:endParaRPr lang="en-US"/>
          </a:p>
        </p:txBody>
      </p:sp>
    </p:spTree>
    <p:extLst>
      <p:ext uri="{BB962C8B-B14F-4D97-AF65-F5344CB8AC3E}">
        <p14:creationId xmlns:p14="http://schemas.microsoft.com/office/powerpoint/2010/main" val="4024031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C943E7-ABB8-4C55-B967-9E7BE073F2C0}"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3F983-19A3-41DA-AEF1-1C40BDCFE50E}" type="slidenum">
              <a:rPr lang="en-US" smtClean="0"/>
              <a:t>‹#›</a:t>
            </a:fld>
            <a:endParaRPr lang="en-US"/>
          </a:p>
        </p:txBody>
      </p:sp>
    </p:spTree>
    <p:extLst>
      <p:ext uri="{BB962C8B-B14F-4D97-AF65-F5344CB8AC3E}">
        <p14:creationId xmlns:p14="http://schemas.microsoft.com/office/powerpoint/2010/main" val="67958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C943E7-ABB8-4C55-B967-9E7BE073F2C0}"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3F983-19A3-41DA-AEF1-1C40BDCFE50E}" type="slidenum">
              <a:rPr lang="en-US" smtClean="0"/>
              <a:t>‹#›</a:t>
            </a:fld>
            <a:endParaRPr lang="en-US"/>
          </a:p>
        </p:txBody>
      </p:sp>
    </p:spTree>
    <p:extLst>
      <p:ext uri="{BB962C8B-B14F-4D97-AF65-F5344CB8AC3E}">
        <p14:creationId xmlns:p14="http://schemas.microsoft.com/office/powerpoint/2010/main" val="3998451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C943E7-ABB8-4C55-B967-9E7BE073F2C0}"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3F983-19A3-41DA-AEF1-1C40BDCFE50E}" type="slidenum">
              <a:rPr lang="en-US" smtClean="0"/>
              <a:t>‹#›</a:t>
            </a:fld>
            <a:endParaRPr lang="en-US"/>
          </a:p>
        </p:txBody>
      </p:sp>
    </p:spTree>
    <p:extLst>
      <p:ext uri="{BB962C8B-B14F-4D97-AF65-F5344CB8AC3E}">
        <p14:creationId xmlns:p14="http://schemas.microsoft.com/office/powerpoint/2010/main" val="507901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C943E7-ABB8-4C55-B967-9E7BE073F2C0}"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53F983-19A3-41DA-AEF1-1C40BDCFE50E}" type="slidenum">
              <a:rPr lang="en-US" smtClean="0"/>
              <a:t>‹#›</a:t>
            </a:fld>
            <a:endParaRPr lang="en-US"/>
          </a:p>
        </p:txBody>
      </p:sp>
    </p:spTree>
    <p:extLst>
      <p:ext uri="{BB962C8B-B14F-4D97-AF65-F5344CB8AC3E}">
        <p14:creationId xmlns:p14="http://schemas.microsoft.com/office/powerpoint/2010/main" val="413653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C943E7-ABB8-4C55-B967-9E7BE073F2C0}"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3F983-19A3-41DA-AEF1-1C40BDCFE50E}" type="slidenum">
              <a:rPr lang="en-US" smtClean="0"/>
              <a:t>‹#›</a:t>
            </a:fld>
            <a:endParaRPr lang="en-US"/>
          </a:p>
        </p:txBody>
      </p:sp>
    </p:spTree>
    <p:extLst>
      <p:ext uri="{BB962C8B-B14F-4D97-AF65-F5344CB8AC3E}">
        <p14:creationId xmlns:p14="http://schemas.microsoft.com/office/powerpoint/2010/main" val="1449684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C943E7-ABB8-4C55-B967-9E7BE073F2C0}" type="datetimeFigureOut">
              <a:rPr lang="en-US" smtClean="0"/>
              <a:t>5/7/2021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53F983-19A3-41DA-AEF1-1C40BDCFE50E}" type="slidenum">
              <a:rPr lang="en-US" smtClean="0"/>
              <a:t>‹#›</a:t>
            </a:fld>
            <a:endParaRPr lang="en-US"/>
          </a:p>
        </p:txBody>
      </p:sp>
    </p:spTree>
    <p:extLst>
      <p:ext uri="{BB962C8B-B14F-4D97-AF65-F5344CB8AC3E}">
        <p14:creationId xmlns:p14="http://schemas.microsoft.com/office/powerpoint/2010/main" val="377969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C943E7-ABB8-4C55-B967-9E7BE073F2C0}" type="datetimeFigureOut">
              <a:rPr lang="en-US" smtClean="0"/>
              <a:t>5/7/2021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53F983-19A3-41DA-AEF1-1C40BDCFE50E}" type="slidenum">
              <a:rPr lang="en-US" smtClean="0"/>
              <a:t>‹#›</a:t>
            </a:fld>
            <a:endParaRPr lang="en-US"/>
          </a:p>
        </p:txBody>
      </p:sp>
    </p:spTree>
    <p:extLst>
      <p:ext uri="{BB962C8B-B14F-4D97-AF65-F5344CB8AC3E}">
        <p14:creationId xmlns:p14="http://schemas.microsoft.com/office/powerpoint/2010/main" val="3076398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C943E7-ABB8-4C55-B967-9E7BE073F2C0}" type="datetimeFigureOut">
              <a:rPr lang="en-US" smtClean="0"/>
              <a:t>5/7/2021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53F983-19A3-41DA-AEF1-1C40BDCFE50E}" type="slidenum">
              <a:rPr lang="en-US" smtClean="0"/>
              <a:t>‹#›</a:t>
            </a:fld>
            <a:endParaRPr lang="en-US"/>
          </a:p>
        </p:txBody>
      </p:sp>
    </p:spTree>
    <p:extLst>
      <p:ext uri="{BB962C8B-B14F-4D97-AF65-F5344CB8AC3E}">
        <p14:creationId xmlns:p14="http://schemas.microsoft.com/office/powerpoint/2010/main" val="355397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C943E7-ABB8-4C55-B967-9E7BE073F2C0}"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3F983-19A3-41DA-AEF1-1C40BDCFE50E}" type="slidenum">
              <a:rPr lang="en-US" smtClean="0"/>
              <a:t>‹#›</a:t>
            </a:fld>
            <a:endParaRPr lang="en-US"/>
          </a:p>
        </p:txBody>
      </p:sp>
    </p:spTree>
    <p:extLst>
      <p:ext uri="{BB962C8B-B14F-4D97-AF65-F5344CB8AC3E}">
        <p14:creationId xmlns:p14="http://schemas.microsoft.com/office/powerpoint/2010/main" val="8895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C943E7-ABB8-4C55-B967-9E7BE073F2C0}"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53F983-19A3-41DA-AEF1-1C40BDCFE50E}" type="slidenum">
              <a:rPr lang="en-US" smtClean="0"/>
              <a:t>‹#›</a:t>
            </a:fld>
            <a:endParaRPr lang="en-US"/>
          </a:p>
        </p:txBody>
      </p:sp>
    </p:spTree>
    <p:extLst>
      <p:ext uri="{BB962C8B-B14F-4D97-AF65-F5344CB8AC3E}">
        <p14:creationId xmlns:p14="http://schemas.microsoft.com/office/powerpoint/2010/main" val="185330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943E7-ABB8-4C55-B967-9E7BE073F2C0}" type="datetimeFigureOut">
              <a:rPr lang="en-US" smtClean="0"/>
              <a:t>5/7/2021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3F983-19A3-41DA-AEF1-1C40BDCFE50E}" type="slidenum">
              <a:rPr lang="en-US" smtClean="0"/>
              <a:t>‹#›</a:t>
            </a:fld>
            <a:endParaRPr lang="en-US"/>
          </a:p>
        </p:txBody>
      </p:sp>
    </p:spTree>
    <p:extLst>
      <p:ext uri="{BB962C8B-B14F-4D97-AF65-F5344CB8AC3E}">
        <p14:creationId xmlns:p14="http://schemas.microsoft.com/office/powerpoint/2010/main" val="1290086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impactplus.com/marketing-engagement-mass-medi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hyperlink" Target="http://wersm.com/how-to-start-advertising-on-instagram/"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business.instagram.com/advertising" TargetMode="Externa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hyperlink" Target="http://blog.usabilla.com/7-sponsored-instagram-ads-get-right/" TargetMode="External"/><Relationship Id="rId5" Type="http://schemas.openxmlformats.org/officeDocument/2006/relationships/hyperlink" Target="https://klientboost.com/ppc/instagram-ads/" TargetMode="External"/><Relationship Id="rId4" Type="http://schemas.openxmlformats.org/officeDocument/2006/relationships/hyperlink" Target="https://www.techwyse.com/blog/social-media-marketing/what-are-the-different-types-of-instagram-ads/"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klientboost.com/ppc/instagram-ads/" TargetMode="External"/><Relationship Id="rId2" Type="http://schemas.openxmlformats.org/officeDocument/2006/relationships/hyperlink" Target="https://www.techwyse.com/blog/social-media-marketing/what-are-the-different-types-of-instagram-ads/" TargetMode="Externa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hyperlink" Target="https://blog.socioboard.com/instagram-rolled-out-video-carousel-ads-what-should-you-know/"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business.instagram.com/advertising" TargetMode="External"/><Relationship Id="rId2" Type="http://schemas.openxmlformats.org/officeDocument/2006/relationships/hyperlink" Target="https://blog.hootsuite.com/instagram-ads-guide/" TargetMode="Externa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hyperlink" Target="http://www.adweek.com/digital/instagram-dropping-ads-its-stories-feature-now-150-million-daily-users-strong-175461/" TargetMode="External"/><Relationship Id="rId2" Type="http://schemas.openxmlformats.org/officeDocument/2006/relationships/hyperlink" Target="https://blog.hootsuite.com/instagram-ads-guide/" TargetMode="External"/><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8" Type="http://schemas.openxmlformats.org/officeDocument/2006/relationships/hyperlink" Target="https://business.instagram.com/advertising" TargetMode="External"/><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4.png"/><Relationship Id="rId5" Type="http://schemas.openxmlformats.org/officeDocument/2006/relationships/image" Target="../media/image41.png"/><Relationship Id="rId10" Type="http://schemas.openxmlformats.org/officeDocument/2006/relationships/hyperlink" Target="https://www.flaticon.com/" TargetMode="External"/><Relationship Id="rId4" Type="http://schemas.openxmlformats.org/officeDocument/2006/relationships/image" Target="../media/image40.png"/><Relationship Id="rId9" Type="http://schemas.openxmlformats.org/officeDocument/2006/relationships/hyperlink" Target="http://www.socialmediaexaminer.com/how-to-create-custom-instagram-feeds/"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2.xml"/><Relationship Id="rId5" Type="http://schemas.openxmlformats.org/officeDocument/2006/relationships/hyperlink" Target="https://thrivehive.com/how-much-does-it-cost-to-advertise-on-instagram/" TargetMode="External"/><Relationship Id="rId4" Type="http://schemas.openxmlformats.org/officeDocument/2006/relationships/hyperlink" Target="https://www.youtube.com/watch?v=8HZSlaU6Zz4"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blog.hubspot.com/marketing/instagram-ads-checklis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blog.hubspot.com/marketing/instagram-ads-checklis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tools.seobook.com/#freeff" TargetMode="External"/><Relationship Id="rId2" Type="http://schemas.openxmlformats.org/officeDocument/2006/relationships/hyperlink" Target="http://tools.seobook.com/#semrushrocks" TargetMode="External"/><Relationship Id="rId1" Type="http://schemas.openxmlformats.org/officeDocument/2006/relationships/slideLayout" Target="../slideLayouts/slideLayout2.xml"/><Relationship Id="rId6" Type="http://schemas.openxmlformats.org/officeDocument/2006/relationships/image" Target="../media/image48.jpg"/><Relationship Id="rId5" Type="http://schemas.openxmlformats.org/officeDocument/2006/relationships/hyperlink" Target="http://tools.seobook.com/#more" TargetMode="External"/><Relationship Id="rId4" Type="http://schemas.openxmlformats.org/officeDocument/2006/relationships/hyperlink" Target="http://tools.seobook.com/#freew"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moz.com/blog/define-competitors-step-4-of-the-8step-seo-strategy" TargetMode="External"/><Relationship Id="rId2" Type="http://schemas.openxmlformats.org/officeDocument/2006/relationships/hyperlink" Target="https://moz.com/blog/categorized-keyword-research-step-2-of-the-8step-seo-research-strategy" TargetMode="External"/><Relationship Id="rId1" Type="http://schemas.openxmlformats.org/officeDocument/2006/relationships/slideLayout" Target="../slideLayouts/slideLayout2.xml"/><Relationship Id="rId6" Type="http://schemas.openxmlformats.org/officeDocument/2006/relationships/image" Target="../media/image51.jpg"/><Relationship Id="rId5" Type="http://schemas.openxmlformats.org/officeDocument/2006/relationships/hyperlink" Target="https://moz.com/blog/musthave-seo-recommendations-step-7-of-the-8step-seo-strategy" TargetMode="External"/><Relationship Id="rId4" Type="http://schemas.openxmlformats.org/officeDocument/2006/relationships/hyperlink" Target="https://moz.com/blog/prioritize-and-summarize-final-step-of-the-8step-seo-strateg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en.wikipedia.org/wiki/Search_engine_(computing)" TargetMode="External"/><Relationship Id="rId2" Type="http://schemas.openxmlformats.org/officeDocument/2006/relationships/image" Target="../media/image52.jpg"/><Relationship Id="rId1" Type="http://schemas.openxmlformats.org/officeDocument/2006/relationships/slideLayout" Target="../slideLayouts/slideLayout2.xml"/><Relationship Id="rId5" Type="http://schemas.openxmlformats.org/officeDocument/2006/relationships/hyperlink" Target="https://en.wikipedia.org/wiki/Web_search_query" TargetMode="External"/><Relationship Id="rId4" Type="http://schemas.openxmlformats.org/officeDocument/2006/relationships/hyperlink" Target="https://en.wikipedia.org/wiki/Keyword_(Internet_search)"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45074"/>
          </a:xfrm>
        </p:spPr>
        <p:txBody>
          <a:bodyPr>
            <a:normAutofit fontScale="90000"/>
          </a:bodyPr>
          <a:lstStyle/>
          <a:p>
            <a:r>
              <a:rPr lang="en-US" dirty="0" smtClean="0"/>
              <a:t>Social Media Marketing</a:t>
            </a:r>
            <a:endParaRPr lang="en-US" dirty="0"/>
          </a:p>
        </p:txBody>
      </p:sp>
      <p:pic>
        <p:nvPicPr>
          <p:cNvPr id="4" name="Picture 3"/>
          <p:cNvPicPr>
            <a:picLocks noChangeAspect="1"/>
          </p:cNvPicPr>
          <p:nvPr/>
        </p:nvPicPr>
        <p:blipFill>
          <a:blip r:embed="rId2"/>
          <a:stretch>
            <a:fillRect/>
          </a:stretch>
        </p:blipFill>
        <p:spPr>
          <a:xfrm>
            <a:off x="489398" y="1867437"/>
            <a:ext cx="11127346" cy="4610636"/>
          </a:xfrm>
          <a:prstGeom prst="rect">
            <a:avLst/>
          </a:prstGeom>
        </p:spPr>
      </p:pic>
      <p:sp>
        <p:nvSpPr>
          <p:cNvPr id="3" name="Subtitle 2"/>
          <p:cNvSpPr>
            <a:spLocks noGrp="1"/>
          </p:cNvSpPr>
          <p:nvPr>
            <p:ph type="subTitle" idx="1"/>
          </p:nvPr>
        </p:nvSpPr>
        <p:spPr>
          <a:xfrm>
            <a:off x="1524000" y="1867437"/>
            <a:ext cx="9144000" cy="3390363"/>
          </a:xfrm>
        </p:spPr>
        <p:txBody>
          <a:bodyPr/>
          <a:lstStyle/>
          <a:p>
            <a:endParaRPr lang="en-US" dirty="0"/>
          </a:p>
        </p:txBody>
      </p:sp>
    </p:spTree>
    <p:extLst>
      <p:ext uri="{BB962C8B-B14F-4D97-AF65-F5344CB8AC3E}">
        <p14:creationId xmlns:p14="http://schemas.microsoft.com/office/powerpoint/2010/main" val="288643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690689"/>
            <a:ext cx="10515600" cy="4258468"/>
          </a:xfrm>
          <a:prstGeom prst="rect">
            <a:avLst/>
          </a:prstGeom>
        </p:spPr>
      </p:pic>
    </p:spTree>
    <p:extLst>
      <p:ext uri="{BB962C8B-B14F-4D97-AF65-F5344CB8AC3E}">
        <p14:creationId xmlns:p14="http://schemas.microsoft.com/office/powerpoint/2010/main" val="112250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365126"/>
            <a:ext cx="10515600" cy="1325562"/>
          </a:xfrm>
          <a:prstGeom prst="rect">
            <a:avLst/>
          </a:prstGeom>
        </p:spPr>
      </p:pic>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3"/>
          <a:stretch>
            <a:fillRect/>
          </a:stretch>
        </p:blipFill>
        <p:spPr>
          <a:xfrm>
            <a:off x="838200" y="1876480"/>
            <a:ext cx="10515600" cy="4086437"/>
          </a:xfrm>
          <a:prstGeom prst="rect">
            <a:avLst/>
          </a:prstGeom>
        </p:spPr>
      </p:pic>
    </p:spTree>
    <p:extLst>
      <p:ext uri="{BB962C8B-B14F-4D97-AF65-F5344CB8AC3E}">
        <p14:creationId xmlns:p14="http://schemas.microsoft.com/office/powerpoint/2010/main" val="559482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017431"/>
            <a:ext cx="10515599" cy="4842455"/>
          </a:xfrm>
          <a:prstGeom prst="rect">
            <a:avLst/>
          </a:prstGeom>
        </p:spPr>
      </p:pic>
    </p:spTree>
    <p:extLst>
      <p:ext uri="{BB962C8B-B14F-4D97-AF65-F5344CB8AC3E}">
        <p14:creationId xmlns:p14="http://schemas.microsoft.com/office/powerpoint/2010/main" val="3864174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690689"/>
            <a:ext cx="10688391" cy="4542686"/>
          </a:xfrm>
          <a:prstGeom prst="rect">
            <a:avLst/>
          </a:prstGeom>
        </p:spPr>
      </p:pic>
    </p:spTree>
    <p:extLst>
      <p:ext uri="{BB962C8B-B14F-4D97-AF65-F5344CB8AC3E}">
        <p14:creationId xmlns:p14="http://schemas.microsoft.com/office/powerpoint/2010/main" val="806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184856"/>
            <a:ext cx="10515600" cy="4992107"/>
          </a:xfrm>
          <a:prstGeom prst="rect">
            <a:avLst/>
          </a:prstGeom>
        </p:spPr>
      </p:pic>
    </p:spTree>
    <p:extLst>
      <p:ext uri="{BB962C8B-B14F-4D97-AF65-F5344CB8AC3E}">
        <p14:creationId xmlns:p14="http://schemas.microsoft.com/office/powerpoint/2010/main" val="2128629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2082005"/>
            <a:ext cx="10515599" cy="2747572"/>
          </a:xfrm>
          <a:prstGeom prst="rect">
            <a:avLst/>
          </a:prstGeom>
        </p:spPr>
      </p:pic>
    </p:spTree>
    <p:extLst>
      <p:ext uri="{BB962C8B-B14F-4D97-AF65-F5344CB8AC3E}">
        <p14:creationId xmlns:p14="http://schemas.microsoft.com/office/powerpoint/2010/main" val="4000393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000" y="1571224"/>
            <a:ext cx="10668000" cy="2768956"/>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0259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721217"/>
            <a:ext cx="10515600" cy="4980289"/>
          </a:xfrm>
          <a:prstGeom prst="rect">
            <a:avLst/>
          </a:prstGeom>
        </p:spPr>
      </p:pic>
    </p:spTree>
    <p:extLst>
      <p:ext uri="{BB962C8B-B14F-4D97-AF65-F5344CB8AC3E}">
        <p14:creationId xmlns:p14="http://schemas.microsoft.com/office/powerpoint/2010/main" val="3140029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690688"/>
            <a:ext cx="10515600" cy="1065391"/>
          </a:xfrm>
          <a:prstGeom prst="rect">
            <a:avLst/>
          </a:prstGeom>
        </p:spPr>
      </p:pic>
      <p:pic>
        <p:nvPicPr>
          <p:cNvPr id="5" name="Picture 4"/>
          <p:cNvPicPr>
            <a:picLocks noChangeAspect="1"/>
          </p:cNvPicPr>
          <p:nvPr/>
        </p:nvPicPr>
        <p:blipFill>
          <a:blip r:embed="rId3"/>
          <a:stretch>
            <a:fillRect/>
          </a:stretch>
        </p:blipFill>
        <p:spPr>
          <a:xfrm>
            <a:off x="838200" y="2756079"/>
            <a:ext cx="10515600" cy="2833352"/>
          </a:xfrm>
          <a:prstGeom prst="rect">
            <a:avLst/>
          </a:prstGeom>
        </p:spPr>
      </p:pic>
    </p:spTree>
    <p:extLst>
      <p:ext uri="{BB962C8B-B14F-4D97-AF65-F5344CB8AC3E}">
        <p14:creationId xmlns:p14="http://schemas.microsoft.com/office/powerpoint/2010/main" val="4251224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5"/>
            <a:ext cx="10515600" cy="5811838"/>
          </a:xfrm>
        </p:spPr>
        <p:txBody>
          <a:bodyPr>
            <a:normAutofit fontScale="77500" lnSpcReduction="20000"/>
          </a:bodyPr>
          <a:lstStyle/>
          <a:p>
            <a:r>
              <a:rPr lang="en-US" dirty="0" smtClean="0"/>
              <a:t> </a:t>
            </a:r>
            <a:r>
              <a:rPr lang="en-US" dirty="0"/>
              <a:t>Side banner showing the company details such as what we are, </a:t>
            </a:r>
            <a:r>
              <a:rPr lang="en-US" dirty="0" smtClean="0"/>
              <a:t>what we </a:t>
            </a:r>
            <a:r>
              <a:rPr lang="en-US" dirty="0"/>
              <a:t>do, contact us </a:t>
            </a:r>
            <a:r>
              <a:rPr lang="en-US" dirty="0" err="1"/>
              <a:t>etc</a:t>
            </a:r>
            <a:endParaRPr lang="en-US" dirty="0"/>
          </a:p>
          <a:p>
            <a:r>
              <a:rPr lang="en-US" dirty="0" smtClean="0"/>
              <a:t>We </a:t>
            </a:r>
            <a:r>
              <a:rPr lang="en-US" dirty="0"/>
              <a:t>can include our new product details - banner</a:t>
            </a:r>
          </a:p>
          <a:p>
            <a:r>
              <a:rPr lang="en-US" dirty="0" smtClean="0"/>
              <a:t> </a:t>
            </a:r>
            <a:r>
              <a:rPr lang="en-US" dirty="0"/>
              <a:t>We can publish notes and create groups.</a:t>
            </a:r>
          </a:p>
          <a:p>
            <a:r>
              <a:rPr lang="en-US" dirty="0" smtClean="0"/>
              <a:t> </a:t>
            </a:r>
            <a:r>
              <a:rPr lang="en-US" dirty="0"/>
              <a:t>We can put like box in out site.</a:t>
            </a:r>
          </a:p>
          <a:p>
            <a:r>
              <a:rPr lang="en-US" dirty="0" smtClean="0"/>
              <a:t> </a:t>
            </a:r>
            <a:r>
              <a:rPr lang="en-US" dirty="0"/>
              <a:t>We can create page for products, organization, celebrity </a:t>
            </a:r>
            <a:r>
              <a:rPr lang="en-US" dirty="0" err="1"/>
              <a:t>etc</a:t>
            </a:r>
            <a:endParaRPr lang="en-US" dirty="0"/>
          </a:p>
          <a:p>
            <a:r>
              <a:rPr lang="en-US" dirty="0" smtClean="0"/>
              <a:t> </a:t>
            </a:r>
            <a:r>
              <a:rPr lang="en-US" dirty="0"/>
              <a:t>We can upload photos, post links that direct to our site/blog.</a:t>
            </a:r>
          </a:p>
          <a:p>
            <a:r>
              <a:rPr lang="en-US" dirty="0" smtClean="0"/>
              <a:t> </a:t>
            </a:r>
            <a:r>
              <a:rPr lang="en-US" dirty="0"/>
              <a:t>We can create events like recent activities, upcoming events etc.</a:t>
            </a:r>
          </a:p>
          <a:p>
            <a:r>
              <a:rPr lang="en-US" dirty="0" smtClean="0"/>
              <a:t> </a:t>
            </a:r>
            <a:r>
              <a:rPr lang="en-US" dirty="0"/>
              <a:t>Create advertisements about the new &amp; existing &amp; upcoming </a:t>
            </a:r>
            <a:r>
              <a:rPr lang="en-US" dirty="0" smtClean="0"/>
              <a:t>products (adds </a:t>
            </a:r>
            <a:r>
              <a:rPr lang="en-US" dirty="0"/>
              <a:t>are paid based on click &amp; rate /day).</a:t>
            </a:r>
          </a:p>
          <a:p>
            <a:r>
              <a:rPr lang="en-US" dirty="0" smtClean="0"/>
              <a:t> </a:t>
            </a:r>
            <a:r>
              <a:rPr lang="en-US" dirty="0"/>
              <a:t>View insight menu consist of daily, monthly, weekly user </a:t>
            </a:r>
            <a:r>
              <a:rPr lang="en-US" dirty="0" smtClean="0"/>
              <a:t>details,  </a:t>
            </a:r>
            <a:r>
              <a:rPr lang="fr-FR" dirty="0" err="1" smtClean="0"/>
              <a:t>pageviews</a:t>
            </a:r>
            <a:r>
              <a:rPr lang="fr-FR" dirty="0"/>
              <a:t>, unique page </a:t>
            </a:r>
            <a:r>
              <a:rPr lang="fr-FR" dirty="0" err="1"/>
              <a:t>view</a:t>
            </a:r>
            <a:r>
              <a:rPr lang="fr-FR" dirty="0"/>
              <a:t> </a:t>
            </a:r>
            <a:r>
              <a:rPr lang="fr-FR" dirty="0" err="1"/>
              <a:t>etc</a:t>
            </a:r>
            <a:endParaRPr lang="fr-FR" dirty="0"/>
          </a:p>
          <a:p>
            <a:r>
              <a:rPr lang="en-US" dirty="0" smtClean="0"/>
              <a:t> </a:t>
            </a:r>
            <a:r>
              <a:rPr lang="en-US" dirty="0"/>
              <a:t>We can create multiple admin for a page.</a:t>
            </a:r>
          </a:p>
          <a:p>
            <a:r>
              <a:rPr lang="en-US" dirty="0" smtClean="0"/>
              <a:t> </a:t>
            </a:r>
            <a:r>
              <a:rPr lang="en-US" dirty="0"/>
              <a:t>We can apply theme for the fan pages based on product </a:t>
            </a:r>
            <a:r>
              <a:rPr lang="en-US" dirty="0" smtClean="0"/>
              <a:t>introduction,  product </a:t>
            </a:r>
            <a:r>
              <a:rPr lang="en-US" dirty="0"/>
              <a:t>description etc.</a:t>
            </a:r>
          </a:p>
          <a:p>
            <a:r>
              <a:rPr lang="en-US" dirty="0" smtClean="0"/>
              <a:t>We </a:t>
            </a:r>
            <a:r>
              <a:rPr lang="en-US" dirty="0"/>
              <a:t>can send links, products details to the members, groups for </a:t>
            </a:r>
            <a:r>
              <a:rPr lang="en-US" dirty="0" smtClean="0"/>
              <a:t>getting opinion </a:t>
            </a:r>
            <a:r>
              <a:rPr lang="en-US" dirty="0"/>
              <a:t>, reviews </a:t>
            </a:r>
            <a:r>
              <a:rPr lang="en-US" dirty="0" err="1"/>
              <a:t>etc</a:t>
            </a:r>
            <a:endParaRPr lang="en-US" dirty="0"/>
          </a:p>
        </p:txBody>
      </p:sp>
    </p:spTree>
    <p:extLst>
      <p:ext uri="{BB962C8B-B14F-4D97-AF65-F5344CB8AC3E}">
        <p14:creationId xmlns:p14="http://schemas.microsoft.com/office/powerpoint/2010/main" val="366715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search and social media marketing related?</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9"/>
            <a:ext cx="10515599" cy="3525256"/>
          </a:xfrm>
          <a:prstGeom prst="rect">
            <a:avLst/>
          </a:prstGeom>
        </p:spPr>
      </p:pic>
    </p:spTree>
    <p:extLst>
      <p:ext uri="{BB962C8B-B14F-4D97-AF65-F5344CB8AC3E}">
        <p14:creationId xmlns:p14="http://schemas.microsoft.com/office/powerpoint/2010/main" val="352767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608"/>
            <a:ext cx="10515600" cy="5816355"/>
          </a:xfrm>
        </p:spPr>
        <p:txBody>
          <a:bodyPr>
            <a:normAutofit fontScale="92500"/>
          </a:bodyPr>
          <a:lstStyle/>
          <a:p>
            <a:r>
              <a:rPr lang="en-US" dirty="0"/>
              <a:t>We can send offers, promotional codes, discounts coupon to the </a:t>
            </a:r>
            <a:r>
              <a:rPr lang="en-US" dirty="0" smtClean="0"/>
              <a:t>members, groups </a:t>
            </a:r>
            <a:r>
              <a:rPr lang="en-US" dirty="0"/>
              <a:t>etc.</a:t>
            </a:r>
          </a:p>
          <a:p>
            <a:r>
              <a:rPr lang="en-US" dirty="0" smtClean="0"/>
              <a:t>Facebook </a:t>
            </a:r>
            <a:r>
              <a:rPr lang="en-US" dirty="0"/>
              <a:t>allows to send messages to users you have no connection with </a:t>
            </a:r>
            <a:r>
              <a:rPr lang="en-US" dirty="0" smtClean="0"/>
              <a:t>we can </a:t>
            </a:r>
            <a:r>
              <a:rPr lang="en-US" dirty="0"/>
              <a:t>make use of it.</a:t>
            </a:r>
          </a:p>
          <a:p>
            <a:r>
              <a:rPr lang="en-US" dirty="0" smtClean="0"/>
              <a:t>Facebook </a:t>
            </a:r>
            <a:r>
              <a:rPr lang="en-US" dirty="0"/>
              <a:t>provides classified add services.</a:t>
            </a:r>
          </a:p>
          <a:p>
            <a:r>
              <a:rPr lang="en-US" dirty="0" smtClean="0"/>
              <a:t>We </a:t>
            </a:r>
            <a:r>
              <a:rPr lang="en-US" dirty="0"/>
              <a:t>can make friends from our competitors. We have to send request to </a:t>
            </a:r>
            <a:r>
              <a:rPr lang="en-US" dirty="0" smtClean="0"/>
              <a:t>many friends </a:t>
            </a:r>
            <a:r>
              <a:rPr lang="en-US" dirty="0"/>
              <a:t>(through competitors or through search ).</a:t>
            </a:r>
          </a:p>
          <a:p>
            <a:r>
              <a:rPr lang="en-US" dirty="0" smtClean="0"/>
              <a:t>Try </a:t>
            </a:r>
            <a:r>
              <a:rPr lang="en-US" dirty="0"/>
              <a:t>to implement cross selling in website/product page (comparisons of</a:t>
            </a:r>
          </a:p>
          <a:p>
            <a:pPr marL="0" indent="0">
              <a:buNone/>
            </a:pPr>
            <a:r>
              <a:rPr lang="en-US" dirty="0"/>
              <a:t>products).</a:t>
            </a:r>
          </a:p>
          <a:p>
            <a:r>
              <a:rPr lang="en-US" dirty="0" smtClean="0"/>
              <a:t> </a:t>
            </a:r>
            <a:r>
              <a:rPr lang="en-US" dirty="0"/>
              <a:t>We need to add personal touch in marketing for it to work. Customize </a:t>
            </a:r>
            <a:r>
              <a:rPr lang="en-US" dirty="0" smtClean="0"/>
              <a:t>our communication </a:t>
            </a:r>
            <a:r>
              <a:rPr lang="en-US" dirty="0" err="1"/>
              <a:t>inorder</a:t>
            </a:r>
            <a:r>
              <a:rPr lang="en-US" dirty="0"/>
              <a:t> to stand out.</a:t>
            </a:r>
          </a:p>
          <a:p>
            <a:r>
              <a:rPr lang="en-US" dirty="0" smtClean="0"/>
              <a:t>Highlight </a:t>
            </a:r>
            <a:r>
              <a:rPr lang="en-US" dirty="0"/>
              <a:t>our brand we cannot make any compromise in quality and Brand</a:t>
            </a:r>
          </a:p>
          <a:p>
            <a:pPr marL="0" indent="0">
              <a:buNone/>
            </a:pPr>
            <a:r>
              <a:rPr lang="en-US" dirty="0"/>
              <a:t>establishment.</a:t>
            </a:r>
          </a:p>
        </p:txBody>
      </p:sp>
    </p:spTree>
    <p:extLst>
      <p:ext uri="{BB962C8B-B14F-4D97-AF65-F5344CB8AC3E}">
        <p14:creationId xmlns:p14="http://schemas.microsoft.com/office/powerpoint/2010/main" val="2694653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481883"/>
            <a:ext cx="10515600" cy="5695079"/>
          </a:xfrm>
          <a:prstGeom prst="rect">
            <a:avLst/>
          </a:prstGeom>
        </p:spPr>
      </p:pic>
    </p:spTree>
    <p:extLst>
      <p:ext uri="{BB962C8B-B14F-4D97-AF65-F5344CB8AC3E}">
        <p14:creationId xmlns:p14="http://schemas.microsoft.com/office/powerpoint/2010/main" val="260863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2602984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fontScale="77500" lnSpcReduction="20000"/>
          </a:bodyPr>
          <a:lstStyle/>
          <a:p>
            <a:r>
              <a:rPr lang="en-US" dirty="0" smtClean="0"/>
              <a:t>Focus </a:t>
            </a:r>
            <a:r>
              <a:rPr lang="en-US" dirty="0"/>
              <a:t>on Brand promotions &amp; microblogging (140 characters).</a:t>
            </a:r>
          </a:p>
          <a:p>
            <a:r>
              <a:rPr lang="en-US" dirty="0" smtClean="0"/>
              <a:t>Build </a:t>
            </a:r>
            <a:r>
              <a:rPr lang="en-US" dirty="0"/>
              <a:t>strong &amp; powerful relation ship with prospective customers.</a:t>
            </a:r>
          </a:p>
          <a:p>
            <a:r>
              <a:rPr lang="en-US" dirty="0" smtClean="0"/>
              <a:t> </a:t>
            </a:r>
            <a:r>
              <a:rPr lang="en-US" dirty="0"/>
              <a:t>Attractive bio increases popularity .</a:t>
            </a:r>
          </a:p>
          <a:p>
            <a:r>
              <a:rPr lang="en-US" dirty="0" smtClean="0"/>
              <a:t> </a:t>
            </a:r>
            <a:r>
              <a:rPr lang="en-US" dirty="0"/>
              <a:t>Educate them with our new product their uses, advantages </a:t>
            </a:r>
            <a:r>
              <a:rPr lang="en-US" dirty="0" err="1"/>
              <a:t>etc</a:t>
            </a:r>
            <a:r>
              <a:rPr lang="en-US" dirty="0"/>
              <a:t> and create </a:t>
            </a:r>
            <a:r>
              <a:rPr lang="en-US" dirty="0" smtClean="0"/>
              <a:t>an awareness </a:t>
            </a:r>
            <a:r>
              <a:rPr lang="en-US" dirty="0"/>
              <a:t>and necessity</a:t>
            </a:r>
          </a:p>
          <a:p>
            <a:r>
              <a:rPr lang="en-US" dirty="0" smtClean="0"/>
              <a:t>Filling </a:t>
            </a:r>
            <a:r>
              <a:rPr lang="en-US" dirty="0"/>
              <a:t>up the page with quick technique &amp; tips.</a:t>
            </a:r>
          </a:p>
          <a:p>
            <a:r>
              <a:rPr lang="en-US" dirty="0" smtClean="0"/>
              <a:t> </a:t>
            </a:r>
            <a:r>
              <a:rPr lang="en-US" dirty="0"/>
              <a:t>Use search.twitter.com &amp; twellow.com to find more users.</a:t>
            </a:r>
          </a:p>
          <a:p>
            <a:r>
              <a:rPr lang="en-US" dirty="0" smtClean="0"/>
              <a:t> </a:t>
            </a:r>
            <a:r>
              <a:rPr lang="en-US" dirty="0"/>
              <a:t>We can easily gain followers by following the active members in twitter.</a:t>
            </a:r>
          </a:p>
          <a:p>
            <a:r>
              <a:rPr lang="en-US" dirty="0" smtClean="0"/>
              <a:t> </a:t>
            </a:r>
            <a:r>
              <a:rPr lang="en-US" dirty="0"/>
              <a:t>We will get followers by following the followers of experts, gurus or of </a:t>
            </a:r>
            <a:r>
              <a:rPr lang="en-US" dirty="0" smtClean="0"/>
              <a:t>our competitors </a:t>
            </a:r>
            <a:r>
              <a:rPr lang="en-US" dirty="0"/>
              <a:t>in twitter.</a:t>
            </a:r>
          </a:p>
          <a:p>
            <a:r>
              <a:rPr lang="en-US" dirty="0" smtClean="0"/>
              <a:t>When </a:t>
            </a:r>
            <a:r>
              <a:rPr lang="en-US" dirty="0"/>
              <a:t>we follow 100 members we will get </a:t>
            </a:r>
            <a:r>
              <a:rPr lang="en-US" dirty="0" err="1"/>
              <a:t>atleast</a:t>
            </a:r>
            <a:r>
              <a:rPr lang="en-US" dirty="0"/>
              <a:t> 70 followers.</a:t>
            </a:r>
          </a:p>
          <a:p>
            <a:r>
              <a:rPr lang="en-US" dirty="0" smtClean="0"/>
              <a:t> </a:t>
            </a:r>
            <a:r>
              <a:rPr lang="en-US" dirty="0"/>
              <a:t>For getting the followers we have to follow many in a consecutive manner.</a:t>
            </a:r>
          </a:p>
          <a:p>
            <a:r>
              <a:rPr lang="en-US" dirty="0" smtClean="0"/>
              <a:t>We </a:t>
            </a:r>
            <a:r>
              <a:rPr lang="en-US" dirty="0"/>
              <a:t>can post a product, link </a:t>
            </a:r>
            <a:r>
              <a:rPr lang="en-US" dirty="0" err="1"/>
              <a:t>etc</a:t>
            </a:r>
            <a:r>
              <a:rPr lang="en-US" dirty="0"/>
              <a:t> and ask for opinion and reviews.</a:t>
            </a:r>
          </a:p>
          <a:p>
            <a:r>
              <a:rPr lang="en-US" dirty="0" smtClean="0"/>
              <a:t>We </a:t>
            </a:r>
            <a:r>
              <a:rPr lang="en-US" dirty="0"/>
              <a:t>can use affiliate marketing &amp; micro blogging.</a:t>
            </a:r>
          </a:p>
          <a:p>
            <a:r>
              <a:rPr lang="en-US" dirty="0" smtClean="0"/>
              <a:t>Create </a:t>
            </a:r>
            <a:r>
              <a:rPr lang="en-US" dirty="0"/>
              <a:t>banner about products, organizations </a:t>
            </a:r>
            <a:r>
              <a:rPr lang="en-US" dirty="0" err="1"/>
              <a:t>etc</a:t>
            </a:r>
            <a:endParaRPr lang="en-US" dirty="0"/>
          </a:p>
          <a:p>
            <a:r>
              <a:rPr lang="en-US" dirty="0" smtClean="0"/>
              <a:t>We </a:t>
            </a:r>
            <a:r>
              <a:rPr lang="en-US" dirty="0"/>
              <a:t>can post promotional codes for products such as discount coupon, buy 3 get</a:t>
            </a:r>
          </a:p>
          <a:p>
            <a:pPr marL="0" indent="0">
              <a:buNone/>
            </a:pPr>
            <a:r>
              <a:rPr lang="en-US" dirty="0"/>
              <a:t>1 </a:t>
            </a:r>
            <a:r>
              <a:rPr lang="en-US" dirty="0" err="1"/>
              <a:t>etc</a:t>
            </a:r>
            <a:endParaRPr lang="en-US" dirty="0"/>
          </a:p>
        </p:txBody>
      </p:sp>
    </p:spTree>
    <p:extLst>
      <p:ext uri="{BB962C8B-B14F-4D97-AF65-F5344CB8AC3E}">
        <p14:creationId xmlns:p14="http://schemas.microsoft.com/office/powerpoint/2010/main" val="2881572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normAutofit fontScale="92500" lnSpcReduction="20000"/>
          </a:bodyPr>
          <a:lstStyle/>
          <a:p>
            <a:r>
              <a:rPr lang="en-US" dirty="0" smtClean="0"/>
              <a:t>Build </a:t>
            </a:r>
            <a:r>
              <a:rPr lang="en-US" dirty="0"/>
              <a:t>a personal relation ship with the followers &amp; create a trustworthiness</a:t>
            </a:r>
          </a:p>
          <a:p>
            <a:pPr marL="0" indent="0">
              <a:buNone/>
            </a:pPr>
            <a:r>
              <a:rPr lang="en-US" dirty="0"/>
              <a:t>among them.</a:t>
            </a:r>
          </a:p>
          <a:p>
            <a:r>
              <a:rPr lang="en-US" dirty="0" smtClean="0"/>
              <a:t> </a:t>
            </a:r>
            <a:r>
              <a:rPr lang="en-US" dirty="0"/>
              <a:t>Upload genuine photo, company logo or product logo.</a:t>
            </a:r>
          </a:p>
          <a:p>
            <a:r>
              <a:rPr lang="en-US" dirty="0" smtClean="0"/>
              <a:t> </a:t>
            </a:r>
            <a:r>
              <a:rPr lang="en-US" dirty="0"/>
              <a:t>Try to be human and give respect the values.</a:t>
            </a:r>
          </a:p>
          <a:p>
            <a:r>
              <a:rPr lang="en-US" dirty="0" smtClean="0"/>
              <a:t> </a:t>
            </a:r>
            <a:r>
              <a:rPr lang="en-US" dirty="0"/>
              <a:t>Don’t take the customer directly to the product page. Give them </a:t>
            </a:r>
            <a:r>
              <a:rPr lang="en-US" dirty="0" smtClean="0"/>
              <a:t>details description </a:t>
            </a:r>
            <a:r>
              <a:rPr lang="en-US" dirty="0"/>
              <a:t>before taking them to the product page.</a:t>
            </a:r>
          </a:p>
          <a:p>
            <a:r>
              <a:rPr lang="en-US" dirty="0" smtClean="0"/>
              <a:t> </a:t>
            </a:r>
            <a:r>
              <a:rPr lang="en-US" dirty="0"/>
              <a:t>The followers want something from us so we always want to sell some thing</a:t>
            </a:r>
          </a:p>
          <a:p>
            <a:pPr marL="0" indent="0">
              <a:buNone/>
            </a:pPr>
            <a:r>
              <a:rPr lang="en-US" dirty="0"/>
              <a:t>more than they expect.</a:t>
            </a:r>
          </a:p>
          <a:p>
            <a:r>
              <a:rPr lang="en-US" dirty="0" smtClean="0"/>
              <a:t>Try </a:t>
            </a:r>
            <a:r>
              <a:rPr lang="en-US" dirty="0"/>
              <a:t>to implement cross selling in website (pack include coke when we buy </a:t>
            </a:r>
            <a:r>
              <a:rPr lang="en-US" dirty="0" smtClean="0"/>
              <a:t>pizza).</a:t>
            </a:r>
            <a:endParaRPr lang="en-US" dirty="0"/>
          </a:p>
          <a:p>
            <a:r>
              <a:rPr lang="en-US" dirty="0" smtClean="0"/>
              <a:t>We </a:t>
            </a:r>
            <a:r>
              <a:rPr lang="en-US" dirty="0"/>
              <a:t>need to add personal touch in marketing for it to work. Customize </a:t>
            </a:r>
            <a:r>
              <a:rPr lang="en-US" dirty="0" smtClean="0"/>
              <a:t>our communication </a:t>
            </a:r>
            <a:r>
              <a:rPr lang="en-US" dirty="0" err="1"/>
              <a:t>inorder</a:t>
            </a:r>
            <a:r>
              <a:rPr lang="en-US" dirty="0"/>
              <a:t> to stand out.</a:t>
            </a:r>
          </a:p>
          <a:p>
            <a:r>
              <a:rPr lang="en-US" dirty="0" smtClean="0"/>
              <a:t>Highlight </a:t>
            </a:r>
            <a:r>
              <a:rPr lang="en-US" dirty="0"/>
              <a:t>our brand we cannot make any compromise in quality and </a:t>
            </a:r>
            <a:r>
              <a:rPr lang="en-US" dirty="0" smtClean="0"/>
              <a:t>Brand establishment</a:t>
            </a:r>
            <a:r>
              <a:rPr lang="en-US" dirty="0"/>
              <a:t>.</a:t>
            </a:r>
          </a:p>
        </p:txBody>
      </p:sp>
    </p:spTree>
    <p:extLst>
      <p:ext uri="{BB962C8B-B14F-4D97-AF65-F5344CB8AC3E}">
        <p14:creationId xmlns:p14="http://schemas.microsoft.com/office/powerpoint/2010/main" val="1769172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734097"/>
            <a:ext cx="10515600" cy="5061396"/>
          </a:xfrm>
          <a:prstGeom prst="rect">
            <a:avLst/>
          </a:prstGeom>
        </p:spPr>
      </p:pic>
    </p:spTree>
    <p:extLst>
      <p:ext uri="{BB962C8B-B14F-4D97-AF65-F5344CB8AC3E}">
        <p14:creationId xmlns:p14="http://schemas.microsoft.com/office/powerpoint/2010/main" val="3419405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56"/>
            <a:ext cx="10515600" cy="5906507"/>
          </a:xfrm>
        </p:spPr>
        <p:txBody>
          <a:bodyPr>
            <a:normAutofit fontScale="77500" lnSpcReduction="20000"/>
          </a:bodyPr>
          <a:lstStyle/>
          <a:p>
            <a:r>
              <a:rPr lang="en-US" dirty="0" smtClean="0"/>
              <a:t>We </a:t>
            </a:r>
            <a:r>
              <a:rPr lang="en-US" dirty="0"/>
              <a:t>can create group and make others to follow us</a:t>
            </a:r>
          </a:p>
          <a:p>
            <a:r>
              <a:rPr lang="en-US" dirty="0" smtClean="0"/>
              <a:t> </a:t>
            </a:r>
            <a:r>
              <a:rPr lang="en-US" dirty="0"/>
              <a:t>We can request for the opinion and suggestion.</a:t>
            </a:r>
          </a:p>
          <a:p>
            <a:r>
              <a:rPr lang="en-US" dirty="0" smtClean="0"/>
              <a:t>We </a:t>
            </a:r>
            <a:r>
              <a:rPr lang="en-US" dirty="0"/>
              <a:t>can expose our skill set.</a:t>
            </a:r>
          </a:p>
          <a:p>
            <a:r>
              <a:rPr lang="en-US" dirty="0" smtClean="0"/>
              <a:t>We </a:t>
            </a:r>
            <a:r>
              <a:rPr lang="en-US" dirty="0"/>
              <a:t>can follow the companies and make other to follows us</a:t>
            </a:r>
          </a:p>
          <a:p>
            <a:r>
              <a:rPr lang="en-US" dirty="0" smtClean="0"/>
              <a:t>We </a:t>
            </a:r>
            <a:r>
              <a:rPr lang="en-US" dirty="0"/>
              <a:t>can create a professional network ask for opinion and reviews etc.</a:t>
            </a:r>
          </a:p>
          <a:p>
            <a:r>
              <a:rPr lang="en-US" dirty="0" smtClean="0"/>
              <a:t>Increase </a:t>
            </a:r>
            <a:r>
              <a:rPr lang="en-US" dirty="0"/>
              <a:t>your visibility.</a:t>
            </a:r>
          </a:p>
          <a:p>
            <a:r>
              <a:rPr lang="en-US" dirty="0" smtClean="0"/>
              <a:t>Improve </a:t>
            </a:r>
            <a:r>
              <a:rPr lang="en-US" dirty="0"/>
              <a:t>your connect ability.</a:t>
            </a:r>
          </a:p>
          <a:p>
            <a:r>
              <a:rPr lang="en-US" dirty="0" smtClean="0"/>
              <a:t>Improve </a:t>
            </a:r>
            <a:r>
              <a:rPr lang="en-US" dirty="0"/>
              <a:t>your Google Page Rank.</a:t>
            </a:r>
          </a:p>
          <a:p>
            <a:r>
              <a:rPr lang="en-US" dirty="0" smtClean="0"/>
              <a:t>Enhance </a:t>
            </a:r>
            <a:r>
              <a:rPr lang="en-US" dirty="0"/>
              <a:t>your search engine results.</a:t>
            </a:r>
          </a:p>
          <a:p>
            <a:r>
              <a:rPr lang="en-US" dirty="0" smtClean="0"/>
              <a:t>Perform </a:t>
            </a:r>
            <a:r>
              <a:rPr lang="en-US" dirty="0"/>
              <a:t>blind, “reverse,” and company reference checks.</a:t>
            </a:r>
          </a:p>
          <a:p>
            <a:r>
              <a:rPr lang="en-US" dirty="0" smtClean="0"/>
              <a:t>Increase </a:t>
            </a:r>
            <a:r>
              <a:rPr lang="en-US" dirty="0"/>
              <a:t>the relevancy of your job search.</a:t>
            </a:r>
          </a:p>
          <a:p>
            <a:r>
              <a:rPr lang="en-US" dirty="0" smtClean="0"/>
              <a:t>Make </a:t>
            </a:r>
            <a:r>
              <a:rPr lang="en-US" dirty="0"/>
              <a:t>your interview go smoother.</a:t>
            </a:r>
          </a:p>
          <a:p>
            <a:r>
              <a:rPr lang="en-US" dirty="0" smtClean="0"/>
              <a:t>Gauge </a:t>
            </a:r>
            <a:r>
              <a:rPr lang="en-US" dirty="0"/>
              <a:t>the health of a company.</a:t>
            </a:r>
          </a:p>
          <a:p>
            <a:r>
              <a:rPr lang="en-US" dirty="0" smtClean="0"/>
              <a:t>Gauge </a:t>
            </a:r>
            <a:r>
              <a:rPr lang="en-US" dirty="0"/>
              <a:t>the health of an industry.</a:t>
            </a:r>
          </a:p>
          <a:p>
            <a:r>
              <a:rPr lang="en-US" smtClean="0"/>
              <a:t>Track </a:t>
            </a:r>
            <a:r>
              <a:rPr lang="en-US" dirty="0"/>
              <a:t>startups.</a:t>
            </a:r>
          </a:p>
          <a:p>
            <a:r>
              <a:rPr lang="en-US" smtClean="0"/>
              <a:t>Ask </a:t>
            </a:r>
            <a:r>
              <a:rPr lang="en-US" dirty="0"/>
              <a:t>for advice. (LinkedIn Answers)</a:t>
            </a:r>
          </a:p>
        </p:txBody>
      </p:sp>
    </p:spTree>
    <p:extLst>
      <p:ext uri="{BB962C8B-B14F-4D97-AF65-F5344CB8AC3E}">
        <p14:creationId xmlns:p14="http://schemas.microsoft.com/office/powerpoint/2010/main" val="4067143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YouTube</a:t>
            </a:r>
            <a:br>
              <a:rPr lang="en-US" b="1" dirty="0"/>
            </a:b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YouTube is the leading video-sharing platform in the world.</a:t>
            </a:r>
          </a:p>
          <a:p>
            <a:r>
              <a:rPr lang="en-US" dirty="0"/>
              <a:t>On your channel, your brand can share and edit its own videos, create playlists, and prompt discussions.</a:t>
            </a:r>
          </a:p>
          <a:p>
            <a:r>
              <a:rPr lang="en-US" dirty="0"/>
              <a:t>Since it was bought over by Google in 2006, YouTube is another platform that the search gives priority to in its search results so take advantage of it!</a:t>
            </a:r>
          </a:p>
          <a:p>
            <a:endParaRPr lang="en-US" dirty="0"/>
          </a:p>
        </p:txBody>
      </p:sp>
    </p:spTree>
    <p:extLst>
      <p:ext uri="{BB962C8B-B14F-4D97-AF65-F5344CB8AC3E}">
        <p14:creationId xmlns:p14="http://schemas.microsoft.com/office/powerpoint/2010/main" val="1535117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use YouTube for marketing</a:t>
            </a:r>
            <a:br>
              <a:rPr lang="en-US" b="1" dirty="0"/>
            </a:br>
            <a:endParaRPr lang="en-US" dirty="0"/>
          </a:p>
        </p:txBody>
      </p:sp>
      <p:sp>
        <p:nvSpPr>
          <p:cNvPr id="3" name="Content Placeholder 2"/>
          <p:cNvSpPr>
            <a:spLocks noGrp="1"/>
          </p:cNvSpPr>
          <p:nvPr>
            <p:ph idx="1"/>
          </p:nvPr>
        </p:nvSpPr>
        <p:spPr>
          <a:xfrm>
            <a:off x="838200" y="1146220"/>
            <a:ext cx="10515600" cy="5030743"/>
          </a:xfrm>
        </p:spPr>
        <p:txBody>
          <a:bodyPr>
            <a:normAutofit lnSpcReduction="10000"/>
          </a:bodyPr>
          <a:lstStyle/>
          <a:p>
            <a:r>
              <a:rPr lang="en-US" dirty="0"/>
              <a:t>YouTube for your business is a great way to get your face out there. Videos are a lot more </a:t>
            </a:r>
            <a:r>
              <a:rPr lang="en-US" u="sng" dirty="0">
                <a:hlinkClick r:id="rId2"/>
              </a:rPr>
              <a:t>engaging</a:t>
            </a:r>
            <a:r>
              <a:rPr lang="en-US" dirty="0"/>
              <a:t> and shareable than text content and they also aid your search rank in Google.</a:t>
            </a:r>
          </a:p>
          <a:p>
            <a:r>
              <a:rPr lang="en-US" dirty="0"/>
              <a:t>When creating videos for YouTube quality matters.</a:t>
            </a:r>
          </a:p>
          <a:p>
            <a:r>
              <a:rPr lang="en-US" dirty="0"/>
              <a:t>Make sure there’s a purpose and value to what you’re uploading and sharing. Also make sure to pay attention to your production value.</a:t>
            </a:r>
          </a:p>
          <a:p>
            <a:r>
              <a:rPr lang="en-US" dirty="0"/>
              <a:t>Both the video and audio of what you upload should be crisp, clear, and easy to understand. No shaky cameras!</a:t>
            </a:r>
          </a:p>
          <a:p>
            <a:r>
              <a:rPr lang="en-US" b="1" dirty="0"/>
              <a:t>Tool to utilize: Teaching opportunities</a:t>
            </a:r>
            <a:endParaRPr lang="en-US" dirty="0"/>
          </a:p>
          <a:p>
            <a:r>
              <a:rPr lang="en-US" dirty="0"/>
              <a:t>YouTube gives you a gateway to be an educator in your industry. Upload webinars or videos speaking on important topics that further the education of your audience.</a:t>
            </a:r>
          </a:p>
          <a:p>
            <a:pPr marL="0" indent="0">
              <a:buNone/>
            </a:pPr>
            <a:endParaRPr lang="en-US" dirty="0"/>
          </a:p>
        </p:txBody>
      </p:sp>
    </p:spTree>
    <p:extLst>
      <p:ext uri="{BB962C8B-B14F-4D97-AF65-F5344CB8AC3E}">
        <p14:creationId xmlns:p14="http://schemas.microsoft.com/office/powerpoint/2010/main" val="1375865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Pinterest</a:t>
            </a:r>
            <a:br>
              <a:rPr lang="en-US" b="1" dirty="0"/>
            </a:br>
            <a:endParaRPr lang="en-US" dirty="0"/>
          </a:p>
        </p:txBody>
      </p:sp>
      <p:sp>
        <p:nvSpPr>
          <p:cNvPr id="3" name="Content Placeholder 2"/>
          <p:cNvSpPr>
            <a:spLocks noGrp="1"/>
          </p:cNvSpPr>
          <p:nvPr>
            <p:ph idx="1"/>
          </p:nvPr>
        </p:nvSpPr>
        <p:spPr/>
        <p:txBody>
          <a:bodyPr/>
          <a:lstStyle/>
          <a:p>
            <a:r>
              <a:rPr lang="en-US" dirty="0"/>
              <a:t>Pinterest is one of the more unique marketing platform on this list. Instead of posting content for your audience to read, on Pinterest, you’re posting just a clickable picture and a short caption. This is a very popular platform for brands with a tangible product, i.e. clothing and food brands, restaurants, those in </a:t>
            </a:r>
            <a:r>
              <a:rPr lang="en-US" dirty="0" err="1"/>
              <a:t>eCommerce</a:t>
            </a:r>
            <a:r>
              <a:rPr lang="en-US" dirty="0"/>
              <a:t>, etc.</a:t>
            </a:r>
          </a:p>
        </p:txBody>
      </p:sp>
    </p:spTree>
    <p:extLst>
      <p:ext uri="{BB962C8B-B14F-4D97-AF65-F5344CB8AC3E}">
        <p14:creationId xmlns:p14="http://schemas.microsoft.com/office/powerpoint/2010/main" val="2758079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Marketing at market land</a:t>
            </a:r>
            <a:endParaRPr lang="en-US" dirty="0"/>
          </a:p>
        </p:txBody>
      </p:sp>
      <p:pic>
        <p:nvPicPr>
          <p:cNvPr id="6" name="Content Placeholder 5"/>
          <p:cNvPicPr>
            <a:picLocks noGrp="1" noChangeAspect="1"/>
          </p:cNvPicPr>
          <p:nvPr>
            <p:ph idx="1"/>
          </p:nvPr>
        </p:nvPicPr>
        <p:blipFill>
          <a:blip r:embed="rId2"/>
          <a:stretch>
            <a:fillRect/>
          </a:stretch>
        </p:blipFill>
        <p:spPr>
          <a:xfrm>
            <a:off x="838200" y="1841680"/>
            <a:ext cx="10366420" cy="1249250"/>
          </a:xfrm>
          <a:prstGeom prst="rect">
            <a:avLst/>
          </a:prstGeom>
        </p:spPr>
      </p:pic>
      <p:pic>
        <p:nvPicPr>
          <p:cNvPr id="7" name="Picture 6"/>
          <p:cNvPicPr>
            <a:picLocks noChangeAspect="1"/>
          </p:cNvPicPr>
          <p:nvPr/>
        </p:nvPicPr>
        <p:blipFill>
          <a:blip r:embed="rId3"/>
          <a:stretch>
            <a:fillRect/>
          </a:stretch>
        </p:blipFill>
        <p:spPr>
          <a:xfrm>
            <a:off x="1042585" y="3090930"/>
            <a:ext cx="6852164" cy="2009104"/>
          </a:xfrm>
          <a:prstGeom prst="rect">
            <a:avLst/>
          </a:prstGeom>
        </p:spPr>
      </p:pic>
    </p:spTree>
    <p:extLst>
      <p:ext uri="{BB962C8B-B14F-4D97-AF65-F5344CB8AC3E}">
        <p14:creationId xmlns:p14="http://schemas.microsoft.com/office/powerpoint/2010/main" val="2807327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use Pinterest for marketing</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Pinterest is a superficial platform, so every image you post has to be high-quality and striking to stand out in your feed.</a:t>
            </a:r>
          </a:p>
          <a:p>
            <a:r>
              <a:rPr lang="en-US" dirty="0"/>
              <a:t>When you start posting images make sure they link back to a related blog or page on your website. As people click through from your image to your site they want to see or read something that’s related to the image that caught their eye.</a:t>
            </a:r>
          </a:p>
          <a:p>
            <a:r>
              <a:rPr lang="en-US" dirty="0"/>
              <a:t>Once you begin posting organize your Pinterest by dividing it into boards. Each board should have a category relative to different aspects of your business. Make it simple for your followers to find what they're looking for.</a:t>
            </a:r>
          </a:p>
          <a:p>
            <a:r>
              <a:rPr lang="en-US" dirty="0"/>
              <a:t>Also make sure that your caption is keyword optimized. Like any other search engine, Pinterest cannot crawl images. This caption is how your pin will show up when people are browsing.</a:t>
            </a:r>
          </a:p>
          <a:p>
            <a:endParaRPr lang="en-US" dirty="0"/>
          </a:p>
        </p:txBody>
      </p:sp>
    </p:spTree>
    <p:extLst>
      <p:ext uri="{BB962C8B-B14F-4D97-AF65-F5344CB8AC3E}">
        <p14:creationId xmlns:p14="http://schemas.microsoft.com/office/powerpoint/2010/main" val="156929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 to utilize: Business analytics</a:t>
            </a:r>
            <a:br>
              <a:rPr lang="en-US" b="1" dirty="0"/>
            </a:br>
            <a:endParaRPr lang="en-US" dirty="0"/>
          </a:p>
        </p:txBody>
      </p:sp>
      <p:sp>
        <p:nvSpPr>
          <p:cNvPr id="3" name="Content Placeholder 2"/>
          <p:cNvSpPr>
            <a:spLocks noGrp="1"/>
          </p:cNvSpPr>
          <p:nvPr>
            <p:ph idx="1"/>
          </p:nvPr>
        </p:nvSpPr>
        <p:spPr/>
        <p:txBody>
          <a:bodyPr/>
          <a:lstStyle/>
          <a:p>
            <a:r>
              <a:rPr lang="en-US" dirty="0"/>
              <a:t>Pinterest added a tool for businesses to better track exactly which pins are working and which aren’t. This way you’re able to collect data on what images people are clicking on. Once you know what your audience is interested in you can make sure to use more images that are along those same lines.</a:t>
            </a:r>
          </a:p>
        </p:txBody>
      </p:sp>
    </p:spTree>
    <p:extLst>
      <p:ext uri="{BB962C8B-B14F-4D97-AF65-F5344CB8AC3E}">
        <p14:creationId xmlns:p14="http://schemas.microsoft.com/office/powerpoint/2010/main" val="3023196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8756" y="0"/>
            <a:ext cx="12192000" cy="6858000"/>
            <a:chOff x="0" y="0"/>
            <a:chExt cx="9144000" cy="5143500"/>
          </a:xfrm>
        </p:grpSpPr>
        <p:sp>
          <p:nvSpPr>
            <p:cNvPr id="3" name="object 3"/>
            <p:cNvSpPr/>
            <p:nvPr/>
          </p:nvSpPr>
          <p:spPr>
            <a:xfrm>
              <a:off x="0" y="0"/>
              <a:ext cx="9144000" cy="5143499"/>
            </a:xfrm>
            <a:prstGeom prst="rect">
              <a:avLst/>
            </a:prstGeom>
            <a:blipFill>
              <a:blip r:embed="rId2" cstate="print"/>
              <a:stretch>
                <a:fillRect/>
              </a:stretch>
            </a:blipFill>
          </p:spPr>
          <p:txBody>
            <a:bodyPr wrap="square" lIns="0" tIns="0" rIns="0" bIns="0" rtlCol="0"/>
            <a:lstStyle/>
            <a:p>
              <a:endParaRPr sz="2400"/>
            </a:p>
          </p:txBody>
        </p:sp>
        <p:sp>
          <p:nvSpPr>
            <p:cNvPr id="4" name="object 4"/>
            <p:cNvSpPr/>
            <p:nvPr/>
          </p:nvSpPr>
          <p:spPr>
            <a:xfrm>
              <a:off x="480059" y="1491996"/>
              <a:ext cx="795528" cy="775715"/>
            </a:xfrm>
            <a:prstGeom prst="rect">
              <a:avLst/>
            </a:prstGeom>
            <a:blipFill>
              <a:blip r:embed="rId3" cstate="print"/>
              <a:stretch>
                <a:fillRect/>
              </a:stretch>
            </a:blipFill>
          </p:spPr>
          <p:txBody>
            <a:bodyPr wrap="square" lIns="0" tIns="0" rIns="0" bIns="0" rtlCol="0"/>
            <a:lstStyle/>
            <a:p>
              <a:endParaRPr sz="2400"/>
            </a:p>
          </p:txBody>
        </p:sp>
      </p:grpSp>
      <p:sp>
        <p:nvSpPr>
          <p:cNvPr id="5" name="object 5"/>
          <p:cNvSpPr txBox="1">
            <a:spLocks noGrp="1"/>
          </p:cNvSpPr>
          <p:nvPr>
            <p:ph type="title"/>
          </p:nvPr>
        </p:nvSpPr>
        <p:spPr>
          <a:xfrm>
            <a:off x="2388107" y="1791095"/>
            <a:ext cx="2744893" cy="1494426"/>
          </a:xfrm>
          <a:prstGeom prst="rect">
            <a:avLst/>
          </a:prstGeom>
        </p:spPr>
        <p:txBody>
          <a:bodyPr vert="horz" wrap="square" lIns="0" tIns="16933" rIns="0" bIns="0" rtlCol="0" anchor="ctr">
            <a:spAutoFit/>
          </a:bodyPr>
          <a:lstStyle/>
          <a:p>
            <a:pPr marL="845799" marR="6773" indent="-829713">
              <a:lnSpc>
                <a:spcPct val="100000"/>
              </a:lnSpc>
              <a:spcBef>
                <a:spcPts val="133"/>
              </a:spcBef>
            </a:pPr>
            <a:r>
              <a:rPr sz="4800" spc="-7" dirty="0">
                <a:solidFill>
                  <a:srgbClr val="FFFFFF"/>
                </a:solidFill>
              </a:rPr>
              <a:t>Instagram  Ads</a:t>
            </a:r>
            <a:endParaRPr sz="4800"/>
          </a:p>
        </p:txBody>
      </p:sp>
      <p:sp>
        <p:nvSpPr>
          <p:cNvPr id="7" name="object 7"/>
          <p:cNvSpPr txBox="1"/>
          <p:nvPr/>
        </p:nvSpPr>
        <p:spPr>
          <a:xfrm>
            <a:off x="11403245" y="6314779"/>
            <a:ext cx="166793" cy="304421"/>
          </a:xfrm>
          <a:prstGeom prst="rect">
            <a:avLst/>
          </a:prstGeom>
        </p:spPr>
        <p:txBody>
          <a:bodyPr vert="horz" wrap="square" lIns="0" tIns="16933" rIns="0" bIns="0" rtlCol="0">
            <a:spAutoFit/>
          </a:bodyPr>
          <a:lstStyle/>
          <a:p>
            <a:pPr marL="16933">
              <a:spcBef>
                <a:spcPts val="133"/>
              </a:spcBef>
            </a:pPr>
            <a:r>
              <a:rPr sz="1867" dirty="0">
                <a:latin typeface="Arial"/>
                <a:cs typeface="Arial"/>
              </a:rPr>
              <a:t>1</a:t>
            </a:r>
            <a:endParaRPr sz="1867">
              <a:latin typeface="Arial"/>
              <a:cs typeface="Arial"/>
            </a:endParaRPr>
          </a:p>
        </p:txBody>
      </p:sp>
      <p:sp>
        <p:nvSpPr>
          <p:cNvPr id="8" name="object 8"/>
          <p:cNvSpPr txBox="1"/>
          <p:nvPr/>
        </p:nvSpPr>
        <p:spPr>
          <a:xfrm>
            <a:off x="8218762" y="6684197"/>
            <a:ext cx="2836333" cy="159810"/>
          </a:xfrm>
          <a:prstGeom prst="rect">
            <a:avLst/>
          </a:prstGeom>
        </p:spPr>
        <p:txBody>
          <a:bodyPr vert="horz" wrap="square" lIns="0" tIns="16087" rIns="0" bIns="0" rtlCol="0">
            <a:spAutoFit/>
          </a:bodyPr>
          <a:lstStyle/>
          <a:p>
            <a:pPr marL="16933">
              <a:spcBef>
                <a:spcPts val="127"/>
              </a:spcBef>
            </a:pPr>
            <a:r>
              <a:rPr sz="933" spc="-13" dirty="0">
                <a:solidFill>
                  <a:srgbClr val="999999"/>
                </a:solidFill>
                <a:latin typeface="Arial"/>
                <a:cs typeface="Arial"/>
              </a:rPr>
              <a:t>Image </a:t>
            </a:r>
            <a:r>
              <a:rPr sz="933" spc="-7" dirty="0">
                <a:solidFill>
                  <a:srgbClr val="999999"/>
                </a:solidFill>
                <a:latin typeface="Arial"/>
                <a:cs typeface="Arial"/>
              </a:rPr>
              <a:t>Source:</a:t>
            </a:r>
            <a:r>
              <a:rPr sz="933" spc="93" dirty="0">
                <a:solidFill>
                  <a:srgbClr val="999999"/>
                </a:solidFill>
                <a:latin typeface="Arial"/>
                <a:cs typeface="Arial"/>
              </a:rPr>
              <a:t> </a:t>
            </a:r>
            <a:r>
              <a:rPr sz="933" u="sng" spc="-7" dirty="0">
                <a:solidFill>
                  <a:srgbClr val="0096A7"/>
                </a:solidFill>
                <a:uFill>
                  <a:solidFill>
                    <a:srgbClr val="0096A7"/>
                  </a:solidFill>
                </a:uFill>
                <a:latin typeface="Arial"/>
                <a:cs typeface="Arial"/>
                <a:hlinkClick r:id="rId4"/>
              </a:rPr>
              <a:t>how-to-start-advertising-on-instagram</a:t>
            </a:r>
            <a:r>
              <a:rPr sz="933" spc="-7" dirty="0">
                <a:solidFill>
                  <a:srgbClr val="0096A7"/>
                </a:solidFill>
                <a:latin typeface="Arial"/>
                <a:cs typeface="Arial"/>
                <a:hlinkClick r:id="rId4"/>
              </a:rPr>
              <a:t>/</a:t>
            </a:r>
            <a:endParaRPr sz="933">
              <a:latin typeface="Arial"/>
              <a:cs typeface="Arial"/>
            </a:endParaRPr>
          </a:p>
        </p:txBody>
      </p:sp>
    </p:spTree>
    <p:extLst>
      <p:ext uri="{BB962C8B-B14F-4D97-AF65-F5344CB8AC3E}">
        <p14:creationId xmlns:p14="http://schemas.microsoft.com/office/powerpoint/2010/main" val="37682866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6783" y="235713"/>
            <a:ext cx="11794067" cy="6232313"/>
            <a:chOff x="132587" y="176784"/>
            <a:chExt cx="8845550" cy="4674235"/>
          </a:xfrm>
        </p:grpSpPr>
        <p:sp>
          <p:nvSpPr>
            <p:cNvPr id="3" name="object 3"/>
            <p:cNvSpPr/>
            <p:nvPr/>
          </p:nvSpPr>
          <p:spPr>
            <a:xfrm>
              <a:off x="151637" y="195834"/>
              <a:ext cx="8807450" cy="4636135"/>
            </a:xfrm>
            <a:custGeom>
              <a:avLst/>
              <a:gdLst/>
              <a:ahLst/>
              <a:cxnLst/>
              <a:rect l="l" t="t" r="r" b="b"/>
              <a:pathLst>
                <a:path w="8807450" h="4636135">
                  <a:moveTo>
                    <a:pt x="0" y="4636008"/>
                  </a:moveTo>
                  <a:lnTo>
                    <a:pt x="8807196" y="4636008"/>
                  </a:lnTo>
                  <a:lnTo>
                    <a:pt x="8807196" y="0"/>
                  </a:lnTo>
                  <a:lnTo>
                    <a:pt x="0" y="0"/>
                  </a:lnTo>
                  <a:lnTo>
                    <a:pt x="0" y="4636008"/>
                  </a:lnTo>
                  <a:close/>
                </a:path>
              </a:pathLst>
            </a:custGeom>
            <a:ln w="38100">
              <a:solidFill>
                <a:srgbClr val="073762"/>
              </a:solidFill>
            </a:ln>
          </p:spPr>
          <p:txBody>
            <a:bodyPr wrap="square" lIns="0" tIns="0" rIns="0" bIns="0" rtlCol="0"/>
            <a:lstStyle/>
            <a:p>
              <a:endParaRPr sz="2400"/>
            </a:p>
          </p:txBody>
        </p:sp>
        <p:sp>
          <p:nvSpPr>
            <p:cNvPr id="4" name="object 4"/>
            <p:cNvSpPr/>
            <p:nvPr/>
          </p:nvSpPr>
          <p:spPr>
            <a:xfrm>
              <a:off x="903732" y="772667"/>
              <a:ext cx="7336790" cy="1297305"/>
            </a:xfrm>
            <a:custGeom>
              <a:avLst/>
              <a:gdLst/>
              <a:ahLst/>
              <a:cxnLst/>
              <a:rect l="l" t="t" r="r" b="b"/>
              <a:pathLst>
                <a:path w="7336790" h="1297305">
                  <a:moveTo>
                    <a:pt x="7120382" y="0"/>
                  </a:moveTo>
                  <a:lnTo>
                    <a:pt x="216154" y="0"/>
                  </a:lnTo>
                  <a:lnTo>
                    <a:pt x="166591" y="5708"/>
                  </a:lnTo>
                  <a:lnTo>
                    <a:pt x="121094" y="21969"/>
                  </a:lnTo>
                  <a:lnTo>
                    <a:pt x="80960" y="47486"/>
                  </a:lnTo>
                  <a:lnTo>
                    <a:pt x="47486" y="80960"/>
                  </a:lnTo>
                  <a:lnTo>
                    <a:pt x="21969" y="121094"/>
                  </a:lnTo>
                  <a:lnTo>
                    <a:pt x="5708" y="166591"/>
                  </a:lnTo>
                  <a:lnTo>
                    <a:pt x="0" y="216154"/>
                  </a:lnTo>
                  <a:lnTo>
                    <a:pt x="0" y="1080770"/>
                  </a:lnTo>
                  <a:lnTo>
                    <a:pt x="5708" y="1130332"/>
                  </a:lnTo>
                  <a:lnTo>
                    <a:pt x="21969" y="1175829"/>
                  </a:lnTo>
                  <a:lnTo>
                    <a:pt x="47486" y="1215963"/>
                  </a:lnTo>
                  <a:lnTo>
                    <a:pt x="80960" y="1249437"/>
                  </a:lnTo>
                  <a:lnTo>
                    <a:pt x="121094" y="1274954"/>
                  </a:lnTo>
                  <a:lnTo>
                    <a:pt x="166591" y="1291215"/>
                  </a:lnTo>
                  <a:lnTo>
                    <a:pt x="216154" y="1296924"/>
                  </a:lnTo>
                  <a:lnTo>
                    <a:pt x="7120382" y="1296924"/>
                  </a:lnTo>
                  <a:lnTo>
                    <a:pt x="7169944" y="1291215"/>
                  </a:lnTo>
                  <a:lnTo>
                    <a:pt x="7215441" y="1274954"/>
                  </a:lnTo>
                  <a:lnTo>
                    <a:pt x="7255575" y="1249437"/>
                  </a:lnTo>
                  <a:lnTo>
                    <a:pt x="7289049" y="1215963"/>
                  </a:lnTo>
                  <a:lnTo>
                    <a:pt x="7314566" y="1175829"/>
                  </a:lnTo>
                  <a:lnTo>
                    <a:pt x="7330827" y="1130332"/>
                  </a:lnTo>
                  <a:lnTo>
                    <a:pt x="7336536" y="1080770"/>
                  </a:lnTo>
                  <a:lnTo>
                    <a:pt x="7336536" y="216154"/>
                  </a:lnTo>
                  <a:lnTo>
                    <a:pt x="7330827" y="166591"/>
                  </a:lnTo>
                  <a:lnTo>
                    <a:pt x="7314566" y="121094"/>
                  </a:lnTo>
                  <a:lnTo>
                    <a:pt x="7289049" y="80960"/>
                  </a:lnTo>
                  <a:lnTo>
                    <a:pt x="7255575" y="47486"/>
                  </a:lnTo>
                  <a:lnTo>
                    <a:pt x="7215441" y="21969"/>
                  </a:lnTo>
                  <a:lnTo>
                    <a:pt x="7169944" y="5708"/>
                  </a:lnTo>
                  <a:lnTo>
                    <a:pt x="7120382" y="0"/>
                  </a:lnTo>
                  <a:close/>
                </a:path>
              </a:pathLst>
            </a:custGeom>
            <a:solidFill>
              <a:srgbClr val="073762"/>
            </a:solidFill>
          </p:spPr>
          <p:txBody>
            <a:bodyPr wrap="square" lIns="0" tIns="0" rIns="0" bIns="0" rtlCol="0"/>
            <a:lstStyle/>
            <a:p>
              <a:endParaRPr sz="2400"/>
            </a:p>
          </p:txBody>
        </p:sp>
      </p:grpSp>
      <p:sp>
        <p:nvSpPr>
          <p:cNvPr id="5" name="object 5"/>
          <p:cNvSpPr txBox="1"/>
          <p:nvPr/>
        </p:nvSpPr>
        <p:spPr>
          <a:xfrm>
            <a:off x="5629147" y="1486745"/>
            <a:ext cx="4435687" cy="879921"/>
          </a:xfrm>
          <a:prstGeom prst="rect">
            <a:avLst/>
          </a:prstGeom>
        </p:spPr>
        <p:txBody>
          <a:bodyPr vert="horz" wrap="square" lIns="0" tIns="17780" rIns="0" bIns="0" rtlCol="0">
            <a:spAutoFit/>
          </a:bodyPr>
          <a:lstStyle/>
          <a:p>
            <a:pPr marL="16933" marR="6773" algn="ctr">
              <a:spcBef>
                <a:spcPts val="140"/>
              </a:spcBef>
            </a:pPr>
            <a:r>
              <a:rPr sz="1867" spc="-7" dirty="0">
                <a:solidFill>
                  <a:srgbClr val="FFFFFF"/>
                </a:solidFill>
                <a:latin typeface="Arial"/>
                <a:cs typeface="Arial"/>
              </a:rPr>
              <a:t>Drive </a:t>
            </a:r>
            <a:r>
              <a:rPr sz="1867" dirty="0">
                <a:solidFill>
                  <a:srgbClr val="FFFFFF"/>
                </a:solidFill>
                <a:latin typeface="Arial"/>
                <a:cs typeface="Arial"/>
              </a:rPr>
              <a:t>awareness, increase </a:t>
            </a:r>
            <a:r>
              <a:rPr sz="1867" spc="-7" dirty="0">
                <a:solidFill>
                  <a:srgbClr val="FFFFFF"/>
                </a:solidFill>
                <a:latin typeface="Arial"/>
                <a:cs typeface="Arial"/>
              </a:rPr>
              <a:t>customers</a:t>
            </a:r>
            <a:r>
              <a:rPr sz="1867" spc="-200" dirty="0">
                <a:solidFill>
                  <a:srgbClr val="FFFFFF"/>
                </a:solidFill>
                <a:latin typeface="Arial"/>
                <a:cs typeface="Arial"/>
              </a:rPr>
              <a:t> </a:t>
            </a:r>
            <a:r>
              <a:rPr sz="1867" dirty="0">
                <a:solidFill>
                  <a:srgbClr val="FFFFFF"/>
                </a:solidFill>
                <a:latin typeface="Arial"/>
                <a:cs typeface="Arial"/>
              </a:rPr>
              <a:t>and  share </a:t>
            </a:r>
            <a:r>
              <a:rPr sz="1867" spc="-7" dirty="0">
                <a:solidFill>
                  <a:srgbClr val="FFFFFF"/>
                </a:solidFill>
                <a:latin typeface="Arial"/>
                <a:cs typeface="Arial"/>
              </a:rPr>
              <a:t>your </a:t>
            </a:r>
            <a:r>
              <a:rPr sz="1867" dirty="0">
                <a:solidFill>
                  <a:srgbClr val="FFFFFF"/>
                </a:solidFill>
                <a:latin typeface="Arial"/>
                <a:cs typeface="Arial"/>
              </a:rPr>
              <a:t>story among a highly</a:t>
            </a:r>
            <a:r>
              <a:rPr sz="1867" spc="-240" dirty="0">
                <a:solidFill>
                  <a:srgbClr val="FFFFFF"/>
                </a:solidFill>
                <a:latin typeface="Arial"/>
                <a:cs typeface="Arial"/>
              </a:rPr>
              <a:t> </a:t>
            </a:r>
            <a:r>
              <a:rPr sz="1867" dirty="0">
                <a:solidFill>
                  <a:srgbClr val="FFFFFF"/>
                </a:solidFill>
                <a:latin typeface="Arial"/>
                <a:cs typeface="Arial"/>
              </a:rPr>
              <a:t>engaged  audience.</a:t>
            </a:r>
            <a:endParaRPr sz="1867">
              <a:latin typeface="Arial"/>
              <a:cs typeface="Arial"/>
            </a:endParaRPr>
          </a:p>
        </p:txBody>
      </p:sp>
      <p:sp>
        <p:nvSpPr>
          <p:cNvPr id="6" name="object 6"/>
          <p:cNvSpPr txBox="1"/>
          <p:nvPr/>
        </p:nvSpPr>
        <p:spPr>
          <a:xfrm>
            <a:off x="2525944" y="4813129"/>
            <a:ext cx="1532467" cy="386430"/>
          </a:xfrm>
          <a:prstGeom prst="rect">
            <a:avLst/>
          </a:prstGeom>
        </p:spPr>
        <p:txBody>
          <a:bodyPr vert="horz" wrap="square" lIns="0" tIns="16933" rIns="0" bIns="0" rtlCol="0">
            <a:spAutoFit/>
          </a:bodyPr>
          <a:lstStyle/>
          <a:p>
            <a:pPr marL="16933">
              <a:spcBef>
                <a:spcPts val="133"/>
              </a:spcBef>
            </a:pPr>
            <a:r>
              <a:rPr sz="2400" spc="-13" dirty="0">
                <a:latin typeface="Arial"/>
                <a:cs typeface="Arial"/>
              </a:rPr>
              <a:t>Awareness</a:t>
            </a:r>
            <a:endParaRPr sz="2400">
              <a:latin typeface="Arial"/>
              <a:cs typeface="Arial"/>
            </a:endParaRPr>
          </a:p>
        </p:txBody>
      </p:sp>
      <p:sp>
        <p:nvSpPr>
          <p:cNvPr id="7" name="object 7"/>
          <p:cNvSpPr txBox="1"/>
          <p:nvPr/>
        </p:nvSpPr>
        <p:spPr>
          <a:xfrm>
            <a:off x="286241" y="6481403"/>
            <a:ext cx="2205567" cy="303374"/>
          </a:xfrm>
          <a:prstGeom prst="rect">
            <a:avLst/>
          </a:prstGeom>
        </p:spPr>
        <p:txBody>
          <a:bodyPr vert="horz" wrap="square" lIns="0" tIns="16087" rIns="0" bIns="0" rtlCol="0">
            <a:spAutoFit/>
          </a:bodyPr>
          <a:lstStyle/>
          <a:p>
            <a:pPr marL="16933" marR="6773">
              <a:spcBef>
                <a:spcPts val="127"/>
              </a:spcBef>
            </a:pPr>
            <a:r>
              <a:rPr sz="933" spc="-7" dirty="0">
                <a:solidFill>
                  <a:srgbClr val="999999"/>
                </a:solidFill>
                <a:latin typeface="Arial"/>
                <a:cs typeface="Arial"/>
              </a:rPr>
              <a:t>Source: </a:t>
            </a:r>
            <a:r>
              <a:rPr sz="933" u="sng" spc="-7" dirty="0">
                <a:solidFill>
                  <a:srgbClr val="0096A7"/>
                </a:solidFill>
                <a:uFill>
                  <a:solidFill>
                    <a:srgbClr val="0096A7"/>
                  </a:solidFill>
                </a:uFill>
                <a:latin typeface="Arial"/>
                <a:cs typeface="Arial"/>
                <a:hlinkClick r:id="rId2"/>
              </a:rPr>
              <a:t>Business </a:t>
            </a:r>
            <a:r>
              <a:rPr sz="933" u="sng" spc="-13" dirty="0">
                <a:solidFill>
                  <a:srgbClr val="0096A7"/>
                </a:solidFill>
                <a:uFill>
                  <a:solidFill>
                    <a:srgbClr val="0096A7"/>
                  </a:solidFill>
                </a:uFill>
                <a:latin typeface="Arial"/>
                <a:cs typeface="Arial"/>
                <a:hlinkClick r:id="rId2"/>
              </a:rPr>
              <a:t>Instagram/ </a:t>
            </a:r>
            <a:r>
              <a:rPr sz="933" u="sng" spc="-7" dirty="0">
                <a:solidFill>
                  <a:srgbClr val="0096A7"/>
                </a:solidFill>
                <a:uFill>
                  <a:solidFill>
                    <a:srgbClr val="0096A7"/>
                  </a:solidFill>
                </a:uFill>
                <a:latin typeface="Arial"/>
                <a:cs typeface="Arial"/>
                <a:hlinkClick r:id="rId2"/>
              </a:rPr>
              <a:t>Advertising </a:t>
            </a:r>
            <a:r>
              <a:rPr sz="933" spc="-7" dirty="0">
                <a:solidFill>
                  <a:srgbClr val="0096A7"/>
                </a:solidFill>
                <a:latin typeface="Arial"/>
                <a:cs typeface="Arial"/>
              </a:rPr>
              <a:t> </a:t>
            </a:r>
            <a:r>
              <a:rPr sz="933" spc="-13" dirty="0">
                <a:solidFill>
                  <a:srgbClr val="999999"/>
                </a:solidFill>
                <a:latin typeface="Arial"/>
                <a:cs typeface="Arial"/>
              </a:rPr>
              <a:t>Images </a:t>
            </a:r>
            <a:r>
              <a:rPr sz="933" spc="-7" dirty="0">
                <a:solidFill>
                  <a:srgbClr val="999999"/>
                </a:solidFill>
                <a:latin typeface="Arial"/>
                <a:cs typeface="Arial"/>
              </a:rPr>
              <a:t>Source:</a:t>
            </a:r>
            <a:r>
              <a:rPr sz="933" spc="73" dirty="0">
                <a:solidFill>
                  <a:srgbClr val="999999"/>
                </a:solidFill>
                <a:latin typeface="Arial"/>
                <a:cs typeface="Arial"/>
              </a:rPr>
              <a:t> </a:t>
            </a:r>
            <a:r>
              <a:rPr sz="933" u="sng" spc="-7" dirty="0">
                <a:solidFill>
                  <a:srgbClr val="0096A7"/>
                </a:solidFill>
                <a:uFill>
                  <a:solidFill>
                    <a:srgbClr val="0096A7"/>
                  </a:solidFill>
                </a:uFill>
                <a:latin typeface="Arial"/>
                <a:cs typeface="Arial"/>
                <a:hlinkClick r:id="rId3"/>
              </a:rPr>
              <a:t>https://www.flaticon.com</a:t>
            </a:r>
            <a:r>
              <a:rPr sz="933" spc="-7" dirty="0">
                <a:solidFill>
                  <a:srgbClr val="0096A7"/>
                </a:solidFill>
                <a:latin typeface="Arial"/>
                <a:cs typeface="Arial"/>
                <a:hlinkClick r:id="rId3"/>
              </a:rPr>
              <a:t>/</a:t>
            </a:r>
            <a:endParaRPr sz="933">
              <a:latin typeface="Arial"/>
              <a:cs typeface="Arial"/>
            </a:endParaRPr>
          </a:p>
        </p:txBody>
      </p:sp>
      <p:sp>
        <p:nvSpPr>
          <p:cNvPr id="8" name="object 8"/>
          <p:cNvSpPr txBox="1">
            <a:spLocks noGrp="1"/>
          </p:cNvSpPr>
          <p:nvPr>
            <p:ph type="title"/>
          </p:nvPr>
        </p:nvSpPr>
        <p:spPr>
          <a:xfrm>
            <a:off x="2013881" y="1224974"/>
            <a:ext cx="2443480" cy="1331262"/>
          </a:xfrm>
          <a:prstGeom prst="rect">
            <a:avLst/>
          </a:prstGeom>
        </p:spPr>
        <p:txBody>
          <a:bodyPr vert="horz" wrap="square" lIns="0" tIns="17780" rIns="0" bIns="0" rtlCol="0" anchor="ctr">
            <a:spAutoFit/>
          </a:bodyPr>
          <a:lstStyle/>
          <a:p>
            <a:pPr marL="754361" marR="6773" indent="-738275">
              <a:lnSpc>
                <a:spcPct val="100000"/>
              </a:lnSpc>
              <a:spcBef>
                <a:spcPts val="140"/>
              </a:spcBef>
            </a:pPr>
            <a:r>
              <a:rPr sz="4267" dirty="0">
                <a:solidFill>
                  <a:srgbClr val="FFFFFF"/>
                </a:solidFill>
              </a:rPr>
              <a:t>Inst</a:t>
            </a:r>
            <a:r>
              <a:rPr sz="4267" spc="-13" dirty="0">
                <a:solidFill>
                  <a:srgbClr val="FFFFFF"/>
                </a:solidFill>
              </a:rPr>
              <a:t>a</a:t>
            </a:r>
            <a:r>
              <a:rPr sz="4267" dirty="0">
                <a:solidFill>
                  <a:srgbClr val="FFFFFF"/>
                </a:solidFill>
              </a:rPr>
              <a:t>gr</a:t>
            </a:r>
            <a:r>
              <a:rPr sz="4267" spc="-13" dirty="0">
                <a:solidFill>
                  <a:srgbClr val="FFFFFF"/>
                </a:solidFill>
              </a:rPr>
              <a:t>a</a:t>
            </a:r>
            <a:r>
              <a:rPr sz="4267" dirty="0">
                <a:solidFill>
                  <a:srgbClr val="FFFFFF"/>
                </a:solidFill>
              </a:rPr>
              <a:t>m  Ads</a:t>
            </a:r>
            <a:endParaRPr sz="4267"/>
          </a:p>
        </p:txBody>
      </p:sp>
      <p:grpSp>
        <p:nvGrpSpPr>
          <p:cNvPr id="9" name="object 9"/>
          <p:cNvGrpSpPr/>
          <p:nvPr/>
        </p:nvGrpSpPr>
        <p:grpSpPr>
          <a:xfrm>
            <a:off x="2749297" y="3549903"/>
            <a:ext cx="6313593" cy="1249680"/>
            <a:chOff x="2061972" y="2662427"/>
            <a:chExt cx="4735195" cy="937260"/>
          </a:xfrm>
        </p:grpSpPr>
        <p:sp>
          <p:nvSpPr>
            <p:cNvPr id="10" name="object 10"/>
            <p:cNvSpPr/>
            <p:nvPr/>
          </p:nvSpPr>
          <p:spPr>
            <a:xfrm>
              <a:off x="2061972" y="2662427"/>
              <a:ext cx="873251" cy="873252"/>
            </a:xfrm>
            <a:prstGeom prst="rect">
              <a:avLst/>
            </a:prstGeom>
            <a:blipFill>
              <a:blip r:embed="rId4" cstate="print"/>
              <a:stretch>
                <a:fillRect/>
              </a:stretch>
            </a:blipFill>
          </p:spPr>
          <p:txBody>
            <a:bodyPr wrap="square" lIns="0" tIns="0" rIns="0" bIns="0" rtlCol="0"/>
            <a:lstStyle/>
            <a:p>
              <a:endParaRPr sz="2400"/>
            </a:p>
          </p:txBody>
        </p:sp>
        <p:sp>
          <p:nvSpPr>
            <p:cNvPr id="11" name="object 11"/>
            <p:cNvSpPr/>
            <p:nvPr/>
          </p:nvSpPr>
          <p:spPr>
            <a:xfrm>
              <a:off x="4082795" y="2743668"/>
              <a:ext cx="874776" cy="855550"/>
            </a:xfrm>
            <a:prstGeom prst="rect">
              <a:avLst/>
            </a:prstGeom>
            <a:blipFill>
              <a:blip r:embed="rId5" cstate="print"/>
              <a:stretch>
                <a:fillRect/>
              </a:stretch>
            </a:blipFill>
          </p:spPr>
          <p:txBody>
            <a:bodyPr wrap="square" lIns="0" tIns="0" rIns="0" bIns="0" rtlCol="0"/>
            <a:lstStyle/>
            <a:p>
              <a:endParaRPr sz="2400"/>
            </a:p>
          </p:txBody>
        </p:sp>
        <p:sp>
          <p:nvSpPr>
            <p:cNvPr id="12" name="object 12"/>
            <p:cNvSpPr/>
            <p:nvPr/>
          </p:nvSpPr>
          <p:spPr>
            <a:xfrm>
              <a:off x="6210777" y="2773679"/>
              <a:ext cx="585785" cy="797051"/>
            </a:xfrm>
            <a:prstGeom prst="rect">
              <a:avLst/>
            </a:prstGeom>
            <a:blipFill>
              <a:blip r:embed="rId6" cstate="print"/>
              <a:stretch>
                <a:fillRect/>
              </a:stretch>
            </a:blipFill>
          </p:spPr>
          <p:txBody>
            <a:bodyPr wrap="square" lIns="0" tIns="0" rIns="0" bIns="0" rtlCol="0"/>
            <a:lstStyle/>
            <a:p>
              <a:endParaRPr sz="2400"/>
            </a:p>
          </p:txBody>
        </p:sp>
      </p:grpSp>
      <p:sp>
        <p:nvSpPr>
          <p:cNvPr id="13" name="object 13"/>
          <p:cNvSpPr txBox="1"/>
          <p:nvPr/>
        </p:nvSpPr>
        <p:spPr>
          <a:xfrm>
            <a:off x="4980093" y="4813129"/>
            <a:ext cx="1908387" cy="386430"/>
          </a:xfrm>
          <a:prstGeom prst="rect">
            <a:avLst/>
          </a:prstGeom>
        </p:spPr>
        <p:txBody>
          <a:bodyPr vert="horz" wrap="square" lIns="0" tIns="16933" rIns="0" bIns="0" rtlCol="0">
            <a:spAutoFit/>
          </a:bodyPr>
          <a:lstStyle/>
          <a:p>
            <a:pPr marL="16933">
              <a:spcBef>
                <a:spcPts val="133"/>
              </a:spcBef>
            </a:pPr>
            <a:r>
              <a:rPr sz="2400" spc="-7" dirty="0">
                <a:latin typeface="Arial"/>
                <a:cs typeface="Arial"/>
              </a:rPr>
              <a:t>C</a:t>
            </a:r>
            <a:r>
              <a:rPr sz="2400" spc="-20" dirty="0">
                <a:latin typeface="Arial"/>
                <a:cs typeface="Arial"/>
              </a:rPr>
              <a:t>o</a:t>
            </a:r>
            <a:r>
              <a:rPr sz="2400" spc="-7" dirty="0">
                <a:latin typeface="Arial"/>
                <a:cs typeface="Arial"/>
              </a:rPr>
              <a:t>ns</a:t>
            </a:r>
            <a:r>
              <a:rPr sz="2400" spc="-20" dirty="0">
                <a:latin typeface="Arial"/>
                <a:cs typeface="Arial"/>
              </a:rPr>
              <a:t>i</a:t>
            </a:r>
            <a:r>
              <a:rPr sz="2400" spc="-7" dirty="0">
                <a:latin typeface="Arial"/>
                <a:cs typeface="Arial"/>
              </a:rPr>
              <a:t>d</a:t>
            </a:r>
            <a:r>
              <a:rPr sz="2400" spc="-20" dirty="0">
                <a:latin typeface="Arial"/>
                <a:cs typeface="Arial"/>
              </a:rPr>
              <a:t>e</a:t>
            </a:r>
            <a:r>
              <a:rPr sz="2400" spc="-7" dirty="0">
                <a:latin typeface="Arial"/>
                <a:cs typeface="Arial"/>
              </a:rPr>
              <a:t>rati</a:t>
            </a:r>
            <a:r>
              <a:rPr sz="2400" spc="-20" dirty="0">
                <a:latin typeface="Arial"/>
                <a:cs typeface="Arial"/>
              </a:rPr>
              <a:t>o</a:t>
            </a:r>
            <a:r>
              <a:rPr sz="2400" spc="-7" dirty="0">
                <a:latin typeface="Arial"/>
                <a:cs typeface="Arial"/>
              </a:rPr>
              <a:t>n</a:t>
            </a:r>
            <a:endParaRPr sz="2400">
              <a:latin typeface="Arial"/>
              <a:cs typeface="Arial"/>
            </a:endParaRPr>
          </a:p>
        </p:txBody>
      </p:sp>
      <p:sp>
        <p:nvSpPr>
          <p:cNvPr id="14" name="object 14"/>
          <p:cNvSpPr txBox="1"/>
          <p:nvPr/>
        </p:nvSpPr>
        <p:spPr>
          <a:xfrm>
            <a:off x="7977802" y="4813129"/>
            <a:ext cx="1571413" cy="386430"/>
          </a:xfrm>
          <a:prstGeom prst="rect">
            <a:avLst/>
          </a:prstGeom>
        </p:spPr>
        <p:txBody>
          <a:bodyPr vert="horz" wrap="square" lIns="0" tIns="16933" rIns="0" bIns="0" rtlCol="0">
            <a:spAutoFit/>
          </a:bodyPr>
          <a:lstStyle/>
          <a:p>
            <a:pPr marL="16933">
              <a:spcBef>
                <a:spcPts val="133"/>
              </a:spcBef>
            </a:pPr>
            <a:r>
              <a:rPr sz="2400" spc="-7" dirty="0">
                <a:latin typeface="Arial"/>
                <a:cs typeface="Arial"/>
              </a:rPr>
              <a:t>C</a:t>
            </a:r>
            <a:r>
              <a:rPr sz="2400" spc="-20" dirty="0">
                <a:latin typeface="Arial"/>
                <a:cs typeface="Arial"/>
              </a:rPr>
              <a:t>o</a:t>
            </a:r>
            <a:r>
              <a:rPr sz="2400" spc="-7" dirty="0">
                <a:latin typeface="Arial"/>
                <a:cs typeface="Arial"/>
              </a:rPr>
              <a:t>nv</a:t>
            </a:r>
            <a:r>
              <a:rPr sz="2400" spc="-20" dirty="0">
                <a:latin typeface="Arial"/>
                <a:cs typeface="Arial"/>
              </a:rPr>
              <a:t>e</a:t>
            </a:r>
            <a:r>
              <a:rPr sz="2400" spc="-7" dirty="0">
                <a:latin typeface="Arial"/>
                <a:cs typeface="Arial"/>
              </a:rPr>
              <a:t>rsi</a:t>
            </a:r>
            <a:r>
              <a:rPr sz="2400" spc="-20" dirty="0">
                <a:latin typeface="Arial"/>
                <a:cs typeface="Arial"/>
              </a:rPr>
              <a:t>o</a:t>
            </a:r>
            <a:r>
              <a:rPr sz="2400" spc="-7" dirty="0">
                <a:latin typeface="Arial"/>
                <a:cs typeface="Arial"/>
              </a:rPr>
              <a:t>n</a:t>
            </a:r>
            <a:endParaRPr sz="2400">
              <a:latin typeface="Arial"/>
              <a:cs typeface="Arial"/>
            </a:endParaRPr>
          </a:p>
        </p:txBody>
      </p:sp>
      <p:sp>
        <p:nvSpPr>
          <p:cNvPr id="15" name="object 15"/>
          <p:cNvSpPr txBox="1"/>
          <p:nvPr/>
        </p:nvSpPr>
        <p:spPr>
          <a:xfrm>
            <a:off x="11403245" y="6416379"/>
            <a:ext cx="166793" cy="304421"/>
          </a:xfrm>
          <a:prstGeom prst="rect">
            <a:avLst/>
          </a:prstGeom>
        </p:spPr>
        <p:txBody>
          <a:bodyPr vert="horz" wrap="square" lIns="0" tIns="16933" rIns="0" bIns="0" rtlCol="0">
            <a:spAutoFit/>
          </a:bodyPr>
          <a:lstStyle/>
          <a:p>
            <a:pPr marL="16933">
              <a:spcBef>
                <a:spcPts val="133"/>
              </a:spcBef>
            </a:pPr>
            <a:r>
              <a:rPr sz="1867" dirty="0">
                <a:latin typeface="Arial"/>
                <a:cs typeface="Arial"/>
              </a:rPr>
              <a:t>2</a:t>
            </a:r>
            <a:endParaRPr sz="1867">
              <a:latin typeface="Arial"/>
              <a:cs typeface="Arial"/>
            </a:endParaRPr>
          </a:p>
        </p:txBody>
      </p:sp>
    </p:spTree>
    <p:extLst>
      <p:ext uri="{BB962C8B-B14F-4D97-AF65-F5344CB8AC3E}">
        <p14:creationId xmlns:p14="http://schemas.microsoft.com/office/powerpoint/2010/main" val="1979696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2183" y="261113"/>
            <a:ext cx="11743267" cy="6181513"/>
          </a:xfrm>
          <a:custGeom>
            <a:avLst/>
            <a:gdLst/>
            <a:ahLst/>
            <a:cxnLst/>
            <a:rect l="l" t="t" r="r" b="b"/>
            <a:pathLst>
              <a:path w="8807450" h="4636135">
                <a:moveTo>
                  <a:pt x="0" y="4636008"/>
                </a:moveTo>
                <a:lnTo>
                  <a:pt x="8807196" y="4636008"/>
                </a:lnTo>
                <a:lnTo>
                  <a:pt x="8807196" y="0"/>
                </a:lnTo>
                <a:lnTo>
                  <a:pt x="0" y="0"/>
                </a:lnTo>
                <a:lnTo>
                  <a:pt x="0" y="4636008"/>
                </a:lnTo>
                <a:close/>
              </a:path>
            </a:pathLst>
          </a:custGeom>
          <a:ln w="38100">
            <a:solidFill>
              <a:srgbClr val="073762"/>
            </a:solidFill>
          </a:ln>
        </p:spPr>
        <p:txBody>
          <a:bodyPr wrap="square" lIns="0" tIns="0" rIns="0" bIns="0" rtlCol="0"/>
          <a:lstStyle/>
          <a:p>
            <a:endParaRPr sz="2400"/>
          </a:p>
        </p:txBody>
      </p:sp>
      <p:sp>
        <p:nvSpPr>
          <p:cNvPr id="3" name="object 3"/>
          <p:cNvSpPr txBox="1">
            <a:spLocks noGrp="1"/>
          </p:cNvSpPr>
          <p:nvPr>
            <p:ph type="title"/>
          </p:nvPr>
        </p:nvSpPr>
        <p:spPr>
          <a:xfrm>
            <a:off x="2914396" y="820530"/>
            <a:ext cx="2533227" cy="674608"/>
          </a:xfrm>
          <a:prstGeom prst="rect">
            <a:avLst/>
          </a:prstGeom>
        </p:spPr>
        <p:txBody>
          <a:bodyPr vert="horz" wrap="square" lIns="0" tIns="17780" rIns="0" bIns="0" rtlCol="0" anchor="ctr">
            <a:spAutoFit/>
          </a:bodyPr>
          <a:lstStyle/>
          <a:p>
            <a:pPr marL="16933">
              <a:lnSpc>
                <a:spcPct val="100000"/>
              </a:lnSpc>
              <a:spcBef>
                <a:spcPts val="140"/>
              </a:spcBef>
            </a:pPr>
            <a:r>
              <a:rPr sz="4267" spc="-7" dirty="0"/>
              <a:t>Photo</a:t>
            </a:r>
            <a:r>
              <a:rPr sz="4267" spc="-100" dirty="0"/>
              <a:t> </a:t>
            </a:r>
            <a:r>
              <a:rPr sz="4267" spc="-7" dirty="0"/>
              <a:t>Ads</a:t>
            </a:r>
            <a:endParaRPr sz="4267"/>
          </a:p>
        </p:txBody>
      </p:sp>
      <p:grpSp>
        <p:nvGrpSpPr>
          <p:cNvPr id="4" name="object 4"/>
          <p:cNvGrpSpPr/>
          <p:nvPr/>
        </p:nvGrpSpPr>
        <p:grpSpPr>
          <a:xfrm>
            <a:off x="1641855" y="422655"/>
            <a:ext cx="8839200" cy="5745480"/>
            <a:chOff x="1231391" y="316991"/>
            <a:chExt cx="6629400" cy="4309110"/>
          </a:xfrm>
        </p:grpSpPr>
        <p:sp>
          <p:nvSpPr>
            <p:cNvPr id="5" name="object 5"/>
            <p:cNvSpPr/>
            <p:nvPr/>
          </p:nvSpPr>
          <p:spPr>
            <a:xfrm>
              <a:off x="5750116" y="316991"/>
              <a:ext cx="2110206" cy="4309093"/>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1231391" y="492251"/>
              <a:ext cx="821690" cy="775970"/>
            </a:xfrm>
            <a:custGeom>
              <a:avLst/>
              <a:gdLst/>
              <a:ahLst/>
              <a:cxnLst/>
              <a:rect l="l" t="t" r="r" b="b"/>
              <a:pathLst>
                <a:path w="821689" h="775969">
                  <a:moveTo>
                    <a:pt x="410718" y="0"/>
                  </a:moveTo>
                  <a:lnTo>
                    <a:pt x="362821" y="2608"/>
                  </a:lnTo>
                  <a:lnTo>
                    <a:pt x="316547" y="10241"/>
                  </a:lnTo>
                  <a:lnTo>
                    <a:pt x="272204" y="22607"/>
                  </a:lnTo>
                  <a:lnTo>
                    <a:pt x="230099" y="39415"/>
                  </a:lnTo>
                  <a:lnTo>
                    <a:pt x="190541" y="60374"/>
                  </a:lnTo>
                  <a:lnTo>
                    <a:pt x="153839" y="85195"/>
                  </a:lnTo>
                  <a:lnTo>
                    <a:pt x="120300" y="113585"/>
                  </a:lnTo>
                  <a:lnTo>
                    <a:pt x="90233" y="145255"/>
                  </a:lnTo>
                  <a:lnTo>
                    <a:pt x="63946" y="179913"/>
                  </a:lnTo>
                  <a:lnTo>
                    <a:pt x="41747" y="217269"/>
                  </a:lnTo>
                  <a:lnTo>
                    <a:pt x="23945" y="257033"/>
                  </a:lnTo>
                  <a:lnTo>
                    <a:pt x="10847" y="298912"/>
                  </a:lnTo>
                  <a:lnTo>
                    <a:pt x="2763" y="342617"/>
                  </a:lnTo>
                  <a:lnTo>
                    <a:pt x="0" y="387858"/>
                  </a:lnTo>
                  <a:lnTo>
                    <a:pt x="2763" y="433098"/>
                  </a:lnTo>
                  <a:lnTo>
                    <a:pt x="10847" y="476803"/>
                  </a:lnTo>
                  <a:lnTo>
                    <a:pt x="23945" y="518682"/>
                  </a:lnTo>
                  <a:lnTo>
                    <a:pt x="41747" y="558446"/>
                  </a:lnTo>
                  <a:lnTo>
                    <a:pt x="63946" y="595802"/>
                  </a:lnTo>
                  <a:lnTo>
                    <a:pt x="90233" y="630460"/>
                  </a:lnTo>
                  <a:lnTo>
                    <a:pt x="120300" y="662130"/>
                  </a:lnTo>
                  <a:lnTo>
                    <a:pt x="153839" y="690520"/>
                  </a:lnTo>
                  <a:lnTo>
                    <a:pt x="190541" y="715341"/>
                  </a:lnTo>
                  <a:lnTo>
                    <a:pt x="230099" y="736300"/>
                  </a:lnTo>
                  <a:lnTo>
                    <a:pt x="272204" y="753108"/>
                  </a:lnTo>
                  <a:lnTo>
                    <a:pt x="316547" y="765474"/>
                  </a:lnTo>
                  <a:lnTo>
                    <a:pt x="362821" y="773107"/>
                  </a:lnTo>
                  <a:lnTo>
                    <a:pt x="410718" y="775715"/>
                  </a:lnTo>
                  <a:lnTo>
                    <a:pt x="458614" y="773107"/>
                  </a:lnTo>
                  <a:lnTo>
                    <a:pt x="504888" y="765474"/>
                  </a:lnTo>
                  <a:lnTo>
                    <a:pt x="549231" y="753108"/>
                  </a:lnTo>
                  <a:lnTo>
                    <a:pt x="591336" y="736300"/>
                  </a:lnTo>
                  <a:lnTo>
                    <a:pt x="630894" y="715341"/>
                  </a:lnTo>
                  <a:lnTo>
                    <a:pt x="667596" y="690520"/>
                  </a:lnTo>
                  <a:lnTo>
                    <a:pt x="701135" y="662130"/>
                  </a:lnTo>
                  <a:lnTo>
                    <a:pt x="731202" y="630460"/>
                  </a:lnTo>
                  <a:lnTo>
                    <a:pt x="757489" y="595802"/>
                  </a:lnTo>
                  <a:lnTo>
                    <a:pt x="779688" y="558446"/>
                  </a:lnTo>
                  <a:lnTo>
                    <a:pt x="797490" y="518682"/>
                  </a:lnTo>
                  <a:lnTo>
                    <a:pt x="810588" y="476803"/>
                  </a:lnTo>
                  <a:lnTo>
                    <a:pt x="818672" y="433098"/>
                  </a:lnTo>
                  <a:lnTo>
                    <a:pt x="821435" y="387858"/>
                  </a:lnTo>
                  <a:lnTo>
                    <a:pt x="818672" y="342617"/>
                  </a:lnTo>
                  <a:lnTo>
                    <a:pt x="810588" y="298912"/>
                  </a:lnTo>
                  <a:lnTo>
                    <a:pt x="797490" y="257033"/>
                  </a:lnTo>
                  <a:lnTo>
                    <a:pt x="779688" y="217269"/>
                  </a:lnTo>
                  <a:lnTo>
                    <a:pt x="757489" y="179913"/>
                  </a:lnTo>
                  <a:lnTo>
                    <a:pt x="731202" y="145255"/>
                  </a:lnTo>
                  <a:lnTo>
                    <a:pt x="701135" y="113585"/>
                  </a:lnTo>
                  <a:lnTo>
                    <a:pt x="667596" y="85195"/>
                  </a:lnTo>
                  <a:lnTo>
                    <a:pt x="630894" y="60374"/>
                  </a:lnTo>
                  <a:lnTo>
                    <a:pt x="591336" y="39415"/>
                  </a:lnTo>
                  <a:lnTo>
                    <a:pt x="549231" y="22607"/>
                  </a:lnTo>
                  <a:lnTo>
                    <a:pt x="504888" y="10241"/>
                  </a:lnTo>
                  <a:lnTo>
                    <a:pt x="458614" y="2608"/>
                  </a:lnTo>
                  <a:lnTo>
                    <a:pt x="410718" y="0"/>
                  </a:lnTo>
                  <a:close/>
                </a:path>
              </a:pathLst>
            </a:custGeom>
            <a:solidFill>
              <a:srgbClr val="5C2CC3"/>
            </a:solidFill>
          </p:spPr>
          <p:txBody>
            <a:bodyPr wrap="square" lIns="0" tIns="0" rIns="0" bIns="0" rtlCol="0"/>
            <a:lstStyle/>
            <a:p>
              <a:endParaRPr sz="2400"/>
            </a:p>
          </p:txBody>
        </p:sp>
        <p:sp>
          <p:nvSpPr>
            <p:cNvPr id="7" name="object 7"/>
            <p:cNvSpPr/>
            <p:nvPr/>
          </p:nvSpPr>
          <p:spPr>
            <a:xfrm>
              <a:off x="1348739" y="566927"/>
              <a:ext cx="586740" cy="598932"/>
            </a:xfrm>
            <a:prstGeom prst="rect">
              <a:avLst/>
            </a:prstGeom>
            <a:blipFill>
              <a:blip r:embed="rId3" cstate="print"/>
              <a:stretch>
                <a:fillRect/>
              </a:stretch>
            </a:blipFill>
          </p:spPr>
          <p:txBody>
            <a:bodyPr wrap="square" lIns="0" tIns="0" rIns="0" bIns="0" rtlCol="0"/>
            <a:lstStyle/>
            <a:p>
              <a:endParaRPr sz="2400"/>
            </a:p>
          </p:txBody>
        </p:sp>
      </p:grpSp>
      <p:sp>
        <p:nvSpPr>
          <p:cNvPr id="8" name="object 8"/>
          <p:cNvSpPr txBox="1"/>
          <p:nvPr/>
        </p:nvSpPr>
        <p:spPr>
          <a:xfrm>
            <a:off x="580474" y="6451328"/>
            <a:ext cx="5188372" cy="303374"/>
          </a:xfrm>
          <a:prstGeom prst="rect">
            <a:avLst/>
          </a:prstGeom>
        </p:spPr>
        <p:txBody>
          <a:bodyPr vert="horz" wrap="square" lIns="0" tIns="16087" rIns="0" bIns="0" rtlCol="0">
            <a:spAutoFit/>
          </a:bodyPr>
          <a:lstStyle/>
          <a:p>
            <a:pPr marL="16933" marR="6773">
              <a:spcBef>
                <a:spcPts val="127"/>
              </a:spcBef>
            </a:pPr>
            <a:r>
              <a:rPr sz="933" spc="-7" dirty="0">
                <a:solidFill>
                  <a:srgbClr val="999999"/>
                </a:solidFill>
                <a:latin typeface="Arial"/>
                <a:cs typeface="Arial"/>
              </a:rPr>
              <a:t>Source: </a:t>
            </a:r>
            <a:r>
              <a:rPr sz="933" u="sng" spc="-7" dirty="0">
                <a:solidFill>
                  <a:srgbClr val="0096A7"/>
                </a:solidFill>
                <a:uFill>
                  <a:solidFill>
                    <a:srgbClr val="0096A7"/>
                  </a:solidFill>
                </a:uFill>
                <a:latin typeface="Arial"/>
                <a:cs typeface="Arial"/>
                <a:hlinkClick r:id="rId4"/>
              </a:rPr>
              <a:t>what-are-the-different-types-of-instagram-ads</a:t>
            </a:r>
            <a:r>
              <a:rPr sz="933" spc="-7" dirty="0">
                <a:solidFill>
                  <a:srgbClr val="0096A7"/>
                </a:solidFill>
                <a:latin typeface="Arial"/>
                <a:cs typeface="Arial"/>
                <a:hlinkClick r:id="rId4"/>
              </a:rPr>
              <a:t>/</a:t>
            </a:r>
            <a:r>
              <a:rPr sz="933" spc="-7" dirty="0">
                <a:solidFill>
                  <a:srgbClr val="0096A7"/>
                </a:solidFill>
                <a:latin typeface="Arial"/>
                <a:cs typeface="Arial"/>
              </a:rPr>
              <a:t> </a:t>
            </a:r>
            <a:r>
              <a:rPr sz="933" u="sng" spc="-7" dirty="0">
                <a:solidFill>
                  <a:srgbClr val="0096A7"/>
                </a:solidFill>
                <a:uFill>
                  <a:solidFill>
                    <a:srgbClr val="0096A7"/>
                  </a:solidFill>
                </a:uFill>
                <a:latin typeface="Arial"/>
                <a:cs typeface="Arial"/>
                <a:hlinkClick r:id="rId5"/>
              </a:rPr>
              <a:t>https://klientboost.com/ppc/instagram-ads</a:t>
            </a:r>
            <a:r>
              <a:rPr sz="933" spc="-7" dirty="0">
                <a:solidFill>
                  <a:srgbClr val="0096A7"/>
                </a:solidFill>
                <a:latin typeface="Arial"/>
                <a:cs typeface="Arial"/>
                <a:hlinkClick r:id="rId5"/>
              </a:rPr>
              <a:t>/ </a:t>
            </a:r>
            <a:r>
              <a:rPr sz="933" spc="-7" dirty="0">
                <a:solidFill>
                  <a:srgbClr val="0096A7"/>
                </a:solidFill>
                <a:latin typeface="Arial"/>
                <a:cs typeface="Arial"/>
              </a:rPr>
              <a:t> </a:t>
            </a:r>
            <a:r>
              <a:rPr sz="933" spc="-13" dirty="0">
                <a:solidFill>
                  <a:srgbClr val="999999"/>
                </a:solidFill>
                <a:latin typeface="Arial"/>
                <a:cs typeface="Arial"/>
              </a:rPr>
              <a:t>Image </a:t>
            </a:r>
            <a:r>
              <a:rPr sz="933" spc="-7" dirty="0">
                <a:solidFill>
                  <a:srgbClr val="999999"/>
                </a:solidFill>
                <a:latin typeface="Arial"/>
                <a:cs typeface="Arial"/>
              </a:rPr>
              <a:t>Source:</a:t>
            </a:r>
            <a:r>
              <a:rPr sz="933" spc="100" dirty="0">
                <a:solidFill>
                  <a:srgbClr val="999999"/>
                </a:solidFill>
                <a:latin typeface="Arial"/>
                <a:cs typeface="Arial"/>
              </a:rPr>
              <a:t> </a:t>
            </a:r>
            <a:r>
              <a:rPr sz="933" u="sng" spc="-7" dirty="0">
                <a:solidFill>
                  <a:srgbClr val="0096A7"/>
                </a:solidFill>
                <a:uFill>
                  <a:solidFill>
                    <a:srgbClr val="0096A7"/>
                  </a:solidFill>
                </a:uFill>
                <a:latin typeface="Arial"/>
                <a:cs typeface="Arial"/>
                <a:hlinkClick r:id="rId6"/>
              </a:rPr>
              <a:t>http://blog.usabilla.com/7-sponsored-instagram-ads-get-right</a:t>
            </a:r>
            <a:r>
              <a:rPr sz="933" spc="-7" dirty="0">
                <a:solidFill>
                  <a:srgbClr val="0096A7"/>
                </a:solidFill>
                <a:latin typeface="Arial"/>
                <a:cs typeface="Arial"/>
                <a:hlinkClick r:id="rId6"/>
              </a:rPr>
              <a:t>/</a:t>
            </a:r>
            <a:endParaRPr sz="933">
              <a:latin typeface="Arial"/>
              <a:cs typeface="Arial"/>
            </a:endParaRPr>
          </a:p>
        </p:txBody>
      </p:sp>
      <p:sp>
        <p:nvSpPr>
          <p:cNvPr id="9" name="object 9"/>
          <p:cNvSpPr txBox="1"/>
          <p:nvPr/>
        </p:nvSpPr>
        <p:spPr>
          <a:xfrm>
            <a:off x="1577374" y="2214542"/>
            <a:ext cx="5218005" cy="3773405"/>
          </a:xfrm>
          <a:prstGeom prst="rect">
            <a:avLst/>
          </a:prstGeom>
        </p:spPr>
        <p:txBody>
          <a:bodyPr vert="horz" wrap="square" lIns="0" tIns="17780" rIns="0" bIns="0" rtlCol="0">
            <a:spAutoFit/>
          </a:bodyPr>
          <a:lstStyle/>
          <a:p>
            <a:pPr marL="16933">
              <a:spcBef>
                <a:spcPts val="140"/>
              </a:spcBef>
            </a:pPr>
            <a:r>
              <a:rPr sz="1867" dirty="0">
                <a:latin typeface="Arial"/>
                <a:cs typeface="Arial"/>
              </a:rPr>
              <a:t>Sponsored posts featuring products or</a:t>
            </a:r>
            <a:r>
              <a:rPr sz="1867" spc="-253" dirty="0">
                <a:latin typeface="Arial"/>
                <a:cs typeface="Arial"/>
              </a:rPr>
              <a:t> </a:t>
            </a:r>
            <a:r>
              <a:rPr sz="1867" spc="-7" dirty="0">
                <a:latin typeface="Arial"/>
                <a:cs typeface="Arial"/>
              </a:rPr>
              <a:t>services</a:t>
            </a:r>
            <a:endParaRPr sz="1867">
              <a:latin typeface="Arial"/>
              <a:cs typeface="Arial"/>
            </a:endParaRPr>
          </a:p>
          <a:p>
            <a:pPr>
              <a:spcBef>
                <a:spcPts val="13"/>
              </a:spcBef>
            </a:pPr>
            <a:endParaRPr sz="1933">
              <a:latin typeface="Arial"/>
              <a:cs typeface="Arial"/>
            </a:endParaRPr>
          </a:p>
          <a:p>
            <a:pPr marL="626518" indent="-305639">
              <a:buChar char="●"/>
              <a:tabLst>
                <a:tab pos="627363" algn="l"/>
              </a:tabLst>
            </a:pPr>
            <a:r>
              <a:rPr sz="1867" spc="-7" dirty="0">
                <a:latin typeface="Arial"/>
                <a:cs typeface="Arial"/>
              </a:rPr>
              <a:t>Include Call </a:t>
            </a:r>
            <a:r>
              <a:rPr sz="1867" spc="7" dirty="0">
                <a:latin typeface="Arial"/>
                <a:cs typeface="Arial"/>
              </a:rPr>
              <a:t>to </a:t>
            </a:r>
            <a:r>
              <a:rPr sz="1867" dirty="0">
                <a:latin typeface="Arial"/>
                <a:cs typeface="Arial"/>
              </a:rPr>
              <a:t>action such as “Learn</a:t>
            </a:r>
            <a:r>
              <a:rPr sz="1867" spc="-267" dirty="0">
                <a:latin typeface="Arial"/>
                <a:cs typeface="Arial"/>
              </a:rPr>
              <a:t> </a:t>
            </a:r>
            <a:r>
              <a:rPr sz="1867" spc="-7" dirty="0">
                <a:latin typeface="Arial"/>
                <a:cs typeface="Arial"/>
              </a:rPr>
              <a:t>More”,</a:t>
            </a:r>
            <a:endParaRPr sz="1867">
              <a:latin typeface="Arial"/>
              <a:cs typeface="Arial"/>
            </a:endParaRPr>
          </a:p>
          <a:p>
            <a:pPr marL="626518">
              <a:spcBef>
                <a:spcPts val="7"/>
              </a:spcBef>
            </a:pPr>
            <a:r>
              <a:rPr sz="1867" dirty="0">
                <a:latin typeface="Arial"/>
                <a:cs typeface="Arial"/>
              </a:rPr>
              <a:t>“Shop </a:t>
            </a:r>
            <a:r>
              <a:rPr sz="1867" spc="-7" dirty="0">
                <a:latin typeface="Arial"/>
                <a:cs typeface="Arial"/>
              </a:rPr>
              <a:t>Now”,</a:t>
            </a:r>
            <a:r>
              <a:rPr sz="1867" spc="-40" dirty="0">
                <a:latin typeface="Arial"/>
                <a:cs typeface="Arial"/>
              </a:rPr>
              <a:t> </a:t>
            </a:r>
            <a:r>
              <a:rPr sz="1867" dirty="0">
                <a:latin typeface="Arial"/>
                <a:cs typeface="Arial"/>
              </a:rPr>
              <a:t>etc.</a:t>
            </a:r>
            <a:endParaRPr sz="1867">
              <a:latin typeface="Arial"/>
              <a:cs typeface="Arial"/>
            </a:endParaRPr>
          </a:p>
          <a:p>
            <a:pPr>
              <a:spcBef>
                <a:spcPts val="13"/>
              </a:spcBef>
            </a:pPr>
            <a:endParaRPr sz="1933">
              <a:latin typeface="Arial"/>
              <a:cs typeface="Arial"/>
            </a:endParaRPr>
          </a:p>
          <a:p>
            <a:pPr marL="16933"/>
            <a:r>
              <a:rPr sz="1867" dirty="0">
                <a:latin typeface="Arial"/>
                <a:cs typeface="Arial"/>
              </a:rPr>
              <a:t>Photo</a:t>
            </a:r>
            <a:r>
              <a:rPr sz="1867" spc="-47" dirty="0">
                <a:latin typeface="Arial"/>
                <a:cs typeface="Arial"/>
              </a:rPr>
              <a:t> </a:t>
            </a:r>
            <a:r>
              <a:rPr sz="1867" spc="-7" dirty="0">
                <a:latin typeface="Arial"/>
                <a:cs typeface="Arial"/>
              </a:rPr>
              <a:t>Characteristics:</a:t>
            </a:r>
            <a:endParaRPr sz="1867">
              <a:latin typeface="Arial"/>
              <a:cs typeface="Arial"/>
            </a:endParaRPr>
          </a:p>
          <a:p>
            <a:pPr marL="626518" indent="-305639">
              <a:buChar char="●"/>
              <a:tabLst>
                <a:tab pos="627363" algn="l"/>
              </a:tabLst>
            </a:pPr>
            <a:r>
              <a:rPr sz="1867" dirty="0">
                <a:latin typeface="Arial"/>
                <a:cs typeface="Arial"/>
              </a:rPr>
              <a:t>Jpeg or</a:t>
            </a:r>
            <a:r>
              <a:rPr sz="1867" spc="-67" dirty="0">
                <a:latin typeface="Arial"/>
                <a:cs typeface="Arial"/>
              </a:rPr>
              <a:t> </a:t>
            </a:r>
            <a:r>
              <a:rPr sz="1867" dirty="0">
                <a:latin typeface="Arial"/>
                <a:cs typeface="Arial"/>
              </a:rPr>
              <a:t>Png</a:t>
            </a:r>
            <a:endParaRPr sz="1867">
              <a:latin typeface="Arial"/>
              <a:cs typeface="Arial"/>
            </a:endParaRPr>
          </a:p>
          <a:p>
            <a:pPr marL="626518" indent="-305639">
              <a:buChar char="●"/>
              <a:tabLst>
                <a:tab pos="627363" algn="l"/>
              </a:tabLst>
            </a:pPr>
            <a:r>
              <a:rPr sz="1867" spc="-13" dirty="0">
                <a:latin typeface="Arial"/>
                <a:cs typeface="Arial"/>
              </a:rPr>
              <a:t>max. </a:t>
            </a:r>
            <a:r>
              <a:rPr sz="1867" dirty="0">
                <a:latin typeface="Arial"/>
                <a:cs typeface="Arial"/>
              </a:rPr>
              <a:t>of 2200</a:t>
            </a:r>
            <a:r>
              <a:rPr sz="1867" spc="-53" dirty="0">
                <a:latin typeface="Arial"/>
                <a:cs typeface="Arial"/>
              </a:rPr>
              <a:t> </a:t>
            </a:r>
            <a:r>
              <a:rPr sz="1867" dirty="0">
                <a:latin typeface="Arial"/>
                <a:cs typeface="Arial"/>
              </a:rPr>
              <a:t>characters.</a:t>
            </a:r>
            <a:endParaRPr sz="1867">
              <a:latin typeface="Arial"/>
              <a:cs typeface="Arial"/>
            </a:endParaRPr>
          </a:p>
          <a:p>
            <a:pPr marL="626518" marR="32173" indent="-304792">
              <a:spcBef>
                <a:spcPts val="7"/>
              </a:spcBef>
              <a:buChar char="●"/>
              <a:tabLst>
                <a:tab pos="627363" algn="l"/>
              </a:tabLst>
            </a:pPr>
            <a:r>
              <a:rPr sz="1867" dirty="0">
                <a:latin typeface="Arial"/>
                <a:cs typeface="Arial"/>
              </a:rPr>
              <a:t>Image size is 1080 x 1080 </a:t>
            </a:r>
            <a:r>
              <a:rPr sz="1867" spc="-7" dirty="0">
                <a:latin typeface="Arial"/>
                <a:cs typeface="Arial"/>
              </a:rPr>
              <a:t>pixels </a:t>
            </a:r>
            <a:r>
              <a:rPr sz="1867" dirty="0">
                <a:latin typeface="Arial"/>
                <a:cs typeface="Arial"/>
              </a:rPr>
              <a:t>for</a:t>
            </a:r>
            <a:r>
              <a:rPr sz="1867" spc="-253" dirty="0">
                <a:latin typeface="Arial"/>
                <a:cs typeface="Arial"/>
              </a:rPr>
              <a:t> </a:t>
            </a:r>
            <a:r>
              <a:rPr sz="1867" dirty="0">
                <a:latin typeface="Arial"/>
                <a:cs typeface="Arial"/>
              </a:rPr>
              <a:t>square  ads, and 1200 x 628 </a:t>
            </a:r>
            <a:r>
              <a:rPr sz="1867" spc="-7" dirty="0">
                <a:latin typeface="Arial"/>
                <a:cs typeface="Arial"/>
              </a:rPr>
              <a:t>pixels </a:t>
            </a:r>
            <a:r>
              <a:rPr sz="1867" dirty="0">
                <a:latin typeface="Arial"/>
                <a:cs typeface="Arial"/>
              </a:rPr>
              <a:t>for landscape  ads.</a:t>
            </a:r>
            <a:endParaRPr sz="1867">
              <a:latin typeface="Arial"/>
              <a:cs typeface="Arial"/>
            </a:endParaRPr>
          </a:p>
          <a:p>
            <a:pPr marL="626518" indent="-305639">
              <a:buChar char="●"/>
              <a:tabLst>
                <a:tab pos="627363" algn="l"/>
              </a:tabLst>
            </a:pPr>
            <a:r>
              <a:rPr sz="1867" dirty="0">
                <a:latin typeface="Arial"/>
                <a:cs typeface="Arial"/>
              </a:rPr>
              <a:t>Image aspect ratio of</a:t>
            </a:r>
            <a:r>
              <a:rPr sz="1867" spc="-160" dirty="0">
                <a:latin typeface="Arial"/>
                <a:cs typeface="Arial"/>
              </a:rPr>
              <a:t> </a:t>
            </a:r>
            <a:r>
              <a:rPr sz="1867" dirty="0">
                <a:latin typeface="Arial"/>
                <a:cs typeface="Arial"/>
              </a:rPr>
              <a:t>1:1</a:t>
            </a:r>
            <a:endParaRPr sz="1867">
              <a:latin typeface="Arial"/>
              <a:cs typeface="Arial"/>
            </a:endParaRPr>
          </a:p>
          <a:p>
            <a:pPr marL="626518" indent="-305639">
              <a:buChar char="●"/>
              <a:tabLst>
                <a:tab pos="627363" algn="l"/>
              </a:tabLst>
            </a:pPr>
            <a:r>
              <a:rPr sz="1867" dirty="0">
                <a:latin typeface="Arial"/>
                <a:cs typeface="Arial"/>
              </a:rPr>
              <a:t>Resolution: 600 x 600</a:t>
            </a:r>
            <a:r>
              <a:rPr sz="1867" spc="-147" dirty="0">
                <a:latin typeface="Arial"/>
                <a:cs typeface="Arial"/>
              </a:rPr>
              <a:t> </a:t>
            </a:r>
            <a:r>
              <a:rPr sz="1867" spc="-7" dirty="0">
                <a:latin typeface="Arial"/>
                <a:cs typeface="Arial"/>
              </a:rPr>
              <a:t>pixels</a:t>
            </a:r>
            <a:endParaRPr sz="1867">
              <a:latin typeface="Arial"/>
              <a:cs typeface="Arial"/>
            </a:endParaRPr>
          </a:p>
        </p:txBody>
      </p:sp>
      <p:sp>
        <p:nvSpPr>
          <p:cNvPr id="10" name="object 10"/>
          <p:cNvSpPr txBox="1"/>
          <p:nvPr/>
        </p:nvSpPr>
        <p:spPr>
          <a:xfrm>
            <a:off x="11403245" y="6416379"/>
            <a:ext cx="166793" cy="304421"/>
          </a:xfrm>
          <a:prstGeom prst="rect">
            <a:avLst/>
          </a:prstGeom>
        </p:spPr>
        <p:txBody>
          <a:bodyPr vert="horz" wrap="square" lIns="0" tIns="16933" rIns="0" bIns="0" rtlCol="0">
            <a:spAutoFit/>
          </a:bodyPr>
          <a:lstStyle/>
          <a:p>
            <a:pPr marL="16933">
              <a:spcBef>
                <a:spcPts val="133"/>
              </a:spcBef>
            </a:pPr>
            <a:r>
              <a:rPr sz="1867" dirty="0">
                <a:latin typeface="Arial"/>
                <a:cs typeface="Arial"/>
              </a:rPr>
              <a:t>3</a:t>
            </a:r>
            <a:endParaRPr sz="1867">
              <a:latin typeface="Arial"/>
              <a:cs typeface="Arial"/>
            </a:endParaRPr>
          </a:p>
        </p:txBody>
      </p:sp>
    </p:spTree>
    <p:extLst>
      <p:ext uri="{BB962C8B-B14F-4D97-AF65-F5344CB8AC3E}">
        <p14:creationId xmlns:p14="http://schemas.microsoft.com/office/powerpoint/2010/main" val="9308618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6400" y="6449296"/>
            <a:ext cx="8100907" cy="303374"/>
          </a:xfrm>
          <a:prstGeom prst="rect">
            <a:avLst/>
          </a:prstGeom>
        </p:spPr>
        <p:txBody>
          <a:bodyPr vert="horz" wrap="square" lIns="0" tIns="16087" rIns="0" bIns="0" rtlCol="0">
            <a:spAutoFit/>
          </a:bodyPr>
          <a:lstStyle/>
          <a:p>
            <a:pPr marL="16933" marR="6773">
              <a:spcBef>
                <a:spcPts val="127"/>
              </a:spcBef>
            </a:pPr>
            <a:r>
              <a:rPr sz="933" spc="-7" dirty="0">
                <a:solidFill>
                  <a:srgbClr val="999999"/>
                </a:solidFill>
                <a:latin typeface="Arial"/>
                <a:cs typeface="Arial"/>
              </a:rPr>
              <a:t>Source: </a:t>
            </a:r>
            <a:r>
              <a:rPr sz="933" u="sng" spc="-7" dirty="0">
                <a:solidFill>
                  <a:srgbClr val="0096A7"/>
                </a:solidFill>
                <a:uFill>
                  <a:solidFill>
                    <a:srgbClr val="0096A7"/>
                  </a:solidFill>
                </a:uFill>
                <a:latin typeface="Arial"/>
                <a:cs typeface="Arial"/>
                <a:hlinkClick r:id="rId2"/>
              </a:rPr>
              <a:t>https://www.techwyse.com/blog/social-media-marketing/what-are-the-different-types-of-instagram-ads</a:t>
            </a:r>
            <a:r>
              <a:rPr sz="933" u="sng" spc="-7" dirty="0">
                <a:solidFill>
                  <a:srgbClr val="0096A7"/>
                </a:solidFill>
                <a:uFill>
                  <a:solidFill>
                    <a:srgbClr val="0096A7"/>
                  </a:solidFill>
                </a:uFill>
                <a:latin typeface="Arial"/>
                <a:cs typeface="Arial"/>
              </a:rPr>
              <a:t>/ </a:t>
            </a:r>
            <a:r>
              <a:rPr sz="933" u="sng" spc="-7" dirty="0">
                <a:solidFill>
                  <a:srgbClr val="0096A7"/>
                </a:solidFill>
                <a:uFill>
                  <a:solidFill>
                    <a:srgbClr val="0096A7"/>
                  </a:solidFill>
                </a:uFill>
                <a:latin typeface="Arial"/>
                <a:cs typeface="Arial"/>
                <a:hlinkClick r:id="rId3"/>
              </a:rPr>
              <a:t>https://klientboost.com/ppc/instagram-ads</a:t>
            </a:r>
            <a:r>
              <a:rPr sz="933" spc="-7" dirty="0">
                <a:solidFill>
                  <a:srgbClr val="0096A7"/>
                </a:solidFill>
                <a:latin typeface="Arial"/>
                <a:cs typeface="Arial"/>
                <a:hlinkClick r:id="rId3"/>
              </a:rPr>
              <a:t>/ </a:t>
            </a:r>
            <a:r>
              <a:rPr sz="933" spc="-7" dirty="0">
                <a:solidFill>
                  <a:srgbClr val="0096A7"/>
                </a:solidFill>
                <a:latin typeface="Arial"/>
                <a:cs typeface="Arial"/>
              </a:rPr>
              <a:t> </a:t>
            </a:r>
            <a:r>
              <a:rPr sz="933" spc="-13" dirty="0">
                <a:solidFill>
                  <a:srgbClr val="999999"/>
                </a:solidFill>
                <a:latin typeface="Arial"/>
                <a:cs typeface="Arial"/>
              </a:rPr>
              <a:t>Image </a:t>
            </a:r>
            <a:r>
              <a:rPr sz="933" spc="-7" dirty="0">
                <a:solidFill>
                  <a:srgbClr val="999999"/>
                </a:solidFill>
                <a:latin typeface="Arial"/>
                <a:cs typeface="Arial"/>
              </a:rPr>
              <a:t>Source:</a:t>
            </a:r>
            <a:r>
              <a:rPr sz="933" spc="93" dirty="0">
                <a:solidFill>
                  <a:srgbClr val="999999"/>
                </a:solidFill>
                <a:latin typeface="Arial"/>
                <a:cs typeface="Arial"/>
              </a:rPr>
              <a:t> </a:t>
            </a:r>
            <a:r>
              <a:rPr sz="933" u="sng" spc="-7" dirty="0">
                <a:solidFill>
                  <a:srgbClr val="0096A7"/>
                </a:solidFill>
                <a:uFill>
                  <a:solidFill>
                    <a:srgbClr val="0096A7"/>
                  </a:solidFill>
                </a:uFill>
                <a:latin typeface="Arial"/>
                <a:cs typeface="Arial"/>
                <a:hlinkClick r:id="rId4"/>
              </a:rPr>
              <a:t>https://blog.socioboard.com/instagram-rolled-out-video-carousel-ads-what-should-you-know</a:t>
            </a:r>
            <a:r>
              <a:rPr sz="933" spc="-7" dirty="0">
                <a:solidFill>
                  <a:srgbClr val="0096A7"/>
                </a:solidFill>
                <a:latin typeface="Arial"/>
                <a:cs typeface="Arial"/>
                <a:hlinkClick r:id="rId4"/>
              </a:rPr>
              <a:t>/</a:t>
            </a:r>
            <a:endParaRPr sz="933">
              <a:latin typeface="Arial"/>
              <a:cs typeface="Arial"/>
            </a:endParaRPr>
          </a:p>
        </p:txBody>
      </p:sp>
      <p:sp>
        <p:nvSpPr>
          <p:cNvPr id="3" name="object 3"/>
          <p:cNvSpPr txBox="1"/>
          <p:nvPr/>
        </p:nvSpPr>
        <p:spPr>
          <a:xfrm>
            <a:off x="6525769" y="3576489"/>
            <a:ext cx="3285913" cy="673753"/>
          </a:xfrm>
          <a:prstGeom prst="rect">
            <a:avLst/>
          </a:prstGeom>
        </p:spPr>
        <p:txBody>
          <a:bodyPr vert="horz" wrap="square" lIns="0" tIns="16933" rIns="0" bIns="0" rtlCol="0">
            <a:spAutoFit/>
          </a:bodyPr>
          <a:lstStyle/>
          <a:p>
            <a:pPr marL="16933">
              <a:spcBef>
                <a:spcPts val="133"/>
              </a:spcBef>
            </a:pPr>
            <a:r>
              <a:rPr sz="4267" spc="-7" dirty="0">
                <a:latin typeface="Arial"/>
                <a:cs typeface="Arial"/>
              </a:rPr>
              <a:t>Carousel</a:t>
            </a:r>
            <a:r>
              <a:rPr sz="4267" spc="-87" dirty="0">
                <a:latin typeface="Arial"/>
                <a:cs typeface="Arial"/>
              </a:rPr>
              <a:t> </a:t>
            </a:r>
            <a:r>
              <a:rPr sz="4267" dirty="0">
                <a:latin typeface="Arial"/>
                <a:cs typeface="Arial"/>
              </a:rPr>
              <a:t>Ads</a:t>
            </a:r>
            <a:endParaRPr sz="4267">
              <a:latin typeface="Arial"/>
              <a:cs typeface="Arial"/>
            </a:endParaRPr>
          </a:p>
        </p:txBody>
      </p:sp>
      <p:sp>
        <p:nvSpPr>
          <p:cNvPr id="4" name="object 4"/>
          <p:cNvSpPr txBox="1"/>
          <p:nvPr/>
        </p:nvSpPr>
        <p:spPr>
          <a:xfrm>
            <a:off x="5193961" y="4592488"/>
            <a:ext cx="6096000" cy="1179211"/>
          </a:xfrm>
          <a:prstGeom prst="rect">
            <a:avLst/>
          </a:prstGeom>
        </p:spPr>
        <p:txBody>
          <a:bodyPr vert="horz" wrap="square" lIns="0" tIns="16933" rIns="0" bIns="0" rtlCol="0">
            <a:spAutoFit/>
          </a:bodyPr>
          <a:lstStyle/>
          <a:p>
            <a:pPr marL="321725" indent="-304792">
              <a:spcBef>
                <a:spcPts val="133"/>
              </a:spcBef>
              <a:buChar char="●"/>
              <a:tabLst>
                <a:tab pos="321725" algn="l"/>
              </a:tabLst>
            </a:pPr>
            <a:r>
              <a:rPr sz="1867" spc="-7" dirty="0">
                <a:latin typeface="Arial"/>
                <a:cs typeface="Arial"/>
              </a:rPr>
              <a:t>Showcase </a:t>
            </a:r>
            <a:r>
              <a:rPr sz="1867" dirty="0">
                <a:latin typeface="Arial"/>
                <a:cs typeface="Arial"/>
              </a:rPr>
              <a:t>multiple photos and/or </a:t>
            </a:r>
            <a:r>
              <a:rPr sz="1867" spc="-7" dirty="0">
                <a:latin typeface="Arial"/>
                <a:cs typeface="Arial"/>
              </a:rPr>
              <a:t>videos </a:t>
            </a:r>
            <a:r>
              <a:rPr sz="1867" dirty="0">
                <a:latin typeface="Arial"/>
                <a:cs typeface="Arial"/>
              </a:rPr>
              <a:t>in a single</a:t>
            </a:r>
            <a:r>
              <a:rPr sz="1867" spc="-213" dirty="0">
                <a:latin typeface="Arial"/>
                <a:cs typeface="Arial"/>
              </a:rPr>
              <a:t> </a:t>
            </a:r>
            <a:r>
              <a:rPr sz="1867" dirty="0">
                <a:latin typeface="Arial"/>
                <a:cs typeface="Arial"/>
              </a:rPr>
              <a:t>ad.</a:t>
            </a:r>
            <a:endParaRPr sz="1867">
              <a:latin typeface="Arial"/>
              <a:cs typeface="Arial"/>
            </a:endParaRPr>
          </a:p>
          <a:p>
            <a:pPr marL="321725" indent="-304792">
              <a:spcBef>
                <a:spcPts val="7"/>
              </a:spcBef>
              <a:buChar char="●"/>
              <a:tabLst>
                <a:tab pos="321725" algn="l"/>
              </a:tabLst>
            </a:pPr>
            <a:r>
              <a:rPr sz="1867" spc="-7" dirty="0">
                <a:latin typeface="Arial"/>
                <a:cs typeface="Arial"/>
              </a:rPr>
              <a:t>“Tell </a:t>
            </a:r>
            <a:r>
              <a:rPr sz="1867" dirty="0">
                <a:latin typeface="Arial"/>
                <a:cs typeface="Arial"/>
              </a:rPr>
              <a:t>a </a:t>
            </a:r>
            <a:r>
              <a:rPr sz="1867" spc="-7" dirty="0">
                <a:latin typeface="Arial"/>
                <a:cs typeface="Arial"/>
              </a:rPr>
              <a:t>Story”with </a:t>
            </a:r>
            <a:r>
              <a:rPr sz="1867" dirty="0">
                <a:latin typeface="Arial"/>
                <a:cs typeface="Arial"/>
              </a:rPr>
              <a:t>a</a:t>
            </a:r>
            <a:r>
              <a:rPr sz="1867" spc="-60" dirty="0">
                <a:latin typeface="Arial"/>
                <a:cs typeface="Arial"/>
              </a:rPr>
              <a:t> </a:t>
            </a:r>
            <a:r>
              <a:rPr sz="1867" spc="-7" dirty="0">
                <a:latin typeface="Arial"/>
                <a:cs typeface="Arial"/>
              </a:rPr>
              <a:t>sequence</a:t>
            </a:r>
            <a:endParaRPr sz="1867">
              <a:latin typeface="Arial"/>
              <a:cs typeface="Arial"/>
            </a:endParaRPr>
          </a:p>
          <a:p>
            <a:pPr marL="321725" indent="-304792">
              <a:buChar char="●"/>
              <a:tabLst>
                <a:tab pos="321725" algn="l"/>
              </a:tabLst>
            </a:pPr>
            <a:r>
              <a:rPr sz="1867" spc="-7" dirty="0">
                <a:latin typeface="Arial"/>
                <a:cs typeface="Arial"/>
              </a:rPr>
              <a:t>More visual </a:t>
            </a:r>
            <a:r>
              <a:rPr sz="1867" dirty="0">
                <a:latin typeface="Arial"/>
                <a:cs typeface="Arial"/>
              </a:rPr>
              <a:t>information of a product or</a:t>
            </a:r>
            <a:r>
              <a:rPr sz="1867" spc="-200" dirty="0">
                <a:latin typeface="Arial"/>
                <a:cs typeface="Arial"/>
              </a:rPr>
              <a:t> </a:t>
            </a:r>
            <a:r>
              <a:rPr sz="1867" spc="-7" dirty="0">
                <a:latin typeface="Arial"/>
                <a:cs typeface="Arial"/>
              </a:rPr>
              <a:t>service</a:t>
            </a:r>
            <a:endParaRPr sz="1867">
              <a:latin typeface="Arial"/>
              <a:cs typeface="Arial"/>
            </a:endParaRPr>
          </a:p>
          <a:p>
            <a:pPr marL="321725" indent="-304792">
              <a:spcBef>
                <a:spcPts val="127"/>
              </a:spcBef>
              <a:buChar char="●"/>
              <a:tabLst>
                <a:tab pos="321725" algn="l"/>
              </a:tabLst>
            </a:pPr>
            <a:r>
              <a:rPr sz="1867" spc="-7" dirty="0">
                <a:latin typeface="Arial"/>
                <a:cs typeface="Arial"/>
              </a:rPr>
              <a:t>Min. </a:t>
            </a:r>
            <a:r>
              <a:rPr sz="1867" dirty="0">
                <a:latin typeface="Arial"/>
                <a:cs typeface="Arial"/>
              </a:rPr>
              <a:t>number of cards is 2 and </a:t>
            </a:r>
            <a:r>
              <a:rPr sz="1867" spc="-13" dirty="0">
                <a:latin typeface="Arial"/>
                <a:cs typeface="Arial"/>
              </a:rPr>
              <a:t>max. </a:t>
            </a:r>
            <a:r>
              <a:rPr sz="1867" dirty="0">
                <a:latin typeface="Arial"/>
                <a:cs typeface="Arial"/>
              </a:rPr>
              <a:t>is</a:t>
            </a:r>
            <a:r>
              <a:rPr sz="1867" spc="-173" dirty="0">
                <a:latin typeface="Arial"/>
                <a:cs typeface="Arial"/>
              </a:rPr>
              <a:t> </a:t>
            </a:r>
            <a:r>
              <a:rPr sz="1867" dirty="0">
                <a:latin typeface="Arial"/>
                <a:cs typeface="Arial"/>
              </a:rPr>
              <a:t>10.</a:t>
            </a:r>
            <a:endParaRPr sz="1867">
              <a:latin typeface="Arial"/>
              <a:cs typeface="Arial"/>
            </a:endParaRPr>
          </a:p>
        </p:txBody>
      </p:sp>
      <p:grpSp>
        <p:nvGrpSpPr>
          <p:cNvPr id="5" name="object 5"/>
          <p:cNvGrpSpPr/>
          <p:nvPr/>
        </p:nvGrpSpPr>
        <p:grpSpPr>
          <a:xfrm>
            <a:off x="10056368" y="3403600"/>
            <a:ext cx="1166707" cy="1083733"/>
            <a:chOff x="7542276" y="2552700"/>
            <a:chExt cx="875030" cy="812800"/>
          </a:xfrm>
        </p:grpSpPr>
        <p:sp>
          <p:nvSpPr>
            <p:cNvPr id="6" name="object 6"/>
            <p:cNvSpPr/>
            <p:nvPr/>
          </p:nvSpPr>
          <p:spPr>
            <a:xfrm>
              <a:off x="7542276" y="2552700"/>
              <a:ext cx="875030" cy="812800"/>
            </a:xfrm>
            <a:custGeom>
              <a:avLst/>
              <a:gdLst/>
              <a:ahLst/>
              <a:cxnLst/>
              <a:rect l="l" t="t" r="r" b="b"/>
              <a:pathLst>
                <a:path w="875029" h="812800">
                  <a:moveTo>
                    <a:pt x="437388" y="0"/>
                  </a:moveTo>
                  <a:lnTo>
                    <a:pt x="386380" y="2732"/>
                  </a:lnTo>
                  <a:lnTo>
                    <a:pt x="337101" y="10727"/>
                  </a:lnTo>
                  <a:lnTo>
                    <a:pt x="289878" y="23680"/>
                  </a:lnTo>
                  <a:lnTo>
                    <a:pt x="245039" y="41285"/>
                  </a:lnTo>
                  <a:lnTo>
                    <a:pt x="202913" y="63238"/>
                  </a:lnTo>
                  <a:lnTo>
                    <a:pt x="163827" y="89233"/>
                  </a:lnTo>
                  <a:lnTo>
                    <a:pt x="128111" y="118967"/>
                  </a:lnTo>
                  <a:lnTo>
                    <a:pt x="96091" y="152133"/>
                  </a:lnTo>
                  <a:lnTo>
                    <a:pt x="68098" y="188427"/>
                  </a:lnTo>
                  <a:lnTo>
                    <a:pt x="44458" y="227544"/>
                  </a:lnTo>
                  <a:lnTo>
                    <a:pt x="25500" y="269180"/>
                  </a:lnTo>
                  <a:lnTo>
                    <a:pt x="11552" y="313028"/>
                  </a:lnTo>
                  <a:lnTo>
                    <a:pt x="2942" y="358785"/>
                  </a:lnTo>
                  <a:lnTo>
                    <a:pt x="0" y="406145"/>
                  </a:lnTo>
                  <a:lnTo>
                    <a:pt x="2942" y="453506"/>
                  </a:lnTo>
                  <a:lnTo>
                    <a:pt x="11552" y="499263"/>
                  </a:lnTo>
                  <a:lnTo>
                    <a:pt x="25500" y="543111"/>
                  </a:lnTo>
                  <a:lnTo>
                    <a:pt x="44458" y="584747"/>
                  </a:lnTo>
                  <a:lnTo>
                    <a:pt x="68098" y="623864"/>
                  </a:lnTo>
                  <a:lnTo>
                    <a:pt x="96091" y="660158"/>
                  </a:lnTo>
                  <a:lnTo>
                    <a:pt x="128111" y="693324"/>
                  </a:lnTo>
                  <a:lnTo>
                    <a:pt x="163827" y="723058"/>
                  </a:lnTo>
                  <a:lnTo>
                    <a:pt x="202913" y="749053"/>
                  </a:lnTo>
                  <a:lnTo>
                    <a:pt x="245039" y="771006"/>
                  </a:lnTo>
                  <a:lnTo>
                    <a:pt x="289878" y="788611"/>
                  </a:lnTo>
                  <a:lnTo>
                    <a:pt x="337101" y="801564"/>
                  </a:lnTo>
                  <a:lnTo>
                    <a:pt x="386380" y="809559"/>
                  </a:lnTo>
                  <a:lnTo>
                    <a:pt x="437388" y="812292"/>
                  </a:lnTo>
                  <a:lnTo>
                    <a:pt x="488395" y="809559"/>
                  </a:lnTo>
                  <a:lnTo>
                    <a:pt x="537674" y="801564"/>
                  </a:lnTo>
                  <a:lnTo>
                    <a:pt x="584897" y="788611"/>
                  </a:lnTo>
                  <a:lnTo>
                    <a:pt x="629736" y="771006"/>
                  </a:lnTo>
                  <a:lnTo>
                    <a:pt x="671862" y="749053"/>
                  </a:lnTo>
                  <a:lnTo>
                    <a:pt x="710948" y="723058"/>
                  </a:lnTo>
                  <a:lnTo>
                    <a:pt x="746664" y="693324"/>
                  </a:lnTo>
                  <a:lnTo>
                    <a:pt x="778684" y="660158"/>
                  </a:lnTo>
                  <a:lnTo>
                    <a:pt x="806677" y="623864"/>
                  </a:lnTo>
                  <a:lnTo>
                    <a:pt x="830317" y="584747"/>
                  </a:lnTo>
                  <a:lnTo>
                    <a:pt x="849275" y="543111"/>
                  </a:lnTo>
                  <a:lnTo>
                    <a:pt x="863223" y="499263"/>
                  </a:lnTo>
                  <a:lnTo>
                    <a:pt x="871833" y="453506"/>
                  </a:lnTo>
                  <a:lnTo>
                    <a:pt x="874776" y="406145"/>
                  </a:lnTo>
                  <a:lnTo>
                    <a:pt x="871833" y="358785"/>
                  </a:lnTo>
                  <a:lnTo>
                    <a:pt x="863223" y="313028"/>
                  </a:lnTo>
                  <a:lnTo>
                    <a:pt x="849275" y="269180"/>
                  </a:lnTo>
                  <a:lnTo>
                    <a:pt x="830317" y="227544"/>
                  </a:lnTo>
                  <a:lnTo>
                    <a:pt x="806677" y="188427"/>
                  </a:lnTo>
                  <a:lnTo>
                    <a:pt x="778684" y="152133"/>
                  </a:lnTo>
                  <a:lnTo>
                    <a:pt x="746664" y="118967"/>
                  </a:lnTo>
                  <a:lnTo>
                    <a:pt x="710948" y="89233"/>
                  </a:lnTo>
                  <a:lnTo>
                    <a:pt x="671862" y="63238"/>
                  </a:lnTo>
                  <a:lnTo>
                    <a:pt x="629736" y="41285"/>
                  </a:lnTo>
                  <a:lnTo>
                    <a:pt x="584897" y="23680"/>
                  </a:lnTo>
                  <a:lnTo>
                    <a:pt x="537674" y="10727"/>
                  </a:lnTo>
                  <a:lnTo>
                    <a:pt x="488395" y="2732"/>
                  </a:lnTo>
                  <a:lnTo>
                    <a:pt x="437388" y="0"/>
                  </a:lnTo>
                  <a:close/>
                </a:path>
              </a:pathLst>
            </a:custGeom>
            <a:solidFill>
              <a:srgbClr val="C52882"/>
            </a:solidFill>
          </p:spPr>
          <p:txBody>
            <a:bodyPr wrap="square" lIns="0" tIns="0" rIns="0" bIns="0" rtlCol="0"/>
            <a:lstStyle/>
            <a:p>
              <a:endParaRPr sz="2400"/>
            </a:p>
          </p:txBody>
        </p:sp>
        <p:sp>
          <p:nvSpPr>
            <p:cNvPr id="7" name="object 7"/>
            <p:cNvSpPr/>
            <p:nvPr/>
          </p:nvSpPr>
          <p:spPr>
            <a:xfrm>
              <a:off x="7691628" y="2668523"/>
              <a:ext cx="576072" cy="580644"/>
            </a:xfrm>
            <a:prstGeom prst="rect">
              <a:avLst/>
            </a:prstGeom>
            <a:blipFill>
              <a:blip r:embed="rId5" cstate="print"/>
              <a:stretch>
                <a:fillRect/>
              </a:stretch>
            </a:blipFill>
          </p:spPr>
          <p:txBody>
            <a:bodyPr wrap="square" lIns="0" tIns="0" rIns="0" bIns="0" rtlCol="0"/>
            <a:lstStyle/>
            <a:p>
              <a:endParaRPr sz="2400"/>
            </a:p>
          </p:txBody>
        </p:sp>
      </p:grpSp>
      <p:sp>
        <p:nvSpPr>
          <p:cNvPr id="8" name="object 8"/>
          <p:cNvSpPr txBox="1"/>
          <p:nvPr/>
        </p:nvSpPr>
        <p:spPr>
          <a:xfrm>
            <a:off x="11403245" y="6416379"/>
            <a:ext cx="166793" cy="304421"/>
          </a:xfrm>
          <a:prstGeom prst="rect">
            <a:avLst/>
          </a:prstGeom>
        </p:spPr>
        <p:txBody>
          <a:bodyPr vert="horz" wrap="square" lIns="0" tIns="16933" rIns="0" bIns="0" rtlCol="0">
            <a:spAutoFit/>
          </a:bodyPr>
          <a:lstStyle/>
          <a:p>
            <a:pPr marL="16933">
              <a:spcBef>
                <a:spcPts val="133"/>
              </a:spcBef>
            </a:pPr>
            <a:r>
              <a:rPr sz="1867" dirty="0">
                <a:latin typeface="Arial"/>
                <a:cs typeface="Arial"/>
              </a:rPr>
              <a:t>4</a:t>
            </a:r>
            <a:endParaRPr sz="1867">
              <a:latin typeface="Arial"/>
              <a:cs typeface="Arial"/>
            </a:endParaRPr>
          </a:p>
        </p:txBody>
      </p:sp>
    </p:spTree>
    <p:extLst>
      <p:ext uri="{BB962C8B-B14F-4D97-AF65-F5344CB8AC3E}">
        <p14:creationId xmlns:p14="http://schemas.microsoft.com/office/powerpoint/2010/main" val="21174374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6568" y="261113"/>
            <a:ext cx="11741573" cy="6181513"/>
          </a:xfrm>
          <a:custGeom>
            <a:avLst/>
            <a:gdLst/>
            <a:ahLst/>
            <a:cxnLst/>
            <a:rect l="l" t="t" r="r" b="b"/>
            <a:pathLst>
              <a:path w="8806180" h="4636135">
                <a:moveTo>
                  <a:pt x="0" y="4636008"/>
                </a:moveTo>
                <a:lnTo>
                  <a:pt x="8805672" y="4636008"/>
                </a:lnTo>
                <a:lnTo>
                  <a:pt x="8805672" y="0"/>
                </a:lnTo>
                <a:lnTo>
                  <a:pt x="0" y="0"/>
                </a:lnTo>
                <a:lnTo>
                  <a:pt x="0" y="4636008"/>
                </a:lnTo>
                <a:close/>
              </a:path>
            </a:pathLst>
          </a:custGeom>
          <a:ln w="38099">
            <a:solidFill>
              <a:srgbClr val="073762"/>
            </a:solidFill>
          </a:ln>
        </p:spPr>
        <p:txBody>
          <a:bodyPr wrap="square" lIns="0" tIns="0" rIns="0" bIns="0" rtlCol="0"/>
          <a:lstStyle/>
          <a:p>
            <a:endParaRPr sz="2400"/>
          </a:p>
        </p:txBody>
      </p:sp>
      <p:sp>
        <p:nvSpPr>
          <p:cNvPr id="3" name="object 3"/>
          <p:cNvSpPr txBox="1"/>
          <p:nvPr/>
        </p:nvSpPr>
        <p:spPr>
          <a:xfrm>
            <a:off x="6764696" y="2468203"/>
            <a:ext cx="4859867" cy="2492477"/>
          </a:xfrm>
          <a:prstGeom prst="rect">
            <a:avLst/>
          </a:prstGeom>
        </p:spPr>
        <p:txBody>
          <a:bodyPr vert="horz" wrap="square" lIns="0" tIns="17780" rIns="0" bIns="0" rtlCol="0">
            <a:spAutoFit/>
          </a:bodyPr>
          <a:lstStyle/>
          <a:p>
            <a:pPr marL="321725" marR="507141" indent="-304792">
              <a:spcBef>
                <a:spcPts val="140"/>
              </a:spcBef>
              <a:buChar char="●"/>
              <a:tabLst>
                <a:tab pos="321725" algn="l"/>
              </a:tabLst>
            </a:pPr>
            <a:r>
              <a:rPr sz="1867" spc="-7" dirty="0">
                <a:latin typeface="Arial"/>
                <a:cs typeface="Arial"/>
              </a:rPr>
              <a:t>Up </a:t>
            </a:r>
            <a:r>
              <a:rPr sz="1867" dirty="0">
                <a:latin typeface="Arial"/>
                <a:cs typeface="Arial"/>
              </a:rPr>
              <a:t>to 60 seconds long in landscape</a:t>
            </a:r>
            <a:r>
              <a:rPr sz="1867" spc="-280" dirty="0">
                <a:latin typeface="Arial"/>
                <a:cs typeface="Arial"/>
              </a:rPr>
              <a:t> </a:t>
            </a:r>
            <a:r>
              <a:rPr sz="1867" dirty="0">
                <a:latin typeface="Arial"/>
                <a:cs typeface="Arial"/>
              </a:rPr>
              <a:t>or  square</a:t>
            </a:r>
            <a:r>
              <a:rPr sz="1867" spc="-67" dirty="0">
                <a:latin typeface="Arial"/>
                <a:cs typeface="Arial"/>
              </a:rPr>
              <a:t> </a:t>
            </a:r>
            <a:r>
              <a:rPr sz="1867" dirty="0">
                <a:latin typeface="Arial"/>
                <a:cs typeface="Arial"/>
              </a:rPr>
              <a:t>format</a:t>
            </a:r>
            <a:endParaRPr sz="1867">
              <a:latin typeface="Arial"/>
              <a:cs typeface="Arial"/>
            </a:endParaRPr>
          </a:p>
          <a:p>
            <a:pPr marL="321725" indent="-304792">
              <a:buChar char="●"/>
              <a:tabLst>
                <a:tab pos="321725" algn="l"/>
              </a:tabLst>
            </a:pPr>
            <a:r>
              <a:rPr sz="1867" dirty="0">
                <a:latin typeface="Arial"/>
                <a:cs typeface="Arial"/>
              </a:rPr>
              <a:t>Sound or Without</a:t>
            </a:r>
            <a:r>
              <a:rPr sz="1867" spc="-187" dirty="0">
                <a:latin typeface="Arial"/>
                <a:cs typeface="Arial"/>
              </a:rPr>
              <a:t> </a:t>
            </a:r>
            <a:r>
              <a:rPr sz="1867" dirty="0">
                <a:latin typeface="Arial"/>
                <a:cs typeface="Arial"/>
              </a:rPr>
              <a:t>Sound</a:t>
            </a:r>
            <a:endParaRPr sz="1867">
              <a:latin typeface="Arial"/>
              <a:cs typeface="Arial"/>
            </a:endParaRPr>
          </a:p>
          <a:p>
            <a:pPr marL="321725" indent="-304792">
              <a:spcBef>
                <a:spcPts val="127"/>
              </a:spcBef>
              <a:buChar char="●"/>
              <a:tabLst>
                <a:tab pos="321725" algn="l"/>
              </a:tabLst>
            </a:pPr>
            <a:r>
              <a:rPr sz="1867" spc="-7" dirty="0">
                <a:latin typeface="Arial"/>
                <a:cs typeface="Arial"/>
              </a:rPr>
              <a:t>Recommended </a:t>
            </a:r>
            <a:r>
              <a:rPr sz="1867" dirty="0">
                <a:latin typeface="Arial"/>
                <a:cs typeface="Arial"/>
              </a:rPr>
              <a:t>image size is 1080 x</a:t>
            </a:r>
            <a:r>
              <a:rPr sz="1867" spc="-200" dirty="0">
                <a:latin typeface="Arial"/>
                <a:cs typeface="Arial"/>
              </a:rPr>
              <a:t> </a:t>
            </a:r>
            <a:r>
              <a:rPr sz="1867" dirty="0">
                <a:latin typeface="Arial"/>
                <a:cs typeface="Arial"/>
              </a:rPr>
              <a:t>1080</a:t>
            </a:r>
            <a:endParaRPr sz="1867">
              <a:latin typeface="Arial"/>
              <a:cs typeface="Arial"/>
            </a:endParaRPr>
          </a:p>
          <a:p>
            <a:pPr marL="321725">
              <a:spcBef>
                <a:spcPts val="333"/>
              </a:spcBef>
            </a:pPr>
            <a:r>
              <a:rPr sz="1867" spc="-7" dirty="0">
                <a:latin typeface="Arial"/>
                <a:cs typeface="Arial"/>
              </a:rPr>
              <a:t>pixels </a:t>
            </a:r>
            <a:r>
              <a:rPr sz="1867" dirty="0">
                <a:latin typeface="Arial"/>
                <a:cs typeface="Arial"/>
              </a:rPr>
              <a:t>for square </a:t>
            </a:r>
            <a:r>
              <a:rPr sz="1867" spc="-7" dirty="0">
                <a:latin typeface="Arial"/>
                <a:cs typeface="Arial"/>
              </a:rPr>
              <a:t>videos </a:t>
            </a:r>
            <a:r>
              <a:rPr sz="1867" dirty="0">
                <a:latin typeface="Arial"/>
                <a:cs typeface="Arial"/>
              </a:rPr>
              <a:t>and 1200 x 628</a:t>
            </a:r>
            <a:r>
              <a:rPr sz="1867" spc="-207" dirty="0">
                <a:latin typeface="Arial"/>
                <a:cs typeface="Arial"/>
              </a:rPr>
              <a:t> </a:t>
            </a:r>
            <a:r>
              <a:rPr sz="1867" dirty="0">
                <a:latin typeface="Arial"/>
                <a:cs typeface="Arial"/>
              </a:rPr>
              <a:t>for</a:t>
            </a:r>
            <a:endParaRPr sz="1867">
              <a:latin typeface="Arial"/>
              <a:cs typeface="Arial"/>
            </a:endParaRPr>
          </a:p>
          <a:p>
            <a:pPr marL="321725">
              <a:spcBef>
                <a:spcPts val="339"/>
              </a:spcBef>
            </a:pPr>
            <a:r>
              <a:rPr sz="1867" dirty="0">
                <a:latin typeface="Arial"/>
                <a:cs typeface="Arial"/>
              </a:rPr>
              <a:t>landscape</a:t>
            </a:r>
            <a:r>
              <a:rPr sz="1867" spc="-80" dirty="0">
                <a:latin typeface="Arial"/>
                <a:cs typeface="Arial"/>
              </a:rPr>
              <a:t> </a:t>
            </a:r>
            <a:r>
              <a:rPr sz="1867" spc="-7" dirty="0">
                <a:latin typeface="Arial"/>
                <a:cs typeface="Arial"/>
              </a:rPr>
              <a:t>videos</a:t>
            </a:r>
            <a:endParaRPr sz="1867">
              <a:latin typeface="Arial"/>
              <a:cs typeface="Arial"/>
            </a:endParaRPr>
          </a:p>
          <a:p>
            <a:pPr marL="321725" marR="492748" indent="-304792">
              <a:lnSpc>
                <a:spcPct val="114999"/>
              </a:lnSpc>
              <a:buChar char="●"/>
              <a:tabLst>
                <a:tab pos="321725" algn="l"/>
              </a:tabLst>
            </a:pPr>
            <a:r>
              <a:rPr sz="1867" spc="-7" dirty="0">
                <a:latin typeface="Arial"/>
                <a:cs typeface="Arial"/>
              </a:rPr>
              <a:t>Min. </a:t>
            </a:r>
            <a:r>
              <a:rPr sz="1867" dirty="0">
                <a:latin typeface="Arial"/>
                <a:cs typeface="Arial"/>
              </a:rPr>
              <a:t>resolution of 600 x 600 </a:t>
            </a:r>
            <a:r>
              <a:rPr sz="1867" spc="-7" dirty="0">
                <a:latin typeface="Arial"/>
                <a:cs typeface="Arial"/>
              </a:rPr>
              <a:t>pixels</a:t>
            </a:r>
            <a:r>
              <a:rPr sz="1867" spc="-193" dirty="0">
                <a:latin typeface="Arial"/>
                <a:cs typeface="Arial"/>
              </a:rPr>
              <a:t> </a:t>
            </a:r>
            <a:r>
              <a:rPr sz="1867" dirty="0">
                <a:latin typeface="Arial"/>
                <a:cs typeface="Arial"/>
              </a:rPr>
              <a:t>and  image aspect ratio is</a:t>
            </a:r>
            <a:r>
              <a:rPr sz="1867" spc="-147" dirty="0">
                <a:latin typeface="Arial"/>
                <a:cs typeface="Arial"/>
              </a:rPr>
              <a:t> </a:t>
            </a:r>
            <a:r>
              <a:rPr sz="1867" dirty="0">
                <a:latin typeface="Arial"/>
                <a:cs typeface="Arial"/>
              </a:rPr>
              <a:t>1:1.</a:t>
            </a:r>
            <a:endParaRPr sz="1867">
              <a:latin typeface="Arial"/>
              <a:cs typeface="Arial"/>
            </a:endParaRPr>
          </a:p>
        </p:txBody>
      </p:sp>
      <p:sp>
        <p:nvSpPr>
          <p:cNvPr id="4" name="object 4"/>
          <p:cNvSpPr txBox="1">
            <a:spLocks noGrp="1"/>
          </p:cNvSpPr>
          <p:nvPr>
            <p:ph type="title"/>
          </p:nvPr>
        </p:nvSpPr>
        <p:spPr>
          <a:xfrm>
            <a:off x="8960105" y="631438"/>
            <a:ext cx="2195407" cy="1370461"/>
          </a:xfrm>
          <a:prstGeom prst="rect">
            <a:avLst/>
          </a:prstGeom>
        </p:spPr>
        <p:txBody>
          <a:bodyPr vert="horz" wrap="square" lIns="0" tIns="16087" rIns="0" bIns="0" rtlCol="0" anchor="ctr">
            <a:spAutoFit/>
          </a:bodyPr>
          <a:lstStyle/>
          <a:p>
            <a:pPr marL="16933">
              <a:lnSpc>
                <a:spcPct val="100000"/>
              </a:lnSpc>
              <a:spcBef>
                <a:spcPts val="127"/>
              </a:spcBef>
            </a:pPr>
            <a:r>
              <a:rPr spc="-7" dirty="0"/>
              <a:t>Video</a:t>
            </a:r>
            <a:r>
              <a:rPr spc="-80" dirty="0"/>
              <a:t> </a:t>
            </a:r>
            <a:r>
              <a:rPr spc="-7" dirty="0"/>
              <a:t>Ads</a:t>
            </a:r>
          </a:p>
        </p:txBody>
      </p:sp>
      <p:sp>
        <p:nvSpPr>
          <p:cNvPr id="5" name="object 5"/>
          <p:cNvSpPr txBox="1"/>
          <p:nvPr/>
        </p:nvSpPr>
        <p:spPr>
          <a:xfrm>
            <a:off x="306560" y="6481403"/>
            <a:ext cx="3571240" cy="303374"/>
          </a:xfrm>
          <a:prstGeom prst="rect">
            <a:avLst/>
          </a:prstGeom>
        </p:spPr>
        <p:txBody>
          <a:bodyPr vert="horz" wrap="square" lIns="0" tIns="16087" rIns="0" bIns="0" rtlCol="0">
            <a:spAutoFit/>
          </a:bodyPr>
          <a:lstStyle/>
          <a:p>
            <a:pPr marL="16933" marR="6773">
              <a:spcBef>
                <a:spcPts val="127"/>
              </a:spcBef>
            </a:pPr>
            <a:r>
              <a:rPr sz="933" spc="-7" dirty="0">
                <a:solidFill>
                  <a:srgbClr val="999999"/>
                </a:solidFill>
                <a:latin typeface="Arial"/>
                <a:cs typeface="Arial"/>
              </a:rPr>
              <a:t>Sources: </a:t>
            </a:r>
            <a:r>
              <a:rPr sz="933" u="sng" spc="-7" dirty="0">
                <a:solidFill>
                  <a:srgbClr val="0096A7"/>
                </a:solidFill>
                <a:uFill>
                  <a:solidFill>
                    <a:srgbClr val="0096A7"/>
                  </a:solidFill>
                </a:uFill>
                <a:latin typeface="Arial"/>
                <a:cs typeface="Arial"/>
                <a:hlinkClick r:id="rId2"/>
              </a:rPr>
              <a:t>instagram-ads-guide</a:t>
            </a:r>
            <a:r>
              <a:rPr sz="933" spc="-7" dirty="0">
                <a:solidFill>
                  <a:srgbClr val="0096A7"/>
                </a:solidFill>
                <a:latin typeface="Arial"/>
                <a:cs typeface="Arial"/>
                <a:hlinkClick r:id="rId2"/>
              </a:rPr>
              <a:t> </a:t>
            </a:r>
            <a:r>
              <a:rPr sz="933" spc="-13" dirty="0">
                <a:solidFill>
                  <a:srgbClr val="999999"/>
                </a:solidFill>
                <a:latin typeface="Arial"/>
                <a:cs typeface="Arial"/>
              </a:rPr>
              <a:t>and </a:t>
            </a:r>
            <a:r>
              <a:rPr sz="933" u="sng" spc="-7" dirty="0">
                <a:solidFill>
                  <a:srgbClr val="0096A7"/>
                </a:solidFill>
                <a:uFill>
                  <a:solidFill>
                    <a:srgbClr val="0096A7"/>
                  </a:solidFill>
                </a:uFill>
                <a:latin typeface="Arial"/>
                <a:cs typeface="Arial"/>
                <a:hlinkClick r:id="rId3"/>
              </a:rPr>
              <a:t>Business Instagram/ Advertising </a:t>
            </a:r>
            <a:r>
              <a:rPr sz="933" spc="-7" dirty="0">
                <a:solidFill>
                  <a:srgbClr val="0096A7"/>
                </a:solidFill>
                <a:latin typeface="Arial"/>
                <a:cs typeface="Arial"/>
              </a:rPr>
              <a:t> </a:t>
            </a:r>
            <a:r>
              <a:rPr sz="933" spc="-13" dirty="0">
                <a:solidFill>
                  <a:srgbClr val="999999"/>
                </a:solidFill>
                <a:latin typeface="Arial"/>
                <a:cs typeface="Arial"/>
              </a:rPr>
              <a:t>Image </a:t>
            </a:r>
            <a:r>
              <a:rPr sz="933" spc="-7" dirty="0">
                <a:solidFill>
                  <a:srgbClr val="999999"/>
                </a:solidFill>
                <a:latin typeface="Arial"/>
                <a:cs typeface="Arial"/>
              </a:rPr>
              <a:t>Source: </a:t>
            </a:r>
            <a:r>
              <a:rPr sz="933" spc="-13" dirty="0">
                <a:solidFill>
                  <a:srgbClr val="999999"/>
                </a:solidFill>
                <a:latin typeface="Arial"/>
                <a:cs typeface="Arial"/>
              </a:rPr>
              <a:t>Own</a:t>
            </a:r>
            <a:r>
              <a:rPr sz="933" spc="120" dirty="0">
                <a:solidFill>
                  <a:srgbClr val="999999"/>
                </a:solidFill>
                <a:latin typeface="Arial"/>
                <a:cs typeface="Arial"/>
              </a:rPr>
              <a:t> </a:t>
            </a:r>
            <a:r>
              <a:rPr sz="933" spc="-7" dirty="0">
                <a:solidFill>
                  <a:srgbClr val="999999"/>
                </a:solidFill>
                <a:latin typeface="Arial"/>
                <a:cs typeface="Arial"/>
              </a:rPr>
              <a:t>source</a:t>
            </a:r>
            <a:endParaRPr sz="933">
              <a:latin typeface="Arial"/>
              <a:cs typeface="Arial"/>
            </a:endParaRPr>
          </a:p>
        </p:txBody>
      </p:sp>
      <p:grpSp>
        <p:nvGrpSpPr>
          <p:cNvPr id="6" name="object 6"/>
          <p:cNvGrpSpPr/>
          <p:nvPr/>
        </p:nvGrpSpPr>
        <p:grpSpPr>
          <a:xfrm>
            <a:off x="1107440" y="804672"/>
            <a:ext cx="7382933" cy="4734560"/>
            <a:chOff x="830580" y="603504"/>
            <a:chExt cx="5537200" cy="3550920"/>
          </a:xfrm>
        </p:grpSpPr>
        <p:sp>
          <p:nvSpPr>
            <p:cNvPr id="7" name="object 7"/>
            <p:cNvSpPr/>
            <p:nvPr/>
          </p:nvSpPr>
          <p:spPr>
            <a:xfrm>
              <a:off x="5492495" y="603504"/>
              <a:ext cx="875030" cy="812800"/>
            </a:xfrm>
            <a:custGeom>
              <a:avLst/>
              <a:gdLst/>
              <a:ahLst/>
              <a:cxnLst/>
              <a:rect l="l" t="t" r="r" b="b"/>
              <a:pathLst>
                <a:path w="875029" h="812800">
                  <a:moveTo>
                    <a:pt x="437388" y="0"/>
                  </a:moveTo>
                  <a:lnTo>
                    <a:pt x="386380" y="2732"/>
                  </a:lnTo>
                  <a:lnTo>
                    <a:pt x="337101" y="10727"/>
                  </a:lnTo>
                  <a:lnTo>
                    <a:pt x="289878" y="23680"/>
                  </a:lnTo>
                  <a:lnTo>
                    <a:pt x="245039" y="41285"/>
                  </a:lnTo>
                  <a:lnTo>
                    <a:pt x="202913" y="63238"/>
                  </a:lnTo>
                  <a:lnTo>
                    <a:pt x="163827" y="89233"/>
                  </a:lnTo>
                  <a:lnTo>
                    <a:pt x="128111" y="118967"/>
                  </a:lnTo>
                  <a:lnTo>
                    <a:pt x="96091" y="152133"/>
                  </a:lnTo>
                  <a:lnTo>
                    <a:pt x="68098" y="188427"/>
                  </a:lnTo>
                  <a:lnTo>
                    <a:pt x="44458" y="227544"/>
                  </a:lnTo>
                  <a:lnTo>
                    <a:pt x="25500" y="269180"/>
                  </a:lnTo>
                  <a:lnTo>
                    <a:pt x="11552" y="313028"/>
                  </a:lnTo>
                  <a:lnTo>
                    <a:pt x="2942" y="358785"/>
                  </a:lnTo>
                  <a:lnTo>
                    <a:pt x="0" y="406146"/>
                  </a:lnTo>
                  <a:lnTo>
                    <a:pt x="2942" y="453506"/>
                  </a:lnTo>
                  <a:lnTo>
                    <a:pt x="11552" y="499263"/>
                  </a:lnTo>
                  <a:lnTo>
                    <a:pt x="25500" y="543111"/>
                  </a:lnTo>
                  <a:lnTo>
                    <a:pt x="44458" y="584747"/>
                  </a:lnTo>
                  <a:lnTo>
                    <a:pt x="68098" y="623864"/>
                  </a:lnTo>
                  <a:lnTo>
                    <a:pt x="96091" y="660158"/>
                  </a:lnTo>
                  <a:lnTo>
                    <a:pt x="128111" y="693324"/>
                  </a:lnTo>
                  <a:lnTo>
                    <a:pt x="163827" y="723058"/>
                  </a:lnTo>
                  <a:lnTo>
                    <a:pt x="202913" y="749053"/>
                  </a:lnTo>
                  <a:lnTo>
                    <a:pt x="245039" y="771006"/>
                  </a:lnTo>
                  <a:lnTo>
                    <a:pt x="289878" y="788611"/>
                  </a:lnTo>
                  <a:lnTo>
                    <a:pt x="337101" y="801564"/>
                  </a:lnTo>
                  <a:lnTo>
                    <a:pt x="386380" y="809559"/>
                  </a:lnTo>
                  <a:lnTo>
                    <a:pt x="437388" y="812292"/>
                  </a:lnTo>
                  <a:lnTo>
                    <a:pt x="488395" y="809559"/>
                  </a:lnTo>
                  <a:lnTo>
                    <a:pt x="537674" y="801564"/>
                  </a:lnTo>
                  <a:lnTo>
                    <a:pt x="584897" y="788611"/>
                  </a:lnTo>
                  <a:lnTo>
                    <a:pt x="629736" y="771006"/>
                  </a:lnTo>
                  <a:lnTo>
                    <a:pt x="671862" y="749053"/>
                  </a:lnTo>
                  <a:lnTo>
                    <a:pt x="710948" y="723058"/>
                  </a:lnTo>
                  <a:lnTo>
                    <a:pt x="746664" y="693324"/>
                  </a:lnTo>
                  <a:lnTo>
                    <a:pt x="778684" y="660158"/>
                  </a:lnTo>
                  <a:lnTo>
                    <a:pt x="806677" y="623864"/>
                  </a:lnTo>
                  <a:lnTo>
                    <a:pt x="830317" y="584747"/>
                  </a:lnTo>
                  <a:lnTo>
                    <a:pt x="849275" y="543111"/>
                  </a:lnTo>
                  <a:lnTo>
                    <a:pt x="863223" y="499263"/>
                  </a:lnTo>
                  <a:lnTo>
                    <a:pt x="871833" y="453506"/>
                  </a:lnTo>
                  <a:lnTo>
                    <a:pt x="874776" y="406146"/>
                  </a:lnTo>
                  <a:lnTo>
                    <a:pt x="871833" y="358785"/>
                  </a:lnTo>
                  <a:lnTo>
                    <a:pt x="863223" y="313028"/>
                  </a:lnTo>
                  <a:lnTo>
                    <a:pt x="849275" y="269180"/>
                  </a:lnTo>
                  <a:lnTo>
                    <a:pt x="830317" y="227544"/>
                  </a:lnTo>
                  <a:lnTo>
                    <a:pt x="806677" y="188427"/>
                  </a:lnTo>
                  <a:lnTo>
                    <a:pt x="778684" y="152133"/>
                  </a:lnTo>
                  <a:lnTo>
                    <a:pt x="746664" y="118967"/>
                  </a:lnTo>
                  <a:lnTo>
                    <a:pt x="710948" y="89233"/>
                  </a:lnTo>
                  <a:lnTo>
                    <a:pt x="671862" y="63238"/>
                  </a:lnTo>
                  <a:lnTo>
                    <a:pt x="629736" y="41285"/>
                  </a:lnTo>
                  <a:lnTo>
                    <a:pt x="584897" y="23680"/>
                  </a:lnTo>
                  <a:lnTo>
                    <a:pt x="537674" y="10727"/>
                  </a:lnTo>
                  <a:lnTo>
                    <a:pt x="488395" y="2732"/>
                  </a:lnTo>
                  <a:lnTo>
                    <a:pt x="437388" y="0"/>
                  </a:lnTo>
                  <a:close/>
                </a:path>
              </a:pathLst>
            </a:custGeom>
            <a:solidFill>
              <a:srgbClr val="FF3109"/>
            </a:solidFill>
          </p:spPr>
          <p:txBody>
            <a:bodyPr wrap="square" lIns="0" tIns="0" rIns="0" bIns="0" rtlCol="0"/>
            <a:lstStyle/>
            <a:p>
              <a:endParaRPr sz="2400"/>
            </a:p>
          </p:txBody>
        </p:sp>
        <p:sp>
          <p:nvSpPr>
            <p:cNvPr id="8" name="object 8"/>
            <p:cNvSpPr/>
            <p:nvPr/>
          </p:nvSpPr>
          <p:spPr>
            <a:xfrm>
              <a:off x="5663183" y="714756"/>
              <a:ext cx="550163" cy="550163"/>
            </a:xfrm>
            <a:prstGeom prst="rect">
              <a:avLst/>
            </a:prstGeom>
            <a:blipFill>
              <a:blip r:embed="rId4" cstate="print"/>
              <a:stretch>
                <a:fillRect/>
              </a:stretch>
            </a:blipFill>
          </p:spPr>
          <p:txBody>
            <a:bodyPr wrap="square" lIns="0" tIns="0" rIns="0" bIns="0" rtlCol="0"/>
            <a:lstStyle/>
            <a:p>
              <a:endParaRPr sz="2400"/>
            </a:p>
          </p:txBody>
        </p:sp>
        <p:sp>
          <p:nvSpPr>
            <p:cNvPr id="9" name="object 9"/>
            <p:cNvSpPr/>
            <p:nvPr/>
          </p:nvSpPr>
          <p:spPr>
            <a:xfrm>
              <a:off x="830580" y="714756"/>
              <a:ext cx="3822192" cy="3439667"/>
            </a:xfrm>
            <a:prstGeom prst="rect">
              <a:avLst/>
            </a:prstGeom>
            <a:blipFill>
              <a:blip r:embed="rId5" cstate="print"/>
              <a:stretch>
                <a:fillRect/>
              </a:stretch>
            </a:blipFill>
          </p:spPr>
          <p:txBody>
            <a:bodyPr wrap="square" lIns="0" tIns="0" rIns="0" bIns="0" rtlCol="0"/>
            <a:lstStyle/>
            <a:p>
              <a:endParaRPr sz="2400"/>
            </a:p>
          </p:txBody>
        </p:sp>
      </p:grpSp>
      <p:sp>
        <p:nvSpPr>
          <p:cNvPr id="10" name="object 10"/>
          <p:cNvSpPr txBox="1"/>
          <p:nvPr/>
        </p:nvSpPr>
        <p:spPr>
          <a:xfrm>
            <a:off x="11403245" y="6416379"/>
            <a:ext cx="166793" cy="304421"/>
          </a:xfrm>
          <a:prstGeom prst="rect">
            <a:avLst/>
          </a:prstGeom>
        </p:spPr>
        <p:txBody>
          <a:bodyPr vert="horz" wrap="square" lIns="0" tIns="16933" rIns="0" bIns="0" rtlCol="0">
            <a:spAutoFit/>
          </a:bodyPr>
          <a:lstStyle/>
          <a:p>
            <a:pPr marL="16933">
              <a:spcBef>
                <a:spcPts val="133"/>
              </a:spcBef>
            </a:pPr>
            <a:r>
              <a:rPr sz="1867" dirty="0">
                <a:latin typeface="Arial"/>
                <a:cs typeface="Arial"/>
              </a:rPr>
              <a:t>5</a:t>
            </a:r>
            <a:endParaRPr sz="1867">
              <a:latin typeface="Arial"/>
              <a:cs typeface="Arial"/>
            </a:endParaRPr>
          </a:p>
        </p:txBody>
      </p:sp>
    </p:spTree>
    <p:extLst>
      <p:ext uri="{BB962C8B-B14F-4D97-AF65-F5344CB8AC3E}">
        <p14:creationId xmlns:p14="http://schemas.microsoft.com/office/powerpoint/2010/main" val="16436144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8816" y="286512"/>
            <a:ext cx="11794067" cy="6234853"/>
            <a:chOff x="134112" y="214884"/>
            <a:chExt cx="8845550" cy="4676140"/>
          </a:xfrm>
        </p:grpSpPr>
        <p:sp>
          <p:nvSpPr>
            <p:cNvPr id="3" name="object 3"/>
            <p:cNvSpPr/>
            <p:nvPr/>
          </p:nvSpPr>
          <p:spPr>
            <a:xfrm>
              <a:off x="153162" y="233934"/>
              <a:ext cx="8807450" cy="4638040"/>
            </a:xfrm>
            <a:custGeom>
              <a:avLst/>
              <a:gdLst/>
              <a:ahLst/>
              <a:cxnLst/>
              <a:rect l="l" t="t" r="r" b="b"/>
              <a:pathLst>
                <a:path w="8807450" h="4638040">
                  <a:moveTo>
                    <a:pt x="0" y="4637532"/>
                  </a:moveTo>
                  <a:lnTo>
                    <a:pt x="8807196" y="4637532"/>
                  </a:lnTo>
                  <a:lnTo>
                    <a:pt x="8807196" y="0"/>
                  </a:lnTo>
                  <a:lnTo>
                    <a:pt x="0" y="0"/>
                  </a:lnTo>
                  <a:lnTo>
                    <a:pt x="0" y="4637532"/>
                  </a:lnTo>
                  <a:close/>
                </a:path>
              </a:pathLst>
            </a:custGeom>
            <a:ln w="38100">
              <a:solidFill>
                <a:srgbClr val="073762"/>
              </a:solidFill>
            </a:ln>
          </p:spPr>
          <p:txBody>
            <a:bodyPr wrap="square" lIns="0" tIns="0" rIns="0" bIns="0" rtlCol="0"/>
            <a:lstStyle/>
            <a:p>
              <a:endParaRPr sz="2400"/>
            </a:p>
          </p:txBody>
        </p:sp>
        <p:sp>
          <p:nvSpPr>
            <p:cNvPr id="4" name="object 4"/>
            <p:cNvSpPr/>
            <p:nvPr/>
          </p:nvSpPr>
          <p:spPr>
            <a:xfrm>
              <a:off x="975359" y="473963"/>
              <a:ext cx="875030" cy="812800"/>
            </a:xfrm>
            <a:custGeom>
              <a:avLst/>
              <a:gdLst/>
              <a:ahLst/>
              <a:cxnLst/>
              <a:rect l="l" t="t" r="r" b="b"/>
              <a:pathLst>
                <a:path w="875030" h="812800">
                  <a:moveTo>
                    <a:pt x="437388" y="0"/>
                  </a:moveTo>
                  <a:lnTo>
                    <a:pt x="386378" y="2732"/>
                  </a:lnTo>
                  <a:lnTo>
                    <a:pt x="337097" y="10727"/>
                  </a:lnTo>
                  <a:lnTo>
                    <a:pt x="289873" y="23680"/>
                  </a:lnTo>
                  <a:lnTo>
                    <a:pt x="245034" y="41285"/>
                  </a:lnTo>
                  <a:lnTo>
                    <a:pt x="202907" y="63238"/>
                  </a:lnTo>
                  <a:lnTo>
                    <a:pt x="163822" y="89233"/>
                  </a:lnTo>
                  <a:lnTo>
                    <a:pt x="128106" y="118967"/>
                  </a:lnTo>
                  <a:lnTo>
                    <a:pt x="96087" y="152133"/>
                  </a:lnTo>
                  <a:lnTo>
                    <a:pt x="68095" y="188427"/>
                  </a:lnTo>
                  <a:lnTo>
                    <a:pt x="44455" y="227544"/>
                  </a:lnTo>
                  <a:lnTo>
                    <a:pt x="25498" y="269180"/>
                  </a:lnTo>
                  <a:lnTo>
                    <a:pt x="11551" y="313028"/>
                  </a:lnTo>
                  <a:lnTo>
                    <a:pt x="2942" y="358785"/>
                  </a:lnTo>
                  <a:lnTo>
                    <a:pt x="0" y="406146"/>
                  </a:lnTo>
                  <a:lnTo>
                    <a:pt x="2942" y="453506"/>
                  </a:lnTo>
                  <a:lnTo>
                    <a:pt x="11551" y="499263"/>
                  </a:lnTo>
                  <a:lnTo>
                    <a:pt x="25498" y="543111"/>
                  </a:lnTo>
                  <a:lnTo>
                    <a:pt x="44455" y="584747"/>
                  </a:lnTo>
                  <a:lnTo>
                    <a:pt x="68095" y="623864"/>
                  </a:lnTo>
                  <a:lnTo>
                    <a:pt x="96087" y="660158"/>
                  </a:lnTo>
                  <a:lnTo>
                    <a:pt x="128106" y="693324"/>
                  </a:lnTo>
                  <a:lnTo>
                    <a:pt x="163822" y="723058"/>
                  </a:lnTo>
                  <a:lnTo>
                    <a:pt x="202907" y="749053"/>
                  </a:lnTo>
                  <a:lnTo>
                    <a:pt x="245034" y="771006"/>
                  </a:lnTo>
                  <a:lnTo>
                    <a:pt x="289873" y="788611"/>
                  </a:lnTo>
                  <a:lnTo>
                    <a:pt x="337097" y="801564"/>
                  </a:lnTo>
                  <a:lnTo>
                    <a:pt x="386378" y="809559"/>
                  </a:lnTo>
                  <a:lnTo>
                    <a:pt x="437388" y="812291"/>
                  </a:lnTo>
                  <a:lnTo>
                    <a:pt x="488395" y="809559"/>
                  </a:lnTo>
                  <a:lnTo>
                    <a:pt x="537674" y="801564"/>
                  </a:lnTo>
                  <a:lnTo>
                    <a:pt x="584897" y="788611"/>
                  </a:lnTo>
                  <a:lnTo>
                    <a:pt x="629736" y="771006"/>
                  </a:lnTo>
                  <a:lnTo>
                    <a:pt x="671862" y="749053"/>
                  </a:lnTo>
                  <a:lnTo>
                    <a:pt x="710948" y="723058"/>
                  </a:lnTo>
                  <a:lnTo>
                    <a:pt x="746664" y="693324"/>
                  </a:lnTo>
                  <a:lnTo>
                    <a:pt x="778684" y="660158"/>
                  </a:lnTo>
                  <a:lnTo>
                    <a:pt x="806677" y="623864"/>
                  </a:lnTo>
                  <a:lnTo>
                    <a:pt x="830317" y="584747"/>
                  </a:lnTo>
                  <a:lnTo>
                    <a:pt x="849275" y="543111"/>
                  </a:lnTo>
                  <a:lnTo>
                    <a:pt x="863223" y="499263"/>
                  </a:lnTo>
                  <a:lnTo>
                    <a:pt x="871833" y="453506"/>
                  </a:lnTo>
                  <a:lnTo>
                    <a:pt x="874776" y="406146"/>
                  </a:lnTo>
                  <a:lnTo>
                    <a:pt x="871833" y="358785"/>
                  </a:lnTo>
                  <a:lnTo>
                    <a:pt x="863223" y="313028"/>
                  </a:lnTo>
                  <a:lnTo>
                    <a:pt x="849275" y="269180"/>
                  </a:lnTo>
                  <a:lnTo>
                    <a:pt x="830317" y="227544"/>
                  </a:lnTo>
                  <a:lnTo>
                    <a:pt x="806677" y="188427"/>
                  </a:lnTo>
                  <a:lnTo>
                    <a:pt x="778684" y="152133"/>
                  </a:lnTo>
                  <a:lnTo>
                    <a:pt x="746664" y="118967"/>
                  </a:lnTo>
                  <a:lnTo>
                    <a:pt x="710948" y="89233"/>
                  </a:lnTo>
                  <a:lnTo>
                    <a:pt x="671862" y="63238"/>
                  </a:lnTo>
                  <a:lnTo>
                    <a:pt x="629736" y="41285"/>
                  </a:lnTo>
                  <a:lnTo>
                    <a:pt x="584897" y="23680"/>
                  </a:lnTo>
                  <a:lnTo>
                    <a:pt x="537674" y="10727"/>
                  </a:lnTo>
                  <a:lnTo>
                    <a:pt x="488395" y="2732"/>
                  </a:lnTo>
                  <a:lnTo>
                    <a:pt x="437388" y="0"/>
                  </a:lnTo>
                  <a:close/>
                </a:path>
              </a:pathLst>
            </a:custGeom>
            <a:solidFill>
              <a:srgbClr val="FFD966"/>
            </a:solidFill>
          </p:spPr>
          <p:txBody>
            <a:bodyPr wrap="square" lIns="0" tIns="0" rIns="0" bIns="0" rtlCol="0"/>
            <a:lstStyle/>
            <a:p>
              <a:endParaRPr sz="2400"/>
            </a:p>
          </p:txBody>
        </p:sp>
      </p:grpSp>
      <p:sp>
        <p:nvSpPr>
          <p:cNvPr id="5" name="object 5"/>
          <p:cNvSpPr txBox="1">
            <a:spLocks noGrp="1"/>
          </p:cNvSpPr>
          <p:nvPr>
            <p:ph type="title"/>
          </p:nvPr>
        </p:nvSpPr>
        <p:spPr>
          <a:xfrm>
            <a:off x="3111501" y="475820"/>
            <a:ext cx="2458719" cy="1370461"/>
          </a:xfrm>
          <a:prstGeom prst="rect">
            <a:avLst/>
          </a:prstGeom>
        </p:spPr>
        <p:txBody>
          <a:bodyPr vert="horz" wrap="square" lIns="0" tIns="16087" rIns="0" bIns="0" rtlCol="0" anchor="ctr">
            <a:spAutoFit/>
          </a:bodyPr>
          <a:lstStyle/>
          <a:p>
            <a:pPr marL="16933">
              <a:lnSpc>
                <a:spcPct val="100000"/>
              </a:lnSpc>
              <a:spcBef>
                <a:spcPts val="127"/>
              </a:spcBef>
            </a:pPr>
            <a:r>
              <a:rPr spc="-7" dirty="0"/>
              <a:t>Stories</a:t>
            </a:r>
            <a:r>
              <a:rPr spc="-67" dirty="0"/>
              <a:t> </a:t>
            </a:r>
            <a:r>
              <a:rPr spc="-7" dirty="0"/>
              <a:t>Ads</a:t>
            </a:r>
          </a:p>
        </p:txBody>
      </p:sp>
      <p:sp>
        <p:nvSpPr>
          <p:cNvPr id="6" name="object 6"/>
          <p:cNvSpPr txBox="1"/>
          <p:nvPr/>
        </p:nvSpPr>
        <p:spPr>
          <a:xfrm>
            <a:off x="206585" y="6524073"/>
            <a:ext cx="6985000" cy="303374"/>
          </a:xfrm>
          <a:prstGeom prst="rect">
            <a:avLst/>
          </a:prstGeom>
        </p:spPr>
        <p:txBody>
          <a:bodyPr vert="horz" wrap="square" lIns="0" tIns="16087" rIns="0" bIns="0" rtlCol="0">
            <a:spAutoFit/>
          </a:bodyPr>
          <a:lstStyle/>
          <a:p>
            <a:pPr marL="16933">
              <a:spcBef>
                <a:spcPts val="127"/>
              </a:spcBef>
            </a:pPr>
            <a:r>
              <a:rPr sz="933" spc="-7" dirty="0">
                <a:solidFill>
                  <a:srgbClr val="999999"/>
                </a:solidFill>
                <a:latin typeface="Arial"/>
                <a:cs typeface="Arial"/>
              </a:rPr>
              <a:t>Source:</a:t>
            </a:r>
            <a:r>
              <a:rPr sz="933" spc="33" dirty="0">
                <a:solidFill>
                  <a:srgbClr val="999999"/>
                </a:solidFill>
                <a:latin typeface="Arial"/>
                <a:cs typeface="Arial"/>
              </a:rPr>
              <a:t> </a:t>
            </a:r>
            <a:r>
              <a:rPr sz="933" u="sng" spc="-7" dirty="0">
                <a:solidFill>
                  <a:srgbClr val="0096A7"/>
                </a:solidFill>
                <a:uFill>
                  <a:solidFill>
                    <a:srgbClr val="0096A7"/>
                  </a:solidFill>
                </a:uFill>
                <a:latin typeface="Arial"/>
                <a:cs typeface="Arial"/>
                <a:hlinkClick r:id="rId2"/>
              </a:rPr>
              <a:t>instagram-ads-guide</a:t>
            </a:r>
            <a:r>
              <a:rPr sz="933" spc="-7" dirty="0">
                <a:solidFill>
                  <a:srgbClr val="0096A7"/>
                </a:solidFill>
                <a:latin typeface="Arial"/>
                <a:cs typeface="Arial"/>
                <a:hlinkClick r:id="rId2"/>
              </a:rPr>
              <a:t>/</a:t>
            </a:r>
            <a:endParaRPr sz="933">
              <a:latin typeface="Arial"/>
              <a:cs typeface="Arial"/>
            </a:endParaRPr>
          </a:p>
          <a:p>
            <a:pPr marL="16933"/>
            <a:r>
              <a:rPr sz="933" spc="-13" dirty="0">
                <a:solidFill>
                  <a:srgbClr val="999999"/>
                </a:solidFill>
                <a:latin typeface="Arial"/>
                <a:cs typeface="Arial"/>
              </a:rPr>
              <a:t>Image </a:t>
            </a:r>
            <a:r>
              <a:rPr sz="933" spc="-7" dirty="0">
                <a:solidFill>
                  <a:srgbClr val="999999"/>
                </a:solidFill>
                <a:latin typeface="Arial"/>
                <a:cs typeface="Arial"/>
              </a:rPr>
              <a:t>Source:</a:t>
            </a:r>
            <a:r>
              <a:rPr sz="933" spc="13" dirty="0">
                <a:solidFill>
                  <a:srgbClr val="999999"/>
                </a:solidFill>
                <a:latin typeface="Arial"/>
                <a:cs typeface="Arial"/>
              </a:rPr>
              <a:t> </a:t>
            </a:r>
            <a:r>
              <a:rPr sz="933" u="sng" spc="-7" dirty="0">
                <a:solidFill>
                  <a:srgbClr val="0096A7"/>
                </a:solidFill>
                <a:uFill>
                  <a:solidFill>
                    <a:srgbClr val="0096A7"/>
                  </a:solidFill>
                </a:uFill>
                <a:latin typeface="Arial"/>
                <a:cs typeface="Arial"/>
                <a:hlinkClick r:id="rId3"/>
              </a:rPr>
              <a:t>http://www.adweek.com/digital/instagram-dropping-ads-its-stories-feature-now-150-million-daily-users-strong-175461</a:t>
            </a:r>
            <a:r>
              <a:rPr sz="933" spc="-7" dirty="0">
                <a:solidFill>
                  <a:srgbClr val="0096A7"/>
                </a:solidFill>
                <a:latin typeface="Arial"/>
                <a:cs typeface="Arial"/>
                <a:hlinkClick r:id="rId3"/>
              </a:rPr>
              <a:t>/</a:t>
            </a:r>
            <a:endParaRPr sz="933">
              <a:latin typeface="Arial"/>
              <a:cs typeface="Arial"/>
            </a:endParaRPr>
          </a:p>
        </p:txBody>
      </p:sp>
      <p:sp>
        <p:nvSpPr>
          <p:cNvPr id="7" name="object 7"/>
          <p:cNvSpPr txBox="1"/>
          <p:nvPr/>
        </p:nvSpPr>
        <p:spPr>
          <a:xfrm>
            <a:off x="1279889" y="2123618"/>
            <a:ext cx="5265420" cy="2773474"/>
          </a:xfrm>
          <a:prstGeom prst="rect">
            <a:avLst/>
          </a:prstGeom>
        </p:spPr>
        <p:txBody>
          <a:bodyPr vert="horz" wrap="square" lIns="0" tIns="56727" rIns="0" bIns="0" rtlCol="0">
            <a:spAutoFit/>
          </a:bodyPr>
          <a:lstStyle/>
          <a:p>
            <a:pPr marL="16933">
              <a:spcBef>
                <a:spcPts val="447"/>
              </a:spcBef>
            </a:pPr>
            <a:r>
              <a:rPr sz="1733" spc="-7" dirty="0">
                <a:latin typeface="Arial"/>
                <a:cs typeface="Arial"/>
              </a:rPr>
              <a:t>Full Screen Ads that show up while scrolling</a:t>
            </a:r>
            <a:r>
              <a:rPr sz="1733" spc="187" dirty="0">
                <a:latin typeface="Arial"/>
                <a:cs typeface="Arial"/>
              </a:rPr>
              <a:t> </a:t>
            </a:r>
            <a:r>
              <a:rPr sz="1733" spc="-7" dirty="0">
                <a:latin typeface="Arial"/>
                <a:cs typeface="Arial"/>
              </a:rPr>
              <a:t>through</a:t>
            </a:r>
            <a:endParaRPr sz="1733">
              <a:latin typeface="Arial"/>
              <a:cs typeface="Arial"/>
            </a:endParaRPr>
          </a:p>
          <a:p>
            <a:pPr marL="430943">
              <a:spcBef>
                <a:spcPts val="320"/>
              </a:spcBef>
            </a:pPr>
            <a:r>
              <a:rPr sz="1733" spc="-13" dirty="0">
                <a:latin typeface="Arial"/>
                <a:cs typeface="Arial"/>
              </a:rPr>
              <a:t>stories.</a:t>
            </a:r>
            <a:endParaRPr sz="1733">
              <a:latin typeface="Arial"/>
              <a:cs typeface="Arial"/>
            </a:endParaRPr>
          </a:p>
          <a:p>
            <a:pPr marL="16933" marR="6773">
              <a:lnSpc>
                <a:spcPts val="2400"/>
              </a:lnSpc>
              <a:spcBef>
                <a:spcPts val="120"/>
              </a:spcBef>
            </a:pPr>
            <a:r>
              <a:rPr sz="1733" spc="-7" dirty="0">
                <a:latin typeface="Arial"/>
                <a:cs typeface="Arial"/>
              </a:rPr>
              <a:t>15-second video. Images </a:t>
            </a:r>
            <a:r>
              <a:rPr sz="1733" spc="-13" dirty="0">
                <a:latin typeface="Arial"/>
                <a:cs typeface="Arial"/>
              </a:rPr>
              <a:t>shown </a:t>
            </a:r>
            <a:r>
              <a:rPr sz="1733" spc="-7" dirty="0">
                <a:latin typeface="Arial"/>
                <a:cs typeface="Arial"/>
              </a:rPr>
              <a:t>for 5 sec. By default.  Format is a 9:16 full screen vertical</a:t>
            </a:r>
            <a:r>
              <a:rPr sz="1733" spc="167" dirty="0">
                <a:latin typeface="Arial"/>
                <a:cs typeface="Arial"/>
              </a:rPr>
              <a:t> </a:t>
            </a:r>
            <a:r>
              <a:rPr sz="1733" spc="-7" dirty="0">
                <a:latin typeface="Arial"/>
                <a:cs typeface="Arial"/>
              </a:rPr>
              <a:t>ad</a:t>
            </a:r>
            <a:endParaRPr sz="1733">
              <a:latin typeface="Arial"/>
              <a:cs typeface="Arial"/>
            </a:endParaRPr>
          </a:p>
          <a:p>
            <a:pPr marR="209968" algn="r">
              <a:spcBef>
                <a:spcPts val="173"/>
              </a:spcBef>
            </a:pPr>
            <a:r>
              <a:rPr sz="1733" spc="-7" dirty="0">
                <a:latin typeface="Arial"/>
                <a:cs typeface="Arial"/>
              </a:rPr>
              <a:t>File types are .mp4 and .mov for </a:t>
            </a:r>
            <a:r>
              <a:rPr sz="1733" spc="-13" dirty="0">
                <a:latin typeface="Arial"/>
                <a:cs typeface="Arial"/>
              </a:rPr>
              <a:t>video </a:t>
            </a:r>
            <a:r>
              <a:rPr sz="1733" spc="-7" dirty="0">
                <a:latin typeface="Arial"/>
                <a:cs typeface="Arial"/>
              </a:rPr>
              <a:t>and .jpg</a:t>
            </a:r>
            <a:r>
              <a:rPr sz="1733" spc="267" dirty="0">
                <a:latin typeface="Arial"/>
                <a:cs typeface="Arial"/>
              </a:rPr>
              <a:t> </a:t>
            </a:r>
            <a:r>
              <a:rPr sz="1733" spc="-7" dirty="0">
                <a:latin typeface="Arial"/>
                <a:cs typeface="Arial"/>
              </a:rPr>
              <a:t>and</a:t>
            </a:r>
            <a:endParaRPr sz="1733">
              <a:latin typeface="Arial"/>
              <a:cs typeface="Arial"/>
            </a:endParaRPr>
          </a:p>
          <a:p>
            <a:pPr marR="144776" algn="r">
              <a:spcBef>
                <a:spcPts val="320"/>
              </a:spcBef>
            </a:pPr>
            <a:r>
              <a:rPr sz="1733" spc="-7" dirty="0">
                <a:latin typeface="Arial"/>
                <a:cs typeface="Arial"/>
              </a:rPr>
              <a:t>.png for a photo </a:t>
            </a:r>
            <a:r>
              <a:rPr sz="1733" spc="-13" dirty="0">
                <a:latin typeface="Arial"/>
                <a:cs typeface="Arial"/>
              </a:rPr>
              <a:t>with </a:t>
            </a:r>
            <a:r>
              <a:rPr sz="1733" spc="-7" dirty="0">
                <a:latin typeface="Arial"/>
                <a:cs typeface="Arial"/>
              </a:rPr>
              <a:t>file size max 4GB for</a:t>
            </a:r>
            <a:r>
              <a:rPr sz="1733" spc="227" dirty="0">
                <a:latin typeface="Arial"/>
                <a:cs typeface="Arial"/>
              </a:rPr>
              <a:t> </a:t>
            </a:r>
            <a:r>
              <a:rPr sz="1733" spc="-13" dirty="0">
                <a:latin typeface="Arial"/>
                <a:cs typeface="Arial"/>
              </a:rPr>
              <a:t>video</a:t>
            </a:r>
            <a:endParaRPr sz="1733">
              <a:latin typeface="Arial"/>
              <a:cs typeface="Arial"/>
            </a:endParaRPr>
          </a:p>
          <a:p>
            <a:pPr marL="430943">
              <a:spcBef>
                <a:spcPts val="305"/>
              </a:spcBef>
            </a:pPr>
            <a:r>
              <a:rPr sz="1733" spc="-7" dirty="0">
                <a:latin typeface="Arial"/>
                <a:cs typeface="Arial"/>
              </a:rPr>
              <a:t>and </a:t>
            </a:r>
            <a:r>
              <a:rPr sz="1733" spc="-13" dirty="0">
                <a:latin typeface="Arial"/>
                <a:cs typeface="Arial"/>
              </a:rPr>
              <a:t>30MB </a:t>
            </a:r>
            <a:r>
              <a:rPr sz="1733" spc="-7" dirty="0">
                <a:latin typeface="Arial"/>
                <a:cs typeface="Arial"/>
              </a:rPr>
              <a:t>for a</a:t>
            </a:r>
            <a:r>
              <a:rPr sz="1733" spc="80" dirty="0">
                <a:latin typeface="Arial"/>
                <a:cs typeface="Arial"/>
              </a:rPr>
              <a:t> </a:t>
            </a:r>
            <a:r>
              <a:rPr sz="1733" spc="-7" dirty="0">
                <a:latin typeface="Arial"/>
                <a:cs typeface="Arial"/>
              </a:rPr>
              <a:t>photo</a:t>
            </a:r>
            <a:endParaRPr sz="1733">
              <a:latin typeface="Arial"/>
              <a:cs typeface="Arial"/>
            </a:endParaRPr>
          </a:p>
          <a:p>
            <a:pPr marL="430943" marR="778067" indent="-414856">
              <a:lnSpc>
                <a:spcPct val="114599"/>
              </a:lnSpc>
              <a:spcBef>
                <a:spcPts val="20"/>
              </a:spcBef>
            </a:pPr>
            <a:r>
              <a:rPr sz="1733" spc="-7" dirty="0">
                <a:latin typeface="Arial"/>
                <a:cs typeface="Arial"/>
              </a:rPr>
              <a:t>Recommended resolution is 1080 x 1920 </a:t>
            </a:r>
            <a:r>
              <a:rPr sz="1733" spc="-13" dirty="0">
                <a:latin typeface="Arial"/>
                <a:cs typeface="Arial"/>
              </a:rPr>
              <a:t>with  </a:t>
            </a:r>
            <a:r>
              <a:rPr sz="1733" spc="-7" dirty="0">
                <a:latin typeface="Arial"/>
                <a:cs typeface="Arial"/>
              </a:rPr>
              <a:t>minimum of 600 x</a:t>
            </a:r>
            <a:r>
              <a:rPr sz="1733" spc="53" dirty="0">
                <a:latin typeface="Arial"/>
                <a:cs typeface="Arial"/>
              </a:rPr>
              <a:t> </a:t>
            </a:r>
            <a:r>
              <a:rPr sz="1733" spc="-7" dirty="0">
                <a:latin typeface="Arial"/>
                <a:cs typeface="Arial"/>
              </a:rPr>
              <a:t>1067</a:t>
            </a:r>
            <a:endParaRPr sz="1733">
              <a:latin typeface="Arial"/>
              <a:cs typeface="Arial"/>
            </a:endParaRPr>
          </a:p>
        </p:txBody>
      </p:sp>
      <p:grpSp>
        <p:nvGrpSpPr>
          <p:cNvPr id="8" name="object 8"/>
          <p:cNvGrpSpPr/>
          <p:nvPr/>
        </p:nvGrpSpPr>
        <p:grpSpPr>
          <a:xfrm>
            <a:off x="1416303" y="735584"/>
            <a:ext cx="8612293" cy="4830233"/>
            <a:chOff x="1062227" y="551687"/>
            <a:chExt cx="6459220" cy="3622675"/>
          </a:xfrm>
        </p:grpSpPr>
        <p:sp>
          <p:nvSpPr>
            <p:cNvPr id="9" name="object 9"/>
            <p:cNvSpPr/>
            <p:nvPr/>
          </p:nvSpPr>
          <p:spPr>
            <a:xfrm>
              <a:off x="1062227" y="551687"/>
              <a:ext cx="681228" cy="681227"/>
            </a:xfrm>
            <a:prstGeom prst="rect">
              <a:avLst/>
            </a:prstGeom>
            <a:blipFill>
              <a:blip r:embed="rId4" cstate="print"/>
              <a:stretch>
                <a:fillRect/>
              </a:stretch>
            </a:blipFill>
          </p:spPr>
          <p:txBody>
            <a:bodyPr wrap="square" lIns="0" tIns="0" rIns="0" bIns="0" rtlCol="0"/>
            <a:lstStyle/>
            <a:p>
              <a:endParaRPr sz="2400"/>
            </a:p>
          </p:txBody>
        </p:sp>
        <p:sp>
          <p:nvSpPr>
            <p:cNvPr id="10" name="object 10"/>
            <p:cNvSpPr/>
            <p:nvPr/>
          </p:nvSpPr>
          <p:spPr>
            <a:xfrm>
              <a:off x="5649468" y="842771"/>
              <a:ext cx="1871472" cy="3331464"/>
            </a:xfrm>
            <a:prstGeom prst="rect">
              <a:avLst/>
            </a:prstGeom>
            <a:blipFill>
              <a:blip r:embed="rId5" cstate="print"/>
              <a:stretch>
                <a:fillRect/>
              </a:stretch>
            </a:blipFill>
          </p:spPr>
          <p:txBody>
            <a:bodyPr wrap="square" lIns="0" tIns="0" rIns="0" bIns="0" rtlCol="0"/>
            <a:lstStyle/>
            <a:p>
              <a:endParaRPr sz="2400"/>
            </a:p>
          </p:txBody>
        </p:sp>
      </p:grpSp>
      <p:sp>
        <p:nvSpPr>
          <p:cNvPr id="11" name="object 11"/>
          <p:cNvSpPr txBox="1"/>
          <p:nvPr/>
        </p:nvSpPr>
        <p:spPr>
          <a:xfrm>
            <a:off x="11403245" y="6517979"/>
            <a:ext cx="166793" cy="304421"/>
          </a:xfrm>
          <a:prstGeom prst="rect">
            <a:avLst/>
          </a:prstGeom>
        </p:spPr>
        <p:txBody>
          <a:bodyPr vert="horz" wrap="square" lIns="0" tIns="16933" rIns="0" bIns="0" rtlCol="0">
            <a:spAutoFit/>
          </a:bodyPr>
          <a:lstStyle/>
          <a:p>
            <a:pPr marL="16933">
              <a:spcBef>
                <a:spcPts val="133"/>
              </a:spcBef>
            </a:pPr>
            <a:r>
              <a:rPr sz="1867" dirty="0">
                <a:latin typeface="Arial"/>
                <a:cs typeface="Arial"/>
              </a:rPr>
              <a:t>6</a:t>
            </a:r>
            <a:endParaRPr sz="1867">
              <a:latin typeface="Arial"/>
              <a:cs typeface="Arial"/>
            </a:endParaRPr>
          </a:p>
        </p:txBody>
      </p:sp>
    </p:spTree>
    <p:extLst>
      <p:ext uri="{BB962C8B-B14F-4D97-AF65-F5344CB8AC3E}">
        <p14:creationId xmlns:p14="http://schemas.microsoft.com/office/powerpoint/2010/main" val="4010411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6185" y="214945"/>
            <a:ext cx="2959947" cy="1370461"/>
          </a:xfrm>
          <a:prstGeom prst="rect">
            <a:avLst/>
          </a:prstGeom>
        </p:spPr>
        <p:txBody>
          <a:bodyPr vert="horz" wrap="square" lIns="0" tIns="16087" rIns="0" bIns="0" rtlCol="0" anchor="ctr">
            <a:spAutoFit/>
          </a:bodyPr>
          <a:lstStyle/>
          <a:p>
            <a:pPr marL="16933">
              <a:lnSpc>
                <a:spcPct val="100000"/>
              </a:lnSpc>
              <a:spcBef>
                <a:spcPts val="127"/>
              </a:spcBef>
            </a:pPr>
            <a:r>
              <a:rPr spc="-7" dirty="0"/>
              <a:t>Segmentation</a:t>
            </a:r>
          </a:p>
        </p:txBody>
      </p:sp>
      <p:sp>
        <p:nvSpPr>
          <p:cNvPr id="3" name="object 3"/>
          <p:cNvSpPr/>
          <p:nvPr/>
        </p:nvSpPr>
        <p:spPr>
          <a:xfrm>
            <a:off x="1091184" y="1724914"/>
            <a:ext cx="920496" cy="843788"/>
          </a:xfrm>
          <a:prstGeom prst="rect">
            <a:avLst/>
          </a:prstGeom>
          <a:blipFill>
            <a:blip r:embed="rId2" cstate="print"/>
            <a:stretch>
              <a:fillRect/>
            </a:stretch>
          </a:blipFill>
        </p:spPr>
        <p:txBody>
          <a:bodyPr wrap="square" lIns="0" tIns="0" rIns="0" bIns="0" rtlCol="0"/>
          <a:lstStyle/>
          <a:p>
            <a:endParaRPr sz="2400"/>
          </a:p>
        </p:txBody>
      </p:sp>
      <p:sp>
        <p:nvSpPr>
          <p:cNvPr id="4" name="object 4"/>
          <p:cNvSpPr txBox="1"/>
          <p:nvPr/>
        </p:nvSpPr>
        <p:spPr>
          <a:xfrm>
            <a:off x="2367449" y="2050457"/>
            <a:ext cx="933873" cy="305276"/>
          </a:xfrm>
          <a:prstGeom prst="rect">
            <a:avLst/>
          </a:prstGeom>
        </p:spPr>
        <p:txBody>
          <a:bodyPr vert="horz" wrap="square" lIns="0" tIns="17780" rIns="0" bIns="0" rtlCol="0">
            <a:spAutoFit/>
          </a:bodyPr>
          <a:lstStyle/>
          <a:p>
            <a:pPr marL="16933">
              <a:spcBef>
                <a:spcPts val="140"/>
              </a:spcBef>
            </a:pPr>
            <a:r>
              <a:rPr sz="1867" dirty="0">
                <a:latin typeface="Arial"/>
                <a:cs typeface="Arial"/>
              </a:rPr>
              <a:t>Location</a:t>
            </a:r>
            <a:endParaRPr sz="1867">
              <a:latin typeface="Arial"/>
              <a:cs typeface="Arial"/>
            </a:endParaRPr>
          </a:p>
        </p:txBody>
      </p:sp>
      <p:sp>
        <p:nvSpPr>
          <p:cNvPr id="5" name="object 5"/>
          <p:cNvSpPr/>
          <p:nvPr/>
        </p:nvSpPr>
        <p:spPr>
          <a:xfrm>
            <a:off x="1046479" y="2999231"/>
            <a:ext cx="1009904" cy="1007872"/>
          </a:xfrm>
          <a:prstGeom prst="rect">
            <a:avLst/>
          </a:prstGeom>
          <a:blipFill>
            <a:blip r:embed="rId3" cstate="print"/>
            <a:stretch>
              <a:fillRect/>
            </a:stretch>
          </a:blipFill>
        </p:spPr>
        <p:txBody>
          <a:bodyPr wrap="square" lIns="0" tIns="0" rIns="0" bIns="0" rtlCol="0"/>
          <a:lstStyle/>
          <a:p>
            <a:endParaRPr sz="2400"/>
          </a:p>
        </p:txBody>
      </p:sp>
      <p:sp>
        <p:nvSpPr>
          <p:cNvPr id="6" name="object 6"/>
          <p:cNvSpPr txBox="1"/>
          <p:nvPr/>
        </p:nvSpPr>
        <p:spPr>
          <a:xfrm>
            <a:off x="2367448" y="3405802"/>
            <a:ext cx="1564640" cy="304421"/>
          </a:xfrm>
          <a:prstGeom prst="rect">
            <a:avLst/>
          </a:prstGeom>
        </p:spPr>
        <p:txBody>
          <a:bodyPr vert="horz" wrap="square" lIns="0" tIns="16933" rIns="0" bIns="0" rtlCol="0">
            <a:spAutoFit/>
          </a:bodyPr>
          <a:lstStyle/>
          <a:p>
            <a:pPr marL="16933">
              <a:spcBef>
                <a:spcPts val="133"/>
              </a:spcBef>
            </a:pPr>
            <a:r>
              <a:rPr sz="1867" spc="-13" dirty="0">
                <a:latin typeface="Arial"/>
                <a:cs typeface="Arial"/>
              </a:rPr>
              <a:t>D</a:t>
            </a:r>
            <a:r>
              <a:rPr sz="1867" dirty="0">
                <a:latin typeface="Arial"/>
                <a:cs typeface="Arial"/>
              </a:rPr>
              <a:t>e</a:t>
            </a:r>
            <a:r>
              <a:rPr sz="1867" spc="-13" dirty="0">
                <a:latin typeface="Arial"/>
                <a:cs typeface="Arial"/>
              </a:rPr>
              <a:t>m</a:t>
            </a:r>
            <a:r>
              <a:rPr sz="1867" dirty="0">
                <a:latin typeface="Arial"/>
                <a:cs typeface="Arial"/>
              </a:rPr>
              <a:t>ographics</a:t>
            </a:r>
            <a:endParaRPr sz="1867">
              <a:latin typeface="Arial"/>
              <a:cs typeface="Arial"/>
            </a:endParaRPr>
          </a:p>
        </p:txBody>
      </p:sp>
      <p:sp>
        <p:nvSpPr>
          <p:cNvPr id="7" name="object 7"/>
          <p:cNvSpPr/>
          <p:nvPr/>
        </p:nvSpPr>
        <p:spPr>
          <a:xfrm>
            <a:off x="1091184" y="4527295"/>
            <a:ext cx="920496" cy="920495"/>
          </a:xfrm>
          <a:prstGeom prst="rect">
            <a:avLst/>
          </a:prstGeom>
          <a:blipFill>
            <a:blip r:embed="rId4" cstate="print"/>
            <a:stretch>
              <a:fillRect/>
            </a:stretch>
          </a:blipFill>
        </p:spPr>
        <p:txBody>
          <a:bodyPr wrap="square" lIns="0" tIns="0" rIns="0" bIns="0" rtlCol="0"/>
          <a:lstStyle/>
          <a:p>
            <a:endParaRPr sz="2400"/>
          </a:p>
        </p:txBody>
      </p:sp>
      <p:sp>
        <p:nvSpPr>
          <p:cNvPr id="8" name="object 8"/>
          <p:cNvSpPr txBox="1"/>
          <p:nvPr/>
        </p:nvSpPr>
        <p:spPr>
          <a:xfrm>
            <a:off x="2224702" y="4890686"/>
            <a:ext cx="1680633" cy="591743"/>
          </a:xfrm>
          <a:prstGeom prst="rect">
            <a:avLst/>
          </a:prstGeom>
        </p:spPr>
        <p:txBody>
          <a:bodyPr vert="horz" wrap="square" lIns="0" tIns="16933" rIns="0" bIns="0" rtlCol="0">
            <a:spAutoFit/>
          </a:bodyPr>
          <a:lstStyle/>
          <a:p>
            <a:pPr marL="16933">
              <a:spcBef>
                <a:spcPts val="133"/>
              </a:spcBef>
            </a:pPr>
            <a:r>
              <a:rPr sz="1867" spc="-7" dirty="0">
                <a:latin typeface="Arial"/>
                <a:cs typeface="Arial"/>
              </a:rPr>
              <a:t>Behaviours</a:t>
            </a:r>
            <a:r>
              <a:rPr sz="1867" spc="-73" dirty="0">
                <a:latin typeface="Arial"/>
                <a:cs typeface="Arial"/>
              </a:rPr>
              <a:t> </a:t>
            </a:r>
            <a:r>
              <a:rPr sz="1867" dirty="0">
                <a:latin typeface="Arial"/>
                <a:cs typeface="Arial"/>
              </a:rPr>
              <a:t>and</a:t>
            </a:r>
            <a:endParaRPr sz="1867">
              <a:latin typeface="Arial"/>
              <a:cs typeface="Arial"/>
            </a:endParaRPr>
          </a:p>
          <a:p>
            <a:pPr marL="16933">
              <a:spcBef>
                <a:spcPts val="7"/>
              </a:spcBef>
            </a:pPr>
            <a:r>
              <a:rPr sz="1867" dirty="0">
                <a:latin typeface="Arial"/>
                <a:cs typeface="Arial"/>
              </a:rPr>
              <a:t>Interests</a:t>
            </a:r>
            <a:endParaRPr sz="1867">
              <a:latin typeface="Arial"/>
              <a:cs typeface="Arial"/>
            </a:endParaRPr>
          </a:p>
        </p:txBody>
      </p:sp>
      <p:sp>
        <p:nvSpPr>
          <p:cNvPr id="9" name="object 9"/>
          <p:cNvSpPr/>
          <p:nvPr/>
        </p:nvSpPr>
        <p:spPr>
          <a:xfrm>
            <a:off x="4521868" y="1897888"/>
            <a:ext cx="818149" cy="1007872"/>
          </a:xfrm>
          <a:prstGeom prst="rect">
            <a:avLst/>
          </a:prstGeom>
          <a:blipFill>
            <a:blip r:embed="rId5" cstate="print"/>
            <a:stretch>
              <a:fillRect/>
            </a:stretch>
          </a:blipFill>
        </p:spPr>
        <p:txBody>
          <a:bodyPr wrap="square" lIns="0" tIns="0" rIns="0" bIns="0" rtlCol="0"/>
          <a:lstStyle/>
          <a:p>
            <a:endParaRPr sz="2400"/>
          </a:p>
        </p:txBody>
      </p:sp>
      <p:sp>
        <p:nvSpPr>
          <p:cNvPr id="10" name="object 10"/>
          <p:cNvSpPr txBox="1"/>
          <p:nvPr/>
        </p:nvSpPr>
        <p:spPr>
          <a:xfrm>
            <a:off x="5771895" y="2305303"/>
            <a:ext cx="1905000" cy="305276"/>
          </a:xfrm>
          <a:prstGeom prst="rect">
            <a:avLst/>
          </a:prstGeom>
        </p:spPr>
        <p:txBody>
          <a:bodyPr vert="horz" wrap="square" lIns="0" tIns="17780" rIns="0" bIns="0" rtlCol="0">
            <a:spAutoFit/>
          </a:bodyPr>
          <a:lstStyle/>
          <a:p>
            <a:pPr marL="16933">
              <a:spcBef>
                <a:spcPts val="140"/>
              </a:spcBef>
            </a:pPr>
            <a:r>
              <a:rPr sz="1867" dirty="0">
                <a:latin typeface="Arial"/>
                <a:cs typeface="Arial"/>
              </a:rPr>
              <a:t>Custom</a:t>
            </a:r>
            <a:r>
              <a:rPr sz="1867" spc="-140" dirty="0">
                <a:latin typeface="Arial"/>
                <a:cs typeface="Arial"/>
              </a:rPr>
              <a:t> </a:t>
            </a:r>
            <a:r>
              <a:rPr sz="1867" dirty="0">
                <a:latin typeface="Arial"/>
                <a:cs typeface="Arial"/>
              </a:rPr>
              <a:t>Audience</a:t>
            </a:r>
            <a:endParaRPr sz="1867">
              <a:latin typeface="Arial"/>
              <a:cs typeface="Arial"/>
            </a:endParaRPr>
          </a:p>
        </p:txBody>
      </p:sp>
      <p:sp>
        <p:nvSpPr>
          <p:cNvPr id="11" name="object 11"/>
          <p:cNvSpPr txBox="1"/>
          <p:nvPr/>
        </p:nvSpPr>
        <p:spPr>
          <a:xfrm>
            <a:off x="5887212" y="3659294"/>
            <a:ext cx="2089573" cy="304421"/>
          </a:xfrm>
          <a:prstGeom prst="rect">
            <a:avLst/>
          </a:prstGeom>
        </p:spPr>
        <p:txBody>
          <a:bodyPr vert="horz" wrap="square" lIns="0" tIns="16933" rIns="0" bIns="0" rtlCol="0">
            <a:spAutoFit/>
          </a:bodyPr>
          <a:lstStyle/>
          <a:p>
            <a:pPr marL="16933">
              <a:spcBef>
                <a:spcPts val="133"/>
              </a:spcBef>
            </a:pPr>
            <a:r>
              <a:rPr sz="1867" dirty="0">
                <a:latin typeface="Arial"/>
                <a:cs typeface="Arial"/>
              </a:rPr>
              <a:t>Lookalike</a:t>
            </a:r>
            <a:r>
              <a:rPr sz="1867" spc="-127" dirty="0">
                <a:latin typeface="Arial"/>
                <a:cs typeface="Arial"/>
              </a:rPr>
              <a:t> </a:t>
            </a:r>
            <a:r>
              <a:rPr sz="1867" dirty="0">
                <a:latin typeface="Arial"/>
                <a:cs typeface="Arial"/>
              </a:rPr>
              <a:t>Audience</a:t>
            </a:r>
            <a:endParaRPr sz="1867">
              <a:latin typeface="Arial"/>
              <a:cs typeface="Arial"/>
            </a:endParaRPr>
          </a:p>
        </p:txBody>
      </p:sp>
      <p:grpSp>
        <p:nvGrpSpPr>
          <p:cNvPr id="12" name="object 12"/>
          <p:cNvGrpSpPr/>
          <p:nvPr/>
        </p:nvGrpSpPr>
        <p:grpSpPr>
          <a:xfrm>
            <a:off x="4616704" y="3335104"/>
            <a:ext cx="921173" cy="2316480"/>
            <a:chOff x="3462528" y="2501328"/>
            <a:chExt cx="690880" cy="1737360"/>
          </a:xfrm>
        </p:grpSpPr>
        <p:sp>
          <p:nvSpPr>
            <p:cNvPr id="13" name="object 13"/>
            <p:cNvSpPr/>
            <p:nvPr/>
          </p:nvSpPr>
          <p:spPr>
            <a:xfrm>
              <a:off x="3462528" y="2501328"/>
              <a:ext cx="690372" cy="680783"/>
            </a:xfrm>
            <a:prstGeom prst="rect">
              <a:avLst/>
            </a:prstGeom>
            <a:blipFill>
              <a:blip r:embed="rId6" cstate="print"/>
              <a:stretch>
                <a:fillRect/>
              </a:stretch>
            </a:blipFill>
          </p:spPr>
          <p:txBody>
            <a:bodyPr wrap="square" lIns="0" tIns="0" rIns="0" bIns="0" rtlCol="0"/>
            <a:lstStyle/>
            <a:p>
              <a:endParaRPr sz="2400"/>
            </a:p>
          </p:txBody>
        </p:sp>
        <p:sp>
          <p:nvSpPr>
            <p:cNvPr id="14" name="object 14"/>
            <p:cNvSpPr/>
            <p:nvPr/>
          </p:nvSpPr>
          <p:spPr>
            <a:xfrm>
              <a:off x="3462528" y="3547872"/>
              <a:ext cx="690372" cy="690372"/>
            </a:xfrm>
            <a:prstGeom prst="rect">
              <a:avLst/>
            </a:prstGeom>
            <a:blipFill>
              <a:blip r:embed="rId7" cstate="print"/>
              <a:stretch>
                <a:fillRect/>
              </a:stretch>
            </a:blipFill>
          </p:spPr>
          <p:txBody>
            <a:bodyPr wrap="square" lIns="0" tIns="0" rIns="0" bIns="0" rtlCol="0"/>
            <a:lstStyle/>
            <a:p>
              <a:endParaRPr sz="2400"/>
            </a:p>
          </p:txBody>
        </p:sp>
      </p:grpSp>
      <p:sp>
        <p:nvSpPr>
          <p:cNvPr id="15" name="object 15"/>
          <p:cNvSpPr txBox="1"/>
          <p:nvPr/>
        </p:nvSpPr>
        <p:spPr>
          <a:xfrm>
            <a:off x="5887213" y="5013893"/>
            <a:ext cx="2247052" cy="304421"/>
          </a:xfrm>
          <a:prstGeom prst="rect">
            <a:avLst/>
          </a:prstGeom>
        </p:spPr>
        <p:txBody>
          <a:bodyPr vert="horz" wrap="square" lIns="0" tIns="16933" rIns="0" bIns="0" rtlCol="0">
            <a:spAutoFit/>
          </a:bodyPr>
          <a:lstStyle/>
          <a:p>
            <a:pPr marL="16933">
              <a:spcBef>
                <a:spcPts val="133"/>
              </a:spcBef>
            </a:pPr>
            <a:r>
              <a:rPr sz="1867" dirty="0">
                <a:latin typeface="Arial"/>
                <a:cs typeface="Arial"/>
              </a:rPr>
              <a:t>Automated</a:t>
            </a:r>
            <a:r>
              <a:rPr sz="1867" spc="-147" dirty="0">
                <a:latin typeface="Arial"/>
                <a:cs typeface="Arial"/>
              </a:rPr>
              <a:t> </a:t>
            </a:r>
            <a:r>
              <a:rPr sz="1867" dirty="0">
                <a:latin typeface="Arial"/>
                <a:cs typeface="Arial"/>
              </a:rPr>
              <a:t>Targeting</a:t>
            </a:r>
            <a:endParaRPr sz="1867">
              <a:latin typeface="Arial"/>
              <a:cs typeface="Arial"/>
            </a:endParaRPr>
          </a:p>
        </p:txBody>
      </p:sp>
      <p:sp>
        <p:nvSpPr>
          <p:cNvPr id="16" name="object 16"/>
          <p:cNvSpPr txBox="1"/>
          <p:nvPr/>
        </p:nvSpPr>
        <p:spPr>
          <a:xfrm>
            <a:off x="614205" y="6463520"/>
            <a:ext cx="4328160" cy="303374"/>
          </a:xfrm>
          <a:prstGeom prst="rect">
            <a:avLst/>
          </a:prstGeom>
        </p:spPr>
        <p:txBody>
          <a:bodyPr vert="horz" wrap="square" lIns="0" tIns="16087" rIns="0" bIns="0" rtlCol="0">
            <a:spAutoFit/>
          </a:bodyPr>
          <a:lstStyle/>
          <a:p>
            <a:pPr marL="16933" marR="6773">
              <a:spcBef>
                <a:spcPts val="127"/>
              </a:spcBef>
            </a:pPr>
            <a:r>
              <a:rPr sz="933" spc="-7" dirty="0">
                <a:solidFill>
                  <a:srgbClr val="999999"/>
                </a:solidFill>
                <a:latin typeface="Arial"/>
                <a:cs typeface="Arial"/>
              </a:rPr>
              <a:t>Source: </a:t>
            </a:r>
            <a:r>
              <a:rPr sz="933" u="sng" spc="-7" dirty="0">
                <a:solidFill>
                  <a:srgbClr val="0096A7"/>
                </a:solidFill>
                <a:uFill>
                  <a:solidFill>
                    <a:srgbClr val="0096A7"/>
                  </a:solidFill>
                </a:uFill>
                <a:latin typeface="Arial"/>
                <a:cs typeface="Arial"/>
                <a:hlinkClick r:id="rId8"/>
              </a:rPr>
              <a:t>Business </a:t>
            </a:r>
            <a:r>
              <a:rPr sz="933" u="sng" spc="-13" dirty="0">
                <a:solidFill>
                  <a:srgbClr val="0096A7"/>
                </a:solidFill>
                <a:uFill>
                  <a:solidFill>
                    <a:srgbClr val="0096A7"/>
                  </a:solidFill>
                </a:uFill>
                <a:latin typeface="Arial"/>
                <a:cs typeface="Arial"/>
                <a:hlinkClick r:id="rId8"/>
              </a:rPr>
              <a:t>Instagram/ </a:t>
            </a:r>
            <a:r>
              <a:rPr sz="933" u="sng" spc="-7" dirty="0">
                <a:solidFill>
                  <a:srgbClr val="0096A7"/>
                </a:solidFill>
                <a:uFill>
                  <a:solidFill>
                    <a:srgbClr val="0096A7"/>
                  </a:solidFill>
                </a:uFill>
                <a:latin typeface="Arial"/>
                <a:cs typeface="Arial"/>
                <a:hlinkClick r:id="rId8"/>
              </a:rPr>
              <a:t>Advertising</a:t>
            </a:r>
            <a:r>
              <a:rPr sz="933" spc="-7" dirty="0">
                <a:solidFill>
                  <a:srgbClr val="0096A7"/>
                </a:solidFill>
                <a:latin typeface="Arial"/>
                <a:cs typeface="Arial"/>
                <a:hlinkClick r:id="rId8"/>
              </a:rPr>
              <a:t> </a:t>
            </a:r>
            <a:r>
              <a:rPr sz="933" spc="-7" dirty="0">
                <a:solidFill>
                  <a:srgbClr val="999999"/>
                </a:solidFill>
                <a:latin typeface="Arial"/>
                <a:cs typeface="Arial"/>
              </a:rPr>
              <a:t>l </a:t>
            </a:r>
            <a:r>
              <a:rPr sz="933" u="sng" spc="-7" dirty="0">
                <a:solidFill>
                  <a:srgbClr val="0096A7"/>
                </a:solidFill>
                <a:uFill>
                  <a:solidFill>
                    <a:srgbClr val="0096A7"/>
                  </a:solidFill>
                </a:uFill>
                <a:latin typeface="Arial"/>
                <a:cs typeface="Arial"/>
                <a:hlinkClick r:id="rId9"/>
              </a:rPr>
              <a:t>how-to-create-custom-instagram-feeds</a:t>
            </a:r>
            <a:r>
              <a:rPr sz="933" spc="-7" dirty="0">
                <a:solidFill>
                  <a:srgbClr val="0096A7"/>
                </a:solidFill>
                <a:latin typeface="Arial"/>
                <a:cs typeface="Arial"/>
                <a:hlinkClick r:id="rId9"/>
              </a:rPr>
              <a:t>/ </a:t>
            </a:r>
            <a:r>
              <a:rPr sz="933" spc="-7" dirty="0">
                <a:solidFill>
                  <a:srgbClr val="0096A7"/>
                </a:solidFill>
                <a:latin typeface="Arial"/>
                <a:cs typeface="Arial"/>
              </a:rPr>
              <a:t> </a:t>
            </a:r>
            <a:r>
              <a:rPr sz="933" spc="-13" dirty="0">
                <a:solidFill>
                  <a:srgbClr val="999999"/>
                </a:solidFill>
                <a:latin typeface="Arial"/>
                <a:cs typeface="Arial"/>
              </a:rPr>
              <a:t>Images </a:t>
            </a:r>
            <a:r>
              <a:rPr sz="933" spc="-7" dirty="0">
                <a:solidFill>
                  <a:srgbClr val="999999"/>
                </a:solidFill>
                <a:latin typeface="Arial"/>
                <a:cs typeface="Arial"/>
              </a:rPr>
              <a:t>Source:</a:t>
            </a:r>
            <a:r>
              <a:rPr sz="933" spc="87" dirty="0">
                <a:solidFill>
                  <a:srgbClr val="999999"/>
                </a:solidFill>
                <a:latin typeface="Arial"/>
                <a:cs typeface="Arial"/>
              </a:rPr>
              <a:t> </a:t>
            </a:r>
            <a:r>
              <a:rPr sz="933" u="sng" spc="-7" dirty="0">
                <a:solidFill>
                  <a:srgbClr val="0096A7"/>
                </a:solidFill>
                <a:uFill>
                  <a:solidFill>
                    <a:srgbClr val="0096A7"/>
                  </a:solidFill>
                </a:uFill>
                <a:latin typeface="Arial"/>
                <a:cs typeface="Arial"/>
                <a:hlinkClick r:id="rId10"/>
              </a:rPr>
              <a:t>https://www.flaticon.com</a:t>
            </a:r>
            <a:r>
              <a:rPr sz="933" spc="-7" dirty="0">
                <a:solidFill>
                  <a:srgbClr val="0096A7"/>
                </a:solidFill>
                <a:latin typeface="Arial"/>
                <a:cs typeface="Arial"/>
                <a:hlinkClick r:id="rId10"/>
              </a:rPr>
              <a:t>/</a:t>
            </a:r>
            <a:endParaRPr sz="933">
              <a:latin typeface="Arial"/>
              <a:cs typeface="Arial"/>
            </a:endParaRPr>
          </a:p>
        </p:txBody>
      </p:sp>
      <p:sp>
        <p:nvSpPr>
          <p:cNvPr id="17" name="object 17"/>
          <p:cNvSpPr/>
          <p:nvPr/>
        </p:nvSpPr>
        <p:spPr>
          <a:xfrm>
            <a:off x="9366164" y="2401823"/>
            <a:ext cx="728725" cy="920496"/>
          </a:xfrm>
          <a:prstGeom prst="rect">
            <a:avLst/>
          </a:prstGeom>
          <a:blipFill>
            <a:blip r:embed="rId11" cstate="print"/>
            <a:stretch>
              <a:fillRect/>
            </a:stretch>
          </a:blipFill>
        </p:spPr>
        <p:txBody>
          <a:bodyPr wrap="square" lIns="0" tIns="0" rIns="0" bIns="0" rtlCol="0"/>
          <a:lstStyle/>
          <a:p>
            <a:endParaRPr sz="2400"/>
          </a:p>
        </p:txBody>
      </p:sp>
      <p:sp>
        <p:nvSpPr>
          <p:cNvPr id="18" name="object 18"/>
          <p:cNvSpPr txBox="1"/>
          <p:nvPr/>
        </p:nvSpPr>
        <p:spPr>
          <a:xfrm>
            <a:off x="9221386" y="3584618"/>
            <a:ext cx="1340273" cy="879066"/>
          </a:xfrm>
          <a:prstGeom prst="rect">
            <a:avLst/>
          </a:prstGeom>
        </p:spPr>
        <p:txBody>
          <a:bodyPr vert="horz" wrap="square" lIns="0" tIns="16933" rIns="0" bIns="0" rtlCol="0">
            <a:spAutoFit/>
          </a:bodyPr>
          <a:lstStyle/>
          <a:p>
            <a:pPr marL="16933" marR="6773">
              <a:spcBef>
                <a:spcPts val="133"/>
              </a:spcBef>
            </a:pPr>
            <a:r>
              <a:rPr sz="1867" dirty="0">
                <a:latin typeface="Arial"/>
                <a:cs typeface="Arial"/>
              </a:rPr>
              <a:t>Lists:  Mashfeed  Iconos</a:t>
            </a:r>
            <a:r>
              <a:rPr sz="1867" spc="-13" dirty="0">
                <a:latin typeface="Arial"/>
                <a:cs typeface="Arial"/>
              </a:rPr>
              <a:t>q</a:t>
            </a:r>
            <a:r>
              <a:rPr sz="1867" dirty="0">
                <a:latin typeface="Arial"/>
                <a:cs typeface="Arial"/>
              </a:rPr>
              <a:t>u</a:t>
            </a:r>
            <a:r>
              <a:rPr sz="1867" spc="-20" dirty="0">
                <a:latin typeface="Arial"/>
                <a:cs typeface="Arial"/>
              </a:rPr>
              <a:t>a</a:t>
            </a:r>
            <a:r>
              <a:rPr sz="1867" dirty="0">
                <a:latin typeface="Arial"/>
                <a:cs typeface="Arial"/>
              </a:rPr>
              <a:t>re</a:t>
            </a:r>
            <a:endParaRPr sz="1867">
              <a:latin typeface="Arial"/>
              <a:cs typeface="Arial"/>
            </a:endParaRPr>
          </a:p>
        </p:txBody>
      </p:sp>
      <p:sp>
        <p:nvSpPr>
          <p:cNvPr id="19" name="object 19"/>
          <p:cNvSpPr/>
          <p:nvPr/>
        </p:nvSpPr>
        <p:spPr>
          <a:xfrm>
            <a:off x="226568" y="261113"/>
            <a:ext cx="11741573" cy="6181513"/>
          </a:xfrm>
          <a:custGeom>
            <a:avLst/>
            <a:gdLst/>
            <a:ahLst/>
            <a:cxnLst/>
            <a:rect l="l" t="t" r="r" b="b"/>
            <a:pathLst>
              <a:path w="8806180" h="4636135">
                <a:moveTo>
                  <a:pt x="0" y="4636008"/>
                </a:moveTo>
                <a:lnTo>
                  <a:pt x="8805672" y="4636008"/>
                </a:lnTo>
                <a:lnTo>
                  <a:pt x="8805672" y="0"/>
                </a:lnTo>
                <a:lnTo>
                  <a:pt x="0" y="0"/>
                </a:lnTo>
                <a:lnTo>
                  <a:pt x="0" y="4636008"/>
                </a:lnTo>
                <a:close/>
              </a:path>
            </a:pathLst>
          </a:custGeom>
          <a:ln w="38099">
            <a:solidFill>
              <a:srgbClr val="073762"/>
            </a:solidFill>
          </a:ln>
        </p:spPr>
        <p:txBody>
          <a:bodyPr wrap="square" lIns="0" tIns="0" rIns="0" bIns="0" rtlCol="0"/>
          <a:lstStyle/>
          <a:p>
            <a:endParaRPr sz="2400"/>
          </a:p>
        </p:txBody>
      </p:sp>
      <p:sp>
        <p:nvSpPr>
          <p:cNvPr id="20" name="object 20"/>
          <p:cNvSpPr txBox="1"/>
          <p:nvPr/>
        </p:nvSpPr>
        <p:spPr>
          <a:xfrm>
            <a:off x="11403245" y="6416379"/>
            <a:ext cx="166793" cy="304421"/>
          </a:xfrm>
          <a:prstGeom prst="rect">
            <a:avLst/>
          </a:prstGeom>
        </p:spPr>
        <p:txBody>
          <a:bodyPr vert="horz" wrap="square" lIns="0" tIns="16933" rIns="0" bIns="0" rtlCol="0">
            <a:spAutoFit/>
          </a:bodyPr>
          <a:lstStyle/>
          <a:p>
            <a:pPr marL="16933">
              <a:spcBef>
                <a:spcPts val="133"/>
              </a:spcBef>
            </a:pPr>
            <a:r>
              <a:rPr sz="1867" dirty="0">
                <a:latin typeface="Arial"/>
                <a:cs typeface="Arial"/>
              </a:rPr>
              <a:t>7</a:t>
            </a:r>
            <a:endParaRPr sz="1867">
              <a:latin typeface="Arial"/>
              <a:cs typeface="Arial"/>
            </a:endParaRPr>
          </a:p>
        </p:txBody>
      </p:sp>
    </p:spTree>
    <p:extLst>
      <p:ext uri="{BB962C8B-B14F-4D97-AF65-F5344CB8AC3E}">
        <p14:creationId xmlns:p14="http://schemas.microsoft.com/office/powerpoint/2010/main" val="39931198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6783" y="235713"/>
            <a:ext cx="11794067" cy="6232313"/>
            <a:chOff x="132587" y="176784"/>
            <a:chExt cx="8845550" cy="4674235"/>
          </a:xfrm>
        </p:grpSpPr>
        <p:sp>
          <p:nvSpPr>
            <p:cNvPr id="3" name="object 3"/>
            <p:cNvSpPr/>
            <p:nvPr/>
          </p:nvSpPr>
          <p:spPr>
            <a:xfrm>
              <a:off x="151637" y="195834"/>
              <a:ext cx="8807450" cy="4636135"/>
            </a:xfrm>
            <a:custGeom>
              <a:avLst/>
              <a:gdLst/>
              <a:ahLst/>
              <a:cxnLst/>
              <a:rect l="l" t="t" r="r" b="b"/>
              <a:pathLst>
                <a:path w="8807450" h="4636135">
                  <a:moveTo>
                    <a:pt x="0" y="4636008"/>
                  </a:moveTo>
                  <a:lnTo>
                    <a:pt x="8807196" y="4636008"/>
                  </a:lnTo>
                  <a:lnTo>
                    <a:pt x="8807196" y="0"/>
                  </a:lnTo>
                  <a:lnTo>
                    <a:pt x="0" y="0"/>
                  </a:lnTo>
                  <a:lnTo>
                    <a:pt x="0" y="4636008"/>
                  </a:lnTo>
                  <a:close/>
                </a:path>
              </a:pathLst>
            </a:custGeom>
            <a:ln w="38100">
              <a:solidFill>
                <a:srgbClr val="073762"/>
              </a:solidFill>
            </a:ln>
          </p:spPr>
          <p:txBody>
            <a:bodyPr wrap="square" lIns="0" tIns="0" rIns="0" bIns="0" rtlCol="0"/>
            <a:lstStyle/>
            <a:p>
              <a:endParaRPr sz="2400"/>
            </a:p>
          </p:txBody>
        </p:sp>
        <p:sp>
          <p:nvSpPr>
            <p:cNvPr id="4" name="object 4"/>
            <p:cNvSpPr/>
            <p:nvPr/>
          </p:nvSpPr>
          <p:spPr>
            <a:xfrm>
              <a:off x="5911596" y="3982212"/>
              <a:ext cx="2767965" cy="741045"/>
            </a:xfrm>
            <a:custGeom>
              <a:avLst/>
              <a:gdLst/>
              <a:ahLst/>
              <a:cxnLst/>
              <a:rect l="l" t="t" r="r" b="b"/>
              <a:pathLst>
                <a:path w="2767965" h="741045">
                  <a:moveTo>
                    <a:pt x="2644139" y="0"/>
                  </a:moveTo>
                  <a:lnTo>
                    <a:pt x="123443" y="0"/>
                  </a:lnTo>
                  <a:lnTo>
                    <a:pt x="75384" y="9701"/>
                  </a:lnTo>
                  <a:lnTo>
                    <a:pt x="36147" y="36156"/>
                  </a:lnTo>
                  <a:lnTo>
                    <a:pt x="9697" y="75395"/>
                  </a:lnTo>
                  <a:lnTo>
                    <a:pt x="0" y="123443"/>
                  </a:lnTo>
                  <a:lnTo>
                    <a:pt x="0" y="617219"/>
                  </a:lnTo>
                  <a:lnTo>
                    <a:pt x="9697" y="665268"/>
                  </a:lnTo>
                  <a:lnTo>
                    <a:pt x="36147" y="704507"/>
                  </a:lnTo>
                  <a:lnTo>
                    <a:pt x="75384" y="730962"/>
                  </a:lnTo>
                  <a:lnTo>
                    <a:pt x="123443" y="740664"/>
                  </a:lnTo>
                  <a:lnTo>
                    <a:pt x="2644139" y="740664"/>
                  </a:lnTo>
                  <a:lnTo>
                    <a:pt x="2692199" y="730962"/>
                  </a:lnTo>
                  <a:lnTo>
                    <a:pt x="2731436" y="704507"/>
                  </a:lnTo>
                  <a:lnTo>
                    <a:pt x="2757886" y="665268"/>
                  </a:lnTo>
                  <a:lnTo>
                    <a:pt x="2767583" y="617219"/>
                  </a:lnTo>
                  <a:lnTo>
                    <a:pt x="2767583" y="123443"/>
                  </a:lnTo>
                  <a:lnTo>
                    <a:pt x="2757886" y="75395"/>
                  </a:lnTo>
                  <a:lnTo>
                    <a:pt x="2731436" y="36156"/>
                  </a:lnTo>
                  <a:lnTo>
                    <a:pt x="2692199" y="9701"/>
                  </a:lnTo>
                  <a:lnTo>
                    <a:pt x="2644139" y="0"/>
                  </a:lnTo>
                  <a:close/>
                </a:path>
              </a:pathLst>
            </a:custGeom>
            <a:solidFill>
              <a:srgbClr val="1154CC"/>
            </a:solidFill>
          </p:spPr>
          <p:txBody>
            <a:bodyPr wrap="square" lIns="0" tIns="0" rIns="0" bIns="0" rtlCol="0"/>
            <a:lstStyle/>
            <a:p>
              <a:endParaRPr sz="2400"/>
            </a:p>
          </p:txBody>
        </p:sp>
        <p:sp>
          <p:nvSpPr>
            <p:cNvPr id="5" name="object 5"/>
            <p:cNvSpPr/>
            <p:nvPr/>
          </p:nvSpPr>
          <p:spPr>
            <a:xfrm>
              <a:off x="4055364" y="3028188"/>
              <a:ext cx="2475230" cy="919480"/>
            </a:xfrm>
            <a:custGeom>
              <a:avLst/>
              <a:gdLst/>
              <a:ahLst/>
              <a:cxnLst/>
              <a:rect l="l" t="t" r="r" b="b"/>
              <a:pathLst>
                <a:path w="2475229" h="919479">
                  <a:moveTo>
                    <a:pt x="2321814" y="0"/>
                  </a:moveTo>
                  <a:lnTo>
                    <a:pt x="153162" y="0"/>
                  </a:lnTo>
                  <a:lnTo>
                    <a:pt x="104753" y="7808"/>
                  </a:lnTo>
                  <a:lnTo>
                    <a:pt x="62709" y="29553"/>
                  </a:lnTo>
                  <a:lnTo>
                    <a:pt x="29553" y="62709"/>
                  </a:lnTo>
                  <a:lnTo>
                    <a:pt x="7808" y="104753"/>
                  </a:lnTo>
                  <a:lnTo>
                    <a:pt x="0" y="153162"/>
                  </a:lnTo>
                  <a:lnTo>
                    <a:pt x="0" y="765810"/>
                  </a:lnTo>
                  <a:lnTo>
                    <a:pt x="7808" y="814218"/>
                  </a:lnTo>
                  <a:lnTo>
                    <a:pt x="29553" y="856262"/>
                  </a:lnTo>
                  <a:lnTo>
                    <a:pt x="62709" y="889418"/>
                  </a:lnTo>
                  <a:lnTo>
                    <a:pt x="104753" y="911163"/>
                  </a:lnTo>
                  <a:lnTo>
                    <a:pt x="153162" y="918972"/>
                  </a:lnTo>
                  <a:lnTo>
                    <a:pt x="2321814" y="918972"/>
                  </a:lnTo>
                  <a:lnTo>
                    <a:pt x="2370222" y="911163"/>
                  </a:lnTo>
                  <a:lnTo>
                    <a:pt x="2412266" y="889418"/>
                  </a:lnTo>
                  <a:lnTo>
                    <a:pt x="2445422" y="856262"/>
                  </a:lnTo>
                  <a:lnTo>
                    <a:pt x="2467167" y="814218"/>
                  </a:lnTo>
                  <a:lnTo>
                    <a:pt x="2474976" y="765810"/>
                  </a:lnTo>
                  <a:lnTo>
                    <a:pt x="2474976" y="153162"/>
                  </a:lnTo>
                  <a:lnTo>
                    <a:pt x="2467167" y="104753"/>
                  </a:lnTo>
                  <a:lnTo>
                    <a:pt x="2445422" y="62709"/>
                  </a:lnTo>
                  <a:lnTo>
                    <a:pt x="2412266" y="29553"/>
                  </a:lnTo>
                  <a:lnTo>
                    <a:pt x="2370222" y="7808"/>
                  </a:lnTo>
                  <a:lnTo>
                    <a:pt x="2321814" y="0"/>
                  </a:lnTo>
                  <a:close/>
                </a:path>
              </a:pathLst>
            </a:custGeom>
            <a:solidFill>
              <a:srgbClr val="073762"/>
            </a:solidFill>
          </p:spPr>
          <p:txBody>
            <a:bodyPr wrap="square" lIns="0" tIns="0" rIns="0" bIns="0" rtlCol="0"/>
            <a:lstStyle/>
            <a:p>
              <a:endParaRPr sz="2400"/>
            </a:p>
          </p:txBody>
        </p:sp>
      </p:grpSp>
      <p:sp>
        <p:nvSpPr>
          <p:cNvPr id="6" name="object 6"/>
          <p:cNvSpPr txBox="1">
            <a:spLocks noGrp="1"/>
          </p:cNvSpPr>
          <p:nvPr>
            <p:ph type="title"/>
          </p:nvPr>
        </p:nvSpPr>
        <p:spPr>
          <a:xfrm>
            <a:off x="2099226" y="78800"/>
            <a:ext cx="5573605" cy="1370461"/>
          </a:xfrm>
          <a:prstGeom prst="rect">
            <a:avLst/>
          </a:prstGeom>
        </p:spPr>
        <p:txBody>
          <a:bodyPr vert="horz" wrap="square" lIns="0" tIns="16087" rIns="0" bIns="0" rtlCol="0" anchor="ctr">
            <a:spAutoFit/>
          </a:bodyPr>
          <a:lstStyle/>
          <a:p>
            <a:pPr marL="16933">
              <a:lnSpc>
                <a:spcPct val="100000"/>
              </a:lnSpc>
              <a:spcBef>
                <a:spcPts val="127"/>
              </a:spcBef>
            </a:pPr>
            <a:r>
              <a:rPr spc="-7" dirty="0"/>
              <a:t>Advertising </a:t>
            </a:r>
            <a:r>
              <a:rPr dirty="0"/>
              <a:t>pricing</a:t>
            </a:r>
            <a:r>
              <a:rPr spc="-47" dirty="0"/>
              <a:t> </a:t>
            </a:r>
            <a:r>
              <a:rPr dirty="0"/>
              <a:t>options</a:t>
            </a:r>
          </a:p>
        </p:txBody>
      </p:sp>
      <p:grpSp>
        <p:nvGrpSpPr>
          <p:cNvPr id="7" name="object 7"/>
          <p:cNvGrpSpPr/>
          <p:nvPr/>
        </p:nvGrpSpPr>
        <p:grpSpPr>
          <a:xfrm>
            <a:off x="837183" y="390144"/>
            <a:ext cx="5045287" cy="5362787"/>
            <a:chOff x="627887" y="292608"/>
            <a:chExt cx="3783965" cy="4022090"/>
          </a:xfrm>
        </p:grpSpPr>
        <p:sp>
          <p:nvSpPr>
            <p:cNvPr id="8" name="object 8"/>
            <p:cNvSpPr/>
            <p:nvPr/>
          </p:nvSpPr>
          <p:spPr>
            <a:xfrm>
              <a:off x="627887" y="2665475"/>
              <a:ext cx="2804160" cy="1648968"/>
            </a:xfrm>
            <a:prstGeom prst="rect">
              <a:avLst/>
            </a:prstGeom>
            <a:blipFill>
              <a:blip r:embed="rId2" cstate="print"/>
              <a:stretch>
                <a:fillRect/>
              </a:stretch>
            </a:blipFill>
          </p:spPr>
          <p:txBody>
            <a:bodyPr wrap="square" lIns="0" tIns="0" rIns="0" bIns="0" rtlCol="0"/>
            <a:lstStyle/>
            <a:p>
              <a:endParaRPr sz="2400"/>
            </a:p>
          </p:txBody>
        </p:sp>
        <p:sp>
          <p:nvSpPr>
            <p:cNvPr id="9" name="object 9"/>
            <p:cNvSpPr/>
            <p:nvPr/>
          </p:nvSpPr>
          <p:spPr>
            <a:xfrm>
              <a:off x="795527" y="292608"/>
              <a:ext cx="619125" cy="641985"/>
            </a:xfrm>
            <a:custGeom>
              <a:avLst/>
              <a:gdLst/>
              <a:ahLst/>
              <a:cxnLst/>
              <a:rect l="l" t="t" r="r" b="b"/>
              <a:pathLst>
                <a:path w="619125" h="641985">
                  <a:moveTo>
                    <a:pt x="309372" y="0"/>
                  </a:moveTo>
                  <a:lnTo>
                    <a:pt x="263654" y="3478"/>
                  </a:lnTo>
                  <a:lnTo>
                    <a:pt x="220019" y="13583"/>
                  </a:lnTo>
                  <a:lnTo>
                    <a:pt x="178946" y="29817"/>
                  </a:lnTo>
                  <a:lnTo>
                    <a:pt x="140913" y="51685"/>
                  </a:lnTo>
                  <a:lnTo>
                    <a:pt x="106399" y="78690"/>
                  </a:lnTo>
                  <a:lnTo>
                    <a:pt x="75882" y="110335"/>
                  </a:lnTo>
                  <a:lnTo>
                    <a:pt x="49840" y="146125"/>
                  </a:lnTo>
                  <a:lnTo>
                    <a:pt x="28753" y="185563"/>
                  </a:lnTo>
                  <a:lnTo>
                    <a:pt x="13098" y="228153"/>
                  </a:lnTo>
                  <a:lnTo>
                    <a:pt x="3354" y="273398"/>
                  </a:lnTo>
                  <a:lnTo>
                    <a:pt x="0" y="320801"/>
                  </a:lnTo>
                  <a:lnTo>
                    <a:pt x="3354" y="368205"/>
                  </a:lnTo>
                  <a:lnTo>
                    <a:pt x="13098" y="413450"/>
                  </a:lnTo>
                  <a:lnTo>
                    <a:pt x="28753" y="456040"/>
                  </a:lnTo>
                  <a:lnTo>
                    <a:pt x="49840" y="495478"/>
                  </a:lnTo>
                  <a:lnTo>
                    <a:pt x="75882" y="531268"/>
                  </a:lnTo>
                  <a:lnTo>
                    <a:pt x="106399" y="562913"/>
                  </a:lnTo>
                  <a:lnTo>
                    <a:pt x="140913" y="589918"/>
                  </a:lnTo>
                  <a:lnTo>
                    <a:pt x="178946" y="611786"/>
                  </a:lnTo>
                  <a:lnTo>
                    <a:pt x="220019" y="628020"/>
                  </a:lnTo>
                  <a:lnTo>
                    <a:pt x="263654" y="638125"/>
                  </a:lnTo>
                  <a:lnTo>
                    <a:pt x="309372" y="641603"/>
                  </a:lnTo>
                  <a:lnTo>
                    <a:pt x="355078" y="638125"/>
                  </a:lnTo>
                  <a:lnTo>
                    <a:pt x="398705" y="628020"/>
                  </a:lnTo>
                  <a:lnTo>
                    <a:pt x="439775" y="611786"/>
                  </a:lnTo>
                  <a:lnTo>
                    <a:pt x="477807" y="589918"/>
                  </a:lnTo>
                  <a:lnTo>
                    <a:pt x="512323" y="562913"/>
                  </a:lnTo>
                  <a:lnTo>
                    <a:pt x="542844" y="531268"/>
                  </a:lnTo>
                  <a:lnTo>
                    <a:pt x="568890" y="495478"/>
                  </a:lnTo>
                  <a:lnTo>
                    <a:pt x="589982" y="456040"/>
                  </a:lnTo>
                  <a:lnTo>
                    <a:pt x="605641" y="413450"/>
                  </a:lnTo>
                  <a:lnTo>
                    <a:pt x="615388" y="368205"/>
                  </a:lnTo>
                  <a:lnTo>
                    <a:pt x="618744" y="320801"/>
                  </a:lnTo>
                  <a:lnTo>
                    <a:pt x="615388" y="273398"/>
                  </a:lnTo>
                  <a:lnTo>
                    <a:pt x="605641" y="228153"/>
                  </a:lnTo>
                  <a:lnTo>
                    <a:pt x="589982" y="185563"/>
                  </a:lnTo>
                  <a:lnTo>
                    <a:pt x="568890" y="146125"/>
                  </a:lnTo>
                  <a:lnTo>
                    <a:pt x="542844" y="110335"/>
                  </a:lnTo>
                  <a:lnTo>
                    <a:pt x="512323" y="78690"/>
                  </a:lnTo>
                  <a:lnTo>
                    <a:pt x="477807" y="51685"/>
                  </a:lnTo>
                  <a:lnTo>
                    <a:pt x="439775" y="29817"/>
                  </a:lnTo>
                  <a:lnTo>
                    <a:pt x="398705" y="13583"/>
                  </a:lnTo>
                  <a:lnTo>
                    <a:pt x="355078" y="3478"/>
                  </a:lnTo>
                  <a:lnTo>
                    <a:pt x="309372" y="0"/>
                  </a:lnTo>
                  <a:close/>
                </a:path>
              </a:pathLst>
            </a:custGeom>
            <a:solidFill>
              <a:srgbClr val="00ADEE"/>
            </a:solidFill>
          </p:spPr>
          <p:txBody>
            <a:bodyPr wrap="square" lIns="0" tIns="0" rIns="0" bIns="0" rtlCol="0"/>
            <a:lstStyle/>
            <a:p>
              <a:endParaRPr sz="2400"/>
            </a:p>
          </p:txBody>
        </p:sp>
        <p:sp>
          <p:nvSpPr>
            <p:cNvPr id="10" name="object 10"/>
            <p:cNvSpPr/>
            <p:nvPr/>
          </p:nvSpPr>
          <p:spPr>
            <a:xfrm>
              <a:off x="864107" y="345948"/>
              <a:ext cx="481584" cy="536448"/>
            </a:xfrm>
            <a:prstGeom prst="rect">
              <a:avLst/>
            </a:prstGeom>
            <a:blipFill>
              <a:blip r:embed="rId3" cstate="print"/>
              <a:stretch>
                <a:fillRect/>
              </a:stretch>
            </a:blipFill>
          </p:spPr>
          <p:txBody>
            <a:bodyPr wrap="square" lIns="0" tIns="0" rIns="0" bIns="0" rtlCol="0"/>
            <a:lstStyle/>
            <a:p>
              <a:endParaRPr sz="2400"/>
            </a:p>
          </p:txBody>
        </p:sp>
        <p:sp>
          <p:nvSpPr>
            <p:cNvPr id="11" name="object 11"/>
            <p:cNvSpPr/>
            <p:nvPr/>
          </p:nvSpPr>
          <p:spPr>
            <a:xfrm>
              <a:off x="3984371" y="2041525"/>
              <a:ext cx="427355" cy="190500"/>
            </a:xfrm>
            <a:custGeom>
              <a:avLst/>
              <a:gdLst/>
              <a:ahLst/>
              <a:cxnLst/>
              <a:rect l="l" t="t" r="r" b="b"/>
              <a:pathLst>
                <a:path w="427354" h="190500">
                  <a:moveTo>
                    <a:pt x="390593" y="76200"/>
                  </a:moveTo>
                  <a:lnTo>
                    <a:pt x="255777" y="76200"/>
                  </a:lnTo>
                  <a:lnTo>
                    <a:pt x="256031" y="114300"/>
                  </a:lnTo>
                  <a:lnTo>
                    <a:pt x="236880" y="114395"/>
                  </a:lnTo>
                  <a:lnTo>
                    <a:pt x="237236" y="190500"/>
                  </a:lnTo>
                  <a:lnTo>
                    <a:pt x="427354" y="94361"/>
                  </a:lnTo>
                  <a:lnTo>
                    <a:pt x="390593" y="76200"/>
                  </a:lnTo>
                  <a:close/>
                </a:path>
                <a:path w="427354" h="190500">
                  <a:moveTo>
                    <a:pt x="236703" y="76294"/>
                  </a:moveTo>
                  <a:lnTo>
                    <a:pt x="0" y="77469"/>
                  </a:lnTo>
                  <a:lnTo>
                    <a:pt x="253" y="115569"/>
                  </a:lnTo>
                  <a:lnTo>
                    <a:pt x="236880" y="114395"/>
                  </a:lnTo>
                  <a:lnTo>
                    <a:pt x="236703" y="76294"/>
                  </a:lnTo>
                  <a:close/>
                </a:path>
                <a:path w="427354" h="190500">
                  <a:moveTo>
                    <a:pt x="255777" y="76200"/>
                  </a:moveTo>
                  <a:lnTo>
                    <a:pt x="236703" y="76294"/>
                  </a:lnTo>
                  <a:lnTo>
                    <a:pt x="236880" y="114395"/>
                  </a:lnTo>
                  <a:lnTo>
                    <a:pt x="256031" y="114300"/>
                  </a:lnTo>
                  <a:lnTo>
                    <a:pt x="255777" y="76200"/>
                  </a:lnTo>
                  <a:close/>
                </a:path>
                <a:path w="427354" h="190500">
                  <a:moveTo>
                    <a:pt x="236346" y="0"/>
                  </a:moveTo>
                  <a:lnTo>
                    <a:pt x="236703" y="76294"/>
                  </a:lnTo>
                  <a:lnTo>
                    <a:pt x="390593" y="76200"/>
                  </a:lnTo>
                  <a:lnTo>
                    <a:pt x="236346" y="0"/>
                  </a:lnTo>
                  <a:close/>
                </a:path>
              </a:pathLst>
            </a:custGeom>
            <a:solidFill>
              <a:srgbClr val="00ADEE"/>
            </a:solidFill>
          </p:spPr>
          <p:txBody>
            <a:bodyPr wrap="square" lIns="0" tIns="0" rIns="0" bIns="0" rtlCol="0"/>
            <a:lstStyle/>
            <a:p>
              <a:endParaRPr sz="2400"/>
            </a:p>
          </p:txBody>
        </p:sp>
      </p:grpSp>
      <p:sp>
        <p:nvSpPr>
          <p:cNvPr id="12" name="object 12"/>
          <p:cNvSpPr txBox="1"/>
          <p:nvPr/>
        </p:nvSpPr>
        <p:spPr>
          <a:xfrm>
            <a:off x="602825" y="1591666"/>
            <a:ext cx="3835400" cy="263320"/>
          </a:xfrm>
          <a:prstGeom prst="rect">
            <a:avLst/>
          </a:prstGeom>
        </p:spPr>
        <p:txBody>
          <a:bodyPr vert="horz" wrap="square" lIns="0" tIns="16933" rIns="0" bIns="0" rtlCol="0">
            <a:spAutoFit/>
          </a:bodyPr>
          <a:lstStyle/>
          <a:p>
            <a:pPr marL="16933">
              <a:spcBef>
                <a:spcPts val="133"/>
              </a:spcBef>
            </a:pPr>
            <a:r>
              <a:rPr sz="1600" b="1" u="heavy" dirty="0">
                <a:uFill>
                  <a:solidFill>
                    <a:srgbClr val="000000"/>
                  </a:solidFill>
                </a:uFill>
                <a:latin typeface="Arial"/>
                <a:cs typeface="Arial"/>
              </a:rPr>
              <a:t>How does pricing </a:t>
            </a:r>
            <a:r>
              <a:rPr sz="1600" b="1" u="heavy" spc="7" dirty="0">
                <a:uFill>
                  <a:solidFill>
                    <a:srgbClr val="000000"/>
                  </a:solidFill>
                </a:uFill>
                <a:latin typeface="Arial"/>
                <a:cs typeface="Arial"/>
              </a:rPr>
              <a:t>works </a:t>
            </a:r>
            <a:r>
              <a:rPr sz="1600" b="1" u="heavy" dirty="0">
                <a:uFill>
                  <a:solidFill>
                    <a:srgbClr val="000000"/>
                  </a:solidFill>
                </a:uFill>
                <a:latin typeface="Arial"/>
                <a:cs typeface="Arial"/>
              </a:rPr>
              <a:t>on</a:t>
            </a:r>
            <a:r>
              <a:rPr sz="1600" b="1" u="heavy" spc="-133" dirty="0">
                <a:uFill>
                  <a:solidFill>
                    <a:srgbClr val="000000"/>
                  </a:solidFill>
                </a:uFill>
                <a:latin typeface="Arial"/>
                <a:cs typeface="Arial"/>
              </a:rPr>
              <a:t> </a:t>
            </a:r>
            <a:r>
              <a:rPr sz="1600" b="1" u="heavy" dirty="0">
                <a:uFill>
                  <a:solidFill>
                    <a:srgbClr val="000000"/>
                  </a:solidFill>
                </a:uFill>
                <a:latin typeface="Arial"/>
                <a:cs typeface="Arial"/>
              </a:rPr>
              <a:t>instagram?</a:t>
            </a:r>
            <a:endParaRPr sz="1600">
              <a:latin typeface="Arial"/>
              <a:cs typeface="Arial"/>
            </a:endParaRPr>
          </a:p>
        </p:txBody>
      </p:sp>
      <p:sp>
        <p:nvSpPr>
          <p:cNvPr id="13" name="object 13"/>
          <p:cNvSpPr txBox="1"/>
          <p:nvPr/>
        </p:nvSpPr>
        <p:spPr>
          <a:xfrm>
            <a:off x="806026" y="2080090"/>
            <a:ext cx="4329007" cy="1248205"/>
          </a:xfrm>
          <a:prstGeom prst="rect">
            <a:avLst/>
          </a:prstGeom>
        </p:spPr>
        <p:txBody>
          <a:bodyPr vert="horz" wrap="square" lIns="0" tIns="16933" rIns="0" bIns="0" rtlCol="0">
            <a:spAutoFit/>
          </a:bodyPr>
          <a:lstStyle/>
          <a:p>
            <a:pPr marL="422476" marR="629904" indent="-406390">
              <a:spcBef>
                <a:spcPts val="133"/>
              </a:spcBef>
              <a:buChar char="●"/>
              <a:tabLst>
                <a:tab pos="422476" algn="l"/>
                <a:tab pos="423323" algn="l"/>
              </a:tabLst>
            </a:pPr>
            <a:r>
              <a:rPr sz="1600" dirty="0">
                <a:latin typeface="Arial"/>
                <a:cs typeface="Arial"/>
              </a:rPr>
              <a:t>Instagram </a:t>
            </a:r>
            <a:r>
              <a:rPr sz="1600" spc="-7" dirty="0">
                <a:latin typeface="Arial"/>
                <a:cs typeface="Arial"/>
              </a:rPr>
              <a:t>Ads works integrated</a:t>
            </a:r>
            <a:r>
              <a:rPr sz="1600" spc="-100" dirty="0">
                <a:latin typeface="Arial"/>
                <a:cs typeface="Arial"/>
              </a:rPr>
              <a:t> </a:t>
            </a:r>
            <a:r>
              <a:rPr sz="1600" spc="-7" dirty="0">
                <a:latin typeface="Arial"/>
                <a:cs typeface="Arial"/>
              </a:rPr>
              <a:t>with  Facebook</a:t>
            </a:r>
            <a:r>
              <a:rPr sz="1600" spc="-40" dirty="0">
                <a:latin typeface="Arial"/>
                <a:cs typeface="Arial"/>
              </a:rPr>
              <a:t> </a:t>
            </a:r>
            <a:r>
              <a:rPr sz="1600" dirty="0">
                <a:latin typeface="Arial"/>
                <a:cs typeface="Arial"/>
              </a:rPr>
              <a:t>Ads.</a:t>
            </a:r>
            <a:endParaRPr sz="1600">
              <a:latin typeface="Arial"/>
              <a:cs typeface="Arial"/>
            </a:endParaRPr>
          </a:p>
          <a:p>
            <a:pPr marL="422476" marR="6773" indent="-406390">
              <a:buChar char="●"/>
              <a:tabLst>
                <a:tab pos="422476" algn="l"/>
                <a:tab pos="423323" algn="l"/>
              </a:tabLst>
            </a:pPr>
            <a:r>
              <a:rPr sz="1600" spc="-7" dirty="0">
                <a:latin typeface="Arial"/>
                <a:cs typeface="Arial"/>
              </a:rPr>
              <a:t>Companies need </a:t>
            </a:r>
            <a:r>
              <a:rPr sz="1600" dirty="0">
                <a:latin typeface="Arial"/>
                <a:cs typeface="Arial"/>
              </a:rPr>
              <a:t>to take part </a:t>
            </a:r>
            <a:r>
              <a:rPr sz="1600" spc="-7" dirty="0">
                <a:latin typeface="Arial"/>
                <a:cs typeface="Arial"/>
              </a:rPr>
              <a:t>in an  </a:t>
            </a:r>
            <a:r>
              <a:rPr sz="1600" b="1" dirty="0">
                <a:latin typeface="Arial"/>
                <a:cs typeface="Arial"/>
              </a:rPr>
              <a:t>auction </a:t>
            </a:r>
            <a:r>
              <a:rPr sz="1600" spc="-7" dirty="0">
                <a:latin typeface="Arial"/>
                <a:cs typeface="Arial"/>
              </a:rPr>
              <a:t>in order </a:t>
            </a:r>
            <a:r>
              <a:rPr sz="1600" dirty="0">
                <a:latin typeface="Arial"/>
                <a:cs typeface="Arial"/>
              </a:rPr>
              <a:t>to </a:t>
            </a:r>
            <a:r>
              <a:rPr sz="1600" spc="-7" dirty="0">
                <a:latin typeface="Arial"/>
                <a:cs typeface="Arial"/>
              </a:rPr>
              <a:t>reach </a:t>
            </a:r>
            <a:r>
              <a:rPr sz="1600" dirty="0">
                <a:latin typeface="Arial"/>
                <a:cs typeface="Arial"/>
              </a:rPr>
              <a:t>the </a:t>
            </a:r>
            <a:r>
              <a:rPr sz="1600" spc="-7" dirty="0">
                <a:latin typeface="Arial"/>
                <a:cs typeface="Arial"/>
              </a:rPr>
              <a:t>desired target  audience.</a:t>
            </a:r>
            <a:endParaRPr sz="1600">
              <a:latin typeface="Arial"/>
              <a:cs typeface="Arial"/>
            </a:endParaRPr>
          </a:p>
        </p:txBody>
      </p:sp>
      <p:sp>
        <p:nvSpPr>
          <p:cNvPr id="14" name="object 14"/>
          <p:cNvSpPr txBox="1"/>
          <p:nvPr/>
        </p:nvSpPr>
        <p:spPr>
          <a:xfrm>
            <a:off x="6274477" y="1693266"/>
            <a:ext cx="5068147" cy="509541"/>
          </a:xfrm>
          <a:prstGeom prst="rect">
            <a:avLst/>
          </a:prstGeom>
        </p:spPr>
        <p:txBody>
          <a:bodyPr vert="horz" wrap="square" lIns="0" tIns="16933" rIns="0" bIns="0" rtlCol="0">
            <a:spAutoFit/>
          </a:bodyPr>
          <a:lstStyle/>
          <a:p>
            <a:pPr marL="16933">
              <a:spcBef>
                <a:spcPts val="133"/>
              </a:spcBef>
            </a:pPr>
            <a:r>
              <a:rPr sz="1600" dirty="0">
                <a:latin typeface="Arial"/>
                <a:cs typeface="Arial"/>
              </a:rPr>
              <a:t>After </a:t>
            </a:r>
            <a:r>
              <a:rPr sz="1600" spc="-7" dirty="0">
                <a:latin typeface="Arial"/>
                <a:cs typeface="Arial"/>
              </a:rPr>
              <a:t>establishing </a:t>
            </a:r>
            <a:r>
              <a:rPr sz="1600" dirty="0">
                <a:latin typeface="Arial"/>
                <a:cs typeface="Arial"/>
              </a:rPr>
              <a:t>the campaign </a:t>
            </a:r>
            <a:r>
              <a:rPr sz="1600" spc="-7" dirty="0">
                <a:latin typeface="Arial"/>
                <a:cs typeface="Arial"/>
              </a:rPr>
              <a:t>objectives </a:t>
            </a:r>
            <a:r>
              <a:rPr sz="1600" dirty="0">
                <a:latin typeface="Arial"/>
                <a:cs typeface="Arial"/>
              </a:rPr>
              <a:t>and</a:t>
            </a:r>
            <a:r>
              <a:rPr sz="1600" spc="-173" dirty="0">
                <a:latin typeface="Arial"/>
                <a:cs typeface="Arial"/>
              </a:rPr>
              <a:t> </a:t>
            </a:r>
            <a:r>
              <a:rPr sz="1600" dirty="0">
                <a:latin typeface="Arial"/>
                <a:cs typeface="Arial"/>
              </a:rPr>
              <a:t>selecting</a:t>
            </a:r>
            <a:endParaRPr sz="1600">
              <a:latin typeface="Arial"/>
              <a:cs typeface="Arial"/>
            </a:endParaRPr>
          </a:p>
          <a:p>
            <a:pPr marL="16933">
              <a:spcBef>
                <a:spcPts val="7"/>
              </a:spcBef>
            </a:pPr>
            <a:r>
              <a:rPr sz="1600" dirty="0">
                <a:latin typeface="Arial"/>
                <a:cs typeface="Arial"/>
              </a:rPr>
              <a:t>the </a:t>
            </a:r>
            <a:r>
              <a:rPr sz="1600" spc="-7" dirty="0">
                <a:latin typeface="Arial"/>
                <a:cs typeface="Arial"/>
              </a:rPr>
              <a:t>desired audience </a:t>
            </a:r>
            <a:r>
              <a:rPr sz="1600" dirty="0">
                <a:latin typeface="Arial"/>
                <a:cs typeface="Arial"/>
              </a:rPr>
              <a:t>to </a:t>
            </a:r>
            <a:r>
              <a:rPr sz="1600" spc="-7" dirty="0">
                <a:latin typeface="Arial"/>
                <a:cs typeface="Arial"/>
              </a:rPr>
              <a:t>reach companies</a:t>
            </a:r>
            <a:r>
              <a:rPr sz="1600" spc="-152" dirty="0">
                <a:latin typeface="Arial"/>
                <a:cs typeface="Arial"/>
              </a:rPr>
              <a:t> </a:t>
            </a:r>
            <a:r>
              <a:rPr sz="1600" dirty="0">
                <a:latin typeface="Arial"/>
                <a:cs typeface="Arial"/>
              </a:rPr>
              <a:t>must:</a:t>
            </a:r>
            <a:endParaRPr sz="1600">
              <a:latin typeface="Arial"/>
              <a:cs typeface="Arial"/>
            </a:endParaRPr>
          </a:p>
        </p:txBody>
      </p:sp>
      <p:sp>
        <p:nvSpPr>
          <p:cNvPr id="15" name="object 15"/>
          <p:cNvSpPr txBox="1"/>
          <p:nvPr/>
        </p:nvSpPr>
        <p:spPr>
          <a:xfrm>
            <a:off x="6477678" y="2425531"/>
            <a:ext cx="4878493" cy="1248205"/>
          </a:xfrm>
          <a:prstGeom prst="rect">
            <a:avLst/>
          </a:prstGeom>
        </p:spPr>
        <p:txBody>
          <a:bodyPr vert="horz" wrap="square" lIns="0" tIns="16933" rIns="0" bIns="0" rtlCol="0">
            <a:spAutoFit/>
          </a:bodyPr>
          <a:lstStyle/>
          <a:p>
            <a:pPr marL="423323" indent="-406390">
              <a:spcBef>
                <a:spcPts val="133"/>
              </a:spcBef>
              <a:buChar char="●"/>
              <a:tabLst>
                <a:tab pos="422476" algn="l"/>
                <a:tab pos="423323" algn="l"/>
              </a:tabLst>
            </a:pPr>
            <a:r>
              <a:rPr sz="1600" dirty="0">
                <a:latin typeface="Arial"/>
                <a:cs typeface="Arial"/>
              </a:rPr>
              <a:t>Choose </a:t>
            </a:r>
            <a:r>
              <a:rPr sz="1600" spc="-7" dirty="0">
                <a:latin typeface="Arial"/>
                <a:cs typeface="Arial"/>
              </a:rPr>
              <a:t>a</a:t>
            </a:r>
            <a:r>
              <a:rPr sz="1600" spc="-60" dirty="0">
                <a:latin typeface="Arial"/>
                <a:cs typeface="Arial"/>
              </a:rPr>
              <a:t> </a:t>
            </a:r>
            <a:r>
              <a:rPr sz="1600" spc="-7" dirty="0">
                <a:latin typeface="Arial"/>
                <a:cs typeface="Arial"/>
              </a:rPr>
              <a:t>budget</a:t>
            </a:r>
            <a:endParaRPr sz="1600">
              <a:latin typeface="Arial"/>
              <a:cs typeface="Arial"/>
            </a:endParaRPr>
          </a:p>
          <a:p>
            <a:pPr marL="423323" marR="6773" indent="-406390">
              <a:buChar char="●"/>
              <a:tabLst>
                <a:tab pos="422476" algn="l"/>
                <a:tab pos="423323" algn="l"/>
              </a:tabLst>
            </a:pPr>
            <a:r>
              <a:rPr sz="1600" spc="-7" dirty="0">
                <a:latin typeface="Arial"/>
                <a:cs typeface="Arial"/>
              </a:rPr>
              <a:t>Let facebook bid on </a:t>
            </a:r>
            <a:r>
              <a:rPr sz="1600" dirty="0">
                <a:latin typeface="Arial"/>
                <a:cs typeface="Arial"/>
              </a:rPr>
              <a:t>their </a:t>
            </a:r>
            <a:r>
              <a:rPr sz="1600" spc="-7" dirty="0">
                <a:latin typeface="Arial"/>
                <a:cs typeface="Arial"/>
              </a:rPr>
              <a:t>behalf or </a:t>
            </a:r>
            <a:r>
              <a:rPr sz="1600" dirty="0">
                <a:latin typeface="Arial"/>
                <a:cs typeface="Arial"/>
              </a:rPr>
              <a:t>the </a:t>
            </a:r>
            <a:r>
              <a:rPr sz="1600" spc="-7" dirty="0">
                <a:latin typeface="Arial"/>
                <a:cs typeface="Arial"/>
              </a:rPr>
              <a:t>companies  can bid by</a:t>
            </a:r>
            <a:r>
              <a:rPr sz="1600" spc="-53" dirty="0">
                <a:latin typeface="Arial"/>
                <a:cs typeface="Arial"/>
              </a:rPr>
              <a:t> </a:t>
            </a:r>
            <a:r>
              <a:rPr sz="1600" spc="-7" dirty="0">
                <a:latin typeface="Arial"/>
                <a:cs typeface="Arial"/>
              </a:rPr>
              <a:t>themselves</a:t>
            </a:r>
            <a:endParaRPr sz="1600">
              <a:latin typeface="Arial"/>
              <a:cs typeface="Arial"/>
            </a:endParaRPr>
          </a:p>
          <a:p>
            <a:pPr marL="423323" marR="569792" indent="-406390">
              <a:buChar char="●"/>
              <a:tabLst>
                <a:tab pos="422476" algn="l"/>
                <a:tab pos="423323" algn="l"/>
              </a:tabLst>
            </a:pPr>
            <a:r>
              <a:rPr sz="1600" dirty="0">
                <a:latin typeface="Arial"/>
                <a:cs typeface="Arial"/>
              </a:rPr>
              <a:t>As </a:t>
            </a:r>
            <a:r>
              <a:rPr sz="1600" spc="-7" dirty="0">
                <a:latin typeface="Arial"/>
                <a:cs typeface="Arial"/>
              </a:rPr>
              <a:t>their ad reach people on instagram </a:t>
            </a:r>
            <a:r>
              <a:rPr sz="1600" dirty="0">
                <a:latin typeface="Arial"/>
                <a:cs typeface="Arial"/>
              </a:rPr>
              <a:t>their  </a:t>
            </a:r>
            <a:r>
              <a:rPr sz="1600" spc="-7" dirty="0">
                <a:latin typeface="Arial"/>
                <a:cs typeface="Arial"/>
              </a:rPr>
              <a:t>budget </a:t>
            </a:r>
            <a:r>
              <a:rPr sz="1600" spc="-13" dirty="0">
                <a:latin typeface="Arial"/>
                <a:cs typeface="Arial"/>
              </a:rPr>
              <a:t>will </a:t>
            </a:r>
            <a:r>
              <a:rPr sz="1600" spc="-7" dirty="0">
                <a:latin typeface="Arial"/>
                <a:cs typeface="Arial"/>
              </a:rPr>
              <a:t>be</a:t>
            </a:r>
            <a:r>
              <a:rPr sz="1600" spc="-47" dirty="0">
                <a:latin typeface="Arial"/>
                <a:cs typeface="Arial"/>
              </a:rPr>
              <a:t> </a:t>
            </a:r>
            <a:r>
              <a:rPr sz="1600" spc="-7" dirty="0">
                <a:latin typeface="Arial"/>
                <a:cs typeface="Arial"/>
              </a:rPr>
              <a:t>spent</a:t>
            </a:r>
            <a:endParaRPr sz="1600">
              <a:latin typeface="Arial"/>
              <a:cs typeface="Arial"/>
            </a:endParaRPr>
          </a:p>
        </p:txBody>
      </p:sp>
      <p:sp>
        <p:nvSpPr>
          <p:cNvPr id="16" name="object 16"/>
          <p:cNvSpPr txBox="1"/>
          <p:nvPr/>
        </p:nvSpPr>
        <p:spPr>
          <a:xfrm>
            <a:off x="5671481" y="4109211"/>
            <a:ext cx="5805593" cy="1997192"/>
          </a:xfrm>
          <a:prstGeom prst="rect">
            <a:avLst/>
          </a:prstGeom>
        </p:spPr>
        <p:txBody>
          <a:bodyPr vert="horz" wrap="square" lIns="0" tIns="16933" rIns="0" bIns="0" rtlCol="0">
            <a:spAutoFit/>
          </a:bodyPr>
          <a:lstStyle/>
          <a:p>
            <a:pPr marL="16933">
              <a:spcBef>
                <a:spcPts val="133"/>
              </a:spcBef>
            </a:pPr>
            <a:r>
              <a:rPr sz="1600" b="1" dirty="0">
                <a:solidFill>
                  <a:srgbClr val="FFFFFF"/>
                </a:solidFill>
                <a:latin typeface="Arial"/>
                <a:cs typeface="Arial"/>
              </a:rPr>
              <a:t>Important</a:t>
            </a:r>
            <a:r>
              <a:rPr sz="1600" b="1" spc="7" dirty="0">
                <a:solidFill>
                  <a:srgbClr val="FFFFFF"/>
                </a:solidFill>
                <a:latin typeface="Arial"/>
                <a:cs typeface="Arial"/>
              </a:rPr>
              <a:t> </a:t>
            </a:r>
            <a:r>
              <a:rPr sz="1600" b="1" spc="-7" dirty="0">
                <a:solidFill>
                  <a:srgbClr val="FFFFFF"/>
                </a:solidFill>
                <a:latin typeface="Arial"/>
                <a:cs typeface="Arial"/>
              </a:rPr>
              <a:t>features</a:t>
            </a:r>
            <a:r>
              <a:rPr sz="1600" spc="-7" dirty="0">
                <a:solidFill>
                  <a:srgbClr val="FFFFFF"/>
                </a:solidFill>
                <a:latin typeface="Arial"/>
                <a:cs typeface="Arial"/>
              </a:rPr>
              <a:t>:</a:t>
            </a:r>
            <a:endParaRPr sz="1600">
              <a:latin typeface="Arial"/>
              <a:cs typeface="Arial"/>
            </a:endParaRPr>
          </a:p>
          <a:p>
            <a:pPr>
              <a:lnSpc>
                <a:spcPct val="100000"/>
              </a:lnSpc>
            </a:pPr>
            <a:endParaRPr sz="1667">
              <a:latin typeface="Arial"/>
              <a:cs typeface="Arial"/>
            </a:endParaRPr>
          </a:p>
          <a:p>
            <a:pPr marL="626518" indent="-406390">
              <a:buChar char="●"/>
              <a:tabLst>
                <a:tab pos="625671" algn="l"/>
                <a:tab pos="626518" algn="l"/>
              </a:tabLst>
            </a:pPr>
            <a:r>
              <a:rPr sz="1600" spc="-7" dirty="0">
                <a:solidFill>
                  <a:srgbClr val="FFFFFF"/>
                </a:solidFill>
                <a:latin typeface="Arial"/>
                <a:cs typeface="Arial"/>
              </a:rPr>
              <a:t>Change your</a:t>
            </a:r>
            <a:r>
              <a:rPr sz="1600" spc="-40" dirty="0">
                <a:solidFill>
                  <a:srgbClr val="FFFFFF"/>
                </a:solidFill>
                <a:latin typeface="Arial"/>
                <a:cs typeface="Arial"/>
              </a:rPr>
              <a:t> </a:t>
            </a:r>
            <a:r>
              <a:rPr sz="1600" spc="-7" dirty="0">
                <a:solidFill>
                  <a:srgbClr val="FFFFFF"/>
                </a:solidFill>
                <a:latin typeface="Arial"/>
                <a:cs typeface="Arial"/>
              </a:rPr>
              <a:t>budget</a:t>
            </a:r>
            <a:endParaRPr sz="1600">
              <a:latin typeface="Arial"/>
              <a:cs typeface="Arial"/>
            </a:endParaRPr>
          </a:p>
          <a:p>
            <a:pPr marL="626518" indent="-406390">
              <a:buChar char="●"/>
              <a:tabLst>
                <a:tab pos="625671" algn="l"/>
                <a:tab pos="626518" algn="l"/>
              </a:tabLst>
            </a:pPr>
            <a:r>
              <a:rPr sz="1600" dirty="0">
                <a:solidFill>
                  <a:srgbClr val="FFFFFF"/>
                </a:solidFill>
                <a:latin typeface="Arial"/>
                <a:cs typeface="Arial"/>
              </a:rPr>
              <a:t>Stop the</a:t>
            </a:r>
            <a:r>
              <a:rPr sz="1600" spc="-47" dirty="0">
                <a:solidFill>
                  <a:srgbClr val="FFFFFF"/>
                </a:solidFill>
                <a:latin typeface="Arial"/>
                <a:cs typeface="Arial"/>
              </a:rPr>
              <a:t> </a:t>
            </a:r>
            <a:r>
              <a:rPr sz="1600" spc="-7" dirty="0">
                <a:solidFill>
                  <a:srgbClr val="FFFFFF"/>
                </a:solidFill>
                <a:latin typeface="Arial"/>
                <a:cs typeface="Arial"/>
              </a:rPr>
              <a:t>ads</a:t>
            </a:r>
            <a:endParaRPr sz="1600">
              <a:latin typeface="Arial"/>
              <a:cs typeface="Arial"/>
            </a:endParaRPr>
          </a:p>
          <a:p>
            <a:pPr>
              <a:lnSpc>
                <a:spcPct val="100000"/>
              </a:lnSpc>
            </a:pPr>
            <a:endParaRPr sz="1733">
              <a:latin typeface="Arial"/>
              <a:cs typeface="Arial"/>
            </a:endParaRPr>
          </a:p>
          <a:p>
            <a:pPr>
              <a:spcBef>
                <a:spcPts val="13"/>
              </a:spcBef>
            </a:pPr>
            <a:endParaRPr sz="1467">
              <a:latin typeface="Arial"/>
              <a:cs typeface="Arial"/>
            </a:endParaRPr>
          </a:p>
          <a:p>
            <a:pPr marL="3483946" marR="6773" indent="-1079473"/>
            <a:r>
              <a:rPr sz="1600" dirty="0">
                <a:solidFill>
                  <a:srgbClr val="FFFFFF"/>
                </a:solidFill>
                <a:latin typeface="Arial"/>
                <a:cs typeface="Arial"/>
              </a:rPr>
              <a:t>The </a:t>
            </a:r>
            <a:r>
              <a:rPr sz="1600" spc="-7" dirty="0">
                <a:solidFill>
                  <a:srgbClr val="FFFFFF"/>
                </a:solidFill>
                <a:latin typeface="Arial"/>
                <a:cs typeface="Arial"/>
              </a:rPr>
              <a:t>average </a:t>
            </a:r>
            <a:r>
              <a:rPr sz="1600" dirty="0">
                <a:solidFill>
                  <a:srgbClr val="FFFFFF"/>
                </a:solidFill>
                <a:latin typeface="Arial"/>
                <a:cs typeface="Arial"/>
              </a:rPr>
              <a:t>CPM </a:t>
            </a:r>
            <a:r>
              <a:rPr sz="1600" spc="-7" dirty="0">
                <a:solidFill>
                  <a:srgbClr val="FFFFFF"/>
                </a:solidFill>
                <a:latin typeface="Arial"/>
                <a:cs typeface="Arial"/>
              </a:rPr>
              <a:t>(cost per thousand  </a:t>
            </a:r>
            <a:r>
              <a:rPr sz="1600" spc="-13" dirty="0">
                <a:solidFill>
                  <a:srgbClr val="FFFFFF"/>
                </a:solidFill>
                <a:latin typeface="Arial"/>
                <a:cs typeface="Arial"/>
              </a:rPr>
              <a:t>views) </a:t>
            </a:r>
            <a:r>
              <a:rPr sz="1600" spc="-7" dirty="0">
                <a:solidFill>
                  <a:srgbClr val="FFFFFF"/>
                </a:solidFill>
                <a:latin typeface="Arial"/>
                <a:cs typeface="Arial"/>
              </a:rPr>
              <a:t>is</a:t>
            </a:r>
            <a:r>
              <a:rPr sz="1600" spc="13" dirty="0">
                <a:solidFill>
                  <a:srgbClr val="FFFFFF"/>
                </a:solidFill>
                <a:latin typeface="Arial"/>
                <a:cs typeface="Arial"/>
              </a:rPr>
              <a:t> </a:t>
            </a:r>
            <a:r>
              <a:rPr sz="1600" spc="-7" dirty="0">
                <a:solidFill>
                  <a:srgbClr val="FFFFFF"/>
                </a:solidFill>
                <a:latin typeface="Arial"/>
                <a:cs typeface="Arial"/>
              </a:rPr>
              <a:t>$6,7</a:t>
            </a:r>
            <a:endParaRPr sz="1600">
              <a:latin typeface="Arial"/>
              <a:cs typeface="Arial"/>
            </a:endParaRPr>
          </a:p>
        </p:txBody>
      </p:sp>
      <p:sp>
        <p:nvSpPr>
          <p:cNvPr id="17" name="object 17"/>
          <p:cNvSpPr txBox="1"/>
          <p:nvPr/>
        </p:nvSpPr>
        <p:spPr>
          <a:xfrm>
            <a:off x="511387" y="6539924"/>
            <a:ext cx="6962140" cy="303374"/>
          </a:xfrm>
          <a:prstGeom prst="rect">
            <a:avLst/>
          </a:prstGeom>
        </p:spPr>
        <p:txBody>
          <a:bodyPr vert="horz" wrap="square" lIns="0" tIns="16087" rIns="0" bIns="0" rtlCol="0">
            <a:spAutoFit/>
          </a:bodyPr>
          <a:lstStyle/>
          <a:p>
            <a:pPr marL="16933" marR="6773">
              <a:spcBef>
                <a:spcPts val="127"/>
              </a:spcBef>
            </a:pPr>
            <a:r>
              <a:rPr sz="933" spc="-7" dirty="0">
                <a:solidFill>
                  <a:srgbClr val="999999"/>
                </a:solidFill>
                <a:latin typeface="Arial"/>
                <a:cs typeface="Arial"/>
              </a:rPr>
              <a:t>Sources: </a:t>
            </a:r>
            <a:r>
              <a:rPr sz="933" u="sng" spc="-7" dirty="0">
                <a:solidFill>
                  <a:srgbClr val="0096A7"/>
                </a:solidFill>
                <a:uFill>
                  <a:solidFill>
                    <a:srgbClr val="0096A7"/>
                  </a:solidFill>
                </a:uFill>
                <a:latin typeface="Arial"/>
                <a:cs typeface="Arial"/>
                <a:hlinkClick r:id="rId4"/>
              </a:rPr>
              <a:t>How </a:t>
            </a:r>
            <a:r>
              <a:rPr sz="933" u="sng" spc="-13" dirty="0">
                <a:solidFill>
                  <a:srgbClr val="0096A7"/>
                </a:solidFill>
                <a:uFill>
                  <a:solidFill>
                    <a:srgbClr val="0096A7"/>
                  </a:solidFill>
                </a:uFill>
                <a:latin typeface="Arial"/>
                <a:cs typeface="Arial"/>
                <a:hlinkClick r:id="rId4"/>
              </a:rPr>
              <a:t>Much </a:t>
            </a:r>
            <a:r>
              <a:rPr sz="933" u="sng" spc="-7" dirty="0">
                <a:solidFill>
                  <a:srgbClr val="0096A7"/>
                </a:solidFill>
                <a:uFill>
                  <a:solidFill>
                    <a:srgbClr val="0096A7"/>
                  </a:solidFill>
                </a:uFill>
                <a:latin typeface="Arial"/>
                <a:cs typeface="Arial"/>
                <a:hlinkClick r:id="rId4"/>
              </a:rPr>
              <a:t>Ads Cost: A </a:t>
            </a:r>
            <a:r>
              <a:rPr sz="933" u="sng" spc="-13" dirty="0">
                <a:solidFill>
                  <a:srgbClr val="0096A7"/>
                </a:solidFill>
                <a:uFill>
                  <a:solidFill>
                    <a:srgbClr val="0096A7"/>
                  </a:solidFill>
                </a:uFill>
                <a:latin typeface="Arial"/>
                <a:cs typeface="Arial"/>
                <a:hlinkClick r:id="rId4"/>
              </a:rPr>
              <a:t>Facebook </a:t>
            </a:r>
            <a:r>
              <a:rPr sz="933" u="sng" spc="-7" dirty="0">
                <a:solidFill>
                  <a:srgbClr val="0096A7"/>
                </a:solidFill>
                <a:uFill>
                  <a:solidFill>
                    <a:srgbClr val="0096A7"/>
                  </a:solidFill>
                </a:uFill>
                <a:latin typeface="Arial"/>
                <a:cs typeface="Arial"/>
                <a:hlinkClick r:id="rId4"/>
              </a:rPr>
              <a:t>Overview | </a:t>
            </a:r>
            <a:r>
              <a:rPr sz="933" u="sng" spc="-13" dirty="0">
                <a:solidFill>
                  <a:srgbClr val="0096A7"/>
                </a:solidFill>
                <a:uFill>
                  <a:solidFill>
                    <a:srgbClr val="0096A7"/>
                  </a:solidFill>
                </a:uFill>
                <a:latin typeface="Arial"/>
                <a:cs typeface="Arial"/>
                <a:hlinkClick r:id="rId4"/>
              </a:rPr>
              <a:t>Facebook </a:t>
            </a:r>
            <a:r>
              <a:rPr sz="933" u="sng" spc="-7" dirty="0">
                <a:solidFill>
                  <a:srgbClr val="0096A7"/>
                </a:solidFill>
                <a:uFill>
                  <a:solidFill>
                    <a:srgbClr val="0096A7"/>
                  </a:solidFill>
                </a:uFill>
                <a:latin typeface="Arial"/>
                <a:cs typeface="Arial"/>
                <a:hlinkClick r:id="rId4"/>
              </a:rPr>
              <a:t>for Business</a:t>
            </a:r>
            <a:r>
              <a:rPr sz="933" spc="-7" dirty="0">
                <a:solidFill>
                  <a:srgbClr val="0096A7"/>
                </a:solidFill>
                <a:latin typeface="Arial"/>
                <a:cs typeface="Arial"/>
                <a:hlinkClick r:id="rId4"/>
              </a:rPr>
              <a:t> </a:t>
            </a:r>
            <a:r>
              <a:rPr sz="933" spc="-13" dirty="0">
                <a:solidFill>
                  <a:srgbClr val="999999"/>
                </a:solidFill>
                <a:latin typeface="Arial"/>
                <a:cs typeface="Arial"/>
              </a:rPr>
              <a:t>and </a:t>
            </a:r>
            <a:r>
              <a:rPr sz="933" u="sng" spc="-7" dirty="0">
                <a:solidFill>
                  <a:srgbClr val="0096A7"/>
                </a:solidFill>
                <a:uFill>
                  <a:solidFill>
                    <a:srgbClr val="0096A7"/>
                  </a:solidFill>
                </a:uFill>
                <a:latin typeface="Arial"/>
                <a:cs typeface="Arial"/>
                <a:hlinkClick r:id="rId5"/>
              </a:rPr>
              <a:t>How much </a:t>
            </a:r>
            <a:r>
              <a:rPr sz="933" u="sng" spc="-13" dirty="0">
                <a:solidFill>
                  <a:srgbClr val="0096A7"/>
                </a:solidFill>
                <a:uFill>
                  <a:solidFill>
                    <a:srgbClr val="0096A7"/>
                  </a:solidFill>
                </a:uFill>
                <a:latin typeface="Arial"/>
                <a:cs typeface="Arial"/>
                <a:hlinkClick r:id="rId5"/>
              </a:rPr>
              <a:t>does </a:t>
            </a:r>
            <a:r>
              <a:rPr sz="933" u="sng" spc="-7" dirty="0">
                <a:solidFill>
                  <a:srgbClr val="0096A7"/>
                </a:solidFill>
                <a:uFill>
                  <a:solidFill>
                    <a:srgbClr val="0096A7"/>
                  </a:solidFill>
                </a:uFill>
                <a:latin typeface="Arial"/>
                <a:cs typeface="Arial"/>
                <a:hlinkClick r:id="rId5"/>
              </a:rPr>
              <a:t>it cost to advertise on </a:t>
            </a:r>
            <a:r>
              <a:rPr sz="933" u="sng" spc="-13" dirty="0">
                <a:solidFill>
                  <a:srgbClr val="0096A7"/>
                </a:solidFill>
                <a:uFill>
                  <a:solidFill>
                    <a:srgbClr val="0096A7"/>
                  </a:solidFill>
                </a:uFill>
                <a:latin typeface="Arial"/>
                <a:cs typeface="Arial"/>
                <a:hlinkClick r:id="rId5"/>
              </a:rPr>
              <a:t>Instagram </a:t>
            </a:r>
            <a:r>
              <a:rPr sz="933" spc="-13" dirty="0">
                <a:solidFill>
                  <a:srgbClr val="0096A7"/>
                </a:solidFill>
                <a:latin typeface="Arial"/>
                <a:cs typeface="Arial"/>
              </a:rPr>
              <a:t> </a:t>
            </a:r>
            <a:r>
              <a:rPr sz="933" spc="-13" dirty="0">
                <a:solidFill>
                  <a:srgbClr val="999999"/>
                </a:solidFill>
                <a:latin typeface="Arial"/>
                <a:cs typeface="Arial"/>
              </a:rPr>
              <a:t>Image</a:t>
            </a:r>
            <a:r>
              <a:rPr sz="933" spc="40" dirty="0">
                <a:solidFill>
                  <a:srgbClr val="999999"/>
                </a:solidFill>
                <a:latin typeface="Arial"/>
                <a:cs typeface="Arial"/>
              </a:rPr>
              <a:t> </a:t>
            </a:r>
            <a:r>
              <a:rPr sz="933" spc="-7" dirty="0">
                <a:solidFill>
                  <a:srgbClr val="999999"/>
                </a:solidFill>
                <a:latin typeface="Arial"/>
                <a:cs typeface="Arial"/>
              </a:rPr>
              <a:t>Source:</a:t>
            </a:r>
            <a:r>
              <a:rPr sz="933" spc="40" dirty="0">
                <a:solidFill>
                  <a:srgbClr val="999999"/>
                </a:solidFill>
                <a:latin typeface="Arial"/>
                <a:cs typeface="Arial"/>
              </a:rPr>
              <a:t> </a:t>
            </a:r>
            <a:r>
              <a:rPr sz="933" u="sng" spc="-7" dirty="0">
                <a:solidFill>
                  <a:srgbClr val="0096A7"/>
                </a:solidFill>
                <a:uFill>
                  <a:solidFill>
                    <a:srgbClr val="0096A7"/>
                  </a:solidFill>
                </a:uFill>
                <a:latin typeface="Arial"/>
                <a:cs typeface="Arial"/>
                <a:hlinkClick r:id="rId4"/>
              </a:rPr>
              <a:t>How </a:t>
            </a:r>
            <a:r>
              <a:rPr sz="933" u="sng" spc="-13" dirty="0">
                <a:solidFill>
                  <a:srgbClr val="0096A7"/>
                </a:solidFill>
                <a:uFill>
                  <a:solidFill>
                    <a:srgbClr val="0096A7"/>
                  </a:solidFill>
                </a:uFill>
                <a:latin typeface="Arial"/>
                <a:cs typeface="Arial"/>
                <a:hlinkClick r:id="rId4"/>
              </a:rPr>
              <a:t>Much</a:t>
            </a:r>
            <a:r>
              <a:rPr sz="933" u="sng" spc="53" dirty="0">
                <a:solidFill>
                  <a:srgbClr val="0096A7"/>
                </a:solidFill>
                <a:uFill>
                  <a:solidFill>
                    <a:srgbClr val="0096A7"/>
                  </a:solidFill>
                </a:uFill>
                <a:latin typeface="Arial"/>
                <a:cs typeface="Arial"/>
                <a:hlinkClick r:id="rId4"/>
              </a:rPr>
              <a:t> </a:t>
            </a:r>
            <a:r>
              <a:rPr sz="933" u="sng" spc="-7" dirty="0">
                <a:solidFill>
                  <a:srgbClr val="0096A7"/>
                </a:solidFill>
                <a:uFill>
                  <a:solidFill>
                    <a:srgbClr val="0096A7"/>
                  </a:solidFill>
                </a:uFill>
                <a:latin typeface="Arial"/>
                <a:cs typeface="Arial"/>
                <a:hlinkClick r:id="rId4"/>
              </a:rPr>
              <a:t>Ads Cost:</a:t>
            </a:r>
            <a:r>
              <a:rPr sz="933" u="sng" spc="20" dirty="0">
                <a:solidFill>
                  <a:srgbClr val="0096A7"/>
                </a:solidFill>
                <a:uFill>
                  <a:solidFill>
                    <a:srgbClr val="0096A7"/>
                  </a:solidFill>
                </a:uFill>
                <a:latin typeface="Arial"/>
                <a:cs typeface="Arial"/>
                <a:hlinkClick r:id="rId4"/>
              </a:rPr>
              <a:t> </a:t>
            </a:r>
            <a:r>
              <a:rPr sz="933" u="sng" spc="-7" dirty="0">
                <a:solidFill>
                  <a:srgbClr val="0096A7"/>
                </a:solidFill>
                <a:uFill>
                  <a:solidFill>
                    <a:srgbClr val="0096A7"/>
                  </a:solidFill>
                </a:uFill>
                <a:latin typeface="Arial"/>
                <a:cs typeface="Arial"/>
                <a:hlinkClick r:id="rId4"/>
              </a:rPr>
              <a:t>A</a:t>
            </a:r>
            <a:r>
              <a:rPr sz="933" u="sng" spc="13" dirty="0">
                <a:solidFill>
                  <a:srgbClr val="0096A7"/>
                </a:solidFill>
                <a:uFill>
                  <a:solidFill>
                    <a:srgbClr val="0096A7"/>
                  </a:solidFill>
                </a:uFill>
                <a:latin typeface="Arial"/>
                <a:cs typeface="Arial"/>
                <a:hlinkClick r:id="rId4"/>
              </a:rPr>
              <a:t> </a:t>
            </a:r>
            <a:r>
              <a:rPr sz="933" u="sng" spc="-13" dirty="0">
                <a:solidFill>
                  <a:srgbClr val="0096A7"/>
                </a:solidFill>
                <a:uFill>
                  <a:solidFill>
                    <a:srgbClr val="0096A7"/>
                  </a:solidFill>
                </a:uFill>
                <a:latin typeface="Arial"/>
                <a:cs typeface="Arial"/>
                <a:hlinkClick r:id="rId4"/>
              </a:rPr>
              <a:t>Facebook</a:t>
            </a:r>
            <a:r>
              <a:rPr sz="933" u="sng" spc="20" dirty="0">
                <a:solidFill>
                  <a:srgbClr val="0096A7"/>
                </a:solidFill>
                <a:uFill>
                  <a:solidFill>
                    <a:srgbClr val="0096A7"/>
                  </a:solidFill>
                </a:uFill>
                <a:latin typeface="Arial"/>
                <a:cs typeface="Arial"/>
                <a:hlinkClick r:id="rId4"/>
              </a:rPr>
              <a:t> </a:t>
            </a:r>
            <a:r>
              <a:rPr sz="933" u="sng" spc="-7" dirty="0">
                <a:solidFill>
                  <a:srgbClr val="0096A7"/>
                </a:solidFill>
                <a:uFill>
                  <a:solidFill>
                    <a:srgbClr val="0096A7"/>
                  </a:solidFill>
                </a:uFill>
                <a:latin typeface="Arial"/>
                <a:cs typeface="Arial"/>
                <a:hlinkClick r:id="rId4"/>
              </a:rPr>
              <a:t>Overview</a:t>
            </a:r>
            <a:r>
              <a:rPr sz="933" u="sng" spc="40" dirty="0">
                <a:solidFill>
                  <a:srgbClr val="0096A7"/>
                </a:solidFill>
                <a:uFill>
                  <a:solidFill>
                    <a:srgbClr val="0096A7"/>
                  </a:solidFill>
                </a:uFill>
                <a:latin typeface="Arial"/>
                <a:cs typeface="Arial"/>
                <a:hlinkClick r:id="rId4"/>
              </a:rPr>
              <a:t> </a:t>
            </a:r>
            <a:r>
              <a:rPr sz="933" u="sng" spc="-7" dirty="0">
                <a:solidFill>
                  <a:srgbClr val="0096A7"/>
                </a:solidFill>
                <a:uFill>
                  <a:solidFill>
                    <a:srgbClr val="0096A7"/>
                  </a:solidFill>
                </a:uFill>
                <a:latin typeface="Arial"/>
                <a:cs typeface="Arial"/>
                <a:hlinkClick r:id="rId4"/>
              </a:rPr>
              <a:t>|</a:t>
            </a:r>
            <a:r>
              <a:rPr sz="933" u="sng" spc="7" dirty="0">
                <a:solidFill>
                  <a:srgbClr val="0096A7"/>
                </a:solidFill>
                <a:uFill>
                  <a:solidFill>
                    <a:srgbClr val="0096A7"/>
                  </a:solidFill>
                </a:uFill>
                <a:latin typeface="Arial"/>
                <a:cs typeface="Arial"/>
                <a:hlinkClick r:id="rId4"/>
              </a:rPr>
              <a:t> </a:t>
            </a:r>
            <a:r>
              <a:rPr sz="933" u="sng" spc="-13" dirty="0">
                <a:solidFill>
                  <a:srgbClr val="0096A7"/>
                </a:solidFill>
                <a:uFill>
                  <a:solidFill>
                    <a:srgbClr val="0096A7"/>
                  </a:solidFill>
                </a:uFill>
                <a:latin typeface="Arial"/>
                <a:cs typeface="Arial"/>
                <a:hlinkClick r:id="rId4"/>
              </a:rPr>
              <a:t>Facebook</a:t>
            </a:r>
            <a:r>
              <a:rPr sz="933" u="sng" spc="40" dirty="0">
                <a:solidFill>
                  <a:srgbClr val="0096A7"/>
                </a:solidFill>
                <a:uFill>
                  <a:solidFill>
                    <a:srgbClr val="0096A7"/>
                  </a:solidFill>
                </a:uFill>
                <a:latin typeface="Arial"/>
                <a:cs typeface="Arial"/>
                <a:hlinkClick r:id="rId4"/>
              </a:rPr>
              <a:t> </a:t>
            </a:r>
            <a:r>
              <a:rPr sz="933" u="sng" spc="-7" dirty="0">
                <a:solidFill>
                  <a:srgbClr val="0096A7"/>
                </a:solidFill>
                <a:uFill>
                  <a:solidFill>
                    <a:srgbClr val="0096A7"/>
                  </a:solidFill>
                </a:uFill>
                <a:latin typeface="Arial"/>
                <a:cs typeface="Arial"/>
                <a:hlinkClick r:id="rId4"/>
              </a:rPr>
              <a:t>for</a:t>
            </a:r>
            <a:r>
              <a:rPr sz="933" u="sng" spc="27" dirty="0">
                <a:solidFill>
                  <a:srgbClr val="0096A7"/>
                </a:solidFill>
                <a:uFill>
                  <a:solidFill>
                    <a:srgbClr val="0096A7"/>
                  </a:solidFill>
                </a:uFill>
                <a:latin typeface="Arial"/>
                <a:cs typeface="Arial"/>
                <a:hlinkClick r:id="rId4"/>
              </a:rPr>
              <a:t> </a:t>
            </a:r>
            <a:r>
              <a:rPr sz="933" u="sng" spc="-7" dirty="0">
                <a:solidFill>
                  <a:srgbClr val="0096A7"/>
                </a:solidFill>
                <a:uFill>
                  <a:solidFill>
                    <a:srgbClr val="0096A7"/>
                  </a:solidFill>
                </a:uFill>
                <a:latin typeface="Arial"/>
                <a:cs typeface="Arial"/>
                <a:hlinkClick r:id="rId4"/>
              </a:rPr>
              <a:t>Business</a:t>
            </a:r>
            <a:endParaRPr sz="933">
              <a:latin typeface="Arial"/>
              <a:cs typeface="Arial"/>
            </a:endParaRPr>
          </a:p>
        </p:txBody>
      </p:sp>
      <p:sp>
        <p:nvSpPr>
          <p:cNvPr id="18" name="object 18"/>
          <p:cNvSpPr txBox="1"/>
          <p:nvPr/>
        </p:nvSpPr>
        <p:spPr>
          <a:xfrm>
            <a:off x="11403245" y="6416379"/>
            <a:ext cx="166793" cy="304421"/>
          </a:xfrm>
          <a:prstGeom prst="rect">
            <a:avLst/>
          </a:prstGeom>
        </p:spPr>
        <p:txBody>
          <a:bodyPr vert="horz" wrap="square" lIns="0" tIns="16933" rIns="0" bIns="0" rtlCol="0">
            <a:spAutoFit/>
          </a:bodyPr>
          <a:lstStyle/>
          <a:p>
            <a:pPr marL="16933">
              <a:spcBef>
                <a:spcPts val="133"/>
              </a:spcBef>
            </a:pPr>
            <a:r>
              <a:rPr sz="1867" dirty="0">
                <a:latin typeface="Arial"/>
                <a:cs typeface="Arial"/>
              </a:rPr>
              <a:t>8</a:t>
            </a:r>
            <a:endParaRPr sz="1867">
              <a:latin typeface="Arial"/>
              <a:cs typeface="Arial"/>
            </a:endParaRPr>
          </a:p>
        </p:txBody>
      </p:sp>
    </p:spTree>
    <p:extLst>
      <p:ext uri="{BB962C8B-B14F-4D97-AF65-F5344CB8AC3E}">
        <p14:creationId xmlns:p14="http://schemas.microsoft.com/office/powerpoint/2010/main" val="970774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199" y="1690688"/>
            <a:ext cx="10417935" cy="4259351"/>
          </a:xfrm>
          <a:prstGeom prst="rect">
            <a:avLst/>
          </a:prstGeom>
        </p:spPr>
      </p:pic>
    </p:spTree>
    <p:extLst>
      <p:ext uri="{BB962C8B-B14F-4D97-AF65-F5344CB8AC3E}">
        <p14:creationId xmlns:p14="http://schemas.microsoft.com/office/powerpoint/2010/main" val="374404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1023866"/>
            <a:ext cx="14020800" cy="693353"/>
          </a:xfrm>
          <a:prstGeom prst="rect">
            <a:avLst/>
          </a:prstGeom>
        </p:spPr>
        <p:txBody>
          <a:bodyPr vert="horz" wrap="square" lIns="0" tIns="16087" rIns="0" bIns="0" rtlCol="0" anchor="ctr">
            <a:spAutoFit/>
          </a:bodyPr>
          <a:lstStyle/>
          <a:p>
            <a:pPr marL="3391662" marR="6773" indent="-2932780">
              <a:lnSpc>
                <a:spcPct val="100000"/>
              </a:lnSpc>
              <a:spcBef>
                <a:spcPts val="127"/>
              </a:spcBef>
            </a:pPr>
            <a:r>
              <a:rPr spc="-7" dirty="0"/>
              <a:t>How </a:t>
            </a:r>
            <a:r>
              <a:rPr dirty="0"/>
              <a:t>organizations can </a:t>
            </a:r>
            <a:r>
              <a:rPr spc="-7" dirty="0"/>
              <a:t>buy </a:t>
            </a:r>
            <a:r>
              <a:rPr dirty="0"/>
              <a:t>Instagram </a:t>
            </a:r>
            <a:r>
              <a:rPr spc="-7" dirty="0"/>
              <a:t>Ads  </a:t>
            </a:r>
            <a:r>
              <a:rPr dirty="0"/>
              <a:t>(Step </a:t>
            </a:r>
            <a:r>
              <a:rPr spc="-7" dirty="0"/>
              <a:t>by</a:t>
            </a:r>
            <a:r>
              <a:rPr dirty="0"/>
              <a:t> Step)</a:t>
            </a:r>
          </a:p>
        </p:txBody>
      </p:sp>
      <p:sp>
        <p:nvSpPr>
          <p:cNvPr id="3" name="object 3"/>
          <p:cNvSpPr/>
          <p:nvPr/>
        </p:nvSpPr>
        <p:spPr>
          <a:xfrm>
            <a:off x="2361185" y="1749551"/>
            <a:ext cx="6982460" cy="890693"/>
          </a:xfrm>
          <a:custGeom>
            <a:avLst/>
            <a:gdLst/>
            <a:ahLst/>
            <a:cxnLst/>
            <a:rect l="l" t="t" r="r" b="b"/>
            <a:pathLst>
              <a:path w="5236845" h="668019">
                <a:moveTo>
                  <a:pt x="5125212" y="0"/>
                </a:moveTo>
                <a:lnTo>
                  <a:pt x="111251" y="0"/>
                </a:lnTo>
                <a:lnTo>
                  <a:pt x="67937" y="8739"/>
                </a:lnTo>
                <a:lnTo>
                  <a:pt x="32575" y="32575"/>
                </a:lnTo>
                <a:lnTo>
                  <a:pt x="8739" y="67937"/>
                </a:lnTo>
                <a:lnTo>
                  <a:pt x="0" y="111251"/>
                </a:lnTo>
                <a:lnTo>
                  <a:pt x="0" y="556260"/>
                </a:lnTo>
                <a:lnTo>
                  <a:pt x="8739" y="599574"/>
                </a:lnTo>
                <a:lnTo>
                  <a:pt x="32575" y="634936"/>
                </a:lnTo>
                <a:lnTo>
                  <a:pt x="67937" y="658772"/>
                </a:lnTo>
                <a:lnTo>
                  <a:pt x="111251" y="667512"/>
                </a:lnTo>
                <a:lnTo>
                  <a:pt x="5125212" y="667512"/>
                </a:lnTo>
                <a:lnTo>
                  <a:pt x="5168526" y="658772"/>
                </a:lnTo>
                <a:lnTo>
                  <a:pt x="5203888" y="634936"/>
                </a:lnTo>
                <a:lnTo>
                  <a:pt x="5227724" y="599574"/>
                </a:lnTo>
                <a:lnTo>
                  <a:pt x="5236464" y="556260"/>
                </a:lnTo>
                <a:lnTo>
                  <a:pt x="5236464" y="111251"/>
                </a:lnTo>
                <a:lnTo>
                  <a:pt x="5227724" y="67937"/>
                </a:lnTo>
                <a:lnTo>
                  <a:pt x="5203888" y="32575"/>
                </a:lnTo>
                <a:lnTo>
                  <a:pt x="5168526" y="8739"/>
                </a:lnTo>
                <a:lnTo>
                  <a:pt x="5125212" y="0"/>
                </a:lnTo>
                <a:close/>
              </a:path>
            </a:pathLst>
          </a:custGeom>
          <a:solidFill>
            <a:srgbClr val="073762"/>
          </a:solidFill>
        </p:spPr>
        <p:txBody>
          <a:bodyPr wrap="square" lIns="0" tIns="0" rIns="0" bIns="0" rtlCol="0"/>
          <a:lstStyle/>
          <a:p>
            <a:endParaRPr sz="2400"/>
          </a:p>
        </p:txBody>
      </p:sp>
      <p:sp>
        <p:nvSpPr>
          <p:cNvPr id="4" name="object 4"/>
          <p:cNvSpPr txBox="1"/>
          <p:nvPr/>
        </p:nvSpPr>
        <p:spPr>
          <a:xfrm>
            <a:off x="2668523" y="1957831"/>
            <a:ext cx="6084147" cy="509541"/>
          </a:xfrm>
          <a:prstGeom prst="rect">
            <a:avLst/>
          </a:prstGeom>
        </p:spPr>
        <p:txBody>
          <a:bodyPr vert="horz" wrap="square" lIns="0" tIns="16933" rIns="0" bIns="0" rtlCol="0">
            <a:spAutoFit/>
          </a:bodyPr>
          <a:lstStyle/>
          <a:p>
            <a:pPr marL="390304" marR="6773" indent="-374217">
              <a:spcBef>
                <a:spcPts val="133"/>
              </a:spcBef>
            </a:pPr>
            <a:r>
              <a:rPr sz="1600" spc="-7" dirty="0">
                <a:solidFill>
                  <a:srgbClr val="FFFFFF"/>
                </a:solidFill>
                <a:latin typeface="Arial"/>
                <a:cs typeface="Arial"/>
              </a:rPr>
              <a:t>Companies </a:t>
            </a:r>
            <a:r>
              <a:rPr sz="1600" dirty="0">
                <a:solidFill>
                  <a:srgbClr val="FFFFFF"/>
                </a:solidFill>
                <a:latin typeface="Arial"/>
                <a:cs typeface="Arial"/>
              </a:rPr>
              <a:t>don't </a:t>
            </a:r>
            <a:r>
              <a:rPr sz="1600" spc="-7" dirty="0">
                <a:solidFill>
                  <a:srgbClr val="FFFFFF"/>
                </a:solidFill>
                <a:latin typeface="Arial"/>
                <a:cs typeface="Arial"/>
              </a:rPr>
              <a:t>need </a:t>
            </a:r>
            <a:r>
              <a:rPr sz="1600" dirty="0">
                <a:solidFill>
                  <a:srgbClr val="FFFFFF"/>
                </a:solidFill>
                <a:latin typeface="Arial"/>
                <a:cs typeface="Arial"/>
              </a:rPr>
              <a:t>to </a:t>
            </a:r>
            <a:r>
              <a:rPr sz="1600" spc="-7" dirty="0">
                <a:solidFill>
                  <a:srgbClr val="FFFFFF"/>
                </a:solidFill>
                <a:latin typeface="Arial"/>
                <a:cs typeface="Arial"/>
              </a:rPr>
              <a:t>buy </a:t>
            </a:r>
            <a:r>
              <a:rPr sz="1600" dirty="0">
                <a:solidFill>
                  <a:srgbClr val="FFFFFF"/>
                </a:solidFill>
                <a:latin typeface="Arial"/>
                <a:cs typeface="Arial"/>
              </a:rPr>
              <a:t>ads </a:t>
            </a:r>
            <a:r>
              <a:rPr sz="1600" spc="-7" dirty="0">
                <a:solidFill>
                  <a:srgbClr val="FFFFFF"/>
                </a:solidFill>
                <a:latin typeface="Arial"/>
                <a:cs typeface="Arial"/>
              </a:rPr>
              <a:t>on </a:t>
            </a:r>
            <a:r>
              <a:rPr sz="1600" dirty="0">
                <a:solidFill>
                  <a:srgbClr val="FFFFFF"/>
                </a:solidFill>
                <a:latin typeface="Arial"/>
                <a:cs typeface="Arial"/>
              </a:rPr>
              <a:t>this platform, they just </a:t>
            </a:r>
            <a:r>
              <a:rPr sz="1600" spc="-7" dirty="0">
                <a:solidFill>
                  <a:srgbClr val="FFFFFF"/>
                </a:solidFill>
                <a:latin typeface="Arial"/>
                <a:cs typeface="Arial"/>
              </a:rPr>
              <a:t>need</a:t>
            </a:r>
            <a:r>
              <a:rPr sz="1600" spc="-293" dirty="0">
                <a:solidFill>
                  <a:srgbClr val="FFFFFF"/>
                </a:solidFill>
                <a:latin typeface="Arial"/>
                <a:cs typeface="Arial"/>
              </a:rPr>
              <a:t> </a:t>
            </a:r>
            <a:r>
              <a:rPr sz="1600" dirty="0">
                <a:solidFill>
                  <a:srgbClr val="FFFFFF"/>
                </a:solidFill>
                <a:latin typeface="Arial"/>
                <a:cs typeface="Arial"/>
              </a:rPr>
              <a:t>to  </a:t>
            </a:r>
            <a:r>
              <a:rPr sz="1600" spc="-7" dirty="0">
                <a:solidFill>
                  <a:srgbClr val="FFFFFF"/>
                </a:solidFill>
                <a:latin typeface="Arial"/>
                <a:cs typeface="Arial"/>
              </a:rPr>
              <a:t>have a facebook </a:t>
            </a:r>
            <a:r>
              <a:rPr sz="1600" dirty="0">
                <a:solidFill>
                  <a:srgbClr val="FFFFFF"/>
                </a:solidFill>
                <a:latin typeface="Arial"/>
                <a:cs typeface="Arial"/>
              </a:rPr>
              <a:t>business </a:t>
            </a:r>
            <a:r>
              <a:rPr sz="1600" spc="-7" dirty="0">
                <a:solidFill>
                  <a:srgbClr val="FFFFFF"/>
                </a:solidFill>
                <a:latin typeface="Arial"/>
                <a:cs typeface="Arial"/>
              </a:rPr>
              <a:t>page and </a:t>
            </a:r>
            <a:r>
              <a:rPr sz="1600" dirty="0">
                <a:solidFill>
                  <a:srgbClr val="FFFFFF"/>
                </a:solidFill>
                <a:latin typeface="Arial"/>
                <a:cs typeface="Arial"/>
              </a:rPr>
              <a:t>follow the </a:t>
            </a:r>
            <a:r>
              <a:rPr sz="1600" spc="-7" dirty="0">
                <a:solidFill>
                  <a:srgbClr val="FFFFFF"/>
                </a:solidFill>
                <a:latin typeface="Arial"/>
                <a:cs typeface="Arial"/>
              </a:rPr>
              <a:t>next 9</a:t>
            </a:r>
            <a:r>
              <a:rPr sz="1600" spc="-227" dirty="0">
                <a:solidFill>
                  <a:srgbClr val="FFFFFF"/>
                </a:solidFill>
                <a:latin typeface="Arial"/>
                <a:cs typeface="Arial"/>
              </a:rPr>
              <a:t> </a:t>
            </a:r>
            <a:r>
              <a:rPr sz="1600" dirty="0">
                <a:solidFill>
                  <a:srgbClr val="FFFFFF"/>
                </a:solidFill>
                <a:latin typeface="Arial"/>
                <a:cs typeface="Arial"/>
              </a:rPr>
              <a:t>steps</a:t>
            </a:r>
            <a:endParaRPr sz="1600">
              <a:latin typeface="Arial"/>
              <a:cs typeface="Arial"/>
            </a:endParaRPr>
          </a:p>
        </p:txBody>
      </p:sp>
      <p:sp>
        <p:nvSpPr>
          <p:cNvPr id="5" name="object 5"/>
          <p:cNvSpPr/>
          <p:nvPr/>
        </p:nvSpPr>
        <p:spPr>
          <a:xfrm>
            <a:off x="827024" y="3299968"/>
            <a:ext cx="2457027" cy="953347"/>
          </a:xfrm>
          <a:custGeom>
            <a:avLst/>
            <a:gdLst/>
            <a:ahLst/>
            <a:cxnLst/>
            <a:rect l="l" t="t" r="r" b="b"/>
            <a:pathLst>
              <a:path w="1842770" h="715010">
                <a:moveTo>
                  <a:pt x="0" y="119125"/>
                </a:moveTo>
                <a:lnTo>
                  <a:pt x="9362" y="72759"/>
                </a:lnTo>
                <a:lnTo>
                  <a:pt x="34893" y="34893"/>
                </a:lnTo>
                <a:lnTo>
                  <a:pt x="72759" y="9362"/>
                </a:lnTo>
                <a:lnTo>
                  <a:pt x="119125" y="0"/>
                </a:lnTo>
                <a:lnTo>
                  <a:pt x="1723389" y="0"/>
                </a:lnTo>
                <a:lnTo>
                  <a:pt x="1769756" y="9362"/>
                </a:lnTo>
                <a:lnTo>
                  <a:pt x="1807622" y="34893"/>
                </a:lnTo>
                <a:lnTo>
                  <a:pt x="1833153" y="72759"/>
                </a:lnTo>
                <a:lnTo>
                  <a:pt x="1842515" y="119125"/>
                </a:lnTo>
                <a:lnTo>
                  <a:pt x="1842515" y="595630"/>
                </a:lnTo>
                <a:lnTo>
                  <a:pt x="1833153" y="641996"/>
                </a:lnTo>
                <a:lnTo>
                  <a:pt x="1807622" y="679862"/>
                </a:lnTo>
                <a:lnTo>
                  <a:pt x="1769756" y="705393"/>
                </a:lnTo>
                <a:lnTo>
                  <a:pt x="1723389" y="714756"/>
                </a:lnTo>
                <a:lnTo>
                  <a:pt x="119125" y="714756"/>
                </a:lnTo>
                <a:lnTo>
                  <a:pt x="72759" y="705393"/>
                </a:lnTo>
                <a:lnTo>
                  <a:pt x="34893" y="679862"/>
                </a:lnTo>
                <a:lnTo>
                  <a:pt x="9362" y="641996"/>
                </a:lnTo>
                <a:lnTo>
                  <a:pt x="0" y="595630"/>
                </a:lnTo>
                <a:lnTo>
                  <a:pt x="0" y="119125"/>
                </a:lnTo>
                <a:close/>
              </a:path>
            </a:pathLst>
          </a:custGeom>
          <a:ln w="9144">
            <a:solidFill>
              <a:srgbClr val="351C75"/>
            </a:solidFill>
          </a:ln>
        </p:spPr>
        <p:txBody>
          <a:bodyPr wrap="square" lIns="0" tIns="0" rIns="0" bIns="0" rtlCol="0"/>
          <a:lstStyle/>
          <a:p>
            <a:endParaRPr sz="2400"/>
          </a:p>
        </p:txBody>
      </p:sp>
      <p:sp>
        <p:nvSpPr>
          <p:cNvPr id="6" name="object 6"/>
          <p:cNvSpPr txBox="1"/>
          <p:nvPr/>
        </p:nvSpPr>
        <p:spPr>
          <a:xfrm>
            <a:off x="987687" y="3510281"/>
            <a:ext cx="2133600" cy="509541"/>
          </a:xfrm>
          <a:prstGeom prst="rect">
            <a:avLst/>
          </a:prstGeom>
        </p:spPr>
        <p:txBody>
          <a:bodyPr vert="horz" wrap="square" lIns="0" tIns="16933" rIns="0" bIns="0" rtlCol="0">
            <a:spAutoFit/>
          </a:bodyPr>
          <a:lstStyle/>
          <a:p>
            <a:pPr marL="16933" marR="6773" indent="84665">
              <a:spcBef>
                <a:spcPts val="133"/>
              </a:spcBef>
            </a:pPr>
            <a:r>
              <a:rPr sz="1600" b="1" dirty="0">
                <a:latin typeface="Arial"/>
                <a:cs typeface="Arial"/>
              </a:rPr>
              <a:t>Select an editor and  </a:t>
            </a:r>
            <a:r>
              <a:rPr sz="1600" b="1" spc="-7" dirty="0">
                <a:latin typeface="Arial"/>
                <a:cs typeface="Arial"/>
              </a:rPr>
              <a:t>create </a:t>
            </a:r>
            <a:r>
              <a:rPr sz="1600" b="1" spc="-13" dirty="0">
                <a:latin typeface="Arial"/>
                <a:cs typeface="Arial"/>
              </a:rPr>
              <a:t>your</a:t>
            </a:r>
            <a:r>
              <a:rPr sz="1600" b="1" spc="-80" dirty="0">
                <a:latin typeface="Arial"/>
                <a:cs typeface="Arial"/>
              </a:rPr>
              <a:t> </a:t>
            </a:r>
            <a:r>
              <a:rPr sz="1600" b="1" dirty="0">
                <a:latin typeface="Arial"/>
                <a:cs typeface="Arial"/>
              </a:rPr>
              <a:t>campaign</a:t>
            </a:r>
            <a:endParaRPr sz="1600">
              <a:latin typeface="Arial"/>
              <a:cs typeface="Arial"/>
            </a:endParaRPr>
          </a:p>
        </p:txBody>
      </p:sp>
      <p:sp>
        <p:nvSpPr>
          <p:cNvPr id="7" name="object 7"/>
          <p:cNvSpPr/>
          <p:nvPr/>
        </p:nvSpPr>
        <p:spPr>
          <a:xfrm>
            <a:off x="422655" y="3192272"/>
            <a:ext cx="567267" cy="568960"/>
          </a:xfrm>
          <a:custGeom>
            <a:avLst/>
            <a:gdLst/>
            <a:ahLst/>
            <a:cxnLst/>
            <a:rect l="l" t="t" r="r" b="b"/>
            <a:pathLst>
              <a:path w="425450" h="426719">
                <a:moveTo>
                  <a:pt x="212598" y="0"/>
                </a:moveTo>
                <a:lnTo>
                  <a:pt x="163852" y="5633"/>
                </a:lnTo>
                <a:lnTo>
                  <a:pt x="119104" y="21682"/>
                </a:lnTo>
                <a:lnTo>
                  <a:pt x="79630" y="46866"/>
                </a:lnTo>
                <a:lnTo>
                  <a:pt x="46706" y="79905"/>
                </a:lnTo>
                <a:lnTo>
                  <a:pt x="21609" y="119520"/>
                </a:lnTo>
                <a:lnTo>
                  <a:pt x="5615" y="164432"/>
                </a:lnTo>
                <a:lnTo>
                  <a:pt x="0" y="213359"/>
                </a:lnTo>
                <a:lnTo>
                  <a:pt x="5615" y="262287"/>
                </a:lnTo>
                <a:lnTo>
                  <a:pt x="21609" y="307199"/>
                </a:lnTo>
                <a:lnTo>
                  <a:pt x="46706" y="346814"/>
                </a:lnTo>
                <a:lnTo>
                  <a:pt x="79630" y="379853"/>
                </a:lnTo>
                <a:lnTo>
                  <a:pt x="119104" y="405037"/>
                </a:lnTo>
                <a:lnTo>
                  <a:pt x="163852" y="421086"/>
                </a:lnTo>
                <a:lnTo>
                  <a:pt x="212598" y="426719"/>
                </a:lnTo>
                <a:lnTo>
                  <a:pt x="261343" y="421086"/>
                </a:lnTo>
                <a:lnTo>
                  <a:pt x="306091" y="405037"/>
                </a:lnTo>
                <a:lnTo>
                  <a:pt x="345565" y="379853"/>
                </a:lnTo>
                <a:lnTo>
                  <a:pt x="378489" y="346814"/>
                </a:lnTo>
                <a:lnTo>
                  <a:pt x="403586" y="307199"/>
                </a:lnTo>
                <a:lnTo>
                  <a:pt x="419580" y="262287"/>
                </a:lnTo>
                <a:lnTo>
                  <a:pt x="425195" y="213359"/>
                </a:lnTo>
                <a:lnTo>
                  <a:pt x="419580" y="164432"/>
                </a:lnTo>
                <a:lnTo>
                  <a:pt x="403586" y="119520"/>
                </a:lnTo>
                <a:lnTo>
                  <a:pt x="378489" y="79905"/>
                </a:lnTo>
                <a:lnTo>
                  <a:pt x="345565" y="46866"/>
                </a:lnTo>
                <a:lnTo>
                  <a:pt x="306091" y="21682"/>
                </a:lnTo>
                <a:lnTo>
                  <a:pt x="261343" y="5633"/>
                </a:lnTo>
                <a:lnTo>
                  <a:pt x="212598" y="0"/>
                </a:lnTo>
                <a:close/>
              </a:path>
            </a:pathLst>
          </a:custGeom>
          <a:solidFill>
            <a:srgbClr val="351C75"/>
          </a:solidFill>
        </p:spPr>
        <p:txBody>
          <a:bodyPr wrap="square" lIns="0" tIns="0" rIns="0" bIns="0" rtlCol="0"/>
          <a:lstStyle/>
          <a:p>
            <a:endParaRPr sz="2400"/>
          </a:p>
        </p:txBody>
      </p:sp>
      <p:sp>
        <p:nvSpPr>
          <p:cNvPr id="8" name="object 8"/>
          <p:cNvSpPr txBox="1"/>
          <p:nvPr/>
        </p:nvSpPr>
        <p:spPr>
          <a:xfrm>
            <a:off x="610549" y="3310637"/>
            <a:ext cx="166793" cy="304421"/>
          </a:xfrm>
          <a:prstGeom prst="rect">
            <a:avLst/>
          </a:prstGeom>
        </p:spPr>
        <p:txBody>
          <a:bodyPr vert="horz" wrap="square" lIns="0" tIns="16933" rIns="0" bIns="0" rtlCol="0">
            <a:spAutoFit/>
          </a:bodyPr>
          <a:lstStyle/>
          <a:p>
            <a:pPr marL="16933">
              <a:spcBef>
                <a:spcPts val="133"/>
              </a:spcBef>
            </a:pPr>
            <a:r>
              <a:rPr sz="1867" b="1" dirty="0">
                <a:solidFill>
                  <a:srgbClr val="FFFFFF"/>
                </a:solidFill>
                <a:latin typeface="Arial"/>
                <a:cs typeface="Arial"/>
              </a:rPr>
              <a:t>1</a:t>
            </a:r>
            <a:endParaRPr sz="1867">
              <a:latin typeface="Arial"/>
              <a:cs typeface="Arial"/>
            </a:endParaRPr>
          </a:p>
        </p:txBody>
      </p:sp>
      <p:sp>
        <p:nvSpPr>
          <p:cNvPr id="9" name="object 9"/>
          <p:cNvSpPr/>
          <p:nvPr/>
        </p:nvSpPr>
        <p:spPr>
          <a:xfrm>
            <a:off x="3360759" y="3623056"/>
            <a:ext cx="387773" cy="254000"/>
          </a:xfrm>
          <a:custGeom>
            <a:avLst/>
            <a:gdLst/>
            <a:ahLst/>
            <a:cxnLst/>
            <a:rect l="l" t="t" r="r" b="b"/>
            <a:pathLst>
              <a:path w="290830" h="190500">
                <a:moveTo>
                  <a:pt x="104393" y="0"/>
                </a:moveTo>
                <a:lnTo>
                  <a:pt x="100936" y="76207"/>
                </a:lnTo>
                <a:lnTo>
                  <a:pt x="120014" y="77088"/>
                </a:lnTo>
                <a:lnTo>
                  <a:pt x="118237" y="115062"/>
                </a:lnTo>
                <a:lnTo>
                  <a:pt x="99174" y="115062"/>
                </a:lnTo>
                <a:lnTo>
                  <a:pt x="95757" y="190372"/>
                </a:lnTo>
                <a:lnTo>
                  <a:pt x="265290" y="115062"/>
                </a:lnTo>
                <a:lnTo>
                  <a:pt x="118237" y="115062"/>
                </a:lnTo>
                <a:lnTo>
                  <a:pt x="99213" y="114203"/>
                </a:lnTo>
                <a:lnTo>
                  <a:pt x="267222" y="114203"/>
                </a:lnTo>
                <a:lnTo>
                  <a:pt x="290449" y="103885"/>
                </a:lnTo>
                <a:lnTo>
                  <a:pt x="104393" y="0"/>
                </a:lnTo>
                <a:close/>
              </a:path>
              <a:path w="290830" h="190500">
                <a:moveTo>
                  <a:pt x="100936" y="76207"/>
                </a:moveTo>
                <a:lnTo>
                  <a:pt x="99213" y="114203"/>
                </a:lnTo>
                <a:lnTo>
                  <a:pt x="118237" y="115062"/>
                </a:lnTo>
                <a:lnTo>
                  <a:pt x="120014" y="77088"/>
                </a:lnTo>
                <a:lnTo>
                  <a:pt x="100936" y="76207"/>
                </a:lnTo>
                <a:close/>
              </a:path>
              <a:path w="290830" h="190500">
                <a:moveTo>
                  <a:pt x="1778" y="71627"/>
                </a:moveTo>
                <a:lnTo>
                  <a:pt x="0" y="109727"/>
                </a:lnTo>
                <a:lnTo>
                  <a:pt x="99213" y="114203"/>
                </a:lnTo>
                <a:lnTo>
                  <a:pt x="100936" y="76207"/>
                </a:lnTo>
                <a:lnTo>
                  <a:pt x="1778" y="71627"/>
                </a:lnTo>
                <a:close/>
              </a:path>
            </a:pathLst>
          </a:custGeom>
          <a:solidFill>
            <a:srgbClr val="073762"/>
          </a:solidFill>
        </p:spPr>
        <p:txBody>
          <a:bodyPr wrap="square" lIns="0" tIns="0" rIns="0" bIns="0" rtlCol="0"/>
          <a:lstStyle/>
          <a:p>
            <a:endParaRPr sz="2400"/>
          </a:p>
        </p:txBody>
      </p:sp>
      <p:sp>
        <p:nvSpPr>
          <p:cNvPr id="10" name="object 10"/>
          <p:cNvSpPr txBox="1"/>
          <p:nvPr/>
        </p:nvSpPr>
        <p:spPr>
          <a:xfrm>
            <a:off x="3827948" y="3282696"/>
            <a:ext cx="2067560" cy="920166"/>
          </a:xfrm>
          <a:prstGeom prst="rect">
            <a:avLst/>
          </a:prstGeom>
        </p:spPr>
        <p:txBody>
          <a:bodyPr vert="horz" wrap="square" lIns="0" tIns="16933" rIns="0" bIns="0" rtlCol="0">
            <a:spAutoFit/>
          </a:bodyPr>
          <a:lstStyle/>
          <a:p>
            <a:pPr marL="16933" marR="6773">
              <a:spcBef>
                <a:spcPts val="133"/>
              </a:spcBef>
            </a:pPr>
            <a:r>
              <a:rPr sz="1467" dirty="0">
                <a:latin typeface="Arial"/>
                <a:cs typeface="Arial"/>
              </a:rPr>
              <a:t>To create Instagram</a:t>
            </a:r>
            <a:r>
              <a:rPr sz="1467" spc="-220" dirty="0">
                <a:latin typeface="Arial"/>
                <a:cs typeface="Arial"/>
              </a:rPr>
              <a:t> </a:t>
            </a:r>
            <a:r>
              <a:rPr sz="1467" dirty="0">
                <a:latin typeface="Arial"/>
                <a:cs typeface="Arial"/>
              </a:rPr>
              <a:t>Ads  </a:t>
            </a:r>
            <a:r>
              <a:rPr sz="1467" spc="-7" dirty="0">
                <a:latin typeface="Arial"/>
                <a:cs typeface="Arial"/>
              </a:rPr>
              <a:t>you </a:t>
            </a:r>
            <a:r>
              <a:rPr sz="1467" dirty="0">
                <a:latin typeface="Arial"/>
                <a:cs typeface="Arial"/>
              </a:rPr>
              <a:t>can use: Ads  </a:t>
            </a:r>
            <a:r>
              <a:rPr sz="1467" spc="-7" dirty="0">
                <a:latin typeface="Arial"/>
                <a:cs typeface="Arial"/>
              </a:rPr>
              <a:t>Manager, Power Editor,  </a:t>
            </a:r>
            <a:r>
              <a:rPr sz="1467" dirty="0">
                <a:latin typeface="Arial"/>
                <a:cs typeface="Arial"/>
              </a:rPr>
              <a:t>Facebook Ads</a:t>
            </a:r>
            <a:r>
              <a:rPr sz="1467" spc="-47" dirty="0">
                <a:latin typeface="Arial"/>
                <a:cs typeface="Arial"/>
              </a:rPr>
              <a:t> </a:t>
            </a:r>
            <a:r>
              <a:rPr sz="1467" spc="-7" dirty="0">
                <a:latin typeface="Arial"/>
                <a:cs typeface="Arial"/>
              </a:rPr>
              <a:t>API</a:t>
            </a:r>
            <a:endParaRPr sz="1467">
              <a:latin typeface="Arial"/>
              <a:cs typeface="Arial"/>
            </a:endParaRPr>
          </a:p>
        </p:txBody>
      </p:sp>
      <p:sp>
        <p:nvSpPr>
          <p:cNvPr id="11" name="object 11"/>
          <p:cNvSpPr/>
          <p:nvPr/>
        </p:nvSpPr>
        <p:spPr>
          <a:xfrm>
            <a:off x="798575" y="4752847"/>
            <a:ext cx="2485813" cy="1059180"/>
          </a:xfrm>
          <a:custGeom>
            <a:avLst/>
            <a:gdLst/>
            <a:ahLst/>
            <a:cxnLst/>
            <a:rect l="l" t="t" r="r" b="b"/>
            <a:pathLst>
              <a:path w="1864360" h="794385">
                <a:moveTo>
                  <a:pt x="0" y="132333"/>
                </a:moveTo>
                <a:lnTo>
                  <a:pt x="6746" y="90529"/>
                </a:lnTo>
                <a:lnTo>
                  <a:pt x="25532" y="54205"/>
                </a:lnTo>
                <a:lnTo>
                  <a:pt x="54178" y="25550"/>
                </a:lnTo>
                <a:lnTo>
                  <a:pt x="90505" y="6752"/>
                </a:lnTo>
                <a:lnTo>
                  <a:pt x="132334" y="0"/>
                </a:lnTo>
                <a:lnTo>
                  <a:pt x="1731518" y="0"/>
                </a:lnTo>
                <a:lnTo>
                  <a:pt x="1773322" y="6752"/>
                </a:lnTo>
                <a:lnTo>
                  <a:pt x="1809646" y="25550"/>
                </a:lnTo>
                <a:lnTo>
                  <a:pt x="1838301" y="54205"/>
                </a:lnTo>
                <a:lnTo>
                  <a:pt x="1857099" y="90529"/>
                </a:lnTo>
                <a:lnTo>
                  <a:pt x="1863852" y="132333"/>
                </a:lnTo>
                <a:lnTo>
                  <a:pt x="1863852" y="661669"/>
                </a:lnTo>
                <a:lnTo>
                  <a:pt x="1857099" y="703498"/>
                </a:lnTo>
                <a:lnTo>
                  <a:pt x="1838301" y="739825"/>
                </a:lnTo>
                <a:lnTo>
                  <a:pt x="1809646" y="768471"/>
                </a:lnTo>
                <a:lnTo>
                  <a:pt x="1773322" y="787257"/>
                </a:lnTo>
                <a:lnTo>
                  <a:pt x="1731518" y="794004"/>
                </a:lnTo>
                <a:lnTo>
                  <a:pt x="132334" y="794004"/>
                </a:lnTo>
                <a:lnTo>
                  <a:pt x="90505" y="787257"/>
                </a:lnTo>
                <a:lnTo>
                  <a:pt x="54178" y="768471"/>
                </a:lnTo>
                <a:lnTo>
                  <a:pt x="25532" y="739825"/>
                </a:lnTo>
                <a:lnTo>
                  <a:pt x="6746" y="703498"/>
                </a:lnTo>
                <a:lnTo>
                  <a:pt x="0" y="661669"/>
                </a:lnTo>
                <a:lnTo>
                  <a:pt x="0" y="132333"/>
                </a:lnTo>
                <a:close/>
              </a:path>
            </a:pathLst>
          </a:custGeom>
          <a:ln w="9143">
            <a:solidFill>
              <a:srgbClr val="6E21A3"/>
            </a:solidFill>
          </a:ln>
        </p:spPr>
        <p:txBody>
          <a:bodyPr wrap="square" lIns="0" tIns="0" rIns="0" bIns="0" rtlCol="0"/>
          <a:lstStyle/>
          <a:p>
            <a:endParaRPr sz="2400"/>
          </a:p>
        </p:txBody>
      </p:sp>
      <p:sp>
        <p:nvSpPr>
          <p:cNvPr id="12" name="object 12"/>
          <p:cNvSpPr txBox="1"/>
          <p:nvPr/>
        </p:nvSpPr>
        <p:spPr>
          <a:xfrm>
            <a:off x="1036455" y="5139064"/>
            <a:ext cx="2007447" cy="263320"/>
          </a:xfrm>
          <a:prstGeom prst="rect">
            <a:avLst/>
          </a:prstGeom>
        </p:spPr>
        <p:txBody>
          <a:bodyPr vert="horz" wrap="square" lIns="0" tIns="16933" rIns="0" bIns="0" rtlCol="0">
            <a:spAutoFit/>
          </a:bodyPr>
          <a:lstStyle/>
          <a:p>
            <a:pPr marL="16933">
              <a:spcBef>
                <a:spcPts val="133"/>
              </a:spcBef>
            </a:pPr>
            <a:r>
              <a:rPr sz="1600" b="1" spc="-7" dirty="0">
                <a:latin typeface="Arial"/>
                <a:cs typeface="Arial"/>
              </a:rPr>
              <a:t>Choose </a:t>
            </a:r>
            <a:r>
              <a:rPr sz="1600" b="1" dirty="0">
                <a:latin typeface="Arial"/>
                <a:cs typeface="Arial"/>
              </a:rPr>
              <a:t>an</a:t>
            </a:r>
            <a:r>
              <a:rPr sz="1600" b="1" spc="-67" dirty="0">
                <a:latin typeface="Arial"/>
                <a:cs typeface="Arial"/>
              </a:rPr>
              <a:t> </a:t>
            </a:r>
            <a:r>
              <a:rPr sz="1600" b="1" spc="-7" dirty="0">
                <a:latin typeface="Arial"/>
                <a:cs typeface="Arial"/>
              </a:rPr>
              <a:t>objective</a:t>
            </a:r>
            <a:endParaRPr sz="1600">
              <a:latin typeface="Arial"/>
              <a:cs typeface="Arial"/>
            </a:endParaRPr>
          </a:p>
        </p:txBody>
      </p:sp>
      <p:sp>
        <p:nvSpPr>
          <p:cNvPr id="13" name="object 13"/>
          <p:cNvSpPr/>
          <p:nvPr/>
        </p:nvSpPr>
        <p:spPr>
          <a:xfrm>
            <a:off x="422655" y="4647184"/>
            <a:ext cx="567267" cy="558800"/>
          </a:xfrm>
          <a:custGeom>
            <a:avLst/>
            <a:gdLst/>
            <a:ahLst/>
            <a:cxnLst/>
            <a:rect l="l" t="t" r="r" b="b"/>
            <a:pathLst>
              <a:path w="425450" h="419100">
                <a:moveTo>
                  <a:pt x="212598" y="0"/>
                </a:moveTo>
                <a:lnTo>
                  <a:pt x="163852" y="5536"/>
                </a:lnTo>
                <a:lnTo>
                  <a:pt x="119104" y="21304"/>
                </a:lnTo>
                <a:lnTo>
                  <a:pt x="79630" y="46046"/>
                </a:lnTo>
                <a:lnTo>
                  <a:pt x="46706" y="78501"/>
                </a:lnTo>
                <a:lnTo>
                  <a:pt x="21609" y="117410"/>
                </a:lnTo>
                <a:lnTo>
                  <a:pt x="5615" y="161512"/>
                </a:lnTo>
                <a:lnTo>
                  <a:pt x="0" y="209550"/>
                </a:lnTo>
                <a:lnTo>
                  <a:pt x="5615" y="257587"/>
                </a:lnTo>
                <a:lnTo>
                  <a:pt x="21609" y="301689"/>
                </a:lnTo>
                <a:lnTo>
                  <a:pt x="46706" y="340598"/>
                </a:lnTo>
                <a:lnTo>
                  <a:pt x="79630" y="373053"/>
                </a:lnTo>
                <a:lnTo>
                  <a:pt x="119104" y="397795"/>
                </a:lnTo>
                <a:lnTo>
                  <a:pt x="163852" y="413563"/>
                </a:lnTo>
                <a:lnTo>
                  <a:pt x="212598" y="419100"/>
                </a:lnTo>
                <a:lnTo>
                  <a:pt x="261343" y="413563"/>
                </a:lnTo>
                <a:lnTo>
                  <a:pt x="306091" y="397795"/>
                </a:lnTo>
                <a:lnTo>
                  <a:pt x="345565" y="373053"/>
                </a:lnTo>
                <a:lnTo>
                  <a:pt x="378489" y="340598"/>
                </a:lnTo>
                <a:lnTo>
                  <a:pt x="403586" y="301689"/>
                </a:lnTo>
                <a:lnTo>
                  <a:pt x="419580" y="257587"/>
                </a:lnTo>
                <a:lnTo>
                  <a:pt x="425195" y="209550"/>
                </a:lnTo>
                <a:lnTo>
                  <a:pt x="419580" y="161512"/>
                </a:lnTo>
                <a:lnTo>
                  <a:pt x="403586" y="117410"/>
                </a:lnTo>
                <a:lnTo>
                  <a:pt x="378489" y="78501"/>
                </a:lnTo>
                <a:lnTo>
                  <a:pt x="345565" y="46046"/>
                </a:lnTo>
                <a:lnTo>
                  <a:pt x="306091" y="21304"/>
                </a:lnTo>
                <a:lnTo>
                  <a:pt x="261343" y="5536"/>
                </a:lnTo>
                <a:lnTo>
                  <a:pt x="212598" y="0"/>
                </a:lnTo>
                <a:close/>
              </a:path>
            </a:pathLst>
          </a:custGeom>
          <a:solidFill>
            <a:srgbClr val="6E21A3"/>
          </a:solidFill>
        </p:spPr>
        <p:txBody>
          <a:bodyPr wrap="square" lIns="0" tIns="0" rIns="0" bIns="0" rtlCol="0"/>
          <a:lstStyle/>
          <a:p>
            <a:endParaRPr sz="2400"/>
          </a:p>
        </p:txBody>
      </p:sp>
      <p:sp>
        <p:nvSpPr>
          <p:cNvPr id="14" name="object 14"/>
          <p:cNvSpPr txBox="1"/>
          <p:nvPr/>
        </p:nvSpPr>
        <p:spPr>
          <a:xfrm>
            <a:off x="610549" y="4760638"/>
            <a:ext cx="166793" cy="304421"/>
          </a:xfrm>
          <a:prstGeom prst="rect">
            <a:avLst/>
          </a:prstGeom>
        </p:spPr>
        <p:txBody>
          <a:bodyPr vert="horz" wrap="square" lIns="0" tIns="16933" rIns="0" bIns="0" rtlCol="0">
            <a:spAutoFit/>
          </a:bodyPr>
          <a:lstStyle/>
          <a:p>
            <a:pPr marL="16933">
              <a:spcBef>
                <a:spcPts val="133"/>
              </a:spcBef>
            </a:pPr>
            <a:r>
              <a:rPr sz="1867" b="1" dirty="0">
                <a:solidFill>
                  <a:srgbClr val="FFFFFF"/>
                </a:solidFill>
                <a:latin typeface="Arial"/>
                <a:cs typeface="Arial"/>
              </a:rPr>
              <a:t>2</a:t>
            </a:r>
            <a:endParaRPr sz="1867">
              <a:latin typeface="Arial"/>
              <a:cs typeface="Arial"/>
            </a:endParaRPr>
          </a:p>
        </p:txBody>
      </p:sp>
      <p:sp>
        <p:nvSpPr>
          <p:cNvPr id="15" name="object 15"/>
          <p:cNvSpPr txBox="1"/>
          <p:nvPr/>
        </p:nvSpPr>
        <p:spPr>
          <a:xfrm>
            <a:off x="3827949" y="4713223"/>
            <a:ext cx="2059940" cy="1145934"/>
          </a:xfrm>
          <a:prstGeom prst="rect">
            <a:avLst/>
          </a:prstGeom>
        </p:spPr>
        <p:txBody>
          <a:bodyPr vert="horz" wrap="square" lIns="0" tIns="16933" rIns="0" bIns="0" rtlCol="0">
            <a:spAutoFit/>
          </a:bodyPr>
          <a:lstStyle/>
          <a:p>
            <a:pPr marL="16933" marR="6773">
              <a:spcBef>
                <a:spcPts val="133"/>
              </a:spcBef>
            </a:pPr>
            <a:r>
              <a:rPr sz="1467" dirty="0">
                <a:latin typeface="Arial"/>
                <a:cs typeface="Arial"/>
              </a:rPr>
              <a:t>Boost </a:t>
            </a:r>
            <a:r>
              <a:rPr sz="1467" spc="-7" dirty="0">
                <a:latin typeface="Arial"/>
                <a:cs typeface="Arial"/>
              </a:rPr>
              <a:t>your </a:t>
            </a:r>
            <a:r>
              <a:rPr sz="1467" dirty="0">
                <a:latin typeface="Arial"/>
                <a:cs typeface="Arial"/>
              </a:rPr>
              <a:t>posts, send  </a:t>
            </a:r>
            <a:r>
              <a:rPr sz="1467" spc="-7" dirty="0">
                <a:latin typeface="Arial"/>
                <a:cs typeface="Arial"/>
              </a:rPr>
              <a:t>people </a:t>
            </a:r>
            <a:r>
              <a:rPr sz="1467" dirty="0">
                <a:latin typeface="Arial"/>
                <a:cs typeface="Arial"/>
              </a:rPr>
              <a:t>to </a:t>
            </a:r>
            <a:r>
              <a:rPr sz="1467" spc="-7" dirty="0">
                <a:latin typeface="Arial"/>
                <a:cs typeface="Arial"/>
              </a:rPr>
              <a:t>your website,  increase conversions </a:t>
            </a:r>
            <a:r>
              <a:rPr sz="1467" dirty="0">
                <a:latin typeface="Arial"/>
                <a:cs typeface="Arial"/>
              </a:rPr>
              <a:t>on  </a:t>
            </a:r>
            <a:r>
              <a:rPr sz="1467" spc="-7" dirty="0">
                <a:latin typeface="Arial"/>
                <a:cs typeface="Arial"/>
              </a:rPr>
              <a:t>your website, </a:t>
            </a:r>
            <a:r>
              <a:rPr sz="1467" dirty="0">
                <a:latin typeface="Arial"/>
                <a:cs typeface="Arial"/>
              </a:rPr>
              <a:t>get</a:t>
            </a:r>
            <a:r>
              <a:rPr sz="1467" spc="-73" dirty="0">
                <a:latin typeface="Arial"/>
                <a:cs typeface="Arial"/>
              </a:rPr>
              <a:t> </a:t>
            </a:r>
            <a:r>
              <a:rPr sz="1467" spc="-7" dirty="0">
                <a:latin typeface="Arial"/>
                <a:cs typeface="Arial"/>
              </a:rPr>
              <a:t>installs  </a:t>
            </a:r>
            <a:r>
              <a:rPr sz="1467" dirty="0">
                <a:latin typeface="Arial"/>
                <a:cs typeface="Arial"/>
              </a:rPr>
              <a:t>of </a:t>
            </a:r>
            <a:r>
              <a:rPr sz="1467" spc="-7" dirty="0">
                <a:latin typeface="Arial"/>
                <a:cs typeface="Arial"/>
              </a:rPr>
              <a:t>your </a:t>
            </a:r>
            <a:r>
              <a:rPr sz="1467" dirty="0">
                <a:latin typeface="Arial"/>
                <a:cs typeface="Arial"/>
              </a:rPr>
              <a:t>app,</a:t>
            </a:r>
            <a:r>
              <a:rPr sz="1467" spc="-67" dirty="0">
                <a:latin typeface="Arial"/>
                <a:cs typeface="Arial"/>
              </a:rPr>
              <a:t> </a:t>
            </a:r>
            <a:r>
              <a:rPr sz="1467" dirty="0">
                <a:latin typeface="Arial"/>
                <a:cs typeface="Arial"/>
              </a:rPr>
              <a:t>etc.</a:t>
            </a:r>
            <a:endParaRPr sz="1467">
              <a:latin typeface="Arial"/>
              <a:cs typeface="Arial"/>
            </a:endParaRPr>
          </a:p>
        </p:txBody>
      </p:sp>
      <p:grpSp>
        <p:nvGrpSpPr>
          <p:cNvPr id="16" name="object 16"/>
          <p:cNvGrpSpPr/>
          <p:nvPr/>
        </p:nvGrpSpPr>
        <p:grpSpPr>
          <a:xfrm>
            <a:off x="3360759" y="3269233"/>
            <a:ext cx="5513493" cy="2030307"/>
            <a:chOff x="2520569" y="2451925"/>
            <a:chExt cx="4135120" cy="1522730"/>
          </a:xfrm>
        </p:grpSpPr>
        <p:sp>
          <p:nvSpPr>
            <p:cNvPr id="17" name="object 17"/>
            <p:cNvSpPr/>
            <p:nvPr/>
          </p:nvSpPr>
          <p:spPr>
            <a:xfrm>
              <a:off x="2520569" y="3784091"/>
              <a:ext cx="290830" cy="190500"/>
            </a:xfrm>
            <a:custGeom>
              <a:avLst/>
              <a:gdLst/>
              <a:ahLst/>
              <a:cxnLst/>
              <a:rect l="l" t="t" r="r" b="b"/>
              <a:pathLst>
                <a:path w="290830" h="190500">
                  <a:moveTo>
                    <a:pt x="104393" y="0"/>
                  </a:moveTo>
                  <a:lnTo>
                    <a:pt x="100936" y="76207"/>
                  </a:lnTo>
                  <a:lnTo>
                    <a:pt x="120014" y="77089"/>
                  </a:lnTo>
                  <a:lnTo>
                    <a:pt x="118237" y="115100"/>
                  </a:lnTo>
                  <a:lnTo>
                    <a:pt x="99171" y="115100"/>
                  </a:lnTo>
                  <a:lnTo>
                    <a:pt x="95757" y="190347"/>
                  </a:lnTo>
                  <a:lnTo>
                    <a:pt x="265172" y="115100"/>
                  </a:lnTo>
                  <a:lnTo>
                    <a:pt x="118237" y="115100"/>
                  </a:lnTo>
                  <a:lnTo>
                    <a:pt x="99211" y="114231"/>
                  </a:lnTo>
                  <a:lnTo>
                    <a:pt x="267128" y="114231"/>
                  </a:lnTo>
                  <a:lnTo>
                    <a:pt x="290449" y="103873"/>
                  </a:lnTo>
                  <a:lnTo>
                    <a:pt x="104393" y="0"/>
                  </a:lnTo>
                  <a:close/>
                </a:path>
                <a:path w="290830" h="190500">
                  <a:moveTo>
                    <a:pt x="100936" y="76207"/>
                  </a:moveTo>
                  <a:lnTo>
                    <a:pt x="99211" y="114231"/>
                  </a:lnTo>
                  <a:lnTo>
                    <a:pt x="118237" y="115100"/>
                  </a:lnTo>
                  <a:lnTo>
                    <a:pt x="120014" y="77089"/>
                  </a:lnTo>
                  <a:lnTo>
                    <a:pt x="100936" y="76207"/>
                  </a:lnTo>
                  <a:close/>
                </a:path>
                <a:path w="290830" h="190500">
                  <a:moveTo>
                    <a:pt x="1778" y="71628"/>
                  </a:moveTo>
                  <a:lnTo>
                    <a:pt x="0" y="109702"/>
                  </a:lnTo>
                  <a:lnTo>
                    <a:pt x="99211" y="114231"/>
                  </a:lnTo>
                  <a:lnTo>
                    <a:pt x="100936" y="76207"/>
                  </a:lnTo>
                  <a:lnTo>
                    <a:pt x="1778" y="71628"/>
                  </a:lnTo>
                  <a:close/>
                </a:path>
              </a:pathLst>
            </a:custGeom>
            <a:solidFill>
              <a:srgbClr val="073762"/>
            </a:solidFill>
          </p:spPr>
          <p:txBody>
            <a:bodyPr wrap="square" lIns="0" tIns="0" rIns="0" bIns="0" rtlCol="0"/>
            <a:lstStyle/>
            <a:p>
              <a:endParaRPr sz="2400"/>
            </a:p>
          </p:txBody>
        </p:sp>
        <p:sp>
          <p:nvSpPr>
            <p:cNvPr id="18" name="object 18"/>
            <p:cNvSpPr/>
            <p:nvPr/>
          </p:nvSpPr>
          <p:spPr>
            <a:xfrm>
              <a:off x="4927092" y="2456688"/>
              <a:ext cx="1724025" cy="795655"/>
            </a:xfrm>
            <a:custGeom>
              <a:avLst/>
              <a:gdLst/>
              <a:ahLst/>
              <a:cxnLst/>
              <a:rect l="l" t="t" r="r" b="b"/>
              <a:pathLst>
                <a:path w="1724025" h="795654">
                  <a:moveTo>
                    <a:pt x="0" y="132587"/>
                  </a:moveTo>
                  <a:lnTo>
                    <a:pt x="6754" y="90659"/>
                  </a:lnTo>
                  <a:lnTo>
                    <a:pt x="25566" y="54260"/>
                  </a:lnTo>
                  <a:lnTo>
                    <a:pt x="54260" y="25566"/>
                  </a:lnTo>
                  <a:lnTo>
                    <a:pt x="90659" y="6754"/>
                  </a:lnTo>
                  <a:lnTo>
                    <a:pt x="132587" y="0"/>
                  </a:lnTo>
                  <a:lnTo>
                    <a:pt x="1591056" y="0"/>
                  </a:lnTo>
                  <a:lnTo>
                    <a:pt x="1632984" y="6754"/>
                  </a:lnTo>
                  <a:lnTo>
                    <a:pt x="1669383" y="25566"/>
                  </a:lnTo>
                  <a:lnTo>
                    <a:pt x="1698077" y="54260"/>
                  </a:lnTo>
                  <a:lnTo>
                    <a:pt x="1716889" y="90659"/>
                  </a:lnTo>
                  <a:lnTo>
                    <a:pt x="1723643" y="132587"/>
                  </a:lnTo>
                  <a:lnTo>
                    <a:pt x="1723643" y="662939"/>
                  </a:lnTo>
                  <a:lnTo>
                    <a:pt x="1716889" y="704868"/>
                  </a:lnTo>
                  <a:lnTo>
                    <a:pt x="1698077" y="741267"/>
                  </a:lnTo>
                  <a:lnTo>
                    <a:pt x="1669383" y="769961"/>
                  </a:lnTo>
                  <a:lnTo>
                    <a:pt x="1632984" y="788773"/>
                  </a:lnTo>
                  <a:lnTo>
                    <a:pt x="1591056" y="795528"/>
                  </a:lnTo>
                  <a:lnTo>
                    <a:pt x="132587" y="795528"/>
                  </a:lnTo>
                  <a:lnTo>
                    <a:pt x="90659" y="788773"/>
                  </a:lnTo>
                  <a:lnTo>
                    <a:pt x="54260" y="769961"/>
                  </a:lnTo>
                  <a:lnTo>
                    <a:pt x="25566" y="741267"/>
                  </a:lnTo>
                  <a:lnTo>
                    <a:pt x="6754" y="704868"/>
                  </a:lnTo>
                  <a:lnTo>
                    <a:pt x="0" y="662939"/>
                  </a:lnTo>
                  <a:lnTo>
                    <a:pt x="0" y="132587"/>
                  </a:lnTo>
                  <a:close/>
                </a:path>
              </a:pathLst>
            </a:custGeom>
            <a:ln w="9144">
              <a:solidFill>
                <a:srgbClr val="B728AE"/>
              </a:solidFill>
            </a:ln>
          </p:spPr>
          <p:txBody>
            <a:bodyPr wrap="square" lIns="0" tIns="0" rIns="0" bIns="0" rtlCol="0"/>
            <a:lstStyle/>
            <a:p>
              <a:endParaRPr sz="2400"/>
            </a:p>
          </p:txBody>
        </p:sp>
      </p:grpSp>
      <p:sp>
        <p:nvSpPr>
          <p:cNvPr id="19" name="object 19"/>
          <p:cNvSpPr txBox="1"/>
          <p:nvPr/>
        </p:nvSpPr>
        <p:spPr>
          <a:xfrm>
            <a:off x="7083213" y="3539914"/>
            <a:ext cx="1271692" cy="509541"/>
          </a:xfrm>
          <a:prstGeom prst="rect">
            <a:avLst/>
          </a:prstGeom>
        </p:spPr>
        <p:txBody>
          <a:bodyPr vert="horz" wrap="square" lIns="0" tIns="16933" rIns="0" bIns="0" rtlCol="0">
            <a:spAutoFit/>
          </a:bodyPr>
          <a:lstStyle/>
          <a:p>
            <a:pPr marL="193035" marR="6773" indent="-176949">
              <a:spcBef>
                <a:spcPts val="133"/>
              </a:spcBef>
            </a:pPr>
            <a:r>
              <a:rPr sz="1600" b="1" spc="-7" dirty="0">
                <a:latin typeface="Arial"/>
                <a:cs typeface="Arial"/>
              </a:rPr>
              <a:t>Choose</a:t>
            </a:r>
            <a:r>
              <a:rPr sz="1600" b="1" spc="-80" dirty="0">
                <a:latin typeface="Arial"/>
                <a:cs typeface="Arial"/>
              </a:rPr>
              <a:t> </a:t>
            </a:r>
            <a:r>
              <a:rPr sz="1600" b="1" spc="-13" dirty="0">
                <a:latin typeface="Arial"/>
                <a:cs typeface="Arial"/>
              </a:rPr>
              <a:t>your  </a:t>
            </a:r>
            <a:r>
              <a:rPr sz="1600" b="1" dirty="0">
                <a:latin typeface="Arial"/>
                <a:cs typeface="Arial"/>
              </a:rPr>
              <a:t>audience</a:t>
            </a:r>
            <a:endParaRPr sz="1600">
              <a:latin typeface="Arial"/>
              <a:cs typeface="Arial"/>
            </a:endParaRPr>
          </a:p>
        </p:txBody>
      </p:sp>
      <p:sp>
        <p:nvSpPr>
          <p:cNvPr id="20" name="object 20"/>
          <p:cNvSpPr/>
          <p:nvPr/>
        </p:nvSpPr>
        <p:spPr>
          <a:xfrm>
            <a:off x="6213855" y="3123184"/>
            <a:ext cx="567267" cy="558800"/>
          </a:xfrm>
          <a:custGeom>
            <a:avLst/>
            <a:gdLst/>
            <a:ahLst/>
            <a:cxnLst/>
            <a:rect l="l" t="t" r="r" b="b"/>
            <a:pathLst>
              <a:path w="425450" h="419100">
                <a:moveTo>
                  <a:pt x="212598" y="0"/>
                </a:moveTo>
                <a:lnTo>
                  <a:pt x="163832" y="5536"/>
                </a:lnTo>
                <a:lnTo>
                  <a:pt x="119076" y="21304"/>
                </a:lnTo>
                <a:lnTo>
                  <a:pt x="79603" y="46046"/>
                </a:lnTo>
                <a:lnTo>
                  <a:pt x="46686" y="78501"/>
                </a:lnTo>
                <a:lnTo>
                  <a:pt x="21598" y="117410"/>
                </a:lnTo>
                <a:lnTo>
                  <a:pt x="5611" y="161512"/>
                </a:lnTo>
                <a:lnTo>
                  <a:pt x="0" y="209550"/>
                </a:lnTo>
                <a:lnTo>
                  <a:pt x="5611" y="257587"/>
                </a:lnTo>
                <a:lnTo>
                  <a:pt x="21598" y="301689"/>
                </a:lnTo>
                <a:lnTo>
                  <a:pt x="46686" y="340598"/>
                </a:lnTo>
                <a:lnTo>
                  <a:pt x="79603" y="373053"/>
                </a:lnTo>
                <a:lnTo>
                  <a:pt x="119076" y="397795"/>
                </a:lnTo>
                <a:lnTo>
                  <a:pt x="163832" y="413563"/>
                </a:lnTo>
                <a:lnTo>
                  <a:pt x="212598" y="419100"/>
                </a:lnTo>
                <a:lnTo>
                  <a:pt x="261363" y="413563"/>
                </a:lnTo>
                <a:lnTo>
                  <a:pt x="306119" y="397795"/>
                </a:lnTo>
                <a:lnTo>
                  <a:pt x="345592" y="373053"/>
                </a:lnTo>
                <a:lnTo>
                  <a:pt x="378509" y="340598"/>
                </a:lnTo>
                <a:lnTo>
                  <a:pt x="403597" y="301689"/>
                </a:lnTo>
                <a:lnTo>
                  <a:pt x="419584" y="257587"/>
                </a:lnTo>
                <a:lnTo>
                  <a:pt x="425196" y="209550"/>
                </a:lnTo>
                <a:lnTo>
                  <a:pt x="419584" y="161512"/>
                </a:lnTo>
                <a:lnTo>
                  <a:pt x="403597" y="117410"/>
                </a:lnTo>
                <a:lnTo>
                  <a:pt x="378509" y="78501"/>
                </a:lnTo>
                <a:lnTo>
                  <a:pt x="345592" y="46046"/>
                </a:lnTo>
                <a:lnTo>
                  <a:pt x="306119" y="21304"/>
                </a:lnTo>
                <a:lnTo>
                  <a:pt x="261363" y="5536"/>
                </a:lnTo>
                <a:lnTo>
                  <a:pt x="212598" y="0"/>
                </a:lnTo>
                <a:close/>
              </a:path>
            </a:pathLst>
          </a:custGeom>
          <a:solidFill>
            <a:srgbClr val="B728AE"/>
          </a:solidFill>
        </p:spPr>
        <p:txBody>
          <a:bodyPr wrap="square" lIns="0" tIns="0" rIns="0" bIns="0" rtlCol="0"/>
          <a:lstStyle/>
          <a:p>
            <a:endParaRPr sz="2400"/>
          </a:p>
        </p:txBody>
      </p:sp>
      <p:sp>
        <p:nvSpPr>
          <p:cNvPr id="21" name="object 21"/>
          <p:cNvSpPr txBox="1"/>
          <p:nvPr/>
        </p:nvSpPr>
        <p:spPr>
          <a:xfrm>
            <a:off x="6402494" y="3236299"/>
            <a:ext cx="166793" cy="304421"/>
          </a:xfrm>
          <a:prstGeom prst="rect">
            <a:avLst/>
          </a:prstGeom>
        </p:spPr>
        <p:txBody>
          <a:bodyPr vert="horz" wrap="square" lIns="0" tIns="16933" rIns="0" bIns="0" rtlCol="0">
            <a:spAutoFit/>
          </a:bodyPr>
          <a:lstStyle/>
          <a:p>
            <a:pPr marL="16933">
              <a:spcBef>
                <a:spcPts val="133"/>
              </a:spcBef>
            </a:pPr>
            <a:r>
              <a:rPr sz="1867" b="1" dirty="0">
                <a:solidFill>
                  <a:srgbClr val="FFFFFF"/>
                </a:solidFill>
                <a:latin typeface="Arial"/>
                <a:cs typeface="Arial"/>
              </a:rPr>
              <a:t>3</a:t>
            </a:r>
            <a:endParaRPr sz="1867">
              <a:latin typeface="Arial"/>
              <a:cs typeface="Arial"/>
            </a:endParaRPr>
          </a:p>
        </p:txBody>
      </p:sp>
      <p:sp>
        <p:nvSpPr>
          <p:cNvPr id="22" name="object 22"/>
          <p:cNvSpPr/>
          <p:nvPr/>
        </p:nvSpPr>
        <p:spPr>
          <a:xfrm>
            <a:off x="8958919" y="3623056"/>
            <a:ext cx="387773" cy="254000"/>
          </a:xfrm>
          <a:custGeom>
            <a:avLst/>
            <a:gdLst/>
            <a:ahLst/>
            <a:cxnLst/>
            <a:rect l="l" t="t" r="r" b="b"/>
            <a:pathLst>
              <a:path w="290829" h="190500">
                <a:moveTo>
                  <a:pt x="104393" y="0"/>
                </a:moveTo>
                <a:lnTo>
                  <a:pt x="100936" y="76207"/>
                </a:lnTo>
                <a:lnTo>
                  <a:pt x="120014" y="77088"/>
                </a:lnTo>
                <a:lnTo>
                  <a:pt x="118236" y="115062"/>
                </a:lnTo>
                <a:lnTo>
                  <a:pt x="99174" y="115062"/>
                </a:lnTo>
                <a:lnTo>
                  <a:pt x="95757" y="190372"/>
                </a:lnTo>
                <a:lnTo>
                  <a:pt x="265290" y="115062"/>
                </a:lnTo>
                <a:lnTo>
                  <a:pt x="118236" y="115062"/>
                </a:lnTo>
                <a:lnTo>
                  <a:pt x="99213" y="114203"/>
                </a:lnTo>
                <a:lnTo>
                  <a:pt x="267222" y="114203"/>
                </a:lnTo>
                <a:lnTo>
                  <a:pt x="290449" y="103885"/>
                </a:lnTo>
                <a:lnTo>
                  <a:pt x="104393" y="0"/>
                </a:lnTo>
                <a:close/>
              </a:path>
              <a:path w="290829" h="190500">
                <a:moveTo>
                  <a:pt x="100936" y="76207"/>
                </a:moveTo>
                <a:lnTo>
                  <a:pt x="99213" y="114203"/>
                </a:lnTo>
                <a:lnTo>
                  <a:pt x="118236" y="115062"/>
                </a:lnTo>
                <a:lnTo>
                  <a:pt x="120014" y="77088"/>
                </a:lnTo>
                <a:lnTo>
                  <a:pt x="100936" y="76207"/>
                </a:lnTo>
                <a:close/>
              </a:path>
              <a:path w="290829" h="190500">
                <a:moveTo>
                  <a:pt x="1777" y="71627"/>
                </a:moveTo>
                <a:lnTo>
                  <a:pt x="0" y="109727"/>
                </a:lnTo>
                <a:lnTo>
                  <a:pt x="99213" y="114203"/>
                </a:lnTo>
                <a:lnTo>
                  <a:pt x="100936" y="76207"/>
                </a:lnTo>
                <a:lnTo>
                  <a:pt x="1777" y="71627"/>
                </a:lnTo>
                <a:close/>
              </a:path>
            </a:pathLst>
          </a:custGeom>
          <a:solidFill>
            <a:srgbClr val="073762"/>
          </a:solidFill>
        </p:spPr>
        <p:txBody>
          <a:bodyPr wrap="square" lIns="0" tIns="0" rIns="0" bIns="0" rtlCol="0"/>
          <a:lstStyle/>
          <a:p>
            <a:endParaRPr sz="2400"/>
          </a:p>
        </p:txBody>
      </p:sp>
      <p:sp>
        <p:nvSpPr>
          <p:cNvPr id="23" name="object 23"/>
          <p:cNvSpPr txBox="1"/>
          <p:nvPr/>
        </p:nvSpPr>
        <p:spPr>
          <a:xfrm>
            <a:off x="9541594" y="3282696"/>
            <a:ext cx="1536700" cy="920166"/>
          </a:xfrm>
          <a:prstGeom prst="rect">
            <a:avLst/>
          </a:prstGeom>
        </p:spPr>
        <p:txBody>
          <a:bodyPr vert="horz" wrap="square" lIns="0" tIns="16933" rIns="0" bIns="0" rtlCol="0">
            <a:spAutoFit/>
          </a:bodyPr>
          <a:lstStyle/>
          <a:p>
            <a:pPr marL="16933" marR="6773">
              <a:spcBef>
                <a:spcPts val="133"/>
              </a:spcBef>
            </a:pPr>
            <a:r>
              <a:rPr sz="1467" dirty="0">
                <a:latin typeface="Arial"/>
                <a:cs typeface="Arial"/>
              </a:rPr>
              <a:t>Location, age,  gender,</a:t>
            </a:r>
            <a:r>
              <a:rPr sz="1467" spc="-152" dirty="0">
                <a:latin typeface="Arial"/>
                <a:cs typeface="Arial"/>
              </a:rPr>
              <a:t> </a:t>
            </a:r>
            <a:r>
              <a:rPr sz="1467" dirty="0">
                <a:latin typeface="Arial"/>
                <a:cs typeface="Arial"/>
              </a:rPr>
              <a:t>language,  </a:t>
            </a:r>
            <a:r>
              <a:rPr sz="1467" spc="-7" dirty="0">
                <a:latin typeface="Arial"/>
                <a:cs typeface="Arial"/>
              </a:rPr>
              <a:t>relationship,  education,etc.</a:t>
            </a:r>
            <a:endParaRPr sz="1467">
              <a:latin typeface="Arial"/>
              <a:cs typeface="Arial"/>
            </a:endParaRPr>
          </a:p>
        </p:txBody>
      </p:sp>
      <p:sp>
        <p:nvSpPr>
          <p:cNvPr id="24" name="object 24"/>
          <p:cNvSpPr/>
          <p:nvPr/>
        </p:nvSpPr>
        <p:spPr>
          <a:xfrm>
            <a:off x="6671055" y="4763007"/>
            <a:ext cx="2197100" cy="1059180"/>
          </a:xfrm>
          <a:custGeom>
            <a:avLst/>
            <a:gdLst/>
            <a:ahLst/>
            <a:cxnLst/>
            <a:rect l="l" t="t" r="r" b="b"/>
            <a:pathLst>
              <a:path w="1647825" h="794385">
                <a:moveTo>
                  <a:pt x="0" y="132334"/>
                </a:moveTo>
                <a:lnTo>
                  <a:pt x="6752" y="90529"/>
                </a:lnTo>
                <a:lnTo>
                  <a:pt x="25550" y="54205"/>
                </a:lnTo>
                <a:lnTo>
                  <a:pt x="54205" y="25550"/>
                </a:lnTo>
                <a:lnTo>
                  <a:pt x="90529" y="6752"/>
                </a:lnTo>
                <a:lnTo>
                  <a:pt x="132334" y="0"/>
                </a:lnTo>
                <a:lnTo>
                  <a:pt x="1515110" y="0"/>
                </a:lnTo>
                <a:lnTo>
                  <a:pt x="1556914" y="6752"/>
                </a:lnTo>
                <a:lnTo>
                  <a:pt x="1593238" y="25550"/>
                </a:lnTo>
                <a:lnTo>
                  <a:pt x="1621893" y="54205"/>
                </a:lnTo>
                <a:lnTo>
                  <a:pt x="1640691" y="90529"/>
                </a:lnTo>
                <a:lnTo>
                  <a:pt x="1647443" y="132334"/>
                </a:lnTo>
                <a:lnTo>
                  <a:pt x="1647443" y="661670"/>
                </a:lnTo>
                <a:lnTo>
                  <a:pt x="1640691" y="703498"/>
                </a:lnTo>
                <a:lnTo>
                  <a:pt x="1621893" y="739825"/>
                </a:lnTo>
                <a:lnTo>
                  <a:pt x="1593238" y="768471"/>
                </a:lnTo>
                <a:lnTo>
                  <a:pt x="1556914" y="787257"/>
                </a:lnTo>
                <a:lnTo>
                  <a:pt x="1515110" y="794004"/>
                </a:lnTo>
                <a:lnTo>
                  <a:pt x="132334" y="794004"/>
                </a:lnTo>
                <a:lnTo>
                  <a:pt x="90529" y="787257"/>
                </a:lnTo>
                <a:lnTo>
                  <a:pt x="54205" y="768471"/>
                </a:lnTo>
                <a:lnTo>
                  <a:pt x="25550" y="739825"/>
                </a:lnTo>
                <a:lnTo>
                  <a:pt x="6752" y="703498"/>
                </a:lnTo>
                <a:lnTo>
                  <a:pt x="0" y="661670"/>
                </a:lnTo>
                <a:lnTo>
                  <a:pt x="0" y="132334"/>
                </a:lnTo>
                <a:close/>
              </a:path>
            </a:pathLst>
          </a:custGeom>
          <a:ln w="9144">
            <a:solidFill>
              <a:srgbClr val="351C75"/>
            </a:solidFill>
          </a:ln>
        </p:spPr>
        <p:txBody>
          <a:bodyPr wrap="square" lIns="0" tIns="0" rIns="0" bIns="0" rtlCol="0"/>
          <a:lstStyle/>
          <a:p>
            <a:endParaRPr sz="2400"/>
          </a:p>
        </p:txBody>
      </p:sp>
      <p:sp>
        <p:nvSpPr>
          <p:cNvPr id="25" name="object 25"/>
          <p:cNvSpPr txBox="1"/>
          <p:nvPr/>
        </p:nvSpPr>
        <p:spPr>
          <a:xfrm>
            <a:off x="7247805" y="5027710"/>
            <a:ext cx="1042247" cy="509541"/>
          </a:xfrm>
          <a:prstGeom prst="rect">
            <a:avLst/>
          </a:prstGeom>
        </p:spPr>
        <p:txBody>
          <a:bodyPr vert="horz" wrap="square" lIns="0" tIns="16933" rIns="0" bIns="0" rtlCol="0">
            <a:spAutoFit/>
          </a:bodyPr>
          <a:lstStyle/>
          <a:p>
            <a:pPr marL="16933" marR="6773" indent="101597">
              <a:spcBef>
                <a:spcPts val="133"/>
              </a:spcBef>
            </a:pPr>
            <a:r>
              <a:rPr sz="1600" b="1" spc="-7" dirty="0">
                <a:latin typeface="Arial"/>
                <a:cs typeface="Arial"/>
              </a:rPr>
              <a:t>Set </a:t>
            </a:r>
            <a:r>
              <a:rPr sz="1600" b="1" spc="-13" dirty="0">
                <a:latin typeface="Arial"/>
                <a:cs typeface="Arial"/>
              </a:rPr>
              <a:t>your  </a:t>
            </a:r>
            <a:r>
              <a:rPr sz="1600" b="1" dirty="0">
                <a:latin typeface="Arial"/>
                <a:cs typeface="Arial"/>
              </a:rPr>
              <a:t>pla</a:t>
            </a:r>
            <a:r>
              <a:rPr sz="1600" b="1" spc="-7" dirty="0">
                <a:latin typeface="Arial"/>
                <a:cs typeface="Arial"/>
              </a:rPr>
              <a:t>ceme</a:t>
            </a:r>
            <a:r>
              <a:rPr sz="1600" b="1" dirty="0">
                <a:latin typeface="Arial"/>
                <a:cs typeface="Arial"/>
              </a:rPr>
              <a:t>nt</a:t>
            </a:r>
            <a:endParaRPr sz="1600">
              <a:latin typeface="Arial"/>
              <a:cs typeface="Arial"/>
            </a:endParaRPr>
          </a:p>
        </p:txBody>
      </p:sp>
      <p:sp>
        <p:nvSpPr>
          <p:cNvPr id="26" name="object 26"/>
          <p:cNvSpPr/>
          <p:nvPr/>
        </p:nvSpPr>
        <p:spPr>
          <a:xfrm>
            <a:off x="6213855" y="4657344"/>
            <a:ext cx="567267" cy="558800"/>
          </a:xfrm>
          <a:custGeom>
            <a:avLst/>
            <a:gdLst/>
            <a:ahLst/>
            <a:cxnLst/>
            <a:rect l="l" t="t" r="r" b="b"/>
            <a:pathLst>
              <a:path w="425450" h="419100">
                <a:moveTo>
                  <a:pt x="212598" y="0"/>
                </a:moveTo>
                <a:lnTo>
                  <a:pt x="163832" y="5536"/>
                </a:lnTo>
                <a:lnTo>
                  <a:pt x="119076" y="21304"/>
                </a:lnTo>
                <a:lnTo>
                  <a:pt x="79603" y="46046"/>
                </a:lnTo>
                <a:lnTo>
                  <a:pt x="46686" y="78501"/>
                </a:lnTo>
                <a:lnTo>
                  <a:pt x="21598" y="117410"/>
                </a:lnTo>
                <a:lnTo>
                  <a:pt x="5611" y="161512"/>
                </a:lnTo>
                <a:lnTo>
                  <a:pt x="0" y="209550"/>
                </a:lnTo>
                <a:lnTo>
                  <a:pt x="5611" y="257587"/>
                </a:lnTo>
                <a:lnTo>
                  <a:pt x="21598" y="301689"/>
                </a:lnTo>
                <a:lnTo>
                  <a:pt x="46686" y="340598"/>
                </a:lnTo>
                <a:lnTo>
                  <a:pt x="79603" y="373053"/>
                </a:lnTo>
                <a:lnTo>
                  <a:pt x="119076" y="397795"/>
                </a:lnTo>
                <a:lnTo>
                  <a:pt x="163832" y="413563"/>
                </a:lnTo>
                <a:lnTo>
                  <a:pt x="212598" y="419100"/>
                </a:lnTo>
                <a:lnTo>
                  <a:pt x="261363" y="413563"/>
                </a:lnTo>
                <a:lnTo>
                  <a:pt x="306119" y="397795"/>
                </a:lnTo>
                <a:lnTo>
                  <a:pt x="345592" y="373053"/>
                </a:lnTo>
                <a:lnTo>
                  <a:pt x="378509" y="340598"/>
                </a:lnTo>
                <a:lnTo>
                  <a:pt x="403597" y="301689"/>
                </a:lnTo>
                <a:lnTo>
                  <a:pt x="419584" y="257587"/>
                </a:lnTo>
                <a:lnTo>
                  <a:pt x="425196" y="209550"/>
                </a:lnTo>
                <a:lnTo>
                  <a:pt x="419584" y="161512"/>
                </a:lnTo>
                <a:lnTo>
                  <a:pt x="403597" y="117410"/>
                </a:lnTo>
                <a:lnTo>
                  <a:pt x="378509" y="78501"/>
                </a:lnTo>
                <a:lnTo>
                  <a:pt x="345592" y="46046"/>
                </a:lnTo>
                <a:lnTo>
                  <a:pt x="306119" y="21304"/>
                </a:lnTo>
                <a:lnTo>
                  <a:pt x="261363" y="5536"/>
                </a:lnTo>
                <a:lnTo>
                  <a:pt x="212598" y="0"/>
                </a:lnTo>
                <a:close/>
              </a:path>
            </a:pathLst>
          </a:custGeom>
          <a:solidFill>
            <a:srgbClr val="351C75"/>
          </a:solidFill>
        </p:spPr>
        <p:txBody>
          <a:bodyPr wrap="square" lIns="0" tIns="0" rIns="0" bIns="0" rtlCol="0"/>
          <a:lstStyle/>
          <a:p>
            <a:endParaRPr sz="2400"/>
          </a:p>
        </p:txBody>
      </p:sp>
      <p:sp>
        <p:nvSpPr>
          <p:cNvPr id="27" name="object 27"/>
          <p:cNvSpPr txBox="1"/>
          <p:nvPr/>
        </p:nvSpPr>
        <p:spPr>
          <a:xfrm>
            <a:off x="6402494" y="4770797"/>
            <a:ext cx="166793" cy="304421"/>
          </a:xfrm>
          <a:prstGeom prst="rect">
            <a:avLst/>
          </a:prstGeom>
        </p:spPr>
        <p:txBody>
          <a:bodyPr vert="horz" wrap="square" lIns="0" tIns="16933" rIns="0" bIns="0" rtlCol="0">
            <a:spAutoFit/>
          </a:bodyPr>
          <a:lstStyle/>
          <a:p>
            <a:pPr marL="16933">
              <a:spcBef>
                <a:spcPts val="133"/>
              </a:spcBef>
            </a:pPr>
            <a:r>
              <a:rPr sz="1867" b="1" dirty="0">
                <a:solidFill>
                  <a:srgbClr val="FFFFFF"/>
                </a:solidFill>
                <a:latin typeface="Arial"/>
                <a:cs typeface="Arial"/>
              </a:rPr>
              <a:t>4</a:t>
            </a:r>
            <a:endParaRPr sz="1867">
              <a:latin typeface="Arial"/>
              <a:cs typeface="Arial"/>
            </a:endParaRPr>
          </a:p>
        </p:txBody>
      </p:sp>
      <p:sp>
        <p:nvSpPr>
          <p:cNvPr id="28" name="object 28"/>
          <p:cNvSpPr/>
          <p:nvPr/>
        </p:nvSpPr>
        <p:spPr>
          <a:xfrm>
            <a:off x="8958919" y="5147055"/>
            <a:ext cx="387773" cy="254000"/>
          </a:xfrm>
          <a:custGeom>
            <a:avLst/>
            <a:gdLst/>
            <a:ahLst/>
            <a:cxnLst/>
            <a:rect l="l" t="t" r="r" b="b"/>
            <a:pathLst>
              <a:path w="290829" h="190500">
                <a:moveTo>
                  <a:pt x="104393" y="0"/>
                </a:moveTo>
                <a:lnTo>
                  <a:pt x="100938" y="76167"/>
                </a:lnTo>
                <a:lnTo>
                  <a:pt x="120014" y="77038"/>
                </a:lnTo>
                <a:lnTo>
                  <a:pt x="118236" y="115100"/>
                </a:lnTo>
                <a:lnTo>
                  <a:pt x="99171" y="115100"/>
                </a:lnTo>
                <a:lnTo>
                  <a:pt x="95757" y="190347"/>
                </a:lnTo>
                <a:lnTo>
                  <a:pt x="265172" y="115100"/>
                </a:lnTo>
                <a:lnTo>
                  <a:pt x="118236" y="115100"/>
                </a:lnTo>
                <a:lnTo>
                  <a:pt x="99211" y="114231"/>
                </a:lnTo>
                <a:lnTo>
                  <a:pt x="267128" y="114231"/>
                </a:lnTo>
                <a:lnTo>
                  <a:pt x="290449" y="103873"/>
                </a:lnTo>
                <a:lnTo>
                  <a:pt x="104393" y="0"/>
                </a:lnTo>
                <a:close/>
              </a:path>
              <a:path w="290829" h="190500">
                <a:moveTo>
                  <a:pt x="100938" y="76167"/>
                </a:moveTo>
                <a:lnTo>
                  <a:pt x="99211" y="114231"/>
                </a:lnTo>
                <a:lnTo>
                  <a:pt x="118236" y="115100"/>
                </a:lnTo>
                <a:lnTo>
                  <a:pt x="120014" y="77038"/>
                </a:lnTo>
                <a:lnTo>
                  <a:pt x="100938" y="76167"/>
                </a:lnTo>
                <a:close/>
              </a:path>
              <a:path w="290829" h="190500">
                <a:moveTo>
                  <a:pt x="1777" y="71640"/>
                </a:moveTo>
                <a:lnTo>
                  <a:pt x="0" y="109702"/>
                </a:lnTo>
                <a:lnTo>
                  <a:pt x="99211" y="114231"/>
                </a:lnTo>
                <a:lnTo>
                  <a:pt x="100938" y="76167"/>
                </a:lnTo>
                <a:lnTo>
                  <a:pt x="1777" y="71640"/>
                </a:lnTo>
                <a:close/>
              </a:path>
            </a:pathLst>
          </a:custGeom>
          <a:solidFill>
            <a:srgbClr val="073762"/>
          </a:solidFill>
        </p:spPr>
        <p:txBody>
          <a:bodyPr wrap="square" lIns="0" tIns="0" rIns="0" bIns="0" rtlCol="0"/>
          <a:lstStyle/>
          <a:p>
            <a:endParaRPr sz="2400"/>
          </a:p>
        </p:txBody>
      </p:sp>
      <p:sp>
        <p:nvSpPr>
          <p:cNvPr id="29" name="object 29"/>
          <p:cNvSpPr txBox="1"/>
          <p:nvPr/>
        </p:nvSpPr>
        <p:spPr>
          <a:xfrm>
            <a:off x="9541594" y="4713223"/>
            <a:ext cx="1787313" cy="1145934"/>
          </a:xfrm>
          <a:prstGeom prst="rect">
            <a:avLst/>
          </a:prstGeom>
        </p:spPr>
        <p:txBody>
          <a:bodyPr vert="horz" wrap="square" lIns="0" tIns="16933" rIns="0" bIns="0" rtlCol="0">
            <a:spAutoFit/>
          </a:bodyPr>
          <a:lstStyle/>
          <a:p>
            <a:pPr marL="16933" marR="6773">
              <a:spcBef>
                <a:spcPts val="133"/>
              </a:spcBef>
            </a:pPr>
            <a:r>
              <a:rPr sz="1467" spc="-7" dirty="0">
                <a:latin typeface="Arial"/>
                <a:cs typeface="Arial"/>
              </a:rPr>
              <a:t>Here </a:t>
            </a:r>
            <a:r>
              <a:rPr sz="1467" dirty="0">
                <a:latin typeface="Arial"/>
                <a:cs typeface="Arial"/>
              </a:rPr>
              <a:t>companies can  select </a:t>
            </a:r>
            <a:r>
              <a:rPr sz="1467" spc="-7" dirty="0">
                <a:latin typeface="Arial"/>
                <a:cs typeface="Arial"/>
              </a:rPr>
              <a:t>if </a:t>
            </a:r>
            <a:r>
              <a:rPr sz="1467" dirty="0">
                <a:latin typeface="Arial"/>
                <a:cs typeface="Arial"/>
              </a:rPr>
              <a:t>they </a:t>
            </a:r>
            <a:r>
              <a:rPr sz="1467" spc="-7" dirty="0">
                <a:latin typeface="Arial"/>
                <a:cs typeface="Arial"/>
              </a:rPr>
              <a:t>want </a:t>
            </a:r>
            <a:r>
              <a:rPr sz="1467" dirty="0">
                <a:latin typeface="Arial"/>
                <a:cs typeface="Arial"/>
              </a:rPr>
              <a:t>to  use facebook or </a:t>
            </a:r>
            <a:r>
              <a:rPr sz="1467" spc="-7" dirty="0">
                <a:latin typeface="Arial"/>
                <a:cs typeface="Arial"/>
              </a:rPr>
              <a:t>if  </a:t>
            </a:r>
            <a:r>
              <a:rPr sz="1467" dirty="0">
                <a:latin typeface="Arial"/>
                <a:cs typeface="Arial"/>
              </a:rPr>
              <a:t>they </a:t>
            </a:r>
            <a:r>
              <a:rPr sz="1467" spc="-7" dirty="0">
                <a:latin typeface="Arial"/>
                <a:cs typeface="Arial"/>
              </a:rPr>
              <a:t>want </a:t>
            </a:r>
            <a:r>
              <a:rPr sz="1467" dirty="0">
                <a:latin typeface="Arial"/>
                <a:cs typeface="Arial"/>
              </a:rPr>
              <a:t>to use  instagram </a:t>
            </a:r>
            <a:r>
              <a:rPr sz="1467" spc="7" dirty="0">
                <a:latin typeface="Arial"/>
                <a:cs typeface="Arial"/>
              </a:rPr>
              <a:t>for </a:t>
            </a:r>
            <a:r>
              <a:rPr sz="1467" spc="-7" dirty="0">
                <a:latin typeface="Arial"/>
                <a:cs typeface="Arial"/>
              </a:rPr>
              <a:t>their</a:t>
            </a:r>
            <a:r>
              <a:rPr sz="1467" spc="-207" dirty="0">
                <a:latin typeface="Arial"/>
                <a:cs typeface="Arial"/>
              </a:rPr>
              <a:t> </a:t>
            </a:r>
            <a:r>
              <a:rPr sz="1467" dirty="0">
                <a:latin typeface="Arial"/>
                <a:cs typeface="Arial"/>
              </a:rPr>
              <a:t>ad</a:t>
            </a:r>
            <a:endParaRPr sz="1467">
              <a:latin typeface="Arial"/>
              <a:cs typeface="Arial"/>
            </a:endParaRPr>
          </a:p>
        </p:txBody>
      </p:sp>
      <p:sp>
        <p:nvSpPr>
          <p:cNvPr id="30" name="object 30"/>
          <p:cNvSpPr/>
          <p:nvPr/>
        </p:nvSpPr>
        <p:spPr>
          <a:xfrm>
            <a:off x="185927" y="315975"/>
            <a:ext cx="11741573" cy="6184053"/>
          </a:xfrm>
          <a:custGeom>
            <a:avLst/>
            <a:gdLst/>
            <a:ahLst/>
            <a:cxnLst/>
            <a:rect l="l" t="t" r="r" b="b"/>
            <a:pathLst>
              <a:path w="8806180" h="4638040">
                <a:moveTo>
                  <a:pt x="0" y="4637532"/>
                </a:moveTo>
                <a:lnTo>
                  <a:pt x="8805672" y="4637532"/>
                </a:lnTo>
                <a:lnTo>
                  <a:pt x="8805672" y="0"/>
                </a:lnTo>
                <a:lnTo>
                  <a:pt x="0" y="0"/>
                </a:lnTo>
                <a:lnTo>
                  <a:pt x="0" y="4637532"/>
                </a:lnTo>
                <a:close/>
              </a:path>
            </a:pathLst>
          </a:custGeom>
          <a:ln w="38100">
            <a:solidFill>
              <a:srgbClr val="073762"/>
            </a:solidFill>
          </a:ln>
        </p:spPr>
        <p:txBody>
          <a:bodyPr wrap="square" lIns="0" tIns="0" rIns="0" bIns="0" rtlCol="0"/>
          <a:lstStyle/>
          <a:p>
            <a:endParaRPr sz="2400"/>
          </a:p>
        </p:txBody>
      </p:sp>
      <p:sp>
        <p:nvSpPr>
          <p:cNvPr id="31" name="object 31"/>
          <p:cNvSpPr txBox="1"/>
          <p:nvPr/>
        </p:nvSpPr>
        <p:spPr>
          <a:xfrm>
            <a:off x="306560" y="6572030"/>
            <a:ext cx="3158067" cy="159810"/>
          </a:xfrm>
          <a:prstGeom prst="rect">
            <a:avLst/>
          </a:prstGeom>
        </p:spPr>
        <p:txBody>
          <a:bodyPr vert="horz" wrap="square" lIns="0" tIns="16087" rIns="0" bIns="0" rtlCol="0">
            <a:spAutoFit/>
          </a:bodyPr>
          <a:lstStyle/>
          <a:p>
            <a:pPr marL="16933">
              <a:spcBef>
                <a:spcPts val="127"/>
              </a:spcBef>
            </a:pPr>
            <a:r>
              <a:rPr sz="933" spc="-7" dirty="0">
                <a:solidFill>
                  <a:srgbClr val="999999"/>
                </a:solidFill>
                <a:latin typeface="Arial"/>
                <a:cs typeface="Arial"/>
              </a:rPr>
              <a:t>Sources: </a:t>
            </a:r>
            <a:r>
              <a:rPr sz="933" u="sng" spc="-7" dirty="0">
                <a:solidFill>
                  <a:srgbClr val="0096A7"/>
                </a:solidFill>
                <a:uFill>
                  <a:solidFill>
                    <a:srgbClr val="0096A7"/>
                  </a:solidFill>
                </a:uFill>
                <a:latin typeface="Arial"/>
                <a:cs typeface="Arial"/>
                <a:hlinkClick r:id="rId2"/>
              </a:rPr>
              <a:t>A </a:t>
            </a:r>
            <a:r>
              <a:rPr sz="933" u="sng" spc="-13" dirty="0">
                <a:solidFill>
                  <a:srgbClr val="0096A7"/>
                </a:solidFill>
                <a:uFill>
                  <a:solidFill>
                    <a:srgbClr val="0096A7"/>
                  </a:solidFill>
                </a:uFill>
                <a:latin typeface="Arial"/>
                <a:cs typeface="Arial"/>
                <a:hlinkClick r:id="rId2"/>
              </a:rPr>
              <a:t>Step-by-Step </a:t>
            </a:r>
            <a:r>
              <a:rPr sz="933" u="sng" spc="-7" dirty="0">
                <a:solidFill>
                  <a:srgbClr val="0096A7"/>
                </a:solidFill>
                <a:uFill>
                  <a:solidFill>
                    <a:srgbClr val="0096A7"/>
                  </a:solidFill>
                </a:uFill>
                <a:latin typeface="Arial"/>
                <a:cs typeface="Arial"/>
                <a:hlinkClick r:id="rId2"/>
              </a:rPr>
              <a:t>Guide to Advertising on</a:t>
            </a:r>
            <a:r>
              <a:rPr sz="933" u="sng" dirty="0">
                <a:solidFill>
                  <a:srgbClr val="0096A7"/>
                </a:solidFill>
                <a:uFill>
                  <a:solidFill>
                    <a:srgbClr val="0096A7"/>
                  </a:solidFill>
                </a:uFill>
                <a:latin typeface="Arial"/>
                <a:cs typeface="Arial"/>
                <a:hlinkClick r:id="rId2"/>
              </a:rPr>
              <a:t> </a:t>
            </a:r>
            <a:r>
              <a:rPr sz="933" u="sng" spc="-13" dirty="0">
                <a:solidFill>
                  <a:srgbClr val="0096A7"/>
                </a:solidFill>
                <a:uFill>
                  <a:solidFill>
                    <a:srgbClr val="0096A7"/>
                  </a:solidFill>
                </a:uFill>
                <a:latin typeface="Arial"/>
                <a:cs typeface="Arial"/>
                <a:hlinkClick r:id="rId2"/>
              </a:rPr>
              <a:t>Instagram</a:t>
            </a:r>
            <a:endParaRPr sz="933">
              <a:latin typeface="Arial"/>
              <a:cs typeface="Arial"/>
            </a:endParaRPr>
          </a:p>
        </p:txBody>
      </p:sp>
      <p:sp>
        <p:nvSpPr>
          <p:cNvPr id="32" name="object 32"/>
          <p:cNvSpPr txBox="1"/>
          <p:nvPr/>
        </p:nvSpPr>
        <p:spPr>
          <a:xfrm>
            <a:off x="11403245" y="6517979"/>
            <a:ext cx="166793" cy="304421"/>
          </a:xfrm>
          <a:prstGeom prst="rect">
            <a:avLst/>
          </a:prstGeom>
        </p:spPr>
        <p:txBody>
          <a:bodyPr vert="horz" wrap="square" lIns="0" tIns="16933" rIns="0" bIns="0" rtlCol="0">
            <a:spAutoFit/>
          </a:bodyPr>
          <a:lstStyle/>
          <a:p>
            <a:pPr marL="16933">
              <a:spcBef>
                <a:spcPts val="133"/>
              </a:spcBef>
            </a:pPr>
            <a:r>
              <a:rPr sz="1867" dirty="0">
                <a:latin typeface="Arial"/>
                <a:cs typeface="Arial"/>
              </a:rPr>
              <a:t>9</a:t>
            </a:r>
            <a:endParaRPr sz="1867">
              <a:latin typeface="Arial"/>
              <a:cs typeface="Arial"/>
            </a:endParaRPr>
          </a:p>
        </p:txBody>
      </p:sp>
    </p:spTree>
    <p:extLst>
      <p:ext uri="{BB962C8B-B14F-4D97-AF65-F5344CB8AC3E}">
        <p14:creationId xmlns:p14="http://schemas.microsoft.com/office/powerpoint/2010/main" val="25698217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1023866"/>
            <a:ext cx="14020800" cy="693353"/>
          </a:xfrm>
          <a:prstGeom prst="rect">
            <a:avLst/>
          </a:prstGeom>
        </p:spPr>
        <p:txBody>
          <a:bodyPr vert="horz" wrap="square" lIns="0" tIns="16087" rIns="0" bIns="0" rtlCol="0" anchor="ctr">
            <a:spAutoFit/>
          </a:bodyPr>
          <a:lstStyle/>
          <a:p>
            <a:pPr marL="3391662" marR="6773" indent="-2932780">
              <a:lnSpc>
                <a:spcPct val="100000"/>
              </a:lnSpc>
              <a:spcBef>
                <a:spcPts val="127"/>
              </a:spcBef>
            </a:pPr>
            <a:r>
              <a:rPr spc="-7" dirty="0"/>
              <a:t>How </a:t>
            </a:r>
            <a:r>
              <a:rPr dirty="0"/>
              <a:t>organizations can </a:t>
            </a:r>
            <a:r>
              <a:rPr spc="-7" dirty="0"/>
              <a:t>buy </a:t>
            </a:r>
            <a:r>
              <a:rPr dirty="0"/>
              <a:t>Instagram </a:t>
            </a:r>
            <a:r>
              <a:rPr spc="-7" dirty="0"/>
              <a:t>Ads  </a:t>
            </a:r>
            <a:r>
              <a:rPr dirty="0"/>
              <a:t>(Step </a:t>
            </a:r>
            <a:r>
              <a:rPr spc="-7" dirty="0"/>
              <a:t>by</a:t>
            </a:r>
            <a:r>
              <a:rPr dirty="0"/>
              <a:t> Step)</a:t>
            </a:r>
          </a:p>
        </p:txBody>
      </p:sp>
      <p:sp>
        <p:nvSpPr>
          <p:cNvPr id="3" name="object 3"/>
          <p:cNvSpPr/>
          <p:nvPr/>
        </p:nvSpPr>
        <p:spPr>
          <a:xfrm>
            <a:off x="877824" y="1818641"/>
            <a:ext cx="2211493" cy="937260"/>
          </a:xfrm>
          <a:custGeom>
            <a:avLst/>
            <a:gdLst/>
            <a:ahLst/>
            <a:cxnLst/>
            <a:rect l="l" t="t" r="r" b="b"/>
            <a:pathLst>
              <a:path w="1658620" h="702944">
                <a:moveTo>
                  <a:pt x="0" y="117094"/>
                </a:moveTo>
                <a:lnTo>
                  <a:pt x="9201" y="71526"/>
                </a:lnTo>
                <a:lnTo>
                  <a:pt x="34296" y="34305"/>
                </a:lnTo>
                <a:lnTo>
                  <a:pt x="71516" y="9205"/>
                </a:lnTo>
                <a:lnTo>
                  <a:pt x="117093" y="0"/>
                </a:lnTo>
                <a:lnTo>
                  <a:pt x="1541018" y="0"/>
                </a:lnTo>
                <a:lnTo>
                  <a:pt x="1586585" y="9205"/>
                </a:lnTo>
                <a:lnTo>
                  <a:pt x="1623806" y="34305"/>
                </a:lnTo>
                <a:lnTo>
                  <a:pt x="1648906" y="71526"/>
                </a:lnTo>
                <a:lnTo>
                  <a:pt x="1658112" y="117094"/>
                </a:lnTo>
                <a:lnTo>
                  <a:pt x="1658112" y="585470"/>
                </a:lnTo>
                <a:lnTo>
                  <a:pt x="1648906" y="631037"/>
                </a:lnTo>
                <a:lnTo>
                  <a:pt x="1623806" y="668258"/>
                </a:lnTo>
                <a:lnTo>
                  <a:pt x="1586585" y="693358"/>
                </a:lnTo>
                <a:lnTo>
                  <a:pt x="1541018" y="702564"/>
                </a:lnTo>
                <a:lnTo>
                  <a:pt x="117093" y="702564"/>
                </a:lnTo>
                <a:lnTo>
                  <a:pt x="71516" y="693358"/>
                </a:lnTo>
                <a:lnTo>
                  <a:pt x="34296" y="668258"/>
                </a:lnTo>
                <a:lnTo>
                  <a:pt x="9201" y="631037"/>
                </a:lnTo>
                <a:lnTo>
                  <a:pt x="0" y="585470"/>
                </a:lnTo>
                <a:lnTo>
                  <a:pt x="0" y="117094"/>
                </a:lnTo>
                <a:close/>
              </a:path>
            </a:pathLst>
          </a:custGeom>
          <a:ln w="9144">
            <a:solidFill>
              <a:srgbClr val="6E21A3"/>
            </a:solidFill>
          </a:ln>
        </p:spPr>
        <p:txBody>
          <a:bodyPr wrap="square" lIns="0" tIns="0" rIns="0" bIns="0" rtlCol="0"/>
          <a:lstStyle/>
          <a:p>
            <a:endParaRPr sz="2400"/>
          </a:p>
        </p:txBody>
      </p:sp>
      <p:sp>
        <p:nvSpPr>
          <p:cNvPr id="4" name="object 4"/>
          <p:cNvSpPr txBox="1"/>
          <p:nvPr/>
        </p:nvSpPr>
        <p:spPr>
          <a:xfrm>
            <a:off x="1181134" y="2021162"/>
            <a:ext cx="1602740" cy="509541"/>
          </a:xfrm>
          <a:prstGeom prst="rect">
            <a:avLst/>
          </a:prstGeom>
        </p:spPr>
        <p:txBody>
          <a:bodyPr vert="horz" wrap="square" lIns="0" tIns="16933" rIns="0" bIns="0" rtlCol="0">
            <a:spAutoFit/>
          </a:bodyPr>
          <a:lstStyle/>
          <a:p>
            <a:pPr marL="138849" marR="6773" indent="-121917">
              <a:spcBef>
                <a:spcPts val="133"/>
              </a:spcBef>
            </a:pPr>
            <a:r>
              <a:rPr sz="1600" b="1" spc="-7" dirty="0">
                <a:latin typeface="Arial"/>
                <a:cs typeface="Arial"/>
              </a:rPr>
              <a:t>Set </a:t>
            </a:r>
            <a:r>
              <a:rPr sz="1600" b="1" spc="-13" dirty="0">
                <a:latin typeface="Arial"/>
                <a:cs typeface="Arial"/>
              </a:rPr>
              <a:t>your</a:t>
            </a:r>
            <a:r>
              <a:rPr sz="1600" b="1" spc="-40" dirty="0">
                <a:latin typeface="Arial"/>
                <a:cs typeface="Arial"/>
              </a:rPr>
              <a:t> </a:t>
            </a:r>
            <a:r>
              <a:rPr sz="1600" b="1" spc="-7" dirty="0">
                <a:latin typeface="Arial"/>
                <a:cs typeface="Arial"/>
              </a:rPr>
              <a:t>Budget  </a:t>
            </a:r>
            <a:r>
              <a:rPr sz="1600" b="1" dirty="0">
                <a:latin typeface="Arial"/>
                <a:cs typeface="Arial"/>
              </a:rPr>
              <a:t>and</a:t>
            </a:r>
            <a:r>
              <a:rPr sz="1600" b="1" spc="-47" dirty="0">
                <a:latin typeface="Arial"/>
                <a:cs typeface="Arial"/>
              </a:rPr>
              <a:t> </a:t>
            </a:r>
            <a:r>
              <a:rPr sz="1600" b="1" dirty="0">
                <a:latin typeface="Arial"/>
                <a:cs typeface="Arial"/>
              </a:rPr>
              <a:t>Schedule</a:t>
            </a:r>
            <a:endParaRPr sz="1600">
              <a:latin typeface="Arial"/>
              <a:cs typeface="Arial"/>
            </a:endParaRPr>
          </a:p>
        </p:txBody>
      </p:sp>
      <p:grpSp>
        <p:nvGrpSpPr>
          <p:cNvPr id="5" name="object 5"/>
          <p:cNvGrpSpPr/>
          <p:nvPr/>
        </p:nvGrpSpPr>
        <p:grpSpPr>
          <a:xfrm>
            <a:off x="414274" y="1706626"/>
            <a:ext cx="581660" cy="571500"/>
            <a:chOff x="310705" y="1279969"/>
            <a:chExt cx="436245" cy="428625"/>
          </a:xfrm>
        </p:grpSpPr>
        <p:sp>
          <p:nvSpPr>
            <p:cNvPr id="6" name="object 6"/>
            <p:cNvSpPr/>
            <p:nvPr/>
          </p:nvSpPr>
          <p:spPr>
            <a:xfrm>
              <a:off x="315468" y="1284732"/>
              <a:ext cx="426720" cy="419100"/>
            </a:xfrm>
            <a:custGeom>
              <a:avLst/>
              <a:gdLst/>
              <a:ahLst/>
              <a:cxnLst/>
              <a:rect l="l" t="t" r="r" b="b"/>
              <a:pathLst>
                <a:path w="426720" h="419100">
                  <a:moveTo>
                    <a:pt x="213360" y="0"/>
                  </a:moveTo>
                  <a:lnTo>
                    <a:pt x="164440" y="5536"/>
                  </a:lnTo>
                  <a:lnTo>
                    <a:pt x="119531" y="21304"/>
                  </a:lnTo>
                  <a:lnTo>
                    <a:pt x="79916" y="46046"/>
                  </a:lnTo>
                  <a:lnTo>
                    <a:pt x="46874" y="78501"/>
                  </a:lnTo>
                  <a:lnTo>
                    <a:pt x="21687" y="117410"/>
                  </a:lnTo>
                  <a:lnTo>
                    <a:pt x="5635" y="161512"/>
                  </a:lnTo>
                  <a:lnTo>
                    <a:pt x="0" y="209550"/>
                  </a:lnTo>
                  <a:lnTo>
                    <a:pt x="5635" y="257587"/>
                  </a:lnTo>
                  <a:lnTo>
                    <a:pt x="21687" y="301689"/>
                  </a:lnTo>
                  <a:lnTo>
                    <a:pt x="46874" y="340598"/>
                  </a:lnTo>
                  <a:lnTo>
                    <a:pt x="79916" y="373053"/>
                  </a:lnTo>
                  <a:lnTo>
                    <a:pt x="119531" y="397795"/>
                  </a:lnTo>
                  <a:lnTo>
                    <a:pt x="164440" y="413563"/>
                  </a:lnTo>
                  <a:lnTo>
                    <a:pt x="213360" y="419100"/>
                  </a:lnTo>
                  <a:lnTo>
                    <a:pt x="262279" y="413563"/>
                  </a:lnTo>
                  <a:lnTo>
                    <a:pt x="307188" y="397795"/>
                  </a:lnTo>
                  <a:lnTo>
                    <a:pt x="346803" y="373053"/>
                  </a:lnTo>
                  <a:lnTo>
                    <a:pt x="379845" y="340598"/>
                  </a:lnTo>
                  <a:lnTo>
                    <a:pt x="405032" y="301689"/>
                  </a:lnTo>
                  <a:lnTo>
                    <a:pt x="421084" y="257587"/>
                  </a:lnTo>
                  <a:lnTo>
                    <a:pt x="426719" y="209550"/>
                  </a:lnTo>
                  <a:lnTo>
                    <a:pt x="421084" y="161512"/>
                  </a:lnTo>
                  <a:lnTo>
                    <a:pt x="405032" y="117410"/>
                  </a:lnTo>
                  <a:lnTo>
                    <a:pt x="379845" y="78501"/>
                  </a:lnTo>
                  <a:lnTo>
                    <a:pt x="346803" y="46046"/>
                  </a:lnTo>
                  <a:lnTo>
                    <a:pt x="307188" y="21304"/>
                  </a:lnTo>
                  <a:lnTo>
                    <a:pt x="262279" y="5536"/>
                  </a:lnTo>
                  <a:lnTo>
                    <a:pt x="213360" y="0"/>
                  </a:lnTo>
                  <a:close/>
                </a:path>
              </a:pathLst>
            </a:custGeom>
            <a:solidFill>
              <a:srgbClr val="6E21A3"/>
            </a:solidFill>
          </p:spPr>
          <p:txBody>
            <a:bodyPr wrap="square" lIns="0" tIns="0" rIns="0" bIns="0" rtlCol="0"/>
            <a:lstStyle/>
            <a:p>
              <a:endParaRPr sz="2400"/>
            </a:p>
          </p:txBody>
        </p:sp>
        <p:sp>
          <p:nvSpPr>
            <p:cNvPr id="7" name="object 7"/>
            <p:cNvSpPr/>
            <p:nvPr/>
          </p:nvSpPr>
          <p:spPr>
            <a:xfrm>
              <a:off x="315468" y="1284732"/>
              <a:ext cx="426720" cy="419100"/>
            </a:xfrm>
            <a:custGeom>
              <a:avLst/>
              <a:gdLst/>
              <a:ahLst/>
              <a:cxnLst/>
              <a:rect l="l" t="t" r="r" b="b"/>
              <a:pathLst>
                <a:path w="426720" h="419100">
                  <a:moveTo>
                    <a:pt x="0" y="209550"/>
                  </a:moveTo>
                  <a:lnTo>
                    <a:pt x="5635" y="161512"/>
                  </a:lnTo>
                  <a:lnTo>
                    <a:pt x="21687" y="117410"/>
                  </a:lnTo>
                  <a:lnTo>
                    <a:pt x="46874" y="78501"/>
                  </a:lnTo>
                  <a:lnTo>
                    <a:pt x="79916" y="46046"/>
                  </a:lnTo>
                  <a:lnTo>
                    <a:pt x="119531" y="21304"/>
                  </a:lnTo>
                  <a:lnTo>
                    <a:pt x="164440" y="5536"/>
                  </a:lnTo>
                  <a:lnTo>
                    <a:pt x="213360" y="0"/>
                  </a:lnTo>
                  <a:lnTo>
                    <a:pt x="262279" y="5536"/>
                  </a:lnTo>
                  <a:lnTo>
                    <a:pt x="307188" y="21304"/>
                  </a:lnTo>
                  <a:lnTo>
                    <a:pt x="346803" y="46046"/>
                  </a:lnTo>
                  <a:lnTo>
                    <a:pt x="379845" y="78501"/>
                  </a:lnTo>
                  <a:lnTo>
                    <a:pt x="405032" y="117410"/>
                  </a:lnTo>
                  <a:lnTo>
                    <a:pt x="421084" y="161512"/>
                  </a:lnTo>
                  <a:lnTo>
                    <a:pt x="426719" y="209550"/>
                  </a:lnTo>
                  <a:lnTo>
                    <a:pt x="421084" y="257587"/>
                  </a:lnTo>
                  <a:lnTo>
                    <a:pt x="405032" y="301689"/>
                  </a:lnTo>
                  <a:lnTo>
                    <a:pt x="379845" y="340598"/>
                  </a:lnTo>
                  <a:lnTo>
                    <a:pt x="346803" y="373053"/>
                  </a:lnTo>
                  <a:lnTo>
                    <a:pt x="307188" y="397795"/>
                  </a:lnTo>
                  <a:lnTo>
                    <a:pt x="262279" y="413563"/>
                  </a:lnTo>
                  <a:lnTo>
                    <a:pt x="213360" y="419100"/>
                  </a:lnTo>
                  <a:lnTo>
                    <a:pt x="164440" y="413563"/>
                  </a:lnTo>
                  <a:lnTo>
                    <a:pt x="119531" y="397795"/>
                  </a:lnTo>
                  <a:lnTo>
                    <a:pt x="79916" y="373053"/>
                  </a:lnTo>
                  <a:lnTo>
                    <a:pt x="46874" y="340598"/>
                  </a:lnTo>
                  <a:lnTo>
                    <a:pt x="21687" y="301689"/>
                  </a:lnTo>
                  <a:lnTo>
                    <a:pt x="5635" y="257587"/>
                  </a:lnTo>
                  <a:lnTo>
                    <a:pt x="0" y="209550"/>
                  </a:lnTo>
                  <a:close/>
                </a:path>
              </a:pathLst>
            </a:custGeom>
            <a:ln w="9144">
              <a:solidFill>
                <a:srgbClr val="6E21A3"/>
              </a:solidFill>
            </a:ln>
          </p:spPr>
          <p:txBody>
            <a:bodyPr wrap="square" lIns="0" tIns="0" rIns="0" bIns="0" rtlCol="0"/>
            <a:lstStyle/>
            <a:p>
              <a:endParaRPr sz="2400"/>
            </a:p>
          </p:txBody>
        </p:sp>
      </p:grpSp>
      <p:sp>
        <p:nvSpPr>
          <p:cNvPr id="8" name="object 8"/>
          <p:cNvSpPr txBox="1"/>
          <p:nvPr/>
        </p:nvSpPr>
        <p:spPr>
          <a:xfrm>
            <a:off x="608922" y="1825751"/>
            <a:ext cx="166793" cy="305276"/>
          </a:xfrm>
          <a:prstGeom prst="rect">
            <a:avLst/>
          </a:prstGeom>
        </p:spPr>
        <p:txBody>
          <a:bodyPr vert="horz" wrap="square" lIns="0" tIns="17780" rIns="0" bIns="0" rtlCol="0">
            <a:spAutoFit/>
          </a:bodyPr>
          <a:lstStyle/>
          <a:p>
            <a:pPr marL="16933">
              <a:spcBef>
                <a:spcPts val="140"/>
              </a:spcBef>
            </a:pPr>
            <a:r>
              <a:rPr sz="1867" b="1" dirty="0">
                <a:solidFill>
                  <a:srgbClr val="FFFFFF"/>
                </a:solidFill>
                <a:latin typeface="Arial"/>
                <a:cs typeface="Arial"/>
              </a:rPr>
              <a:t>5</a:t>
            </a:r>
            <a:endParaRPr sz="1867">
              <a:latin typeface="Arial"/>
              <a:cs typeface="Arial"/>
            </a:endParaRPr>
          </a:p>
        </p:txBody>
      </p:sp>
      <p:sp>
        <p:nvSpPr>
          <p:cNvPr id="9" name="object 9"/>
          <p:cNvSpPr/>
          <p:nvPr/>
        </p:nvSpPr>
        <p:spPr>
          <a:xfrm>
            <a:off x="879855" y="3228847"/>
            <a:ext cx="2208952" cy="1043093"/>
          </a:xfrm>
          <a:custGeom>
            <a:avLst/>
            <a:gdLst/>
            <a:ahLst/>
            <a:cxnLst/>
            <a:rect l="l" t="t" r="r" b="b"/>
            <a:pathLst>
              <a:path w="1656714" h="782319">
                <a:moveTo>
                  <a:pt x="0" y="130301"/>
                </a:moveTo>
                <a:lnTo>
                  <a:pt x="10240" y="79563"/>
                </a:lnTo>
                <a:lnTo>
                  <a:pt x="38166" y="38147"/>
                </a:lnTo>
                <a:lnTo>
                  <a:pt x="79584" y="10233"/>
                </a:lnTo>
                <a:lnTo>
                  <a:pt x="130301" y="0"/>
                </a:lnTo>
                <a:lnTo>
                  <a:pt x="1526285" y="0"/>
                </a:lnTo>
                <a:lnTo>
                  <a:pt x="1577024" y="10233"/>
                </a:lnTo>
                <a:lnTo>
                  <a:pt x="1618440" y="38147"/>
                </a:lnTo>
                <a:lnTo>
                  <a:pt x="1646354" y="79563"/>
                </a:lnTo>
                <a:lnTo>
                  <a:pt x="1656588" y="130301"/>
                </a:lnTo>
                <a:lnTo>
                  <a:pt x="1656588" y="651509"/>
                </a:lnTo>
                <a:lnTo>
                  <a:pt x="1646354" y="702248"/>
                </a:lnTo>
                <a:lnTo>
                  <a:pt x="1618440" y="743664"/>
                </a:lnTo>
                <a:lnTo>
                  <a:pt x="1577024" y="771578"/>
                </a:lnTo>
                <a:lnTo>
                  <a:pt x="1526285" y="781812"/>
                </a:lnTo>
                <a:lnTo>
                  <a:pt x="130301" y="781812"/>
                </a:lnTo>
                <a:lnTo>
                  <a:pt x="79584" y="771578"/>
                </a:lnTo>
                <a:lnTo>
                  <a:pt x="38166" y="743664"/>
                </a:lnTo>
                <a:lnTo>
                  <a:pt x="10240" y="702248"/>
                </a:lnTo>
                <a:lnTo>
                  <a:pt x="0" y="651509"/>
                </a:lnTo>
                <a:lnTo>
                  <a:pt x="0" y="130301"/>
                </a:lnTo>
                <a:close/>
              </a:path>
            </a:pathLst>
          </a:custGeom>
          <a:ln w="9143">
            <a:solidFill>
              <a:srgbClr val="B728AE"/>
            </a:solidFill>
          </a:ln>
        </p:spPr>
        <p:txBody>
          <a:bodyPr wrap="square" lIns="0" tIns="0" rIns="0" bIns="0" rtlCol="0"/>
          <a:lstStyle/>
          <a:p>
            <a:endParaRPr sz="2400"/>
          </a:p>
        </p:txBody>
      </p:sp>
      <p:sp>
        <p:nvSpPr>
          <p:cNvPr id="10" name="object 10"/>
          <p:cNvSpPr txBox="1"/>
          <p:nvPr/>
        </p:nvSpPr>
        <p:spPr>
          <a:xfrm>
            <a:off x="1399777" y="3484202"/>
            <a:ext cx="1167553" cy="509541"/>
          </a:xfrm>
          <a:prstGeom prst="rect">
            <a:avLst/>
          </a:prstGeom>
        </p:spPr>
        <p:txBody>
          <a:bodyPr vert="horz" wrap="square" lIns="0" tIns="16933" rIns="0" bIns="0" rtlCol="0">
            <a:spAutoFit/>
          </a:bodyPr>
          <a:lstStyle/>
          <a:p>
            <a:pPr marL="198962" marR="6773" indent="-182875">
              <a:spcBef>
                <a:spcPts val="133"/>
              </a:spcBef>
            </a:pPr>
            <a:r>
              <a:rPr sz="1600" b="1" spc="-7" dirty="0">
                <a:latin typeface="Arial"/>
                <a:cs typeface="Arial"/>
              </a:rPr>
              <a:t>Set </a:t>
            </a:r>
            <a:r>
              <a:rPr sz="1600" b="1" spc="-13" dirty="0">
                <a:latin typeface="Arial"/>
                <a:cs typeface="Arial"/>
              </a:rPr>
              <a:t>your</a:t>
            </a:r>
            <a:r>
              <a:rPr sz="1600" b="1" spc="-73" dirty="0">
                <a:latin typeface="Arial"/>
                <a:cs typeface="Arial"/>
              </a:rPr>
              <a:t> </a:t>
            </a:r>
            <a:r>
              <a:rPr sz="1600" b="1" spc="-27" dirty="0">
                <a:latin typeface="Arial"/>
                <a:cs typeface="Arial"/>
              </a:rPr>
              <a:t>Ad  </a:t>
            </a:r>
            <a:r>
              <a:rPr sz="1600" b="1" spc="-7" dirty="0">
                <a:latin typeface="Arial"/>
                <a:cs typeface="Arial"/>
              </a:rPr>
              <a:t>creative</a:t>
            </a:r>
            <a:endParaRPr sz="1600">
              <a:latin typeface="Arial"/>
              <a:cs typeface="Arial"/>
            </a:endParaRPr>
          </a:p>
        </p:txBody>
      </p:sp>
      <p:sp>
        <p:nvSpPr>
          <p:cNvPr id="11" name="object 11"/>
          <p:cNvSpPr/>
          <p:nvPr/>
        </p:nvSpPr>
        <p:spPr>
          <a:xfrm>
            <a:off x="422655" y="3123184"/>
            <a:ext cx="567267" cy="558800"/>
          </a:xfrm>
          <a:custGeom>
            <a:avLst/>
            <a:gdLst/>
            <a:ahLst/>
            <a:cxnLst/>
            <a:rect l="l" t="t" r="r" b="b"/>
            <a:pathLst>
              <a:path w="425450" h="419100">
                <a:moveTo>
                  <a:pt x="212598" y="0"/>
                </a:moveTo>
                <a:lnTo>
                  <a:pt x="163852" y="5536"/>
                </a:lnTo>
                <a:lnTo>
                  <a:pt x="119104" y="21304"/>
                </a:lnTo>
                <a:lnTo>
                  <a:pt x="79630" y="46046"/>
                </a:lnTo>
                <a:lnTo>
                  <a:pt x="46706" y="78501"/>
                </a:lnTo>
                <a:lnTo>
                  <a:pt x="21609" y="117410"/>
                </a:lnTo>
                <a:lnTo>
                  <a:pt x="5615" y="161512"/>
                </a:lnTo>
                <a:lnTo>
                  <a:pt x="0" y="209550"/>
                </a:lnTo>
                <a:lnTo>
                  <a:pt x="5615" y="257587"/>
                </a:lnTo>
                <a:lnTo>
                  <a:pt x="21609" y="301689"/>
                </a:lnTo>
                <a:lnTo>
                  <a:pt x="46706" y="340598"/>
                </a:lnTo>
                <a:lnTo>
                  <a:pt x="79630" y="373053"/>
                </a:lnTo>
                <a:lnTo>
                  <a:pt x="119104" y="397795"/>
                </a:lnTo>
                <a:lnTo>
                  <a:pt x="163852" y="413563"/>
                </a:lnTo>
                <a:lnTo>
                  <a:pt x="212598" y="419100"/>
                </a:lnTo>
                <a:lnTo>
                  <a:pt x="261343" y="413563"/>
                </a:lnTo>
                <a:lnTo>
                  <a:pt x="306091" y="397795"/>
                </a:lnTo>
                <a:lnTo>
                  <a:pt x="345565" y="373053"/>
                </a:lnTo>
                <a:lnTo>
                  <a:pt x="378489" y="340598"/>
                </a:lnTo>
                <a:lnTo>
                  <a:pt x="403586" y="301689"/>
                </a:lnTo>
                <a:lnTo>
                  <a:pt x="419580" y="257587"/>
                </a:lnTo>
                <a:lnTo>
                  <a:pt x="425195" y="209550"/>
                </a:lnTo>
                <a:lnTo>
                  <a:pt x="419580" y="161512"/>
                </a:lnTo>
                <a:lnTo>
                  <a:pt x="403586" y="117410"/>
                </a:lnTo>
                <a:lnTo>
                  <a:pt x="378489" y="78501"/>
                </a:lnTo>
                <a:lnTo>
                  <a:pt x="345565" y="46046"/>
                </a:lnTo>
                <a:lnTo>
                  <a:pt x="306091" y="21304"/>
                </a:lnTo>
                <a:lnTo>
                  <a:pt x="261343" y="5536"/>
                </a:lnTo>
                <a:lnTo>
                  <a:pt x="212598" y="0"/>
                </a:lnTo>
                <a:close/>
              </a:path>
            </a:pathLst>
          </a:custGeom>
          <a:solidFill>
            <a:srgbClr val="B728AE"/>
          </a:solidFill>
        </p:spPr>
        <p:txBody>
          <a:bodyPr wrap="square" lIns="0" tIns="0" rIns="0" bIns="0" rtlCol="0"/>
          <a:lstStyle/>
          <a:p>
            <a:endParaRPr sz="2400"/>
          </a:p>
        </p:txBody>
      </p:sp>
      <p:sp>
        <p:nvSpPr>
          <p:cNvPr id="12" name="object 12"/>
          <p:cNvSpPr txBox="1"/>
          <p:nvPr/>
        </p:nvSpPr>
        <p:spPr>
          <a:xfrm>
            <a:off x="610549" y="3236299"/>
            <a:ext cx="166793" cy="304421"/>
          </a:xfrm>
          <a:prstGeom prst="rect">
            <a:avLst/>
          </a:prstGeom>
        </p:spPr>
        <p:txBody>
          <a:bodyPr vert="horz" wrap="square" lIns="0" tIns="16933" rIns="0" bIns="0" rtlCol="0">
            <a:spAutoFit/>
          </a:bodyPr>
          <a:lstStyle/>
          <a:p>
            <a:pPr marL="16933">
              <a:spcBef>
                <a:spcPts val="133"/>
              </a:spcBef>
            </a:pPr>
            <a:r>
              <a:rPr sz="1867" b="1" dirty="0">
                <a:solidFill>
                  <a:srgbClr val="FFFFFF"/>
                </a:solidFill>
                <a:latin typeface="Arial"/>
                <a:cs typeface="Arial"/>
              </a:rPr>
              <a:t>6</a:t>
            </a:r>
            <a:endParaRPr sz="1867">
              <a:latin typeface="Arial"/>
              <a:cs typeface="Arial"/>
            </a:endParaRPr>
          </a:p>
        </p:txBody>
      </p:sp>
      <p:sp>
        <p:nvSpPr>
          <p:cNvPr id="13" name="object 13"/>
          <p:cNvSpPr txBox="1"/>
          <p:nvPr/>
        </p:nvSpPr>
        <p:spPr>
          <a:xfrm>
            <a:off x="3897885" y="1991528"/>
            <a:ext cx="1866900" cy="695255"/>
          </a:xfrm>
          <a:prstGeom prst="rect">
            <a:avLst/>
          </a:prstGeom>
        </p:spPr>
        <p:txBody>
          <a:bodyPr vert="horz" wrap="square" lIns="0" tIns="17780" rIns="0" bIns="0" rtlCol="0">
            <a:spAutoFit/>
          </a:bodyPr>
          <a:lstStyle/>
          <a:p>
            <a:pPr marL="16933" marR="6773">
              <a:spcBef>
                <a:spcPts val="140"/>
              </a:spcBef>
            </a:pPr>
            <a:r>
              <a:rPr sz="1467" spc="-7" dirty="0">
                <a:latin typeface="Arial"/>
                <a:cs typeface="Arial"/>
              </a:rPr>
              <a:t>Companies </a:t>
            </a:r>
            <a:r>
              <a:rPr sz="1467" dirty="0">
                <a:latin typeface="Arial"/>
                <a:cs typeface="Arial"/>
              </a:rPr>
              <a:t>can</a:t>
            </a:r>
            <a:r>
              <a:rPr sz="1467" spc="-87" dirty="0">
                <a:latin typeface="Arial"/>
                <a:cs typeface="Arial"/>
              </a:rPr>
              <a:t> </a:t>
            </a:r>
            <a:r>
              <a:rPr sz="1467" dirty="0">
                <a:latin typeface="Arial"/>
                <a:cs typeface="Arial"/>
              </a:rPr>
              <a:t>select  </a:t>
            </a:r>
            <a:r>
              <a:rPr sz="1467" spc="-7" dirty="0">
                <a:latin typeface="Arial"/>
                <a:cs typeface="Arial"/>
              </a:rPr>
              <a:t>between daily </a:t>
            </a:r>
            <a:r>
              <a:rPr sz="1467" dirty="0">
                <a:latin typeface="Arial"/>
                <a:cs typeface="Arial"/>
              </a:rPr>
              <a:t>budget  and Lifetime</a:t>
            </a:r>
            <a:r>
              <a:rPr sz="1467" spc="-80" dirty="0">
                <a:latin typeface="Arial"/>
                <a:cs typeface="Arial"/>
              </a:rPr>
              <a:t> </a:t>
            </a:r>
            <a:r>
              <a:rPr sz="1467" spc="-7" dirty="0">
                <a:latin typeface="Arial"/>
                <a:cs typeface="Arial"/>
              </a:rPr>
              <a:t>value</a:t>
            </a:r>
            <a:endParaRPr sz="1467">
              <a:latin typeface="Arial"/>
              <a:cs typeface="Arial"/>
            </a:endParaRPr>
          </a:p>
        </p:txBody>
      </p:sp>
      <p:sp>
        <p:nvSpPr>
          <p:cNvPr id="14" name="object 14"/>
          <p:cNvSpPr txBox="1"/>
          <p:nvPr/>
        </p:nvSpPr>
        <p:spPr>
          <a:xfrm>
            <a:off x="3824393" y="3225293"/>
            <a:ext cx="1730587" cy="920166"/>
          </a:xfrm>
          <a:prstGeom prst="rect">
            <a:avLst/>
          </a:prstGeom>
        </p:spPr>
        <p:txBody>
          <a:bodyPr vert="horz" wrap="square" lIns="0" tIns="16933" rIns="0" bIns="0" rtlCol="0">
            <a:spAutoFit/>
          </a:bodyPr>
          <a:lstStyle/>
          <a:p>
            <a:pPr marL="16933" marR="6773">
              <a:spcBef>
                <a:spcPts val="133"/>
              </a:spcBef>
            </a:pPr>
            <a:r>
              <a:rPr sz="1467" spc="-7" dirty="0">
                <a:latin typeface="Arial"/>
                <a:cs typeface="Arial"/>
              </a:rPr>
              <a:t>Here is where  </a:t>
            </a:r>
            <a:r>
              <a:rPr sz="1467" dirty="0">
                <a:latin typeface="Arial"/>
                <a:cs typeface="Arial"/>
              </a:rPr>
              <a:t>companies can  </a:t>
            </a:r>
            <a:r>
              <a:rPr sz="1467" spc="-7" dirty="0">
                <a:latin typeface="Arial"/>
                <a:cs typeface="Arial"/>
              </a:rPr>
              <a:t>decide </a:t>
            </a:r>
            <a:r>
              <a:rPr sz="1467" dirty="0">
                <a:latin typeface="Arial"/>
                <a:cs typeface="Arial"/>
              </a:rPr>
              <a:t>how the ad</a:t>
            </a:r>
            <a:r>
              <a:rPr sz="1467" spc="-120" dirty="0">
                <a:latin typeface="Arial"/>
                <a:cs typeface="Arial"/>
              </a:rPr>
              <a:t> </a:t>
            </a:r>
            <a:r>
              <a:rPr sz="1467" spc="-7" dirty="0">
                <a:latin typeface="Arial"/>
                <a:cs typeface="Arial"/>
              </a:rPr>
              <a:t>is  </a:t>
            </a:r>
            <a:r>
              <a:rPr sz="1467" dirty="0">
                <a:latin typeface="Arial"/>
                <a:cs typeface="Arial"/>
              </a:rPr>
              <a:t>going to </a:t>
            </a:r>
            <a:r>
              <a:rPr sz="1467" spc="-7" dirty="0">
                <a:latin typeface="Arial"/>
                <a:cs typeface="Arial"/>
              </a:rPr>
              <a:t>look</a:t>
            </a:r>
            <a:r>
              <a:rPr sz="1467" spc="-67" dirty="0">
                <a:latin typeface="Arial"/>
                <a:cs typeface="Arial"/>
              </a:rPr>
              <a:t> </a:t>
            </a:r>
            <a:r>
              <a:rPr sz="1467" spc="-7" dirty="0">
                <a:latin typeface="Arial"/>
                <a:cs typeface="Arial"/>
              </a:rPr>
              <a:t>like.</a:t>
            </a:r>
            <a:endParaRPr sz="1467">
              <a:latin typeface="Arial"/>
              <a:cs typeface="Arial"/>
            </a:endParaRPr>
          </a:p>
        </p:txBody>
      </p:sp>
      <p:grpSp>
        <p:nvGrpSpPr>
          <p:cNvPr id="15" name="object 15"/>
          <p:cNvGrpSpPr/>
          <p:nvPr/>
        </p:nvGrpSpPr>
        <p:grpSpPr>
          <a:xfrm>
            <a:off x="873505" y="2099055"/>
            <a:ext cx="2672080" cy="3703320"/>
            <a:chOff x="655129" y="1574291"/>
            <a:chExt cx="2004060" cy="2777490"/>
          </a:xfrm>
        </p:grpSpPr>
        <p:sp>
          <p:nvSpPr>
            <p:cNvPr id="16" name="object 16"/>
            <p:cNvSpPr/>
            <p:nvPr/>
          </p:nvSpPr>
          <p:spPr>
            <a:xfrm>
              <a:off x="2368169" y="1574291"/>
              <a:ext cx="290830" cy="1333500"/>
            </a:xfrm>
            <a:custGeom>
              <a:avLst/>
              <a:gdLst/>
              <a:ahLst/>
              <a:cxnLst/>
              <a:rect l="l" t="t" r="r" b="b"/>
              <a:pathLst>
                <a:path w="290830" h="1333500">
                  <a:moveTo>
                    <a:pt x="265290" y="1258062"/>
                  </a:moveTo>
                  <a:lnTo>
                    <a:pt x="118237" y="1258062"/>
                  </a:lnTo>
                  <a:lnTo>
                    <a:pt x="99174" y="1258062"/>
                  </a:lnTo>
                  <a:lnTo>
                    <a:pt x="95758" y="1333373"/>
                  </a:lnTo>
                  <a:lnTo>
                    <a:pt x="265290" y="1258062"/>
                  </a:lnTo>
                  <a:close/>
                </a:path>
                <a:path w="290830" h="1333500">
                  <a:moveTo>
                    <a:pt x="265290" y="115062"/>
                  </a:moveTo>
                  <a:lnTo>
                    <a:pt x="118237" y="115062"/>
                  </a:lnTo>
                  <a:lnTo>
                    <a:pt x="99174" y="115062"/>
                  </a:lnTo>
                  <a:lnTo>
                    <a:pt x="95758" y="190373"/>
                  </a:lnTo>
                  <a:lnTo>
                    <a:pt x="265290" y="115062"/>
                  </a:lnTo>
                  <a:close/>
                </a:path>
                <a:path w="290830" h="1333500">
                  <a:moveTo>
                    <a:pt x="290449" y="1246886"/>
                  </a:moveTo>
                  <a:lnTo>
                    <a:pt x="104394" y="1143000"/>
                  </a:lnTo>
                  <a:lnTo>
                    <a:pt x="100926" y="1219212"/>
                  </a:lnTo>
                  <a:lnTo>
                    <a:pt x="1778" y="1214628"/>
                  </a:lnTo>
                  <a:lnTo>
                    <a:pt x="0" y="1252728"/>
                  </a:lnTo>
                  <a:lnTo>
                    <a:pt x="99212" y="1257211"/>
                  </a:lnTo>
                  <a:lnTo>
                    <a:pt x="118275" y="1257211"/>
                  </a:lnTo>
                  <a:lnTo>
                    <a:pt x="267220" y="1257211"/>
                  </a:lnTo>
                  <a:lnTo>
                    <a:pt x="290449" y="1246886"/>
                  </a:lnTo>
                  <a:close/>
                </a:path>
                <a:path w="290830" h="1333500">
                  <a:moveTo>
                    <a:pt x="290449" y="103886"/>
                  </a:moveTo>
                  <a:lnTo>
                    <a:pt x="104394" y="0"/>
                  </a:lnTo>
                  <a:lnTo>
                    <a:pt x="100926" y="76212"/>
                  </a:lnTo>
                  <a:lnTo>
                    <a:pt x="1778" y="71628"/>
                  </a:lnTo>
                  <a:lnTo>
                    <a:pt x="0" y="109728"/>
                  </a:lnTo>
                  <a:lnTo>
                    <a:pt x="99212" y="114211"/>
                  </a:lnTo>
                  <a:lnTo>
                    <a:pt x="118275" y="114211"/>
                  </a:lnTo>
                  <a:lnTo>
                    <a:pt x="267220" y="114211"/>
                  </a:lnTo>
                  <a:lnTo>
                    <a:pt x="290449" y="103886"/>
                  </a:lnTo>
                  <a:close/>
                </a:path>
              </a:pathLst>
            </a:custGeom>
            <a:solidFill>
              <a:srgbClr val="073762"/>
            </a:solidFill>
          </p:spPr>
          <p:txBody>
            <a:bodyPr wrap="square" lIns="0" tIns="0" rIns="0" bIns="0" rtlCol="0"/>
            <a:lstStyle/>
            <a:p>
              <a:endParaRPr sz="2400"/>
            </a:p>
          </p:txBody>
        </p:sp>
        <p:sp>
          <p:nvSpPr>
            <p:cNvPr id="17" name="object 17"/>
            <p:cNvSpPr/>
            <p:nvPr/>
          </p:nvSpPr>
          <p:spPr>
            <a:xfrm>
              <a:off x="659891" y="3564636"/>
              <a:ext cx="1656714" cy="782320"/>
            </a:xfrm>
            <a:custGeom>
              <a:avLst/>
              <a:gdLst/>
              <a:ahLst/>
              <a:cxnLst/>
              <a:rect l="l" t="t" r="r" b="b"/>
              <a:pathLst>
                <a:path w="1656714" h="782320">
                  <a:moveTo>
                    <a:pt x="0" y="130301"/>
                  </a:moveTo>
                  <a:lnTo>
                    <a:pt x="10240" y="79563"/>
                  </a:lnTo>
                  <a:lnTo>
                    <a:pt x="38166" y="38147"/>
                  </a:lnTo>
                  <a:lnTo>
                    <a:pt x="79584" y="10233"/>
                  </a:lnTo>
                  <a:lnTo>
                    <a:pt x="130301" y="0"/>
                  </a:lnTo>
                  <a:lnTo>
                    <a:pt x="1526285" y="0"/>
                  </a:lnTo>
                  <a:lnTo>
                    <a:pt x="1577024" y="10233"/>
                  </a:lnTo>
                  <a:lnTo>
                    <a:pt x="1618440" y="38147"/>
                  </a:lnTo>
                  <a:lnTo>
                    <a:pt x="1646354" y="79563"/>
                  </a:lnTo>
                  <a:lnTo>
                    <a:pt x="1656588" y="130301"/>
                  </a:lnTo>
                  <a:lnTo>
                    <a:pt x="1656588" y="651510"/>
                  </a:lnTo>
                  <a:lnTo>
                    <a:pt x="1646354" y="702227"/>
                  </a:lnTo>
                  <a:lnTo>
                    <a:pt x="1618440" y="743645"/>
                  </a:lnTo>
                  <a:lnTo>
                    <a:pt x="1577024" y="771571"/>
                  </a:lnTo>
                  <a:lnTo>
                    <a:pt x="1526285" y="781811"/>
                  </a:lnTo>
                  <a:lnTo>
                    <a:pt x="130301" y="781811"/>
                  </a:lnTo>
                  <a:lnTo>
                    <a:pt x="79584" y="771571"/>
                  </a:lnTo>
                  <a:lnTo>
                    <a:pt x="38166" y="743645"/>
                  </a:lnTo>
                  <a:lnTo>
                    <a:pt x="10240" y="702227"/>
                  </a:lnTo>
                  <a:lnTo>
                    <a:pt x="0" y="651510"/>
                  </a:lnTo>
                  <a:lnTo>
                    <a:pt x="0" y="130301"/>
                  </a:lnTo>
                  <a:close/>
                </a:path>
              </a:pathLst>
            </a:custGeom>
            <a:ln w="9143">
              <a:solidFill>
                <a:srgbClr val="1F124D"/>
              </a:solidFill>
            </a:ln>
          </p:spPr>
          <p:txBody>
            <a:bodyPr wrap="square" lIns="0" tIns="0" rIns="0" bIns="0" rtlCol="0"/>
            <a:lstStyle/>
            <a:p>
              <a:endParaRPr sz="2400"/>
            </a:p>
          </p:txBody>
        </p:sp>
      </p:grpSp>
      <p:sp>
        <p:nvSpPr>
          <p:cNvPr id="18" name="object 18"/>
          <p:cNvSpPr txBox="1"/>
          <p:nvPr/>
        </p:nvSpPr>
        <p:spPr>
          <a:xfrm>
            <a:off x="1084816" y="5008203"/>
            <a:ext cx="1798320" cy="509541"/>
          </a:xfrm>
          <a:prstGeom prst="rect">
            <a:avLst/>
          </a:prstGeom>
        </p:spPr>
        <p:txBody>
          <a:bodyPr vert="horz" wrap="square" lIns="0" tIns="16933" rIns="0" bIns="0" rtlCol="0">
            <a:spAutoFit/>
          </a:bodyPr>
          <a:lstStyle/>
          <a:p>
            <a:pPr algn="ctr">
              <a:spcBef>
                <a:spcPts val="133"/>
              </a:spcBef>
            </a:pPr>
            <a:r>
              <a:rPr sz="1600" b="1" dirty="0">
                <a:latin typeface="Arial"/>
                <a:cs typeface="Arial"/>
              </a:rPr>
              <a:t>Set </a:t>
            </a:r>
            <a:r>
              <a:rPr sz="1600" b="1" spc="-13" dirty="0">
                <a:latin typeface="Arial"/>
                <a:cs typeface="Arial"/>
              </a:rPr>
              <a:t>your </a:t>
            </a:r>
            <a:r>
              <a:rPr sz="1600" b="1" dirty="0">
                <a:latin typeface="Arial"/>
                <a:cs typeface="Arial"/>
              </a:rPr>
              <a:t>page</a:t>
            </a:r>
            <a:r>
              <a:rPr sz="1600" b="1" spc="-53" dirty="0">
                <a:latin typeface="Arial"/>
                <a:cs typeface="Arial"/>
              </a:rPr>
              <a:t> </a:t>
            </a:r>
            <a:r>
              <a:rPr sz="1600" b="1" dirty="0">
                <a:latin typeface="Arial"/>
                <a:cs typeface="Arial"/>
              </a:rPr>
              <a:t>and</a:t>
            </a:r>
            <a:endParaRPr sz="1600">
              <a:latin typeface="Arial"/>
              <a:cs typeface="Arial"/>
            </a:endParaRPr>
          </a:p>
          <a:p>
            <a:pPr algn="ctr">
              <a:spcBef>
                <a:spcPts val="7"/>
              </a:spcBef>
            </a:pPr>
            <a:r>
              <a:rPr sz="1600" b="1" dirty="0">
                <a:latin typeface="Arial"/>
                <a:cs typeface="Arial"/>
              </a:rPr>
              <a:t>link</a:t>
            </a:r>
            <a:endParaRPr sz="1600">
              <a:latin typeface="Arial"/>
              <a:cs typeface="Arial"/>
            </a:endParaRPr>
          </a:p>
        </p:txBody>
      </p:sp>
      <p:grpSp>
        <p:nvGrpSpPr>
          <p:cNvPr id="19" name="object 19"/>
          <p:cNvGrpSpPr/>
          <p:nvPr/>
        </p:nvGrpSpPr>
        <p:grpSpPr>
          <a:xfrm>
            <a:off x="416306" y="4640834"/>
            <a:ext cx="579967" cy="571500"/>
            <a:chOff x="312229" y="3480625"/>
            <a:chExt cx="434975" cy="428625"/>
          </a:xfrm>
        </p:grpSpPr>
        <p:sp>
          <p:nvSpPr>
            <p:cNvPr id="20" name="object 20"/>
            <p:cNvSpPr/>
            <p:nvPr/>
          </p:nvSpPr>
          <p:spPr>
            <a:xfrm>
              <a:off x="316991" y="3485388"/>
              <a:ext cx="425450" cy="419100"/>
            </a:xfrm>
            <a:custGeom>
              <a:avLst/>
              <a:gdLst/>
              <a:ahLst/>
              <a:cxnLst/>
              <a:rect l="l" t="t" r="r" b="b"/>
              <a:pathLst>
                <a:path w="425450" h="419100">
                  <a:moveTo>
                    <a:pt x="212598" y="0"/>
                  </a:moveTo>
                  <a:lnTo>
                    <a:pt x="163852" y="5536"/>
                  </a:lnTo>
                  <a:lnTo>
                    <a:pt x="119104" y="21304"/>
                  </a:lnTo>
                  <a:lnTo>
                    <a:pt x="79630" y="46046"/>
                  </a:lnTo>
                  <a:lnTo>
                    <a:pt x="46706" y="78501"/>
                  </a:lnTo>
                  <a:lnTo>
                    <a:pt x="21609" y="117410"/>
                  </a:lnTo>
                  <a:lnTo>
                    <a:pt x="5615" y="161512"/>
                  </a:lnTo>
                  <a:lnTo>
                    <a:pt x="0" y="209550"/>
                  </a:lnTo>
                  <a:lnTo>
                    <a:pt x="5615" y="257587"/>
                  </a:lnTo>
                  <a:lnTo>
                    <a:pt x="21609" y="301689"/>
                  </a:lnTo>
                  <a:lnTo>
                    <a:pt x="46706" y="340598"/>
                  </a:lnTo>
                  <a:lnTo>
                    <a:pt x="79630" y="373053"/>
                  </a:lnTo>
                  <a:lnTo>
                    <a:pt x="119104" y="397795"/>
                  </a:lnTo>
                  <a:lnTo>
                    <a:pt x="163852" y="413563"/>
                  </a:lnTo>
                  <a:lnTo>
                    <a:pt x="212598" y="419100"/>
                  </a:lnTo>
                  <a:lnTo>
                    <a:pt x="261343" y="413563"/>
                  </a:lnTo>
                  <a:lnTo>
                    <a:pt x="306091" y="397795"/>
                  </a:lnTo>
                  <a:lnTo>
                    <a:pt x="345565" y="373053"/>
                  </a:lnTo>
                  <a:lnTo>
                    <a:pt x="378489" y="340598"/>
                  </a:lnTo>
                  <a:lnTo>
                    <a:pt x="403586" y="301689"/>
                  </a:lnTo>
                  <a:lnTo>
                    <a:pt x="419580" y="257587"/>
                  </a:lnTo>
                  <a:lnTo>
                    <a:pt x="425195" y="209550"/>
                  </a:lnTo>
                  <a:lnTo>
                    <a:pt x="419580" y="161512"/>
                  </a:lnTo>
                  <a:lnTo>
                    <a:pt x="403586" y="117410"/>
                  </a:lnTo>
                  <a:lnTo>
                    <a:pt x="378489" y="78501"/>
                  </a:lnTo>
                  <a:lnTo>
                    <a:pt x="345565" y="46046"/>
                  </a:lnTo>
                  <a:lnTo>
                    <a:pt x="306091" y="21304"/>
                  </a:lnTo>
                  <a:lnTo>
                    <a:pt x="261343" y="5536"/>
                  </a:lnTo>
                  <a:lnTo>
                    <a:pt x="212598" y="0"/>
                  </a:lnTo>
                  <a:close/>
                </a:path>
              </a:pathLst>
            </a:custGeom>
            <a:solidFill>
              <a:srgbClr val="351C75"/>
            </a:solidFill>
          </p:spPr>
          <p:txBody>
            <a:bodyPr wrap="square" lIns="0" tIns="0" rIns="0" bIns="0" rtlCol="0"/>
            <a:lstStyle/>
            <a:p>
              <a:endParaRPr sz="2400"/>
            </a:p>
          </p:txBody>
        </p:sp>
        <p:sp>
          <p:nvSpPr>
            <p:cNvPr id="21" name="object 21"/>
            <p:cNvSpPr/>
            <p:nvPr/>
          </p:nvSpPr>
          <p:spPr>
            <a:xfrm>
              <a:off x="316991" y="3485388"/>
              <a:ext cx="425450" cy="419100"/>
            </a:xfrm>
            <a:custGeom>
              <a:avLst/>
              <a:gdLst/>
              <a:ahLst/>
              <a:cxnLst/>
              <a:rect l="l" t="t" r="r" b="b"/>
              <a:pathLst>
                <a:path w="425450" h="419100">
                  <a:moveTo>
                    <a:pt x="0" y="209550"/>
                  </a:moveTo>
                  <a:lnTo>
                    <a:pt x="5615" y="161512"/>
                  </a:lnTo>
                  <a:lnTo>
                    <a:pt x="21609" y="117410"/>
                  </a:lnTo>
                  <a:lnTo>
                    <a:pt x="46706" y="78501"/>
                  </a:lnTo>
                  <a:lnTo>
                    <a:pt x="79630" y="46046"/>
                  </a:lnTo>
                  <a:lnTo>
                    <a:pt x="119104" y="21304"/>
                  </a:lnTo>
                  <a:lnTo>
                    <a:pt x="163852" y="5536"/>
                  </a:lnTo>
                  <a:lnTo>
                    <a:pt x="212598" y="0"/>
                  </a:lnTo>
                  <a:lnTo>
                    <a:pt x="261343" y="5536"/>
                  </a:lnTo>
                  <a:lnTo>
                    <a:pt x="306091" y="21304"/>
                  </a:lnTo>
                  <a:lnTo>
                    <a:pt x="345565" y="46046"/>
                  </a:lnTo>
                  <a:lnTo>
                    <a:pt x="378489" y="78501"/>
                  </a:lnTo>
                  <a:lnTo>
                    <a:pt x="403586" y="117410"/>
                  </a:lnTo>
                  <a:lnTo>
                    <a:pt x="419580" y="161512"/>
                  </a:lnTo>
                  <a:lnTo>
                    <a:pt x="425195" y="209550"/>
                  </a:lnTo>
                  <a:lnTo>
                    <a:pt x="419580" y="257587"/>
                  </a:lnTo>
                  <a:lnTo>
                    <a:pt x="403586" y="301689"/>
                  </a:lnTo>
                  <a:lnTo>
                    <a:pt x="378489" y="340598"/>
                  </a:lnTo>
                  <a:lnTo>
                    <a:pt x="345565" y="373053"/>
                  </a:lnTo>
                  <a:lnTo>
                    <a:pt x="306091" y="397795"/>
                  </a:lnTo>
                  <a:lnTo>
                    <a:pt x="261343" y="413563"/>
                  </a:lnTo>
                  <a:lnTo>
                    <a:pt x="212598" y="419100"/>
                  </a:lnTo>
                  <a:lnTo>
                    <a:pt x="163852" y="413563"/>
                  </a:lnTo>
                  <a:lnTo>
                    <a:pt x="119104" y="397795"/>
                  </a:lnTo>
                  <a:lnTo>
                    <a:pt x="79630" y="373053"/>
                  </a:lnTo>
                  <a:lnTo>
                    <a:pt x="46706" y="340598"/>
                  </a:lnTo>
                  <a:lnTo>
                    <a:pt x="21609" y="301689"/>
                  </a:lnTo>
                  <a:lnTo>
                    <a:pt x="5615" y="257587"/>
                  </a:lnTo>
                  <a:lnTo>
                    <a:pt x="0" y="209550"/>
                  </a:lnTo>
                  <a:close/>
                </a:path>
              </a:pathLst>
            </a:custGeom>
            <a:ln w="9144">
              <a:solidFill>
                <a:srgbClr val="6E21A3"/>
              </a:solidFill>
            </a:ln>
          </p:spPr>
          <p:txBody>
            <a:bodyPr wrap="square" lIns="0" tIns="0" rIns="0" bIns="0" rtlCol="0"/>
            <a:lstStyle/>
            <a:p>
              <a:endParaRPr sz="2400"/>
            </a:p>
          </p:txBody>
        </p:sp>
      </p:grpSp>
      <p:sp>
        <p:nvSpPr>
          <p:cNvPr id="22" name="object 22"/>
          <p:cNvSpPr txBox="1"/>
          <p:nvPr/>
        </p:nvSpPr>
        <p:spPr>
          <a:xfrm>
            <a:off x="610549" y="4760638"/>
            <a:ext cx="166793" cy="304421"/>
          </a:xfrm>
          <a:prstGeom prst="rect">
            <a:avLst/>
          </a:prstGeom>
        </p:spPr>
        <p:txBody>
          <a:bodyPr vert="horz" wrap="square" lIns="0" tIns="16933" rIns="0" bIns="0" rtlCol="0">
            <a:spAutoFit/>
          </a:bodyPr>
          <a:lstStyle/>
          <a:p>
            <a:pPr marL="16933">
              <a:spcBef>
                <a:spcPts val="133"/>
              </a:spcBef>
            </a:pPr>
            <a:r>
              <a:rPr sz="1867" b="1" dirty="0">
                <a:solidFill>
                  <a:srgbClr val="FFFFFF"/>
                </a:solidFill>
                <a:latin typeface="Arial"/>
                <a:cs typeface="Arial"/>
              </a:rPr>
              <a:t>7</a:t>
            </a:r>
            <a:endParaRPr sz="1867">
              <a:latin typeface="Arial"/>
              <a:cs typeface="Arial"/>
            </a:endParaRPr>
          </a:p>
        </p:txBody>
      </p:sp>
      <p:sp>
        <p:nvSpPr>
          <p:cNvPr id="23" name="object 23"/>
          <p:cNvSpPr/>
          <p:nvPr/>
        </p:nvSpPr>
        <p:spPr>
          <a:xfrm>
            <a:off x="3157559" y="5147055"/>
            <a:ext cx="387773" cy="254000"/>
          </a:xfrm>
          <a:custGeom>
            <a:avLst/>
            <a:gdLst/>
            <a:ahLst/>
            <a:cxnLst/>
            <a:rect l="l" t="t" r="r" b="b"/>
            <a:pathLst>
              <a:path w="290830" h="190500">
                <a:moveTo>
                  <a:pt x="104393" y="0"/>
                </a:moveTo>
                <a:lnTo>
                  <a:pt x="100938" y="76167"/>
                </a:lnTo>
                <a:lnTo>
                  <a:pt x="120014" y="77038"/>
                </a:lnTo>
                <a:lnTo>
                  <a:pt x="118237" y="115100"/>
                </a:lnTo>
                <a:lnTo>
                  <a:pt x="99171" y="115100"/>
                </a:lnTo>
                <a:lnTo>
                  <a:pt x="95757" y="190347"/>
                </a:lnTo>
                <a:lnTo>
                  <a:pt x="265172" y="115100"/>
                </a:lnTo>
                <a:lnTo>
                  <a:pt x="118237" y="115100"/>
                </a:lnTo>
                <a:lnTo>
                  <a:pt x="99211" y="114231"/>
                </a:lnTo>
                <a:lnTo>
                  <a:pt x="267128" y="114231"/>
                </a:lnTo>
                <a:lnTo>
                  <a:pt x="290449" y="103873"/>
                </a:lnTo>
                <a:lnTo>
                  <a:pt x="104393" y="0"/>
                </a:lnTo>
                <a:close/>
              </a:path>
              <a:path w="290830" h="190500">
                <a:moveTo>
                  <a:pt x="100938" y="76167"/>
                </a:moveTo>
                <a:lnTo>
                  <a:pt x="99211" y="114231"/>
                </a:lnTo>
                <a:lnTo>
                  <a:pt x="118237" y="115100"/>
                </a:lnTo>
                <a:lnTo>
                  <a:pt x="120014" y="77038"/>
                </a:lnTo>
                <a:lnTo>
                  <a:pt x="100938" y="76167"/>
                </a:lnTo>
                <a:close/>
              </a:path>
              <a:path w="290830" h="190500">
                <a:moveTo>
                  <a:pt x="1778" y="71640"/>
                </a:moveTo>
                <a:lnTo>
                  <a:pt x="0" y="109702"/>
                </a:lnTo>
                <a:lnTo>
                  <a:pt x="99211" y="114231"/>
                </a:lnTo>
                <a:lnTo>
                  <a:pt x="100938" y="76167"/>
                </a:lnTo>
                <a:lnTo>
                  <a:pt x="1778" y="71640"/>
                </a:lnTo>
                <a:close/>
              </a:path>
            </a:pathLst>
          </a:custGeom>
          <a:solidFill>
            <a:srgbClr val="073762"/>
          </a:solidFill>
        </p:spPr>
        <p:txBody>
          <a:bodyPr wrap="square" lIns="0" tIns="0" rIns="0" bIns="0" rtlCol="0"/>
          <a:lstStyle/>
          <a:p>
            <a:endParaRPr sz="2400"/>
          </a:p>
        </p:txBody>
      </p:sp>
      <p:sp>
        <p:nvSpPr>
          <p:cNvPr id="24" name="object 24"/>
          <p:cNvSpPr txBox="1"/>
          <p:nvPr/>
        </p:nvSpPr>
        <p:spPr>
          <a:xfrm>
            <a:off x="3795098" y="4878156"/>
            <a:ext cx="1967653" cy="1145934"/>
          </a:xfrm>
          <a:prstGeom prst="rect">
            <a:avLst/>
          </a:prstGeom>
        </p:spPr>
        <p:txBody>
          <a:bodyPr vert="horz" wrap="square" lIns="0" tIns="16933" rIns="0" bIns="0" rtlCol="0">
            <a:spAutoFit/>
          </a:bodyPr>
          <a:lstStyle/>
          <a:p>
            <a:pPr marL="16933" marR="6773">
              <a:spcBef>
                <a:spcPts val="133"/>
              </a:spcBef>
            </a:pPr>
            <a:r>
              <a:rPr sz="1467" spc="-7" dirty="0">
                <a:latin typeface="Arial"/>
                <a:cs typeface="Arial"/>
              </a:rPr>
              <a:t>Here is where  </a:t>
            </a:r>
            <a:r>
              <a:rPr sz="1467" dirty="0">
                <a:latin typeface="Arial"/>
                <a:cs typeface="Arial"/>
              </a:rPr>
              <a:t>companies </a:t>
            </a:r>
            <a:r>
              <a:rPr sz="1467" spc="-13" dirty="0">
                <a:latin typeface="Arial"/>
                <a:cs typeface="Arial"/>
              </a:rPr>
              <a:t>will </a:t>
            </a:r>
            <a:r>
              <a:rPr sz="1467" dirty="0">
                <a:latin typeface="Arial"/>
                <a:cs typeface="Arial"/>
              </a:rPr>
              <a:t>connect  </a:t>
            </a:r>
            <a:r>
              <a:rPr sz="1467" spc="-7" dirty="0">
                <a:latin typeface="Arial"/>
                <a:cs typeface="Arial"/>
              </a:rPr>
              <a:t>their </a:t>
            </a:r>
            <a:r>
              <a:rPr sz="1467" dirty="0">
                <a:latin typeface="Arial"/>
                <a:cs typeface="Arial"/>
              </a:rPr>
              <a:t>instagram</a:t>
            </a:r>
            <a:r>
              <a:rPr sz="1467" spc="-147" dirty="0">
                <a:latin typeface="Arial"/>
                <a:cs typeface="Arial"/>
              </a:rPr>
              <a:t> </a:t>
            </a:r>
            <a:r>
              <a:rPr sz="1467" dirty="0">
                <a:latin typeface="Arial"/>
                <a:cs typeface="Arial"/>
              </a:rPr>
              <a:t>account  to </a:t>
            </a:r>
            <a:r>
              <a:rPr sz="1467" spc="-7" dirty="0">
                <a:latin typeface="Arial"/>
                <a:cs typeface="Arial"/>
              </a:rPr>
              <a:t>their </a:t>
            </a:r>
            <a:r>
              <a:rPr sz="1467" dirty="0">
                <a:latin typeface="Arial"/>
                <a:cs typeface="Arial"/>
              </a:rPr>
              <a:t>facebook ad  account.</a:t>
            </a:r>
            <a:endParaRPr sz="1467">
              <a:latin typeface="Arial"/>
              <a:cs typeface="Arial"/>
            </a:endParaRPr>
          </a:p>
        </p:txBody>
      </p:sp>
      <p:sp>
        <p:nvSpPr>
          <p:cNvPr id="25" name="object 25"/>
          <p:cNvSpPr/>
          <p:nvPr/>
        </p:nvSpPr>
        <p:spPr>
          <a:xfrm>
            <a:off x="6490207" y="2692400"/>
            <a:ext cx="2208952" cy="1043093"/>
          </a:xfrm>
          <a:custGeom>
            <a:avLst/>
            <a:gdLst/>
            <a:ahLst/>
            <a:cxnLst/>
            <a:rect l="l" t="t" r="r" b="b"/>
            <a:pathLst>
              <a:path w="1656715" h="782319">
                <a:moveTo>
                  <a:pt x="0" y="130301"/>
                </a:moveTo>
                <a:lnTo>
                  <a:pt x="10233" y="79563"/>
                </a:lnTo>
                <a:lnTo>
                  <a:pt x="38147" y="38147"/>
                </a:lnTo>
                <a:lnTo>
                  <a:pt x="79563" y="10233"/>
                </a:lnTo>
                <a:lnTo>
                  <a:pt x="130302" y="0"/>
                </a:lnTo>
                <a:lnTo>
                  <a:pt x="1526286" y="0"/>
                </a:lnTo>
                <a:lnTo>
                  <a:pt x="1577024" y="10233"/>
                </a:lnTo>
                <a:lnTo>
                  <a:pt x="1618440" y="38147"/>
                </a:lnTo>
                <a:lnTo>
                  <a:pt x="1646354" y="79563"/>
                </a:lnTo>
                <a:lnTo>
                  <a:pt x="1656588" y="130301"/>
                </a:lnTo>
                <a:lnTo>
                  <a:pt x="1656588" y="651510"/>
                </a:lnTo>
                <a:lnTo>
                  <a:pt x="1646354" y="702248"/>
                </a:lnTo>
                <a:lnTo>
                  <a:pt x="1618440" y="743664"/>
                </a:lnTo>
                <a:lnTo>
                  <a:pt x="1577024" y="771578"/>
                </a:lnTo>
                <a:lnTo>
                  <a:pt x="1526286" y="781812"/>
                </a:lnTo>
                <a:lnTo>
                  <a:pt x="130302" y="781812"/>
                </a:lnTo>
                <a:lnTo>
                  <a:pt x="79563" y="771578"/>
                </a:lnTo>
                <a:lnTo>
                  <a:pt x="38147" y="743664"/>
                </a:lnTo>
                <a:lnTo>
                  <a:pt x="10233" y="702248"/>
                </a:lnTo>
                <a:lnTo>
                  <a:pt x="0" y="651510"/>
                </a:lnTo>
                <a:lnTo>
                  <a:pt x="0" y="130301"/>
                </a:lnTo>
                <a:close/>
              </a:path>
            </a:pathLst>
          </a:custGeom>
          <a:ln w="9143">
            <a:solidFill>
              <a:srgbClr val="351C75"/>
            </a:solidFill>
          </a:ln>
        </p:spPr>
        <p:txBody>
          <a:bodyPr wrap="square" lIns="0" tIns="0" rIns="0" bIns="0" rtlCol="0"/>
          <a:lstStyle/>
          <a:p>
            <a:endParaRPr sz="2400"/>
          </a:p>
        </p:txBody>
      </p:sp>
      <p:sp>
        <p:nvSpPr>
          <p:cNvPr id="26" name="object 26"/>
          <p:cNvSpPr txBox="1"/>
          <p:nvPr/>
        </p:nvSpPr>
        <p:spPr>
          <a:xfrm>
            <a:off x="6844284" y="3070522"/>
            <a:ext cx="1501987" cy="263320"/>
          </a:xfrm>
          <a:prstGeom prst="rect">
            <a:avLst/>
          </a:prstGeom>
        </p:spPr>
        <p:txBody>
          <a:bodyPr vert="horz" wrap="square" lIns="0" tIns="16933" rIns="0" bIns="0" rtlCol="0">
            <a:spAutoFit/>
          </a:bodyPr>
          <a:lstStyle/>
          <a:p>
            <a:pPr marL="16933">
              <a:spcBef>
                <a:spcPts val="133"/>
              </a:spcBef>
            </a:pPr>
            <a:r>
              <a:rPr sz="1600" b="1" dirty="0">
                <a:latin typeface="Arial"/>
                <a:cs typeface="Arial"/>
              </a:rPr>
              <a:t>Place </a:t>
            </a:r>
            <a:r>
              <a:rPr sz="1600" b="1" spc="-7" dirty="0">
                <a:latin typeface="Arial"/>
                <a:cs typeface="Arial"/>
              </a:rPr>
              <a:t>the</a:t>
            </a:r>
            <a:r>
              <a:rPr sz="1600" b="1" spc="-127" dirty="0">
                <a:latin typeface="Arial"/>
                <a:cs typeface="Arial"/>
              </a:rPr>
              <a:t> </a:t>
            </a:r>
            <a:r>
              <a:rPr sz="1600" b="1" dirty="0">
                <a:latin typeface="Arial"/>
                <a:cs typeface="Arial"/>
              </a:rPr>
              <a:t>order</a:t>
            </a:r>
            <a:endParaRPr sz="1600">
              <a:latin typeface="Arial"/>
              <a:cs typeface="Arial"/>
            </a:endParaRPr>
          </a:p>
        </p:txBody>
      </p:sp>
      <p:grpSp>
        <p:nvGrpSpPr>
          <p:cNvPr id="27" name="object 27"/>
          <p:cNvGrpSpPr/>
          <p:nvPr/>
        </p:nvGrpSpPr>
        <p:grpSpPr>
          <a:xfrm>
            <a:off x="6026658" y="2582418"/>
            <a:ext cx="579967" cy="569807"/>
            <a:chOff x="4519993" y="1936813"/>
            <a:chExt cx="434975" cy="427355"/>
          </a:xfrm>
        </p:grpSpPr>
        <p:sp>
          <p:nvSpPr>
            <p:cNvPr id="28" name="object 28"/>
            <p:cNvSpPr/>
            <p:nvPr/>
          </p:nvSpPr>
          <p:spPr>
            <a:xfrm>
              <a:off x="4524755" y="1941576"/>
              <a:ext cx="425450" cy="417830"/>
            </a:xfrm>
            <a:custGeom>
              <a:avLst/>
              <a:gdLst/>
              <a:ahLst/>
              <a:cxnLst/>
              <a:rect l="l" t="t" r="r" b="b"/>
              <a:pathLst>
                <a:path w="425450" h="417830">
                  <a:moveTo>
                    <a:pt x="212598" y="0"/>
                  </a:moveTo>
                  <a:lnTo>
                    <a:pt x="163832" y="5513"/>
                  </a:lnTo>
                  <a:lnTo>
                    <a:pt x="119076" y="21220"/>
                  </a:lnTo>
                  <a:lnTo>
                    <a:pt x="79603" y="45866"/>
                  </a:lnTo>
                  <a:lnTo>
                    <a:pt x="46686" y="78199"/>
                  </a:lnTo>
                  <a:lnTo>
                    <a:pt x="21598" y="116965"/>
                  </a:lnTo>
                  <a:lnTo>
                    <a:pt x="5611" y="160913"/>
                  </a:lnTo>
                  <a:lnTo>
                    <a:pt x="0" y="208787"/>
                  </a:lnTo>
                  <a:lnTo>
                    <a:pt x="5611" y="256662"/>
                  </a:lnTo>
                  <a:lnTo>
                    <a:pt x="21598" y="300610"/>
                  </a:lnTo>
                  <a:lnTo>
                    <a:pt x="46686" y="339376"/>
                  </a:lnTo>
                  <a:lnTo>
                    <a:pt x="79603" y="371709"/>
                  </a:lnTo>
                  <a:lnTo>
                    <a:pt x="119076" y="396355"/>
                  </a:lnTo>
                  <a:lnTo>
                    <a:pt x="163832" y="412062"/>
                  </a:lnTo>
                  <a:lnTo>
                    <a:pt x="212598" y="417575"/>
                  </a:lnTo>
                  <a:lnTo>
                    <a:pt x="261363" y="412062"/>
                  </a:lnTo>
                  <a:lnTo>
                    <a:pt x="306119" y="396355"/>
                  </a:lnTo>
                  <a:lnTo>
                    <a:pt x="345592" y="371709"/>
                  </a:lnTo>
                  <a:lnTo>
                    <a:pt x="378509" y="339376"/>
                  </a:lnTo>
                  <a:lnTo>
                    <a:pt x="403597" y="300610"/>
                  </a:lnTo>
                  <a:lnTo>
                    <a:pt x="419584" y="256662"/>
                  </a:lnTo>
                  <a:lnTo>
                    <a:pt x="425196" y="208787"/>
                  </a:lnTo>
                  <a:lnTo>
                    <a:pt x="419584" y="160913"/>
                  </a:lnTo>
                  <a:lnTo>
                    <a:pt x="403597" y="116965"/>
                  </a:lnTo>
                  <a:lnTo>
                    <a:pt x="378509" y="78199"/>
                  </a:lnTo>
                  <a:lnTo>
                    <a:pt x="345592" y="45866"/>
                  </a:lnTo>
                  <a:lnTo>
                    <a:pt x="306119" y="21220"/>
                  </a:lnTo>
                  <a:lnTo>
                    <a:pt x="261363" y="5513"/>
                  </a:lnTo>
                  <a:lnTo>
                    <a:pt x="212598" y="0"/>
                  </a:lnTo>
                  <a:close/>
                </a:path>
              </a:pathLst>
            </a:custGeom>
            <a:solidFill>
              <a:srgbClr val="351C75"/>
            </a:solidFill>
          </p:spPr>
          <p:txBody>
            <a:bodyPr wrap="square" lIns="0" tIns="0" rIns="0" bIns="0" rtlCol="0"/>
            <a:lstStyle/>
            <a:p>
              <a:endParaRPr sz="2400"/>
            </a:p>
          </p:txBody>
        </p:sp>
        <p:sp>
          <p:nvSpPr>
            <p:cNvPr id="29" name="object 29"/>
            <p:cNvSpPr/>
            <p:nvPr/>
          </p:nvSpPr>
          <p:spPr>
            <a:xfrm>
              <a:off x="4524755" y="1941576"/>
              <a:ext cx="425450" cy="417830"/>
            </a:xfrm>
            <a:custGeom>
              <a:avLst/>
              <a:gdLst/>
              <a:ahLst/>
              <a:cxnLst/>
              <a:rect l="l" t="t" r="r" b="b"/>
              <a:pathLst>
                <a:path w="425450" h="417830">
                  <a:moveTo>
                    <a:pt x="0" y="208787"/>
                  </a:moveTo>
                  <a:lnTo>
                    <a:pt x="5611" y="160913"/>
                  </a:lnTo>
                  <a:lnTo>
                    <a:pt x="21598" y="116965"/>
                  </a:lnTo>
                  <a:lnTo>
                    <a:pt x="46686" y="78199"/>
                  </a:lnTo>
                  <a:lnTo>
                    <a:pt x="79603" y="45866"/>
                  </a:lnTo>
                  <a:lnTo>
                    <a:pt x="119076" y="21220"/>
                  </a:lnTo>
                  <a:lnTo>
                    <a:pt x="163832" y="5513"/>
                  </a:lnTo>
                  <a:lnTo>
                    <a:pt x="212598" y="0"/>
                  </a:lnTo>
                  <a:lnTo>
                    <a:pt x="261363" y="5513"/>
                  </a:lnTo>
                  <a:lnTo>
                    <a:pt x="306119" y="21220"/>
                  </a:lnTo>
                  <a:lnTo>
                    <a:pt x="345592" y="45866"/>
                  </a:lnTo>
                  <a:lnTo>
                    <a:pt x="378509" y="78199"/>
                  </a:lnTo>
                  <a:lnTo>
                    <a:pt x="403597" y="116965"/>
                  </a:lnTo>
                  <a:lnTo>
                    <a:pt x="419584" y="160913"/>
                  </a:lnTo>
                  <a:lnTo>
                    <a:pt x="425196" y="208787"/>
                  </a:lnTo>
                  <a:lnTo>
                    <a:pt x="419584" y="256662"/>
                  </a:lnTo>
                  <a:lnTo>
                    <a:pt x="403597" y="300610"/>
                  </a:lnTo>
                  <a:lnTo>
                    <a:pt x="378509" y="339376"/>
                  </a:lnTo>
                  <a:lnTo>
                    <a:pt x="345592" y="371709"/>
                  </a:lnTo>
                  <a:lnTo>
                    <a:pt x="306119" y="396355"/>
                  </a:lnTo>
                  <a:lnTo>
                    <a:pt x="261363" y="412062"/>
                  </a:lnTo>
                  <a:lnTo>
                    <a:pt x="212598" y="417575"/>
                  </a:lnTo>
                  <a:lnTo>
                    <a:pt x="163832" y="412062"/>
                  </a:lnTo>
                  <a:lnTo>
                    <a:pt x="119076" y="396355"/>
                  </a:lnTo>
                  <a:lnTo>
                    <a:pt x="79603" y="371709"/>
                  </a:lnTo>
                  <a:lnTo>
                    <a:pt x="46686" y="339376"/>
                  </a:lnTo>
                  <a:lnTo>
                    <a:pt x="21598" y="300610"/>
                  </a:lnTo>
                  <a:lnTo>
                    <a:pt x="5611" y="256662"/>
                  </a:lnTo>
                  <a:lnTo>
                    <a:pt x="0" y="208787"/>
                  </a:lnTo>
                  <a:close/>
                </a:path>
              </a:pathLst>
            </a:custGeom>
            <a:ln w="9144">
              <a:solidFill>
                <a:srgbClr val="6E21A3"/>
              </a:solidFill>
            </a:ln>
          </p:spPr>
          <p:txBody>
            <a:bodyPr wrap="square" lIns="0" tIns="0" rIns="0" bIns="0" rtlCol="0"/>
            <a:lstStyle/>
            <a:p>
              <a:endParaRPr sz="2400"/>
            </a:p>
          </p:txBody>
        </p:sp>
      </p:grpSp>
      <p:sp>
        <p:nvSpPr>
          <p:cNvPr id="30" name="object 30"/>
          <p:cNvSpPr txBox="1"/>
          <p:nvPr/>
        </p:nvSpPr>
        <p:spPr>
          <a:xfrm>
            <a:off x="6221646" y="2700190"/>
            <a:ext cx="166793" cy="304421"/>
          </a:xfrm>
          <a:prstGeom prst="rect">
            <a:avLst/>
          </a:prstGeom>
        </p:spPr>
        <p:txBody>
          <a:bodyPr vert="horz" wrap="square" lIns="0" tIns="16933" rIns="0" bIns="0" rtlCol="0">
            <a:spAutoFit/>
          </a:bodyPr>
          <a:lstStyle/>
          <a:p>
            <a:pPr marL="16933">
              <a:spcBef>
                <a:spcPts val="133"/>
              </a:spcBef>
            </a:pPr>
            <a:r>
              <a:rPr sz="1867" b="1" dirty="0">
                <a:solidFill>
                  <a:srgbClr val="FFFFFF"/>
                </a:solidFill>
                <a:latin typeface="Arial"/>
                <a:cs typeface="Arial"/>
              </a:rPr>
              <a:t>8</a:t>
            </a:r>
            <a:endParaRPr sz="1867">
              <a:latin typeface="Arial"/>
              <a:cs typeface="Arial"/>
            </a:endParaRPr>
          </a:p>
        </p:txBody>
      </p:sp>
      <p:sp>
        <p:nvSpPr>
          <p:cNvPr id="31" name="object 31"/>
          <p:cNvSpPr/>
          <p:nvPr/>
        </p:nvSpPr>
        <p:spPr>
          <a:xfrm>
            <a:off x="6490207" y="4318000"/>
            <a:ext cx="2208952" cy="1043093"/>
          </a:xfrm>
          <a:custGeom>
            <a:avLst/>
            <a:gdLst/>
            <a:ahLst/>
            <a:cxnLst/>
            <a:rect l="l" t="t" r="r" b="b"/>
            <a:pathLst>
              <a:path w="1656715" h="782320">
                <a:moveTo>
                  <a:pt x="0" y="130301"/>
                </a:moveTo>
                <a:lnTo>
                  <a:pt x="10233" y="79563"/>
                </a:lnTo>
                <a:lnTo>
                  <a:pt x="38147" y="38147"/>
                </a:lnTo>
                <a:lnTo>
                  <a:pt x="79563" y="10233"/>
                </a:lnTo>
                <a:lnTo>
                  <a:pt x="130302" y="0"/>
                </a:lnTo>
                <a:lnTo>
                  <a:pt x="1526286" y="0"/>
                </a:lnTo>
                <a:lnTo>
                  <a:pt x="1577024" y="10233"/>
                </a:lnTo>
                <a:lnTo>
                  <a:pt x="1618440" y="38147"/>
                </a:lnTo>
                <a:lnTo>
                  <a:pt x="1646354" y="79563"/>
                </a:lnTo>
                <a:lnTo>
                  <a:pt x="1656588" y="130301"/>
                </a:lnTo>
                <a:lnTo>
                  <a:pt x="1656588" y="651510"/>
                </a:lnTo>
                <a:lnTo>
                  <a:pt x="1646354" y="702227"/>
                </a:lnTo>
                <a:lnTo>
                  <a:pt x="1618440" y="743645"/>
                </a:lnTo>
                <a:lnTo>
                  <a:pt x="1577024" y="771571"/>
                </a:lnTo>
                <a:lnTo>
                  <a:pt x="1526286" y="781812"/>
                </a:lnTo>
                <a:lnTo>
                  <a:pt x="130302" y="781812"/>
                </a:lnTo>
                <a:lnTo>
                  <a:pt x="79563" y="771571"/>
                </a:lnTo>
                <a:lnTo>
                  <a:pt x="38147" y="743645"/>
                </a:lnTo>
                <a:lnTo>
                  <a:pt x="10233" y="702227"/>
                </a:lnTo>
                <a:lnTo>
                  <a:pt x="0" y="651510"/>
                </a:lnTo>
                <a:lnTo>
                  <a:pt x="0" y="130301"/>
                </a:lnTo>
                <a:close/>
              </a:path>
            </a:pathLst>
          </a:custGeom>
          <a:ln w="9143">
            <a:solidFill>
              <a:srgbClr val="6E21A3"/>
            </a:solidFill>
          </a:ln>
        </p:spPr>
        <p:txBody>
          <a:bodyPr wrap="square" lIns="0" tIns="0" rIns="0" bIns="0" rtlCol="0"/>
          <a:lstStyle/>
          <a:p>
            <a:endParaRPr sz="2400"/>
          </a:p>
        </p:txBody>
      </p:sp>
      <p:sp>
        <p:nvSpPr>
          <p:cNvPr id="32" name="object 32"/>
          <p:cNvSpPr txBox="1"/>
          <p:nvPr/>
        </p:nvSpPr>
        <p:spPr>
          <a:xfrm>
            <a:off x="6917437" y="4574539"/>
            <a:ext cx="1356359" cy="509541"/>
          </a:xfrm>
          <a:prstGeom prst="rect">
            <a:avLst/>
          </a:prstGeom>
        </p:spPr>
        <p:txBody>
          <a:bodyPr vert="horz" wrap="square" lIns="0" tIns="16933" rIns="0" bIns="0" rtlCol="0">
            <a:spAutoFit/>
          </a:bodyPr>
          <a:lstStyle/>
          <a:p>
            <a:pPr marL="55032" marR="6773" indent="-38944">
              <a:spcBef>
                <a:spcPts val="133"/>
              </a:spcBef>
            </a:pPr>
            <a:r>
              <a:rPr sz="1600" b="1" dirty="0">
                <a:latin typeface="Arial"/>
                <a:cs typeface="Arial"/>
              </a:rPr>
              <a:t>Report on</a:t>
            </a:r>
            <a:r>
              <a:rPr sz="1600" b="1" spc="-107" dirty="0">
                <a:latin typeface="Arial"/>
                <a:cs typeface="Arial"/>
              </a:rPr>
              <a:t> </a:t>
            </a:r>
            <a:r>
              <a:rPr sz="1600" b="1" spc="-7" dirty="0">
                <a:latin typeface="Arial"/>
                <a:cs typeface="Arial"/>
              </a:rPr>
              <a:t>the  Performance</a:t>
            </a:r>
            <a:endParaRPr sz="1600">
              <a:latin typeface="Arial"/>
              <a:cs typeface="Arial"/>
            </a:endParaRPr>
          </a:p>
        </p:txBody>
      </p:sp>
      <p:grpSp>
        <p:nvGrpSpPr>
          <p:cNvPr id="33" name="object 33"/>
          <p:cNvGrpSpPr/>
          <p:nvPr/>
        </p:nvGrpSpPr>
        <p:grpSpPr>
          <a:xfrm>
            <a:off x="6026658" y="4208018"/>
            <a:ext cx="579967" cy="569807"/>
            <a:chOff x="4519993" y="3156013"/>
            <a:chExt cx="434975" cy="427355"/>
          </a:xfrm>
        </p:grpSpPr>
        <p:sp>
          <p:nvSpPr>
            <p:cNvPr id="34" name="object 34"/>
            <p:cNvSpPr/>
            <p:nvPr/>
          </p:nvSpPr>
          <p:spPr>
            <a:xfrm>
              <a:off x="4524755" y="3160776"/>
              <a:ext cx="425450" cy="417830"/>
            </a:xfrm>
            <a:custGeom>
              <a:avLst/>
              <a:gdLst/>
              <a:ahLst/>
              <a:cxnLst/>
              <a:rect l="l" t="t" r="r" b="b"/>
              <a:pathLst>
                <a:path w="425450" h="417829">
                  <a:moveTo>
                    <a:pt x="212598" y="0"/>
                  </a:moveTo>
                  <a:lnTo>
                    <a:pt x="163832" y="5513"/>
                  </a:lnTo>
                  <a:lnTo>
                    <a:pt x="119076" y="21220"/>
                  </a:lnTo>
                  <a:lnTo>
                    <a:pt x="79603" y="45866"/>
                  </a:lnTo>
                  <a:lnTo>
                    <a:pt x="46686" y="78199"/>
                  </a:lnTo>
                  <a:lnTo>
                    <a:pt x="21598" y="116965"/>
                  </a:lnTo>
                  <a:lnTo>
                    <a:pt x="5611" y="160913"/>
                  </a:lnTo>
                  <a:lnTo>
                    <a:pt x="0" y="208787"/>
                  </a:lnTo>
                  <a:lnTo>
                    <a:pt x="5611" y="256662"/>
                  </a:lnTo>
                  <a:lnTo>
                    <a:pt x="21598" y="300610"/>
                  </a:lnTo>
                  <a:lnTo>
                    <a:pt x="46686" y="339376"/>
                  </a:lnTo>
                  <a:lnTo>
                    <a:pt x="79603" y="371709"/>
                  </a:lnTo>
                  <a:lnTo>
                    <a:pt x="119076" y="396355"/>
                  </a:lnTo>
                  <a:lnTo>
                    <a:pt x="163832" y="412062"/>
                  </a:lnTo>
                  <a:lnTo>
                    <a:pt x="212598" y="417576"/>
                  </a:lnTo>
                  <a:lnTo>
                    <a:pt x="261363" y="412062"/>
                  </a:lnTo>
                  <a:lnTo>
                    <a:pt x="306119" y="396355"/>
                  </a:lnTo>
                  <a:lnTo>
                    <a:pt x="345592" y="371709"/>
                  </a:lnTo>
                  <a:lnTo>
                    <a:pt x="378509" y="339376"/>
                  </a:lnTo>
                  <a:lnTo>
                    <a:pt x="403597" y="300610"/>
                  </a:lnTo>
                  <a:lnTo>
                    <a:pt x="419584" y="256662"/>
                  </a:lnTo>
                  <a:lnTo>
                    <a:pt x="425196" y="208787"/>
                  </a:lnTo>
                  <a:lnTo>
                    <a:pt x="419584" y="160913"/>
                  </a:lnTo>
                  <a:lnTo>
                    <a:pt x="403597" y="116965"/>
                  </a:lnTo>
                  <a:lnTo>
                    <a:pt x="378509" y="78199"/>
                  </a:lnTo>
                  <a:lnTo>
                    <a:pt x="345592" y="45866"/>
                  </a:lnTo>
                  <a:lnTo>
                    <a:pt x="306119" y="21220"/>
                  </a:lnTo>
                  <a:lnTo>
                    <a:pt x="261363" y="5513"/>
                  </a:lnTo>
                  <a:lnTo>
                    <a:pt x="212598" y="0"/>
                  </a:lnTo>
                  <a:close/>
                </a:path>
              </a:pathLst>
            </a:custGeom>
            <a:solidFill>
              <a:srgbClr val="6E21A3"/>
            </a:solidFill>
          </p:spPr>
          <p:txBody>
            <a:bodyPr wrap="square" lIns="0" tIns="0" rIns="0" bIns="0" rtlCol="0"/>
            <a:lstStyle/>
            <a:p>
              <a:endParaRPr sz="2400"/>
            </a:p>
          </p:txBody>
        </p:sp>
        <p:sp>
          <p:nvSpPr>
            <p:cNvPr id="35" name="object 35"/>
            <p:cNvSpPr/>
            <p:nvPr/>
          </p:nvSpPr>
          <p:spPr>
            <a:xfrm>
              <a:off x="4524755" y="3160776"/>
              <a:ext cx="425450" cy="417830"/>
            </a:xfrm>
            <a:custGeom>
              <a:avLst/>
              <a:gdLst/>
              <a:ahLst/>
              <a:cxnLst/>
              <a:rect l="l" t="t" r="r" b="b"/>
              <a:pathLst>
                <a:path w="425450" h="417829">
                  <a:moveTo>
                    <a:pt x="0" y="208787"/>
                  </a:moveTo>
                  <a:lnTo>
                    <a:pt x="5611" y="160913"/>
                  </a:lnTo>
                  <a:lnTo>
                    <a:pt x="21598" y="116965"/>
                  </a:lnTo>
                  <a:lnTo>
                    <a:pt x="46686" y="78199"/>
                  </a:lnTo>
                  <a:lnTo>
                    <a:pt x="79603" y="45866"/>
                  </a:lnTo>
                  <a:lnTo>
                    <a:pt x="119076" y="21220"/>
                  </a:lnTo>
                  <a:lnTo>
                    <a:pt x="163832" y="5513"/>
                  </a:lnTo>
                  <a:lnTo>
                    <a:pt x="212598" y="0"/>
                  </a:lnTo>
                  <a:lnTo>
                    <a:pt x="261363" y="5513"/>
                  </a:lnTo>
                  <a:lnTo>
                    <a:pt x="306119" y="21220"/>
                  </a:lnTo>
                  <a:lnTo>
                    <a:pt x="345592" y="45866"/>
                  </a:lnTo>
                  <a:lnTo>
                    <a:pt x="378509" y="78199"/>
                  </a:lnTo>
                  <a:lnTo>
                    <a:pt x="403597" y="116965"/>
                  </a:lnTo>
                  <a:lnTo>
                    <a:pt x="419584" y="160913"/>
                  </a:lnTo>
                  <a:lnTo>
                    <a:pt x="425196" y="208787"/>
                  </a:lnTo>
                  <a:lnTo>
                    <a:pt x="419584" y="256662"/>
                  </a:lnTo>
                  <a:lnTo>
                    <a:pt x="403597" y="300610"/>
                  </a:lnTo>
                  <a:lnTo>
                    <a:pt x="378509" y="339376"/>
                  </a:lnTo>
                  <a:lnTo>
                    <a:pt x="345592" y="371709"/>
                  </a:lnTo>
                  <a:lnTo>
                    <a:pt x="306119" y="396355"/>
                  </a:lnTo>
                  <a:lnTo>
                    <a:pt x="261363" y="412062"/>
                  </a:lnTo>
                  <a:lnTo>
                    <a:pt x="212598" y="417576"/>
                  </a:lnTo>
                  <a:lnTo>
                    <a:pt x="163832" y="412062"/>
                  </a:lnTo>
                  <a:lnTo>
                    <a:pt x="119076" y="396355"/>
                  </a:lnTo>
                  <a:lnTo>
                    <a:pt x="79603" y="371709"/>
                  </a:lnTo>
                  <a:lnTo>
                    <a:pt x="46686" y="339376"/>
                  </a:lnTo>
                  <a:lnTo>
                    <a:pt x="21598" y="300610"/>
                  </a:lnTo>
                  <a:lnTo>
                    <a:pt x="5611" y="256662"/>
                  </a:lnTo>
                  <a:lnTo>
                    <a:pt x="0" y="208787"/>
                  </a:lnTo>
                  <a:close/>
                </a:path>
              </a:pathLst>
            </a:custGeom>
            <a:ln w="9144">
              <a:solidFill>
                <a:srgbClr val="6E21A3"/>
              </a:solidFill>
            </a:ln>
          </p:spPr>
          <p:txBody>
            <a:bodyPr wrap="square" lIns="0" tIns="0" rIns="0" bIns="0" rtlCol="0"/>
            <a:lstStyle/>
            <a:p>
              <a:endParaRPr sz="2400"/>
            </a:p>
          </p:txBody>
        </p:sp>
      </p:grpSp>
      <p:sp>
        <p:nvSpPr>
          <p:cNvPr id="36" name="object 36"/>
          <p:cNvSpPr txBox="1"/>
          <p:nvPr/>
        </p:nvSpPr>
        <p:spPr>
          <a:xfrm>
            <a:off x="6221646" y="4326298"/>
            <a:ext cx="166793" cy="304421"/>
          </a:xfrm>
          <a:prstGeom prst="rect">
            <a:avLst/>
          </a:prstGeom>
        </p:spPr>
        <p:txBody>
          <a:bodyPr vert="horz" wrap="square" lIns="0" tIns="16933" rIns="0" bIns="0" rtlCol="0">
            <a:spAutoFit/>
          </a:bodyPr>
          <a:lstStyle/>
          <a:p>
            <a:pPr marL="16933">
              <a:spcBef>
                <a:spcPts val="133"/>
              </a:spcBef>
            </a:pPr>
            <a:r>
              <a:rPr sz="1867" b="1" dirty="0">
                <a:solidFill>
                  <a:srgbClr val="FFFFFF"/>
                </a:solidFill>
                <a:latin typeface="Arial"/>
                <a:cs typeface="Arial"/>
              </a:rPr>
              <a:t>9</a:t>
            </a:r>
            <a:endParaRPr sz="1867">
              <a:latin typeface="Arial"/>
              <a:cs typeface="Arial"/>
            </a:endParaRPr>
          </a:p>
        </p:txBody>
      </p:sp>
      <p:sp>
        <p:nvSpPr>
          <p:cNvPr id="37" name="object 37"/>
          <p:cNvSpPr txBox="1"/>
          <p:nvPr/>
        </p:nvSpPr>
        <p:spPr>
          <a:xfrm>
            <a:off x="9207500" y="2909587"/>
            <a:ext cx="1949027" cy="695255"/>
          </a:xfrm>
          <a:prstGeom prst="rect">
            <a:avLst/>
          </a:prstGeom>
        </p:spPr>
        <p:txBody>
          <a:bodyPr vert="horz" wrap="square" lIns="0" tIns="17780" rIns="0" bIns="0" rtlCol="0">
            <a:spAutoFit/>
          </a:bodyPr>
          <a:lstStyle/>
          <a:p>
            <a:pPr marL="16933" marR="6773">
              <a:spcBef>
                <a:spcPts val="140"/>
              </a:spcBef>
            </a:pPr>
            <a:r>
              <a:rPr sz="1467" dirty="0">
                <a:latin typeface="Arial"/>
                <a:cs typeface="Arial"/>
              </a:rPr>
              <a:t>Once companies</a:t>
            </a:r>
            <a:r>
              <a:rPr sz="1467" spc="-160" dirty="0">
                <a:latin typeface="Arial"/>
                <a:cs typeface="Arial"/>
              </a:rPr>
              <a:t> </a:t>
            </a:r>
            <a:r>
              <a:rPr sz="1467" dirty="0">
                <a:latin typeface="Arial"/>
                <a:cs typeface="Arial"/>
              </a:rPr>
              <a:t>reach  </a:t>
            </a:r>
            <a:r>
              <a:rPr sz="1467" spc="-7" dirty="0">
                <a:latin typeface="Arial"/>
                <a:cs typeface="Arial"/>
              </a:rPr>
              <a:t>this point, </a:t>
            </a:r>
            <a:r>
              <a:rPr sz="1467" dirty="0">
                <a:latin typeface="Arial"/>
                <a:cs typeface="Arial"/>
              </a:rPr>
              <a:t>they are  </a:t>
            </a:r>
            <a:r>
              <a:rPr sz="1467" spc="-7" dirty="0">
                <a:latin typeface="Arial"/>
                <a:cs typeface="Arial"/>
              </a:rPr>
              <a:t>already</a:t>
            </a:r>
            <a:r>
              <a:rPr sz="1467" spc="-20" dirty="0">
                <a:latin typeface="Arial"/>
                <a:cs typeface="Arial"/>
              </a:rPr>
              <a:t> </a:t>
            </a:r>
            <a:r>
              <a:rPr sz="1467" dirty="0">
                <a:latin typeface="Arial"/>
                <a:cs typeface="Arial"/>
              </a:rPr>
              <a:t>set</a:t>
            </a:r>
            <a:endParaRPr sz="1467">
              <a:latin typeface="Arial"/>
              <a:cs typeface="Arial"/>
            </a:endParaRPr>
          </a:p>
        </p:txBody>
      </p:sp>
      <p:sp>
        <p:nvSpPr>
          <p:cNvPr id="38" name="object 38"/>
          <p:cNvSpPr/>
          <p:nvPr/>
        </p:nvSpPr>
        <p:spPr>
          <a:xfrm>
            <a:off x="8715062" y="3033775"/>
            <a:ext cx="387773" cy="1946487"/>
          </a:xfrm>
          <a:custGeom>
            <a:avLst/>
            <a:gdLst/>
            <a:ahLst/>
            <a:cxnLst/>
            <a:rect l="l" t="t" r="r" b="b"/>
            <a:pathLst>
              <a:path w="290829" h="1459864">
                <a:moveTo>
                  <a:pt x="265303" y="1384554"/>
                </a:moveTo>
                <a:lnTo>
                  <a:pt x="118249" y="1384554"/>
                </a:lnTo>
                <a:lnTo>
                  <a:pt x="99187" y="1384554"/>
                </a:lnTo>
                <a:lnTo>
                  <a:pt x="95770" y="1459865"/>
                </a:lnTo>
                <a:lnTo>
                  <a:pt x="265303" y="1384554"/>
                </a:lnTo>
                <a:close/>
              </a:path>
              <a:path w="290829" h="1459864">
                <a:moveTo>
                  <a:pt x="265303" y="115062"/>
                </a:moveTo>
                <a:lnTo>
                  <a:pt x="118249" y="115062"/>
                </a:lnTo>
                <a:lnTo>
                  <a:pt x="99187" y="115062"/>
                </a:lnTo>
                <a:lnTo>
                  <a:pt x="95770" y="190373"/>
                </a:lnTo>
                <a:lnTo>
                  <a:pt x="265303" y="115062"/>
                </a:lnTo>
                <a:close/>
              </a:path>
              <a:path w="290829" h="1459864">
                <a:moveTo>
                  <a:pt x="290461" y="1373378"/>
                </a:moveTo>
                <a:lnTo>
                  <a:pt x="104406" y="1269492"/>
                </a:lnTo>
                <a:lnTo>
                  <a:pt x="100939" y="1345704"/>
                </a:lnTo>
                <a:lnTo>
                  <a:pt x="1778" y="1341120"/>
                </a:lnTo>
                <a:lnTo>
                  <a:pt x="0" y="1379220"/>
                </a:lnTo>
                <a:lnTo>
                  <a:pt x="99225" y="1383703"/>
                </a:lnTo>
                <a:lnTo>
                  <a:pt x="118287" y="1383703"/>
                </a:lnTo>
                <a:lnTo>
                  <a:pt x="267233" y="1383703"/>
                </a:lnTo>
                <a:lnTo>
                  <a:pt x="290461" y="1373378"/>
                </a:lnTo>
                <a:close/>
              </a:path>
              <a:path w="290829" h="1459864">
                <a:moveTo>
                  <a:pt x="290461" y="103886"/>
                </a:moveTo>
                <a:lnTo>
                  <a:pt x="104406" y="0"/>
                </a:lnTo>
                <a:lnTo>
                  <a:pt x="100939" y="76212"/>
                </a:lnTo>
                <a:lnTo>
                  <a:pt x="1778" y="71628"/>
                </a:lnTo>
                <a:lnTo>
                  <a:pt x="0" y="109728"/>
                </a:lnTo>
                <a:lnTo>
                  <a:pt x="99225" y="114211"/>
                </a:lnTo>
                <a:lnTo>
                  <a:pt x="118287" y="114211"/>
                </a:lnTo>
                <a:lnTo>
                  <a:pt x="267233" y="114211"/>
                </a:lnTo>
                <a:lnTo>
                  <a:pt x="290461" y="103886"/>
                </a:lnTo>
                <a:close/>
              </a:path>
            </a:pathLst>
          </a:custGeom>
          <a:solidFill>
            <a:srgbClr val="073762"/>
          </a:solidFill>
        </p:spPr>
        <p:txBody>
          <a:bodyPr wrap="square" lIns="0" tIns="0" rIns="0" bIns="0" rtlCol="0"/>
          <a:lstStyle/>
          <a:p>
            <a:endParaRPr sz="2400"/>
          </a:p>
        </p:txBody>
      </p:sp>
      <p:sp>
        <p:nvSpPr>
          <p:cNvPr id="39" name="object 39"/>
          <p:cNvSpPr txBox="1"/>
          <p:nvPr/>
        </p:nvSpPr>
        <p:spPr>
          <a:xfrm>
            <a:off x="9207500" y="4210067"/>
            <a:ext cx="2302085" cy="1146789"/>
          </a:xfrm>
          <a:prstGeom prst="rect">
            <a:avLst/>
          </a:prstGeom>
        </p:spPr>
        <p:txBody>
          <a:bodyPr vert="horz" wrap="square" lIns="0" tIns="17780" rIns="0" bIns="0" rtlCol="0">
            <a:spAutoFit/>
          </a:bodyPr>
          <a:lstStyle/>
          <a:p>
            <a:pPr marL="16933" marR="6773">
              <a:spcBef>
                <a:spcPts val="140"/>
              </a:spcBef>
            </a:pPr>
            <a:r>
              <a:rPr sz="1467" dirty="0">
                <a:latin typeface="Arial"/>
                <a:cs typeface="Arial"/>
              </a:rPr>
              <a:t>This </a:t>
            </a:r>
            <a:r>
              <a:rPr sz="1467" spc="-7" dirty="0">
                <a:latin typeface="Arial"/>
                <a:cs typeface="Arial"/>
              </a:rPr>
              <a:t>helps </a:t>
            </a:r>
            <a:r>
              <a:rPr sz="1467" dirty="0">
                <a:latin typeface="Arial"/>
                <a:cs typeface="Arial"/>
              </a:rPr>
              <a:t>companies</a:t>
            </a:r>
            <a:r>
              <a:rPr sz="1467" spc="-120" dirty="0">
                <a:latin typeface="Arial"/>
                <a:cs typeface="Arial"/>
              </a:rPr>
              <a:t> </a:t>
            </a:r>
            <a:r>
              <a:rPr sz="1467" dirty="0">
                <a:latin typeface="Arial"/>
                <a:cs typeface="Arial"/>
              </a:rPr>
              <a:t>need  to </a:t>
            </a:r>
            <a:r>
              <a:rPr sz="1467" spc="-7" dirty="0">
                <a:latin typeface="Arial"/>
                <a:cs typeface="Arial"/>
              </a:rPr>
              <a:t>evaluate </a:t>
            </a:r>
            <a:r>
              <a:rPr sz="1467" dirty="0">
                <a:latin typeface="Arial"/>
                <a:cs typeface="Arial"/>
              </a:rPr>
              <a:t>the  performance of </a:t>
            </a:r>
            <a:r>
              <a:rPr sz="1467" spc="-7" dirty="0">
                <a:latin typeface="Arial"/>
                <a:cs typeface="Arial"/>
              </a:rPr>
              <a:t>their </a:t>
            </a:r>
            <a:r>
              <a:rPr sz="1467" dirty="0">
                <a:latin typeface="Arial"/>
                <a:cs typeface="Arial"/>
              </a:rPr>
              <a:t>ads  To </a:t>
            </a:r>
            <a:r>
              <a:rPr sz="1467" spc="-7" dirty="0">
                <a:latin typeface="Arial"/>
                <a:cs typeface="Arial"/>
              </a:rPr>
              <a:t>look </a:t>
            </a:r>
            <a:r>
              <a:rPr sz="1467" dirty="0">
                <a:latin typeface="Arial"/>
                <a:cs typeface="Arial"/>
              </a:rPr>
              <a:t>at the </a:t>
            </a:r>
            <a:r>
              <a:rPr sz="1467" spc="-7" dirty="0">
                <a:latin typeface="Arial"/>
                <a:cs typeface="Arial"/>
              </a:rPr>
              <a:t>results </a:t>
            </a:r>
            <a:r>
              <a:rPr sz="1467" dirty="0">
                <a:latin typeface="Arial"/>
                <a:cs typeface="Arial"/>
              </a:rPr>
              <a:t>of the  ads companies can go</a:t>
            </a:r>
            <a:r>
              <a:rPr sz="1467" spc="-127" dirty="0">
                <a:latin typeface="Arial"/>
                <a:cs typeface="Arial"/>
              </a:rPr>
              <a:t> </a:t>
            </a:r>
            <a:r>
              <a:rPr sz="1467" dirty="0">
                <a:latin typeface="Arial"/>
                <a:cs typeface="Arial"/>
              </a:rPr>
              <a:t>to:</a:t>
            </a:r>
            <a:endParaRPr sz="1467">
              <a:latin typeface="Arial"/>
              <a:cs typeface="Arial"/>
            </a:endParaRPr>
          </a:p>
        </p:txBody>
      </p:sp>
      <p:sp>
        <p:nvSpPr>
          <p:cNvPr id="40" name="object 40"/>
          <p:cNvSpPr txBox="1"/>
          <p:nvPr/>
        </p:nvSpPr>
        <p:spPr>
          <a:xfrm>
            <a:off x="9418827" y="5328446"/>
            <a:ext cx="1623907" cy="920166"/>
          </a:xfrm>
          <a:prstGeom prst="rect">
            <a:avLst/>
          </a:prstGeom>
        </p:spPr>
        <p:txBody>
          <a:bodyPr vert="horz" wrap="square" lIns="0" tIns="16933" rIns="0" bIns="0" rtlCol="0">
            <a:spAutoFit/>
          </a:bodyPr>
          <a:lstStyle/>
          <a:p>
            <a:pPr marL="397923" indent="-397923">
              <a:spcBef>
                <a:spcPts val="133"/>
              </a:spcBef>
              <a:buChar char="●"/>
              <a:tabLst>
                <a:tab pos="397923" algn="l"/>
                <a:tab pos="415703" algn="l"/>
              </a:tabLst>
            </a:pPr>
            <a:r>
              <a:rPr sz="1467" dirty="0">
                <a:latin typeface="Arial"/>
                <a:cs typeface="Arial"/>
              </a:rPr>
              <a:t>Facebook</a:t>
            </a:r>
            <a:r>
              <a:rPr sz="1467" spc="-107" dirty="0">
                <a:latin typeface="Arial"/>
                <a:cs typeface="Arial"/>
              </a:rPr>
              <a:t> </a:t>
            </a:r>
            <a:r>
              <a:rPr sz="1467" dirty="0">
                <a:latin typeface="Arial"/>
                <a:cs typeface="Arial"/>
              </a:rPr>
              <a:t>Ads</a:t>
            </a:r>
            <a:endParaRPr sz="1467">
              <a:latin typeface="Arial"/>
              <a:cs typeface="Arial"/>
            </a:endParaRPr>
          </a:p>
          <a:p>
            <a:pPr marR="47412" algn="ctr">
              <a:spcBef>
                <a:spcPts val="7"/>
              </a:spcBef>
            </a:pPr>
            <a:r>
              <a:rPr sz="1467" spc="-7" dirty="0">
                <a:latin typeface="Arial"/>
                <a:cs typeface="Arial"/>
              </a:rPr>
              <a:t>Manager</a:t>
            </a:r>
            <a:endParaRPr sz="1467">
              <a:latin typeface="Arial"/>
              <a:cs typeface="Arial"/>
            </a:endParaRPr>
          </a:p>
          <a:p>
            <a:pPr marL="414856" marR="366598" indent="-398770">
              <a:buChar char="●"/>
              <a:tabLst>
                <a:tab pos="414856" algn="l"/>
                <a:tab pos="415703" algn="l"/>
              </a:tabLst>
            </a:pPr>
            <a:r>
              <a:rPr sz="1467" spc="-27" dirty="0">
                <a:latin typeface="Arial"/>
                <a:cs typeface="Arial"/>
              </a:rPr>
              <a:t>M</a:t>
            </a:r>
            <a:r>
              <a:rPr sz="1467" dirty="0">
                <a:latin typeface="Arial"/>
                <a:cs typeface="Arial"/>
              </a:rPr>
              <a:t>ar</a:t>
            </a:r>
            <a:r>
              <a:rPr sz="1467" spc="13" dirty="0">
                <a:latin typeface="Arial"/>
                <a:cs typeface="Arial"/>
              </a:rPr>
              <a:t>k</a:t>
            </a:r>
            <a:r>
              <a:rPr sz="1467" dirty="0">
                <a:latin typeface="Arial"/>
                <a:cs typeface="Arial"/>
              </a:rPr>
              <a:t>eti</a:t>
            </a:r>
            <a:r>
              <a:rPr sz="1467" spc="-7" dirty="0">
                <a:latin typeface="Arial"/>
                <a:cs typeface="Arial"/>
              </a:rPr>
              <a:t>n</a:t>
            </a:r>
            <a:r>
              <a:rPr sz="1467" dirty="0">
                <a:latin typeface="Arial"/>
                <a:cs typeface="Arial"/>
              </a:rPr>
              <a:t>g  </a:t>
            </a:r>
            <a:r>
              <a:rPr sz="1467" spc="-7" dirty="0">
                <a:latin typeface="Arial"/>
                <a:cs typeface="Arial"/>
              </a:rPr>
              <a:t>S</a:t>
            </a:r>
            <a:r>
              <a:rPr sz="1467" dirty="0">
                <a:latin typeface="Arial"/>
                <a:cs typeface="Arial"/>
              </a:rPr>
              <a:t>o</a:t>
            </a:r>
            <a:r>
              <a:rPr sz="1467" spc="13" dirty="0">
                <a:latin typeface="Arial"/>
                <a:cs typeface="Arial"/>
              </a:rPr>
              <a:t>f</a:t>
            </a:r>
            <a:r>
              <a:rPr sz="1467" dirty="0">
                <a:latin typeface="Arial"/>
                <a:cs typeface="Arial"/>
              </a:rPr>
              <a:t>t</a:t>
            </a:r>
            <a:r>
              <a:rPr sz="1467" spc="-27" dirty="0">
                <a:latin typeface="Arial"/>
                <a:cs typeface="Arial"/>
              </a:rPr>
              <a:t>w</a:t>
            </a:r>
            <a:r>
              <a:rPr sz="1467" dirty="0">
                <a:latin typeface="Arial"/>
                <a:cs typeface="Arial"/>
              </a:rPr>
              <a:t>ares</a:t>
            </a:r>
            <a:endParaRPr sz="1467">
              <a:latin typeface="Arial"/>
              <a:cs typeface="Arial"/>
            </a:endParaRPr>
          </a:p>
        </p:txBody>
      </p:sp>
      <p:sp>
        <p:nvSpPr>
          <p:cNvPr id="41" name="object 41"/>
          <p:cNvSpPr/>
          <p:nvPr/>
        </p:nvSpPr>
        <p:spPr>
          <a:xfrm>
            <a:off x="202183" y="261113"/>
            <a:ext cx="11743267" cy="6181513"/>
          </a:xfrm>
          <a:custGeom>
            <a:avLst/>
            <a:gdLst/>
            <a:ahLst/>
            <a:cxnLst/>
            <a:rect l="l" t="t" r="r" b="b"/>
            <a:pathLst>
              <a:path w="8807450" h="4636135">
                <a:moveTo>
                  <a:pt x="0" y="4636008"/>
                </a:moveTo>
                <a:lnTo>
                  <a:pt x="8807196" y="4636008"/>
                </a:lnTo>
                <a:lnTo>
                  <a:pt x="8807196" y="0"/>
                </a:lnTo>
                <a:lnTo>
                  <a:pt x="0" y="0"/>
                </a:lnTo>
                <a:lnTo>
                  <a:pt x="0" y="4636008"/>
                </a:lnTo>
                <a:close/>
              </a:path>
            </a:pathLst>
          </a:custGeom>
          <a:ln w="38100">
            <a:solidFill>
              <a:srgbClr val="073762"/>
            </a:solidFill>
          </a:ln>
        </p:spPr>
        <p:txBody>
          <a:bodyPr wrap="square" lIns="0" tIns="0" rIns="0" bIns="0" rtlCol="0"/>
          <a:lstStyle/>
          <a:p>
            <a:endParaRPr sz="2400"/>
          </a:p>
        </p:txBody>
      </p:sp>
      <p:sp>
        <p:nvSpPr>
          <p:cNvPr id="42" name="object 42"/>
          <p:cNvSpPr txBox="1"/>
          <p:nvPr/>
        </p:nvSpPr>
        <p:spPr>
          <a:xfrm>
            <a:off x="306560" y="6572030"/>
            <a:ext cx="3158067" cy="159810"/>
          </a:xfrm>
          <a:prstGeom prst="rect">
            <a:avLst/>
          </a:prstGeom>
        </p:spPr>
        <p:txBody>
          <a:bodyPr vert="horz" wrap="square" lIns="0" tIns="16087" rIns="0" bIns="0" rtlCol="0">
            <a:spAutoFit/>
          </a:bodyPr>
          <a:lstStyle/>
          <a:p>
            <a:pPr marL="16933">
              <a:spcBef>
                <a:spcPts val="127"/>
              </a:spcBef>
            </a:pPr>
            <a:r>
              <a:rPr sz="933" spc="-7" dirty="0">
                <a:solidFill>
                  <a:srgbClr val="999999"/>
                </a:solidFill>
                <a:latin typeface="Arial"/>
                <a:cs typeface="Arial"/>
              </a:rPr>
              <a:t>Sources: </a:t>
            </a:r>
            <a:r>
              <a:rPr sz="933" u="sng" spc="-7" dirty="0">
                <a:solidFill>
                  <a:srgbClr val="0096A7"/>
                </a:solidFill>
                <a:uFill>
                  <a:solidFill>
                    <a:srgbClr val="0096A7"/>
                  </a:solidFill>
                </a:uFill>
                <a:latin typeface="Arial"/>
                <a:cs typeface="Arial"/>
                <a:hlinkClick r:id="rId2"/>
              </a:rPr>
              <a:t>A </a:t>
            </a:r>
            <a:r>
              <a:rPr sz="933" u="sng" spc="-13" dirty="0">
                <a:solidFill>
                  <a:srgbClr val="0096A7"/>
                </a:solidFill>
                <a:uFill>
                  <a:solidFill>
                    <a:srgbClr val="0096A7"/>
                  </a:solidFill>
                </a:uFill>
                <a:latin typeface="Arial"/>
                <a:cs typeface="Arial"/>
                <a:hlinkClick r:id="rId2"/>
              </a:rPr>
              <a:t>Step-by-Step </a:t>
            </a:r>
            <a:r>
              <a:rPr sz="933" u="sng" spc="-7" dirty="0">
                <a:solidFill>
                  <a:srgbClr val="0096A7"/>
                </a:solidFill>
                <a:uFill>
                  <a:solidFill>
                    <a:srgbClr val="0096A7"/>
                  </a:solidFill>
                </a:uFill>
                <a:latin typeface="Arial"/>
                <a:cs typeface="Arial"/>
                <a:hlinkClick r:id="rId2"/>
              </a:rPr>
              <a:t>Guide to Advertising on</a:t>
            </a:r>
            <a:r>
              <a:rPr sz="933" u="sng" dirty="0">
                <a:solidFill>
                  <a:srgbClr val="0096A7"/>
                </a:solidFill>
                <a:uFill>
                  <a:solidFill>
                    <a:srgbClr val="0096A7"/>
                  </a:solidFill>
                </a:uFill>
                <a:latin typeface="Arial"/>
                <a:cs typeface="Arial"/>
                <a:hlinkClick r:id="rId2"/>
              </a:rPr>
              <a:t> </a:t>
            </a:r>
            <a:r>
              <a:rPr sz="933" u="sng" spc="-13" dirty="0">
                <a:solidFill>
                  <a:srgbClr val="0096A7"/>
                </a:solidFill>
                <a:uFill>
                  <a:solidFill>
                    <a:srgbClr val="0096A7"/>
                  </a:solidFill>
                </a:uFill>
                <a:latin typeface="Arial"/>
                <a:cs typeface="Arial"/>
                <a:hlinkClick r:id="rId2"/>
              </a:rPr>
              <a:t>Instagram</a:t>
            </a:r>
            <a:endParaRPr sz="933">
              <a:latin typeface="Arial"/>
              <a:cs typeface="Arial"/>
            </a:endParaRPr>
          </a:p>
        </p:txBody>
      </p:sp>
      <p:sp>
        <p:nvSpPr>
          <p:cNvPr id="43" name="object 43"/>
          <p:cNvSpPr txBox="1"/>
          <p:nvPr/>
        </p:nvSpPr>
        <p:spPr>
          <a:xfrm>
            <a:off x="11403244" y="6416379"/>
            <a:ext cx="298027" cy="304421"/>
          </a:xfrm>
          <a:prstGeom prst="rect">
            <a:avLst/>
          </a:prstGeom>
        </p:spPr>
        <p:txBody>
          <a:bodyPr vert="horz" wrap="square" lIns="0" tIns="16933" rIns="0" bIns="0" rtlCol="0">
            <a:spAutoFit/>
          </a:bodyPr>
          <a:lstStyle/>
          <a:p>
            <a:pPr marL="16933">
              <a:spcBef>
                <a:spcPts val="133"/>
              </a:spcBef>
            </a:pPr>
            <a:r>
              <a:rPr sz="1867" spc="-7" dirty="0">
                <a:latin typeface="Arial"/>
                <a:cs typeface="Arial"/>
              </a:rPr>
              <a:t>10</a:t>
            </a:r>
            <a:endParaRPr sz="1867">
              <a:latin typeface="Arial"/>
              <a:cs typeface="Arial"/>
            </a:endParaRPr>
          </a:p>
        </p:txBody>
      </p:sp>
    </p:spTree>
    <p:extLst>
      <p:ext uri="{BB962C8B-B14F-4D97-AF65-F5344CB8AC3E}">
        <p14:creationId xmlns:p14="http://schemas.microsoft.com/office/powerpoint/2010/main" val="26721374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887984"/>
            <a:ext cx="2745105" cy="574040"/>
          </a:xfrm>
          <a:prstGeom prst="rect">
            <a:avLst/>
          </a:prstGeom>
        </p:spPr>
        <p:txBody>
          <a:bodyPr vert="horz" wrap="square" lIns="0" tIns="12700" rIns="0" bIns="0" rtlCol="0">
            <a:spAutoFit/>
          </a:bodyPr>
          <a:lstStyle/>
          <a:p>
            <a:pPr marL="12700">
              <a:lnSpc>
                <a:spcPct val="100000"/>
              </a:lnSpc>
              <a:spcBef>
                <a:spcPts val="100"/>
              </a:spcBef>
            </a:pPr>
            <a:r>
              <a:rPr spc="-125" dirty="0"/>
              <a:t>WHAT </a:t>
            </a:r>
            <a:r>
              <a:rPr spc="-270" dirty="0"/>
              <a:t>IS</a:t>
            </a:r>
            <a:r>
              <a:rPr spc="15" dirty="0"/>
              <a:t> </a:t>
            </a:r>
            <a:r>
              <a:rPr spc="-390" dirty="0"/>
              <a:t>SEO</a:t>
            </a:r>
          </a:p>
        </p:txBody>
      </p:sp>
      <p:sp>
        <p:nvSpPr>
          <p:cNvPr id="3" name="object 3"/>
          <p:cNvSpPr txBox="1"/>
          <p:nvPr/>
        </p:nvSpPr>
        <p:spPr>
          <a:xfrm>
            <a:off x="1233932" y="2560396"/>
            <a:ext cx="8562975" cy="57531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40" dirty="0">
                <a:solidFill>
                  <a:srgbClr val="B31166"/>
                </a:solidFill>
                <a:latin typeface="Arial"/>
                <a:cs typeface="Arial"/>
              </a:rPr>
              <a:t>	</a:t>
            </a:r>
            <a:r>
              <a:rPr sz="1800" spc="-195" dirty="0">
                <a:solidFill>
                  <a:srgbClr val="404040"/>
                </a:solidFill>
                <a:latin typeface="Arial"/>
                <a:cs typeface="Arial"/>
              </a:rPr>
              <a:t>SEO </a:t>
            </a:r>
            <a:r>
              <a:rPr sz="1800" spc="-35" dirty="0">
                <a:solidFill>
                  <a:srgbClr val="404040"/>
                </a:solidFill>
                <a:latin typeface="Arial"/>
                <a:cs typeface="Arial"/>
              </a:rPr>
              <a:t>stands </a:t>
            </a:r>
            <a:r>
              <a:rPr sz="1800" spc="45" dirty="0">
                <a:solidFill>
                  <a:srgbClr val="404040"/>
                </a:solidFill>
                <a:latin typeface="Arial"/>
                <a:cs typeface="Arial"/>
              </a:rPr>
              <a:t>for </a:t>
            </a:r>
            <a:r>
              <a:rPr sz="1800" spc="-35" dirty="0">
                <a:solidFill>
                  <a:srgbClr val="404040"/>
                </a:solidFill>
                <a:latin typeface="Arial"/>
                <a:cs typeface="Arial"/>
              </a:rPr>
              <a:t>“search </a:t>
            </a:r>
            <a:r>
              <a:rPr sz="1800" spc="-5" dirty="0">
                <a:solidFill>
                  <a:srgbClr val="404040"/>
                </a:solidFill>
                <a:latin typeface="Arial"/>
                <a:cs typeface="Arial"/>
              </a:rPr>
              <a:t>engine </a:t>
            </a:r>
            <a:r>
              <a:rPr sz="1800" spc="20" dirty="0">
                <a:solidFill>
                  <a:srgbClr val="404040"/>
                </a:solidFill>
                <a:latin typeface="Arial"/>
                <a:cs typeface="Arial"/>
              </a:rPr>
              <a:t>optimization.” </a:t>
            </a:r>
            <a:r>
              <a:rPr sz="1800" spc="40" dirty="0">
                <a:solidFill>
                  <a:srgbClr val="404040"/>
                </a:solidFill>
                <a:latin typeface="Arial"/>
                <a:cs typeface="Arial"/>
              </a:rPr>
              <a:t>It </a:t>
            </a:r>
            <a:r>
              <a:rPr sz="1800" spc="-55" dirty="0">
                <a:solidFill>
                  <a:srgbClr val="404040"/>
                </a:solidFill>
                <a:latin typeface="Arial"/>
                <a:cs typeface="Arial"/>
              </a:rPr>
              <a:t>is </a:t>
            </a:r>
            <a:r>
              <a:rPr sz="1800" spc="20" dirty="0">
                <a:solidFill>
                  <a:srgbClr val="404040"/>
                </a:solidFill>
                <a:latin typeface="Arial"/>
                <a:cs typeface="Arial"/>
              </a:rPr>
              <a:t>the </a:t>
            </a:r>
            <a:r>
              <a:rPr sz="1800" spc="-45" dirty="0">
                <a:solidFill>
                  <a:srgbClr val="404040"/>
                </a:solidFill>
                <a:latin typeface="Arial"/>
                <a:cs typeface="Arial"/>
              </a:rPr>
              <a:t>process </a:t>
            </a:r>
            <a:r>
              <a:rPr sz="1800" spc="55" dirty="0">
                <a:solidFill>
                  <a:srgbClr val="404040"/>
                </a:solidFill>
                <a:latin typeface="Arial"/>
                <a:cs typeface="Arial"/>
              </a:rPr>
              <a:t>of </a:t>
            </a:r>
            <a:r>
              <a:rPr sz="1800" spc="45" dirty="0">
                <a:solidFill>
                  <a:srgbClr val="404040"/>
                </a:solidFill>
                <a:latin typeface="Arial"/>
                <a:cs typeface="Arial"/>
              </a:rPr>
              <a:t>getting</a:t>
            </a:r>
            <a:r>
              <a:rPr sz="1800" spc="-295" dirty="0">
                <a:solidFill>
                  <a:srgbClr val="404040"/>
                </a:solidFill>
                <a:latin typeface="Arial"/>
                <a:cs typeface="Arial"/>
              </a:rPr>
              <a:t> </a:t>
            </a:r>
            <a:r>
              <a:rPr sz="1800" spc="20" dirty="0">
                <a:solidFill>
                  <a:srgbClr val="404040"/>
                </a:solidFill>
                <a:latin typeface="Arial"/>
                <a:cs typeface="Arial"/>
              </a:rPr>
              <a:t>traffic</a:t>
            </a:r>
            <a:endParaRPr sz="1800">
              <a:latin typeface="Arial"/>
              <a:cs typeface="Arial"/>
            </a:endParaRPr>
          </a:p>
          <a:p>
            <a:pPr marL="355600">
              <a:lnSpc>
                <a:spcPct val="100000"/>
              </a:lnSpc>
              <a:spcBef>
                <a:spcPts val="5"/>
              </a:spcBef>
            </a:pPr>
            <a:r>
              <a:rPr sz="1800" spc="45" dirty="0">
                <a:solidFill>
                  <a:srgbClr val="404040"/>
                </a:solidFill>
                <a:latin typeface="Arial"/>
                <a:cs typeface="Arial"/>
              </a:rPr>
              <a:t>from </a:t>
            </a:r>
            <a:r>
              <a:rPr sz="1800" spc="20" dirty="0">
                <a:solidFill>
                  <a:srgbClr val="404040"/>
                </a:solidFill>
                <a:latin typeface="Arial"/>
                <a:cs typeface="Arial"/>
              </a:rPr>
              <a:t>the </a:t>
            </a:r>
            <a:r>
              <a:rPr sz="1800" spc="-5" dirty="0">
                <a:solidFill>
                  <a:srgbClr val="404040"/>
                </a:solidFill>
                <a:latin typeface="Arial"/>
                <a:cs typeface="Arial"/>
              </a:rPr>
              <a:t>“free,” </a:t>
            </a:r>
            <a:r>
              <a:rPr sz="1800" spc="5" dirty="0">
                <a:solidFill>
                  <a:srgbClr val="404040"/>
                </a:solidFill>
                <a:latin typeface="Arial"/>
                <a:cs typeface="Arial"/>
              </a:rPr>
              <a:t>“organic,” </a:t>
            </a:r>
            <a:r>
              <a:rPr sz="1800" spc="30" dirty="0">
                <a:solidFill>
                  <a:srgbClr val="404040"/>
                </a:solidFill>
                <a:latin typeface="Arial"/>
                <a:cs typeface="Arial"/>
              </a:rPr>
              <a:t>“editorial” </a:t>
            </a:r>
            <a:r>
              <a:rPr sz="1800" spc="40" dirty="0">
                <a:solidFill>
                  <a:srgbClr val="404040"/>
                </a:solidFill>
                <a:latin typeface="Arial"/>
                <a:cs typeface="Arial"/>
              </a:rPr>
              <a:t>or </a:t>
            </a:r>
            <a:r>
              <a:rPr sz="1800" spc="20" dirty="0">
                <a:solidFill>
                  <a:srgbClr val="404040"/>
                </a:solidFill>
                <a:latin typeface="Arial"/>
                <a:cs typeface="Arial"/>
              </a:rPr>
              <a:t>“natural” </a:t>
            </a:r>
            <a:r>
              <a:rPr sz="1800" spc="-60" dirty="0">
                <a:solidFill>
                  <a:srgbClr val="404040"/>
                </a:solidFill>
                <a:latin typeface="Arial"/>
                <a:cs typeface="Arial"/>
              </a:rPr>
              <a:t>search </a:t>
            </a:r>
            <a:r>
              <a:rPr sz="1800" spc="-25" dirty="0">
                <a:solidFill>
                  <a:srgbClr val="404040"/>
                </a:solidFill>
                <a:latin typeface="Arial"/>
                <a:cs typeface="Arial"/>
              </a:rPr>
              <a:t>results </a:t>
            </a:r>
            <a:r>
              <a:rPr sz="1800" spc="35" dirty="0">
                <a:solidFill>
                  <a:srgbClr val="404040"/>
                </a:solidFill>
                <a:latin typeface="Arial"/>
                <a:cs typeface="Arial"/>
              </a:rPr>
              <a:t>on </a:t>
            </a:r>
            <a:r>
              <a:rPr sz="1800" spc="-60" dirty="0">
                <a:solidFill>
                  <a:srgbClr val="404040"/>
                </a:solidFill>
                <a:latin typeface="Arial"/>
                <a:cs typeface="Arial"/>
              </a:rPr>
              <a:t>search</a:t>
            </a:r>
            <a:r>
              <a:rPr sz="1800" spc="-290" dirty="0">
                <a:solidFill>
                  <a:srgbClr val="404040"/>
                </a:solidFill>
                <a:latin typeface="Arial"/>
                <a:cs typeface="Arial"/>
              </a:rPr>
              <a:t> </a:t>
            </a:r>
            <a:r>
              <a:rPr sz="1800" spc="-35" dirty="0">
                <a:solidFill>
                  <a:srgbClr val="404040"/>
                </a:solidFill>
                <a:latin typeface="Arial"/>
                <a:cs typeface="Arial"/>
              </a:rPr>
              <a:t>engines.</a:t>
            </a:r>
            <a:endParaRPr sz="1800">
              <a:latin typeface="Arial"/>
              <a:cs typeface="Arial"/>
            </a:endParaRPr>
          </a:p>
        </p:txBody>
      </p:sp>
      <p:sp>
        <p:nvSpPr>
          <p:cNvPr id="4" name="object 4"/>
          <p:cNvSpPr/>
          <p:nvPr/>
        </p:nvSpPr>
        <p:spPr>
          <a:xfrm>
            <a:off x="6096000" y="3180586"/>
            <a:ext cx="4273296" cy="367741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74096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887984"/>
            <a:ext cx="2787650" cy="574040"/>
          </a:xfrm>
          <a:prstGeom prst="rect">
            <a:avLst/>
          </a:prstGeom>
        </p:spPr>
        <p:txBody>
          <a:bodyPr vert="horz" wrap="square" lIns="0" tIns="12700" rIns="0" bIns="0" rtlCol="0">
            <a:spAutoFit/>
          </a:bodyPr>
          <a:lstStyle/>
          <a:p>
            <a:pPr marL="12700">
              <a:lnSpc>
                <a:spcPct val="100000"/>
              </a:lnSpc>
              <a:spcBef>
                <a:spcPts val="100"/>
              </a:spcBef>
            </a:pPr>
            <a:r>
              <a:rPr spc="-290" dirty="0"/>
              <a:t>NEED </a:t>
            </a:r>
            <a:r>
              <a:rPr spc="-265" dirty="0"/>
              <a:t>OF</a:t>
            </a:r>
            <a:r>
              <a:rPr spc="170" dirty="0"/>
              <a:t> </a:t>
            </a:r>
            <a:r>
              <a:rPr spc="-390" dirty="0"/>
              <a:t>SEO</a:t>
            </a:r>
          </a:p>
        </p:txBody>
      </p:sp>
      <p:sp>
        <p:nvSpPr>
          <p:cNvPr id="3" name="object 3"/>
          <p:cNvSpPr txBox="1"/>
          <p:nvPr/>
        </p:nvSpPr>
        <p:spPr>
          <a:xfrm>
            <a:off x="1233932" y="2560396"/>
            <a:ext cx="8454390" cy="1800225"/>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40" dirty="0">
                <a:solidFill>
                  <a:srgbClr val="B31166"/>
                </a:solidFill>
                <a:latin typeface="Arial"/>
                <a:cs typeface="Arial"/>
              </a:rPr>
              <a:t>	</a:t>
            </a:r>
            <a:r>
              <a:rPr sz="1800" spc="-195" dirty="0">
                <a:solidFill>
                  <a:srgbClr val="404040"/>
                </a:solidFill>
                <a:latin typeface="Arial"/>
                <a:cs typeface="Arial"/>
              </a:rPr>
              <a:t>SEO </a:t>
            </a:r>
            <a:r>
              <a:rPr sz="1800" spc="-25" dirty="0">
                <a:solidFill>
                  <a:srgbClr val="404040"/>
                </a:solidFill>
                <a:latin typeface="Arial"/>
                <a:cs typeface="Arial"/>
              </a:rPr>
              <a:t>helps </a:t>
            </a:r>
            <a:r>
              <a:rPr sz="1800" spc="80" dirty="0">
                <a:solidFill>
                  <a:srgbClr val="404040"/>
                </a:solidFill>
                <a:latin typeface="Arial"/>
                <a:cs typeface="Arial"/>
              </a:rPr>
              <a:t>to </a:t>
            </a:r>
            <a:r>
              <a:rPr sz="1800" spc="-35" dirty="0">
                <a:solidFill>
                  <a:srgbClr val="404040"/>
                </a:solidFill>
                <a:latin typeface="Arial"/>
                <a:cs typeface="Arial"/>
              </a:rPr>
              <a:t>ensure </a:t>
            </a:r>
            <a:r>
              <a:rPr sz="1800" spc="35" dirty="0">
                <a:solidFill>
                  <a:srgbClr val="404040"/>
                </a:solidFill>
                <a:latin typeface="Arial"/>
                <a:cs typeface="Arial"/>
              </a:rPr>
              <a:t>that </a:t>
            </a:r>
            <a:r>
              <a:rPr sz="1800" spc="-85" dirty="0">
                <a:solidFill>
                  <a:srgbClr val="404040"/>
                </a:solidFill>
                <a:latin typeface="Arial"/>
                <a:cs typeface="Arial"/>
              </a:rPr>
              <a:t>a </a:t>
            </a:r>
            <a:r>
              <a:rPr sz="1800" spc="-20" dirty="0">
                <a:solidFill>
                  <a:srgbClr val="404040"/>
                </a:solidFill>
                <a:latin typeface="Arial"/>
                <a:cs typeface="Arial"/>
              </a:rPr>
              <a:t>site </a:t>
            </a:r>
            <a:r>
              <a:rPr sz="1800" spc="-55" dirty="0">
                <a:solidFill>
                  <a:srgbClr val="404040"/>
                </a:solidFill>
                <a:latin typeface="Arial"/>
                <a:cs typeface="Arial"/>
              </a:rPr>
              <a:t>is accessible </a:t>
            </a:r>
            <a:r>
              <a:rPr sz="1800" spc="80" dirty="0">
                <a:solidFill>
                  <a:srgbClr val="404040"/>
                </a:solidFill>
                <a:latin typeface="Arial"/>
                <a:cs typeface="Arial"/>
              </a:rPr>
              <a:t>to </a:t>
            </a:r>
            <a:r>
              <a:rPr sz="1800" spc="-85" dirty="0">
                <a:solidFill>
                  <a:srgbClr val="404040"/>
                </a:solidFill>
                <a:latin typeface="Arial"/>
                <a:cs typeface="Arial"/>
              </a:rPr>
              <a:t>a </a:t>
            </a:r>
            <a:r>
              <a:rPr sz="1800" spc="-60" dirty="0">
                <a:solidFill>
                  <a:srgbClr val="404040"/>
                </a:solidFill>
                <a:latin typeface="Arial"/>
                <a:cs typeface="Arial"/>
              </a:rPr>
              <a:t>search </a:t>
            </a:r>
            <a:r>
              <a:rPr sz="1800" spc="-5" dirty="0">
                <a:solidFill>
                  <a:srgbClr val="404040"/>
                </a:solidFill>
                <a:latin typeface="Arial"/>
                <a:cs typeface="Arial"/>
              </a:rPr>
              <a:t>engine and improves</a:t>
            </a:r>
            <a:r>
              <a:rPr sz="1800" spc="-80" dirty="0">
                <a:solidFill>
                  <a:srgbClr val="404040"/>
                </a:solidFill>
                <a:latin typeface="Arial"/>
                <a:cs typeface="Arial"/>
              </a:rPr>
              <a:t> </a:t>
            </a:r>
            <a:r>
              <a:rPr sz="1800" spc="20" dirty="0">
                <a:solidFill>
                  <a:srgbClr val="404040"/>
                </a:solidFill>
                <a:latin typeface="Arial"/>
                <a:cs typeface="Arial"/>
              </a:rPr>
              <a:t>the</a:t>
            </a:r>
            <a:endParaRPr sz="1800">
              <a:latin typeface="Arial"/>
              <a:cs typeface="Arial"/>
            </a:endParaRPr>
          </a:p>
          <a:p>
            <a:pPr marL="355600">
              <a:lnSpc>
                <a:spcPct val="100000"/>
              </a:lnSpc>
              <a:spcBef>
                <a:spcPts val="5"/>
              </a:spcBef>
            </a:pPr>
            <a:r>
              <a:rPr sz="1800" spc="-60" dirty="0">
                <a:solidFill>
                  <a:srgbClr val="404040"/>
                </a:solidFill>
                <a:latin typeface="Arial"/>
                <a:cs typeface="Arial"/>
              </a:rPr>
              <a:t>chances </a:t>
            </a:r>
            <a:r>
              <a:rPr sz="1800" spc="35" dirty="0">
                <a:solidFill>
                  <a:srgbClr val="404040"/>
                </a:solidFill>
                <a:latin typeface="Arial"/>
                <a:cs typeface="Arial"/>
              </a:rPr>
              <a:t>that </a:t>
            </a:r>
            <a:r>
              <a:rPr sz="1800" spc="20" dirty="0">
                <a:solidFill>
                  <a:srgbClr val="404040"/>
                </a:solidFill>
                <a:latin typeface="Arial"/>
                <a:cs typeface="Arial"/>
              </a:rPr>
              <a:t>the </a:t>
            </a:r>
            <a:r>
              <a:rPr sz="1800" spc="-20" dirty="0">
                <a:solidFill>
                  <a:srgbClr val="404040"/>
                </a:solidFill>
                <a:latin typeface="Arial"/>
                <a:cs typeface="Arial"/>
              </a:rPr>
              <a:t>site </a:t>
            </a:r>
            <a:r>
              <a:rPr sz="1800" spc="20" dirty="0">
                <a:solidFill>
                  <a:srgbClr val="404040"/>
                </a:solidFill>
                <a:latin typeface="Arial"/>
                <a:cs typeface="Arial"/>
              </a:rPr>
              <a:t>will </a:t>
            </a:r>
            <a:r>
              <a:rPr sz="1800" spc="-5" dirty="0">
                <a:solidFill>
                  <a:srgbClr val="404040"/>
                </a:solidFill>
                <a:latin typeface="Arial"/>
                <a:cs typeface="Arial"/>
              </a:rPr>
              <a:t>be </a:t>
            </a:r>
            <a:r>
              <a:rPr sz="1800" spc="40" dirty="0">
                <a:solidFill>
                  <a:srgbClr val="404040"/>
                </a:solidFill>
                <a:latin typeface="Arial"/>
                <a:cs typeface="Arial"/>
              </a:rPr>
              <a:t>found </a:t>
            </a:r>
            <a:r>
              <a:rPr sz="1800" spc="10" dirty="0">
                <a:solidFill>
                  <a:srgbClr val="404040"/>
                </a:solidFill>
                <a:latin typeface="Arial"/>
                <a:cs typeface="Arial"/>
              </a:rPr>
              <a:t>by </a:t>
            </a:r>
            <a:r>
              <a:rPr sz="1800" spc="20" dirty="0">
                <a:solidFill>
                  <a:srgbClr val="404040"/>
                </a:solidFill>
                <a:latin typeface="Arial"/>
                <a:cs typeface="Arial"/>
              </a:rPr>
              <a:t>the </a:t>
            </a:r>
            <a:r>
              <a:rPr sz="1800" spc="-60" dirty="0">
                <a:solidFill>
                  <a:srgbClr val="404040"/>
                </a:solidFill>
                <a:latin typeface="Arial"/>
                <a:cs typeface="Arial"/>
              </a:rPr>
              <a:t>search</a:t>
            </a:r>
            <a:r>
              <a:rPr sz="1800" spc="-215" dirty="0">
                <a:solidFill>
                  <a:srgbClr val="404040"/>
                </a:solidFill>
                <a:latin typeface="Arial"/>
                <a:cs typeface="Arial"/>
              </a:rPr>
              <a:t> </a:t>
            </a:r>
            <a:r>
              <a:rPr sz="1800" spc="-20" dirty="0">
                <a:solidFill>
                  <a:srgbClr val="404040"/>
                </a:solidFill>
                <a:latin typeface="Arial"/>
                <a:cs typeface="Arial"/>
              </a:rPr>
              <a:t>engine.</a:t>
            </a:r>
            <a:endParaRPr sz="1800">
              <a:latin typeface="Arial"/>
              <a:cs typeface="Arial"/>
            </a:endParaRPr>
          </a:p>
          <a:p>
            <a:pPr marL="355600" marR="5080" indent="-342900">
              <a:lnSpc>
                <a:spcPct val="100000"/>
              </a:lnSpc>
              <a:spcBef>
                <a:spcPts val="1005"/>
              </a:spcBef>
              <a:tabLst>
                <a:tab pos="354965" algn="l"/>
              </a:tabLst>
            </a:pPr>
            <a:r>
              <a:rPr sz="1450" spc="235" dirty="0">
                <a:solidFill>
                  <a:srgbClr val="B31166"/>
                </a:solidFill>
                <a:latin typeface="Arial"/>
                <a:cs typeface="Arial"/>
              </a:rPr>
              <a:t>	</a:t>
            </a:r>
            <a:r>
              <a:rPr sz="1800" spc="40" dirty="0">
                <a:solidFill>
                  <a:srgbClr val="404040"/>
                </a:solidFill>
                <a:latin typeface="Arial"/>
                <a:cs typeface="Arial"/>
              </a:rPr>
              <a:t>It </a:t>
            </a:r>
            <a:r>
              <a:rPr sz="1800" spc="-55" dirty="0">
                <a:solidFill>
                  <a:srgbClr val="404040"/>
                </a:solidFill>
                <a:latin typeface="Arial"/>
                <a:cs typeface="Arial"/>
              </a:rPr>
              <a:t>is </a:t>
            </a:r>
            <a:r>
              <a:rPr sz="1800" spc="20" dirty="0">
                <a:solidFill>
                  <a:srgbClr val="404040"/>
                </a:solidFill>
                <a:latin typeface="Arial"/>
                <a:cs typeface="Arial"/>
              </a:rPr>
              <a:t>common </a:t>
            </a:r>
            <a:r>
              <a:rPr sz="1800" spc="-10" dirty="0">
                <a:solidFill>
                  <a:srgbClr val="404040"/>
                </a:solidFill>
                <a:latin typeface="Arial"/>
                <a:cs typeface="Arial"/>
              </a:rPr>
              <a:t>practice </a:t>
            </a:r>
            <a:r>
              <a:rPr sz="1800" spc="45" dirty="0">
                <a:solidFill>
                  <a:srgbClr val="404040"/>
                </a:solidFill>
                <a:latin typeface="Arial"/>
                <a:cs typeface="Arial"/>
              </a:rPr>
              <a:t>for </a:t>
            </a:r>
            <a:r>
              <a:rPr sz="1800" spc="10" dirty="0">
                <a:solidFill>
                  <a:srgbClr val="404040"/>
                </a:solidFill>
                <a:latin typeface="Arial"/>
                <a:cs typeface="Arial"/>
              </a:rPr>
              <a:t>Internet </a:t>
            </a:r>
            <a:r>
              <a:rPr sz="1800" spc="-60" dirty="0">
                <a:solidFill>
                  <a:srgbClr val="404040"/>
                </a:solidFill>
                <a:latin typeface="Arial"/>
                <a:cs typeface="Arial"/>
              </a:rPr>
              <a:t>users </a:t>
            </a:r>
            <a:r>
              <a:rPr sz="1800" spc="80" dirty="0">
                <a:solidFill>
                  <a:srgbClr val="404040"/>
                </a:solidFill>
                <a:latin typeface="Arial"/>
                <a:cs typeface="Arial"/>
              </a:rPr>
              <a:t>to </a:t>
            </a:r>
            <a:r>
              <a:rPr sz="1800" spc="60" dirty="0">
                <a:solidFill>
                  <a:srgbClr val="404040"/>
                </a:solidFill>
                <a:latin typeface="Arial"/>
                <a:cs typeface="Arial"/>
              </a:rPr>
              <a:t>not </a:t>
            </a:r>
            <a:r>
              <a:rPr sz="1800" spc="-20" dirty="0">
                <a:solidFill>
                  <a:srgbClr val="404040"/>
                </a:solidFill>
                <a:latin typeface="Arial"/>
                <a:cs typeface="Arial"/>
              </a:rPr>
              <a:t>click </a:t>
            </a:r>
            <a:r>
              <a:rPr sz="1800" spc="40" dirty="0">
                <a:solidFill>
                  <a:srgbClr val="404040"/>
                </a:solidFill>
                <a:latin typeface="Arial"/>
                <a:cs typeface="Arial"/>
              </a:rPr>
              <a:t>through </a:t>
            </a:r>
            <a:r>
              <a:rPr sz="1800" spc="-40" dirty="0">
                <a:solidFill>
                  <a:srgbClr val="404040"/>
                </a:solidFill>
                <a:latin typeface="Arial"/>
                <a:cs typeface="Arial"/>
              </a:rPr>
              <a:t>pages </a:t>
            </a:r>
            <a:r>
              <a:rPr sz="1800" spc="-5" dirty="0">
                <a:solidFill>
                  <a:srgbClr val="404040"/>
                </a:solidFill>
                <a:latin typeface="Arial"/>
                <a:cs typeface="Arial"/>
              </a:rPr>
              <a:t>and </a:t>
            </a:r>
            <a:r>
              <a:rPr sz="1800" spc="-40" dirty="0">
                <a:solidFill>
                  <a:srgbClr val="404040"/>
                </a:solidFill>
                <a:latin typeface="Arial"/>
                <a:cs typeface="Arial"/>
              </a:rPr>
              <a:t>pages </a:t>
            </a:r>
            <a:r>
              <a:rPr sz="1800" spc="55" dirty="0">
                <a:solidFill>
                  <a:srgbClr val="404040"/>
                </a:solidFill>
                <a:latin typeface="Arial"/>
                <a:cs typeface="Arial"/>
              </a:rPr>
              <a:t>of  </a:t>
            </a:r>
            <a:r>
              <a:rPr sz="1800" spc="-60" dirty="0">
                <a:solidFill>
                  <a:srgbClr val="404040"/>
                </a:solidFill>
                <a:latin typeface="Arial"/>
                <a:cs typeface="Arial"/>
              </a:rPr>
              <a:t>search </a:t>
            </a:r>
            <a:r>
              <a:rPr sz="1800" spc="-40" dirty="0">
                <a:solidFill>
                  <a:srgbClr val="404040"/>
                </a:solidFill>
                <a:latin typeface="Arial"/>
                <a:cs typeface="Arial"/>
              </a:rPr>
              <a:t>results, </a:t>
            </a:r>
            <a:r>
              <a:rPr sz="1800" spc="-45" dirty="0">
                <a:solidFill>
                  <a:srgbClr val="404040"/>
                </a:solidFill>
                <a:latin typeface="Arial"/>
                <a:cs typeface="Arial"/>
              </a:rPr>
              <a:t>so </a:t>
            </a:r>
            <a:r>
              <a:rPr sz="1800" spc="-20" dirty="0">
                <a:solidFill>
                  <a:srgbClr val="404040"/>
                </a:solidFill>
                <a:latin typeface="Arial"/>
                <a:cs typeface="Arial"/>
              </a:rPr>
              <a:t>where </a:t>
            </a:r>
            <a:r>
              <a:rPr sz="1800" spc="-90" dirty="0">
                <a:solidFill>
                  <a:srgbClr val="404040"/>
                </a:solidFill>
                <a:latin typeface="Arial"/>
                <a:cs typeface="Arial"/>
              </a:rPr>
              <a:t>a </a:t>
            </a:r>
            <a:r>
              <a:rPr sz="1800" spc="-20" dirty="0">
                <a:solidFill>
                  <a:srgbClr val="404040"/>
                </a:solidFill>
                <a:latin typeface="Arial"/>
                <a:cs typeface="Arial"/>
              </a:rPr>
              <a:t>site </a:t>
            </a:r>
            <a:r>
              <a:rPr sz="1800" spc="-40" dirty="0">
                <a:solidFill>
                  <a:srgbClr val="404040"/>
                </a:solidFill>
                <a:latin typeface="Arial"/>
                <a:cs typeface="Arial"/>
              </a:rPr>
              <a:t>ranks </a:t>
            </a:r>
            <a:r>
              <a:rPr sz="1800" spc="20" dirty="0">
                <a:solidFill>
                  <a:srgbClr val="404040"/>
                </a:solidFill>
                <a:latin typeface="Arial"/>
                <a:cs typeface="Arial"/>
              </a:rPr>
              <a:t>in </a:t>
            </a:r>
            <a:r>
              <a:rPr sz="1800" spc="-90" dirty="0">
                <a:solidFill>
                  <a:srgbClr val="404040"/>
                </a:solidFill>
                <a:latin typeface="Arial"/>
                <a:cs typeface="Arial"/>
              </a:rPr>
              <a:t>a </a:t>
            </a:r>
            <a:r>
              <a:rPr sz="1800" spc="-60" dirty="0">
                <a:solidFill>
                  <a:srgbClr val="404040"/>
                </a:solidFill>
                <a:latin typeface="Arial"/>
                <a:cs typeface="Arial"/>
              </a:rPr>
              <a:t>search is </a:t>
            </a:r>
            <a:r>
              <a:rPr sz="1800" spc="-35" dirty="0">
                <a:solidFill>
                  <a:srgbClr val="404040"/>
                </a:solidFill>
                <a:latin typeface="Arial"/>
                <a:cs typeface="Arial"/>
              </a:rPr>
              <a:t>essential </a:t>
            </a:r>
            <a:r>
              <a:rPr sz="1800" spc="45" dirty="0">
                <a:solidFill>
                  <a:srgbClr val="404040"/>
                </a:solidFill>
                <a:latin typeface="Arial"/>
                <a:cs typeface="Arial"/>
              </a:rPr>
              <a:t>for </a:t>
            </a:r>
            <a:r>
              <a:rPr sz="1800" spc="20" dirty="0">
                <a:solidFill>
                  <a:srgbClr val="404040"/>
                </a:solidFill>
                <a:latin typeface="Arial"/>
                <a:cs typeface="Arial"/>
              </a:rPr>
              <a:t>directing </a:t>
            </a:r>
            <a:r>
              <a:rPr sz="1800" spc="10" dirty="0">
                <a:solidFill>
                  <a:srgbClr val="404040"/>
                </a:solidFill>
                <a:latin typeface="Arial"/>
                <a:cs typeface="Arial"/>
              </a:rPr>
              <a:t>more  </a:t>
            </a:r>
            <a:r>
              <a:rPr sz="1800" spc="15" dirty="0">
                <a:solidFill>
                  <a:srgbClr val="404040"/>
                </a:solidFill>
                <a:latin typeface="Arial"/>
                <a:cs typeface="Arial"/>
              </a:rPr>
              <a:t>traffic </a:t>
            </a:r>
            <a:r>
              <a:rPr sz="1800" spc="25" dirty="0">
                <a:solidFill>
                  <a:srgbClr val="404040"/>
                </a:solidFill>
                <a:latin typeface="Arial"/>
                <a:cs typeface="Arial"/>
              </a:rPr>
              <a:t>toward </a:t>
            </a:r>
            <a:r>
              <a:rPr sz="1800" spc="20" dirty="0">
                <a:solidFill>
                  <a:srgbClr val="404040"/>
                </a:solidFill>
                <a:latin typeface="Arial"/>
                <a:cs typeface="Arial"/>
              </a:rPr>
              <a:t>the </a:t>
            </a:r>
            <a:r>
              <a:rPr sz="1800" spc="-40" dirty="0">
                <a:solidFill>
                  <a:srgbClr val="404040"/>
                </a:solidFill>
                <a:latin typeface="Arial"/>
                <a:cs typeface="Arial"/>
              </a:rPr>
              <a:t>site. </a:t>
            </a:r>
            <a:r>
              <a:rPr sz="1800" spc="-70" dirty="0">
                <a:solidFill>
                  <a:srgbClr val="404040"/>
                </a:solidFill>
                <a:latin typeface="Arial"/>
                <a:cs typeface="Arial"/>
              </a:rPr>
              <a:t>The </a:t>
            </a:r>
            <a:r>
              <a:rPr sz="1800" spc="10" dirty="0">
                <a:solidFill>
                  <a:srgbClr val="404040"/>
                </a:solidFill>
                <a:latin typeface="Arial"/>
                <a:cs typeface="Arial"/>
              </a:rPr>
              <a:t>higher </a:t>
            </a:r>
            <a:r>
              <a:rPr sz="1800" spc="-90" dirty="0">
                <a:solidFill>
                  <a:srgbClr val="404040"/>
                </a:solidFill>
                <a:latin typeface="Arial"/>
                <a:cs typeface="Arial"/>
              </a:rPr>
              <a:t>a </a:t>
            </a:r>
            <a:r>
              <a:rPr sz="1800" spc="-15" dirty="0">
                <a:solidFill>
                  <a:srgbClr val="404040"/>
                </a:solidFill>
                <a:latin typeface="Arial"/>
                <a:cs typeface="Arial"/>
              </a:rPr>
              <a:t>website </a:t>
            </a:r>
            <a:r>
              <a:rPr sz="1800" dirty="0">
                <a:solidFill>
                  <a:srgbClr val="404040"/>
                </a:solidFill>
                <a:latin typeface="Arial"/>
                <a:cs typeface="Arial"/>
              </a:rPr>
              <a:t>naturally </a:t>
            </a:r>
            <a:r>
              <a:rPr sz="1800" spc="-40" dirty="0">
                <a:solidFill>
                  <a:srgbClr val="404040"/>
                </a:solidFill>
                <a:latin typeface="Arial"/>
                <a:cs typeface="Arial"/>
              </a:rPr>
              <a:t>ranks </a:t>
            </a:r>
            <a:r>
              <a:rPr sz="1800" spc="20" dirty="0">
                <a:solidFill>
                  <a:srgbClr val="404040"/>
                </a:solidFill>
                <a:latin typeface="Arial"/>
                <a:cs typeface="Arial"/>
              </a:rPr>
              <a:t>in </a:t>
            </a:r>
            <a:r>
              <a:rPr sz="1800" dirty="0">
                <a:solidFill>
                  <a:srgbClr val="404040"/>
                </a:solidFill>
                <a:latin typeface="Arial"/>
                <a:cs typeface="Arial"/>
              </a:rPr>
              <a:t>organic </a:t>
            </a:r>
            <a:r>
              <a:rPr sz="1800" spc="-30" dirty="0">
                <a:solidFill>
                  <a:srgbClr val="404040"/>
                </a:solidFill>
                <a:latin typeface="Arial"/>
                <a:cs typeface="Arial"/>
              </a:rPr>
              <a:t>results </a:t>
            </a:r>
            <a:r>
              <a:rPr sz="1800" spc="55" dirty="0">
                <a:solidFill>
                  <a:srgbClr val="404040"/>
                </a:solidFill>
                <a:latin typeface="Arial"/>
                <a:cs typeface="Arial"/>
              </a:rPr>
              <a:t>of </a:t>
            </a:r>
            <a:r>
              <a:rPr sz="1800" spc="-90" dirty="0">
                <a:solidFill>
                  <a:srgbClr val="404040"/>
                </a:solidFill>
                <a:latin typeface="Arial"/>
                <a:cs typeface="Arial"/>
              </a:rPr>
              <a:t>a  </a:t>
            </a:r>
            <a:r>
              <a:rPr sz="1800" spc="-65" dirty="0">
                <a:solidFill>
                  <a:srgbClr val="404040"/>
                </a:solidFill>
                <a:latin typeface="Arial"/>
                <a:cs typeface="Arial"/>
              </a:rPr>
              <a:t>search, </a:t>
            </a:r>
            <a:r>
              <a:rPr sz="1800" spc="20" dirty="0">
                <a:solidFill>
                  <a:srgbClr val="404040"/>
                </a:solidFill>
                <a:latin typeface="Arial"/>
                <a:cs typeface="Arial"/>
              </a:rPr>
              <a:t>the </a:t>
            </a:r>
            <a:r>
              <a:rPr sz="1800" spc="-5" dirty="0">
                <a:solidFill>
                  <a:srgbClr val="404040"/>
                </a:solidFill>
                <a:latin typeface="Arial"/>
                <a:cs typeface="Arial"/>
              </a:rPr>
              <a:t>greater </a:t>
            </a:r>
            <a:r>
              <a:rPr sz="1800" spc="20" dirty="0">
                <a:solidFill>
                  <a:srgbClr val="404040"/>
                </a:solidFill>
                <a:latin typeface="Arial"/>
                <a:cs typeface="Arial"/>
              </a:rPr>
              <a:t>the </a:t>
            </a:r>
            <a:r>
              <a:rPr sz="1800" spc="-45" dirty="0">
                <a:solidFill>
                  <a:srgbClr val="404040"/>
                </a:solidFill>
                <a:latin typeface="Arial"/>
                <a:cs typeface="Arial"/>
              </a:rPr>
              <a:t>chance </a:t>
            </a:r>
            <a:r>
              <a:rPr sz="1800" spc="35" dirty="0">
                <a:solidFill>
                  <a:srgbClr val="404040"/>
                </a:solidFill>
                <a:latin typeface="Arial"/>
                <a:cs typeface="Arial"/>
              </a:rPr>
              <a:t>that that </a:t>
            </a:r>
            <a:r>
              <a:rPr sz="1800" spc="-20" dirty="0">
                <a:solidFill>
                  <a:srgbClr val="404040"/>
                </a:solidFill>
                <a:latin typeface="Arial"/>
                <a:cs typeface="Arial"/>
              </a:rPr>
              <a:t>site </a:t>
            </a:r>
            <a:r>
              <a:rPr sz="1800" spc="20" dirty="0">
                <a:solidFill>
                  <a:srgbClr val="404040"/>
                </a:solidFill>
                <a:latin typeface="Arial"/>
                <a:cs typeface="Arial"/>
              </a:rPr>
              <a:t>will </a:t>
            </a:r>
            <a:r>
              <a:rPr sz="1800" dirty="0">
                <a:solidFill>
                  <a:srgbClr val="404040"/>
                </a:solidFill>
                <a:latin typeface="Arial"/>
                <a:cs typeface="Arial"/>
              </a:rPr>
              <a:t>be visited </a:t>
            </a:r>
            <a:r>
              <a:rPr sz="1800" spc="10" dirty="0">
                <a:solidFill>
                  <a:srgbClr val="404040"/>
                </a:solidFill>
                <a:latin typeface="Arial"/>
                <a:cs typeface="Arial"/>
              </a:rPr>
              <a:t>by </a:t>
            </a:r>
            <a:r>
              <a:rPr sz="1800" spc="-85" dirty="0">
                <a:solidFill>
                  <a:srgbClr val="404040"/>
                </a:solidFill>
                <a:latin typeface="Arial"/>
                <a:cs typeface="Arial"/>
              </a:rPr>
              <a:t>a</a:t>
            </a:r>
            <a:r>
              <a:rPr sz="1800" spc="-200" dirty="0">
                <a:solidFill>
                  <a:srgbClr val="404040"/>
                </a:solidFill>
                <a:latin typeface="Arial"/>
                <a:cs typeface="Arial"/>
              </a:rPr>
              <a:t> </a:t>
            </a:r>
            <a:r>
              <a:rPr sz="1800" spc="-55" dirty="0">
                <a:solidFill>
                  <a:srgbClr val="404040"/>
                </a:solidFill>
                <a:latin typeface="Arial"/>
                <a:cs typeface="Arial"/>
              </a:rPr>
              <a:t>user.</a:t>
            </a:r>
            <a:endParaRPr sz="1800">
              <a:latin typeface="Arial"/>
              <a:cs typeface="Arial"/>
            </a:endParaRPr>
          </a:p>
        </p:txBody>
      </p:sp>
    </p:spTree>
    <p:extLst>
      <p:ext uri="{BB962C8B-B14F-4D97-AF65-F5344CB8AC3E}">
        <p14:creationId xmlns:p14="http://schemas.microsoft.com/office/powerpoint/2010/main" val="566055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887984"/>
            <a:ext cx="6771640" cy="574040"/>
          </a:xfrm>
          <a:prstGeom prst="rect">
            <a:avLst/>
          </a:prstGeom>
        </p:spPr>
        <p:txBody>
          <a:bodyPr vert="horz" wrap="square" lIns="0" tIns="12700" rIns="0" bIns="0" rtlCol="0">
            <a:spAutoFit/>
          </a:bodyPr>
          <a:lstStyle/>
          <a:p>
            <a:pPr marL="12700">
              <a:lnSpc>
                <a:spcPct val="100000"/>
              </a:lnSpc>
              <a:spcBef>
                <a:spcPts val="100"/>
              </a:spcBef>
            </a:pPr>
            <a:r>
              <a:rPr spc="-340" dirty="0"/>
              <a:t>SEARCH </a:t>
            </a:r>
            <a:r>
              <a:rPr spc="-225" dirty="0"/>
              <a:t>ENGINE </a:t>
            </a:r>
            <a:r>
              <a:rPr spc="20" dirty="0"/>
              <a:t>IN </a:t>
            </a:r>
            <a:r>
              <a:rPr spc="-250" dirty="0"/>
              <a:t>MARKET</a:t>
            </a:r>
            <a:r>
              <a:rPr spc="-240" dirty="0"/>
              <a:t> </a:t>
            </a:r>
            <a:r>
              <a:rPr spc="-315" dirty="0"/>
              <a:t>LIKE</a:t>
            </a:r>
          </a:p>
        </p:txBody>
      </p:sp>
      <p:sp>
        <p:nvSpPr>
          <p:cNvPr id="3" name="object 3"/>
          <p:cNvSpPr txBox="1"/>
          <p:nvPr/>
        </p:nvSpPr>
        <p:spPr>
          <a:xfrm>
            <a:off x="1233932" y="2431889"/>
            <a:ext cx="1250315" cy="2035810"/>
          </a:xfrm>
          <a:prstGeom prst="rect">
            <a:avLst/>
          </a:prstGeom>
        </p:spPr>
        <p:txBody>
          <a:bodyPr vert="horz" wrap="square" lIns="0" tIns="141605" rIns="0" bIns="0" rtlCol="0">
            <a:spAutoFit/>
          </a:bodyPr>
          <a:lstStyle/>
          <a:p>
            <a:pPr marL="12700">
              <a:lnSpc>
                <a:spcPct val="100000"/>
              </a:lnSpc>
              <a:spcBef>
                <a:spcPts val="1115"/>
              </a:spcBef>
              <a:tabLst>
                <a:tab pos="354965" algn="l"/>
              </a:tabLst>
            </a:pPr>
            <a:r>
              <a:rPr sz="1450" spc="240" dirty="0">
                <a:solidFill>
                  <a:srgbClr val="B31166"/>
                </a:solidFill>
                <a:latin typeface="Arial"/>
                <a:cs typeface="Arial"/>
              </a:rPr>
              <a:t>	</a:t>
            </a:r>
            <a:r>
              <a:rPr sz="1800" spc="-150" dirty="0">
                <a:solidFill>
                  <a:srgbClr val="404040"/>
                </a:solidFill>
                <a:latin typeface="Arial"/>
                <a:cs typeface="Arial"/>
              </a:rPr>
              <a:t>GOOGLE</a:t>
            </a:r>
            <a:endParaRPr sz="1800">
              <a:latin typeface="Arial"/>
              <a:cs typeface="Arial"/>
            </a:endParaRPr>
          </a:p>
          <a:p>
            <a:pPr marL="12700">
              <a:lnSpc>
                <a:spcPct val="100000"/>
              </a:lnSpc>
              <a:spcBef>
                <a:spcPts val="1010"/>
              </a:spcBef>
              <a:tabLst>
                <a:tab pos="354965" algn="l"/>
              </a:tabLst>
            </a:pPr>
            <a:r>
              <a:rPr sz="1450" spc="235" dirty="0">
                <a:solidFill>
                  <a:srgbClr val="B31166"/>
                </a:solidFill>
                <a:latin typeface="Arial"/>
                <a:cs typeface="Arial"/>
              </a:rPr>
              <a:t>	</a:t>
            </a:r>
            <a:r>
              <a:rPr sz="1800" spc="-70" dirty="0">
                <a:solidFill>
                  <a:srgbClr val="404040"/>
                </a:solidFill>
                <a:latin typeface="Arial"/>
                <a:cs typeface="Arial"/>
              </a:rPr>
              <a:t>YAHOO</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rPr>
              <a:t>	</a:t>
            </a:r>
            <a:r>
              <a:rPr sz="1800" spc="-85" dirty="0">
                <a:solidFill>
                  <a:srgbClr val="404040"/>
                </a:solidFill>
                <a:latin typeface="Arial"/>
                <a:cs typeface="Arial"/>
              </a:rPr>
              <a:t>BING</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rPr>
              <a:t>	</a:t>
            </a:r>
            <a:r>
              <a:rPr sz="1800" spc="-150" dirty="0">
                <a:solidFill>
                  <a:srgbClr val="404040"/>
                </a:solidFill>
                <a:latin typeface="Arial"/>
                <a:cs typeface="Arial"/>
              </a:rPr>
              <a:t>ASK</a:t>
            </a:r>
            <a:endParaRPr sz="1800">
              <a:latin typeface="Arial"/>
              <a:cs typeface="Arial"/>
            </a:endParaRPr>
          </a:p>
          <a:p>
            <a:pPr marL="12700">
              <a:lnSpc>
                <a:spcPct val="100000"/>
              </a:lnSpc>
              <a:spcBef>
                <a:spcPts val="1010"/>
              </a:spcBef>
              <a:tabLst>
                <a:tab pos="354965" algn="l"/>
              </a:tabLst>
            </a:pPr>
            <a:r>
              <a:rPr sz="1450" spc="235" dirty="0">
                <a:solidFill>
                  <a:srgbClr val="B31166"/>
                </a:solidFill>
                <a:latin typeface="Arial"/>
                <a:cs typeface="Arial"/>
              </a:rPr>
              <a:t>	</a:t>
            </a:r>
            <a:r>
              <a:rPr sz="1800" spc="-114" dirty="0">
                <a:solidFill>
                  <a:srgbClr val="404040"/>
                </a:solidFill>
                <a:latin typeface="Arial"/>
                <a:cs typeface="Arial"/>
              </a:rPr>
              <a:t>YANDEX</a:t>
            </a:r>
            <a:endParaRPr sz="1800">
              <a:latin typeface="Arial"/>
              <a:cs typeface="Arial"/>
            </a:endParaRPr>
          </a:p>
        </p:txBody>
      </p:sp>
    </p:spTree>
    <p:extLst>
      <p:ext uri="{BB962C8B-B14F-4D97-AF65-F5344CB8AC3E}">
        <p14:creationId xmlns:p14="http://schemas.microsoft.com/office/powerpoint/2010/main" val="2969595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887984"/>
            <a:ext cx="6716395" cy="574040"/>
          </a:xfrm>
          <a:prstGeom prst="rect">
            <a:avLst/>
          </a:prstGeom>
        </p:spPr>
        <p:txBody>
          <a:bodyPr vert="horz" wrap="square" lIns="0" tIns="12700" rIns="0" bIns="0" rtlCol="0">
            <a:spAutoFit/>
          </a:bodyPr>
          <a:lstStyle/>
          <a:p>
            <a:pPr marL="12700">
              <a:lnSpc>
                <a:spcPct val="100000"/>
              </a:lnSpc>
              <a:spcBef>
                <a:spcPts val="100"/>
              </a:spcBef>
            </a:pPr>
            <a:r>
              <a:rPr spc="-340" dirty="0"/>
              <a:t>SEARCH </a:t>
            </a:r>
            <a:r>
              <a:rPr spc="-225" dirty="0"/>
              <a:t>ENGINE </a:t>
            </a:r>
            <a:r>
              <a:rPr spc="-250" dirty="0"/>
              <a:t>MARKET</a:t>
            </a:r>
            <a:r>
              <a:rPr spc="-204" dirty="0"/>
              <a:t> </a:t>
            </a:r>
            <a:r>
              <a:rPr spc="-335" dirty="0"/>
              <a:t>SHARE</a:t>
            </a:r>
          </a:p>
        </p:txBody>
      </p:sp>
      <p:sp>
        <p:nvSpPr>
          <p:cNvPr id="3" name="object 3"/>
          <p:cNvSpPr txBox="1"/>
          <p:nvPr/>
        </p:nvSpPr>
        <p:spPr>
          <a:xfrm>
            <a:off x="1233932" y="2436114"/>
            <a:ext cx="3297554" cy="2433955"/>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solidFill>
                  <a:srgbClr val="B31166"/>
                </a:solidFill>
                <a:latin typeface="Arial"/>
                <a:cs typeface="Arial"/>
              </a:rPr>
              <a:t>	</a:t>
            </a:r>
            <a:r>
              <a:rPr sz="1800" b="1" spc="-35" dirty="0">
                <a:solidFill>
                  <a:srgbClr val="404040"/>
                </a:solidFill>
                <a:latin typeface="Arial"/>
                <a:cs typeface="Arial"/>
              </a:rPr>
              <a:t>Google: </a:t>
            </a:r>
            <a:r>
              <a:rPr sz="1800" spc="-65" dirty="0">
                <a:solidFill>
                  <a:srgbClr val="404040"/>
                </a:solidFill>
                <a:latin typeface="Arial"/>
                <a:cs typeface="Arial"/>
              </a:rPr>
              <a:t>85.82%</a:t>
            </a:r>
            <a:r>
              <a:rPr sz="1800" spc="-25" dirty="0">
                <a:solidFill>
                  <a:srgbClr val="404040"/>
                </a:solidFill>
                <a:latin typeface="Arial"/>
                <a:cs typeface="Arial"/>
              </a:rPr>
              <a:t> </a:t>
            </a:r>
            <a:r>
              <a:rPr sz="1800" spc="-60" dirty="0">
                <a:solidFill>
                  <a:srgbClr val="404040"/>
                </a:solidFill>
                <a:latin typeface="Arial"/>
                <a:cs typeface="Arial"/>
              </a:rPr>
              <a:t>(85.38%)</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rPr>
              <a:t>	</a:t>
            </a:r>
            <a:r>
              <a:rPr sz="1800" b="1" spc="-40" dirty="0">
                <a:solidFill>
                  <a:srgbClr val="404040"/>
                </a:solidFill>
                <a:latin typeface="Arial"/>
                <a:cs typeface="Arial"/>
              </a:rPr>
              <a:t>Yahoo!: </a:t>
            </a:r>
            <a:r>
              <a:rPr sz="1800" spc="-70" dirty="0">
                <a:solidFill>
                  <a:srgbClr val="404040"/>
                </a:solidFill>
                <a:latin typeface="Arial"/>
                <a:cs typeface="Arial"/>
              </a:rPr>
              <a:t>6.58%</a:t>
            </a:r>
            <a:r>
              <a:rPr sz="1800" spc="-10" dirty="0">
                <a:solidFill>
                  <a:srgbClr val="404040"/>
                </a:solidFill>
                <a:latin typeface="Arial"/>
                <a:cs typeface="Arial"/>
              </a:rPr>
              <a:t> </a:t>
            </a:r>
            <a:r>
              <a:rPr sz="1800" spc="-65" dirty="0">
                <a:solidFill>
                  <a:srgbClr val="404040"/>
                </a:solidFill>
                <a:latin typeface="Arial"/>
                <a:cs typeface="Arial"/>
              </a:rPr>
              <a:t>(6.99%)</a:t>
            </a:r>
            <a:endParaRPr sz="1800">
              <a:latin typeface="Arial"/>
              <a:cs typeface="Arial"/>
            </a:endParaRPr>
          </a:p>
          <a:p>
            <a:pPr marL="12700">
              <a:lnSpc>
                <a:spcPct val="100000"/>
              </a:lnSpc>
              <a:spcBef>
                <a:spcPts val="1010"/>
              </a:spcBef>
              <a:tabLst>
                <a:tab pos="354965" algn="l"/>
              </a:tabLst>
            </a:pPr>
            <a:r>
              <a:rPr sz="1450" spc="235" dirty="0">
                <a:solidFill>
                  <a:srgbClr val="B31166"/>
                </a:solidFill>
                <a:latin typeface="Arial"/>
                <a:cs typeface="Arial"/>
              </a:rPr>
              <a:t>	</a:t>
            </a:r>
            <a:r>
              <a:rPr sz="1800" b="1" spc="-55" dirty="0">
                <a:solidFill>
                  <a:srgbClr val="404040"/>
                </a:solidFill>
                <a:latin typeface="Arial"/>
                <a:cs typeface="Arial"/>
              </a:rPr>
              <a:t>Bing: </a:t>
            </a:r>
            <a:r>
              <a:rPr sz="1800" spc="-70" dirty="0">
                <a:solidFill>
                  <a:srgbClr val="404040"/>
                </a:solidFill>
                <a:latin typeface="Arial"/>
                <a:cs typeface="Arial"/>
              </a:rPr>
              <a:t>6.39%</a:t>
            </a:r>
            <a:r>
              <a:rPr sz="1800" spc="15" dirty="0">
                <a:solidFill>
                  <a:srgbClr val="404040"/>
                </a:solidFill>
                <a:latin typeface="Arial"/>
                <a:cs typeface="Arial"/>
              </a:rPr>
              <a:t> </a:t>
            </a:r>
            <a:r>
              <a:rPr sz="1800" spc="-65" dirty="0">
                <a:solidFill>
                  <a:srgbClr val="404040"/>
                </a:solidFill>
                <a:latin typeface="Arial"/>
                <a:cs typeface="Arial"/>
              </a:rPr>
              <a:t>(6.39%)</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rPr>
              <a:t>	</a:t>
            </a:r>
            <a:r>
              <a:rPr sz="1800" b="1" spc="-95" dirty="0">
                <a:solidFill>
                  <a:srgbClr val="404040"/>
                </a:solidFill>
                <a:latin typeface="Arial"/>
                <a:cs typeface="Arial"/>
              </a:rPr>
              <a:t>AOL: </a:t>
            </a:r>
            <a:r>
              <a:rPr sz="1800" spc="-70" dirty="0">
                <a:solidFill>
                  <a:srgbClr val="404040"/>
                </a:solidFill>
                <a:latin typeface="Arial"/>
                <a:cs typeface="Arial"/>
              </a:rPr>
              <a:t>0.46%</a:t>
            </a:r>
            <a:r>
              <a:rPr sz="1800" spc="65" dirty="0">
                <a:solidFill>
                  <a:srgbClr val="404040"/>
                </a:solidFill>
                <a:latin typeface="Arial"/>
                <a:cs typeface="Arial"/>
              </a:rPr>
              <a:t> </a:t>
            </a:r>
            <a:r>
              <a:rPr sz="1800" spc="-65" dirty="0">
                <a:solidFill>
                  <a:srgbClr val="404040"/>
                </a:solidFill>
                <a:latin typeface="Arial"/>
                <a:cs typeface="Arial"/>
              </a:rPr>
              <a:t>(0.46%)</a:t>
            </a:r>
            <a:endParaRPr sz="1800">
              <a:latin typeface="Arial"/>
              <a:cs typeface="Arial"/>
            </a:endParaRPr>
          </a:p>
          <a:p>
            <a:pPr marL="12700">
              <a:lnSpc>
                <a:spcPct val="100000"/>
              </a:lnSpc>
              <a:spcBef>
                <a:spcPts val="1000"/>
              </a:spcBef>
              <a:tabLst>
                <a:tab pos="354965" algn="l"/>
              </a:tabLst>
            </a:pPr>
            <a:r>
              <a:rPr sz="1450" spc="235" dirty="0">
                <a:solidFill>
                  <a:srgbClr val="B31166"/>
                </a:solidFill>
                <a:latin typeface="Arial"/>
                <a:cs typeface="Arial"/>
              </a:rPr>
              <a:t>	</a:t>
            </a:r>
            <a:r>
              <a:rPr sz="1800" b="1" spc="-45" dirty="0">
                <a:solidFill>
                  <a:srgbClr val="404040"/>
                </a:solidFill>
                <a:latin typeface="Arial"/>
                <a:cs typeface="Arial"/>
              </a:rPr>
              <a:t>DuckDuckGo: </a:t>
            </a:r>
            <a:r>
              <a:rPr sz="1800" spc="-70" dirty="0">
                <a:solidFill>
                  <a:srgbClr val="404040"/>
                </a:solidFill>
                <a:latin typeface="Arial"/>
                <a:cs typeface="Arial"/>
              </a:rPr>
              <a:t>0.35%</a:t>
            </a:r>
            <a:r>
              <a:rPr sz="1800" spc="-40" dirty="0">
                <a:solidFill>
                  <a:srgbClr val="404040"/>
                </a:solidFill>
                <a:latin typeface="Arial"/>
                <a:cs typeface="Arial"/>
              </a:rPr>
              <a:t> </a:t>
            </a:r>
            <a:r>
              <a:rPr sz="1800" spc="-65" dirty="0">
                <a:solidFill>
                  <a:srgbClr val="404040"/>
                </a:solidFill>
                <a:latin typeface="Arial"/>
                <a:cs typeface="Arial"/>
              </a:rPr>
              <a:t>(0.37%)</a:t>
            </a:r>
            <a:endParaRPr sz="1800">
              <a:latin typeface="Arial"/>
              <a:cs typeface="Arial"/>
            </a:endParaRPr>
          </a:p>
          <a:p>
            <a:pPr marL="12700">
              <a:lnSpc>
                <a:spcPct val="100000"/>
              </a:lnSpc>
              <a:spcBef>
                <a:spcPts val="1005"/>
              </a:spcBef>
              <a:tabLst>
                <a:tab pos="354965" algn="l"/>
              </a:tabLst>
            </a:pPr>
            <a:r>
              <a:rPr sz="1450" spc="235" dirty="0">
                <a:solidFill>
                  <a:srgbClr val="B31166"/>
                </a:solidFill>
                <a:latin typeface="Arial"/>
                <a:cs typeface="Arial"/>
              </a:rPr>
              <a:t>	</a:t>
            </a:r>
            <a:r>
              <a:rPr sz="1800" b="1" spc="-20" dirty="0">
                <a:solidFill>
                  <a:srgbClr val="404040"/>
                </a:solidFill>
                <a:latin typeface="Arial"/>
                <a:cs typeface="Arial"/>
              </a:rPr>
              <a:t>Other: </a:t>
            </a:r>
            <a:r>
              <a:rPr sz="1800" spc="-80" dirty="0">
                <a:solidFill>
                  <a:srgbClr val="404040"/>
                </a:solidFill>
                <a:latin typeface="Arial"/>
                <a:cs typeface="Arial"/>
              </a:rPr>
              <a:t>0.4%</a:t>
            </a:r>
            <a:r>
              <a:rPr sz="1800" spc="-10" dirty="0">
                <a:solidFill>
                  <a:srgbClr val="404040"/>
                </a:solidFill>
                <a:latin typeface="Arial"/>
                <a:cs typeface="Arial"/>
              </a:rPr>
              <a:t> </a:t>
            </a:r>
            <a:r>
              <a:rPr sz="1800" spc="-65" dirty="0">
                <a:solidFill>
                  <a:srgbClr val="404040"/>
                </a:solidFill>
                <a:latin typeface="Arial"/>
                <a:cs typeface="Arial"/>
              </a:rPr>
              <a:t>(0.42%)</a:t>
            </a:r>
            <a:endParaRPr sz="1800">
              <a:latin typeface="Arial"/>
              <a:cs typeface="Arial"/>
            </a:endParaRPr>
          </a:p>
        </p:txBody>
      </p:sp>
    </p:spTree>
    <p:extLst>
      <p:ext uri="{BB962C8B-B14F-4D97-AF65-F5344CB8AC3E}">
        <p14:creationId xmlns:p14="http://schemas.microsoft.com/office/powerpoint/2010/main" val="1815474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887984"/>
            <a:ext cx="2356485" cy="574040"/>
          </a:xfrm>
          <a:prstGeom prst="rect">
            <a:avLst/>
          </a:prstGeom>
        </p:spPr>
        <p:txBody>
          <a:bodyPr vert="horz" wrap="square" lIns="0" tIns="12700" rIns="0" bIns="0" rtlCol="0">
            <a:spAutoFit/>
          </a:bodyPr>
          <a:lstStyle/>
          <a:p>
            <a:pPr marL="12700">
              <a:lnSpc>
                <a:spcPct val="100000"/>
              </a:lnSpc>
              <a:spcBef>
                <a:spcPts val="100"/>
              </a:spcBef>
            </a:pPr>
            <a:r>
              <a:rPr spc="-390" dirty="0"/>
              <a:t>SEO</a:t>
            </a:r>
            <a:r>
              <a:rPr spc="-90" dirty="0"/>
              <a:t> </a:t>
            </a:r>
            <a:r>
              <a:rPr spc="-260" dirty="0"/>
              <a:t>TOOLS</a:t>
            </a:r>
          </a:p>
        </p:txBody>
      </p:sp>
      <p:sp>
        <p:nvSpPr>
          <p:cNvPr id="3" name="object 3"/>
          <p:cNvSpPr txBox="1"/>
          <p:nvPr/>
        </p:nvSpPr>
        <p:spPr>
          <a:xfrm>
            <a:off x="1233932" y="2431889"/>
            <a:ext cx="4737100" cy="1633220"/>
          </a:xfrm>
          <a:prstGeom prst="rect">
            <a:avLst/>
          </a:prstGeom>
        </p:spPr>
        <p:txBody>
          <a:bodyPr vert="horz" wrap="square" lIns="0" tIns="141605" rIns="0" bIns="0" rtlCol="0">
            <a:spAutoFit/>
          </a:bodyPr>
          <a:lstStyle/>
          <a:p>
            <a:pPr marL="12700">
              <a:lnSpc>
                <a:spcPct val="100000"/>
              </a:lnSpc>
              <a:spcBef>
                <a:spcPts val="1115"/>
              </a:spcBef>
              <a:tabLst>
                <a:tab pos="354965" algn="l"/>
              </a:tabLst>
            </a:pPr>
            <a:r>
              <a:rPr sz="1450" spc="240" dirty="0">
                <a:solidFill>
                  <a:srgbClr val="B31166"/>
                </a:solidFill>
                <a:latin typeface="Arial"/>
                <a:cs typeface="Arial"/>
                <a:hlinkClick r:id="rId2"/>
              </a:rPr>
              <a:t>	</a:t>
            </a:r>
            <a:r>
              <a:rPr sz="1800" u="heavy" spc="-145" dirty="0">
                <a:solidFill>
                  <a:srgbClr val="8F8F8F"/>
                </a:solidFill>
                <a:uFill>
                  <a:solidFill>
                    <a:srgbClr val="8F8F8F"/>
                  </a:solidFill>
                </a:uFill>
                <a:latin typeface="Arial"/>
                <a:cs typeface="Arial"/>
                <a:hlinkClick r:id="rId2"/>
              </a:rPr>
              <a:t>SEM </a:t>
            </a:r>
            <a:r>
              <a:rPr sz="1800" u="heavy" spc="-85" dirty="0">
                <a:solidFill>
                  <a:srgbClr val="8F8F8F"/>
                </a:solidFill>
                <a:uFill>
                  <a:solidFill>
                    <a:srgbClr val="8F8F8F"/>
                  </a:solidFill>
                </a:uFill>
                <a:latin typeface="Arial"/>
                <a:cs typeface="Arial"/>
                <a:hlinkClick r:id="rId2"/>
              </a:rPr>
              <a:t>Rush</a:t>
            </a:r>
            <a:r>
              <a:rPr sz="1800" u="heavy" spc="-270" dirty="0">
                <a:solidFill>
                  <a:srgbClr val="8F8F8F"/>
                </a:solidFill>
                <a:uFill>
                  <a:solidFill>
                    <a:srgbClr val="8F8F8F"/>
                  </a:solidFill>
                </a:uFill>
                <a:latin typeface="Arial"/>
                <a:cs typeface="Arial"/>
                <a:hlinkClick r:id="rId2"/>
              </a:rPr>
              <a:t> </a:t>
            </a:r>
            <a:r>
              <a:rPr sz="1800" u="heavy" spc="-70" dirty="0">
                <a:solidFill>
                  <a:srgbClr val="8F8F8F"/>
                </a:solidFill>
                <a:uFill>
                  <a:solidFill>
                    <a:srgbClr val="8F8F8F"/>
                  </a:solidFill>
                </a:uFill>
                <a:latin typeface="Arial"/>
                <a:cs typeface="Arial"/>
                <a:hlinkClick r:id="rId2"/>
              </a:rPr>
              <a:t>Rocks!</a:t>
            </a:r>
            <a:endParaRPr sz="1800">
              <a:latin typeface="Arial"/>
              <a:cs typeface="Arial"/>
            </a:endParaRPr>
          </a:p>
          <a:p>
            <a:pPr marL="12700">
              <a:lnSpc>
                <a:spcPct val="100000"/>
              </a:lnSpc>
              <a:spcBef>
                <a:spcPts val="1010"/>
              </a:spcBef>
              <a:tabLst>
                <a:tab pos="354965" algn="l"/>
              </a:tabLst>
            </a:pPr>
            <a:r>
              <a:rPr sz="1450" spc="235" dirty="0">
                <a:solidFill>
                  <a:srgbClr val="B31166"/>
                </a:solidFill>
                <a:latin typeface="Arial"/>
                <a:cs typeface="Arial"/>
                <a:hlinkClick r:id="rId3"/>
              </a:rPr>
              <a:t>	</a:t>
            </a:r>
            <a:r>
              <a:rPr sz="1800" u="heavy" spc="-85" dirty="0">
                <a:solidFill>
                  <a:srgbClr val="8F8F8F"/>
                </a:solidFill>
                <a:uFill>
                  <a:solidFill>
                    <a:srgbClr val="8F8F8F"/>
                  </a:solidFill>
                </a:uFill>
                <a:latin typeface="Arial"/>
                <a:cs typeface="Arial"/>
                <a:hlinkClick r:id="rId3"/>
              </a:rPr>
              <a:t>Free </a:t>
            </a:r>
            <a:r>
              <a:rPr sz="1800" u="heavy" spc="-30" dirty="0">
                <a:solidFill>
                  <a:srgbClr val="8F8F8F"/>
                </a:solidFill>
                <a:uFill>
                  <a:solidFill>
                    <a:srgbClr val="8F8F8F"/>
                  </a:solidFill>
                </a:uFill>
                <a:latin typeface="Arial"/>
                <a:cs typeface="Arial"/>
                <a:hlinkClick r:id="rId3"/>
              </a:rPr>
              <a:t>Firefox</a:t>
            </a:r>
            <a:r>
              <a:rPr sz="1800" u="heavy" spc="45" dirty="0">
                <a:solidFill>
                  <a:srgbClr val="8F8F8F"/>
                </a:solidFill>
                <a:uFill>
                  <a:solidFill>
                    <a:srgbClr val="8F8F8F"/>
                  </a:solidFill>
                </a:uFill>
                <a:latin typeface="Arial"/>
                <a:cs typeface="Arial"/>
                <a:hlinkClick r:id="rId3"/>
              </a:rPr>
              <a:t> </a:t>
            </a:r>
            <a:r>
              <a:rPr sz="1800" u="heavy" spc="-50" dirty="0">
                <a:solidFill>
                  <a:srgbClr val="8F8F8F"/>
                </a:solidFill>
                <a:uFill>
                  <a:solidFill>
                    <a:srgbClr val="8F8F8F"/>
                  </a:solidFill>
                </a:uFill>
                <a:latin typeface="Arial"/>
                <a:cs typeface="Arial"/>
                <a:hlinkClick r:id="rId3"/>
              </a:rPr>
              <a:t>Extensions</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hlinkClick r:id="rId4"/>
              </a:rPr>
              <a:t>	</a:t>
            </a:r>
            <a:r>
              <a:rPr sz="1800" u="heavy" spc="-85" dirty="0">
                <a:solidFill>
                  <a:srgbClr val="8F8F8F"/>
                </a:solidFill>
                <a:uFill>
                  <a:solidFill>
                    <a:srgbClr val="8F8F8F"/>
                  </a:solidFill>
                </a:uFill>
                <a:latin typeface="Arial"/>
                <a:cs typeface="Arial"/>
                <a:hlinkClick r:id="rId4"/>
              </a:rPr>
              <a:t>Free </a:t>
            </a:r>
            <a:r>
              <a:rPr sz="1800" u="heavy" spc="-15" dirty="0">
                <a:solidFill>
                  <a:srgbClr val="8F8F8F"/>
                </a:solidFill>
                <a:uFill>
                  <a:solidFill>
                    <a:srgbClr val="8F8F8F"/>
                  </a:solidFill>
                </a:uFill>
                <a:latin typeface="Arial"/>
                <a:cs typeface="Arial"/>
                <a:hlinkClick r:id="rId4"/>
              </a:rPr>
              <a:t>Web-based </a:t>
            </a:r>
            <a:r>
              <a:rPr sz="1800" u="heavy" spc="-195" dirty="0">
                <a:solidFill>
                  <a:srgbClr val="8F8F8F"/>
                </a:solidFill>
                <a:uFill>
                  <a:solidFill>
                    <a:srgbClr val="8F8F8F"/>
                  </a:solidFill>
                </a:uFill>
                <a:latin typeface="Arial"/>
                <a:cs typeface="Arial"/>
                <a:hlinkClick r:id="rId4"/>
              </a:rPr>
              <a:t>SEO</a:t>
            </a:r>
            <a:r>
              <a:rPr sz="1800" u="heavy" spc="70" dirty="0">
                <a:solidFill>
                  <a:srgbClr val="8F8F8F"/>
                </a:solidFill>
                <a:uFill>
                  <a:solidFill>
                    <a:srgbClr val="8F8F8F"/>
                  </a:solidFill>
                </a:uFill>
                <a:latin typeface="Arial"/>
                <a:cs typeface="Arial"/>
                <a:hlinkClick r:id="rId4"/>
              </a:rPr>
              <a:t> </a:t>
            </a:r>
            <a:r>
              <a:rPr sz="1800" u="heavy" spc="-30" dirty="0">
                <a:solidFill>
                  <a:srgbClr val="8F8F8F"/>
                </a:solidFill>
                <a:uFill>
                  <a:solidFill>
                    <a:srgbClr val="8F8F8F"/>
                  </a:solidFill>
                </a:uFill>
                <a:latin typeface="Arial"/>
                <a:cs typeface="Arial"/>
                <a:hlinkClick r:id="rId4"/>
              </a:rPr>
              <a:t>Tools</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hlinkClick r:id="rId5"/>
              </a:rPr>
              <a:t>	</a:t>
            </a:r>
            <a:r>
              <a:rPr sz="1800" u="heavy" spc="-25" dirty="0">
                <a:solidFill>
                  <a:srgbClr val="8F8F8F"/>
                </a:solidFill>
                <a:uFill>
                  <a:solidFill>
                    <a:srgbClr val="8F8F8F"/>
                  </a:solidFill>
                </a:uFill>
                <a:latin typeface="Arial"/>
                <a:cs typeface="Arial"/>
                <a:hlinkClick r:id="rId5"/>
              </a:rPr>
              <a:t>Listings </a:t>
            </a:r>
            <a:r>
              <a:rPr sz="1800" u="heavy" spc="55" dirty="0">
                <a:solidFill>
                  <a:srgbClr val="8F8F8F"/>
                </a:solidFill>
                <a:uFill>
                  <a:solidFill>
                    <a:srgbClr val="8F8F8F"/>
                  </a:solidFill>
                </a:uFill>
                <a:latin typeface="Arial"/>
                <a:cs typeface="Arial"/>
                <a:hlinkClick r:id="rId5"/>
              </a:rPr>
              <a:t>of </a:t>
            </a:r>
            <a:r>
              <a:rPr sz="1800" u="heavy" spc="20" dirty="0">
                <a:solidFill>
                  <a:srgbClr val="8F8F8F"/>
                </a:solidFill>
                <a:uFill>
                  <a:solidFill>
                    <a:srgbClr val="8F8F8F"/>
                  </a:solidFill>
                </a:uFill>
                <a:latin typeface="Arial"/>
                <a:cs typeface="Arial"/>
                <a:hlinkClick r:id="rId5"/>
              </a:rPr>
              <a:t>additional </a:t>
            </a:r>
            <a:r>
              <a:rPr sz="1800" u="heavy" spc="-195" dirty="0">
                <a:solidFill>
                  <a:srgbClr val="8F8F8F"/>
                </a:solidFill>
                <a:uFill>
                  <a:solidFill>
                    <a:srgbClr val="8F8F8F"/>
                  </a:solidFill>
                </a:uFill>
                <a:latin typeface="Arial"/>
                <a:cs typeface="Arial"/>
                <a:hlinkClick r:id="rId5"/>
              </a:rPr>
              <a:t>SEO </a:t>
            </a:r>
            <a:r>
              <a:rPr sz="1800" u="heavy" spc="20" dirty="0">
                <a:solidFill>
                  <a:srgbClr val="8F8F8F"/>
                </a:solidFill>
                <a:uFill>
                  <a:solidFill>
                    <a:srgbClr val="8F8F8F"/>
                  </a:solidFill>
                </a:uFill>
                <a:latin typeface="Arial"/>
                <a:cs typeface="Arial"/>
                <a:hlinkClick r:id="rId5"/>
              </a:rPr>
              <a:t>tools </a:t>
            </a:r>
            <a:r>
              <a:rPr sz="1800" u="heavy" spc="10" dirty="0">
                <a:solidFill>
                  <a:srgbClr val="8F8F8F"/>
                </a:solidFill>
                <a:uFill>
                  <a:solidFill>
                    <a:srgbClr val="8F8F8F"/>
                  </a:solidFill>
                </a:uFill>
                <a:latin typeface="Arial"/>
                <a:cs typeface="Arial"/>
                <a:hlinkClick r:id="rId5"/>
              </a:rPr>
              <a:t>by</a:t>
            </a:r>
            <a:r>
              <a:rPr sz="1800" u="heavy" spc="-265" dirty="0">
                <a:solidFill>
                  <a:srgbClr val="8F8F8F"/>
                </a:solidFill>
                <a:uFill>
                  <a:solidFill>
                    <a:srgbClr val="8F8F8F"/>
                  </a:solidFill>
                </a:uFill>
                <a:latin typeface="Arial"/>
                <a:cs typeface="Arial"/>
                <a:hlinkClick r:id="rId5"/>
              </a:rPr>
              <a:t> </a:t>
            </a:r>
            <a:r>
              <a:rPr sz="1800" u="heavy" spc="-5" dirty="0">
                <a:solidFill>
                  <a:srgbClr val="8F8F8F"/>
                </a:solidFill>
                <a:uFill>
                  <a:solidFill>
                    <a:srgbClr val="8F8F8F"/>
                  </a:solidFill>
                </a:uFill>
                <a:latin typeface="Arial"/>
                <a:cs typeface="Arial"/>
                <a:hlinkClick r:id="rId5"/>
              </a:rPr>
              <a:t>category</a:t>
            </a:r>
            <a:endParaRPr sz="1800">
              <a:latin typeface="Arial"/>
              <a:cs typeface="Arial"/>
            </a:endParaRPr>
          </a:p>
        </p:txBody>
      </p:sp>
      <p:sp>
        <p:nvSpPr>
          <p:cNvPr id="4" name="object 4"/>
          <p:cNvSpPr/>
          <p:nvPr/>
        </p:nvSpPr>
        <p:spPr>
          <a:xfrm>
            <a:off x="5975603" y="4056888"/>
            <a:ext cx="5218176" cy="2311908"/>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60115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2356104"/>
            <a:ext cx="9111996" cy="417423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33932" y="887984"/>
            <a:ext cx="3555365" cy="574040"/>
          </a:xfrm>
          <a:prstGeom prst="rect">
            <a:avLst/>
          </a:prstGeom>
        </p:spPr>
        <p:txBody>
          <a:bodyPr vert="horz" wrap="square" lIns="0" tIns="12700" rIns="0" bIns="0" rtlCol="0">
            <a:spAutoFit/>
          </a:bodyPr>
          <a:lstStyle/>
          <a:p>
            <a:pPr marL="12700">
              <a:lnSpc>
                <a:spcPct val="100000"/>
              </a:lnSpc>
              <a:spcBef>
                <a:spcPts val="100"/>
              </a:spcBef>
            </a:pPr>
            <a:r>
              <a:rPr spc="-160" dirty="0"/>
              <a:t>OPTIMIZED</a:t>
            </a:r>
            <a:r>
              <a:rPr spc="-90" dirty="0"/>
              <a:t> </a:t>
            </a:r>
            <a:r>
              <a:rPr spc="-350" dirty="0"/>
              <a:t>PAGE</a:t>
            </a:r>
          </a:p>
        </p:txBody>
      </p:sp>
    </p:spTree>
    <p:extLst>
      <p:ext uri="{BB962C8B-B14F-4D97-AF65-F5344CB8AC3E}">
        <p14:creationId xmlns:p14="http://schemas.microsoft.com/office/powerpoint/2010/main" val="2681803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14031" y="94488"/>
            <a:ext cx="4988052" cy="318973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6939" y="587121"/>
            <a:ext cx="3645535" cy="574040"/>
          </a:xfrm>
          <a:prstGeom prst="rect">
            <a:avLst/>
          </a:prstGeom>
        </p:spPr>
        <p:txBody>
          <a:bodyPr vert="horz" wrap="square" lIns="0" tIns="12700" rIns="0" bIns="0" rtlCol="0">
            <a:spAutoFit/>
          </a:bodyPr>
          <a:lstStyle/>
          <a:p>
            <a:pPr marL="12700">
              <a:lnSpc>
                <a:spcPct val="100000"/>
              </a:lnSpc>
              <a:spcBef>
                <a:spcPts val="100"/>
              </a:spcBef>
            </a:pPr>
            <a:r>
              <a:rPr spc="-390" dirty="0"/>
              <a:t>SEO</a:t>
            </a:r>
            <a:r>
              <a:rPr spc="-90" dirty="0"/>
              <a:t> </a:t>
            </a:r>
            <a:r>
              <a:rPr spc="-254" dirty="0"/>
              <a:t>TECHNIQUES</a:t>
            </a:r>
          </a:p>
        </p:txBody>
      </p:sp>
      <p:sp>
        <p:nvSpPr>
          <p:cNvPr id="4" name="object 4"/>
          <p:cNvSpPr txBox="1"/>
          <p:nvPr/>
        </p:nvSpPr>
        <p:spPr>
          <a:xfrm>
            <a:off x="1233932" y="2437638"/>
            <a:ext cx="5516245" cy="2834640"/>
          </a:xfrm>
          <a:prstGeom prst="rect">
            <a:avLst/>
          </a:prstGeom>
        </p:spPr>
        <p:txBody>
          <a:bodyPr vert="horz" wrap="square" lIns="0" tIns="139065" rIns="0" bIns="0" rtlCol="0">
            <a:spAutoFit/>
          </a:bodyPr>
          <a:lstStyle/>
          <a:p>
            <a:pPr marL="12700">
              <a:lnSpc>
                <a:spcPct val="100000"/>
              </a:lnSpc>
              <a:spcBef>
                <a:spcPts val="1095"/>
              </a:spcBef>
              <a:tabLst>
                <a:tab pos="419100" algn="l"/>
              </a:tabLst>
            </a:pPr>
            <a:r>
              <a:rPr sz="1450" spc="235" dirty="0">
                <a:solidFill>
                  <a:srgbClr val="B31166"/>
                </a:solidFill>
                <a:latin typeface="Arial"/>
                <a:cs typeface="Arial"/>
              </a:rPr>
              <a:t>	</a:t>
            </a:r>
            <a:r>
              <a:rPr sz="1800" b="1" spc="15" dirty="0">
                <a:solidFill>
                  <a:srgbClr val="404040"/>
                </a:solidFill>
                <a:latin typeface="Arial"/>
                <a:cs typeface="Arial"/>
              </a:rPr>
              <a:t>Audit </a:t>
            </a:r>
            <a:r>
              <a:rPr sz="1800" b="1" spc="-25" dirty="0">
                <a:solidFill>
                  <a:srgbClr val="404040"/>
                </a:solidFill>
                <a:latin typeface="Arial"/>
                <a:cs typeface="Arial"/>
              </a:rPr>
              <a:t>Your </a:t>
            </a:r>
            <a:r>
              <a:rPr sz="1800" b="1" spc="-30" dirty="0">
                <a:solidFill>
                  <a:srgbClr val="404040"/>
                </a:solidFill>
                <a:latin typeface="Arial"/>
                <a:cs typeface="Arial"/>
              </a:rPr>
              <a:t>Site</a:t>
            </a:r>
            <a:r>
              <a:rPr sz="1800" b="1" spc="-35" dirty="0">
                <a:solidFill>
                  <a:srgbClr val="404040"/>
                </a:solidFill>
                <a:latin typeface="Arial"/>
                <a:cs typeface="Arial"/>
              </a:rPr>
              <a:t> </a:t>
            </a:r>
            <a:r>
              <a:rPr sz="1800" b="1" spc="-15" dirty="0">
                <a:solidFill>
                  <a:srgbClr val="404040"/>
                </a:solidFill>
                <a:latin typeface="Arial"/>
                <a:cs typeface="Arial"/>
              </a:rPr>
              <a:t>Framework</a:t>
            </a:r>
            <a:endParaRPr sz="1800">
              <a:latin typeface="Arial"/>
              <a:cs typeface="Arial"/>
            </a:endParaRPr>
          </a:p>
          <a:p>
            <a:pPr marL="12700">
              <a:lnSpc>
                <a:spcPct val="100000"/>
              </a:lnSpc>
              <a:spcBef>
                <a:spcPts val="994"/>
              </a:spcBef>
              <a:tabLst>
                <a:tab pos="545465" algn="l"/>
              </a:tabLst>
            </a:pPr>
            <a:r>
              <a:rPr sz="1450" spc="235" dirty="0">
                <a:solidFill>
                  <a:srgbClr val="B31166"/>
                </a:solidFill>
                <a:latin typeface="Arial"/>
                <a:cs typeface="Arial"/>
              </a:rPr>
              <a:t>	</a:t>
            </a:r>
            <a:r>
              <a:rPr sz="1800" b="1" spc="10" dirty="0">
                <a:solidFill>
                  <a:srgbClr val="404040"/>
                </a:solidFill>
                <a:latin typeface="Arial"/>
                <a:cs typeface="Arial"/>
              </a:rPr>
              <a:t>Data </a:t>
            </a:r>
            <a:r>
              <a:rPr sz="1800" b="1" spc="-70" dirty="0">
                <a:solidFill>
                  <a:srgbClr val="404040"/>
                </a:solidFill>
                <a:latin typeface="Arial"/>
                <a:cs typeface="Arial"/>
              </a:rPr>
              <a:t>Research </a:t>
            </a:r>
            <a:r>
              <a:rPr sz="1800" b="1" spc="-10" dirty="0">
                <a:solidFill>
                  <a:srgbClr val="404040"/>
                </a:solidFill>
                <a:latin typeface="Arial"/>
                <a:cs typeface="Arial"/>
              </a:rPr>
              <a:t>Via </a:t>
            </a:r>
            <a:r>
              <a:rPr sz="1800" b="1" spc="-85" dirty="0">
                <a:solidFill>
                  <a:srgbClr val="404040"/>
                </a:solidFill>
                <a:latin typeface="Arial"/>
                <a:cs typeface="Arial"/>
              </a:rPr>
              <a:t>End </a:t>
            </a:r>
            <a:r>
              <a:rPr sz="1800" b="1" spc="-60" dirty="0">
                <a:solidFill>
                  <a:srgbClr val="404040"/>
                </a:solidFill>
                <a:latin typeface="Arial"/>
                <a:cs typeface="Arial"/>
              </a:rPr>
              <a:t>User</a:t>
            </a:r>
            <a:r>
              <a:rPr sz="1800" b="1" spc="95" dirty="0">
                <a:solidFill>
                  <a:srgbClr val="404040"/>
                </a:solidFill>
                <a:latin typeface="Arial"/>
                <a:cs typeface="Arial"/>
              </a:rPr>
              <a:t> </a:t>
            </a:r>
            <a:r>
              <a:rPr sz="1800" b="1" spc="-15" dirty="0">
                <a:solidFill>
                  <a:srgbClr val="404040"/>
                </a:solidFill>
                <a:latin typeface="Arial"/>
                <a:cs typeface="Arial"/>
              </a:rPr>
              <a:t>Value</a:t>
            </a:r>
            <a:endParaRPr sz="1800">
              <a:latin typeface="Arial"/>
              <a:cs typeface="Arial"/>
            </a:endParaRPr>
          </a:p>
          <a:p>
            <a:pPr marL="12700">
              <a:lnSpc>
                <a:spcPct val="100000"/>
              </a:lnSpc>
              <a:spcBef>
                <a:spcPts val="1010"/>
              </a:spcBef>
              <a:tabLst>
                <a:tab pos="419100" algn="l"/>
              </a:tabLst>
            </a:pPr>
            <a:r>
              <a:rPr sz="1450" spc="235" dirty="0">
                <a:solidFill>
                  <a:srgbClr val="B31166"/>
                </a:solidFill>
                <a:latin typeface="Arial"/>
                <a:cs typeface="Arial"/>
              </a:rPr>
              <a:t>	</a:t>
            </a:r>
            <a:r>
              <a:rPr sz="1800" b="1" spc="-30" dirty="0">
                <a:solidFill>
                  <a:srgbClr val="404040"/>
                </a:solidFill>
                <a:latin typeface="Arial"/>
                <a:cs typeface="Arial"/>
              </a:rPr>
              <a:t>Create </a:t>
            </a:r>
            <a:r>
              <a:rPr sz="1800" b="1" spc="50" dirty="0">
                <a:solidFill>
                  <a:srgbClr val="404040"/>
                </a:solidFill>
                <a:latin typeface="Arial"/>
                <a:cs typeface="Arial"/>
              </a:rPr>
              <a:t>More </a:t>
            </a:r>
            <a:r>
              <a:rPr sz="1800" b="1" spc="5" dirty="0">
                <a:solidFill>
                  <a:srgbClr val="404040"/>
                </a:solidFill>
                <a:latin typeface="Arial"/>
                <a:cs typeface="Arial"/>
              </a:rPr>
              <a:t>Optimized </a:t>
            </a:r>
            <a:r>
              <a:rPr sz="1800" b="1" spc="-30" dirty="0">
                <a:solidFill>
                  <a:srgbClr val="404040"/>
                </a:solidFill>
                <a:latin typeface="Arial"/>
                <a:cs typeface="Arial"/>
              </a:rPr>
              <a:t>Landing</a:t>
            </a:r>
            <a:r>
              <a:rPr sz="1800" b="1" spc="-90" dirty="0">
                <a:solidFill>
                  <a:srgbClr val="404040"/>
                </a:solidFill>
                <a:latin typeface="Arial"/>
                <a:cs typeface="Arial"/>
              </a:rPr>
              <a:t> </a:t>
            </a:r>
            <a:r>
              <a:rPr sz="1800" b="1" spc="-75" dirty="0">
                <a:solidFill>
                  <a:srgbClr val="404040"/>
                </a:solidFill>
                <a:latin typeface="Arial"/>
                <a:cs typeface="Arial"/>
              </a:rPr>
              <a:t>Pages</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rPr>
              <a:t>	</a:t>
            </a:r>
            <a:r>
              <a:rPr sz="1800" b="1" spc="40" dirty="0">
                <a:solidFill>
                  <a:srgbClr val="404040"/>
                </a:solidFill>
                <a:latin typeface="Arial"/>
                <a:cs typeface="Arial"/>
              </a:rPr>
              <a:t>Make </a:t>
            </a:r>
            <a:r>
              <a:rPr sz="1800" b="1" spc="-30" dirty="0">
                <a:solidFill>
                  <a:srgbClr val="404040"/>
                </a:solidFill>
                <a:latin typeface="Arial"/>
                <a:cs typeface="Arial"/>
              </a:rPr>
              <a:t>Your Site </a:t>
            </a:r>
            <a:r>
              <a:rPr sz="1800" b="1" spc="-65" dirty="0">
                <a:solidFill>
                  <a:srgbClr val="404040"/>
                </a:solidFill>
                <a:latin typeface="Arial"/>
                <a:cs typeface="Arial"/>
              </a:rPr>
              <a:t>Responsive </a:t>
            </a:r>
            <a:r>
              <a:rPr sz="1800" b="1" spc="-10" dirty="0">
                <a:solidFill>
                  <a:srgbClr val="404040"/>
                </a:solidFill>
                <a:latin typeface="Arial"/>
                <a:cs typeface="Arial"/>
              </a:rPr>
              <a:t>and</a:t>
            </a:r>
            <a:r>
              <a:rPr sz="1800" b="1" spc="35" dirty="0">
                <a:solidFill>
                  <a:srgbClr val="404040"/>
                </a:solidFill>
                <a:latin typeface="Arial"/>
                <a:cs typeface="Arial"/>
              </a:rPr>
              <a:t> </a:t>
            </a:r>
            <a:r>
              <a:rPr sz="1800" b="1" spc="10" dirty="0">
                <a:solidFill>
                  <a:srgbClr val="404040"/>
                </a:solidFill>
                <a:latin typeface="Arial"/>
                <a:cs typeface="Arial"/>
              </a:rPr>
              <a:t>Mobile-Friendly</a:t>
            </a:r>
            <a:endParaRPr sz="1800">
              <a:latin typeface="Arial"/>
              <a:cs typeface="Arial"/>
            </a:endParaRPr>
          </a:p>
          <a:p>
            <a:pPr marL="12700">
              <a:lnSpc>
                <a:spcPct val="100000"/>
              </a:lnSpc>
              <a:spcBef>
                <a:spcPts val="1000"/>
              </a:spcBef>
              <a:tabLst>
                <a:tab pos="419100" algn="l"/>
              </a:tabLst>
            </a:pPr>
            <a:r>
              <a:rPr sz="1450" spc="235" dirty="0">
                <a:solidFill>
                  <a:srgbClr val="B31166"/>
                </a:solidFill>
                <a:latin typeface="Arial"/>
                <a:cs typeface="Arial"/>
              </a:rPr>
              <a:t>	</a:t>
            </a:r>
            <a:r>
              <a:rPr sz="1800" b="1" dirty="0">
                <a:solidFill>
                  <a:srgbClr val="404040"/>
                </a:solidFill>
                <a:latin typeface="Arial"/>
                <a:cs typeface="Arial"/>
              </a:rPr>
              <a:t>Double </a:t>
            </a:r>
            <a:r>
              <a:rPr sz="1800" b="1" spc="-25" dirty="0">
                <a:solidFill>
                  <a:srgbClr val="404040"/>
                </a:solidFill>
                <a:latin typeface="Arial"/>
                <a:cs typeface="Arial"/>
              </a:rPr>
              <a:t>Your </a:t>
            </a:r>
            <a:r>
              <a:rPr sz="1800" b="1" dirty="0">
                <a:solidFill>
                  <a:srgbClr val="404040"/>
                </a:solidFill>
                <a:latin typeface="Arial"/>
                <a:cs typeface="Arial"/>
              </a:rPr>
              <a:t>Infographic</a:t>
            </a:r>
            <a:r>
              <a:rPr sz="1800" b="1" spc="-55" dirty="0">
                <a:solidFill>
                  <a:srgbClr val="404040"/>
                </a:solidFill>
                <a:latin typeface="Arial"/>
                <a:cs typeface="Arial"/>
              </a:rPr>
              <a:t> </a:t>
            </a:r>
            <a:r>
              <a:rPr sz="1800" b="1" spc="-20" dirty="0">
                <a:solidFill>
                  <a:srgbClr val="404040"/>
                </a:solidFill>
                <a:latin typeface="Arial"/>
                <a:cs typeface="Arial"/>
              </a:rPr>
              <a:t>Power</a:t>
            </a:r>
            <a:endParaRPr sz="1800">
              <a:latin typeface="Arial"/>
              <a:cs typeface="Arial"/>
            </a:endParaRPr>
          </a:p>
          <a:p>
            <a:pPr marL="12700">
              <a:lnSpc>
                <a:spcPct val="100000"/>
              </a:lnSpc>
              <a:spcBef>
                <a:spcPts val="1005"/>
              </a:spcBef>
              <a:tabLst>
                <a:tab pos="419100" algn="l"/>
              </a:tabLst>
            </a:pPr>
            <a:r>
              <a:rPr sz="1450" spc="235" dirty="0">
                <a:solidFill>
                  <a:srgbClr val="B31166"/>
                </a:solidFill>
                <a:latin typeface="Arial"/>
                <a:cs typeface="Arial"/>
              </a:rPr>
              <a:t>	</a:t>
            </a:r>
            <a:r>
              <a:rPr sz="1800" b="1" spc="20" dirty="0">
                <a:solidFill>
                  <a:srgbClr val="404040"/>
                </a:solidFill>
                <a:latin typeface="Arial"/>
                <a:cs typeface="Arial"/>
              </a:rPr>
              <a:t>Implement </a:t>
            </a:r>
            <a:r>
              <a:rPr sz="1800" b="1" spc="-15" dirty="0">
                <a:solidFill>
                  <a:srgbClr val="404040"/>
                </a:solidFill>
                <a:latin typeface="Arial"/>
                <a:cs typeface="Arial"/>
              </a:rPr>
              <a:t>Latent </a:t>
            </a:r>
            <a:r>
              <a:rPr sz="1800" b="1" spc="-30" dirty="0">
                <a:solidFill>
                  <a:srgbClr val="404040"/>
                </a:solidFill>
                <a:latin typeface="Arial"/>
                <a:cs typeface="Arial"/>
              </a:rPr>
              <a:t>Semantic</a:t>
            </a:r>
            <a:r>
              <a:rPr sz="1800" b="1" spc="-25" dirty="0">
                <a:solidFill>
                  <a:srgbClr val="404040"/>
                </a:solidFill>
                <a:latin typeface="Arial"/>
                <a:cs typeface="Arial"/>
              </a:rPr>
              <a:t> </a:t>
            </a:r>
            <a:r>
              <a:rPr sz="1800" b="1" spc="5" dirty="0">
                <a:solidFill>
                  <a:srgbClr val="404040"/>
                </a:solidFill>
                <a:latin typeface="Arial"/>
                <a:cs typeface="Arial"/>
              </a:rPr>
              <a:t>Indexing</a:t>
            </a:r>
            <a:endParaRPr sz="1800">
              <a:latin typeface="Arial"/>
              <a:cs typeface="Arial"/>
            </a:endParaRPr>
          </a:p>
          <a:p>
            <a:pPr marL="12700">
              <a:lnSpc>
                <a:spcPct val="100000"/>
              </a:lnSpc>
              <a:spcBef>
                <a:spcPts val="994"/>
              </a:spcBef>
              <a:tabLst>
                <a:tab pos="481965" algn="l"/>
              </a:tabLst>
            </a:pPr>
            <a:r>
              <a:rPr sz="1450" spc="235" dirty="0">
                <a:solidFill>
                  <a:srgbClr val="B31166"/>
                </a:solidFill>
                <a:latin typeface="Arial"/>
                <a:cs typeface="Arial"/>
              </a:rPr>
              <a:t>	</a:t>
            </a:r>
            <a:r>
              <a:rPr sz="1800" b="1" spc="-70" dirty="0">
                <a:solidFill>
                  <a:srgbClr val="404040"/>
                </a:solidFill>
                <a:latin typeface="Arial"/>
                <a:cs typeface="Arial"/>
              </a:rPr>
              <a:t>Spy </a:t>
            </a:r>
            <a:r>
              <a:rPr sz="1800" b="1" spc="-15" dirty="0">
                <a:solidFill>
                  <a:srgbClr val="404040"/>
                </a:solidFill>
                <a:latin typeface="Arial"/>
                <a:cs typeface="Arial"/>
              </a:rPr>
              <a:t>and </a:t>
            </a:r>
            <a:r>
              <a:rPr sz="1800" b="1" dirty="0">
                <a:solidFill>
                  <a:srgbClr val="404040"/>
                </a:solidFill>
                <a:latin typeface="Arial"/>
                <a:cs typeface="Arial"/>
              </a:rPr>
              <a:t>Target </a:t>
            </a:r>
            <a:r>
              <a:rPr sz="1800" b="1" spc="-10" dirty="0">
                <a:solidFill>
                  <a:srgbClr val="404040"/>
                </a:solidFill>
                <a:latin typeface="Arial"/>
                <a:cs typeface="Arial"/>
              </a:rPr>
              <a:t>Competitor’s </a:t>
            </a:r>
            <a:r>
              <a:rPr sz="1800" b="1" spc="-60" dirty="0">
                <a:solidFill>
                  <a:srgbClr val="404040"/>
                </a:solidFill>
                <a:latin typeface="Arial"/>
                <a:cs typeface="Arial"/>
              </a:rPr>
              <a:t>Live</a:t>
            </a:r>
            <a:r>
              <a:rPr sz="1800" b="1" spc="25" dirty="0">
                <a:solidFill>
                  <a:srgbClr val="404040"/>
                </a:solidFill>
                <a:latin typeface="Arial"/>
                <a:cs typeface="Arial"/>
              </a:rPr>
              <a:t> </a:t>
            </a:r>
            <a:r>
              <a:rPr sz="1800" b="1" spc="-45" dirty="0">
                <a:solidFill>
                  <a:srgbClr val="404040"/>
                </a:solidFill>
                <a:latin typeface="Arial"/>
                <a:cs typeface="Arial"/>
              </a:rPr>
              <a:t>Keywords</a:t>
            </a:r>
            <a:endParaRPr sz="1800">
              <a:latin typeface="Arial"/>
              <a:cs typeface="Arial"/>
            </a:endParaRPr>
          </a:p>
        </p:txBody>
      </p:sp>
    </p:spTree>
    <p:extLst>
      <p:ext uri="{BB962C8B-B14F-4D97-AF65-F5344CB8AC3E}">
        <p14:creationId xmlns:p14="http://schemas.microsoft.com/office/powerpoint/2010/main" val="31297964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887984"/>
            <a:ext cx="3056255" cy="574040"/>
          </a:xfrm>
          <a:prstGeom prst="rect">
            <a:avLst/>
          </a:prstGeom>
        </p:spPr>
        <p:txBody>
          <a:bodyPr vert="horz" wrap="square" lIns="0" tIns="12700" rIns="0" bIns="0" rtlCol="0">
            <a:spAutoFit/>
          </a:bodyPr>
          <a:lstStyle/>
          <a:p>
            <a:pPr marL="12700">
              <a:lnSpc>
                <a:spcPct val="100000"/>
              </a:lnSpc>
              <a:spcBef>
                <a:spcPts val="100"/>
              </a:spcBef>
            </a:pPr>
            <a:r>
              <a:rPr spc="-390" dirty="0"/>
              <a:t>SEO</a:t>
            </a:r>
            <a:r>
              <a:rPr spc="-70" dirty="0"/>
              <a:t> </a:t>
            </a:r>
            <a:r>
              <a:rPr spc="-380" dirty="0"/>
              <a:t>STRATEGY</a:t>
            </a:r>
          </a:p>
        </p:txBody>
      </p:sp>
      <p:sp>
        <p:nvSpPr>
          <p:cNvPr id="3" name="object 3"/>
          <p:cNvSpPr txBox="1"/>
          <p:nvPr/>
        </p:nvSpPr>
        <p:spPr>
          <a:xfrm>
            <a:off x="1233932" y="2437638"/>
            <a:ext cx="8235315" cy="243078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solidFill>
                  <a:srgbClr val="B31166"/>
                </a:solidFill>
                <a:latin typeface="Arial"/>
                <a:cs typeface="Arial"/>
              </a:rPr>
              <a:t>	</a:t>
            </a:r>
            <a:r>
              <a:rPr sz="1800" b="1" spc="-80" dirty="0">
                <a:solidFill>
                  <a:srgbClr val="404040"/>
                </a:solidFill>
                <a:latin typeface="Arial"/>
                <a:cs typeface="Arial"/>
              </a:rPr>
              <a:t>:DEFINE </a:t>
            </a:r>
            <a:r>
              <a:rPr sz="1800" b="1" spc="-70" dirty="0">
                <a:solidFill>
                  <a:srgbClr val="404040"/>
                </a:solidFill>
                <a:latin typeface="Arial"/>
                <a:cs typeface="Arial"/>
              </a:rPr>
              <a:t>YOUR </a:t>
            </a:r>
            <a:r>
              <a:rPr sz="1800" b="1" spc="-105" dirty="0">
                <a:solidFill>
                  <a:srgbClr val="404040"/>
                </a:solidFill>
                <a:latin typeface="Arial"/>
                <a:cs typeface="Arial"/>
              </a:rPr>
              <a:t>TARGET </a:t>
            </a:r>
            <a:r>
              <a:rPr sz="1800" b="1" spc="-65" dirty="0">
                <a:solidFill>
                  <a:srgbClr val="404040"/>
                </a:solidFill>
                <a:latin typeface="Arial"/>
                <a:cs typeface="Arial"/>
              </a:rPr>
              <a:t>AUDIENCE </a:t>
            </a:r>
            <a:r>
              <a:rPr sz="1800" b="1" spc="35" dirty="0">
                <a:solidFill>
                  <a:srgbClr val="404040"/>
                </a:solidFill>
                <a:latin typeface="Arial"/>
                <a:cs typeface="Arial"/>
              </a:rPr>
              <a:t>AND </a:t>
            </a:r>
            <a:r>
              <a:rPr sz="1800" b="1" spc="-55" dirty="0">
                <a:solidFill>
                  <a:srgbClr val="404040"/>
                </a:solidFill>
                <a:latin typeface="Arial"/>
                <a:cs typeface="Arial"/>
              </a:rPr>
              <a:t>THEIR</a:t>
            </a:r>
            <a:r>
              <a:rPr sz="1800" b="1" spc="240" dirty="0">
                <a:solidFill>
                  <a:srgbClr val="404040"/>
                </a:solidFill>
                <a:latin typeface="Arial"/>
                <a:cs typeface="Arial"/>
              </a:rPr>
              <a:t> </a:t>
            </a:r>
            <a:r>
              <a:rPr sz="1800" b="1" spc="-100" dirty="0">
                <a:solidFill>
                  <a:srgbClr val="404040"/>
                </a:solidFill>
                <a:latin typeface="Arial"/>
                <a:cs typeface="Arial"/>
              </a:rPr>
              <a:t>INTERESTS</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rPr>
              <a:t>	</a:t>
            </a:r>
            <a:r>
              <a:rPr sz="1800" b="1" spc="-90" dirty="0">
                <a:solidFill>
                  <a:srgbClr val="404040"/>
                </a:solidFill>
                <a:latin typeface="Arial"/>
                <a:cs typeface="Arial"/>
              </a:rPr>
              <a:t>START </a:t>
            </a:r>
            <a:r>
              <a:rPr sz="1800" b="1" spc="-70" dirty="0">
                <a:solidFill>
                  <a:srgbClr val="404040"/>
                </a:solidFill>
                <a:latin typeface="Arial"/>
                <a:cs typeface="Arial"/>
              </a:rPr>
              <a:t>CREATING </a:t>
            </a:r>
            <a:r>
              <a:rPr sz="1800" b="1" spc="-25" dirty="0">
                <a:solidFill>
                  <a:srgbClr val="404040"/>
                </a:solidFill>
                <a:latin typeface="Arial"/>
                <a:cs typeface="Arial"/>
              </a:rPr>
              <a:t>RECOMMENDATIONS </a:t>
            </a:r>
            <a:r>
              <a:rPr sz="1800" b="1" spc="95" dirty="0">
                <a:solidFill>
                  <a:srgbClr val="404040"/>
                </a:solidFill>
                <a:latin typeface="Arial"/>
                <a:cs typeface="Arial"/>
              </a:rPr>
              <a:t>IN </a:t>
            </a:r>
            <a:r>
              <a:rPr sz="1800" b="1" spc="-75" dirty="0">
                <a:solidFill>
                  <a:srgbClr val="404040"/>
                </a:solidFill>
                <a:latin typeface="Arial"/>
                <a:cs typeface="Arial"/>
              </a:rPr>
              <a:t>YOUR </a:t>
            </a:r>
            <a:r>
              <a:rPr sz="1800" b="1" spc="-114" dirty="0">
                <a:solidFill>
                  <a:srgbClr val="404040"/>
                </a:solidFill>
                <a:latin typeface="Arial"/>
                <a:cs typeface="Arial"/>
              </a:rPr>
              <a:t>STRATEGY</a:t>
            </a:r>
            <a:r>
              <a:rPr sz="1800" b="1" spc="85" dirty="0">
                <a:solidFill>
                  <a:srgbClr val="404040"/>
                </a:solidFill>
                <a:latin typeface="Arial"/>
                <a:cs typeface="Arial"/>
              </a:rPr>
              <a:t> </a:t>
            </a:r>
            <a:r>
              <a:rPr sz="1800" b="1" spc="-20" dirty="0">
                <a:solidFill>
                  <a:srgbClr val="404040"/>
                </a:solidFill>
                <a:latin typeface="Arial"/>
                <a:cs typeface="Arial"/>
              </a:rPr>
              <a:t>DOCUMENT</a:t>
            </a:r>
            <a:endParaRPr sz="1800">
              <a:latin typeface="Arial"/>
              <a:cs typeface="Arial"/>
            </a:endParaRPr>
          </a:p>
          <a:p>
            <a:pPr marL="12700">
              <a:lnSpc>
                <a:spcPct val="100000"/>
              </a:lnSpc>
              <a:spcBef>
                <a:spcPts val="985"/>
              </a:spcBef>
              <a:tabLst>
                <a:tab pos="354965" algn="l"/>
              </a:tabLst>
            </a:pPr>
            <a:r>
              <a:rPr sz="1450" spc="235" dirty="0">
                <a:solidFill>
                  <a:srgbClr val="B31166"/>
                </a:solidFill>
                <a:latin typeface="Arial"/>
                <a:cs typeface="Arial"/>
                <a:hlinkClick r:id="rId2"/>
              </a:rPr>
              <a:t>	</a:t>
            </a:r>
            <a:r>
              <a:rPr sz="1800" u="heavy" spc="-20" dirty="0">
                <a:solidFill>
                  <a:srgbClr val="8F8F8F"/>
                </a:solidFill>
                <a:uFill>
                  <a:solidFill>
                    <a:srgbClr val="8F8F8F"/>
                  </a:solidFill>
                </a:uFill>
                <a:latin typeface="Arial"/>
                <a:cs typeface="Arial"/>
                <a:hlinkClick r:id="rId2"/>
              </a:rPr>
              <a:t>Categorized Keyword</a:t>
            </a:r>
            <a:r>
              <a:rPr sz="1800" u="heavy" dirty="0">
                <a:solidFill>
                  <a:srgbClr val="8F8F8F"/>
                </a:solidFill>
                <a:uFill>
                  <a:solidFill>
                    <a:srgbClr val="8F8F8F"/>
                  </a:solidFill>
                </a:uFill>
                <a:latin typeface="Arial"/>
                <a:cs typeface="Arial"/>
                <a:hlinkClick r:id="rId2"/>
              </a:rPr>
              <a:t> </a:t>
            </a:r>
            <a:r>
              <a:rPr sz="1800" u="heavy" spc="-80" dirty="0">
                <a:solidFill>
                  <a:srgbClr val="8F8F8F"/>
                </a:solidFill>
                <a:uFill>
                  <a:solidFill>
                    <a:srgbClr val="8F8F8F"/>
                  </a:solidFill>
                </a:uFill>
                <a:latin typeface="Arial"/>
                <a:cs typeface="Arial"/>
                <a:hlinkClick r:id="rId2"/>
              </a:rPr>
              <a:t>Research</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hlinkClick r:id="rId3"/>
              </a:rPr>
              <a:t>	</a:t>
            </a:r>
            <a:r>
              <a:rPr sz="1800" u="heavy" spc="-10" dirty="0">
                <a:solidFill>
                  <a:srgbClr val="8F8F8F"/>
                </a:solidFill>
                <a:uFill>
                  <a:solidFill>
                    <a:srgbClr val="8F8F8F"/>
                  </a:solidFill>
                </a:uFill>
                <a:latin typeface="Arial"/>
                <a:cs typeface="Arial"/>
                <a:hlinkClick r:id="rId3"/>
              </a:rPr>
              <a:t>Define</a:t>
            </a:r>
            <a:r>
              <a:rPr sz="1800" u="heavy" spc="-20" dirty="0">
                <a:solidFill>
                  <a:srgbClr val="8F8F8F"/>
                </a:solidFill>
                <a:uFill>
                  <a:solidFill>
                    <a:srgbClr val="8F8F8F"/>
                  </a:solidFill>
                </a:uFill>
                <a:latin typeface="Arial"/>
                <a:cs typeface="Arial"/>
                <a:hlinkClick r:id="rId3"/>
              </a:rPr>
              <a:t> </a:t>
            </a:r>
            <a:r>
              <a:rPr sz="1800" u="heavy" spc="5" dirty="0">
                <a:solidFill>
                  <a:srgbClr val="8F8F8F"/>
                </a:solidFill>
                <a:uFill>
                  <a:solidFill>
                    <a:srgbClr val="8F8F8F"/>
                  </a:solidFill>
                </a:uFill>
                <a:latin typeface="Arial"/>
                <a:cs typeface="Arial"/>
                <a:hlinkClick r:id="rId3"/>
              </a:rPr>
              <a:t>Competitors</a:t>
            </a:r>
            <a:endParaRPr sz="1800">
              <a:latin typeface="Arial"/>
              <a:cs typeface="Arial"/>
            </a:endParaRPr>
          </a:p>
          <a:p>
            <a:pPr marL="12700">
              <a:lnSpc>
                <a:spcPct val="100000"/>
              </a:lnSpc>
              <a:spcBef>
                <a:spcPts val="1010"/>
              </a:spcBef>
              <a:tabLst>
                <a:tab pos="354965" algn="l"/>
              </a:tabLst>
            </a:pPr>
            <a:r>
              <a:rPr sz="1450" spc="235" dirty="0">
                <a:solidFill>
                  <a:srgbClr val="B31166"/>
                </a:solidFill>
                <a:latin typeface="Arial"/>
                <a:cs typeface="Arial"/>
                <a:hlinkClick r:id="rId4"/>
              </a:rPr>
              <a:t>	</a:t>
            </a:r>
            <a:r>
              <a:rPr sz="1800" u="heavy" spc="-5" dirty="0">
                <a:solidFill>
                  <a:srgbClr val="8F8F8F"/>
                </a:solidFill>
                <a:uFill>
                  <a:solidFill>
                    <a:srgbClr val="8F8F8F"/>
                  </a:solidFill>
                </a:uFill>
                <a:latin typeface="Arial"/>
                <a:cs typeface="Arial"/>
                <a:hlinkClick r:id="rId4"/>
              </a:rPr>
              <a:t>Prioritize and</a:t>
            </a:r>
            <a:r>
              <a:rPr sz="1800" u="heavy" spc="-35" dirty="0">
                <a:solidFill>
                  <a:srgbClr val="8F8F8F"/>
                </a:solidFill>
                <a:uFill>
                  <a:solidFill>
                    <a:srgbClr val="8F8F8F"/>
                  </a:solidFill>
                </a:uFill>
                <a:latin typeface="Arial"/>
                <a:cs typeface="Arial"/>
                <a:hlinkClick r:id="rId4"/>
              </a:rPr>
              <a:t> </a:t>
            </a:r>
            <a:r>
              <a:rPr sz="1800" u="heavy" spc="-40" dirty="0">
                <a:solidFill>
                  <a:srgbClr val="8F8F8F"/>
                </a:solidFill>
                <a:uFill>
                  <a:solidFill>
                    <a:srgbClr val="8F8F8F"/>
                  </a:solidFill>
                </a:uFill>
                <a:latin typeface="Arial"/>
                <a:cs typeface="Arial"/>
                <a:hlinkClick r:id="rId4"/>
              </a:rPr>
              <a:t>Summarize</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hlinkClick r:id="rId5"/>
              </a:rPr>
              <a:t>	</a:t>
            </a:r>
            <a:r>
              <a:rPr sz="1800" u="heavy" spc="5" dirty="0">
                <a:solidFill>
                  <a:srgbClr val="8F8F8F"/>
                </a:solidFill>
                <a:uFill>
                  <a:solidFill>
                    <a:srgbClr val="8F8F8F"/>
                  </a:solidFill>
                </a:uFill>
                <a:latin typeface="Arial"/>
                <a:cs typeface="Arial"/>
                <a:hlinkClick r:id="rId5"/>
              </a:rPr>
              <a:t>Must-have </a:t>
            </a:r>
            <a:r>
              <a:rPr sz="1800" u="heavy" spc="-195" dirty="0">
                <a:solidFill>
                  <a:srgbClr val="8F8F8F"/>
                </a:solidFill>
                <a:uFill>
                  <a:solidFill>
                    <a:srgbClr val="8F8F8F"/>
                  </a:solidFill>
                </a:uFill>
                <a:latin typeface="Arial"/>
                <a:cs typeface="Arial"/>
                <a:hlinkClick r:id="rId5"/>
              </a:rPr>
              <a:t>SEO</a:t>
            </a:r>
            <a:r>
              <a:rPr sz="1800" u="heavy" spc="-60" dirty="0">
                <a:solidFill>
                  <a:srgbClr val="8F8F8F"/>
                </a:solidFill>
                <a:uFill>
                  <a:solidFill>
                    <a:srgbClr val="8F8F8F"/>
                  </a:solidFill>
                </a:uFill>
                <a:latin typeface="Arial"/>
                <a:cs typeface="Arial"/>
                <a:hlinkClick r:id="rId5"/>
              </a:rPr>
              <a:t> </a:t>
            </a:r>
            <a:r>
              <a:rPr sz="1800" u="heavy" spc="-15" dirty="0">
                <a:solidFill>
                  <a:srgbClr val="8F8F8F"/>
                </a:solidFill>
                <a:uFill>
                  <a:solidFill>
                    <a:srgbClr val="8F8F8F"/>
                  </a:solidFill>
                </a:uFill>
                <a:latin typeface="Arial"/>
                <a:cs typeface="Arial"/>
                <a:hlinkClick r:id="rId5"/>
              </a:rPr>
              <a:t>Recommendations</a:t>
            </a:r>
            <a:endParaRPr sz="1800">
              <a:latin typeface="Arial"/>
              <a:cs typeface="Arial"/>
            </a:endParaRPr>
          </a:p>
        </p:txBody>
      </p:sp>
      <p:sp>
        <p:nvSpPr>
          <p:cNvPr id="4" name="object 4"/>
          <p:cNvSpPr/>
          <p:nvPr/>
        </p:nvSpPr>
        <p:spPr>
          <a:xfrm>
            <a:off x="6516623" y="2903220"/>
            <a:ext cx="5134356" cy="3273552"/>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6374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Blogging</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9"/>
            <a:ext cx="10379299" cy="4516928"/>
          </a:xfrm>
          <a:prstGeom prst="rect">
            <a:avLst/>
          </a:prstGeom>
        </p:spPr>
      </p:pic>
    </p:spTree>
    <p:extLst>
      <p:ext uri="{BB962C8B-B14F-4D97-AF65-F5344CB8AC3E}">
        <p14:creationId xmlns:p14="http://schemas.microsoft.com/office/powerpoint/2010/main" val="3547091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04615" y="3811523"/>
            <a:ext cx="6512052" cy="279349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33932" y="887984"/>
            <a:ext cx="1028700" cy="574040"/>
          </a:xfrm>
          <a:prstGeom prst="rect">
            <a:avLst/>
          </a:prstGeom>
        </p:spPr>
        <p:txBody>
          <a:bodyPr vert="horz" wrap="square" lIns="0" tIns="12700" rIns="0" bIns="0" rtlCol="0">
            <a:spAutoFit/>
          </a:bodyPr>
          <a:lstStyle/>
          <a:p>
            <a:pPr marL="12700">
              <a:lnSpc>
                <a:spcPct val="100000"/>
              </a:lnSpc>
              <a:spcBef>
                <a:spcPts val="100"/>
              </a:spcBef>
            </a:pPr>
            <a:r>
              <a:rPr spc="-480" dirty="0"/>
              <a:t>SERP</a:t>
            </a:r>
          </a:p>
        </p:txBody>
      </p:sp>
      <p:sp>
        <p:nvSpPr>
          <p:cNvPr id="4" name="object 4"/>
          <p:cNvSpPr txBox="1"/>
          <p:nvPr/>
        </p:nvSpPr>
        <p:spPr>
          <a:xfrm>
            <a:off x="1233932" y="2562605"/>
            <a:ext cx="8532495" cy="1121410"/>
          </a:xfrm>
          <a:prstGeom prst="rect">
            <a:avLst/>
          </a:prstGeom>
        </p:spPr>
        <p:txBody>
          <a:bodyPr vert="horz" wrap="square" lIns="0" tIns="13335" rIns="0" bIns="0" rtlCol="0">
            <a:spAutoFit/>
          </a:bodyPr>
          <a:lstStyle/>
          <a:p>
            <a:pPr marL="355600" marR="5080" indent="-342900" algn="just">
              <a:lnSpc>
                <a:spcPct val="99800"/>
              </a:lnSpc>
              <a:spcBef>
                <a:spcPts val="105"/>
              </a:spcBef>
            </a:pPr>
            <a:r>
              <a:rPr sz="1450" spc="235" dirty="0">
                <a:solidFill>
                  <a:srgbClr val="B31166"/>
                </a:solidFill>
                <a:latin typeface="Arial"/>
                <a:cs typeface="Arial"/>
              </a:rPr>
              <a:t> </a:t>
            </a:r>
            <a:r>
              <a:rPr sz="1800" spc="-40" dirty="0">
                <a:solidFill>
                  <a:srgbClr val="404040"/>
                </a:solidFill>
                <a:latin typeface="Arial"/>
                <a:cs typeface="Arial"/>
              </a:rPr>
              <a:t>A </a:t>
            </a:r>
            <a:r>
              <a:rPr sz="1800" b="1" spc="-70" dirty="0">
                <a:solidFill>
                  <a:srgbClr val="404040"/>
                </a:solidFill>
                <a:latin typeface="Arial"/>
                <a:cs typeface="Arial"/>
              </a:rPr>
              <a:t>search </a:t>
            </a:r>
            <a:r>
              <a:rPr sz="1800" b="1" spc="-10" dirty="0">
                <a:solidFill>
                  <a:srgbClr val="404040"/>
                </a:solidFill>
                <a:latin typeface="Arial"/>
                <a:cs typeface="Arial"/>
              </a:rPr>
              <a:t>engine </a:t>
            </a:r>
            <a:r>
              <a:rPr sz="1800" b="1" spc="-50" dirty="0">
                <a:solidFill>
                  <a:srgbClr val="404040"/>
                </a:solidFill>
                <a:latin typeface="Arial"/>
                <a:cs typeface="Arial"/>
              </a:rPr>
              <a:t>results </a:t>
            </a:r>
            <a:r>
              <a:rPr sz="1800" b="1" spc="-10" dirty="0">
                <a:solidFill>
                  <a:srgbClr val="404040"/>
                </a:solidFill>
                <a:latin typeface="Arial"/>
                <a:cs typeface="Arial"/>
              </a:rPr>
              <a:t>page </a:t>
            </a:r>
            <a:r>
              <a:rPr sz="1800" spc="-130" dirty="0">
                <a:solidFill>
                  <a:srgbClr val="404040"/>
                </a:solidFill>
                <a:latin typeface="Arial"/>
                <a:cs typeface="Arial"/>
              </a:rPr>
              <a:t>(</a:t>
            </a:r>
            <a:r>
              <a:rPr sz="1800" b="1" spc="-130" dirty="0">
                <a:solidFill>
                  <a:srgbClr val="404040"/>
                </a:solidFill>
                <a:latin typeface="Arial"/>
                <a:cs typeface="Arial"/>
              </a:rPr>
              <a:t>SERP</a:t>
            </a:r>
            <a:r>
              <a:rPr sz="1800" spc="-130" dirty="0">
                <a:solidFill>
                  <a:srgbClr val="404040"/>
                </a:solidFill>
                <a:latin typeface="Arial"/>
                <a:cs typeface="Arial"/>
              </a:rPr>
              <a:t>) </a:t>
            </a:r>
            <a:r>
              <a:rPr sz="1800" spc="-55" dirty="0">
                <a:solidFill>
                  <a:srgbClr val="404040"/>
                </a:solidFill>
                <a:latin typeface="Arial"/>
                <a:cs typeface="Arial"/>
              </a:rPr>
              <a:t>is </a:t>
            </a:r>
            <a:r>
              <a:rPr sz="1800" spc="20" dirty="0">
                <a:solidFill>
                  <a:srgbClr val="404040"/>
                </a:solidFill>
                <a:latin typeface="Arial"/>
                <a:cs typeface="Arial"/>
              </a:rPr>
              <a:t>the </a:t>
            </a:r>
            <a:r>
              <a:rPr sz="1800" spc="-10" dirty="0">
                <a:solidFill>
                  <a:srgbClr val="404040"/>
                </a:solidFill>
                <a:latin typeface="Arial"/>
                <a:cs typeface="Arial"/>
              </a:rPr>
              <a:t>page </a:t>
            </a:r>
            <a:r>
              <a:rPr sz="1800" spc="-15" dirty="0">
                <a:solidFill>
                  <a:srgbClr val="404040"/>
                </a:solidFill>
                <a:latin typeface="Arial"/>
                <a:cs typeface="Arial"/>
              </a:rPr>
              <a:t>displayed </a:t>
            </a:r>
            <a:r>
              <a:rPr sz="1800" spc="10" dirty="0">
                <a:solidFill>
                  <a:srgbClr val="404040"/>
                </a:solidFill>
                <a:latin typeface="Arial"/>
                <a:cs typeface="Arial"/>
              </a:rPr>
              <a:t>by </a:t>
            </a:r>
            <a:r>
              <a:rPr sz="1800" spc="-90" dirty="0">
                <a:solidFill>
                  <a:srgbClr val="404040"/>
                </a:solidFill>
                <a:latin typeface="Arial"/>
                <a:cs typeface="Arial"/>
              </a:rPr>
              <a:t>a </a:t>
            </a:r>
            <a:r>
              <a:rPr sz="1800" spc="-60" dirty="0">
                <a:solidFill>
                  <a:srgbClr val="404040"/>
                </a:solidFill>
                <a:latin typeface="Arial"/>
                <a:cs typeface="Arial"/>
              </a:rPr>
              <a:t>search </a:t>
            </a:r>
            <a:r>
              <a:rPr sz="1800" spc="-5" dirty="0">
                <a:solidFill>
                  <a:srgbClr val="404040"/>
                </a:solidFill>
                <a:latin typeface="Arial"/>
                <a:cs typeface="Arial"/>
              </a:rPr>
              <a:t>engine </a:t>
            </a:r>
            <a:r>
              <a:rPr sz="1800" spc="-150" dirty="0">
                <a:solidFill>
                  <a:srgbClr val="404040"/>
                </a:solidFill>
                <a:latin typeface="Arial"/>
                <a:cs typeface="Arial"/>
              </a:rPr>
              <a:t>in  </a:t>
            </a:r>
            <a:r>
              <a:rPr sz="1800" spc="-35" dirty="0">
                <a:solidFill>
                  <a:srgbClr val="404040"/>
                </a:solidFill>
                <a:latin typeface="Arial"/>
                <a:cs typeface="Arial"/>
              </a:rPr>
              <a:t>response </a:t>
            </a:r>
            <a:r>
              <a:rPr sz="1800" spc="80" dirty="0">
                <a:solidFill>
                  <a:srgbClr val="404040"/>
                </a:solidFill>
                <a:latin typeface="Arial"/>
                <a:cs typeface="Arial"/>
              </a:rPr>
              <a:t>to </a:t>
            </a:r>
            <a:r>
              <a:rPr sz="1800" spc="-90" dirty="0">
                <a:solidFill>
                  <a:srgbClr val="404040"/>
                </a:solidFill>
                <a:latin typeface="Arial"/>
                <a:cs typeface="Arial"/>
              </a:rPr>
              <a:t>a </a:t>
            </a:r>
            <a:r>
              <a:rPr sz="1800" dirty="0">
                <a:solidFill>
                  <a:srgbClr val="404040"/>
                </a:solidFill>
                <a:latin typeface="Arial"/>
                <a:cs typeface="Arial"/>
              </a:rPr>
              <a:t>query </a:t>
            </a:r>
            <a:r>
              <a:rPr sz="1800" spc="10" dirty="0">
                <a:solidFill>
                  <a:srgbClr val="404040"/>
                </a:solidFill>
                <a:latin typeface="Arial"/>
                <a:cs typeface="Arial"/>
              </a:rPr>
              <a:t>by </a:t>
            </a:r>
            <a:r>
              <a:rPr sz="1800" spc="-90" dirty="0">
                <a:solidFill>
                  <a:srgbClr val="404040"/>
                </a:solidFill>
                <a:latin typeface="Arial"/>
                <a:cs typeface="Arial"/>
              </a:rPr>
              <a:t>a </a:t>
            </a:r>
            <a:r>
              <a:rPr sz="1800" spc="-55" dirty="0">
                <a:solidFill>
                  <a:srgbClr val="404040"/>
                </a:solidFill>
                <a:latin typeface="Arial"/>
                <a:cs typeface="Arial"/>
              </a:rPr>
              <a:t>searcher. </a:t>
            </a:r>
            <a:r>
              <a:rPr sz="1800" spc="-70" dirty="0">
                <a:solidFill>
                  <a:srgbClr val="404040"/>
                </a:solidFill>
                <a:latin typeface="Arial"/>
                <a:cs typeface="Arial"/>
              </a:rPr>
              <a:t>The </a:t>
            </a:r>
            <a:r>
              <a:rPr sz="1800" spc="-5" dirty="0">
                <a:solidFill>
                  <a:srgbClr val="404040"/>
                </a:solidFill>
                <a:latin typeface="Arial"/>
                <a:cs typeface="Arial"/>
              </a:rPr>
              <a:t>main </a:t>
            </a:r>
            <a:r>
              <a:rPr sz="1800" spc="20" dirty="0">
                <a:solidFill>
                  <a:srgbClr val="404040"/>
                </a:solidFill>
                <a:latin typeface="Arial"/>
                <a:cs typeface="Arial"/>
              </a:rPr>
              <a:t>component </a:t>
            </a:r>
            <a:r>
              <a:rPr sz="1800" spc="55" dirty="0">
                <a:solidFill>
                  <a:srgbClr val="404040"/>
                </a:solidFill>
                <a:latin typeface="Arial"/>
                <a:cs typeface="Arial"/>
              </a:rPr>
              <a:t>of </a:t>
            </a:r>
            <a:r>
              <a:rPr sz="1800" spc="20" dirty="0">
                <a:solidFill>
                  <a:srgbClr val="404040"/>
                </a:solidFill>
                <a:latin typeface="Arial"/>
                <a:cs typeface="Arial"/>
              </a:rPr>
              <a:t>the </a:t>
            </a:r>
            <a:r>
              <a:rPr sz="1800" spc="-240" dirty="0">
                <a:solidFill>
                  <a:srgbClr val="404040"/>
                </a:solidFill>
                <a:latin typeface="Arial"/>
                <a:cs typeface="Arial"/>
              </a:rPr>
              <a:t>SERP </a:t>
            </a:r>
            <a:r>
              <a:rPr sz="1800" spc="-55" dirty="0">
                <a:solidFill>
                  <a:srgbClr val="404040"/>
                </a:solidFill>
                <a:latin typeface="Arial"/>
                <a:cs typeface="Arial"/>
              </a:rPr>
              <a:t>is </a:t>
            </a:r>
            <a:r>
              <a:rPr sz="1800" spc="20" dirty="0">
                <a:solidFill>
                  <a:srgbClr val="404040"/>
                </a:solidFill>
                <a:latin typeface="Arial"/>
                <a:cs typeface="Arial"/>
              </a:rPr>
              <a:t>the </a:t>
            </a:r>
            <a:r>
              <a:rPr sz="1800" spc="15" dirty="0">
                <a:solidFill>
                  <a:srgbClr val="404040"/>
                </a:solidFill>
                <a:latin typeface="Arial"/>
                <a:cs typeface="Arial"/>
              </a:rPr>
              <a:t>listing  </a:t>
            </a:r>
            <a:r>
              <a:rPr sz="1800" spc="55" dirty="0">
                <a:solidFill>
                  <a:srgbClr val="404040"/>
                </a:solidFill>
                <a:latin typeface="Arial"/>
                <a:cs typeface="Arial"/>
              </a:rPr>
              <a:t>of </a:t>
            </a:r>
            <a:r>
              <a:rPr sz="1800" spc="-25" dirty="0">
                <a:solidFill>
                  <a:srgbClr val="404040"/>
                </a:solidFill>
                <a:latin typeface="Arial"/>
                <a:cs typeface="Arial"/>
              </a:rPr>
              <a:t>results </a:t>
            </a:r>
            <a:r>
              <a:rPr sz="1800" spc="35" dirty="0">
                <a:solidFill>
                  <a:srgbClr val="404040"/>
                </a:solidFill>
                <a:latin typeface="Arial"/>
                <a:cs typeface="Arial"/>
              </a:rPr>
              <a:t>that </a:t>
            </a:r>
            <a:r>
              <a:rPr sz="1800" spc="-45" dirty="0">
                <a:solidFill>
                  <a:srgbClr val="404040"/>
                </a:solidFill>
                <a:latin typeface="Arial"/>
                <a:cs typeface="Arial"/>
              </a:rPr>
              <a:t>are </a:t>
            </a:r>
            <a:r>
              <a:rPr sz="1800" spc="15" dirty="0">
                <a:solidFill>
                  <a:srgbClr val="404040"/>
                </a:solidFill>
                <a:latin typeface="Arial"/>
                <a:cs typeface="Arial"/>
              </a:rPr>
              <a:t>returned </a:t>
            </a:r>
            <a:r>
              <a:rPr sz="1800" spc="10" dirty="0">
                <a:solidFill>
                  <a:srgbClr val="404040"/>
                </a:solidFill>
                <a:latin typeface="Arial"/>
                <a:cs typeface="Arial"/>
              </a:rPr>
              <a:t>by </a:t>
            </a:r>
            <a:r>
              <a:rPr sz="1800" spc="20" dirty="0">
                <a:solidFill>
                  <a:srgbClr val="404040"/>
                </a:solidFill>
                <a:latin typeface="Arial"/>
                <a:cs typeface="Arial"/>
              </a:rPr>
              <a:t>the </a:t>
            </a:r>
            <a:r>
              <a:rPr sz="1800" u="heavy" spc="-60" dirty="0">
                <a:solidFill>
                  <a:srgbClr val="8F8F8F"/>
                </a:solidFill>
                <a:uFill>
                  <a:solidFill>
                    <a:srgbClr val="8F8F8F"/>
                  </a:solidFill>
                </a:uFill>
                <a:latin typeface="Arial"/>
                <a:cs typeface="Arial"/>
                <a:hlinkClick r:id="rId3"/>
              </a:rPr>
              <a:t>search </a:t>
            </a:r>
            <a:r>
              <a:rPr sz="1800" u="heavy" spc="-5" dirty="0">
                <a:solidFill>
                  <a:srgbClr val="8F8F8F"/>
                </a:solidFill>
                <a:uFill>
                  <a:solidFill>
                    <a:srgbClr val="8F8F8F"/>
                  </a:solidFill>
                </a:uFill>
                <a:latin typeface="Arial"/>
                <a:cs typeface="Arial"/>
                <a:hlinkClick r:id="rId3"/>
              </a:rPr>
              <a:t>engine</a:t>
            </a:r>
            <a:r>
              <a:rPr sz="1800" spc="-5" dirty="0">
                <a:solidFill>
                  <a:srgbClr val="8F8F8F"/>
                </a:solidFill>
                <a:latin typeface="Arial"/>
                <a:cs typeface="Arial"/>
                <a:hlinkClick r:id="rId3"/>
              </a:rPr>
              <a:t> </a:t>
            </a:r>
            <a:r>
              <a:rPr sz="1800" spc="20" dirty="0">
                <a:solidFill>
                  <a:srgbClr val="404040"/>
                </a:solidFill>
                <a:latin typeface="Arial"/>
                <a:cs typeface="Arial"/>
              </a:rPr>
              <a:t>in </a:t>
            </a:r>
            <a:r>
              <a:rPr sz="1800" spc="-35" dirty="0">
                <a:solidFill>
                  <a:srgbClr val="404040"/>
                </a:solidFill>
                <a:latin typeface="Arial"/>
                <a:cs typeface="Arial"/>
              </a:rPr>
              <a:t>response </a:t>
            </a:r>
            <a:r>
              <a:rPr sz="1800" spc="80" dirty="0">
                <a:solidFill>
                  <a:srgbClr val="404040"/>
                </a:solidFill>
                <a:latin typeface="Arial"/>
                <a:cs typeface="Arial"/>
              </a:rPr>
              <a:t>to </a:t>
            </a:r>
            <a:r>
              <a:rPr sz="1800" spc="-90" dirty="0">
                <a:solidFill>
                  <a:srgbClr val="404040"/>
                </a:solidFill>
                <a:latin typeface="Arial"/>
                <a:cs typeface="Arial"/>
              </a:rPr>
              <a:t>a </a:t>
            </a:r>
            <a:r>
              <a:rPr sz="1800" u="heavy" dirty="0">
                <a:solidFill>
                  <a:srgbClr val="8F8F8F"/>
                </a:solidFill>
                <a:uFill>
                  <a:solidFill>
                    <a:srgbClr val="8F8F8F"/>
                  </a:solidFill>
                </a:uFill>
                <a:latin typeface="Arial"/>
                <a:cs typeface="Arial"/>
                <a:hlinkClick r:id="rId4"/>
              </a:rPr>
              <a:t>keyword</a:t>
            </a:r>
            <a:r>
              <a:rPr sz="1800" dirty="0">
                <a:solidFill>
                  <a:srgbClr val="8F8F8F"/>
                </a:solidFill>
                <a:latin typeface="Arial"/>
                <a:cs typeface="Arial"/>
                <a:hlinkClick r:id="rId4"/>
              </a:rPr>
              <a:t> </a:t>
            </a:r>
            <a:r>
              <a:rPr sz="1800" u="heavy" spc="-20" dirty="0">
                <a:solidFill>
                  <a:srgbClr val="8F8F8F"/>
                </a:solidFill>
                <a:uFill>
                  <a:solidFill>
                    <a:srgbClr val="8F8F8F"/>
                  </a:solidFill>
                </a:uFill>
                <a:latin typeface="Arial"/>
                <a:cs typeface="Arial"/>
                <a:hlinkClick r:id="rId5"/>
              </a:rPr>
              <a:t>query</a:t>
            </a:r>
            <a:r>
              <a:rPr sz="1800" spc="-20" dirty="0">
                <a:solidFill>
                  <a:srgbClr val="404040"/>
                </a:solidFill>
                <a:latin typeface="Arial"/>
                <a:cs typeface="Arial"/>
              </a:rPr>
              <a:t>,  </a:t>
            </a:r>
            <a:r>
              <a:rPr sz="1800" spc="25" dirty="0">
                <a:solidFill>
                  <a:srgbClr val="404040"/>
                </a:solidFill>
                <a:latin typeface="Arial"/>
                <a:cs typeface="Arial"/>
              </a:rPr>
              <a:t>although </a:t>
            </a:r>
            <a:r>
              <a:rPr sz="1800" spc="20" dirty="0">
                <a:solidFill>
                  <a:srgbClr val="404040"/>
                </a:solidFill>
                <a:latin typeface="Arial"/>
                <a:cs typeface="Arial"/>
              </a:rPr>
              <a:t>the </a:t>
            </a:r>
            <a:r>
              <a:rPr sz="1800" spc="-10" dirty="0">
                <a:solidFill>
                  <a:srgbClr val="404040"/>
                </a:solidFill>
                <a:latin typeface="Arial"/>
                <a:cs typeface="Arial"/>
              </a:rPr>
              <a:t>page </a:t>
            </a:r>
            <a:r>
              <a:rPr sz="1800" spc="-30" dirty="0">
                <a:solidFill>
                  <a:srgbClr val="404040"/>
                </a:solidFill>
                <a:latin typeface="Arial"/>
                <a:cs typeface="Arial"/>
              </a:rPr>
              <a:t>may </a:t>
            </a:r>
            <a:r>
              <a:rPr sz="1800" spc="-35" dirty="0">
                <a:solidFill>
                  <a:srgbClr val="404040"/>
                </a:solidFill>
                <a:latin typeface="Arial"/>
                <a:cs typeface="Arial"/>
              </a:rPr>
              <a:t>also </a:t>
            </a:r>
            <a:r>
              <a:rPr sz="1800" spc="10" dirty="0">
                <a:solidFill>
                  <a:srgbClr val="404040"/>
                </a:solidFill>
                <a:latin typeface="Arial"/>
                <a:cs typeface="Arial"/>
              </a:rPr>
              <a:t>contain </a:t>
            </a:r>
            <a:r>
              <a:rPr sz="1800" spc="25" dirty="0">
                <a:solidFill>
                  <a:srgbClr val="404040"/>
                </a:solidFill>
                <a:latin typeface="Arial"/>
                <a:cs typeface="Arial"/>
              </a:rPr>
              <a:t>other </a:t>
            </a:r>
            <a:r>
              <a:rPr sz="1800" spc="-25" dirty="0">
                <a:solidFill>
                  <a:srgbClr val="404040"/>
                </a:solidFill>
                <a:latin typeface="Arial"/>
                <a:cs typeface="Arial"/>
              </a:rPr>
              <a:t>results </a:t>
            </a:r>
            <a:r>
              <a:rPr sz="1800" spc="-45" dirty="0">
                <a:solidFill>
                  <a:srgbClr val="404040"/>
                </a:solidFill>
                <a:latin typeface="Arial"/>
                <a:cs typeface="Arial"/>
              </a:rPr>
              <a:t>such </a:t>
            </a:r>
            <a:r>
              <a:rPr sz="1800" spc="-114" dirty="0">
                <a:solidFill>
                  <a:srgbClr val="404040"/>
                </a:solidFill>
                <a:latin typeface="Arial"/>
                <a:cs typeface="Arial"/>
              </a:rPr>
              <a:t>as</a:t>
            </a:r>
            <a:r>
              <a:rPr sz="1800" spc="-155" dirty="0">
                <a:solidFill>
                  <a:srgbClr val="404040"/>
                </a:solidFill>
                <a:latin typeface="Arial"/>
                <a:cs typeface="Arial"/>
              </a:rPr>
              <a:t> </a:t>
            </a:r>
            <a:r>
              <a:rPr sz="1800" spc="-15" dirty="0">
                <a:solidFill>
                  <a:srgbClr val="404040"/>
                </a:solidFill>
                <a:latin typeface="Arial"/>
                <a:cs typeface="Arial"/>
              </a:rPr>
              <a:t>advertisements</a:t>
            </a:r>
            <a:endParaRPr sz="1800">
              <a:latin typeface="Arial"/>
              <a:cs typeface="Arial"/>
            </a:endParaRPr>
          </a:p>
        </p:txBody>
      </p:sp>
    </p:spTree>
    <p:extLst>
      <p:ext uri="{BB962C8B-B14F-4D97-AF65-F5344CB8AC3E}">
        <p14:creationId xmlns:p14="http://schemas.microsoft.com/office/powerpoint/2010/main" val="17913911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35167" y="2336292"/>
            <a:ext cx="5455920" cy="395020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33932" y="887984"/>
            <a:ext cx="4523740" cy="574040"/>
          </a:xfrm>
          <a:prstGeom prst="rect">
            <a:avLst/>
          </a:prstGeom>
        </p:spPr>
        <p:txBody>
          <a:bodyPr vert="horz" wrap="square" lIns="0" tIns="12700" rIns="0" bIns="0" rtlCol="0">
            <a:spAutoFit/>
          </a:bodyPr>
          <a:lstStyle/>
          <a:p>
            <a:pPr marL="12700">
              <a:lnSpc>
                <a:spcPct val="100000"/>
              </a:lnSpc>
              <a:spcBef>
                <a:spcPts val="100"/>
              </a:spcBef>
            </a:pPr>
            <a:r>
              <a:rPr spc="-215" dirty="0"/>
              <a:t>ADVANTAGES </a:t>
            </a:r>
            <a:r>
              <a:rPr spc="-265" dirty="0"/>
              <a:t>OF</a:t>
            </a:r>
            <a:r>
              <a:rPr spc="120" dirty="0"/>
              <a:t> </a:t>
            </a:r>
            <a:r>
              <a:rPr spc="-390" dirty="0"/>
              <a:t>SEO</a:t>
            </a:r>
          </a:p>
        </p:txBody>
      </p:sp>
      <p:sp>
        <p:nvSpPr>
          <p:cNvPr id="4" name="object 4"/>
          <p:cNvSpPr txBox="1"/>
          <p:nvPr/>
        </p:nvSpPr>
        <p:spPr>
          <a:xfrm>
            <a:off x="1233932" y="2437638"/>
            <a:ext cx="2807335" cy="2030095"/>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solidFill>
                  <a:srgbClr val="B31166"/>
                </a:solidFill>
                <a:latin typeface="Arial"/>
                <a:cs typeface="Arial"/>
              </a:rPr>
              <a:t>	</a:t>
            </a:r>
            <a:r>
              <a:rPr sz="1800" b="1" spc="-35" dirty="0">
                <a:solidFill>
                  <a:srgbClr val="404040"/>
                </a:solidFill>
                <a:latin typeface="Arial"/>
                <a:cs typeface="Arial"/>
              </a:rPr>
              <a:t>Brand</a:t>
            </a:r>
            <a:r>
              <a:rPr sz="1800" b="1" spc="-45" dirty="0">
                <a:solidFill>
                  <a:srgbClr val="404040"/>
                </a:solidFill>
                <a:latin typeface="Arial"/>
                <a:cs typeface="Arial"/>
              </a:rPr>
              <a:t> </a:t>
            </a:r>
            <a:r>
              <a:rPr sz="1800" b="1" spc="-60" dirty="0">
                <a:solidFill>
                  <a:srgbClr val="404040"/>
                </a:solidFill>
                <a:latin typeface="Arial"/>
                <a:cs typeface="Arial"/>
              </a:rPr>
              <a:t>Awareness</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rPr>
              <a:t>	</a:t>
            </a:r>
            <a:r>
              <a:rPr sz="1800" b="1" spc="-40" dirty="0">
                <a:solidFill>
                  <a:srgbClr val="404040"/>
                </a:solidFill>
                <a:latin typeface="Arial"/>
                <a:cs typeface="Arial"/>
              </a:rPr>
              <a:t>Increased </a:t>
            </a:r>
            <a:r>
              <a:rPr sz="1800" b="1" spc="-35" dirty="0">
                <a:solidFill>
                  <a:srgbClr val="404040"/>
                </a:solidFill>
                <a:latin typeface="Arial"/>
                <a:cs typeface="Arial"/>
              </a:rPr>
              <a:t>site</a:t>
            </a:r>
            <a:r>
              <a:rPr sz="1800" b="1" spc="-25" dirty="0">
                <a:solidFill>
                  <a:srgbClr val="404040"/>
                </a:solidFill>
                <a:latin typeface="Arial"/>
                <a:cs typeface="Arial"/>
              </a:rPr>
              <a:t> </a:t>
            </a:r>
            <a:r>
              <a:rPr sz="1800" b="1" spc="-20" dirty="0">
                <a:solidFill>
                  <a:srgbClr val="404040"/>
                </a:solidFill>
                <a:latin typeface="Arial"/>
                <a:cs typeface="Arial"/>
              </a:rPr>
              <a:t>usability</a:t>
            </a:r>
            <a:endParaRPr sz="1800">
              <a:latin typeface="Arial"/>
              <a:cs typeface="Arial"/>
            </a:endParaRPr>
          </a:p>
          <a:p>
            <a:pPr marL="12700">
              <a:lnSpc>
                <a:spcPct val="100000"/>
              </a:lnSpc>
              <a:spcBef>
                <a:spcPts val="1010"/>
              </a:spcBef>
              <a:tabLst>
                <a:tab pos="354965" algn="l"/>
              </a:tabLst>
            </a:pPr>
            <a:r>
              <a:rPr sz="1450" spc="235" dirty="0">
                <a:solidFill>
                  <a:srgbClr val="B31166"/>
                </a:solidFill>
                <a:latin typeface="Arial"/>
                <a:cs typeface="Arial"/>
              </a:rPr>
              <a:t>	</a:t>
            </a:r>
            <a:r>
              <a:rPr sz="1800" b="1" spc="-70" dirty="0">
                <a:solidFill>
                  <a:srgbClr val="404040"/>
                </a:solidFill>
                <a:latin typeface="Arial"/>
                <a:cs typeface="Arial"/>
              </a:rPr>
              <a:t>Cost</a:t>
            </a:r>
            <a:r>
              <a:rPr sz="1800" b="1" spc="-25" dirty="0">
                <a:solidFill>
                  <a:srgbClr val="404040"/>
                </a:solidFill>
                <a:latin typeface="Arial"/>
                <a:cs typeface="Arial"/>
              </a:rPr>
              <a:t> </a:t>
            </a:r>
            <a:r>
              <a:rPr sz="1800" b="1" spc="-35" dirty="0">
                <a:solidFill>
                  <a:srgbClr val="404040"/>
                </a:solidFill>
                <a:latin typeface="Arial"/>
                <a:cs typeface="Arial"/>
              </a:rPr>
              <a:t>effectiveness</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rPr>
              <a:t>	</a:t>
            </a:r>
            <a:r>
              <a:rPr sz="1800" b="1" spc="-30" dirty="0">
                <a:solidFill>
                  <a:srgbClr val="404040"/>
                </a:solidFill>
                <a:latin typeface="Arial"/>
                <a:cs typeface="Arial"/>
              </a:rPr>
              <a:t>ROI</a:t>
            </a:r>
            <a:endParaRPr sz="1800">
              <a:latin typeface="Arial"/>
              <a:cs typeface="Arial"/>
            </a:endParaRPr>
          </a:p>
          <a:p>
            <a:pPr marL="12700">
              <a:lnSpc>
                <a:spcPct val="100000"/>
              </a:lnSpc>
              <a:spcBef>
                <a:spcPts val="985"/>
              </a:spcBef>
              <a:tabLst>
                <a:tab pos="354965" algn="l"/>
              </a:tabLst>
            </a:pPr>
            <a:r>
              <a:rPr sz="1450" spc="235" dirty="0">
                <a:solidFill>
                  <a:srgbClr val="B31166"/>
                </a:solidFill>
                <a:latin typeface="Arial"/>
                <a:cs typeface="Arial"/>
              </a:rPr>
              <a:t>	</a:t>
            </a:r>
            <a:r>
              <a:rPr sz="1800" b="1" spc="-40" dirty="0">
                <a:solidFill>
                  <a:srgbClr val="404040"/>
                </a:solidFill>
                <a:latin typeface="Arial"/>
                <a:cs typeface="Arial"/>
              </a:rPr>
              <a:t>Increased </a:t>
            </a:r>
            <a:r>
              <a:rPr sz="1800" b="1" spc="15" dirty="0">
                <a:solidFill>
                  <a:srgbClr val="404040"/>
                </a:solidFill>
                <a:latin typeface="Arial"/>
                <a:cs typeface="Arial"/>
              </a:rPr>
              <a:t>traffic</a:t>
            </a:r>
            <a:endParaRPr sz="1800">
              <a:latin typeface="Arial"/>
              <a:cs typeface="Arial"/>
            </a:endParaRPr>
          </a:p>
        </p:txBody>
      </p:sp>
    </p:spTree>
    <p:extLst>
      <p:ext uri="{BB962C8B-B14F-4D97-AF65-F5344CB8AC3E}">
        <p14:creationId xmlns:p14="http://schemas.microsoft.com/office/powerpoint/2010/main" val="35749951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464935"/>
            <a:chOff x="0" y="0"/>
            <a:chExt cx="12192000" cy="6464935"/>
          </a:xfrm>
        </p:grpSpPr>
        <p:sp>
          <p:nvSpPr>
            <p:cNvPr id="3" name="object 3"/>
            <p:cNvSpPr/>
            <p:nvPr/>
          </p:nvSpPr>
          <p:spPr>
            <a:xfrm>
              <a:off x="838200" y="4213859"/>
              <a:ext cx="3666744" cy="225094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181600" y="4213859"/>
              <a:ext cx="4735067" cy="2250948"/>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233932" y="887984"/>
            <a:ext cx="5208270" cy="574040"/>
          </a:xfrm>
          <a:prstGeom prst="rect">
            <a:avLst/>
          </a:prstGeom>
        </p:spPr>
        <p:txBody>
          <a:bodyPr vert="horz" wrap="square" lIns="0" tIns="12700" rIns="0" bIns="0" rtlCol="0">
            <a:spAutoFit/>
          </a:bodyPr>
          <a:lstStyle/>
          <a:p>
            <a:pPr marL="12700">
              <a:lnSpc>
                <a:spcPct val="100000"/>
              </a:lnSpc>
              <a:spcBef>
                <a:spcPts val="100"/>
              </a:spcBef>
            </a:pPr>
            <a:r>
              <a:rPr spc="-215" dirty="0"/>
              <a:t>DISADVANTAGES </a:t>
            </a:r>
            <a:r>
              <a:rPr spc="-265" dirty="0"/>
              <a:t>OF</a:t>
            </a:r>
            <a:r>
              <a:rPr spc="145" dirty="0"/>
              <a:t> </a:t>
            </a:r>
            <a:r>
              <a:rPr spc="-390" dirty="0"/>
              <a:t>SEO</a:t>
            </a:r>
          </a:p>
        </p:txBody>
      </p:sp>
      <p:sp>
        <p:nvSpPr>
          <p:cNvPr id="6" name="object 6"/>
          <p:cNvSpPr txBox="1"/>
          <p:nvPr/>
        </p:nvSpPr>
        <p:spPr>
          <a:xfrm>
            <a:off x="1233932" y="2436114"/>
            <a:ext cx="5562600" cy="1628775"/>
          </a:xfrm>
          <a:prstGeom prst="rect">
            <a:avLst/>
          </a:prstGeom>
        </p:spPr>
        <p:txBody>
          <a:bodyPr vert="horz" wrap="square" lIns="0" tIns="139065" rIns="0" bIns="0" rtlCol="0">
            <a:spAutoFit/>
          </a:bodyPr>
          <a:lstStyle/>
          <a:p>
            <a:pPr marL="12700">
              <a:lnSpc>
                <a:spcPct val="100000"/>
              </a:lnSpc>
              <a:spcBef>
                <a:spcPts val="1095"/>
              </a:spcBef>
              <a:tabLst>
                <a:tab pos="419100" algn="l"/>
              </a:tabLst>
            </a:pPr>
            <a:r>
              <a:rPr sz="1450" spc="235" dirty="0">
                <a:solidFill>
                  <a:srgbClr val="B31166"/>
                </a:solidFill>
                <a:latin typeface="Arial"/>
                <a:cs typeface="Arial"/>
              </a:rPr>
              <a:t>	</a:t>
            </a:r>
            <a:r>
              <a:rPr sz="1800" spc="10" dirty="0">
                <a:solidFill>
                  <a:srgbClr val="404040"/>
                </a:solidFill>
                <a:latin typeface="Arial"/>
                <a:cs typeface="Arial"/>
              </a:rPr>
              <a:t>Getting </a:t>
            </a:r>
            <a:r>
              <a:rPr sz="1800" spc="15" dirty="0">
                <a:solidFill>
                  <a:srgbClr val="404040"/>
                </a:solidFill>
                <a:latin typeface="Arial"/>
                <a:cs typeface="Arial"/>
              </a:rPr>
              <a:t>noticed </a:t>
            </a:r>
            <a:r>
              <a:rPr sz="1800" spc="5" dirty="0">
                <a:solidFill>
                  <a:srgbClr val="404040"/>
                </a:solidFill>
                <a:latin typeface="Arial"/>
                <a:cs typeface="Arial"/>
              </a:rPr>
              <a:t>by </a:t>
            </a:r>
            <a:r>
              <a:rPr sz="1800" spc="10" dirty="0">
                <a:solidFill>
                  <a:srgbClr val="404040"/>
                </a:solidFill>
                <a:latin typeface="Arial"/>
                <a:cs typeface="Arial"/>
              </a:rPr>
              <a:t>more than </a:t>
            </a:r>
            <a:r>
              <a:rPr sz="1800" spc="15" dirty="0">
                <a:solidFill>
                  <a:srgbClr val="404040"/>
                </a:solidFill>
                <a:latin typeface="Arial"/>
                <a:cs typeface="Arial"/>
              </a:rPr>
              <a:t>your </a:t>
            </a:r>
            <a:r>
              <a:rPr sz="1800" spc="20" dirty="0">
                <a:solidFill>
                  <a:srgbClr val="404040"/>
                </a:solidFill>
                <a:latin typeface="Arial"/>
                <a:cs typeface="Arial"/>
              </a:rPr>
              <a:t>target</a:t>
            </a:r>
            <a:r>
              <a:rPr sz="1800" spc="-130" dirty="0">
                <a:solidFill>
                  <a:srgbClr val="404040"/>
                </a:solidFill>
                <a:latin typeface="Arial"/>
                <a:cs typeface="Arial"/>
              </a:rPr>
              <a:t> </a:t>
            </a:r>
            <a:r>
              <a:rPr sz="1800" spc="-25" dirty="0">
                <a:solidFill>
                  <a:srgbClr val="404040"/>
                </a:solidFill>
                <a:latin typeface="Arial"/>
                <a:cs typeface="Arial"/>
              </a:rPr>
              <a:t>audience</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rPr>
              <a:t>	</a:t>
            </a:r>
            <a:r>
              <a:rPr sz="1800" spc="-30" dirty="0">
                <a:solidFill>
                  <a:srgbClr val="404040"/>
                </a:solidFill>
                <a:latin typeface="Arial"/>
                <a:cs typeface="Arial"/>
              </a:rPr>
              <a:t>Over</a:t>
            </a:r>
            <a:r>
              <a:rPr sz="1800" spc="-20" dirty="0">
                <a:solidFill>
                  <a:srgbClr val="404040"/>
                </a:solidFill>
                <a:latin typeface="Arial"/>
                <a:cs typeface="Arial"/>
              </a:rPr>
              <a:t> </a:t>
            </a:r>
            <a:r>
              <a:rPr sz="1800" spc="-110" dirty="0">
                <a:solidFill>
                  <a:srgbClr val="404040"/>
                </a:solidFill>
                <a:latin typeface="Arial"/>
                <a:cs typeface="Arial"/>
              </a:rPr>
              <a:t>Success</a:t>
            </a:r>
            <a:endParaRPr sz="1800">
              <a:latin typeface="Arial"/>
              <a:cs typeface="Arial"/>
            </a:endParaRPr>
          </a:p>
          <a:p>
            <a:pPr marL="12700">
              <a:lnSpc>
                <a:spcPct val="100000"/>
              </a:lnSpc>
              <a:spcBef>
                <a:spcPts val="994"/>
              </a:spcBef>
              <a:tabLst>
                <a:tab pos="354965" algn="l"/>
              </a:tabLst>
            </a:pPr>
            <a:r>
              <a:rPr sz="1450" spc="235" dirty="0">
                <a:solidFill>
                  <a:srgbClr val="B31166"/>
                </a:solidFill>
                <a:latin typeface="Arial"/>
                <a:cs typeface="Arial"/>
              </a:rPr>
              <a:t>	</a:t>
            </a:r>
            <a:r>
              <a:rPr sz="1800" spc="-65" dirty="0">
                <a:solidFill>
                  <a:srgbClr val="404040"/>
                </a:solidFill>
                <a:latin typeface="Arial"/>
                <a:cs typeface="Arial"/>
              </a:rPr>
              <a:t>Black </a:t>
            </a:r>
            <a:r>
              <a:rPr sz="1800" spc="-35" dirty="0">
                <a:solidFill>
                  <a:srgbClr val="404040"/>
                </a:solidFill>
                <a:latin typeface="Arial"/>
                <a:cs typeface="Arial"/>
              </a:rPr>
              <a:t>Hats </a:t>
            </a:r>
            <a:r>
              <a:rPr sz="1800" spc="-5" dirty="0">
                <a:solidFill>
                  <a:srgbClr val="404040"/>
                </a:solidFill>
                <a:latin typeface="Arial"/>
                <a:cs typeface="Arial"/>
              </a:rPr>
              <a:t>and </a:t>
            </a:r>
            <a:r>
              <a:rPr sz="1800" spc="10" dirty="0">
                <a:solidFill>
                  <a:srgbClr val="404040"/>
                </a:solidFill>
                <a:latin typeface="Arial"/>
                <a:cs typeface="Arial"/>
              </a:rPr>
              <a:t>White</a:t>
            </a:r>
            <a:r>
              <a:rPr sz="1800" spc="40" dirty="0">
                <a:solidFill>
                  <a:srgbClr val="404040"/>
                </a:solidFill>
                <a:latin typeface="Arial"/>
                <a:cs typeface="Arial"/>
              </a:rPr>
              <a:t> </a:t>
            </a:r>
            <a:r>
              <a:rPr sz="1800" spc="-35" dirty="0">
                <a:solidFill>
                  <a:srgbClr val="404040"/>
                </a:solidFill>
                <a:latin typeface="Arial"/>
                <a:cs typeface="Arial"/>
              </a:rPr>
              <a:t>Hats</a:t>
            </a:r>
            <a:endParaRPr sz="1800">
              <a:latin typeface="Arial"/>
              <a:cs typeface="Arial"/>
            </a:endParaRPr>
          </a:p>
          <a:p>
            <a:pPr marL="12700">
              <a:lnSpc>
                <a:spcPct val="100000"/>
              </a:lnSpc>
              <a:spcBef>
                <a:spcPts val="1000"/>
              </a:spcBef>
              <a:tabLst>
                <a:tab pos="354965" algn="l"/>
              </a:tabLst>
            </a:pPr>
            <a:r>
              <a:rPr sz="1450" spc="235" dirty="0">
                <a:solidFill>
                  <a:srgbClr val="B31166"/>
                </a:solidFill>
                <a:latin typeface="Arial"/>
                <a:cs typeface="Arial"/>
              </a:rPr>
              <a:t>	</a:t>
            </a:r>
            <a:r>
              <a:rPr sz="1800" spc="-170" dirty="0">
                <a:solidFill>
                  <a:srgbClr val="404040"/>
                </a:solidFill>
                <a:latin typeface="Arial"/>
                <a:cs typeface="Arial"/>
              </a:rPr>
              <a:t>COSTLY</a:t>
            </a:r>
            <a:endParaRPr sz="1800">
              <a:latin typeface="Arial"/>
              <a:cs typeface="Arial"/>
            </a:endParaRPr>
          </a:p>
        </p:txBody>
      </p:sp>
    </p:spTree>
    <p:extLst>
      <p:ext uri="{BB962C8B-B14F-4D97-AF65-F5344CB8AC3E}">
        <p14:creationId xmlns:p14="http://schemas.microsoft.com/office/powerpoint/2010/main" val="39917140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7012" y="2447544"/>
            <a:ext cx="7264908" cy="417271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233932" y="887984"/>
            <a:ext cx="4704715" cy="574040"/>
          </a:xfrm>
          <a:prstGeom prst="rect">
            <a:avLst/>
          </a:prstGeom>
        </p:spPr>
        <p:txBody>
          <a:bodyPr vert="horz" wrap="square" lIns="0" tIns="12700" rIns="0" bIns="0" rtlCol="0">
            <a:spAutoFit/>
          </a:bodyPr>
          <a:lstStyle/>
          <a:p>
            <a:pPr marL="12700">
              <a:lnSpc>
                <a:spcPct val="100000"/>
              </a:lnSpc>
              <a:spcBef>
                <a:spcPts val="100"/>
              </a:spcBef>
            </a:pPr>
            <a:r>
              <a:rPr spc="-390" dirty="0"/>
              <a:t>SEO </a:t>
            </a:r>
            <a:r>
              <a:rPr spc="-155" dirty="0"/>
              <a:t>RANKING</a:t>
            </a:r>
            <a:r>
              <a:rPr spc="-315" dirty="0"/>
              <a:t> </a:t>
            </a:r>
            <a:r>
              <a:rPr spc="-295" dirty="0"/>
              <a:t>FACTOR</a:t>
            </a:r>
          </a:p>
        </p:txBody>
      </p:sp>
    </p:spTree>
    <p:extLst>
      <p:ext uri="{BB962C8B-B14F-4D97-AF65-F5344CB8AC3E}">
        <p14:creationId xmlns:p14="http://schemas.microsoft.com/office/powerpoint/2010/main" val="2563468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887984"/>
            <a:ext cx="2858770" cy="574040"/>
          </a:xfrm>
          <a:prstGeom prst="rect">
            <a:avLst/>
          </a:prstGeom>
        </p:spPr>
        <p:txBody>
          <a:bodyPr vert="horz" wrap="square" lIns="0" tIns="12700" rIns="0" bIns="0" rtlCol="0">
            <a:spAutoFit/>
          </a:bodyPr>
          <a:lstStyle/>
          <a:p>
            <a:pPr marL="12700">
              <a:lnSpc>
                <a:spcPct val="100000"/>
              </a:lnSpc>
              <a:spcBef>
                <a:spcPts val="100"/>
              </a:spcBef>
            </a:pPr>
            <a:r>
              <a:rPr spc="-175" dirty="0"/>
              <a:t>CONCLUSION</a:t>
            </a:r>
          </a:p>
        </p:txBody>
      </p:sp>
      <p:sp>
        <p:nvSpPr>
          <p:cNvPr id="3" name="object 3"/>
          <p:cNvSpPr txBox="1"/>
          <p:nvPr/>
        </p:nvSpPr>
        <p:spPr>
          <a:xfrm>
            <a:off x="1233932" y="2560396"/>
            <a:ext cx="8665845" cy="1672589"/>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40" dirty="0">
                <a:solidFill>
                  <a:srgbClr val="B31166"/>
                </a:solidFill>
                <a:latin typeface="Arial"/>
                <a:cs typeface="Arial"/>
              </a:rPr>
              <a:t>	</a:t>
            </a:r>
            <a:r>
              <a:rPr sz="1800" spc="-75" dirty="0">
                <a:solidFill>
                  <a:srgbClr val="404040"/>
                </a:solidFill>
                <a:latin typeface="Arial"/>
                <a:cs typeface="Arial"/>
              </a:rPr>
              <a:t>Search </a:t>
            </a:r>
            <a:r>
              <a:rPr sz="1800" spc="-5" dirty="0">
                <a:solidFill>
                  <a:srgbClr val="404040"/>
                </a:solidFill>
                <a:latin typeface="Arial"/>
                <a:cs typeface="Arial"/>
              </a:rPr>
              <a:t>engine </a:t>
            </a:r>
            <a:r>
              <a:rPr sz="1800" spc="30" dirty="0">
                <a:solidFill>
                  <a:srgbClr val="404040"/>
                </a:solidFill>
                <a:latin typeface="Arial"/>
                <a:cs typeface="Arial"/>
              </a:rPr>
              <a:t>optimization </a:t>
            </a:r>
            <a:r>
              <a:rPr sz="1800" spc="-55" dirty="0">
                <a:solidFill>
                  <a:srgbClr val="404040"/>
                </a:solidFill>
                <a:latin typeface="Arial"/>
                <a:cs typeface="Arial"/>
              </a:rPr>
              <a:t>is </a:t>
            </a:r>
            <a:r>
              <a:rPr sz="1800" spc="-85" dirty="0">
                <a:solidFill>
                  <a:srgbClr val="404040"/>
                </a:solidFill>
                <a:latin typeface="Arial"/>
                <a:cs typeface="Arial"/>
              </a:rPr>
              <a:t>a </a:t>
            </a:r>
            <a:r>
              <a:rPr sz="1800" dirty="0">
                <a:solidFill>
                  <a:srgbClr val="404040"/>
                </a:solidFill>
                <a:latin typeface="Arial"/>
                <a:cs typeface="Arial"/>
              </a:rPr>
              <a:t>hard </a:t>
            </a:r>
            <a:r>
              <a:rPr sz="1800" spc="-5" dirty="0">
                <a:solidFill>
                  <a:srgbClr val="404040"/>
                </a:solidFill>
                <a:latin typeface="Arial"/>
                <a:cs typeface="Arial"/>
              </a:rPr>
              <a:t>and </a:t>
            </a:r>
            <a:r>
              <a:rPr sz="1800" spc="5" dirty="0">
                <a:solidFill>
                  <a:srgbClr val="404040"/>
                </a:solidFill>
                <a:latin typeface="Arial"/>
                <a:cs typeface="Arial"/>
              </a:rPr>
              <a:t>tedious job, </a:t>
            </a:r>
            <a:r>
              <a:rPr sz="1800" spc="70" dirty="0">
                <a:solidFill>
                  <a:srgbClr val="404040"/>
                </a:solidFill>
                <a:latin typeface="Arial"/>
                <a:cs typeface="Arial"/>
              </a:rPr>
              <a:t>it </a:t>
            </a:r>
            <a:r>
              <a:rPr sz="1800" spc="-50" dirty="0">
                <a:solidFill>
                  <a:srgbClr val="404040"/>
                </a:solidFill>
                <a:latin typeface="Arial"/>
                <a:cs typeface="Arial"/>
              </a:rPr>
              <a:t>can </a:t>
            </a:r>
            <a:r>
              <a:rPr sz="1800" spc="-15" dirty="0">
                <a:solidFill>
                  <a:srgbClr val="404040"/>
                </a:solidFill>
                <a:latin typeface="Arial"/>
                <a:cs typeface="Arial"/>
              </a:rPr>
              <a:t>take </a:t>
            </a:r>
            <a:r>
              <a:rPr sz="1800" spc="-85" dirty="0">
                <a:solidFill>
                  <a:srgbClr val="404040"/>
                </a:solidFill>
                <a:latin typeface="Arial"/>
                <a:cs typeface="Arial"/>
              </a:rPr>
              <a:t>a </a:t>
            </a:r>
            <a:r>
              <a:rPr sz="1800" spc="-10" dirty="0">
                <a:solidFill>
                  <a:srgbClr val="404040"/>
                </a:solidFill>
                <a:latin typeface="Arial"/>
                <a:cs typeface="Arial"/>
              </a:rPr>
              <a:t>large </a:t>
            </a:r>
            <a:r>
              <a:rPr sz="1800" spc="20" dirty="0">
                <a:solidFill>
                  <a:srgbClr val="404040"/>
                </a:solidFill>
                <a:latin typeface="Arial"/>
                <a:cs typeface="Arial"/>
              </a:rPr>
              <a:t>amount</a:t>
            </a:r>
            <a:r>
              <a:rPr sz="1800" spc="45" dirty="0">
                <a:solidFill>
                  <a:srgbClr val="404040"/>
                </a:solidFill>
                <a:latin typeface="Arial"/>
                <a:cs typeface="Arial"/>
              </a:rPr>
              <a:t> </a:t>
            </a:r>
            <a:r>
              <a:rPr sz="1800" spc="55" dirty="0">
                <a:solidFill>
                  <a:srgbClr val="404040"/>
                </a:solidFill>
                <a:latin typeface="Arial"/>
                <a:cs typeface="Arial"/>
              </a:rPr>
              <a:t>of</a:t>
            </a:r>
            <a:endParaRPr sz="1800">
              <a:latin typeface="Arial"/>
              <a:cs typeface="Arial"/>
            </a:endParaRPr>
          </a:p>
          <a:p>
            <a:pPr marL="355600">
              <a:lnSpc>
                <a:spcPct val="100000"/>
              </a:lnSpc>
              <a:spcBef>
                <a:spcPts val="5"/>
              </a:spcBef>
            </a:pPr>
            <a:r>
              <a:rPr sz="1800" spc="15" dirty="0">
                <a:solidFill>
                  <a:srgbClr val="404040"/>
                </a:solidFill>
                <a:latin typeface="Arial"/>
                <a:cs typeface="Arial"/>
              </a:rPr>
              <a:t>your </a:t>
            </a:r>
            <a:r>
              <a:rPr sz="1800" dirty="0">
                <a:solidFill>
                  <a:srgbClr val="404040"/>
                </a:solidFill>
                <a:latin typeface="Arial"/>
                <a:cs typeface="Arial"/>
              </a:rPr>
              <a:t>time, there </a:t>
            </a:r>
            <a:r>
              <a:rPr sz="1800" spc="-45" dirty="0">
                <a:solidFill>
                  <a:srgbClr val="404040"/>
                </a:solidFill>
                <a:latin typeface="Arial"/>
                <a:cs typeface="Arial"/>
              </a:rPr>
              <a:t>are </a:t>
            </a:r>
            <a:r>
              <a:rPr sz="1800" spc="70" dirty="0">
                <a:solidFill>
                  <a:srgbClr val="404040"/>
                </a:solidFill>
                <a:latin typeface="Arial"/>
                <a:cs typeface="Arial"/>
              </a:rPr>
              <a:t>too </a:t>
            </a:r>
            <a:r>
              <a:rPr sz="1800" spc="-20" dirty="0">
                <a:solidFill>
                  <a:srgbClr val="404040"/>
                </a:solidFill>
                <a:latin typeface="Arial"/>
                <a:cs typeface="Arial"/>
              </a:rPr>
              <a:t>many </a:t>
            </a:r>
            <a:r>
              <a:rPr sz="1800" spc="-45" dirty="0">
                <a:solidFill>
                  <a:srgbClr val="404040"/>
                </a:solidFill>
                <a:latin typeface="Arial"/>
                <a:cs typeface="Arial"/>
              </a:rPr>
              <a:t>pieces </a:t>
            </a:r>
            <a:r>
              <a:rPr sz="1800" spc="55" dirty="0">
                <a:solidFill>
                  <a:srgbClr val="404040"/>
                </a:solidFill>
                <a:latin typeface="Arial"/>
                <a:cs typeface="Arial"/>
              </a:rPr>
              <a:t>of </a:t>
            </a:r>
            <a:r>
              <a:rPr sz="1800" spc="20" dirty="0">
                <a:solidFill>
                  <a:srgbClr val="404040"/>
                </a:solidFill>
                <a:latin typeface="Arial"/>
                <a:cs typeface="Arial"/>
              </a:rPr>
              <a:t>the </a:t>
            </a:r>
            <a:r>
              <a:rPr sz="1800" spc="-25" dirty="0">
                <a:solidFill>
                  <a:srgbClr val="404040"/>
                </a:solidFill>
                <a:latin typeface="Arial"/>
                <a:cs typeface="Arial"/>
              </a:rPr>
              <a:t>puzzle </a:t>
            </a:r>
            <a:r>
              <a:rPr sz="1800" spc="35" dirty="0">
                <a:solidFill>
                  <a:srgbClr val="404040"/>
                </a:solidFill>
                <a:latin typeface="Arial"/>
                <a:cs typeface="Arial"/>
              </a:rPr>
              <a:t>that </a:t>
            </a:r>
            <a:r>
              <a:rPr sz="1800" spc="10" dirty="0">
                <a:solidFill>
                  <a:srgbClr val="404040"/>
                </a:solidFill>
                <a:latin typeface="Arial"/>
                <a:cs typeface="Arial"/>
              </a:rPr>
              <a:t>you </a:t>
            </a:r>
            <a:r>
              <a:rPr sz="1800" spc="-15" dirty="0">
                <a:solidFill>
                  <a:srgbClr val="404040"/>
                </a:solidFill>
                <a:latin typeface="Arial"/>
                <a:cs typeface="Arial"/>
              </a:rPr>
              <a:t>need </a:t>
            </a:r>
            <a:r>
              <a:rPr sz="1800" spc="80" dirty="0">
                <a:solidFill>
                  <a:srgbClr val="404040"/>
                </a:solidFill>
                <a:latin typeface="Arial"/>
                <a:cs typeface="Arial"/>
              </a:rPr>
              <a:t>to</a:t>
            </a:r>
            <a:r>
              <a:rPr sz="1800" spc="-280" dirty="0">
                <a:solidFill>
                  <a:srgbClr val="404040"/>
                </a:solidFill>
                <a:latin typeface="Arial"/>
                <a:cs typeface="Arial"/>
              </a:rPr>
              <a:t> </a:t>
            </a:r>
            <a:r>
              <a:rPr sz="1800" spc="-25" dirty="0">
                <a:solidFill>
                  <a:srgbClr val="404040"/>
                </a:solidFill>
                <a:latin typeface="Arial"/>
                <a:cs typeface="Arial"/>
              </a:rPr>
              <a:t>piece</a:t>
            </a:r>
            <a:endParaRPr sz="1800">
              <a:latin typeface="Arial"/>
              <a:cs typeface="Arial"/>
            </a:endParaRPr>
          </a:p>
          <a:p>
            <a:pPr marL="355600" marR="111760">
              <a:lnSpc>
                <a:spcPct val="100000"/>
              </a:lnSpc>
            </a:pPr>
            <a:r>
              <a:rPr sz="1800" spc="15" dirty="0">
                <a:solidFill>
                  <a:srgbClr val="404040"/>
                </a:solidFill>
                <a:latin typeface="Arial"/>
                <a:cs typeface="Arial"/>
              </a:rPr>
              <a:t>together. </a:t>
            </a:r>
            <a:r>
              <a:rPr sz="1800" spc="-25" dirty="0">
                <a:solidFill>
                  <a:srgbClr val="404040"/>
                </a:solidFill>
                <a:latin typeface="Arial"/>
                <a:cs typeface="Arial"/>
              </a:rPr>
              <a:t>I </a:t>
            </a:r>
            <a:r>
              <a:rPr sz="1800" spc="-15" dirty="0">
                <a:solidFill>
                  <a:srgbClr val="404040"/>
                </a:solidFill>
                <a:latin typeface="Arial"/>
                <a:cs typeface="Arial"/>
              </a:rPr>
              <a:t>once </a:t>
            </a:r>
            <a:r>
              <a:rPr sz="1800" spc="-20" dirty="0">
                <a:solidFill>
                  <a:srgbClr val="404040"/>
                </a:solidFill>
                <a:latin typeface="Arial"/>
                <a:cs typeface="Arial"/>
              </a:rPr>
              <a:t>read </a:t>
            </a:r>
            <a:r>
              <a:rPr sz="1800" spc="25" dirty="0">
                <a:solidFill>
                  <a:srgbClr val="404040"/>
                </a:solidFill>
                <a:latin typeface="Arial"/>
                <a:cs typeface="Arial"/>
              </a:rPr>
              <a:t>“Promoting </a:t>
            </a:r>
            <a:r>
              <a:rPr sz="1800" spc="-90" dirty="0">
                <a:solidFill>
                  <a:srgbClr val="404040"/>
                </a:solidFill>
                <a:latin typeface="Arial"/>
                <a:cs typeface="Arial"/>
              </a:rPr>
              <a:t>a </a:t>
            </a:r>
            <a:r>
              <a:rPr sz="1800" spc="-20" dirty="0">
                <a:solidFill>
                  <a:srgbClr val="404040"/>
                </a:solidFill>
                <a:latin typeface="Arial"/>
                <a:cs typeface="Arial"/>
              </a:rPr>
              <a:t>site </a:t>
            </a:r>
            <a:r>
              <a:rPr sz="1800" spc="35" dirty="0">
                <a:solidFill>
                  <a:srgbClr val="404040"/>
                </a:solidFill>
                <a:latin typeface="Arial"/>
                <a:cs typeface="Arial"/>
              </a:rPr>
              <a:t>that </a:t>
            </a:r>
            <a:r>
              <a:rPr sz="1800" spc="-5" dirty="0">
                <a:solidFill>
                  <a:srgbClr val="404040"/>
                </a:solidFill>
                <a:latin typeface="Arial"/>
                <a:cs typeface="Arial"/>
              </a:rPr>
              <a:t>writers </a:t>
            </a:r>
            <a:r>
              <a:rPr sz="1800" spc="35" dirty="0">
                <a:solidFill>
                  <a:srgbClr val="404040"/>
                </a:solidFill>
                <a:latin typeface="Arial"/>
                <a:cs typeface="Arial"/>
              </a:rPr>
              <a:t>on </a:t>
            </a:r>
            <a:r>
              <a:rPr sz="1800" spc="20" dirty="0">
                <a:solidFill>
                  <a:srgbClr val="404040"/>
                </a:solidFill>
                <a:latin typeface="Arial"/>
                <a:cs typeface="Arial"/>
              </a:rPr>
              <a:t>the </a:t>
            </a:r>
            <a:r>
              <a:rPr sz="1800" spc="-10" dirty="0">
                <a:solidFill>
                  <a:srgbClr val="404040"/>
                </a:solidFill>
                <a:latin typeface="Arial"/>
                <a:cs typeface="Arial"/>
              </a:rPr>
              <a:t>web </a:t>
            </a:r>
            <a:r>
              <a:rPr sz="1800" spc="-45" dirty="0">
                <a:solidFill>
                  <a:srgbClr val="404040"/>
                </a:solidFill>
                <a:latin typeface="Arial"/>
                <a:cs typeface="Arial"/>
              </a:rPr>
              <a:t>are </a:t>
            </a:r>
            <a:r>
              <a:rPr sz="1800" dirty="0">
                <a:solidFill>
                  <a:srgbClr val="404040"/>
                </a:solidFill>
                <a:latin typeface="Arial"/>
                <a:cs typeface="Arial"/>
              </a:rPr>
              <a:t>unlikely </a:t>
            </a:r>
            <a:r>
              <a:rPr sz="1800" spc="80" dirty="0">
                <a:solidFill>
                  <a:srgbClr val="404040"/>
                </a:solidFill>
                <a:latin typeface="Arial"/>
                <a:cs typeface="Arial"/>
              </a:rPr>
              <a:t>to</a:t>
            </a:r>
            <a:r>
              <a:rPr sz="1800" spc="-100" dirty="0">
                <a:solidFill>
                  <a:srgbClr val="404040"/>
                </a:solidFill>
                <a:latin typeface="Arial"/>
                <a:cs typeface="Arial"/>
              </a:rPr>
              <a:t> </a:t>
            </a:r>
            <a:r>
              <a:rPr sz="1800" spc="15" dirty="0">
                <a:solidFill>
                  <a:srgbClr val="404040"/>
                </a:solidFill>
                <a:latin typeface="Arial"/>
                <a:cs typeface="Arial"/>
              </a:rPr>
              <a:t>link  </a:t>
            </a:r>
            <a:r>
              <a:rPr sz="1800" spc="80" dirty="0">
                <a:solidFill>
                  <a:srgbClr val="404040"/>
                </a:solidFill>
                <a:latin typeface="Arial"/>
                <a:cs typeface="Arial"/>
              </a:rPr>
              <a:t>to </a:t>
            </a:r>
            <a:r>
              <a:rPr sz="1800" spc="-55" dirty="0">
                <a:solidFill>
                  <a:srgbClr val="404040"/>
                </a:solidFill>
                <a:latin typeface="Arial"/>
                <a:cs typeface="Arial"/>
              </a:rPr>
              <a:t>is </a:t>
            </a:r>
            <a:r>
              <a:rPr sz="1800" spc="-114" dirty="0">
                <a:solidFill>
                  <a:srgbClr val="404040"/>
                </a:solidFill>
                <a:latin typeface="Arial"/>
                <a:cs typeface="Arial"/>
              </a:rPr>
              <a:t>as </a:t>
            </a:r>
            <a:r>
              <a:rPr sz="1800" spc="-10" dirty="0">
                <a:solidFill>
                  <a:srgbClr val="404040"/>
                </a:solidFill>
                <a:latin typeface="Arial"/>
                <a:cs typeface="Arial"/>
              </a:rPr>
              <a:t>deadly </a:t>
            </a:r>
            <a:r>
              <a:rPr sz="1800" spc="-114" dirty="0">
                <a:solidFill>
                  <a:srgbClr val="404040"/>
                </a:solidFill>
                <a:latin typeface="Arial"/>
                <a:cs typeface="Arial"/>
              </a:rPr>
              <a:t>as </a:t>
            </a:r>
            <a:r>
              <a:rPr sz="1800" dirty="0">
                <a:solidFill>
                  <a:srgbClr val="404040"/>
                </a:solidFill>
                <a:latin typeface="Arial"/>
                <a:cs typeface="Arial"/>
              </a:rPr>
              <a:t>creating </a:t>
            </a:r>
            <a:r>
              <a:rPr sz="1800" spc="-90" dirty="0">
                <a:solidFill>
                  <a:srgbClr val="404040"/>
                </a:solidFill>
                <a:latin typeface="Arial"/>
                <a:cs typeface="Arial"/>
              </a:rPr>
              <a:t>a </a:t>
            </a:r>
            <a:r>
              <a:rPr sz="1800" spc="-5" dirty="0">
                <a:solidFill>
                  <a:srgbClr val="404040"/>
                </a:solidFill>
                <a:latin typeface="Arial"/>
                <a:cs typeface="Arial"/>
              </a:rPr>
              <a:t>fantastic </a:t>
            </a:r>
            <a:r>
              <a:rPr sz="1800" spc="-15" dirty="0">
                <a:solidFill>
                  <a:srgbClr val="404040"/>
                </a:solidFill>
                <a:latin typeface="Arial"/>
                <a:cs typeface="Arial"/>
              </a:rPr>
              <a:t>website </a:t>
            </a:r>
            <a:r>
              <a:rPr sz="1800" spc="35" dirty="0">
                <a:solidFill>
                  <a:srgbClr val="404040"/>
                </a:solidFill>
                <a:latin typeface="Arial"/>
                <a:cs typeface="Arial"/>
              </a:rPr>
              <a:t>no </a:t>
            </a:r>
            <a:r>
              <a:rPr sz="1800" dirty="0">
                <a:solidFill>
                  <a:srgbClr val="404040"/>
                </a:solidFill>
                <a:latin typeface="Arial"/>
                <a:cs typeface="Arial"/>
              </a:rPr>
              <a:t>one </a:t>
            </a:r>
            <a:r>
              <a:rPr sz="1800" spc="20" dirty="0">
                <a:solidFill>
                  <a:srgbClr val="404040"/>
                </a:solidFill>
                <a:latin typeface="Arial"/>
                <a:cs typeface="Arial"/>
              </a:rPr>
              <a:t>will </a:t>
            </a:r>
            <a:r>
              <a:rPr sz="1800" spc="-65" dirty="0">
                <a:solidFill>
                  <a:srgbClr val="404040"/>
                </a:solidFill>
                <a:latin typeface="Arial"/>
                <a:cs typeface="Arial"/>
              </a:rPr>
              <a:t>see.” </a:t>
            </a:r>
            <a:r>
              <a:rPr sz="1800" spc="-25" dirty="0">
                <a:solidFill>
                  <a:srgbClr val="404040"/>
                </a:solidFill>
                <a:latin typeface="Arial"/>
                <a:cs typeface="Arial"/>
              </a:rPr>
              <a:t>I </a:t>
            </a:r>
            <a:r>
              <a:rPr sz="1800" spc="35" dirty="0">
                <a:solidFill>
                  <a:srgbClr val="404040"/>
                </a:solidFill>
                <a:latin typeface="Arial"/>
                <a:cs typeface="Arial"/>
              </a:rPr>
              <a:t>think </a:t>
            </a:r>
            <a:r>
              <a:rPr sz="1800" spc="20" dirty="0">
                <a:solidFill>
                  <a:srgbClr val="404040"/>
                </a:solidFill>
                <a:latin typeface="Arial"/>
                <a:cs typeface="Arial"/>
              </a:rPr>
              <a:t>the writer  </a:t>
            </a:r>
            <a:r>
              <a:rPr sz="1800" spc="-40" dirty="0">
                <a:solidFill>
                  <a:srgbClr val="404040"/>
                </a:solidFill>
                <a:latin typeface="Arial"/>
                <a:cs typeface="Arial"/>
              </a:rPr>
              <a:t>said </a:t>
            </a:r>
            <a:r>
              <a:rPr sz="1800" spc="70" dirty="0">
                <a:solidFill>
                  <a:srgbClr val="404040"/>
                </a:solidFill>
                <a:latin typeface="Arial"/>
                <a:cs typeface="Arial"/>
              </a:rPr>
              <a:t>it </a:t>
            </a:r>
            <a:r>
              <a:rPr sz="1800" spc="-10" dirty="0">
                <a:solidFill>
                  <a:srgbClr val="404040"/>
                </a:solidFill>
                <a:latin typeface="Arial"/>
                <a:cs typeface="Arial"/>
              </a:rPr>
              <a:t>all </a:t>
            </a:r>
            <a:r>
              <a:rPr sz="1800" spc="20" dirty="0">
                <a:solidFill>
                  <a:srgbClr val="404040"/>
                </a:solidFill>
                <a:latin typeface="Arial"/>
                <a:cs typeface="Arial"/>
              </a:rPr>
              <a:t>in </a:t>
            </a:r>
            <a:r>
              <a:rPr sz="1800" spc="5" dirty="0">
                <a:solidFill>
                  <a:srgbClr val="404040"/>
                </a:solidFill>
                <a:latin typeface="Arial"/>
                <a:cs typeface="Arial"/>
              </a:rPr>
              <a:t>this </a:t>
            </a:r>
            <a:r>
              <a:rPr sz="1800" spc="-10" dirty="0">
                <a:solidFill>
                  <a:srgbClr val="404040"/>
                </a:solidFill>
                <a:latin typeface="Arial"/>
                <a:cs typeface="Arial"/>
              </a:rPr>
              <a:t>simple </a:t>
            </a:r>
            <a:r>
              <a:rPr sz="1800" spc="-45" dirty="0">
                <a:solidFill>
                  <a:srgbClr val="404040"/>
                </a:solidFill>
                <a:latin typeface="Arial"/>
                <a:cs typeface="Arial"/>
              </a:rPr>
              <a:t>sentence. </a:t>
            </a:r>
            <a:r>
              <a:rPr sz="1800" spc="-50" dirty="0">
                <a:solidFill>
                  <a:srgbClr val="404040"/>
                </a:solidFill>
                <a:latin typeface="Arial"/>
                <a:cs typeface="Arial"/>
              </a:rPr>
              <a:t>There </a:t>
            </a:r>
            <a:r>
              <a:rPr sz="1800" spc="-55" dirty="0">
                <a:solidFill>
                  <a:srgbClr val="404040"/>
                </a:solidFill>
                <a:latin typeface="Arial"/>
                <a:cs typeface="Arial"/>
              </a:rPr>
              <a:t>is </a:t>
            </a:r>
            <a:r>
              <a:rPr sz="1800" spc="35" dirty="0">
                <a:solidFill>
                  <a:srgbClr val="404040"/>
                </a:solidFill>
                <a:latin typeface="Arial"/>
                <a:cs typeface="Arial"/>
              </a:rPr>
              <a:t>no </a:t>
            </a:r>
            <a:r>
              <a:rPr sz="1800" spc="-60" dirty="0">
                <a:solidFill>
                  <a:srgbClr val="404040"/>
                </a:solidFill>
                <a:latin typeface="Arial"/>
                <a:cs typeface="Arial"/>
              </a:rPr>
              <a:t>use </a:t>
            </a:r>
            <a:r>
              <a:rPr sz="1800" spc="20" dirty="0">
                <a:solidFill>
                  <a:srgbClr val="404040"/>
                </a:solidFill>
                <a:latin typeface="Arial"/>
                <a:cs typeface="Arial"/>
              </a:rPr>
              <a:t>in </a:t>
            </a:r>
            <a:r>
              <a:rPr sz="1800" spc="5" dirty="0">
                <a:solidFill>
                  <a:srgbClr val="404040"/>
                </a:solidFill>
                <a:latin typeface="Arial"/>
                <a:cs typeface="Arial"/>
              </a:rPr>
              <a:t>making </a:t>
            </a:r>
            <a:r>
              <a:rPr sz="1800" spc="20" dirty="0">
                <a:solidFill>
                  <a:srgbClr val="404040"/>
                </a:solidFill>
                <a:latin typeface="Arial"/>
                <a:cs typeface="Arial"/>
              </a:rPr>
              <a:t>the </a:t>
            </a:r>
            <a:r>
              <a:rPr sz="1800" spc="-15" dirty="0">
                <a:solidFill>
                  <a:srgbClr val="404040"/>
                </a:solidFill>
                <a:latin typeface="Arial"/>
                <a:cs typeface="Arial"/>
              </a:rPr>
              <a:t>best website </a:t>
            </a:r>
            <a:r>
              <a:rPr sz="1800" spc="20" dirty="0">
                <a:solidFill>
                  <a:srgbClr val="404040"/>
                </a:solidFill>
                <a:latin typeface="Arial"/>
                <a:cs typeface="Arial"/>
              </a:rPr>
              <a:t>in  </a:t>
            </a:r>
            <a:r>
              <a:rPr sz="1800" spc="15" dirty="0">
                <a:solidFill>
                  <a:srgbClr val="404040"/>
                </a:solidFill>
                <a:latin typeface="Arial"/>
                <a:cs typeface="Arial"/>
              </a:rPr>
              <a:t>your </a:t>
            </a:r>
            <a:r>
              <a:rPr sz="1800" spc="-15" dirty="0">
                <a:solidFill>
                  <a:srgbClr val="404040"/>
                </a:solidFill>
                <a:latin typeface="Arial"/>
                <a:cs typeface="Arial"/>
              </a:rPr>
              <a:t>niche </a:t>
            </a:r>
            <a:r>
              <a:rPr sz="1800" spc="-10" dirty="0">
                <a:solidFill>
                  <a:srgbClr val="404040"/>
                </a:solidFill>
                <a:latin typeface="Arial"/>
                <a:cs typeface="Arial"/>
              </a:rPr>
              <a:t>when </a:t>
            </a:r>
            <a:r>
              <a:rPr sz="1800" spc="15" dirty="0">
                <a:solidFill>
                  <a:srgbClr val="404040"/>
                </a:solidFill>
                <a:latin typeface="Arial"/>
                <a:cs typeface="Arial"/>
              </a:rPr>
              <a:t>you </a:t>
            </a:r>
            <a:r>
              <a:rPr sz="1800" spc="-45" dirty="0">
                <a:solidFill>
                  <a:srgbClr val="404040"/>
                </a:solidFill>
                <a:latin typeface="Arial"/>
                <a:cs typeface="Arial"/>
              </a:rPr>
              <a:t>are </a:t>
            </a:r>
            <a:r>
              <a:rPr sz="1800" spc="60" dirty="0">
                <a:solidFill>
                  <a:srgbClr val="404040"/>
                </a:solidFill>
                <a:latin typeface="Arial"/>
                <a:cs typeface="Arial"/>
              </a:rPr>
              <a:t>not </a:t>
            </a:r>
            <a:r>
              <a:rPr sz="1800" spc="50" dirty="0">
                <a:solidFill>
                  <a:srgbClr val="404040"/>
                </a:solidFill>
                <a:latin typeface="Arial"/>
                <a:cs typeface="Arial"/>
              </a:rPr>
              <a:t>promoting</a:t>
            </a:r>
            <a:r>
              <a:rPr sz="1800" spc="-185" dirty="0">
                <a:solidFill>
                  <a:srgbClr val="404040"/>
                </a:solidFill>
                <a:latin typeface="Arial"/>
                <a:cs typeface="Arial"/>
              </a:rPr>
              <a:t> </a:t>
            </a:r>
            <a:r>
              <a:rPr sz="1800" spc="5" dirty="0">
                <a:solidFill>
                  <a:srgbClr val="404040"/>
                </a:solidFill>
                <a:latin typeface="Arial"/>
                <a:cs typeface="Arial"/>
              </a:rPr>
              <a:t>it.</a:t>
            </a:r>
            <a:endParaRPr sz="1800">
              <a:latin typeface="Arial"/>
              <a:cs typeface="Arial"/>
            </a:endParaRPr>
          </a:p>
        </p:txBody>
      </p:sp>
    </p:spTree>
    <p:extLst>
      <p:ext uri="{BB962C8B-B14F-4D97-AF65-F5344CB8AC3E}">
        <p14:creationId xmlns:p14="http://schemas.microsoft.com/office/powerpoint/2010/main" val="4180214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838200" y="1690689"/>
            <a:ext cx="10515599" cy="2456308"/>
          </a:xfrm>
          <a:prstGeom prst="rect">
            <a:avLst/>
          </a:prstGeom>
        </p:spPr>
      </p:pic>
      <p:pic>
        <p:nvPicPr>
          <p:cNvPr id="6" name="Picture 5"/>
          <p:cNvPicPr>
            <a:picLocks noChangeAspect="1"/>
          </p:cNvPicPr>
          <p:nvPr/>
        </p:nvPicPr>
        <p:blipFill>
          <a:blip r:embed="rId3"/>
          <a:stretch>
            <a:fillRect/>
          </a:stretch>
        </p:blipFill>
        <p:spPr>
          <a:xfrm>
            <a:off x="838199" y="4146997"/>
            <a:ext cx="10515600" cy="1893195"/>
          </a:xfrm>
          <a:prstGeom prst="rect">
            <a:avLst/>
          </a:prstGeom>
        </p:spPr>
      </p:pic>
    </p:spTree>
    <p:extLst>
      <p:ext uri="{BB962C8B-B14F-4D97-AF65-F5344CB8AC3E}">
        <p14:creationId xmlns:p14="http://schemas.microsoft.com/office/powerpoint/2010/main" val="339637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824248"/>
            <a:ext cx="10662633" cy="5352715"/>
          </a:xfrm>
          <a:prstGeom prst="rect">
            <a:avLst/>
          </a:prstGeom>
        </p:spPr>
      </p:pic>
    </p:spTree>
    <p:extLst>
      <p:ext uri="{BB962C8B-B14F-4D97-AF65-F5344CB8AC3E}">
        <p14:creationId xmlns:p14="http://schemas.microsoft.com/office/powerpoint/2010/main" val="3135150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790164"/>
            <a:ext cx="10515600" cy="4300124"/>
          </a:xfrm>
          <a:prstGeom prst="rect">
            <a:avLst/>
          </a:prstGeom>
        </p:spPr>
      </p:pic>
    </p:spTree>
    <p:extLst>
      <p:ext uri="{BB962C8B-B14F-4D97-AF65-F5344CB8AC3E}">
        <p14:creationId xmlns:p14="http://schemas.microsoft.com/office/powerpoint/2010/main" val="258871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841466"/>
            <a:ext cx="10515600" cy="2215379"/>
          </a:xfrm>
          <a:prstGeom prst="rect">
            <a:avLst/>
          </a:prstGeom>
        </p:spPr>
      </p:pic>
    </p:spTree>
    <p:extLst>
      <p:ext uri="{BB962C8B-B14F-4D97-AF65-F5344CB8AC3E}">
        <p14:creationId xmlns:p14="http://schemas.microsoft.com/office/powerpoint/2010/main" val="481196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1979</Words>
  <Application>Microsoft Office PowerPoint</Application>
  <PresentationFormat>Widescreen</PresentationFormat>
  <Paragraphs>263</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Social Media Marketing</vt:lpstr>
      <vt:lpstr>How are search and social media marketing related?</vt:lpstr>
      <vt:lpstr>Social Media Marketing at market land</vt:lpstr>
      <vt:lpstr>PowerPoint Presentation</vt:lpstr>
      <vt:lpstr>Blogging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YouTube  </vt:lpstr>
      <vt:lpstr>How to use YouTube for marketing </vt:lpstr>
      <vt:lpstr>Pinterest </vt:lpstr>
      <vt:lpstr>How to use Pinterest for marketing </vt:lpstr>
      <vt:lpstr>Tools to utilize: Business analytics </vt:lpstr>
      <vt:lpstr>Instagram  Ads</vt:lpstr>
      <vt:lpstr>Instagram  Ads</vt:lpstr>
      <vt:lpstr>Photo Ads</vt:lpstr>
      <vt:lpstr>PowerPoint Presentation</vt:lpstr>
      <vt:lpstr>Video Ads</vt:lpstr>
      <vt:lpstr>Stories Ads</vt:lpstr>
      <vt:lpstr>Segmentation</vt:lpstr>
      <vt:lpstr>Advertising pricing options</vt:lpstr>
      <vt:lpstr>How organizations can buy Instagram Ads  (Step by Step)</vt:lpstr>
      <vt:lpstr>How organizations can buy Instagram Ads  (Step by Step)</vt:lpstr>
      <vt:lpstr>WHAT IS SEO</vt:lpstr>
      <vt:lpstr>NEED OF SEO</vt:lpstr>
      <vt:lpstr>SEARCH ENGINE IN MARKET LIKE</vt:lpstr>
      <vt:lpstr>SEARCH ENGINE MARKET SHARE</vt:lpstr>
      <vt:lpstr>SEO TOOLS</vt:lpstr>
      <vt:lpstr>OPTIMIZED PAGE</vt:lpstr>
      <vt:lpstr>SEO TECHNIQUES</vt:lpstr>
      <vt:lpstr>SEO STRATEGY</vt:lpstr>
      <vt:lpstr>SERP</vt:lpstr>
      <vt:lpstr>ADVANTAGES OF SEO</vt:lpstr>
      <vt:lpstr>DISADVANTAGES OF SEO</vt:lpstr>
      <vt:lpstr>SEO RANKING FACTOR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Marketing</dc:title>
  <dc:creator>Suraj Singh</dc:creator>
  <cp:lastModifiedBy>Suraj Singh</cp:lastModifiedBy>
  <cp:revision>18</cp:revision>
  <dcterms:created xsi:type="dcterms:W3CDTF">2021-04-23T04:45:19Z</dcterms:created>
  <dcterms:modified xsi:type="dcterms:W3CDTF">2021-05-07T06:09:10Z</dcterms:modified>
</cp:coreProperties>
</file>