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0" y="3421380"/>
            <a:ext cx="9132570" cy="44450"/>
          </a:xfrm>
          <a:custGeom>
            <a:avLst/>
            <a:gdLst/>
            <a:ahLst/>
            <a:cxnLst/>
            <a:rect l="l" t="t" r="r" b="b"/>
            <a:pathLst>
              <a:path w="9132570" h="44450">
                <a:moveTo>
                  <a:pt x="3044544" y="0"/>
                </a:moveTo>
                <a:lnTo>
                  <a:pt x="2944747" y="62"/>
                </a:lnTo>
                <a:lnTo>
                  <a:pt x="2122281" y="3022"/>
                </a:lnTo>
                <a:lnTo>
                  <a:pt x="1916107" y="3091"/>
                </a:lnTo>
                <a:lnTo>
                  <a:pt x="0" y="14828"/>
                </a:lnTo>
                <a:lnTo>
                  <a:pt x="0" y="26634"/>
                </a:lnTo>
                <a:lnTo>
                  <a:pt x="2944747" y="41399"/>
                </a:lnTo>
                <a:lnTo>
                  <a:pt x="4571956" y="44343"/>
                </a:lnTo>
                <a:lnTo>
                  <a:pt x="7663103" y="36077"/>
                </a:lnTo>
                <a:lnTo>
                  <a:pt x="9132058" y="26634"/>
                </a:lnTo>
                <a:lnTo>
                  <a:pt x="9132058" y="14828"/>
                </a:lnTo>
                <a:lnTo>
                  <a:pt x="3044544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9109" y="2604008"/>
            <a:ext cx="257378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5803" y="1242822"/>
            <a:ext cx="3265170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5867" y="5276189"/>
            <a:ext cx="770026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5623" y="3025552"/>
            <a:ext cx="6540753" cy="234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7984" y="6469923"/>
            <a:ext cx="24765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‹#›</a:t>
            </a:fld>
            <a:endParaRPr spc="-1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hubspot.com/blog/tabid/6307/bid/31619/How-to-Conduct-Competitive-Analysis-to-Step-Up-Your-Content-Strategy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sitename.com/blog/campaign-trackin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0658" y="2604008"/>
            <a:ext cx="4711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84" dirty="0">
                <a:latin typeface="Arial Black"/>
                <a:cs typeface="Arial Black"/>
              </a:rPr>
              <a:t>Digital</a:t>
            </a:r>
            <a:r>
              <a:rPr sz="4800" spc="-245" dirty="0">
                <a:latin typeface="Arial Black"/>
                <a:cs typeface="Arial Black"/>
              </a:rPr>
              <a:t> </a:t>
            </a:r>
            <a:r>
              <a:rPr sz="4800" spc="-520" dirty="0">
                <a:latin typeface="Arial Black"/>
                <a:cs typeface="Arial Black"/>
              </a:rPr>
              <a:t>Marketing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545" y="3522979"/>
            <a:ext cx="574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Arial Black"/>
                <a:cs typeface="Arial Black"/>
              </a:rPr>
              <a:t>Measure </a:t>
            </a:r>
            <a:r>
              <a:rPr sz="2400" spc="-229" dirty="0">
                <a:latin typeface="Arial Black"/>
                <a:cs typeface="Arial Black"/>
              </a:rPr>
              <a:t>and </a:t>
            </a:r>
            <a:r>
              <a:rPr sz="2400" spc="-225" dirty="0">
                <a:latin typeface="Arial Black"/>
                <a:cs typeface="Arial Black"/>
              </a:rPr>
              <a:t>monitor </a:t>
            </a:r>
            <a:r>
              <a:rPr sz="2400" spc="-440" dirty="0">
                <a:latin typeface="Arial Black"/>
                <a:cs typeface="Arial Black"/>
              </a:rPr>
              <a:t>KPIs </a:t>
            </a:r>
            <a:r>
              <a:rPr sz="2400" spc="-190" dirty="0">
                <a:latin typeface="Arial Black"/>
                <a:cs typeface="Arial Black"/>
              </a:rPr>
              <a:t>for </a:t>
            </a:r>
            <a:r>
              <a:rPr sz="2400" spc="-225" dirty="0">
                <a:latin typeface="Arial Black"/>
                <a:cs typeface="Arial Black"/>
              </a:rPr>
              <a:t>driving</a:t>
            </a:r>
            <a:r>
              <a:rPr sz="2400" spc="-75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ROI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9548" y="2604008"/>
            <a:ext cx="5695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15" dirty="0">
                <a:latin typeface="Arial Black"/>
                <a:cs typeface="Arial Black"/>
              </a:rPr>
              <a:t>Competitive</a:t>
            </a:r>
            <a:r>
              <a:rPr sz="4800" spc="-204" dirty="0">
                <a:latin typeface="Arial Black"/>
                <a:cs typeface="Arial Black"/>
              </a:rPr>
              <a:t> </a:t>
            </a:r>
            <a:r>
              <a:rPr sz="4800" spc="-635" dirty="0">
                <a:latin typeface="Arial Black"/>
                <a:cs typeface="Arial Black"/>
              </a:rPr>
              <a:t>Analysis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9952" y="3522979"/>
            <a:ext cx="837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latin typeface="Arial Black"/>
                <a:cs typeface="Arial Black"/>
              </a:rPr>
              <a:t>Look </a:t>
            </a:r>
            <a:r>
              <a:rPr sz="2400" spc="-220" dirty="0">
                <a:latin typeface="Arial Black"/>
                <a:cs typeface="Arial Black"/>
              </a:rPr>
              <a:t>around </a:t>
            </a:r>
            <a:r>
              <a:rPr sz="2400" spc="-229" dirty="0">
                <a:latin typeface="Arial Black"/>
                <a:cs typeface="Arial Black"/>
              </a:rPr>
              <a:t>before </a:t>
            </a:r>
            <a:r>
              <a:rPr sz="2400" spc="-225" dirty="0">
                <a:latin typeface="Arial Black"/>
                <a:cs typeface="Arial Black"/>
              </a:rPr>
              <a:t>you </a:t>
            </a:r>
            <a:r>
              <a:rPr sz="2400" spc="-300" dirty="0">
                <a:latin typeface="Arial Black"/>
                <a:cs typeface="Arial Black"/>
              </a:rPr>
              <a:t>start </a:t>
            </a:r>
            <a:r>
              <a:rPr sz="2400" spc="-215" dirty="0">
                <a:latin typeface="Arial Black"/>
                <a:cs typeface="Arial Black"/>
              </a:rPr>
              <a:t>building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45" dirty="0">
                <a:latin typeface="Arial Black"/>
                <a:cs typeface="Arial Black"/>
              </a:rPr>
              <a:t>Content</a:t>
            </a:r>
            <a:r>
              <a:rPr sz="2400" spc="-30" dirty="0">
                <a:latin typeface="Arial Black"/>
                <a:cs typeface="Arial Black"/>
              </a:rPr>
              <a:t> </a:t>
            </a:r>
            <a:r>
              <a:rPr sz="2400" spc="-295" dirty="0">
                <a:latin typeface="Arial Black"/>
                <a:cs typeface="Arial Black"/>
              </a:rPr>
              <a:t>Strategy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477" y="1249502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5" dirty="0"/>
              <a:t>Competition </a:t>
            </a:r>
            <a:r>
              <a:rPr spc="-560" dirty="0"/>
              <a:t>has</a:t>
            </a:r>
            <a:r>
              <a:rPr spc="80" dirty="0"/>
              <a:t> </a:t>
            </a:r>
            <a:r>
              <a:rPr spc="-385" dirty="0"/>
              <a:t>Changed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43893" y="6469923"/>
            <a:ext cx="294005" cy="2292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29" dirty="0">
                <a:latin typeface="Arial Black"/>
                <a:cs typeface="Arial Black"/>
              </a:rPr>
              <a:t>11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957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5" dirty="0"/>
              <a:t>How </a:t>
            </a:r>
            <a:r>
              <a:rPr spc="-370" dirty="0"/>
              <a:t>to </a:t>
            </a:r>
            <a:r>
              <a:rPr spc="-420" dirty="0"/>
              <a:t>Analyze </a:t>
            </a:r>
            <a:r>
              <a:rPr spc="-365" dirty="0"/>
              <a:t>your</a:t>
            </a:r>
            <a:r>
              <a:rPr spc="-175" dirty="0"/>
              <a:t> </a:t>
            </a:r>
            <a:r>
              <a:rPr spc="-440" dirty="0"/>
              <a:t>competition?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3893" y="6469923"/>
            <a:ext cx="294005" cy="2292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29" dirty="0">
                <a:latin typeface="Arial Black"/>
                <a:cs typeface="Arial Black"/>
              </a:rPr>
              <a:t>12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03" y="1242822"/>
            <a:ext cx="8138795" cy="40862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340" dirty="0">
                <a:latin typeface="Arial Black"/>
                <a:cs typeface="Arial Black"/>
              </a:rPr>
              <a:t>Research </a:t>
            </a:r>
            <a:r>
              <a:rPr sz="2400" spc="-260" dirty="0">
                <a:latin typeface="Arial Black"/>
                <a:cs typeface="Arial Black"/>
              </a:rPr>
              <a:t>their</a:t>
            </a:r>
            <a:r>
              <a:rPr sz="2400" spc="-315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website</a:t>
            </a:r>
            <a:endParaRPr sz="2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265" dirty="0">
                <a:latin typeface="Arial Black"/>
                <a:cs typeface="Arial Black"/>
              </a:rPr>
              <a:t>Understand </a:t>
            </a:r>
            <a:r>
              <a:rPr sz="2400" spc="-315" dirty="0">
                <a:latin typeface="Arial Black"/>
                <a:cs typeface="Arial Black"/>
              </a:rPr>
              <a:t>where </a:t>
            </a:r>
            <a:r>
              <a:rPr sz="2400" spc="-275" dirty="0">
                <a:latin typeface="Arial Black"/>
                <a:cs typeface="Arial Black"/>
              </a:rPr>
              <a:t>they </a:t>
            </a:r>
            <a:r>
              <a:rPr sz="2400" spc="-300" dirty="0">
                <a:latin typeface="Arial Black"/>
                <a:cs typeface="Arial Black"/>
              </a:rPr>
              <a:t>keep </a:t>
            </a:r>
            <a:r>
              <a:rPr sz="2400" spc="-254" dirty="0">
                <a:latin typeface="Arial Black"/>
                <a:cs typeface="Arial Black"/>
              </a:rPr>
              <a:t>their </a:t>
            </a:r>
            <a:r>
              <a:rPr sz="2400" spc="-275" dirty="0">
                <a:latin typeface="Arial Black"/>
                <a:cs typeface="Arial Black"/>
              </a:rPr>
              <a:t>data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85" dirty="0">
                <a:latin typeface="Arial Black"/>
                <a:cs typeface="Arial Black"/>
              </a:rPr>
              <a:t>all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B9BD4"/>
                </a:solidFill>
                <a:latin typeface="Arial Black"/>
                <a:cs typeface="Arial Black"/>
              </a:rPr>
              <a:t>navigations</a:t>
            </a:r>
            <a:endParaRPr sz="2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235" dirty="0">
                <a:latin typeface="Arial Black"/>
                <a:cs typeface="Arial Black"/>
              </a:rPr>
              <a:t>Audit </a:t>
            </a:r>
            <a:r>
              <a:rPr sz="2400" spc="-245" dirty="0">
                <a:solidFill>
                  <a:srgbClr val="5B9BD4"/>
                </a:solidFill>
                <a:latin typeface="Arial Black"/>
                <a:cs typeface="Arial Black"/>
              </a:rPr>
              <a:t>Content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75" dirty="0">
                <a:latin typeface="Arial Black"/>
                <a:cs typeface="Arial Black"/>
              </a:rPr>
              <a:t>quantity, </a:t>
            </a:r>
            <a:r>
              <a:rPr sz="2400" spc="-270" dirty="0">
                <a:latin typeface="Arial Black"/>
                <a:cs typeface="Arial Black"/>
              </a:rPr>
              <a:t>frequency </a:t>
            </a:r>
            <a:r>
              <a:rPr sz="2400" spc="-229" dirty="0">
                <a:latin typeface="Arial Black"/>
                <a:cs typeface="Arial Black"/>
              </a:rPr>
              <a:t>and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distribution</a:t>
            </a:r>
            <a:endParaRPr sz="2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305" dirty="0">
                <a:latin typeface="Arial Black"/>
                <a:cs typeface="Arial Black"/>
              </a:rPr>
              <a:t>Evaluate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B9BD4"/>
                </a:solidFill>
                <a:latin typeface="Arial Black"/>
                <a:cs typeface="Arial Black"/>
              </a:rPr>
              <a:t>Quality</a:t>
            </a:r>
            <a:endParaRPr sz="2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325" dirty="0">
                <a:latin typeface="Arial Black"/>
                <a:cs typeface="Arial Black"/>
              </a:rPr>
              <a:t>Establish </a:t>
            </a:r>
            <a:r>
              <a:rPr sz="2400" spc="-254" dirty="0">
                <a:latin typeface="Arial Black"/>
                <a:cs typeface="Arial Black"/>
              </a:rPr>
              <a:t>their </a:t>
            </a:r>
            <a:r>
              <a:rPr sz="2400" spc="-305" dirty="0">
                <a:solidFill>
                  <a:srgbClr val="5B9BD4"/>
                </a:solidFill>
                <a:latin typeface="Arial Black"/>
                <a:cs typeface="Arial Black"/>
              </a:rPr>
              <a:t>SEO</a:t>
            </a:r>
            <a:r>
              <a:rPr sz="2400" spc="-125" dirty="0">
                <a:solidFill>
                  <a:srgbClr val="5B9BD4"/>
                </a:solidFill>
                <a:latin typeface="Arial Black"/>
                <a:cs typeface="Arial Black"/>
              </a:rPr>
              <a:t> </a:t>
            </a:r>
            <a:r>
              <a:rPr sz="2400" spc="-340" dirty="0">
                <a:solidFill>
                  <a:srgbClr val="5B9BD4"/>
                </a:solidFill>
                <a:latin typeface="Arial Black"/>
                <a:cs typeface="Arial Black"/>
              </a:rPr>
              <a:t>Focus</a:t>
            </a:r>
            <a:endParaRPr sz="2400">
              <a:latin typeface="Arial Black"/>
              <a:cs typeface="Arial Black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345" dirty="0">
                <a:latin typeface="Arial Black"/>
                <a:cs typeface="Arial Black"/>
              </a:rPr>
              <a:t>Research </a:t>
            </a:r>
            <a:r>
              <a:rPr sz="2400" spc="-245" dirty="0">
                <a:latin typeface="Arial Black"/>
                <a:cs typeface="Arial Black"/>
              </a:rPr>
              <a:t>integration </a:t>
            </a:r>
            <a:r>
              <a:rPr sz="2400" spc="-325" dirty="0">
                <a:latin typeface="Arial Black"/>
                <a:cs typeface="Arial Black"/>
              </a:rPr>
              <a:t>with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325" dirty="0">
                <a:solidFill>
                  <a:srgbClr val="5B9BD4"/>
                </a:solidFill>
                <a:latin typeface="Arial Black"/>
                <a:cs typeface="Arial Black"/>
              </a:rPr>
              <a:t>Social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900" i="1" spc="-85" dirty="0">
                <a:latin typeface="Arial"/>
                <a:cs typeface="Arial"/>
              </a:rPr>
              <a:t>Source: </a:t>
            </a:r>
            <a:r>
              <a:rPr sz="1900" i="1" spc="-60" dirty="0">
                <a:latin typeface="Arial"/>
                <a:cs typeface="Arial"/>
              </a:rPr>
              <a:t>Hubspot’s </a:t>
            </a:r>
            <a:r>
              <a:rPr sz="1900" i="1" spc="20" dirty="0">
                <a:latin typeface="Arial"/>
                <a:cs typeface="Arial"/>
              </a:rPr>
              <a:t>blog </a:t>
            </a:r>
            <a:r>
              <a:rPr sz="1900" i="1" spc="-20" dirty="0">
                <a:latin typeface="Arial"/>
                <a:cs typeface="Arial"/>
              </a:rPr>
              <a:t>post </a:t>
            </a:r>
            <a:r>
              <a:rPr sz="1900" i="1" spc="10" dirty="0">
                <a:latin typeface="Arial"/>
                <a:cs typeface="Arial"/>
              </a:rPr>
              <a:t>on </a:t>
            </a:r>
            <a:r>
              <a:rPr sz="19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competition</a:t>
            </a:r>
            <a:r>
              <a:rPr sz="1900" i="1" u="heavy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900" i="1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analysis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10574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15" dirty="0"/>
              <a:t>Tools </a:t>
            </a:r>
            <a:r>
              <a:rPr spc="-325" dirty="0"/>
              <a:t>for </a:t>
            </a:r>
            <a:r>
              <a:rPr spc="-405" dirty="0"/>
              <a:t>understanding </a:t>
            </a:r>
            <a:r>
              <a:rPr spc="-390" dirty="0"/>
              <a:t>Competitor</a:t>
            </a:r>
            <a:r>
              <a:rPr spc="60" dirty="0"/>
              <a:t> </a:t>
            </a:r>
            <a:r>
              <a:rPr spc="-509" dirty="0"/>
              <a:t>Strategies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242822"/>
            <a:ext cx="5928995" cy="2617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5" dirty="0">
                <a:latin typeface="Arial Black"/>
                <a:cs typeface="Arial Black"/>
              </a:rPr>
              <a:t>Google </a:t>
            </a:r>
            <a:r>
              <a:rPr sz="2400" spc="-229" dirty="0">
                <a:latin typeface="Arial Black"/>
                <a:cs typeface="Arial Black"/>
              </a:rPr>
              <a:t>AdWords </a:t>
            </a:r>
            <a:r>
              <a:rPr sz="2400" spc="-340" dirty="0">
                <a:latin typeface="Arial Black"/>
                <a:cs typeface="Arial Black"/>
              </a:rPr>
              <a:t>Keyword </a:t>
            </a:r>
            <a:r>
              <a:rPr sz="2400" spc="-270" dirty="0">
                <a:latin typeface="Arial Black"/>
                <a:cs typeface="Arial Black"/>
              </a:rPr>
              <a:t>Planner</a:t>
            </a:r>
            <a:r>
              <a:rPr sz="2400" spc="-65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(free)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5" dirty="0">
                <a:latin typeface="Arial Black"/>
                <a:cs typeface="Arial Black"/>
              </a:rPr>
              <a:t>Google </a:t>
            </a:r>
            <a:r>
              <a:rPr sz="2400" spc="-360" dirty="0">
                <a:latin typeface="Arial Black"/>
                <a:cs typeface="Arial Black"/>
              </a:rPr>
              <a:t>Trends</a:t>
            </a:r>
            <a:r>
              <a:rPr sz="2400" spc="30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(free)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30" dirty="0">
                <a:latin typeface="Arial Black"/>
                <a:cs typeface="Arial Black"/>
              </a:rPr>
              <a:t>SEMRush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0" dirty="0">
                <a:latin typeface="Arial Black"/>
                <a:cs typeface="Arial Black"/>
              </a:rPr>
              <a:t>SpyFu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135" dirty="0">
                <a:latin typeface="Arial Black"/>
                <a:cs typeface="Arial Black"/>
              </a:rPr>
              <a:t>Moz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6235" y="1926335"/>
            <a:ext cx="2354579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2447" y="5286755"/>
            <a:ext cx="2261616" cy="659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833116" y="2895600"/>
            <a:ext cx="5596255" cy="3510279"/>
            <a:chOff x="2833116" y="2895600"/>
            <a:chExt cx="5596255" cy="3510279"/>
          </a:xfrm>
        </p:grpSpPr>
        <p:sp>
          <p:nvSpPr>
            <p:cNvPr id="8" name="object 8"/>
            <p:cNvSpPr/>
            <p:nvPr/>
          </p:nvSpPr>
          <p:spPr>
            <a:xfrm>
              <a:off x="2833116" y="3604259"/>
              <a:ext cx="3075432" cy="2801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4732" y="2895600"/>
              <a:ext cx="3334512" cy="9189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746235" y="4034028"/>
            <a:ext cx="2307335" cy="885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43893" y="6469923"/>
            <a:ext cx="294005" cy="2292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29" dirty="0">
                <a:latin typeface="Arial Black"/>
                <a:cs typeface="Arial Black"/>
              </a:rPr>
              <a:t>13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3329" y="2604008"/>
            <a:ext cx="4623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30" dirty="0">
                <a:latin typeface="Arial Black"/>
                <a:cs typeface="Arial Black"/>
              </a:rPr>
              <a:t>Google</a:t>
            </a:r>
            <a:r>
              <a:rPr sz="4800" spc="-229" dirty="0">
                <a:latin typeface="Arial Black"/>
                <a:cs typeface="Arial Black"/>
              </a:rPr>
              <a:t> </a:t>
            </a:r>
            <a:r>
              <a:rPr sz="4800" spc="-630" dirty="0">
                <a:latin typeface="Arial Black"/>
                <a:cs typeface="Arial Black"/>
              </a:rPr>
              <a:t>Analytics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1129" y="3522979"/>
            <a:ext cx="173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latin typeface="Arial Black"/>
                <a:cs typeface="Arial Black"/>
              </a:rPr>
              <a:t>An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overview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571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5" dirty="0"/>
              <a:t>Key </a:t>
            </a:r>
            <a:r>
              <a:rPr spc="-420" dirty="0"/>
              <a:t>Definitions </a:t>
            </a:r>
            <a:r>
              <a:rPr spc="155" dirty="0"/>
              <a:t>– </a:t>
            </a:r>
            <a:r>
              <a:rPr spc="-405" dirty="0"/>
              <a:t>Digital</a:t>
            </a:r>
            <a:r>
              <a:rPr spc="-235" dirty="0"/>
              <a:t> </a:t>
            </a:r>
            <a:r>
              <a:rPr spc="-525" dirty="0"/>
              <a:t>Analytics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7984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15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03" y="1243495"/>
            <a:ext cx="11348720" cy="50857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3695" indent="-341630" algn="just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330" algn="l"/>
              </a:tabLst>
            </a:pPr>
            <a:r>
              <a:rPr sz="2400" spc="-245" dirty="0">
                <a:solidFill>
                  <a:srgbClr val="5B9BD4"/>
                </a:solidFill>
                <a:latin typeface="Arial Black"/>
                <a:cs typeface="Arial Black"/>
              </a:rPr>
              <a:t>Attribution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15" dirty="0">
                <a:latin typeface="Arial Black"/>
                <a:cs typeface="Arial Black"/>
              </a:rPr>
              <a:t>assign </a:t>
            </a:r>
            <a:r>
              <a:rPr sz="2400" spc="-290" dirty="0">
                <a:latin typeface="Arial Black"/>
                <a:cs typeface="Arial Black"/>
              </a:rPr>
              <a:t>credit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245" dirty="0">
                <a:latin typeface="Arial Black"/>
                <a:cs typeface="Arial Black"/>
              </a:rPr>
              <a:t>step/action </a:t>
            </a:r>
            <a:r>
              <a:rPr sz="2400" spc="-195" dirty="0">
                <a:latin typeface="Arial Black"/>
                <a:cs typeface="Arial Black"/>
              </a:rPr>
              <a:t>for </a:t>
            </a:r>
            <a:r>
              <a:rPr sz="2400" spc="-365" dirty="0">
                <a:latin typeface="Arial Black"/>
                <a:cs typeface="Arial Black"/>
              </a:rPr>
              <a:t>sales </a:t>
            </a:r>
            <a:r>
              <a:rPr sz="2400" spc="-229" dirty="0">
                <a:latin typeface="Arial Black"/>
                <a:cs typeface="Arial Black"/>
              </a:rPr>
              <a:t>and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290" dirty="0">
                <a:latin typeface="Arial Black"/>
                <a:cs typeface="Arial Black"/>
              </a:rPr>
              <a:t>conversions</a:t>
            </a:r>
            <a:endParaRPr sz="2400">
              <a:latin typeface="Arial Black"/>
              <a:cs typeface="Arial Black"/>
            </a:endParaRPr>
          </a:p>
          <a:p>
            <a:pPr marL="353695" indent="-341630" algn="just">
              <a:lnSpc>
                <a:spcPts val="2735"/>
              </a:lnSpc>
              <a:spcBef>
                <a:spcPts val="915"/>
              </a:spcBef>
              <a:buFont typeface="Wingdings"/>
              <a:buChar char=""/>
              <a:tabLst>
                <a:tab pos="354330" algn="l"/>
              </a:tabLst>
            </a:pPr>
            <a:r>
              <a:rPr sz="2400" spc="-250" dirty="0">
                <a:solidFill>
                  <a:srgbClr val="5B9BD4"/>
                </a:solidFill>
                <a:latin typeface="Arial Black"/>
                <a:cs typeface="Arial Black"/>
              </a:rPr>
              <a:t>Dimension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65" dirty="0">
                <a:latin typeface="Arial Black"/>
                <a:cs typeface="Arial Black"/>
              </a:rPr>
              <a:t>description </a:t>
            </a:r>
            <a:r>
              <a:rPr sz="2400" spc="-260" dirty="0">
                <a:latin typeface="Arial Black"/>
                <a:cs typeface="Arial Black"/>
              </a:rPr>
              <a:t>attribute </a:t>
            </a:r>
            <a:r>
              <a:rPr sz="2400" spc="-180" dirty="0">
                <a:latin typeface="Arial Black"/>
                <a:cs typeface="Arial Black"/>
              </a:rPr>
              <a:t>or </a:t>
            </a:r>
            <a:r>
              <a:rPr sz="2400" spc="-330" dirty="0">
                <a:latin typeface="Arial Black"/>
                <a:cs typeface="Arial Black"/>
              </a:rPr>
              <a:t>characteristic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70" dirty="0">
                <a:latin typeface="Arial Black"/>
                <a:cs typeface="Arial Black"/>
              </a:rPr>
              <a:t>data </a:t>
            </a:r>
            <a:r>
              <a:rPr sz="2400" spc="-275" dirty="0">
                <a:latin typeface="Arial Black"/>
                <a:cs typeface="Arial Black"/>
              </a:rPr>
              <a:t>(locations,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265" dirty="0">
                <a:latin typeface="Arial Black"/>
                <a:cs typeface="Arial Black"/>
              </a:rPr>
              <a:t>pages,</a:t>
            </a:r>
            <a:endParaRPr sz="2400">
              <a:latin typeface="Arial Black"/>
              <a:cs typeface="Arial Black"/>
            </a:endParaRPr>
          </a:p>
          <a:p>
            <a:pPr marL="353695" algn="just">
              <a:lnSpc>
                <a:spcPts val="2735"/>
              </a:lnSpc>
            </a:pPr>
            <a:r>
              <a:rPr sz="2400" spc="-340" dirty="0">
                <a:latin typeface="Arial Black"/>
                <a:cs typeface="Arial Black"/>
              </a:rPr>
              <a:t>sessions, </a:t>
            </a:r>
            <a:r>
              <a:rPr sz="2400" spc="-305" dirty="0">
                <a:latin typeface="Arial Black"/>
                <a:cs typeface="Arial Black"/>
              </a:rPr>
              <a:t>browsers,</a:t>
            </a:r>
            <a:r>
              <a:rPr sz="2400" spc="-280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etc)</a:t>
            </a:r>
            <a:endParaRPr sz="2400">
              <a:latin typeface="Arial Black"/>
              <a:cs typeface="Arial Black"/>
            </a:endParaRPr>
          </a:p>
          <a:p>
            <a:pPr marL="353695" marR="5080" indent="-341630" algn="just">
              <a:lnSpc>
                <a:spcPts val="2590"/>
              </a:lnSpc>
              <a:spcBef>
                <a:spcPts val="1240"/>
              </a:spcBef>
              <a:buFont typeface="Wingdings"/>
              <a:buChar char=""/>
              <a:tabLst>
                <a:tab pos="354330" algn="l"/>
              </a:tabLst>
            </a:pPr>
            <a:r>
              <a:rPr sz="2400" spc="-305" dirty="0">
                <a:solidFill>
                  <a:srgbClr val="5B9BD4"/>
                </a:solidFill>
                <a:latin typeface="Arial Black"/>
                <a:cs typeface="Arial Black"/>
              </a:rPr>
              <a:t>Metrics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70" dirty="0">
                <a:latin typeface="Arial Black"/>
                <a:cs typeface="Arial Black"/>
              </a:rPr>
              <a:t>quantitative </a:t>
            </a:r>
            <a:r>
              <a:rPr sz="2400" spc="-305" dirty="0">
                <a:latin typeface="Arial Black"/>
                <a:cs typeface="Arial Black"/>
              </a:rPr>
              <a:t>measure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65" dirty="0">
                <a:latin typeface="Arial Black"/>
                <a:cs typeface="Arial Black"/>
              </a:rPr>
              <a:t>data, </a:t>
            </a:r>
            <a:r>
              <a:rPr sz="2400" spc="-355" dirty="0">
                <a:latin typeface="Arial Black"/>
                <a:cs typeface="Arial Black"/>
              </a:rPr>
              <a:t>sums </a:t>
            </a:r>
            <a:r>
              <a:rPr sz="2400" spc="-180" dirty="0">
                <a:latin typeface="Arial Black"/>
                <a:cs typeface="Arial Black"/>
              </a:rPr>
              <a:t>or </a:t>
            </a:r>
            <a:r>
              <a:rPr sz="2400" spc="-290" dirty="0">
                <a:latin typeface="Arial Black"/>
                <a:cs typeface="Arial Black"/>
              </a:rPr>
              <a:t>ratios </a:t>
            </a:r>
            <a:r>
              <a:rPr sz="2400" spc="-325" dirty="0">
                <a:latin typeface="Arial Black"/>
                <a:cs typeface="Arial Black"/>
              </a:rPr>
              <a:t>(views, </a:t>
            </a:r>
            <a:r>
              <a:rPr sz="2400" spc="-340" dirty="0">
                <a:latin typeface="Arial Black"/>
                <a:cs typeface="Arial Black"/>
              </a:rPr>
              <a:t>sessions, </a:t>
            </a:r>
            <a:r>
              <a:rPr sz="2400" spc="-250" dirty="0">
                <a:latin typeface="Arial Black"/>
                <a:cs typeface="Arial Black"/>
              </a:rPr>
              <a:t>avg.  </a:t>
            </a:r>
            <a:r>
              <a:rPr sz="2400" spc="-285" dirty="0">
                <a:latin typeface="Arial Black"/>
                <a:cs typeface="Arial Black"/>
              </a:rPr>
              <a:t>time </a:t>
            </a:r>
            <a:r>
              <a:rPr sz="2400" spc="-220" dirty="0">
                <a:latin typeface="Arial Black"/>
                <a:cs typeface="Arial Black"/>
              </a:rPr>
              <a:t>per </a:t>
            </a:r>
            <a:r>
              <a:rPr sz="2400" spc="-320" dirty="0">
                <a:latin typeface="Arial Black"/>
                <a:cs typeface="Arial Black"/>
              </a:rPr>
              <a:t>session,</a:t>
            </a:r>
            <a:r>
              <a:rPr sz="2400" spc="-254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etc.)</a:t>
            </a:r>
            <a:endParaRPr sz="2400">
              <a:latin typeface="Arial Black"/>
              <a:cs typeface="Arial Black"/>
            </a:endParaRPr>
          </a:p>
          <a:p>
            <a:pPr marL="353695" indent="-341630" algn="just">
              <a:lnSpc>
                <a:spcPct val="100000"/>
              </a:lnSpc>
              <a:spcBef>
                <a:spcPts val="880"/>
              </a:spcBef>
              <a:buFont typeface="Wingdings"/>
              <a:buChar char=""/>
              <a:tabLst>
                <a:tab pos="354330" algn="l"/>
              </a:tabLst>
            </a:pPr>
            <a:r>
              <a:rPr sz="2400" spc="-250" dirty="0">
                <a:solidFill>
                  <a:srgbClr val="5B9BD4"/>
                </a:solidFill>
                <a:latin typeface="Arial Black"/>
                <a:cs typeface="Arial Black"/>
              </a:rPr>
              <a:t>Conversion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65" dirty="0">
                <a:latin typeface="Arial Black"/>
                <a:cs typeface="Arial Black"/>
              </a:rPr>
              <a:t>completed </a:t>
            </a:r>
            <a:r>
              <a:rPr sz="2400" spc="-315" dirty="0">
                <a:latin typeface="Arial Black"/>
                <a:cs typeface="Arial Black"/>
              </a:rPr>
              <a:t>activity </a:t>
            </a:r>
            <a:r>
              <a:rPr sz="2400" spc="-240" dirty="0">
                <a:latin typeface="Arial Black"/>
                <a:cs typeface="Arial Black"/>
              </a:rPr>
              <a:t>online </a:t>
            </a:r>
            <a:r>
              <a:rPr sz="2400" spc="-180" dirty="0">
                <a:latin typeface="Arial Black"/>
                <a:cs typeface="Arial Black"/>
              </a:rPr>
              <a:t>or</a:t>
            </a:r>
            <a:r>
              <a:rPr sz="2400" spc="-10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offline</a:t>
            </a:r>
            <a:endParaRPr sz="2400">
              <a:latin typeface="Arial Black"/>
              <a:cs typeface="Arial Black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975"/>
              </a:spcBef>
              <a:buFont typeface="Carlito"/>
              <a:buChar char="―"/>
              <a:tabLst>
                <a:tab pos="927735" algn="l"/>
              </a:tabLst>
            </a:pPr>
            <a:r>
              <a:rPr sz="2000" spc="-210" dirty="0">
                <a:latin typeface="Arial Black"/>
                <a:cs typeface="Arial Black"/>
              </a:rPr>
              <a:t>Goal: </a:t>
            </a:r>
            <a:r>
              <a:rPr sz="2000" spc="-265" dirty="0">
                <a:latin typeface="Arial Black"/>
                <a:cs typeface="Arial Black"/>
              </a:rPr>
              <a:t>newsletter </a:t>
            </a:r>
            <a:r>
              <a:rPr sz="2000" spc="-225" dirty="0">
                <a:latin typeface="Arial Black"/>
                <a:cs typeface="Arial Black"/>
              </a:rPr>
              <a:t>subscription;</a:t>
            </a:r>
            <a:r>
              <a:rPr sz="2000" spc="9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or</a:t>
            </a:r>
            <a:endParaRPr sz="2000">
              <a:latin typeface="Arial Black"/>
              <a:cs typeface="Arial Black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960"/>
              </a:spcBef>
              <a:buFont typeface="Carlito"/>
              <a:buChar char="―"/>
              <a:tabLst>
                <a:tab pos="927735" algn="l"/>
              </a:tabLst>
            </a:pPr>
            <a:r>
              <a:rPr sz="2000" spc="-280" dirty="0">
                <a:latin typeface="Arial Black"/>
                <a:cs typeface="Arial Black"/>
              </a:rPr>
              <a:t>Sales:  </a:t>
            </a:r>
            <a:r>
              <a:rPr sz="2000" spc="-250" dirty="0">
                <a:latin typeface="Arial Black"/>
                <a:cs typeface="Arial Black"/>
              </a:rPr>
              <a:t>purchase </a:t>
            </a:r>
            <a:r>
              <a:rPr sz="2000" spc="-150" dirty="0">
                <a:latin typeface="Arial Black"/>
                <a:cs typeface="Arial Black"/>
              </a:rPr>
              <a:t>on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e-commerce</a:t>
            </a:r>
            <a:endParaRPr sz="2000">
              <a:latin typeface="Arial Black"/>
              <a:cs typeface="Arial Black"/>
            </a:endParaRPr>
          </a:p>
          <a:p>
            <a:pPr marL="353695" marR="349885" indent="-341630" algn="just">
              <a:lnSpc>
                <a:spcPts val="2590"/>
              </a:lnSpc>
              <a:spcBef>
                <a:spcPts val="1225"/>
              </a:spcBef>
              <a:buFont typeface="Wingdings"/>
              <a:buChar char=""/>
              <a:tabLst>
                <a:tab pos="354330" algn="l"/>
              </a:tabLst>
            </a:pPr>
            <a:r>
              <a:rPr sz="2400" spc="-254" dirty="0">
                <a:solidFill>
                  <a:srgbClr val="5B9BD4"/>
                </a:solidFill>
                <a:latin typeface="Arial Black"/>
                <a:cs typeface="Arial Black"/>
              </a:rPr>
              <a:t>Goal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45" dirty="0">
                <a:latin typeface="Arial Black"/>
                <a:cs typeface="Arial Black"/>
              </a:rPr>
              <a:t>configuration </a:t>
            </a:r>
            <a:r>
              <a:rPr sz="2400" spc="-280" dirty="0">
                <a:latin typeface="Arial Black"/>
                <a:cs typeface="Arial Black"/>
              </a:rPr>
              <a:t>setting, </a:t>
            </a:r>
            <a:r>
              <a:rPr sz="2400" spc="-220" dirty="0">
                <a:latin typeface="Arial Black"/>
                <a:cs typeface="Arial Black"/>
              </a:rPr>
              <a:t>to </a:t>
            </a:r>
            <a:r>
              <a:rPr sz="2400" spc="-345" dirty="0">
                <a:latin typeface="Arial Black"/>
                <a:cs typeface="Arial Black"/>
              </a:rPr>
              <a:t>track </a:t>
            </a:r>
            <a:r>
              <a:rPr sz="2400" spc="-270" dirty="0">
                <a:latin typeface="Arial Black"/>
                <a:cs typeface="Arial Black"/>
              </a:rPr>
              <a:t>valuable </a:t>
            </a:r>
            <a:r>
              <a:rPr sz="2400" spc="-310" dirty="0">
                <a:latin typeface="Arial Black"/>
                <a:cs typeface="Arial Black"/>
              </a:rPr>
              <a:t>actions </a:t>
            </a:r>
            <a:r>
              <a:rPr sz="2400" spc="-225" dirty="0">
                <a:latin typeface="Arial Black"/>
                <a:cs typeface="Arial Black"/>
              </a:rPr>
              <a:t>happening </a:t>
            </a:r>
            <a:r>
              <a:rPr sz="2400" spc="-180" dirty="0">
                <a:latin typeface="Arial Black"/>
                <a:cs typeface="Arial Black"/>
              </a:rPr>
              <a:t>on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315" dirty="0">
                <a:latin typeface="Arial Black"/>
                <a:cs typeface="Arial Black"/>
              </a:rPr>
              <a:t>site,  </a:t>
            </a:r>
            <a:r>
              <a:rPr sz="2400" spc="-335" dirty="0">
                <a:latin typeface="Arial Black"/>
                <a:cs typeface="Arial Black"/>
              </a:rPr>
              <a:t>which </a:t>
            </a:r>
            <a:r>
              <a:rPr sz="2400" spc="-290" dirty="0">
                <a:latin typeface="Arial Black"/>
                <a:cs typeface="Arial Black"/>
              </a:rPr>
              <a:t>are </a:t>
            </a:r>
            <a:r>
              <a:rPr sz="2400" spc="-275" dirty="0">
                <a:latin typeface="Arial Black"/>
                <a:cs typeface="Arial Black"/>
              </a:rPr>
              <a:t>related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315" dirty="0">
                <a:latin typeface="Arial Black"/>
                <a:cs typeface="Arial Black"/>
              </a:rPr>
              <a:t>business </a:t>
            </a:r>
            <a:r>
              <a:rPr sz="2400" spc="-295" dirty="0">
                <a:latin typeface="Arial Black"/>
                <a:cs typeface="Arial Black"/>
              </a:rPr>
              <a:t>objectives </a:t>
            </a:r>
            <a:r>
              <a:rPr sz="2400" spc="-300" dirty="0">
                <a:latin typeface="Arial Black"/>
                <a:cs typeface="Arial Black"/>
              </a:rPr>
              <a:t>(visit </a:t>
            </a:r>
            <a:r>
              <a:rPr sz="2400" spc="-90" dirty="0">
                <a:latin typeface="Arial Black"/>
                <a:cs typeface="Arial Black"/>
              </a:rPr>
              <a:t>5+ </a:t>
            </a:r>
            <a:r>
              <a:rPr sz="2400" spc="-270" dirty="0">
                <a:latin typeface="Arial Black"/>
                <a:cs typeface="Arial Black"/>
              </a:rPr>
              <a:t>pages, </a:t>
            </a:r>
            <a:r>
              <a:rPr sz="2400" spc="-180" dirty="0">
                <a:latin typeface="Arial Black"/>
                <a:cs typeface="Arial Black"/>
              </a:rPr>
              <a:t>or </a:t>
            </a:r>
            <a:r>
              <a:rPr sz="2400" spc="-295" dirty="0">
                <a:latin typeface="Arial Black"/>
                <a:cs typeface="Arial Black"/>
              </a:rPr>
              <a:t>spends </a:t>
            </a:r>
            <a:r>
              <a:rPr sz="2400" spc="-395" dirty="0">
                <a:latin typeface="Arial Black"/>
                <a:cs typeface="Arial Black"/>
              </a:rPr>
              <a:t>$x </a:t>
            </a:r>
            <a:r>
              <a:rPr sz="2400" spc="-185" dirty="0">
                <a:latin typeface="Arial Black"/>
                <a:cs typeface="Arial Black"/>
              </a:rPr>
              <a:t>on  </a:t>
            </a:r>
            <a:r>
              <a:rPr sz="2400" spc="-220" dirty="0">
                <a:latin typeface="Arial Black"/>
                <a:cs typeface="Arial Black"/>
              </a:rPr>
              <a:t>your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site)</a:t>
            </a:r>
            <a:endParaRPr sz="2400">
              <a:latin typeface="Arial Black"/>
              <a:cs typeface="Arial Black"/>
            </a:endParaRPr>
          </a:p>
          <a:p>
            <a:pPr marL="353695" indent="-341630" algn="just">
              <a:lnSpc>
                <a:spcPct val="100000"/>
              </a:lnSpc>
              <a:spcBef>
                <a:spcPts val="880"/>
              </a:spcBef>
              <a:buFont typeface="Wingdings"/>
              <a:buChar char=""/>
              <a:tabLst>
                <a:tab pos="354330" algn="l"/>
              </a:tabLst>
            </a:pPr>
            <a:r>
              <a:rPr sz="2400" spc="-340" dirty="0">
                <a:solidFill>
                  <a:srgbClr val="5B9BD4"/>
                </a:solidFill>
                <a:latin typeface="Arial Black"/>
                <a:cs typeface="Arial Black"/>
              </a:rPr>
              <a:t>Events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265" dirty="0">
                <a:latin typeface="Arial Black"/>
                <a:cs typeface="Arial Black"/>
              </a:rPr>
              <a:t>hit </a:t>
            </a:r>
            <a:r>
              <a:rPr sz="2400" spc="-285" dirty="0">
                <a:latin typeface="Arial Black"/>
                <a:cs typeface="Arial Black"/>
              </a:rPr>
              <a:t>used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345" dirty="0">
                <a:latin typeface="Arial Black"/>
                <a:cs typeface="Arial Black"/>
              </a:rPr>
              <a:t>track </a:t>
            </a:r>
            <a:r>
              <a:rPr sz="2400" spc="-300" dirty="0">
                <a:latin typeface="Arial Black"/>
                <a:cs typeface="Arial Black"/>
              </a:rPr>
              <a:t>user </a:t>
            </a:r>
            <a:r>
              <a:rPr sz="2400" spc="-275" dirty="0">
                <a:latin typeface="Arial Black"/>
                <a:cs typeface="Arial Black"/>
              </a:rPr>
              <a:t>interaction </a:t>
            </a:r>
            <a:r>
              <a:rPr sz="2400" spc="-325" dirty="0">
                <a:latin typeface="Arial Black"/>
                <a:cs typeface="Arial Black"/>
              </a:rPr>
              <a:t>with </a:t>
            </a:r>
            <a:r>
              <a:rPr sz="2400" spc="-220" dirty="0">
                <a:latin typeface="Arial Black"/>
                <a:cs typeface="Arial Black"/>
              </a:rPr>
              <a:t>your</a:t>
            </a:r>
            <a:r>
              <a:rPr sz="2400" spc="240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content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571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5" dirty="0"/>
              <a:t>Key </a:t>
            </a:r>
            <a:r>
              <a:rPr spc="-420" dirty="0"/>
              <a:t>Definitions </a:t>
            </a:r>
            <a:r>
              <a:rPr spc="155" dirty="0"/>
              <a:t>– </a:t>
            </a:r>
            <a:r>
              <a:rPr spc="-405" dirty="0"/>
              <a:t>Digital</a:t>
            </a:r>
            <a:r>
              <a:rPr spc="-235" dirty="0"/>
              <a:t> </a:t>
            </a:r>
            <a:r>
              <a:rPr spc="-525" dirty="0"/>
              <a:t>Analytics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7984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16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03" y="1395476"/>
            <a:ext cx="1133411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46990" indent="-3416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5" dirty="0">
                <a:solidFill>
                  <a:srgbClr val="5B9BD4"/>
                </a:solidFill>
                <a:latin typeface="Arial Black"/>
                <a:cs typeface="Arial Black"/>
              </a:rPr>
              <a:t>Segments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15" dirty="0">
                <a:latin typeface="Arial Black"/>
                <a:cs typeface="Arial Black"/>
              </a:rPr>
              <a:t>subset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325" dirty="0">
                <a:latin typeface="Arial Black"/>
                <a:cs typeface="Arial Black"/>
              </a:rPr>
              <a:t>users </a:t>
            </a:r>
            <a:r>
              <a:rPr sz="2400" spc="-285" dirty="0">
                <a:latin typeface="Arial Black"/>
                <a:cs typeface="Arial Black"/>
              </a:rPr>
              <a:t>that </a:t>
            </a:r>
            <a:r>
              <a:rPr sz="2400" spc="-310" dirty="0">
                <a:latin typeface="Arial Black"/>
                <a:cs typeface="Arial Black"/>
              </a:rPr>
              <a:t>share </a:t>
            </a:r>
            <a:r>
              <a:rPr sz="2400" spc="-254" dirty="0">
                <a:latin typeface="Arial Black"/>
                <a:cs typeface="Arial Black"/>
              </a:rPr>
              <a:t>common </a:t>
            </a:r>
            <a:r>
              <a:rPr sz="2400" spc="-285" dirty="0">
                <a:latin typeface="Arial Black"/>
                <a:cs typeface="Arial Black"/>
              </a:rPr>
              <a:t>attributes </a:t>
            </a:r>
            <a:r>
              <a:rPr sz="2400" spc="-275" dirty="0">
                <a:latin typeface="Arial Black"/>
                <a:cs typeface="Arial Black"/>
              </a:rPr>
              <a:t>(segment </a:t>
            </a:r>
            <a:r>
              <a:rPr sz="2400" spc="-225" dirty="0">
                <a:latin typeface="Arial Black"/>
                <a:cs typeface="Arial Black"/>
              </a:rPr>
              <a:t>by </a:t>
            </a:r>
            <a:r>
              <a:rPr sz="2400" spc="-280" dirty="0">
                <a:latin typeface="Arial Black"/>
                <a:cs typeface="Arial Black"/>
              </a:rPr>
              <a:t>channel,  </a:t>
            </a:r>
            <a:r>
              <a:rPr sz="2400" spc="-240" dirty="0">
                <a:latin typeface="Arial Black"/>
                <a:cs typeface="Arial Black"/>
              </a:rPr>
              <a:t>geography,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etc.)</a:t>
            </a:r>
            <a:endParaRPr sz="2400">
              <a:latin typeface="Arial Black"/>
              <a:cs typeface="Arial Black"/>
            </a:endParaRPr>
          </a:p>
          <a:p>
            <a:pPr marL="353695" marR="5080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5" dirty="0">
                <a:solidFill>
                  <a:srgbClr val="5B9BD4"/>
                </a:solidFill>
                <a:latin typeface="Arial Black"/>
                <a:cs typeface="Arial Black"/>
              </a:rPr>
              <a:t>Hit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70" dirty="0">
                <a:latin typeface="Arial Black"/>
                <a:cs typeface="Arial Black"/>
              </a:rPr>
              <a:t>an </a:t>
            </a:r>
            <a:r>
              <a:rPr sz="2400" spc="-275" dirty="0">
                <a:latin typeface="Arial Black"/>
                <a:cs typeface="Arial Black"/>
              </a:rPr>
              <a:t>interaction </a:t>
            </a:r>
            <a:r>
              <a:rPr sz="2400" spc="-180" dirty="0">
                <a:latin typeface="Arial Black"/>
                <a:cs typeface="Arial Black"/>
              </a:rPr>
              <a:t>on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335" dirty="0">
                <a:latin typeface="Arial Black"/>
                <a:cs typeface="Arial Black"/>
              </a:rPr>
              <a:t>site which </a:t>
            </a:r>
            <a:r>
              <a:rPr sz="2400" spc="-320" dirty="0">
                <a:latin typeface="Arial Black"/>
                <a:cs typeface="Arial Black"/>
              </a:rPr>
              <a:t>sends </a:t>
            </a:r>
            <a:r>
              <a:rPr sz="2400" spc="-275" dirty="0">
                <a:latin typeface="Arial Black"/>
                <a:cs typeface="Arial Black"/>
              </a:rPr>
              <a:t>data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220" dirty="0">
                <a:latin typeface="Arial Black"/>
                <a:cs typeface="Arial Black"/>
              </a:rPr>
              <a:t>Google </a:t>
            </a:r>
            <a:r>
              <a:rPr sz="2400" spc="-325" dirty="0">
                <a:latin typeface="Arial Black"/>
                <a:cs typeface="Arial Black"/>
              </a:rPr>
              <a:t>analytics </a:t>
            </a:r>
            <a:r>
              <a:rPr sz="2400" spc="-280" dirty="0">
                <a:latin typeface="Arial Black"/>
                <a:cs typeface="Arial Black"/>
              </a:rPr>
              <a:t>(viewing </a:t>
            </a:r>
            <a:r>
              <a:rPr sz="2400" spc="-320" dirty="0">
                <a:latin typeface="Arial Black"/>
                <a:cs typeface="Arial Black"/>
              </a:rPr>
              <a:t>a  </a:t>
            </a:r>
            <a:r>
              <a:rPr sz="2400" spc="-229" dirty="0">
                <a:latin typeface="Arial Black"/>
                <a:cs typeface="Arial Black"/>
              </a:rPr>
              <a:t>page, </a:t>
            </a:r>
            <a:r>
              <a:rPr sz="2400" spc="-240" dirty="0">
                <a:latin typeface="Arial Black"/>
                <a:cs typeface="Arial Black"/>
              </a:rPr>
              <a:t>playing </a:t>
            </a:r>
            <a:r>
              <a:rPr sz="2400" spc="-235" dirty="0">
                <a:latin typeface="Arial Black"/>
                <a:cs typeface="Arial Black"/>
              </a:rPr>
              <a:t>video,</a:t>
            </a:r>
            <a:r>
              <a:rPr sz="2400" spc="200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etc.)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40" dirty="0">
                <a:solidFill>
                  <a:srgbClr val="5B9BD4"/>
                </a:solidFill>
                <a:latin typeface="Arial Black"/>
                <a:cs typeface="Arial Black"/>
              </a:rPr>
              <a:t>Pageviews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50" dirty="0">
                <a:latin typeface="Arial Black"/>
                <a:cs typeface="Arial Black"/>
              </a:rPr>
              <a:t>every </a:t>
            </a:r>
            <a:r>
              <a:rPr sz="2400" spc="-285" dirty="0">
                <a:latin typeface="Arial Black"/>
                <a:cs typeface="Arial Black"/>
              </a:rPr>
              <a:t>time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229" dirty="0">
                <a:latin typeface="Arial Black"/>
                <a:cs typeface="Arial Black"/>
              </a:rPr>
              <a:t>page </a:t>
            </a:r>
            <a:r>
              <a:rPr sz="2400" spc="-365" dirty="0">
                <a:latin typeface="Arial Black"/>
                <a:cs typeface="Arial Black"/>
              </a:rPr>
              <a:t>is </a:t>
            </a:r>
            <a:r>
              <a:rPr sz="2400" spc="-225" dirty="0">
                <a:latin typeface="Arial Black"/>
                <a:cs typeface="Arial Black"/>
              </a:rPr>
              <a:t>loaded </a:t>
            </a:r>
            <a:r>
              <a:rPr sz="2400" spc="-185" dirty="0">
                <a:latin typeface="Arial Black"/>
                <a:cs typeface="Arial Black"/>
              </a:rPr>
              <a:t>or </a:t>
            </a:r>
            <a:r>
              <a:rPr sz="2400" spc="-240" dirty="0">
                <a:latin typeface="Arial Black"/>
                <a:cs typeface="Arial Black"/>
              </a:rPr>
              <a:t>reloaded </a:t>
            </a:r>
            <a:r>
              <a:rPr sz="2400" spc="-365" dirty="0">
                <a:latin typeface="Arial Black"/>
                <a:cs typeface="Arial Black"/>
              </a:rPr>
              <a:t>is </a:t>
            </a:r>
            <a:r>
              <a:rPr sz="2400" spc="-254" dirty="0">
                <a:latin typeface="Arial Black"/>
                <a:cs typeface="Arial Black"/>
              </a:rPr>
              <a:t>counted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towards</a:t>
            </a:r>
            <a:endParaRPr sz="2400">
              <a:latin typeface="Arial Black"/>
              <a:cs typeface="Arial Black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2400" spc="-305" dirty="0">
                <a:latin typeface="Arial Black"/>
                <a:cs typeface="Arial Black"/>
              </a:rPr>
              <a:t>pageviews</a:t>
            </a:r>
            <a:endParaRPr sz="2400">
              <a:latin typeface="Arial Black"/>
              <a:cs typeface="Arial Black"/>
            </a:endParaRPr>
          </a:p>
          <a:p>
            <a:pPr marL="353695" marR="58419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45" dirty="0">
                <a:solidFill>
                  <a:srgbClr val="5B9BD4"/>
                </a:solidFill>
                <a:latin typeface="Arial Black"/>
                <a:cs typeface="Arial Black"/>
              </a:rPr>
              <a:t>Sessions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04" dirty="0">
                <a:latin typeface="Arial Black"/>
                <a:cs typeface="Arial Black"/>
              </a:rPr>
              <a:t>period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85" dirty="0">
                <a:latin typeface="Arial Black"/>
                <a:cs typeface="Arial Black"/>
              </a:rPr>
              <a:t>time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300" dirty="0">
                <a:latin typeface="Arial Black"/>
                <a:cs typeface="Arial Black"/>
              </a:rPr>
              <a:t>user </a:t>
            </a:r>
            <a:r>
              <a:rPr sz="2400" spc="-370" dirty="0">
                <a:latin typeface="Arial Black"/>
                <a:cs typeface="Arial Black"/>
              </a:rPr>
              <a:t>is </a:t>
            </a:r>
            <a:r>
              <a:rPr sz="2400" spc="-320" dirty="0">
                <a:latin typeface="Arial Black"/>
                <a:cs typeface="Arial Black"/>
              </a:rPr>
              <a:t>active </a:t>
            </a:r>
            <a:r>
              <a:rPr sz="2400" spc="-180" dirty="0">
                <a:latin typeface="Arial Black"/>
                <a:cs typeface="Arial Black"/>
              </a:rPr>
              <a:t>on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315" dirty="0">
                <a:latin typeface="Arial Black"/>
                <a:cs typeface="Arial Black"/>
              </a:rPr>
              <a:t>site, </a:t>
            </a:r>
            <a:r>
              <a:rPr sz="2400" spc="-254" dirty="0">
                <a:latin typeface="Arial Black"/>
                <a:cs typeface="Arial Black"/>
              </a:rPr>
              <a:t>return after </a:t>
            </a:r>
            <a:r>
              <a:rPr sz="2400" spc="-270" dirty="0">
                <a:latin typeface="Arial Black"/>
                <a:cs typeface="Arial Black"/>
              </a:rPr>
              <a:t>30 </a:t>
            </a:r>
            <a:r>
              <a:rPr sz="2400" spc="-290" dirty="0">
                <a:latin typeface="Arial Black"/>
                <a:cs typeface="Arial Black"/>
              </a:rPr>
              <a:t>minutes </a:t>
            </a:r>
            <a:r>
              <a:rPr sz="2400" spc="-225" dirty="0">
                <a:latin typeface="Arial Black"/>
                <a:cs typeface="Arial Black"/>
              </a:rPr>
              <a:t>of  </a:t>
            </a:r>
            <a:r>
              <a:rPr sz="2400" spc="-250" dirty="0">
                <a:latin typeface="Arial Black"/>
                <a:cs typeface="Arial Black"/>
              </a:rPr>
              <a:t>idle </a:t>
            </a:r>
            <a:r>
              <a:rPr sz="2400" spc="-285" dirty="0">
                <a:latin typeface="Arial Black"/>
                <a:cs typeface="Arial Black"/>
              </a:rPr>
              <a:t>time </a:t>
            </a:r>
            <a:r>
              <a:rPr sz="2400" spc="-330" dirty="0">
                <a:latin typeface="Arial Black"/>
                <a:cs typeface="Arial Black"/>
              </a:rPr>
              <a:t>will </a:t>
            </a:r>
            <a:r>
              <a:rPr sz="2400" spc="-260" dirty="0">
                <a:latin typeface="Arial Black"/>
                <a:cs typeface="Arial Black"/>
              </a:rPr>
              <a:t>lead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345" dirty="0">
                <a:latin typeface="Arial Black"/>
                <a:cs typeface="Arial Black"/>
              </a:rPr>
              <a:t>new</a:t>
            </a:r>
            <a:r>
              <a:rPr sz="2400" spc="-400" dirty="0">
                <a:latin typeface="Arial Black"/>
                <a:cs typeface="Arial Black"/>
              </a:rPr>
              <a:t> </a:t>
            </a:r>
            <a:r>
              <a:rPr sz="2400" spc="-335" dirty="0">
                <a:latin typeface="Arial Black"/>
                <a:cs typeface="Arial Black"/>
              </a:rPr>
              <a:t>session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35" dirty="0">
                <a:solidFill>
                  <a:srgbClr val="5B9BD4"/>
                </a:solidFill>
                <a:latin typeface="Arial Black"/>
                <a:cs typeface="Arial Black"/>
              </a:rPr>
              <a:t>Source/medium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10" dirty="0">
                <a:latin typeface="Arial Black"/>
                <a:cs typeface="Arial Black"/>
              </a:rPr>
              <a:t>origin </a:t>
            </a:r>
            <a:r>
              <a:rPr sz="2400" spc="-180" dirty="0">
                <a:latin typeface="Arial Black"/>
                <a:cs typeface="Arial Black"/>
              </a:rPr>
              <a:t>or </a:t>
            </a:r>
            <a:r>
              <a:rPr sz="2400" spc="-310" dirty="0">
                <a:latin typeface="Arial Black"/>
                <a:cs typeface="Arial Black"/>
              </a:rPr>
              <a:t>source </a:t>
            </a:r>
            <a:r>
              <a:rPr sz="2400" spc="-220" dirty="0">
                <a:latin typeface="Arial Black"/>
                <a:cs typeface="Arial Black"/>
              </a:rPr>
              <a:t>of </a:t>
            </a:r>
            <a:r>
              <a:rPr sz="2400" spc="-275" dirty="0">
                <a:latin typeface="Arial Black"/>
                <a:cs typeface="Arial Black"/>
              </a:rPr>
              <a:t>traffic, </a:t>
            </a:r>
            <a:r>
              <a:rPr sz="2400" spc="-245" dirty="0">
                <a:latin typeface="Arial Black"/>
                <a:cs typeface="Arial Black"/>
              </a:rPr>
              <a:t>medium </a:t>
            </a:r>
            <a:r>
              <a:rPr sz="2400" spc="-365" dirty="0">
                <a:latin typeface="Arial Black"/>
                <a:cs typeface="Arial Black"/>
              </a:rPr>
              <a:t>is </a:t>
            </a:r>
            <a:r>
              <a:rPr sz="2400" spc="-270" dirty="0">
                <a:latin typeface="Arial Black"/>
                <a:cs typeface="Arial Black"/>
              </a:rPr>
              <a:t>the </a:t>
            </a:r>
            <a:r>
              <a:rPr sz="2400" spc="-254" dirty="0">
                <a:latin typeface="Arial Black"/>
                <a:cs typeface="Arial Black"/>
              </a:rPr>
              <a:t>category </a:t>
            </a:r>
            <a:r>
              <a:rPr sz="2400" spc="-220" dirty="0">
                <a:latin typeface="Arial Black"/>
                <a:cs typeface="Arial Black"/>
              </a:rPr>
              <a:t>of</a:t>
            </a:r>
            <a:r>
              <a:rPr sz="2400" spc="-70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that</a:t>
            </a:r>
            <a:endParaRPr sz="2400">
              <a:latin typeface="Arial Black"/>
              <a:cs typeface="Arial Black"/>
            </a:endParaRPr>
          </a:p>
          <a:p>
            <a:pPr marL="353695">
              <a:lnSpc>
                <a:spcPct val="100000"/>
              </a:lnSpc>
            </a:pPr>
            <a:r>
              <a:rPr sz="2400" spc="-310" dirty="0">
                <a:latin typeface="Arial Black"/>
                <a:cs typeface="Arial Black"/>
              </a:rPr>
              <a:t>source </a:t>
            </a:r>
            <a:r>
              <a:rPr sz="2400" spc="-270" dirty="0">
                <a:latin typeface="Arial Black"/>
                <a:cs typeface="Arial Black"/>
              </a:rPr>
              <a:t>(Facebook/social, </a:t>
            </a:r>
            <a:r>
              <a:rPr sz="2400" spc="-195" dirty="0">
                <a:latin typeface="Arial Black"/>
                <a:cs typeface="Arial Black"/>
              </a:rPr>
              <a:t>bing/organic,</a:t>
            </a:r>
            <a:r>
              <a:rPr sz="2400" spc="-215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etc.)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79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Google </a:t>
            </a:r>
            <a:r>
              <a:rPr spc="-525" dirty="0"/>
              <a:t>Analytics </a:t>
            </a:r>
            <a:r>
              <a:rPr spc="155" dirty="0"/>
              <a:t>– </a:t>
            </a:r>
            <a:r>
              <a:rPr spc="-484" dirty="0"/>
              <a:t>Account</a:t>
            </a:r>
            <a:r>
              <a:rPr spc="-680" dirty="0"/>
              <a:t> </a:t>
            </a:r>
            <a:r>
              <a:rPr spc="-465" dirty="0"/>
              <a:t>Setup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17984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17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2340" y="2368295"/>
            <a:ext cx="5227320" cy="2524125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1720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55"/>
              </a:spcBef>
            </a:pPr>
            <a:r>
              <a:rPr sz="2000" spc="-235" dirty="0">
                <a:solidFill>
                  <a:srgbClr val="FFFFFF"/>
                </a:solidFill>
                <a:latin typeface="Arial Black"/>
                <a:cs typeface="Arial Black"/>
              </a:rPr>
              <a:t>Account</a:t>
            </a:r>
            <a:endParaRPr sz="2000">
              <a:latin typeface="Arial Black"/>
              <a:cs typeface="Arial Black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1400" spc="-20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647" y="3243072"/>
            <a:ext cx="4871085" cy="146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600" spc="-165" dirty="0">
                <a:latin typeface="Arial Black"/>
                <a:cs typeface="Arial Black"/>
              </a:rPr>
              <a:t>Property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0479" y="3646932"/>
            <a:ext cx="1371600" cy="925194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209550" rIns="0" bIns="0" rtlCol="0">
            <a:spAutoFit/>
          </a:bodyPr>
          <a:lstStyle/>
          <a:p>
            <a:pPr marL="467995" marR="241935" indent="-216535">
              <a:lnSpc>
                <a:spcPct val="100000"/>
              </a:lnSpc>
              <a:spcBef>
                <a:spcPts val="1650"/>
              </a:spcBef>
            </a:pPr>
            <a:r>
              <a:rPr sz="1600" spc="-285" dirty="0">
                <a:solidFill>
                  <a:srgbClr val="FFFFFF"/>
                </a:solidFill>
                <a:latin typeface="Arial Black"/>
                <a:cs typeface="Arial Black"/>
              </a:rPr>
              <a:t>Raw </a:t>
            </a:r>
            <a:r>
              <a:rPr sz="1600" spc="-180" dirty="0">
                <a:solidFill>
                  <a:srgbClr val="FFFFFF"/>
                </a:solidFill>
                <a:latin typeface="Arial Black"/>
                <a:cs typeface="Arial Black"/>
              </a:rPr>
              <a:t>Data  </a:t>
            </a:r>
            <a:r>
              <a:rPr sz="1600" spc="-240" dirty="0">
                <a:solidFill>
                  <a:srgbClr val="FFFFFF"/>
                </a:solidFill>
                <a:latin typeface="Arial Black"/>
                <a:cs typeface="Arial Black"/>
              </a:rPr>
              <a:t>View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7820" y="3646932"/>
            <a:ext cx="1371600" cy="925194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5"/>
              </a:spcBef>
            </a:pPr>
            <a:r>
              <a:rPr sz="1600" spc="-190" dirty="0">
                <a:solidFill>
                  <a:srgbClr val="FFFFFF"/>
                </a:solidFill>
                <a:latin typeface="Arial Black"/>
                <a:cs typeface="Arial Black"/>
              </a:rPr>
              <a:t>Master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35" dirty="0">
                <a:solidFill>
                  <a:srgbClr val="FFFFFF"/>
                </a:solidFill>
                <a:latin typeface="Arial Black"/>
                <a:cs typeface="Arial Black"/>
              </a:rPr>
              <a:t>View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5159" y="3646932"/>
            <a:ext cx="1371600" cy="925194"/>
          </a:xfrm>
          <a:prstGeom prst="rect">
            <a:avLst/>
          </a:prstGeom>
          <a:solidFill>
            <a:srgbClr val="2D75B6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600" spc="-190" dirty="0">
                <a:solidFill>
                  <a:srgbClr val="FFFFFF"/>
                </a:solidFill>
                <a:latin typeface="Arial Black"/>
                <a:cs typeface="Arial Black"/>
              </a:rPr>
              <a:t>Filtered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240" dirty="0">
                <a:solidFill>
                  <a:srgbClr val="FFFFFF"/>
                </a:solidFill>
                <a:latin typeface="Arial Black"/>
                <a:cs typeface="Arial Black"/>
              </a:rPr>
              <a:t>View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85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5" dirty="0"/>
              <a:t>How </a:t>
            </a:r>
            <a:r>
              <a:rPr spc="-484" dirty="0"/>
              <a:t>are </a:t>
            </a:r>
            <a:r>
              <a:rPr spc="-409" dirty="0"/>
              <a:t>reports </a:t>
            </a:r>
            <a:r>
              <a:rPr spc="-475" dirty="0"/>
              <a:t>structured </a:t>
            </a:r>
            <a:r>
              <a:rPr spc="-405" dirty="0"/>
              <a:t>in</a:t>
            </a:r>
            <a:r>
              <a:rPr spc="260" dirty="0"/>
              <a:t> </a:t>
            </a:r>
            <a:r>
              <a:rPr spc="-484" dirty="0"/>
              <a:t>GA?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406144"/>
            <a:ext cx="8663940" cy="436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29" dirty="0">
                <a:latin typeface="Arial Black"/>
                <a:cs typeface="Arial Black"/>
              </a:rPr>
              <a:t>What </a:t>
            </a:r>
            <a:r>
              <a:rPr sz="2400" spc="-150" dirty="0">
                <a:latin typeface="Arial Black"/>
                <a:cs typeface="Arial Black"/>
              </a:rPr>
              <a:t>do </a:t>
            </a:r>
            <a:r>
              <a:rPr sz="2400" spc="-225" dirty="0">
                <a:latin typeface="Arial Black"/>
                <a:cs typeface="Arial Black"/>
              </a:rPr>
              <a:t>you </a:t>
            </a:r>
            <a:r>
              <a:rPr sz="2400" spc="-245" dirty="0">
                <a:latin typeface="Arial Black"/>
                <a:cs typeface="Arial Black"/>
              </a:rPr>
              <a:t>need </a:t>
            </a:r>
            <a:r>
              <a:rPr sz="2400" spc="-225" dirty="0">
                <a:latin typeface="Arial Black"/>
                <a:cs typeface="Arial Black"/>
              </a:rPr>
              <a:t>to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350" dirty="0">
                <a:latin typeface="Arial Black"/>
                <a:cs typeface="Arial Black"/>
              </a:rPr>
              <a:t>track?</a:t>
            </a:r>
            <a:endParaRPr sz="24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49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25" dirty="0">
                <a:latin typeface="Arial Black"/>
                <a:cs typeface="Arial Black"/>
              </a:rPr>
              <a:t>Audience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Reports</a:t>
            </a:r>
            <a:endParaRPr sz="20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2100" i="1" spc="-35" dirty="0">
                <a:latin typeface="Arial"/>
                <a:cs typeface="Arial"/>
              </a:rPr>
              <a:t>All </a:t>
            </a:r>
            <a:r>
              <a:rPr sz="2100" i="1" dirty="0">
                <a:latin typeface="Arial"/>
                <a:cs typeface="Arial"/>
              </a:rPr>
              <a:t>information </a:t>
            </a:r>
            <a:r>
              <a:rPr sz="2100" i="1" spc="5" dirty="0">
                <a:latin typeface="Arial"/>
                <a:cs typeface="Arial"/>
              </a:rPr>
              <a:t>about </a:t>
            </a:r>
            <a:r>
              <a:rPr sz="2100" i="1" spc="-10" dirty="0">
                <a:latin typeface="Arial"/>
                <a:cs typeface="Arial"/>
              </a:rPr>
              <a:t>your </a:t>
            </a:r>
            <a:r>
              <a:rPr sz="2100" i="1" spc="-95" dirty="0">
                <a:latin typeface="Arial"/>
                <a:cs typeface="Arial"/>
              </a:rPr>
              <a:t>users </a:t>
            </a:r>
            <a:r>
              <a:rPr sz="2100" i="1" spc="-70" dirty="0">
                <a:latin typeface="Arial"/>
                <a:cs typeface="Arial"/>
              </a:rPr>
              <a:t>can </a:t>
            </a:r>
            <a:r>
              <a:rPr sz="2100" i="1" spc="-20" dirty="0">
                <a:latin typeface="Arial"/>
                <a:cs typeface="Arial"/>
              </a:rPr>
              <a:t>be </a:t>
            </a:r>
            <a:r>
              <a:rPr sz="2100" i="1" spc="15" dirty="0">
                <a:latin typeface="Arial"/>
                <a:cs typeface="Arial"/>
              </a:rPr>
              <a:t>found</a:t>
            </a:r>
            <a:r>
              <a:rPr sz="2100" i="1" spc="140" dirty="0">
                <a:latin typeface="Arial"/>
                <a:cs typeface="Arial"/>
              </a:rPr>
              <a:t> </a:t>
            </a:r>
            <a:r>
              <a:rPr sz="2100" i="1" spc="-50" dirty="0"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42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29" dirty="0">
                <a:latin typeface="Arial Black"/>
                <a:cs typeface="Arial Black"/>
              </a:rPr>
              <a:t>Acquisition</a:t>
            </a:r>
            <a:endParaRPr sz="20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2100" i="1" spc="-50" dirty="0">
                <a:latin typeface="Arial"/>
                <a:cs typeface="Arial"/>
              </a:rPr>
              <a:t>Where </a:t>
            </a:r>
            <a:r>
              <a:rPr sz="2100" i="1" spc="-10" dirty="0">
                <a:latin typeface="Arial"/>
                <a:cs typeface="Arial"/>
              </a:rPr>
              <a:t>the </a:t>
            </a:r>
            <a:r>
              <a:rPr sz="2100" i="1" spc="-15" dirty="0">
                <a:latin typeface="Arial"/>
                <a:cs typeface="Arial"/>
              </a:rPr>
              <a:t>traffic </a:t>
            </a:r>
            <a:r>
              <a:rPr sz="2100" i="1" spc="-65" dirty="0">
                <a:latin typeface="Arial"/>
                <a:cs typeface="Arial"/>
              </a:rPr>
              <a:t>came </a:t>
            </a:r>
            <a:r>
              <a:rPr sz="2100" i="1" spc="-10" dirty="0">
                <a:latin typeface="Arial"/>
                <a:cs typeface="Arial"/>
              </a:rPr>
              <a:t>from: </a:t>
            </a:r>
            <a:r>
              <a:rPr sz="2100" i="1" spc="-60" dirty="0">
                <a:latin typeface="Arial"/>
                <a:cs typeface="Arial"/>
              </a:rPr>
              <a:t>referrals, </a:t>
            </a:r>
            <a:r>
              <a:rPr sz="2100" i="1" spc="-90" dirty="0">
                <a:latin typeface="Arial"/>
                <a:cs typeface="Arial"/>
              </a:rPr>
              <a:t>Social, </a:t>
            </a:r>
            <a:r>
              <a:rPr sz="2100" i="1" spc="-85" dirty="0">
                <a:latin typeface="Arial"/>
                <a:cs typeface="Arial"/>
              </a:rPr>
              <a:t>Ads, </a:t>
            </a:r>
            <a:r>
              <a:rPr sz="2100" i="1" spc="-225" dirty="0">
                <a:latin typeface="Arial"/>
                <a:cs typeface="Arial"/>
              </a:rPr>
              <a:t>SEO,</a:t>
            </a:r>
            <a:r>
              <a:rPr sz="2100" i="1" spc="-80" dirty="0">
                <a:latin typeface="Arial"/>
                <a:cs typeface="Arial"/>
              </a:rPr>
              <a:t> </a:t>
            </a:r>
            <a:r>
              <a:rPr sz="2100" i="1" spc="-60" dirty="0"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42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29" dirty="0">
                <a:latin typeface="Arial Black"/>
                <a:cs typeface="Arial Black"/>
              </a:rPr>
              <a:t>Behavior</a:t>
            </a:r>
            <a:endParaRPr sz="2000">
              <a:latin typeface="Arial Black"/>
              <a:cs typeface="Arial Black"/>
            </a:endParaRPr>
          </a:p>
          <a:p>
            <a:pPr marL="927100" marR="5080">
              <a:lnSpc>
                <a:spcPct val="104800"/>
              </a:lnSpc>
              <a:spcBef>
                <a:spcPts val="20"/>
              </a:spcBef>
            </a:pPr>
            <a:r>
              <a:rPr sz="2100" i="1" spc="-20" dirty="0">
                <a:latin typeface="Arial"/>
                <a:cs typeface="Arial"/>
              </a:rPr>
              <a:t>How </a:t>
            </a:r>
            <a:r>
              <a:rPr sz="2100" i="1" spc="-55" dirty="0">
                <a:latin typeface="Arial"/>
                <a:cs typeface="Arial"/>
              </a:rPr>
              <a:t>visitors </a:t>
            </a:r>
            <a:r>
              <a:rPr sz="2100" i="1" spc="-30" dirty="0">
                <a:latin typeface="Arial"/>
                <a:cs typeface="Arial"/>
              </a:rPr>
              <a:t>played </a:t>
            </a:r>
            <a:r>
              <a:rPr sz="2100" i="1" spc="-10" dirty="0">
                <a:latin typeface="Arial"/>
                <a:cs typeface="Arial"/>
              </a:rPr>
              <a:t>with your </a:t>
            </a:r>
            <a:r>
              <a:rPr sz="2100" i="1" spc="-55" dirty="0">
                <a:latin typeface="Arial"/>
                <a:cs typeface="Arial"/>
              </a:rPr>
              <a:t>website: </a:t>
            </a:r>
            <a:r>
              <a:rPr sz="2100" i="1" spc="-70" dirty="0">
                <a:latin typeface="Arial"/>
                <a:cs typeface="Arial"/>
              </a:rPr>
              <a:t>pages, </a:t>
            </a:r>
            <a:r>
              <a:rPr sz="2100" i="1" spc="-10" dirty="0">
                <a:latin typeface="Arial"/>
                <a:cs typeface="Arial"/>
              </a:rPr>
              <a:t>duration, </a:t>
            </a:r>
            <a:r>
              <a:rPr sz="2100" i="1" spc="-55" dirty="0">
                <a:latin typeface="Arial"/>
                <a:cs typeface="Arial"/>
              </a:rPr>
              <a:t>flow, </a:t>
            </a:r>
            <a:r>
              <a:rPr sz="2100" i="1" spc="-75" dirty="0">
                <a:latin typeface="Arial"/>
                <a:cs typeface="Arial"/>
              </a:rPr>
              <a:t>events,  </a:t>
            </a:r>
            <a:r>
              <a:rPr sz="2100" i="1" spc="-70" dirty="0">
                <a:latin typeface="Arial"/>
                <a:cs typeface="Arial"/>
              </a:rPr>
              <a:t>speed,</a:t>
            </a:r>
            <a:endParaRPr sz="21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42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10" dirty="0">
                <a:latin typeface="Arial Black"/>
                <a:cs typeface="Arial Black"/>
              </a:rPr>
              <a:t>Conversion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Reports</a:t>
            </a:r>
            <a:endParaRPr sz="2000">
              <a:latin typeface="Arial Black"/>
              <a:cs typeface="Arial Black"/>
            </a:endParaRPr>
          </a:p>
          <a:p>
            <a:pPr marL="927100" marR="301625">
              <a:lnSpc>
                <a:spcPct val="104800"/>
              </a:lnSpc>
              <a:spcBef>
                <a:spcPts val="20"/>
              </a:spcBef>
            </a:pPr>
            <a:r>
              <a:rPr sz="2100" i="1" spc="-110" dirty="0">
                <a:latin typeface="Arial"/>
                <a:cs typeface="Arial"/>
              </a:rPr>
              <a:t>This </a:t>
            </a:r>
            <a:r>
              <a:rPr sz="2100" i="1" spc="-120" dirty="0">
                <a:latin typeface="Arial"/>
                <a:cs typeface="Arial"/>
              </a:rPr>
              <a:t>is </a:t>
            </a:r>
            <a:r>
              <a:rPr sz="2100" i="1" spc="-25" dirty="0">
                <a:latin typeface="Arial"/>
                <a:cs typeface="Arial"/>
              </a:rPr>
              <a:t>what </a:t>
            </a:r>
            <a:r>
              <a:rPr sz="2100" i="1" spc="-40" dirty="0">
                <a:latin typeface="Arial"/>
                <a:cs typeface="Arial"/>
              </a:rPr>
              <a:t>matters, </a:t>
            </a:r>
            <a:r>
              <a:rPr sz="2100" i="1" spc="-85" dirty="0">
                <a:latin typeface="Arial"/>
                <a:cs typeface="Arial"/>
              </a:rPr>
              <a:t>key </a:t>
            </a:r>
            <a:r>
              <a:rPr sz="2100" i="1" spc="-45" dirty="0">
                <a:latin typeface="Arial"/>
                <a:cs typeface="Arial"/>
              </a:rPr>
              <a:t>metrics </a:t>
            </a:r>
            <a:r>
              <a:rPr sz="2100" i="1" spc="-10" dirty="0">
                <a:latin typeface="Arial"/>
                <a:cs typeface="Arial"/>
              </a:rPr>
              <a:t>your </a:t>
            </a:r>
            <a:r>
              <a:rPr sz="2100" i="1" spc="-35" dirty="0">
                <a:latin typeface="Arial"/>
                <a:cs typeface="Arial"/>
              </a:rPr>
              <a:t>CMO </a:t>
            </a:r>
            <a:r>
              <a:rPr sz="2100" i="1" spc="-30" dirty="0">
                <a:latin typeface="Arial"/>
                <a:cs typeface="Arial"/>
              </a:rPr>
              <a:t>should </a:t>
            </a:r>
            <a:r>
              <a:rPr sz="2100" i="1" spc="-20" dirty="0">
                <a:latin typeface="Arial"/>
                <a:cs typeface="Arial"/>
              </a:rPr>
              <a:t>be </a:t>
            </a:r>
            <a:r>
              <a:rPr sz="2100" i="1" spc="-35" dirty="0">
                <a:latin typeface="Arial"/>
                <a:cs typeface="Arial"/>
              </a:rPr>
              <a:t>concerned  </a:t>
            </a:r>
            <a:r>
              <a:rPr sz="2100" i="1" spc="-15" dirty="0">
                <a:latin typeface="Arial"/>
                <a:cs typeface="Arial"/>
              </a:rPr>
              <a:t>about: </a:t>
            </a:r>
            <a:r>
              <a:rPr sz="2100" i="1" spc="-100" dirty="0">
                <a:latin typeface="Arial"/>
                <a:cs typeface="Arial"/>
              </a:rPr>
              <a:t>Goals, </a:t>
            </a:r>
            <a:r>
              <a:rPr sz="2100" i="1" spc="-75" dirty="0">
                <a:latin typeface="Arial"/>
                <a:cs typeface="Arial"/>
              </a:rPr>
              <a:t>Ecommerce, </a:t>
            </a:r>
            <a:r>
              <a:rPr sz="2100" i="1" spc="-20" dirty="0">
                <a:latin typeface="Arial"/>
                <a:cs typeface="Arial"/>
              </a:rPr>
              <a:t>Marketing Promotion,</a:t>
            </a:r>
            <a:r>
              <a:rPr sz="2100" i="1" spc="125" dirty="0">
                <a:latin typeface="Arial"/>
                <a:cs typeface="Arial"/>
              </a:rPr>
              <a:t> </a:t>
            </a:r>
            <a:r>
              <a:rPr sz="2100" i="1" spc="10" dirty="0">
                <a:latin typeface="Arial"/>
                <a:cs typeface="Arial"/>
              </a:rPr>
              <a:t>Attribution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66504" y="1367027"/>
            <a:ext cx="2360930" cy="5209540"/>
            <a:chOff x="9366504" y="1367027"/>
            <a:chExt cx="2360930" cy="5209540"/>
          </a:xfrm>
        </p:grpSpPr>
        <p:sp>
          <p:nvSpPr>
            <p:cNvPr id="6" name="object 6"/>
            <p:cNvSpPr/>
            <p:nvPr/>
          </p:nvSpPr>
          <p:spPr>
            <a:xfrm>
              <a:off x="9375648" y="1376171"/>
              <a:ext cx="2342388" cy="5190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71076" y="1371599"/>
              <a:ext cx="2352040" cy="5200015"/>
            </a:xfrm>
            <a:custGeom>
              <a:avLst/>
              <a:gdLst/>
              <a:ahLst/>
              <a:cxnLst/>
              <a:rect l="l" t="t" r="r" b="b"/>
              <a:pathLst>
                <a:path w="2352040" h="5200015">
                  <a:moveTo>
                    <a:pt x="0" y="5199888"/>
                  </a:moveTo>
                  <a:lnTo>
                    <a:pt x="2351531" y="5199888"/>
                  </a:lnTo>
                  <a:lnTo>
                    <a:pt x="2351531" y="0"/>
                  </a:lnTo>
                  <a:lnTo>
                    <a:pt x="0" y="0"/>
                  </a:lnTo>
                  <a:lnTo>
                    <a:pt x="0" y="519988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17984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18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37007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Segments </a:t>
            </a:r>
            <a:r>
              <a:rPr spc="-405" dirty="0"/>
              <a:t>in</a:t>
            </a:r>
            <a:r>
              <a:rPr spc="-655" dirty="0"/>
              <a:t> </a:t>
            </a:r>
            <a:r>
              <a:rPr spc="-430" dirty="0"/>
              <a:t>GA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3267" y="6059830"/>
            <a:ext cx="766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latin typeface="Arial Black"/>
                <a:cs typeface="Arial Black"/>
              </a:rPr>
              <a:t>Design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310" dirty="0">
                <a:latin typeface="Arial Black"/>
                <a:cs typeface="Arial Black"/>
              </a:rPr>
              <a:t>segments </a:t>
            </a:r>
            <a:r>
              <a:rPr sz="2400" spc="-220" dirty="0">
                <a:latin typeface="Arial Black"/>
                <a:cs typeface="Arial Black"/>
              </a:rPr>
              <a:t>around your </a:t>
            </a:r>
            <a:r>
              <a:rPr sz="2400" spc="-285" dirty="0">
                <a:solidFill>
                  <a:srgbClr val="5B9BD4"/>
                </a:solidFill>
                <a:latin typeface="Arial Black"/>
                <a:cs typeface="Arial Black"/>
              </a:rPr>
              <a:t>core </a:t>
            </a:r>
            <a:r>
              <a:rPr sz="2400" spc="-350" dirty="0">
                <a:solidFill>
                  <a:srgbClr val="5B9BD4"/>
                </a:solidFill>
                <a:latin typeface="Arial Black"/>
                <a:cs typeface="Arial Black"/>
              </a:rPr>
              <a:t>Business</a:t>
            </a:r>
            <a:r>
              <a:rPr sz="2400" spc="-140" dirty="0">
                <a:solidFill>
                  <a:srgbClr val="5B9BD4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5B9BD4"/>
                </a:solidFill>
                <a:latin typeface="Arial Black"/>
                <a:cs typeface="Arial Black"/>
              </a:rPr>
              <a:t>Goals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7360" y="2415539"/>
            <a:ext cx="3421380" cy="329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1226" y="4645914"/>
            <a:ext cx="995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Arial Black"/>
                <a:cs typeface="Arial Black"/>
              </a:rPr>
              <a:t>California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1923" y="2415539"/>
            <a:ext cx="3421379" cy="3290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9058" y="4645914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15" dirty="0">
                <a:latin typeface="Arial Black"/>
                <a:cs typeface="Arial Black"/>
              </a:rPr>
              <a:t>F</a:t>
            </a:r>
            <a:r>
              <a:rPr sz="1800" spc="-229" dirty="0">
                <a:latin typeface="Arial Black"/>
                <a:cs typeface="Arial Black"/>
              </a:rPr>
              <a:t>ace</a:t>
            </a:r>
            <a:r>
              <a:rPr sz="1800" spc="-225" dirty="0">
                <a:latin typeface="Arial Black"/>
                <a:cs typeface="Arial Black"/>
              </a:rPr>
              <a:t>b</a:t>
            </a:r>
            <a:r>
              <a:rPr sz="1800" spc="-190" dirty="0">
                <a:latin typeface="Arial Black"/>
                <a:cs typeface="Arial Black"/>
              </a:rPr>
              <a:t>ook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17984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19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4577" y="1395476"/>
            <a:ext cx="7885430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algn="ctr">
              <a:lnSpc>
                <a:spcPct val="100000"/>
              </a:lnSpc>
              <a:spcBef>
                <a:spcPts val="100"/>
              </a:spcBef>
            </a:pPr>
            <a:r>
              <a:rPr sz="2400" spc="-310" dirty="0">
                <a:latin typeface="Arial Black"/>
                <a:cs typeface="Arial Black"/>
              </a:rPr>
              <a:t>Subset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75" dirty="0">
                <a:latin typeface="Arial Black"/>
                <a:cs typeface="Arial Black"/>
              </a:rPr>
              <a:t>data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captured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5521325" algn="l"/>
              </a:tabLst>
            </a:pPr>
            <a:r>
              <a:rPr sz="18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Geographic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800" u="heavy" spc="-20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Segmentation</a:t>
            </a:r>
            <a:r>
              <a:rPr sz="1800" spc="-204" dirty="0">
                <a:latin typeface="Arial Black"/>
                <a:cs typeface="Arial Black"/>
              </a:rPr>
              <a:t>	</a:t>
            </a:r>
            <a:r>
              <a:rPr sz="1800" u="heavy" spc="-1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Channel</a:t>
            </a:r>
            <a:r>
              <a:rPr sz="1800" u="heavy" spc="-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800" u="heavy" spc="-20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Segmentation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 Black"/>
              <a:cs typeface="Arial Black"/>
            </a:endParaRPr>
          </a:p>
          <a:p>
            <a:pPr marL="116839" algn="ctr">
              <a:lnSpc>
                <a:spcPct val="100000"/>
              </a:lnSpc>
              <a:tabLst>
                <a:tab pos="5391150" algn="l"/>
              </a:tabLst>
            </a:pP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All</a:t>
            </a:r>
            <a:r>
              <a:rPr sz="18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Data	All</a:t>
            </a:r>
            <a:r>
              <a:rPr sz="18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Arial Black"/>
              <a:cs typeface="Arial Black"/>
            </a:endParaRPr>
          </a:p>
          <a:p>
            <a:pPr marL="195580" algn="ctr">
              <a:lnSpc>
                <a:spcPct val="100000"/>
              </a:lnSpc>
              <a:tabLst>
                <a:tab pos="5391150" algn="l"/>
              </a:tabLst>
            </a:pPr>
            <a:r>
              <a:rPr sz="1800" spc="-254" dirty="0">
                <a:latin typeface="Arial Black"/>
                <a:cs typeface="Arial Black"/>
              </a:rPr>
              <a:t>USA	</a:t>
            </a:r>
            <a:r>
              <a:rPr sz="1800" spc="-240" dirty="0">
                <a:latin typeface="Arial Black"/>
                <a:cs typeface="Arial Black"/>
              </a:rPr>
              <a:t>Social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515" y="1577721"/>
            <a:ext cx="3425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What </a:t>
            </a:r>
            <a:r>
              <a:rPr spc="-484" dirty="0"/>
              <a:t>are</a:t>
            </a:r>
            <a:r>
              <a:rPr spc="30" dirty="0"/>
              <a:t> </a:t>
            </a:r>
            <a:r>
              <a:rPr spc="-710" dirty="0"/>
              <a:t>KPIs?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613" y="2697606"/>
            <a:ext cx="10094595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465" dirty="0">
                <a:latin typeface="Arial Black"/>
                <a:cs typeface="Arial Black"/>
              </a:rPr>
              <a:t>KPIs, </a:t>
            </a:r>
            <a:r>
              <a:rPr sz="2800" spc="-210" dirty="0">
                <a:latin typeface="Arial Black"/>
                <a:cs typeface="Arial Black"/>
              </a:rPr>
              <a:t>or </a:t>
            </a:r>
            <a:r>
              <a:rPr sz="2800" spc="-500" dirty="0">
                <a:latin typeface="Arial Black"/>
                <a:cs typeface="Arial Black"/>
              </a:rPr>
              <a:t>Key </a:t>
            </a:r>
            <a:r>
              <a:rPr sz="2800" spc="-330" dirty="0">
                <a:latin typeface="Arial Black"/>
                <a:cs typeface="Arial Black"/>
              </a:rPr>
              <a:t>Performance </a:t>
            </a:r>
            <a:r>
              <a:rPr sz="2800" spc="-335" dirty="0">
                <a:latin typeface="Arial Black"/>
                <a:cs typeface="Arial Black"/>
              </a:rPr>
              <a:t>Indicators </a:t>
            </a:r>
            <a:r>
              <a:rPr sz="2800" spc="-345" dirty="0">
                <a:latin typeface="Arial Black"/>
                <a:cs typeface="Arial Black"/>
              </a:rPr>
              <a:t>are </a:t>
            </a:r>
            <a:r>
              <a:rPr sz="2800" spc="-375" dirty="0">
                <a:latin typeface="Arial Black"/>
                <a:cs typeface="Arial Black"/>
              </a:rPr>
              <a:t>metrics </a:t>
            </a:r>
            <a:r>
              <a:rPr sz="2800" spc="-330" dirty="0">
                <a:latin typeface="Arial Black"/>
                <a:cs typeface="Arial Black"/>
              </a:rPr>
              <a:t>that tell </a:t>
            </a:r>
            <a:r>
              <a:rPr sz="2800" spc="-400" dirty="0">
                <a:latin typeface="Arial Black"/>
                <a:cs typeface="Arial Black"/>
              </a:rPr>
              <a:t>us </a:t>
            </a:r>
            <a:r>
              <a:rPr sz="2800" spc="-350" dirty="0">
                <a:latin typeface="Arial Black"/>
                <a:cs typeface="Arial Black"/>
              </a:rPr>
              <a:t>how  effective </a:t>
            </a:r>
            <a:r>
              <a:rPr sz="2800" spc="-475" dirty="0">
                <a:latin typeface="Arial Black"/>
                <a:cs typeface="Arial Black"/>
              </a:rPr>
              <a:t>we </a:t>
            </a:r>
            <a:r>
              <a:rPr sz="2800" spc="-345" dirty="0">
                <a:latin typeface="Arial Black"/>
                <a:cs typeface="Arial Black"/>
              </a:rPr>
              <a:t>are </a:t>
            </a:r>
            <a:r>
              <a:rPr sz="2800" spc="-365" dirty="0">
                <a:latin typeface="Arial Black"/>
                <a:cs typeface="Arial Black"/>
              </a:rPr>
              <a:t>at </a:t>
            </a:r>
            <a:r>
              <a:rPr sz="2800" spc="-325" dirty="0">
                <a:latin typeface="Arial Black"/>
                <a:cs typeface="Arial Black"/>
              </a:rPr>
              <a:t>achieving</a:t>
            </a:r>
            <a:r>
              <a:rPr sz="2800" spc="-275" dirty="0">
                <a:latin typeface="Arial Black"/>
                <a:cs typeface="Arial Black"/>
              </a:rPr>
              <a:t> </a:t>
            </a:r>
            <a:r>
              <a:rPr sz="2800" spc="-370" dirty="0">
                <a:latin typeface="Arial Black"/>
                <a:cs typeface="Arial Black"/>
              </a:rPr>
              <a:t>business </a:t>
            </a:r>
            <a:r>
              <a:rPr sz="2800" spc="-335" dirty="0">
                <a:latin typeface="Arial Black"/>
                <a:cs typeface="Arial Black"/>
              </a:rPr>
              <a:t>objectives.</a:t>
            </a:r>
            <a:endParaRPr sz="2800">
              <a:latin typeface="Arial Black"/>
              <a:cs typeface="Arial Black"/>
            </a:endParaRPr>
          </a:p>
          <a:p>
            <a:pPr marL="3773804" marR="3766185" algn="ctr">
              <a:lnSpc>
                <a:spcPct val="135700"/>
              </a:lnSpc>
            </a:pPr>
            <a:r>
              <a:rPr sz="2800" spc="-360" dirty="0">
                <a:latin typeface="Arial Black"/>
                <a:cs typeface="Arial Black"/>
              </a:rPr>
              <a:t>They </a:t>
            </a:r>
            <a:r>
              <a:rPr sz="2800" spc="-290" dirty="0">
                <a:latin typeface="Arial Black"/>
                <a:cs typeface="Arial Black"/>
              </a:rPr>
              <a:t>should </a:t>
            </a:r>
            <a:r>
              <a:rPr sz="2800" spc="-265" dirty="0">
                <a:latin typeface="Arial Black"/>
                <a:cs typeface="Arial Black"/>
              </a:rPr>
              <a:t>be:  </a:t>
            </a:r>
            <a:r>
              <a:rPr sz="2800" spc="-280" dirty="0">
                <a:latin typeface="Arial Black"/>
                <a:cs typeface="Arial Black"/>
              </a:rPr>
              <a:t>Challenging  </a:t>
            </a:r>
            <a:r>
              <a:rPr sz="2800" spc="-335" dirty="0">
                <a:latin typeface="Arial Black"/>
                <a:cs typeface="Arial Black"/>
              </a:rPr>
              <a:t>Achievable</a:t>
            </a:r>
            <a:endParaRPr sz="2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2800" spc="-325" dirty="0">
                <a:latin typeface="Arial Black"/>
                <a:cs typeface="Arial Black"/>
              </a:rPr>
              <a:t>Marketer </a:t>
            </a:r>
            <a:r>
              <a:rPr sz="2800" spc="-390" dirty="0">
                <a:latin typeface="Arial Black"/>
                <a:cs typeface="Arial Black"/>
              </a:rPr>
              <a:t>can </a:t>
            </a:r>
            <a:r>
              <a:rPr sz="2800" spc="-305" dirty="0">
                <a:latin typeface="Arial Black"/>
                <a:cs typeface="Arial Black"/>
              </a:rPr>
              <a:t>control </a:t>
            </a:r>
            <a:r>
              <a:rPr sz="2800" spc="-210" dirty="0">
                <a:latin typeface="Arial Black"/>
                <a:cs typeface="Arial Black"/>
              </a:rPr>
              <a:t>or</a:t>
            </a:r>
            <a:r>
              <a:rPr sz="2800" spc="100" dirty="0">
                <a:latin typeface="Arial Black"/>
                <a:cs typeface="Arial Black"/>
              </a:rPr>
              <a:t> </a:t>
            </a:r>
            <a:r>
              <a:rPr sz="2800" spc="-320" dirty="0">
                <a:latin typeface="Arial Black"/>
                <a:cs typeface="Arial Black"/>
              </a:rPr>
              <a:t>influence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4536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15" dirty="0"/>
              <a:t>Conversion</a:t>
            </a:r>
            <a:r>
              <a:rPr spc="-195" dirty="0"/>
              <a:t> </a:t>
            </a:r>
            <a:r>
              <a:rPr spc="-450" dirty="0"/>
              <a:t>Reports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7984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20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03" y="1395476"/>
            <a:ext cx="11384915" cy="389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982980" indent="-3416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0" dirty="0">
                <a:latin typeface="Arial Black"/>
                <a:cs typeface="Arial Black"/>
              </a:rPr>
              <a:t>Goals </a:t>
            </a:r>
            <a:r>
              <a:rPr sz="2400" spc="-295" dirty="0">
                <a:latin typeface="Arial Black"/>
                <a:cs typeface="Arial Black"/>
              </a:rPr>
              <a:t>are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265" dirty="0">
                <a:solidFill>
                  <a:srgbClr val="5B9BD4"/>
                </a:solidFill>
                <a:latin typeface="Arial Black"/>
                <a:cs typeface="Arial Black"/>
              </a:rPr>
              <a:t>completed </a:t>
            </a:r>
            <a:r>
              <a:rPr sz="2400" spc="-325" dirty="0">
                <a:solidFill>
                  <a:srgbClr val="5B9BD4"/>
                </a:solidFill>
                <a:latin typeface="Arial Black"/>
                <a:cs typeface="Arial Black"/>
              </a:rPr>
              <a:t>activity</a:t>
            </a:r>
            <a:r>
              <a:rPr sz="2400" spc="-325" dirty="0">
                <a:latin typeface="Arial Black"/>
                <a:cs typeface="Arial Black"/>
              </a:rPr>
              <a:t>, </a:t>
            </a:r>
            <a:r>
              <a:rPr sz="2400" spc="-295" dirty="0">
                <a:latin typeface="Arial Black"/>
                <a:cs typeface="Arial Black"/>
              </a:rPr>
              <a:t>called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275" dirty="0">
                <a:latin typeface="Arial Black"/>
                <a:cs typeface="Arial Black"/>
              </a:rPr>
              <a:t>conversion </a:t>
            </a:r>
            <a:r>
              <a:rPr sz="2400" spc="-285" dirty="0">
                <a:latin typeface="Arial Black"/>
                <a:cs typeface="Arial Black"/>
              </a:rPr>
              <a:t>that </a:t>
            </a:r>
            <a:r>
              <a:rPr sz="2400" spc="-280" dirty="0">
                <a:latin typeface="Arial Black"/>
                <a:cs typeface="Arial Black"/>
              </a:rPr>
              <a:t>contributes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270" dirty="0">
                <a:latin typeface="Arial Black"/>
                <a:cs typeface="Arial Black"/>
              </a:rPr>
              <a:t>the  </a:t>
            </a:r>
            <a:r>
              <a:rPr sz="2400" spc="-400" dirty="0">
                <a:latin typeface="Arial Black"/>
                <a:cs typeface="Arial Black"/>
              </a:rPr>
              <a:t>success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70" dirty="0">
                <a:latin typeface="Arial Black"/>
                <a:cs typeface="Arial Black"/>
              </a:rPr>
              <a:t>the </a:t>
            </a:r>
            <a:r>
              <a:rPr sz="2400" spc="-305" dirty="0">
                <a:latin typeface="Arial Black"/>
                <a:cs typeface="Arial Black"/>
              </a:rPr>
              <a:t>business. </a:t>
            </a:r>
            <a:r>
              <a:rPr sz="2400" spc="-240" dirty="0">
                <a:latin typeface="Arial Black"/>
                <a:cs typeface="Arial Black"/>
              </a:rPr>
              <a:t>A </a:t>
            </a:r>
            <a:r>
              <a:rPr sz="2400" spc="-335" dirty="0">
                <a:latin typeface="Arial Black"/>
                <a:cs typeface="Arial Black"/>
              </a:rPr>
              <a:t>series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310" dirty="0">
                <a:latin typeface="Arial Black"/>
                <a:cs typeface="Arial Black"/>
              </a:rPr>
              <a:t>actions </a:t>
            </a:r>
            <a:r>
              <a:rPr sz="2400" spc="-330" dirty="0">
                <a:latin typeface="Arial Black"/>
                <a:cs typeface="Arial Black"/>
              </a:rPr>
              <a:t>which </a:t>
            </a:r>
            <a:r>
              <a:rPr sz="2400" spc="-300" dirty="0">
                <a:solidFill>
                  <a:srgbClr val="5B9BD4"/>
                </a:solidFill>
                <a:latin typeface="Arial Black"/>
                <a:cs typeface="Arial Black"/>
              </a:rPr>
              <a:t>leads</a:t>
            </a:r>
            <a:r>
              <a:rPr sz="2400" spc="-375" dirty="0">
                <a:solidFill>
                  <a:srgbClr val="5B9BD4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5B9BD4"/>
                </a:solidFill>
                <a:latin typeface="Arial Black"/>
                <a:cs typeface="Arial Black"/>
              </a:rPr>
              <a:t>to </a:t>
            </a:r>
            <a:r>
              <a:rPr sz="2400" spc="-275" dirty="0">
                <a:solidFill>
                  <a:srgbClr val="5B9BD4"/>
                </a:solidFill>
                <a:latin typeface="Arial Black"/>
                <a:cs typeface="Arial Black"/>
              </a:rPr>
              <a:t>objective</a:t>
            </a:r>
            <a:r>
              <a:rPr sz="2400" spc="-27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353695">
              <a:lnSpc>
                <a:spcPct val="100000"/>
              </a:lnSpc>
            </a:pPr>
            <a:r>
              <a:rPr sz="2400" spc="-229" dirty="0">
                <a:latin typeface="Arial Black"/>
                <a:cs typeface="Arial Black"/>
              </a:rPr>
              <a:t>e.g. </a:t>
            </a:r>
            <a:r>
              <a:rPr sz="2400" spc="-260" dirty="0">
                <a:latin typeface="Arial Black"/>
                <a:cs typeface="Arial Black"/>
              </a:rPr>
              <a:t>fill </a:t>
            </a:r>
            <a:r>
              <a:rPr sz="2400" spc="-220" dirty="0">
                <a:latin typeface="Arial Black"/>
                <a:cs typeface="Arial Black"/>
              </a:rPr>
              <a:t>out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220" dirty="0">
                <a:latin typeface="Arial Black"/>
                <a:cs typeface="Arial Black"/>
              </a:rPr>
              <a:t>form, </a:t>
            </a:r>
            <a:r>
              <a:rPr sz="2400" spc="-290" dirty="0">
                <a:latin typeface="Arial Black"/>
                <a:cs typeface="Arial Black"/>
              </a:rPr>
              <a:t>purchase, </a:t>
            </a:r>
            <a:r>
              <a:rPr sz="2400" spc="-240" dirty="0">
                <a:latin typeface="Arial Black"/>
                <a:cs typeface="Arial Black"/>
              </a:rPr>
              <a:t>download, </a:t>
            </a:r>
            <a:r>
              <a:rPr sz="2400" spc="-280" dirty="0">
                <a:latin typeface="Arial Black"/>
                <a:cs typeface="Arial Black"/>
              </a:rPr>
              <a:t>sign</a:t>
            </a:r>
            <a:r>
              <a:rPr sz="2400" spc="-409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up </a:t>
            </a:r>
            <a:r>
              <a:rPr sz="2400" spc="-325" dirty="0"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440" dirty="0">
                <a:latin typeface="Arial Black"/>
                <a:cs typeface="Arial Black"/>
              </a:rPr>
              <a:t>KPIs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generated</a:t>
            </a:r>
            <a:endParaRPr sz="24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1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10" dirty="0">
                <a:latin typeface="Arial Black"/>
                <a:cs typeface="Arial Black"/>
              </a:rPr>
              <a:t>Conversion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80" dirty="0">
                <a:latin typeface="Arial Black"/>
                <a:cs typeface="Arial Black"/>
              </a:rPr>
              <a:t>Rate</a:t>
            </a:r>
            <a:endParaRPr sz="20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0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150" dirty="0">
                <a:latin typeface="Arial Black"/>
                <a:cs typeface="Arial Black"/>
              </a:rPr>
              <a:t>No. </a:t>
            </a:r>
            <a:r>
              <a:rPr sz="2000" spc="-185" dirty="0">
                <a:latin typeface="Arial Black"/>
                <a:cs typeface="Arial Black"/>
              </a:rPr>
              <a:t>of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Conversions</a:t>
            </a:r>
            <a:endParaRPr sz="20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0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20" dirty="0">
                <a:latin typeface="Arial Black"/>
                <a:cs typeface="Arial Black"/>
              </a:rPr>
              <a:t>ROI</a:t>
            </a:r>
            <a:endParaRPr sz="20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0" dirty="0">
                <a:latin typeface="Arial Black"/>
                <a:cs typeface="Arial Black"/>
              </a:rPr>
              <a:t>Event </a:t>
            </a:r>
            <a:r>
              <a:rPr sz="2400" spc="-360" dirty="0">
                <a:latin typeface="Arial Black"/>
                <a:cs typeface="Arial Black"/>
              </a:rPr>
              <a:t>Tracking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00" dirty="0">
                <a:solidFill>
                  <a:srgbClr val="5B9BD4"/>
                </a:solidFill>
                <a:latin typeface="Arial Black"/>
                <a:cs typeface="Arial Black"/>
              </a:rPr>
              <a:t>user </a:t>
            </a:r>
            <a:r>
              <a:rPr sz="2400" spc="-275" dirty="0">
                <a:solidFill>
                  <a:srgbClr val="5B9BD4"/>
                </a:solidFill>
                <a:latin typeface="Arial Black"/>
                <a:cs typeface="Arial Black"/>
              </a:rPr>
              <a:t>interaction </a:t>
            </a:r>
            <a:r>
              <a:rPr sz="2400" spc="-325" dirty="0">
                <a:latin typeface="Arial Black"/>
                <a:cs typeface="Arial Black"/>
              </a:rPr>
              <a:t>with </a:t>
            </a:r>
            <a:r>
              <a:rPr sz="2400" spc="-280" dirty="0">
                <a:latin typeface="Arial Black"/>
                <a:cs typeface="Arial Black"/>
              </a:rPr>
              <a:t>content </a:t>
            </a:r>
            <a:r>
              <a:rPr sz="2400" spc="-285" dirty="0">
                <a:latin typeface="Arial Black"/>
                <a:cs typeface="Arial Black"/>
              </a:rPr>
              <a:t>that </a:t>
            </a:r>
            <a:r>
              <a:rPr sz="2400" spc="-335" dirty="0">
                <a:latin typeface="Arial Black"/>
                <a:cs typeface="Arial Black"/>
              </a:rPr>
              <a:t>can </a:t>
            </a:r>
            <a:r>
              <a:rPr sz="2400" spc="-225" dirty="0">
                <a:latin typeface="Arial Black"/>
                <a:cs typeface="Arial Black"/>
              </a:rPr>
              <a:t>be </a:t>
            </a:r>
            <a:r>
              <a:rPr sz="2400" spc="-315" dirty="0">
                <a:latin typeface="Arial Black"/>
                <a:cs typeface="Arial Black"/>
              </a:rPr>
              <a:t>tracked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independently</a:t>
            </a:r>
            <a:endParaRPr sz="2400">
              <a:latin typeface="Arial Black"/>
              <a:cs typeface="Arial Black"/>
            </a:endParaRPr>
          </a:p>
          <a:p>
            <a:pPr marL="353695">
              <a:lnSpc>
                <a:spcPct val="100000"/>
              </a:lnSpc>
            </a:pPr>
            <a:r>
              <a:rPr sz="2400" spc="-225" dirty="0">
                <a:latin typeface="Arial Black"/>
                <a:cs typeface="Arial Black"/>
              </a:rPr>
              <a:t>e.g. </a:t>
            </a:r>
            <a:r>
              <a:rPr sz="2400" spc="-240" dirty="0">
                <a:latin typeface="Arial Black"/>
                <a:cs typeface="Arial Black"/>
              </a:rPr>
              <a:t>download, </a:t>
            </a:r>
            <a:r>
              <a:rPr sz="2400" spc="-260" dirty="0">
                <a:latin typeface="Arial Black"/>
                <a:cs typeface="Arial Black"/>
              </a:rPr>
              <a:t>play </a:t>
            </a:r>
            <a:r>
              <a:rPr sz="2400" spc="-235" dirty="0">
                <a:latin typeface="Arial Black"/>
                <a:cs typeface="Arial Black"/>
              </a:rPr>
              <a:t>video, </a:t>
            </a:r>
            <a:r>
              <a:rPr sz="2400" spc="-220" dirty="0">
                <a:latin typeface="Arial Black"/>
                <a:cs typeface="Arial Black"/>
              </a:rPr>
              <a:t>button </a:t>
            </a:r>
            <a:r>
              <a:rPr sz="2400" spc="-300" dirty="0">
                <a:latin typeface="Arial Black"/>
                <a:cs typeface="Arial Black"/>
              </a:rPr>
              <a:t>pushes</a:t>
            </a:r>
            <a:r>
              <a:rPr sz="2400" spc="13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4685" y="2604008"/>
            <a:ext cx="4263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65" dirty="0">
                <a:latin typeface="Arial Black"/>
                <a:cs typeface="Arial Black"/>
              </a:rPr>
              <a:t>Search</a:t>
            </a:r>
            <a:r>
              <a:rPr sz="4800" spc="-254" dirty="0">
                <a:latin typeface="Arial Black"/>
                <a:cs typeface="Arial Black"/>
              </a:rPr>
              <a:t> </a:t>
            </a:r>
            <a:r>
              <a:rPr sz="4800" spc="-509" dirty="0">
                <a:latin typeface="Arial Black"/>
                <a:cs typeface="Arial Black"/>
              </a:rPr>
              <a:t>Console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8570" y="3522979"/>
            <a:ext cx="4594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0" dirty="0">
                <a:latin typeface="Arial Black"/>
                <a:cs typeface="Arial Black"/>
              </a:rPr>
              <a:t>Getting </a:t>
            </a:r>
            <a:r>
              <a:rPr sz="2400" spc="-270" dirty="0">
                <a:latin typeface="Arial Black"/>
                <a:cs typeface="Arial Black"/>
              </a:rPr>
              <a:t>familiar </a:t>
            </a:r>
            <a:r>
              <a:rPr sz="2400" spc="-325" dirty="0">
                <a:latin typeface="Arial Black"/>
                <a:cs typeface="Arial Black"/>
              </a:rPr>
              <a:t>with </a:t>
            </a:r>
            <a:r>
              <a:rPr sz="2400" spc="-270" dirty="0">
                <a:latin typeface="Arial Black"/>
                <a:cs typeface="Arial Black"/>
              </a:rPr>
              <a:t>the</a:t>
            </a:r>
            <a:r>
              <a:rPr sz="2400" spc="15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interface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8805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Important </a:t>
            </a:r>
            <a:r>
              <a:rPr spc="-530" dirty="0"/>
              <a:t>Elements </a:t>
            </a:r>
            <a:r>
              <a:rPr spc="-370" dirty="0"/>
              <a:t>of </a:t>
            </a:r>
            <a:r>
              <a:rPr spc="-555" dirty="0"/>
              <a:t>Search</a:t>
            </a:r>
            <a:r>
              <a:rPr spc="-90" dirty="0"/>
              <a:t> </a:t>
            </a:r>
            <a:r>
              <a:rPr spc="-430" dirty="0"/>
              <a:t>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220051"/>
            <a:ext cx="8803005" cy="51562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200" spc="-310" dirty="0">
                <a:latin typeface="Arial Black"/>
                <a:cs typeface="Arial Black"/>
              </a:rPr>
              <a:t>Search </a:t>
            </a:r>
            <a:r>
              <a:rPr sz="2200" spc="-290" dirty="0">
                <a:latin typeface="Arial Black"/>
                <a:cs typeface="Arial Black"/>
              </a:rPr>
              <a:t>Analytics </a:t>
            </a:r>
            <a:r>
              <a:rPr sz="2200" spc="85" dirty="0">
                <a:latin typeface="Arial Black"/>
                <a:cs typeface="Arial Black"/>
              </a:rPr>
              <a:t>– </a:t>
            </a:r>
            <a:r>
              <a:rPr sz="2200" spc="-285" dirty="0">
                <a:latin typeface="Arial Black"/>
                <a:cs typeface="Arial Black"/>
              </a:rPr>
              <a:t>this </a:t>
            </a:r>
            <a:r>
              <a:rPr sz="2200" spc="-305" dirty="0">
                <a:latin typeface="Arial Black"/>
                <a:cs typeface="Arial Black"/>
              </a:rPr>
              <a:t>can </a:t>
            </a:r>
            <a:r>
              <a:rPr sz="2200" spc="-204" dirty="0">
                <a:latin typeface="Arial Black"/>
                <a:cs typeface="Arial Black"/>
              </a:rPr>
              <a:t>be </a:t>
            </a:r>
            <a:r>
              <a:rPr sz="2200" spc="-335" dirty="0">
                <a:latin typeface="Arial Black"/>
                <a:cs typeface="Arial Black"/>
              </a:rPr>
              <a:t>accessed </a:t>
            </a:r>
            <a:r>
              <a:rPr sz="2200" spc="-275" dirty="0">
                <a:latin typeface="Arial Black"/>
                <a:cs typeface="Arial Black"/>
              </a:rPr>
              <a:t>via </a:t>
            </a:r>
            <a:r>
              <a:rPr sz="2200" spc="-200" dirty="0">
                <a:latin typeface="Arial Black"/>
                <a:cs typeface="Arial Black"/>
              </a:rPr>
              <a:t>Google </a:t>
            </a:r>
            <a:r>
              <a:rPr sz="2200" spc="-290" dirty="0">
                <a:latin typeface="Arial Black"/>
                <a:cs typeface="Arial Black"/>
              </a:rPr>
              <a:t>Analytics </a:t>
            </a:r>
            <a:r>
              <a:rPr sz="2200" spc="-360" dirty="0">
                <a:latin typeface="Arial Black"/>
                <a:cs typeface="Arial Black"/>
              </a:rPr>
              <a:t>as</a:t>
            </a:r>
            <a:r>
              <a:rPr sz="2200" spc="-229" dirty="0">
                <a:latin typeface="Arial Black"/>
                <a:cs typeface="Arial Black"/>
              </a:rPr>
              <a:t> </a:t>
            </a:r>
            <a:r>
              <a:rPr sz="2200" spc="-310" dirty="0">
                <a:latin typeface="Arial Black"/>
                <a:cs typeface="Arial Black"/>
              </a:rPr>
              <a:t>well</a:t>
            </a:r>
            <a:endParaRPr sz="22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6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70" dirty="0">
                <a:latin typeface="Arial Black"/>
                <a:cs typeface="Arial Black"/>
              </a:rPr>
              <a:t>Keyword</a:t>
            </a:r>
            <a:r>
              <a:rPr sz="1900" spc="-80" dirty="0">
                <a:latin typeface="Arial Black"/>
                <a:cs typeface="Arial Black"/>
              </a:rPr>
              <a:t> </a:t>
            </a:r>
            <a:r>
              <a:rPr sz="1900" spc="-210" dirty="0">
                <a:latin typeface="Arial Black"/>
                <a:cs typeface="Arial Black"/>
              </a:rPr>
              <a:t>Queries</a:t>
            </a:r>
            <a:endParaRPr sz="19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4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15" dirty="0">
                <a:latin typeface="Arial Black"/>
                <a:cs typeface="Arial Black"/>
              </a:rPr>
              <a:t>Dimensions: </a:t>
            </a:r>
            <a:r>
              <a:rPr sz="1900" spc="-254" dirty="0">
                <a:latin typeface="Arial Black"/>
                <a:cs typeface="Arial Black"/>
              </a:rPr>
              <a:t>Pages, </a:t>
            </a:r>
            <a:r>
              <a:rPr sz="1900" spc="-210" dirty="0">
                <a:latin typeface="Arial Black"/>
                <a:cs typeface="Arial Black"/>
              </a:rPr>
              <a:t>Countries, </a:t>
            </a:r>
            <a:r>
              <a:rPr sz="1900" spc="-240" dirty="0">
                <a:latin typeface="Arial Black"/>
                <a:cs typeface="Arial Black"/>
              </a:rPr>
              <a:t>Devices, </a:t>
            </a:r>
            <a:r>
              <a:rPr sz="1900" spc="-265" dirty="0">
                <a:latin typeface="Arial Black"/>
                <a:cs typeface="Arial Black"/>
              </a:rPr>
              <a:t>Search</a:t>
            </a:r>
            <a:r>
              <a:rPr sz="1900" spc="-80" dirty="0">
                <a:latin typeface="Arial Black"/>
                <a:cs typeface="Arial Black"/>
              </a:rPr>
              <a:t> </a:t>
            </a:r>
            <a:r>
              <a:rPr sz="1900" spc="-210" dirty="0">
                <a:latin typeface="Arial Black"/>
                <a:cs typeface="Arial Black"/>
              </a:rPr>
              <a:t>type</a:t>
            </a:r>
            <a:endParaRPr sz="19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4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35" dirty="0">
                <a:latin typeface="Arial Black"/>
                <a:cs typeface="Arial Black"/>
              </a:rPr>
              <a:t>Metrics: </a:t>
            </a:r>
            <a:r>
              <a:rPr sz="1900" spc="-229" dirty="0">
                <a:latin typeface="Arial Black"/>
                <a:cs typeface="Arial Black"/>
              </a:rPr>
              <a:t>Impression, </a:t>
            </a:r>
            <a:r>
              <a:rPr sz="1900" spc="-265" dirty="0">
                <a:latin typeface="Arial Black"/>
                <a:cs typeface="Arial Black"/>
              </a:rPr>
              <a:t>CTR,</a:t>
            </a:r>
            <a:r>
              <a:rPr sz="1900" spc="-80" dirty="0">
                <a:latin typeface="Arial Black"/>
                <a:cs typeface="Arial Black"/>
              </a:rPr>
              <a:t> </a:t>
            </a:r>
            <a:r>
              <a:rPr sz="1900" spc="-229" dirty="0">
                <a:latin typeface="Arial Black"/>
                <a:cs typeface="Arial Black"/>
              </a:rPr>
              <a:t>Position</a:t>
            </a:r>
            <a:endParaRPr sz="19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4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95" dirty="0">
                <a:latin typeface="Arial Black"/>
                <a:cs typeface="Arial Black"/>
              </a:rPr>
              <a:t>Links</a:t>
            </a:r>
            <a:endParaRPr sz="19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200" spc="-290" dirty="0">
                <a:latin typeface="Arial Black"/>
                <a:cs typeface="Arial Black"/>
              </a:rPr>
              <a:t>Crawl</a:t>
            </a:r>
            <a:endParaRPr sz="22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6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29" dirty="0">
                <a:latin typeface="Arial Black"/>
                <a:cs typeface="Arial Black"/>
              </a:rPr>
              <a:t>Errors</a:t>
            </a:r>
            <a:endParaRPr sz="19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4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90" dirty="0">
                <a:latin typeface="Arial Black"/>
                <a:cs typeface="Arial Black"/>
              </a:rPr>
              <a:t>Stats</a:t>
            </a:r>
            <a:endParaRPr sz="19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4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40" dirty="0">
                <a:latin typeface="Arial Black"/>
                <a:cs typeface="Arial Black"/>
              </a:rPr>
              <a:t>Robots.txt</a:t>
            </a:r>
            <a:r>
              <a:rPr sz="1900" spc="-85" dirty="0">
                <a:latin typeface="Arial Black"/>
                <a:cs typeface="Arial Black"/>
              </a:rPr>
              <a:t> </a:t>
            </a:r>
            <a:r>
              <a:rPr sz="1900" spc="-245" dirty="0">
                <a:latin typeface="Arial Black"/>
                <a:cs typeface="Arial Black"/>
              </a:rPr>
              <a:t>tester</a:t>
            </a:r>
            <a:endParaRPr sz="19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4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54" dirty="0">
                <a:latin typeface="Arial Black"/>
                <a:cs typeface="Arial Black"/>
              </a:rPr>
              <a:t>Sitemaps</a:t>
            </a:r>
            <a:endParaRPr sz="19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66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200" spc="-310" dirty="0">
                <a:latin typeface="Arial Black"/>
                <a:cs typeface="Arial Black"/>
              </a:rPr>
              <a:t>Search</a:t>
            </a:r>
            <a:r>
              <a:rPr sz="2200" spc="-90" dirty="0">
                <a:latin typeface="Arial Black"/>
                <a:cs typeface="Arial Black"/>
              </a:rPr>
              <a:t> </a:t>
            </a:r>
            <a:r>
              <a:rPr sz="2200" spc="-265" dirty="0">
                <a:latin typeface="Arial Black"/>
                <a:cs typeface="Arial Black"/>
              </a:rPr>
              <a:t>Appearances</a:t>
            </a:r>
            <a:endParaRPr sz="22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5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40" dirty="0">
                <a:latin typeface="Arial Black"/>
                <a:cs typeface="Arial Black"/>
              </a:rPr>
              <a:t>HTML</a:t>
            </a:r>
            <a:r>
              <a:rPr sz="1900" spc="-60" dirty="0">
                <a:latin typeface="Arial Black"/>
                <a:cs typeface="Arial Black"/>
              </a:rPr>
              <a:t> </a:t>
            </a:r>
            <a:r>
              <a:rPr sz="1900" spc="-229" dirty="0">
                <a:latin typeface="Arial Black"/>
                <a:cs typeface="Arial Black"/>
              </a:rPr>
              <a:t>Errors</a:t>
            </a:r>
            <a:endParaRPr sz="19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74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1900" spc="-260" dirty="0">
                <a:latin typeface="Arial Black"/>
                <a:cs typeface="Arial Black"/>
              </a:rPr>
              <a:t>Site </a:t>
            </a:r>
            <a:r>
              <a:rPr sz="1900" spc="-245" dirty="0">
                <a:latin typeface="Arial Black"/>
                <a:cs typeface="Arial Black"/>
              </a:rPr>
              <a:t>Enhancements: </a:t>
            </a:r>
            <a:r>
              <a:rPr sz="1900" spc="-229" dirty="0">
                <a:latin typeface="Arial Black"/>
                <a:cs typeface="Arial Black"/>
              </a:rPr>
              <a:t>Structured </a:t>
            </a:r>
            <a:r>
              <a:rPr sz="1900" spc="-210" dirty="0">
                <a:latin typeface="Arial Black"/>
                <a:cs typeface="Arial Black"/>
              </a:rPr>
              <a:t>Data, </a:t>
            </a:r>
            <a:r>
              <a:rPr sz="1900" spc="-275" dirty="0">
                <a:latin typeface="Arial Black"/>
                <a:cs typeface="Arial Black"/>
              </a:rPr>
              <a:t>Rich </a:t>
            </a:r>
            <a:r>
              <a:rPr sz="1900" spc="-225" dirty="0">
                <a:latin typeface="Arial Black"/>
                <a:cs typeface="Arial Black"/>
              </a:rPr>
              <a:t>Cards, </a:t>
            </a:r>
            <a:r>
              <a:rPr sz="1900" spc="-215" dirty="0">
                <a:latin typeface="Arial Black"/>
                <a:cs typeface="Arial Black"/>
              </a:rPr>
              <a:t>Data</a:t>
            </a:r>
            <a:r>
              <a:rPr sz="1900" spc="-445" dirty="0">
                <a:latin typeface="Arial Black"/>
                <a:cs typeface="Arial Black"/>
              </a:rPr>
              <a:t> </a:t>
            </a:r>
            <a:r>
              <a:rPr sz="1900" spc="-190" dirty="0">
                <a:latin typeface="Arial Black"/>
                <a:cs typeface="Arial Black"/>
              </a:rPr>
              <a:t>Highlighter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1071" y="5687567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1860" y="6469923"/>
            <a:ext cx="19875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25" dirty="0">
                <a:latin typeface="Arial Black"/>
                <a:cs typeface="Arial Black"/>
              </a:rPr>
              <a:t>24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Ad</a:t>
            </a:r>
            <a:r>
              <a:rPr spc="-345" dirty="0"/>
              <a:t>W</a:t>
            </a:r>
            <a:r>
              <a:rPr spc="-295" dirty="0"/>
              <a:t>o</a:t>
            </a:r>
            <a:r>
              <a:rPr spc="-530" dirty="0"/>
              <a:t>r</a:t>
            </a:r>
            <a:r>
              <a:rPr spc="-610"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5829" y="3522979"/>
            <a:ext cx="272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40" dirty="0">
                <a:latin typeface="Arial Black"/>
                <a:cs typeface="Arial Black"/>
              </a:rPr>
              <a:t>Focus </a:t>
            </a:r>
            <a:r>
              <a:rPr sz="2400" spc="-180" dirty="0">
                <a:latin typeface="Arial Black"/>
                <a:cs typeface="Arial Black"/>
              </a:rPr>
              <a:t>on</a:t>
            </a:r>
            <a:r>
              <a:rPr sz="2400" spc="-360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Reporting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461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15" dirty="0"/>
              <a:t>Conversion</a:t>
            </a:r>
            <a:r>
              <a:rPr spc="-210" dirty="0"/>
              <a:t> </a:t>
            </a:r>
            <a:r>
              <a:rPr spc="-590" dirty="0"/>
              <a:t>Tracking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242822"/>
            <a:ext cx="8220709" cy="24364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0" dirty="0">
                <a:latin typeface="Arial Black"/>
                <a:cs typeface="Arial Black"/>
              </a:rPr>
              <a:t>Monitoring </a:t>
            </a:r>
            <a:r>
              <a:rPr sz="2400" spc="-260" dirty="0">
                <a:latin typeface="Arial Black"/>
                <a:cs typeface="Arial Black"/>
              </a:rPr>
              <a:t>spend </a:t>
            </a:r>
            <a:r>
              <a:rPr sz="2400" spc="-365" dirty="0">
                <a:latin typeface="Arial Black"/>
                <a:cs typeface="Arial Black"/>
              </a:rPr>
              <a:t>is </a:t>
            </a:r>
            <a:r>
              <a:rPr sz="2400" spc="-320" dirty="0">
                <a:latin typeface="Arial Black"/>
                <a:cs typeface="Arial Black"/>
              </a:rPr>
              <a:t>critical </a:t>
            </a:r>
            <a:r>
              <a:rPr sz="2400" spc="-229" dirty="0">
                <a:latin typeface="Arial Black"/>
                <a:cs typeface="Arial Black"/>
              </a:rPr>
              <a:t>and </a:t>
            </a:r>
            <a:r>
              <a:rPr sz="2400" spc="-310" dirty="0">
                <a:latin typeface="Arial Black"/>
                <a:cs typeface="Arial Black"/>
              </a:rPr>
              <a:t>so </a:t>
            </a:r>
            <a:r>
              <a:rPr sz="2400" spc="-285" dirty="0">
                <a:latin typeface="Arial Black"/>
                <a:cs typeface="Arial Black"/>
              </a:rPr>
              <a:t>it </a:t>
            </a:r>
            <a:r>
              <a:rPr sz="2400" spc="-295" dirty="0">
                <a:latin typeface="Arial Black"/>
                <a:cs typeface="Arial Black"/>
              </a:rPr>
              <a:t>tracking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90" dirty="0">
                <a:latin typeface="Arial Black"/>
                <a:cs typeface="Arial Black"/>
              </a:rPr>
              <a:t>conversions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5" dirty="0">
                <a:latin typeface="Arial Black"/>
                <a:cs typeface="Arial Black"/>
              </a:rPr>
              <a:t>Some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70" dirty="0">
                <a:latin typeface="Arial Black"/>
                <a:cs typeface="Arial Black"/>
              </a:rPr>
              <a:t>the </a:t>
            </a:r>
            <a:r>
              <a:rPr sz="2400" spc="-400" dirty="0">
                <a:latin typeface="Arial Black"/>
                <a:cs typeface="Arial Black"/>
              </a:rPr>
              <a:t>ways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150" dirty="0">
                <a:latin typeface="Arial Black"/>
                <a:cs typeface="Arial Black"/>
              </a:rPr>
              <a:t>do </a:t>
            </a:r>
            <a:r>
              <a:rPr sz="2400" spc="-310" dirty="0">
                <a:latin typeface="Arial Black"/>
                <a:cs typeface="Arial Black"/>
              </a:rPr>
              <a:t>this</a:t>
            </a:r>
            <a:r>
              <a:rPr sz="2400" spc="-484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are:</a:t>
            </a:r>
            <a:endParaRPr sz="24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1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10" dirty="0">
                <a:latin typeface="Arial Black"/>
                <a:cs typeface="Arial Black"/>
              </a:rPr>
              <a:t>Conversion </a:t>
            </a:r>
            <a:r>
              <a:rPr sz="2000" spc="-295" dirty="0">
                <a:latin typeface="Arial Black"/>
                <a:cs typeface="Arial Black"/>
              </a:rPr>
              <a:t>Tracking </a:t>
            </a:r>
            <a:r>
              <a:rPr sz="2000" spc="-200" dirty="0">
                <a:latin typeface="Arial Black"/>
                <a:cs typeface="Arial Black"/>
              </a:rPr>
              <a:t>in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AdWords</a:t>
            </a:r>
            <a:endParaRPr sz="20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0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80" dirty="0">
                <a:latin typeface="Arial Black"/>
                <a:cs typeface="Arial Black"/>
              </a:rPr>
              <a:t>Link </a:t>
            </a:r>
            <a:r>
              <a:rPr sz="2000" spc="-180" dirty="0">
                <a:latin typeface="Arial Black"/>
                <a:cs typeface="Arial Black"/>
              </a:rPr>
              <a:t>Google</a:t>
            </a:r>
            <a:r>
              <a:rPr sz="2000" spc="-305" dirty="0">
                <a:latin typeface="Arial Black"/>
                <a:cs typeface="Arial Black"/>
              </a:rPr>
              <a:t> </a:t>
            </a:r>
            <a:r>
              <a:rPr sz="2000" spc="-265" dirty="0">
                <a:latin typeface="Arial Black"/>
                <a:cs typeface="Arial Black"/>
              </a:rPr>
              <a:t>Analytics</a:t>
            </a:r>
            <a:endParaRPr sz="20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0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10" dirty="0">
                <a:latin typeface="Arial Black"/>
                <a:cs typeface="Arial Black"/>
              </a:rPr>
              <a:t>Conversion </a:t>
            </a:r>
            <a:r>
              <a:rPr sz="2000" spc="-295" dirty="0">
                <a:latin typeface="Arial Black"/>
                <a:cs typeface="Arial Black"/>
              </a:rPr>
              <a:t>Tracking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tools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32847" y="2244851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2624" y="3934967"/>
            <a:ext cx="2194560" cy="1537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2152" y="5559552"/>
            <a:ext cx="2194560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6047" y="4029455"/>
            <a:ext cx="2194559" cy="1661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1440" y="3934967"/>
            <a:ext cx="1994915" cy="449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1488" y="4364735"/>
            <a:ext cx="1955292" cy="617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2552" y="5457444"/>
            <a:ext cx="1693163" cy="839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24</a:t>
            </a:fld>
            <a:endParaRPr spc="-13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3779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40" dirty="0"/>
              <a:t>KPIs </a:t>
            </a:r>
            <a:r>
              <a:rPr spc="-405" dirty="0"/>
              <a:t>in</a:t>
            </a:r>
            <a:r>
              <a:rPr spc="-215" dirty="0"/>
              <a:t> </a:t>
            </a:r>
            <a:r>
              <a:rPr spc="-380" dirty="0"/>
              <a:t>AdWords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25</a:t>
            </a:fld>
            <a:endParaRPr spc="-135" dirty="0"/>
          </a:p>
        </p:txBody>
      </p:sp>
      <p:sp>
        <p:nvSpPr>
          <p:cNvPr id="3" name="object 3"/>
          <p:cNvSpPr txBox="1"/>
          <p:nvPr/>
        </p:nvSpPr>
        <p:spPr>
          <a:xfrm>
            <a:off x="355803" y="1242822"/>
            <a:ext cx="5467985" cy="45377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50" dirty="0">
                <a:latin typeface="Arial Black"/>
                <a:cs typeface="Arial Black"/>
              </a:rPr>
              <a:t>Conversion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0" dirty="0">
                <a:latin typeface="Arial Black"/>
                <a:cs typeface="Arial Black"/>
              </a:rPr>
              <a:t>Impression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Share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45" dirty="0">
                <a:latin typeface="Arial Black"/>
                <a:cs typeface="Arial Black"/>
              </a:rPr>
              <a:t>Quality </a:t>
            </a:r>
            <a:r>
              <a:rPr sz="2400" spc="-320" dirty="0">
                <a:latin typeface="Arial Black"/>
                <a:cs typeface="Arial Black"/>
              </a:rPr>
              <a:t>Score</a:t>
            </a:r>
            <a:r>
              <a:rPr sz="2400" spc="5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(QS)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85" dirty="0">
                <a:latin typeface="Arial Black"/>
                <a:cs typeface="Arial Black"/>
              </a:rPr>
              <a:t>CPC </a:t>
            </a:r>
            <a:r>
              <a:rPr sz="2400" spc="-180" dirty="0">
                <a:latin typeface="Arial Black"/>
                <a:cs typeface="Arial Black"/>
              </a:rPr>
              <a:t>or </a:t>
            </a:r>
            <a:r>
              <a:rPr sz="2400" spc="-375" dirty="0">
                <a:latin typeface="Arial Black"/>
                <a:cs typeface="Arial Black"/>
              </a:rPr>
              <a:t>CTC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90" dirty="0">
                <a:latin typeface="Arial Black"/>
                <a:cs typeface="Arial Black"/>
              </a:rPr>
              <a:t>Cost </a:t>
            </a:r>
            <a:r>
              <a:rPr sz="2400" spc="-220" dirty="0">
                <a:latin typeface="Arial Black"/>
                <a:cs typeface="Arial Black"/>
              </a:rPr>
              <a:t>per</a:t>
            </a:r>
            <a:r>
              <a:rPr sz="2400" spc="90" dirty="0">
                <a:latin typeface="Arial Black"/>
                <a:cs typeface="Arial Black"/>
              </a:rPr>
              <a:t> </a:t>
            </a:r>
            <a:r>
              <a:rPr sz="2400" spc="-345" dirty="0">
                <a:latin typeface="Arial Black"/>
                <a:cs typeface="Arial Black"/>
              </a:rPr>
              <a:t>Click</a:t>
            </a:r>
            <a:endParaRPr sz="2400">
              <a:latin typeface="Arial Black"/>
              <a:cs typeface="Arial Black"/>
            </a:endParaRPr>
          </a:p>
          <a:p>
            <a:pPr marL="353695" marR="5080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5" dirty="0">
                <a:latin typeface="Arial Black"/>
                <a:cs typeface="Arial Black"/>
              </a:rPr>
              <a:t>AdRank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20" dirty="0">
                <a:latin typeface="Arial Black"/>
                <a:cs typeface="Arial Black"/>
              </a:rPr>
              <a:t>Max </a:t>
            </a:r>
            <a:r>
              <a:rPr sz="2400" spc="-285" dirty="0">
                <a:latin typeface="Arial Black"/>
                <a:cs typeface="Arial Black"/>
              </a:rPr>
              <a:t>CPC </a:t>
            </a:r>
            <a:r>
              <a:rPr sz="2400" spc="-509" dirty="0">
                <a:latin typeface="Arial Black"/>
                <a:cs typeface="Arial Black"/>
              </a:rPr>
              <a:t>x </a:t>
            </a:r>
            <a:r>
              <a:rPr sz="2400" spc="-250" dirty="0">
                <a:latin typeface="Arial Black"/>
                <a:cs typeface="Arial Black"/>
              </a:rPr>
              <a:t>Quality </a:t>
            </a:r>
            <a:r>
              <a:rPr sz="2400" spc="-320" dirty="0">
                <a:latin typeface="Arial Black"/>
                <a:cs typeface="Arial Black"/>
              </a:rPr>
              <a:t>Score </a:t>
            </a:r>
            <a:r>
              <a:rPr sz="2400" spc="95" dirty="0">
                <a:latin typeface="Arial Black"/>
                <a:cs typeface="Arial Black"/>
              </a:rPr>
              <a:t>+  </a:t>
            </a:r>
            <a:r>
              <a:rPr sz="2400" spc="-335" dirty="0">
                <a:latin typeface="Arial Black"/>
                <a:cs typeface="Arial Black"/>
              </a:rPr>
              <a:t>Extensions</a:t>
            </a:r>
            <a:r>
              <a:rPr sz="2400" spc="-75" dirty="0">
                <a:latin typeface="Arial Black"/>
                <a:cs typeface="Arial Black"/>
              </a:rPr>
              <a:t> </a:t>
            </a:r>
            <a:r>
              <a:rPr sz="2400" spc="-295" dirty="0">
                <a:latin typeface="Arial Black"/>
                <a:cs typeface="Arial Black"/>
              </a:rPr>
              <a:t>impact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40" dirty="0">
                <a:latin typeface="Arial Black"/>
                <a:cs typeface="Arial Black"/>
              </a:rPr>
              <a:t>Keyword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(KW)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35" dirty="0">
                <a:latin typeface="Arial Black"/>
                <a:cs typeface="Arial Black"/>
              </a:rPr>
              <a:t>Search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405" dirty="0">
                <a:latin typeface="Arial Black"/>
                <a:cs typeface="Arial Black"/>
              </a:rPr>
              <a:t>Term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20" dirty="0">
                <a:latin typeface="Arial Black"/>
                <a:cs typeface="Arial Black"/>
              </a:rPr>
              <a:t>Max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CPC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934" y="1242822"/>
            <a:ext cx="5327015" cy="43853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70" dirty="0">
                <a:latin typeface="Arial Black"/>
                <a:cs typeface="Arial Black"/>
              </a:rPr>
              <a:t>CTR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45" dirty="0">
                <a:latin typeface="Arial Black"/>
                <a:cs typeface="Arial Black"/>
              </a:rPr>
              <a:t>Click </a:t>
            </a:r>
            <a:r>
              <a:rPr sz="2400" spc="-235" dirty="0">
                <a:latin typeface="Arial Black"/>
                <a:cs typeface="Arial Black"/>
              </a:rPr>
              <a:t>Through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335" dirty="0">
                <a:latin typeface="Arial Black"/>
                <a:cs typeface="Arial Black"/>
              </a:rPr>
              <a:t>Rate</a:t>
            </a:r>
            <a:endParaRPr sz="2400">
              <a:latin typeface="Arial Black"/>
              <a:cs typeface="Arial Black"/>
            </a:endParaRPr>
          </a:p>
          <a:p>
            <a:pPr marL="353695" marR="308610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409" dirty="0">
                <a:latin typeface="Arial Black"/>
                <a:cs typeface="Arial Black"/>
              </a:rPr>
              <a:t>SERP </a:t>
            </a:r>
            <a:r>
              <a:rPr sz="2400" spc="-310" dirty="0">
                <a:latin typeface="Arial Black"/>
                <a:cs typeface="Arial Black"/>
              </a:rPr>
              <a:t>Page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35" dirty="0">
                <a:latin typeface="Arial Black"/>
                <a:cs typeface="Arial Black"/>
              </a:rPr>
              <a:t>Search </a:t>
            </a:r>
            <a:r>
              <a:rPr sz="2400" spc="-265" dirty="0">
                <a:latin typeface="Arial Black"/>
                <a:cs typeface="Arial Black"/>
              </a:rPr>
              <a:t>Engine </a:t>
            </a:r>
            <a:r>
              <a:rPr sz="2400" spc="-330" dirty="0">
                <a:latin typeface="Arial Black"/>
                <a:cs typeface="Arial Black"/>
              </a:rPr>
              <a:t>Result  </a:t>
            </a:r>
            <a:r>
              <a:rPr sz="2400" spc="-310" dirty="0">
                <a:latin typeface="Arial Black"/>
                <a:cs typeface="Arial Black"/>
              </a:rPr>
              <a:t>Page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80" dirty="0">
                <a:latin typeface="Arial Black"/>
                <a:cs typeface="Arial Black"/>
              </a:rPr>
              <a:t>CPA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90" dirty="0">
                <a:latin typeface="Arial Black"/>
                <a:cs typeface="Arial Black"/>
              </a:rPr>
              <a:t>Cost </a:t>
            </a:r>
            <a:r>
              <a:rPr sz="2400" spc="-220" dirty="0">
                <a:latin typeface="Arial Black"/>
                <a:cs typeface="Arial Black"/>
              </a:rPr>
              <a:t>per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Acquisition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405" dirty="0">
                <a:latin typeface="Arial Black"/>
                <a:cs typeface="Arial Black"/>
              </a:rPr>
              <a:t>CTA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80" dirty="0">
                <a:latin typeface="Arial Black"/>
                <a:cs typeface="Arial Black"/>
              </a:rPr>
              <a:t>Call </a:t>
            </a:r>
            <a:r>
              <a:rPr sz="2400" spc="-220" dirty="0">
                <a:latin typeface="Arial Black"/>
                <a:cs typeface="Arial Black"/>
              </a:rPr>
              <a:t>to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Action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65" dirty="0">
                <a:latin typeface="Arial Black"/>
                <a:cs typeface="Arial Black"/>
              </a:rPr>
              <a:t>Clicks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75" dirty="0">
                <a:latin typeface="Arial Black"/>
                <a:cs typeface="Arial Black"/>
              </a:rPr>
              <a:t>Hit </a:t>
            </a:r>
            <a:r>
              <a:rPr sz="2400" spc="-180" dirty="0">
                <a:latin typeface="Arial Black"/>
                <a:cs typeface="Arial Black"/>
              </a:rPr>
              <a:t>on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35" dirty="0">
                <a:latin typeface="Arial Black"/>
                <a:cs typeface="Arial Black"/>
              </a:rPr>
              <a:t>ad </a:t>
            </a:r>
            <a:r>
              <a:rPr sz="2400" spc="-180" dirty="0">
                <a:latin typeface="Arial Black"/>
                <a:cs typeface="Arial Black"/>
              </a:rPr>
              <a:t>on</a:t>
            </a:r>
            <a:r>
              <a:rPr sz="2400" spc="-434" dirty="0">
                <a:latin typeface="Arial Black"/>
                <a:cs typeface="Arial Black"/>
              </a:rPr>
              <a:t> </a:t>
            </a:r>
            <a:r>
              <a:rPr sz="2400" spc="-409" dirty="0">
                <a:latin typeface="Arial Black"/>
                <a:cs typeface="Arial Black"/>
              </a:rPr>
              <a:t>SERP</a:t>
            </a:r>
            <a:endParaRPr sz="2400">
              <a:latin typeface="Arial Black"/>
              <a:cs typeface="Arial Black"/>
            </a:endParaRPr>
          </a:p>
          <a:p>
            <a:pPr marL="353695" marR="5080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0" dirty="0">
                <a:latin typeface="Arial Black"/>
                <a:cs typeface="Arial Black"/>
              </a:rPr>
              <a:t>Impressions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90" dirty="0">
                <a:latin typeface="Arial Black"/>
                <a:cs typeface="Arial Black"/>
              </a:rPr>
              <a:t>visibility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35" dirty="0">
                <a:latin typeface="Arial Black"/>
                <a:cs typeface="Arial Black"/>
              </a:rPr>
              <a:t>ad </a:t>
            </a:r>
            <a:r>
              <a:rPr sz="2400" spc="-180" dirty="0">
                <a:latin typeface="Arial Black"/>
                <a:cs typeface="Arial Black"/>
              </a:rPr>
              <a:t>on  </a:t>
            </a:r>
            <a:r>
              <a:rPr sz="2400" spc="-409" dirty="0">
                <a:latin typeface="Arial Black"/>
                <a:cs typeface="Arial Black"/>
              </a:rPr>
              <a:t>SERP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0" dirty="0">
                <a:latin typeface="Arial Black"/>
                <a:cs typeface="Arial Black"/>
              </a:rPr>
              <a:t>ROI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80" dirty="0">
                <a:latin typeface="Arial Black"/>
                <a:cs typeface="Arial Black"/>
              </a:rPr>
              <a:t>Return </a:t>
            </a:r>
            <a:r>
              <a:rPr sz="2400" spc="-180" dirty="0">
                <a:latin typeface="Arial Black"/>
                <a:cs typeface="Arial Black"/>
              </a:rPr>
              <a:t>on</a:t>
            </a:r>
            <a:r>
              <a:rPr sz="2400" spc="-434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Investment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712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Link </a:t>
            </a:r>
            <a:r>
              <a:rPr spc="-360" dirty="0"/>
              <a:t>Google </a:t>
            </a:r>
            <a:r>
              <a:rPr spc="-525" dirty="0"/>
              <a:t>Analytics </a:t>
            </a:r>
            <a:r>
              <a:rPr spc="-550" dirty="0"/>
              <a:t>&amp;</a:t>
            </a:r>
            <a:r>
              <a:rPr spc="-765" dirty="0"/>
              <a:t> </a:t>
            </a:r>
            <a:r>
              <a:rPr spc="-380" dirty="0"/>
              <a:t>AdWords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26</a:t>
            </a:fld>
            <a:endParaRPr spc="-135" dirty="0"/>
          </a:p>
        </p:txBody>
      </p:sp>
      <p:sp>
        <p:nvSpPr>
          <p:cNvPr id="4" name="object 4"/>
          <p:cNvSpPr txBox="1"/>
          <p:nvPr/>
        </p:nvSpPr>
        <p:spPr>
          <a:xfrm>
            <a:off x="355803" y="1242822"/>
            <a:ext cx="11310620" cy="38671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45" dirty="0">
                <a:latin typeface="Arial Black"/>
                <a:cs typeface="Arial Black"/>
              </a:rPr>
              <a:t>See </a:t>
            </a:r>
            <a:r>
              <a:rPr sz="2400" spc="-235" dirty="0">
                <a:latin typeface="Arial Black"/>
                <a:cs typeface="Arial Black"/>
              </a:rPr>
              <a:t>ad </a:t>
            </a:r>
            <a:r>
              <a:rPr sz="2400" spc="-229" dirty="0">
                <a:latin typeface="Arial Black"/>
                <a:cs typeface="Arial Black"/>
              </a:rPr>
              <a:t>and </a:t>
            </a:r>
            <a:r>
              <a:rPr sz="2400" spc="-335" dirty="0">
                <a:latin typeface="Arial Black"/>
                <a:cs typeface="Arial Black"/>
              </a:rPr>
              <a:t>site </a:t>
            </a:r>
            <a:r>
              <a:rPr sz="2400" spc="-245" dirty="0">
                <a:solidFill>
                  <a:srgbClr val="5B9BD4"/>
                </a:solidFill>
                <a:latin typeface="Arial Black"/>
                <a:cs typeface="Arial Black"/>
              </a:rPr>
              <a:t>performance </a:t>
            </a:r>
            <a:r>
              <a:rPr sz="2400" spc="-275" dirty="0">
                <a:latin typeface="Arial Black"/>
                <a:cs typeface="Arial Black"/>
              </a:rPr>
              <a:t>data </a:t>
            </a:r>
            <a:r>
              <a:rPr sz="2400" spc="-245" dirty="0">
                <a:latin typeface="Arial Black"/>
                <a:cs typeface="Arial Black"/>
              </a:rPr>
              <a:t>in </a:t>
            </a:r>
            <a:r>
              <a:rPr sz="2400" spc="-270" dirty="0">
                <a:latin typeface="Arial Black"/>
                <a:cs typeface="Arial Black"/>
              </a:rPr>
              <a:t>the </a:t>
            </a:r>
            <a:r>
              <a:rPr sz="2400" spc="-229" dirty="0">
                <a:latin typeface="Arial Black"/>
                <a:cs typeface="Arial Black"/>
              </a:rPr>
              <a:t>AdWords </a:t>
            </a:r>
            <a:r>
              <a:rPr sz="2400" spc="-250" dirty="0">
                <a:latin typeface="Arial Black"/>
                <a:cs typeface="Arial Black"/>
              </a:rPr>
              <a:t>reports </a:t>
            </a:r>
            <a:r>
              <a:rPr sz="2400" spc="-245" dirty="0">
                <a:latin typeface="Arial Black"/>
                <a:cs typeface="Arial Black"/>
              </a:rPr>
              <a:t>in</a:t>
            </a:r>
            <a:r>
              <a:rPr sz="2400" spc="250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Analytics.</a:t>
            </a:r>
            <a:endParaRPr sz="2400">
              <a:latin typeface="Arial Black"/>
              <a:cs typeface="Arial Black"/>
            </a:endParaRPr>
          </a:p>
          <a:p>
            <a:pPr marL="353695" marR="4254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25" dirty="0">
                <a:latin typeface="Arial Black"/>
                <a:cs typeface="Arial Black"/>
              </a:rPr>
              <a:t>Import </a:t>
            </a:r>
            <a:r>
              <a:rPr sz="2400" spc="-320" dirty="0">
                <a:latin typeface="Arial Black"/>
                <a:cs typeface="Arial Black"/>
              </a:rPr>
              <a:t>Analytics </a:t>
            </a:r>
            <a:r>
              <a:rPr sz="2400" spc="-290" dirty="0">
                <a:solidFill>
                  <a:srgbClr val="5B9BD4"/>
                </a:solidFill>
                <a:latin typeface="Arial Black"/>
                <a:cs typeface="Arial Black"/>
              </a:rPr>
              <a:t>Goals </a:t>
            </a:r>
            <a:r>
              <a:rPr sz="2400" spc="-225" dirty="0">
                <a:solidFill>
                  <a:srgbClr val="5B9BD4"/>
                </a:solidFill>
                <a:latin typeface="Arial Black"/>
                <a:cs typeface="Arial Black"/>
              </a:rPr>
              <a:t>and </a:t>
            </a:r>
            <a:r>
              <a:rPr sz="2400" spc="-320" dirty="0">
                <a:solidFill>
                  <a:srgbClr val="5B9BD4"/>
                </a:solidFill>
                <a:latin typeface="Arial Black"/>
                <a:cs typeface="Arial Black"/>
              </a:rPr>
              <a:t>Ecommerce </a:t>
            </a:r>
            <a:r>
              <a:rPr sz="2400" spc="-305" dirty="0">
                <a:solidFill>
                  <a:srgbClr val="5B9BD4"/>
                </a:solidFill>
                <a:latin typeface="Arial Black"/>
                <a:cs typeface="Arial Black"/>
              </a:rPr>
              <a:t>transactions </a:t>
            </a:r>
            <a:r>
              <a:rPr sz="2400" spc="-290" dirty="0">
                <a:latin typeface="Arial Black"/>
                <a:cs typeface="Arial Black"/>
              </a:rPr>
              <a:t>directly </a:t>
            </a:r>
            <a:r>
              <a:rPr sz="2400" spc="-235" dirty="0">
                <a:latin typeface="Arial Black"/>
                <a:cs typeface="Arial Black"/>
              </a:rPr>
              <a:t>into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29" dirty="0">
                <a:latin typeface="Arial Black"/>
                <a:cs typeface="Arial Black"/>
              </a:rPr>
              <a:t>AdWords  </a:t>
            </a:r>
            <a:r>
              <a:rPr sz="2400" spc="-290" dirty="0">
                <a:latin typeface="Arial Black"/>
                <a:cs typeface="Arial Black"/>
              </a:rPr>
              <a:t>account.</a:t>
            </a:r>
            <a:endParaRPr sz="2400">
              <a:latin typeface="Arial Black"/>
              <a:cs typeface="Arial Black"/>
            </a:endParaRPr>
          </a:p>
          <a:p>
            <a:pPr marL="353695" marR="5080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25" dirty="0">
                <a:latin typeface="Arial Black"/>
                <a:cs typeface="Arial Black"/>
              </a:rPr>
              <a:t>Import </a:t>
            </a:r>
            <a:r>
              <a:rPr sz="2400" spc="-270" dirty="0">
                <a:latin typeface="Arial Black"/>
                <a:cs typeface="Arial Black"/>
              </a:rPr>
              <a:t>valuable </a:t>
            </a:r>
            <a:r>
              <a:rPr sz="2400" spc="-320" dirty="0">
                <a:latin typeface="Arial Black"/>
                <a:cs typeface="Arial Black"/>
              </a:rPr>
              <a:t>Analytics </a:t>
            </a:r>
            <a:r>
              <a:rPr sz="2400" spc="-315" dirty="0">
                <a:solidFill>
                  <a:srgbClr val="5B9BD4"/>
                </a:solidFill>
                <a:latin typeface="Arial Black"/>
                <a:cs typeface="Arial Black"/>
              </a:rPr>
              <a:t>metrics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40" dirty="0">
                <a:latin typeface="Arial Black"/>
                <a:cs typeface="Arial Black"/>
              </a:rPr>
              <a:t>such </a:t>
            </a:r>
            <a:r>
              <a:rPr sz="2400" spc="-390" dirty="0">
                <a:latin typeface="Arial Black"/>
                <a:cs typeface="Arial Black"/>
              </a:rPr>
              <a:t>as </a:t>
            </a:r>
            <a:r>
              <a:rPr sz="2400" spc="-300" dirty="0">
                <a:latin typeface="Arial Black"/>
                <a:cs typeface="Arial Black"/>
              </a:rPr>
              <a:t>Bounce </a:t>
            </a:r>
            <a:r>
              <a:rPr sz="2400" spc="-315" dirty="0">
                <a:latin typeface="Arial Black"/>
                <a:cs typeface="Arial Black"/>
              </a:rPr>
              <a:t>Rate, </a:t>
            </a:r>
            <a:r>
              <a:rPr sz="2400" spc="-250" dirty="0">
                <a:latin typeface="Arial Black"/>
                <a:cs typeface="Arial Black"/>
              </a:rPr>
              <a:t>Avg. </a:t>
            </a:r>
            <a:r>
              <a:rPr sz="2400" spc="-330" dirty="0">
                <a:latin typeface="Arial Black"/>
                <a:cs typeface="Arial Black"/>
              </a:rPr>
              <a:t>Session </a:t>
            </a:r>
            <a:r>
              <a:rPr sz="2400" spc="-229" dirty="0">
                <a:latin typeface="Arial Black"/>
                <a:cs typeface="Arial Black"/>
              </a:rPr>
              <a:t>Duration,  and </a:t>
            </a:r>
            <a:r>
              <a:rPr sz="2400" spc="-250" dirty="0">
                <a:latin typeface="Arial Black"/>
                <a:cs typeface="Arial Black"/>
              </a:rPr>
              <a:t>Pages/Session—into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29" dirty="0">
                <a:latin typeface="Arial Black"/>
                <a:cs typeface="Arial Black"/>
              </a:rPr>
              <a:t>AdWords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290" dirty="0">
                <a:latin typeface="Arial Black"/>
                <a:cs typeface="Arial Black"/>
              </a:rPr>
              <a:t>account.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475" dirty="0">
                <a:latin typeface="Arial Black"/>
                <a:cs typeface="Arial Black"/>
              </a:rPr>
              <a:t>Take </a:t>
            </a:r>
            <a:r>
              <a:rPr sz="2400" spc="-265" dirty="0">
                <a:latin typeface="Arial Black"/>
                <a:cs typeface="Arial Black"/>
              </a:rPr>
              <a:t>advantage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75" dirty="0">
                <a:latin typeface="Arial Black"/>
                <a:cs typeface="Arial Black"/>
              </a:rPr>
              <a:t>enhanced </a:t>
            </a:r>
            <a:r>
              <a:rPr sz="2400" spc="-290" dirty="0">
                <a:solidFill>
                  <a:srgbClr val="5B9BD4"/>
                </a:solidFill>
                <a:latin typeface="Arial Black"/>
                <a:cs typeface="Arial Black"/>
              </a:rPr>
              <a:t>Remarketing</a:t>
            </a:r>
            <a:r>
              <a:rPr sz="2400" spc="-90" dirty="0">
                <a:solidFill>
                  <a:srgbClr val="5B9BD4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latin typeface="Arial Black"/>
                <a:cs typeface="Arial Black"/>
              </a:rPr>
              <a:t>capabilities.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0" dirty="0">
                <a:latin typeface="Arial Black"/>
                <a:cs typeface="Arial Black"/>
              </a:rPr>
              <a:t>Get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richer</a:t>
            </a:r>
            <a:r>
              <a:rPr sz="2400" spc="-8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data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in</a:t>
            </a:r>
            <a:r>
              <a:rPr sz="2400" spc="-85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the</a:t>
            </a:r>
            <a:r>
              <a:rPr sz="2400" spc="-75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Analytics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5B9BD4"/>
                </a:solidFill>
                <a:latin typeface="Arial Black"/>
                <a:cs typeface="Arial Black"/>
              </a:rPr>
              <a:t>Multi-Channel</a:t>
            </a:r>
            <a:r>
              <a:rPr sz="2400" spc="-120" dirty="0">
                <a:solidFill>
                  <a:srgbClr val="5B9BD4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B9BD4"/>
                </a:solidFill>
                <a:latin typeface="Arial Black"/>
                <a:cs typeface="Arial Black"/>
              </a:rPr>
              <a:t>Funnels</a:t>
            </a:r>
            <a:r>
              <a:rPr sz="2400" spc="-105" dirty="0">
                <a:solidFill>
                  <a:srgbClr val="5B9BD4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reports.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60" dirty="0">
                <a:latin typeface="Arial Black"/>
                <a:cs typeface="Arial Black"/>
              </a:rPr>
              <a:t>Use 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320" dirty="0">
                <a:latin typeface="Arial Black"/>
                <a:cs typeface="Arial Black"/>
              </a:rPr>
              <a:t>Analytics  </a:t>
            </a:r>
            <a:r>
              <a:rPr sz="2400" spc="-270" dirty="0">
                <a:latin typeface="Arial Black"/>
                <a:cs typeface="Arial Black"/>
              </a:rPr>
              <a:t>data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290" dirty="0">
                <a:latin typeface="Arial Black"/>
                <a:cs typeface="Arial Black"/>
              </a:rPr>
              <a:t>enhance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29" dirty="0">
                <a:latin typeface="Arial Black"/>
                <a:cs typeface="Arial Black"/>
              </a:rPr>
              <a:t>AdWords</a:t>
            </a:r>
            <a:r>
              <a:rPr sz="2400" spc="280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experience.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9588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Leverage </a:t>
            </a:r>
            <a:r>
              <a:rPr spc="-340" dirty="0"/>
              <a:t>Pre-defined </a:t>
            </a:r>
            <a:r>
              <a:rPr spc="-409" dirty="0"/>
              <a:t>reports </a:t>
            </a:r>
            <a:r>
              <a:rPr spc="-405" dirty="0"/>
              <a:t>in</a:t>
            </a:r>
            <a:r>
              <a:rPr spc="-195" dirty="0"/>
              <a:t> </a:t>
            </a:r>
            <a:r>
              <a:rPr spc="-380" dirty="0"/>
              <a:t>AdWords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395476"/>
            <a:ext cx="7420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0" dirty="0">
                <a:latin typeface="Arial Black"/>
                <a:cs typeface="Arial Black"/>
              </a:rPr>
              <a:t>Reports </a:t>
            </a:r>
            <a:r>
              <a:rPr sz="2400" spc="95" dirty="0">
                <a:latin typeface="Arial Black"/>
                <a:cs typeface="Arial Black"/>
              </a:rPr>
              <a:t>&gt; </a:t>
            </a:r>
            <a:r>
              <a:rPr sz="2400" spc="-204" dirty="0">
                <a:latin typeface="Arial Black"/>
                <a:cs typeface="Arial Black"/>
              </a:rPr>
              <a:t>Pre-defined </a:t>
            </a:r>
            <a:r>
              <a:rPr sz="2400" spc="-270" dirty="0">
                <a:latin typeface="Arial Black"/>
                <a:cs typeface="Arial Black"/>
              </a:rPr>
              <a:t>Reports </a:t>
            </a:r>
            <a:r>
              <a:rPr sz="2400" spc="95" dirty="0">
                <a:latin typeface="Arial Black"/>
                <a:cs typeface="Arial Black"/>
              </a:rPr>
              <a:t>&gt; </a:t>
            </a:r>
            <a:r>
              <a:rPr sz="2400" spc="-195" dirty="0">
                <a:latin typeface="Arial Black"/>
                <a:cs typeface="Arial Black"/>
              </a:rPr>
              <a:t>Ad </a:t>
            </a:r>
            <a:r>
              <a:rPr sz="2400" spc="-254" dirty="0">
                <a:latin typeface="Arial Black"/>
                <a:cs typeface="Arial Black"/>
              </a:rPr>
              <a:t>Groups</a:t>
            </a:r>
            <a:r>
              <a:rPr sz="2400" spc="140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report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" y="2467355"/>
            <a:ext cx="11637264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27</a:t>
            </a:fld>
            <a:endParaRPr spc="-13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5304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5" dirty="0"/>
              <a:t>Tips </a:t>
            </a:r>
            <a:r>
              <a:rPr spc="-325" dirty="0"/>
              <a:t>for </a:t>
            </a:r>
            <a:r>
              <a:rPr spc="-490" dirty="0"/>
              <a:t>calculating</a:t>
            </a:r>
            <a:r>
              <a:rPr spc="-395" dirty="0"/>
              <a:t> </a:t>
            </a:r>
            <a:r>
              <a:rPr spc="-445" dirty="0"/>
              <a:t>ROI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28</a:t>
            </a:fld>
            <a:endParaRPr spc="-135" dirty="0"/>
          </a:p>
        </p:txBody>
      </p:sp>
      <p:sp>
        <p:nvSpPr>
          <p:cNvPr id="4" name="object 4"/>
          <p:cNvSpPr txBox="1"/>
          <p:nvPr/>
        </p:nvSpPr>
        <p:spPr>
          <a:xfrm>
            <a:off x="355803" y="1242822"/>
            <a:ext cx="11157585" cy="29832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5" dirty="0">
                <a:latin typeface="Arial Black"/>
                <a:cs typeface="Arial Black"/>
              </a:rPr>
              <a:t>General </a:t>
            </a:r>
            <a:r>
              <a:rPr sz="2400" spc="-280" dirty="0">
                <a:latin typeface="Arial Black"/>
                <a:cs typeface="Arial Black"/>
              </a:rPr>
              <a:t>Performance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335" dirty="0">
                <a:latin typeface="Arial Black"/>
                <a:cs typeface="Arial Black"/>
              </a:rPr>
              <a:t>Traffic, </a:t>
            </a:r>
            <a:r>
              <a:rPr sz="2400" spc="-290" dirty="0">
                <a:latin typeface="Arial Black"/>
                <a:cs typeface="Arial Black"/>
              </a:rPr>
              <a:t>leads,</a:t>
            </a:r>
            <a:r>
              <a:rPr sz="2400" spc="-265" dirty="0">
                <a:latin typeface="Arial Black"/>
                <a:cs typeface="Arial Black"/>
              </a:rPr>
              <a:t> </a:t>
            </a:r>
            <a:r>
              <a:rPr sz="2400" spc="-345" dirty="0">
                <a:latin typeface="Arial Black"/>
                <a:cs typeface="Arial Black"/>
              </a:rPr>
              <a:t>Reach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54" dirty="0">
                <a:latin typeface="Arial Black"/>
                <a:cs typeface="Arial Black"/>
              </a:rPr>
              <a:t>Channel </a:t>
            </a:r>
            <a:r>
              <a:rPr sz="2400" spc="-340" dirty="0">
                <a:latin typeface="Arial Black"/>
                <a:cs typeface="Arial Black"/>
              </a:rPr>
              <a:t>Based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275" dirty="0">
                <a:latin typeface="Arial Black"/>
                <a:cs typeface="Arial Black"/>
              </a:rPr>
              <a:t>Website, </a:t>
            </a:r>
            <a:r>
              <a:rPr sz="2400" spc="-190" dirty="0">
                <a:latin typeface="Arial Black"/>
                <a:cs typeface="Arial Black"/>
              </a:rPr>
              <a:t>blog, </a:t>
            </a:r>
            <a:r>
              <a:rPr sz="2400" spc="-325" dirty="0">
                <a:latin typeface="Arial Black"/>
                <a:cs typeface="Arial Black"/>
              </a:rPr>
              <a:t>social </a:t>
            </a:r>
            <a:r>
              <a:rPr sz="2400" spc="-320" dirty="0">
                <a:latin typeface="Arial Black"/>
                <a:cs typeface="Arial Black"/>
              </a:rPr>
              <a:t>networks, </a:t>
            </a:r>
            <a:r>
              <a:rPr sz="2400" spc="-340" dirty="0">
                <a:latin typeface="Arial Black"/>
                <a:cs typeface="Arial Black"/>
              </a:rPr>
              <a:t>search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engines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5" dirty="0">
                <a:latin typeface="Arial Black"/>
                <a:cs typeface="Arial Black"/>
              </a:rPr>
              <a:t>Source </a:t>
            </a:r>
            <a:r>
              <a:rPr sz="2400" spc="-275" dirty="0">
                <a:latin typeface="Arial Black"/>
                <a:cs typeface="Arial Black"/>
              </a:rPr>
              <a:t>based </a:t>
            </a:r>
            <a:r>
              <a:rPr sz="2400" spc="-250" dirty="0">
                <a:latin typeface="Arial Black"/>
                <a:cs typeface="Arial Black"/>
              </a:rPr>
              <a:t>performance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285" dirty="0">
                <a:latin typeface="Arial Black"/>
                <a:cs typeface="Arial Black"/>
              </a:rPr>
              <a:t>Direct </a:t>
            </a:r>
            <a:r>
              <a:rPr sz="2400" spc="-275" dirty="0">
                <a:latin typeface="Arial Black"/>
                <a:cs typeface="Arial Black"/>
              </a:rPr>
              <a:t>traffic, </a:t>
            </a:r>
            <a:r>
              <a:rPr sz="2400" spc="-245" dirty="0">
                <a:latin typeface="Arial Black"/>
                <a:cs typeface="Arial Black"/>
              </a:rPr>
              <a:t>Organic </a:t>
            </a:r>
            <a:r>
              <a:rPr sz="2400" spc="-325" dirty="0">
                <a:latin typeface="Arial Black"/>
                <a:cs typeface="Arial Black"/>
              </a:rPr>
              <a:t>search, </a:t>
            </a:r>
            <a:r>
              <a:rPr sz="2400" spc="-280" dirty="0">
                <a:latin typeface="Arial Black"/>
                <a:cs typeface="Arial Black"/>
              </a:rPr>
              <a:t>referrals, email,</a:t>
            </a:r>
            <a:r>
              <a:rPr sz="2400" spc="114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PPC</a:t>
            </a:r>
            <a:endParaRPr sz="2400">
              <a:latin typeface="Arial Black"/>
              <a:cs typeface="Arial Black"/>
            </a:endParaRPr>
          </a:p>
          <a:p>
            <a:pPr marL="353695" marR="140970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45" dirty="0">
                <a:latin typeface="Arial Black"/>
                <a:cs typeface="Arial Black"/>
              </a:rPr>
              <a:t>Campaign </a:t>
            </a:r>
            <a:r>
              <a:rPr sz="2400" spc="-275" dirty="0">
                <a:latin typeface="Arial Black"/>
                <a:cs typeface="Arial Black"/>
              </a:rPr>
              <a:t>based </a:t>
            </a:r>
            <a:r>
              <a:rPr sz="2400" spc="-250" dirty="0">
                <a:latin typeface="Arial Black"/>
                <a:cs typeface="Arial Black"/>
              </a:rPr>
              <a:t>performance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295" dirty="0">
                <a:latin typeface="Arial Black"/>
                <a:cs typeface="Arial Black"/>
              </a:rPr>
              <a:t>Lead </a:t>
            </a:r>
            <a:r>
              <a:rPr sz="2400" spc="-240" dirty="0">
                <a:latin typeface="Arial Black"/>
                <a:cs typeface="Arial Black"/>
              </a:rPr>
              <a:t>generation, </a:t>
            </a:r>
            <a:r>
              <a:rPr sz="2400" spc="-385" dirty="0">
                <a:latin typeface="Arial Black"/>
                <a:cs typeface="Arial Black"/>
              </a:rPr>
              <a:t>click </a:t>
            </a:r>
            <a:r>
              <a:rPr sz="2400" spc="-245" dirty="0">
                <a:latin typeface="Arial Black"/>
                <a:cs typeface="Arial Black"/>
              </a:rPr>
              <a:t>throughs, </a:t>
            </a:r>
            <a:r>
              <a:rPr sz="2400" spc="-285" dirty="0">
                <a:latin typeface="Arial Black"/>
                <a:cs typeface="Arial Black"/>
              </a:rPr>
              <a:t>conversions,  </a:t>
            </a:r>
            <a:r>
              <a:rPr sz="2400" spc="-275" dirty="0">
                <a:latin typeface="Arial Black"/>
                <a:cs typeface="Arial Black"/>
              </a:rPr>
              <a:t>conversion</a:t>
            </a:r>
            <a:r>
              <a:rPr sz="2400" spc="-9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rates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85" dirty="0">
                <a:latin typeface="Arial Black"/>
                <a:cs typeface="Arial Black"/>
              </a:rPr>
              <a:t>Setting </a:t>
            </a:r>
            <a:r>
              <a:rPr sz="2400" spc="-325" dirty="0">
                <a:latin typeface="Arial Black"/>
                <a:cs typeface="Arial Black"/>
              </a:rPr>
              <a:t>realistic </a:t>
            </a:r>
            <a:r>
              <a:rPr sz="2400" spc="-229" dirty="0">
                <a:latin typeface="Arial Black"/>
                <a:cs typeface="Arial Black"/>
              </a:rPr>
              <a:t>and </a:t>
            </a:r>
            <a:r>
              <a:rPr sz="2400" spc="-285" dirty="0">
                <a:latin typeface="Arial Black"/>
                <a:cs typeface="Arial Black"/>
              </a:rPr>
              <a:t>measurable</a:t>
            </a:r>
            <a:r>
              <a:rPr sz="2400" spc="-505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goals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3290" y="2604008"/>
            <a:ext cx="526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latin typeface="Arial Black"/>
                <a:cs typeface="Arial Black"/>
              </a:rPr>
              <a:t>Campaign</a:t>
            </a:r>
            <a:r>
              <a:rPr sz="4800" spc="-260" dirty="0">
                <a:latin typeface="Arial Black"/>
                <a:cs typeface="Arial Black"/>
              </a:rPr>
              <a:t> </a:t>
            </a:r>
            <a:r>
              <a:rPr sz="4800" spc="-705" dirty="0">
                <a:latin typeface="Arial Black"/>
                <a:cs typeface="Arial Black"/>
              </a:rPr>
              <a:t>Tracking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341" y="3522979"/>
            <a:ext cx="749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latin typeface="Arial Black"/>
                <a:cs typeface="Arial Black"/>
              </a:rPr>
              <a:t>Social </a:t>
            </a:r>
            <a:r>
              <a:rPr sz="2400" spc="-229" dirty="0">
                <a:latin typeface="Arial Black"/>
                <a:cs typeface="Arial Black"/>
              </a:rPr>
              <a:t>Media, AdWords, </a:t>
            </a:r>
            <a:r>
              <a:rPr sz="2400" spc="-305" dirty="0">
                <a:latin typeface="Arial Black"/>
                <a:cs typeface="Arial Black"/>
              </a:rPr>
              <a:t>Email, </a:t>
            </a:r>
            <a:r>
              <a:rPr sz="2400" spc="-320" dirty="0">
                <a:latin typeface="Arial Black"/>
                <a:cs typeface="Arial Black"/>
              </a:rPr>
              <a:t>Newsletters </a:t>
            </a:r>
            <a:r>
              <a:rPr sz="2400" spc="-229" dirty="0">
                <a:latin typeface="Arial Black"/>
                <a:cs typeface="Arial Black"/>
              </a:rPr>
              <a:t>and</a:t>
            </a:r>
            <a:r>
              <a:rPr sz="2400" spc="-555" dirty="0">
                <a:latin typeface="Arial Black"/>
                <a:cs typeface="Arial Black"/>
              </a:rPr>
              <a:t> </a:t>
            </a:r>
            <a:r>
              <a:rPr sz="2400" spc="-335" dirty="0">
                <a:latin typeface="Arial Black"/>
                <a:cs typeface="Arial Black"/>
              </a:rPr>
              <a:t>more…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250" y="1755089"/>
            <a:ext cx="7428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What’s </a:t>
            </a:r>
            <a:r>
              <a:rPr spc="-450" dirty="0"/>
              <a:t>the </a:t>
            </a:r>
            <a:r>
              <a:rPr spc="-430" dirty="0"/>
              <a:t>Purpose </a:t>
            </a:r>
            <a:r>
              <a:rPr spc="-365" dirty="0"/>
              <a:t>of</a:t>
            </a:r>
            <a:r>
              <a:rPr spc="-254" dirty="0"/>
              <a:t> </a:t>
            </a:r>
            <a:r>
              <a:rPr spc="-530" dirty="0"/>
              <a:t>Analytics?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00"/>
              </a:spcBef>
            </a:pPr>
            <a:r>
              <a:rPr spc="-370" dirty="0"/>
              <a:t>Removes guess</a:t>
            </a:r>
            <a:r>
              <a:rPr spc="-385" dirty="0"/>
              <a:t> </a:t>
            </a:r>
            <a:r>
              <a:rPr spc="-390" dirty="0"/>
              <a:t>work</a:t>
            </a:r>
          </a:p>
          <a:p>
            <a:pPr marL="10795" marR="5080" algn="ctr">
              <a:lnSpc>
                <a:spcPct val="135700"/>
              </a:lnSpc>
              <a:spcBef>
                <a:spcPts val="5"/>
              </a:spcBef>
            </a:pPr>
            <a:r>
              <a:rPr spc="-335" dirty="0"/>
              <a:t>Helps </a:t>
            </a:r>
            <a:r>
              <a:rPr spc="-285" dirty="0"/>
              <a:t>in </a:t>
            </a:r>
            <a:r>
              <a:rPr spc="-320" dirty="0"/>
              <a:t>data </a:t>
            </a:r>
            <a:r>
              <a:rPr spc="-280" dirty="0"/>
              <a:t>driven </a:t>
            </a:r>
            <a:r>
              <a:rPr spc="-335" dirty="0"/>
              <a:t>decision </a:t>
            </a:r>
            <a:r>
              <a:rPr spc="-330" dirty="0"/>
              <a:t>making  </a:t>
            </a:r>
            <a:r>
              <a:rPr spc="-310" dirty="0"/>
              <a:t>Course</a:t>
            </a:r>
            <a:r>
              <a:rPr spc="-95" dirty="0"/>
              <a:t> </a:t>
            </a:r>
            <a:r>
              <a:rPr spc="-300" dirty="0"/>
              <a:t>Correction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pc="-170" dirty="0"/>
              <a:t>A/B</a:t>
            </a:r>
            <a:r>
              <a:rPr spc="-110" dirty="0"/>
              <a:t> </a:t>
            </a:r>
            <a:r>
              <a:rPr spc="-425" dirty="0"/>
              <a:t>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50952"/>
            <a:ext cx="3484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5" dirty="0"/>
              <a:t>How </a:t>
            </a:r>
            <a:r>
              <a:rPr spc="-370" dirty="0"/>
              <a:t>you </a:t>
            </a:r>
            <a:r>
              <a:rPr spc="-250" dirty="0"/>
              <a:t>do</a:t>
            </a:r>
            <a:r>
              <a:rPr spc="-459" dirty="0"/>
              <a:t> </a:t>
            </a:r>
            <a:r>
              <a:rPr spc="-565" dirty="0"/>
              <a:t>it?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395476"/>
            <a:ext cx="11478895" cy="219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95" dirty="0">
                <a:latin typeface="Arial Black"/>
                <a:cs typeface="Arial Black"/>
              </a:rPr>
              <a:t>You </a:t>
            </a:r>
            <a:r>
              <a:rPr sz="2400" spc="-245" dirty="0">
                <a:latin typeface="Arial Black"/>
                <a:cs typeface="Arial Black"/>
              </a:rPr>
              <a:t>need </a:t>
            </a:r>
            <a:r>
              <a:rPr sz="2400" spc="-225" dirty="0">
                <a:latin typeface="Arial Black"/>
                <a:cs typeface="Arial Black"/>
              </a:rPr>
              <a:t>to be </a:t>
            </a:r>
            <a:r>
              <a:rPr sz="2400" spc="-260" dirty="0">
                <a:latin typeface="Arial Black"/>
                <a:cs typeface="Arial Black"/>
              </a:rPr>
              <a:t>able </a:t>
            </a:r>
            <a:r>
              <a:rPr sz="2400" spc="-229" dirty="0">
                <a:latin typeface="Arial Black"/>
                <a:cs typeface="Arial Black"/>
              </a:rPr>
              <a:t>to </a:t>
            </a:r>
            <a:r>
              <a:rPr sz="2400" spc="-345" dirty="0">
                <a:latin typeface="Arial Black"/>
                <a:cs typeface="Arial Black"/>
              </a:rPr>
              <a:t>track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60" dirty="0">
                <a:latin typeface="Arial Black"/>
                <a:cs typeface="Arial Black"/>
              </a:rPr>
              <a:t>organic </a:t>
            </a:r>
            <a:r>
              <a:rPr sz="2400" spc="-275" dirty="0">
                <a:latin typeface="Arial Black"/>
                <a:cs typeface="Arial Black"/>
              </a:rPr>
              <a:t>content,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85" dirty="0">
                <a:latin typeface="Arial Black"/>
                <a:cs typeface="Arial Black"/>
              </a:rPr>
              <a:t>campaigns, </a:t>
            </a:r>
            <a:r>
              <a:rPr sz="2400" spc="-320" dirty="0">
                <a:latin typeface="Arial Black"/>
                <a:cs typeface="Arial Black"/>
              </a:rPr>
              <a:t>emails </a:t>
            </a:r>
            <a:r>
              <a:rPr sz="2400" spc="-330" dirty="0">
                <a:latin typeface="Arial Black"/>
                <a:cs typeface="Arial Black"/>
              </a:rPr>
              <a:t>&amp; </a:t>
            </a:r>
            <a:r>
              <a:rPr sz="2400" spc="-310" dirty="0">
                <a:latin typeface="Arial Black"/>
                <a:cs typeface="Arial Black"/>
              </a:rPr>
              <a:t>ads </a:t>
            </a:r>
            <a:r>
              <a:rPr sz="2400" spc="-310" dirty="0">
                <a:solidFill>
                  <a:srgbClr val="5B9BD4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B9BD4"/>
                </a:solidFill>
                <a:latin typeface="Arial Black"/>
                <a:cs typeface="Arial Black"/>
              </a:rPr>
              <a:t>separately</a:t>
            </a:r>
            <a:endParaRPr sz="24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15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25" dirty="0">
                <a:latin typeface="Arial Black"/>
                <a:cs typeface="Arial Black"/>
              </a:rPr>
              <a:t>Custom </a:t>
            </a:r>
            <a:r>
              <a:rPr sz="2000" spc="-325" dirty="0">
                <a:latin typeface="Arial Black"/>
                <a:cs typeface="Arial Black"/>
              </a:rPr>
              <a:t>URL </a:t>
            </a:r>
            <a:r>
              <a:rPr sz="2000" spc="-220" dirty="0">
                <a:latin typeface="Arial Black"/>
                <a:cs typeface="Arial Black"/>
              </a:rPr>
              <a:t>(bit.ly, </a:t>
            </a:r>
            <a:r>
              <a:rPr sz="2000" spc="-215" dirty="0">
                <a:latin typeface="Arial Black"/>
                <a:cs typeface="Arial Black"/>
              </a:rPr>
              <a:t>tinyurl.com, </a:t>
            </a:r>
            <a:r>
              <a:rPr sz="2000" spc="-290" dirty="0">
                <a:latin typeface="Arial Black"/>
                <a:cs typeface="Arial Black"/>
              </a:rPr>
              <a:t>ow.ly,</a:t>
            </a:r>
            <a:r>
              <a:rPr sz="2000" spc="-27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goo.gl)</a:t>
            </a:r>
            <a:endParaRPr sz="2000">
              <a:latin typeface="Arial Black"/>
              <a:cs typeface="Arial Black"/>
            </a:endParaRPr>
          </a:p>
          <a:p>
            <a:pPr marL="927100" lvl="1" indent="-457834">
              <a:lnSpc>
                <a:spcPct val="100000"/>
              </a:lnSpc>
              <a:spcBef>
                <a:spcPts val="1200"/>
              </a:spcBef>
              <a:buFont typeface="Carlito"/>
              <a:buChar char="―"/>
              <a:tabLst>
                <a:tab pos="927100" algn="l"/>
                <a:tab pos="927735" algn="l"/>
              </a:tabLst>
            </a:pPr>
            <a:r>
              <a:rPr sz="2000" spc="-204" dirty="0">
                <a:latin typeface="Arial Black"/>
                <a:cs typeface="Arial Black"/>
              </a:rPr>
              <a:t>Landing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page</a:t>
            </a:r>
            <a:endParaRPr sz="20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80" dirty="0">
                <a:latin typeface="Arial Black"/>
                <a:cs typeface="Arial Black"/>
              </a:rPr>
              <a:t>UTM </a:t>
            </a:r>
            <a:r>
              <a:rPr sz="2400" spc="-355" dirty="0">
                <a:latin typeface="Arial Black"/>
                <a:cs typeface="Arial Black"/>
              </a:rPr>
              <a:t>Tracking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90" dirty="0">
                <a:latin typeface="Arial Black"/>
                <a:cs typeface="Arial Black"/>
              </a:rPr>
              <a:t>Urchin </a:t>
            </a:r>
            <a:r>
              <a:rPr sz="2400" spc="-355" dirty="0">
                <a:latin typeface="Arial Black"/>
                <a:cs typeface="Arial Black"/>
              </a:rPr>
              <a:t>Tracking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00" dirty="0">
                <a:latin typeface="Arial Black"/>
                <a:cs typeface="Arial Black"/>
              </a:rPr>
              <a:t>Module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3384" y="64819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5" dirty="0">
                <a:latin typeface="Arial Black"/>
                <a:cs typeface="Arial Black"/>
              </a:rPr>
              <a:t>32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8567" y="4259326"/>
            <a:ext cx="186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585858"/>
                </a:solidFill>
                <a:latin typeface="Arial Black"/>
                <a:cs typeface="Arial Black"/>
              </a:rPr>
              <a:t>+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2620" y="5501640"/>
            <a:ext cx="1926589" cy="368935"/>
          </a:xfrm>
          <a:prstGeom prst="rect">
            <a:avLst/>
          </a:prstGeom>
          <a:solidFill>
            <a:srgbClr val="C5DFB4"/>
          </a:solidFill>
          <a:ln w="9144">
            <a:solidFill>
              <a:srgbClr val="585858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spc="-165" dirty="0">
                <a:latin typeface="Arial Black"/>
                <a:cs typeface="Arial Black"/>
              </a:rPr>
              <a:t>Google</a:t>
            </a:r>
            <a:r>
              <a:rPr sz="1800" spc="-85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Analytics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91867" y="4591811"/>
            <a:ext cx="1738630" cy="910590"/>
            <a:chOff x="1991867" y="4591811"/>
            <a:chExt cx="1738630" cy="910590"/>
          </a:xfrm>
        </p:grpSpPr>
        <p:sp>
          <p:nvSpPr>
            <p:cNvPr id="9" name="object 9"/>
            <p:cNvSpPr/>
            <p:nvPr/>
          </p:nvSpPr>
          <p:spPr>
            <a:xfrm>
              <a:off x="2833115" y="5116829"/>
              <a:ext cx="86995" cy="385445"/>
            </a:xfrm>
            <a:custGeom>
              <a:avLst/>
              <a:gdLst/>
              <a:ahLst/>
              <a:cxnLst/>
              <a:rect l="l" t="t" r="r" b="b"/>
              <a:pathLst>
                <a:path w="86994" h="385445">
                  <a:moveTo>
                    <a:pt x="28956" y="298577"/>
                  </a:moveTo>
                  <a:lnTo>
                    <a:pt x="0" y="298577"/>
                  </a:lnTo>
                  <a:lnTo>
                    <a:pt x="43433" y="385445"/>
                  </a:lnTo>
                  <a:lnTo>
                    <a:pt x="79628" y="313055"/>
                  </a:lnTo>
                  <a:lnTo>
                    <a:pt x="28956" y="313055"/>
                  </a:lnTo>
                  <a:lnTo>
                    <a:pt x="28956" y="298577"/>
                  </a:lnTo>
                  <a:close/>
                </a:path>
                <a:path w="86994" h="385445">
                  <a:moveTo>
                    <a:pt x="57911" y="0"/>
                  </a:moveTo>
                  <a:lnTo>
                    <a:pt x="28956" y="0"/>
                  </a:lnTo>
                  <a:lnTo>
                    <a:pt x="28956" y="313055"/>
                  </a:lnTo>
                  <a:lnTo>
                    <a:pt x="57911" y="313055"/>
                  </a:lnTo>
                  <a:lnTo>
                    <a:pt x="57911" y="0"/>
                  </a:lnTo>
                  <a:close/>
                </a:path>
                <a:path w="86994" h="385445">
                  <a:moveTo>
                    <a:pt x="86867" y="298577"/>
                  </a:moveTo>
                  <a:lnTo>
                    <a:pt x="57911" y="298577"/>
                  </a:lnTo>
                  <a:lnTo>
                    <a:pt x="57911" y="313055"/>
                  </a:lnTo>
                  <a:lnTo>
                    <a:pt x="79628" y="313055"/>
                  </a:lnTo>
                  <a:lnTo>
                    <a:pt x="86867" y="29857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6345" y="4606289"/>
              <a:ext cx="1710055" cy="510540"/>
            </a:xfrm>
            <a:custGeom>
              <a:avLst/>
              <a:gdLst/>
              <a:ahLst/>
              <a:cxnLst/>
              <a:rect l="l" t="t" r="r" b="b"/>
              <a:pathLst>
                <a:path w="1710054" h="510539">
                  <a:moveTo>
                    <a:pt x="0" y="0"/>
                  </a:moveTo>
                  <a:lnTo>
                    <a:pt x="870077" y="510540"/>
                  </a:lnTo>
                </a:path>
                <a:path w="1710054" h="510539">
                  <a:moveTo>
                    <a:pt x="1709674" y="0"/>
                  </a:moveTo>
                  <a:lnTo>
                    <a:pt x="870204" y="51054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4207" y="4236720"/>
            <a:ext cx="683260" cy="368935"/>
          </a:xfrm>
          <a:prstGeom prst="rect">
            <a:avLst/>
          </a:prstGeom>
          <a:solidFill>
            <a:srgbClr val="F4B083"/>
          </a:solidFill>
          <a:ln w="9144">
            <a:solidFill>
              <a:srgbClr val="58585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210" dirty="0">
                <a:solidFill>
                  <a:srgbClr val="585858"/>
                </a:solidFill>
                <a:latin typeface="Arial Black"/>
                <a:cs typeface="Arial Black"/>
              </a:rPr>
              <a:t>UTM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3759" y="4236720"/>
            <a:ext cx="603885" cy="368935"/>
          </a:xfrm>
          <a:prstGeom prst="rect">
            <a:avLst/>
          </a:prstGeom>
          <a:solidFill>
            <a:srgbClr val="9DC3E6"/>
          </a:solidFill>
          <a:ln w="9144">
            <a:solidFill>
              <a:srgbClr val="58585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800" spc="-315" dirty="0">
                <a:solidFill>
                  <a:srgbClr val="585858"/>
                </a:solidFill>
                <a:latin typeface="Arial Black"/>
                <a:cs typeface="Arial Black"/>
              </a:rPr>
              <a:t>TAG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4826" y="4270629"/>
            <a:ext cx="142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585858"/>
                </a:solidFill>
                <a:latin typeface="Arial Black"/>
                <a:cs typeface="Arial Black"/>
              </a:rPr>
              <a:t>Example</a:t>
            </a:r>
            <a:r>
              <a:rPr sz="1800" spc="-125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1800" spc="-260" dirty="0">
                <a:solidFill>
                  <a:srgbClr val="585858"/>
                </a:solidFill>
                <a:latin typeface="Arial Black"/>
                <a:cs typeface="Arial Black"/>
              </a:rPr>
              <a:t>URL: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5832" y="4696967"/>
            <a:ext cx="5250180" cy="34925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150" dirty="0">
                <a:solidFill>
                  <a:srgbClr val="585858"/>
                </a:solidFill>
                <a:latin typeface="Arial Black"/>
                <a:cs typeface="Arial Black"/>
                <a:hlinkClick r:id="rId2"/>
              </a:rPr>
              <a:t>http://sitename.com/blog/campaign-tracking/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5832" y="5045964"/>
            <a:ext cx="5250180" cy="655320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155"/>
              </a:lnSpc>
            </a:pPr>
            <a:r>
              <a:rPr sz="1800" spc="-195" dirty="0">
                <a:solidFill>
                  <a:srgbClr val="585858"/>
                </a:solidFill>
                <a:latin typeface="Arial Black"/>
                <a:cs typeface="Arial Black"/>
              </a:rPr>
              <a:t>?utm_source=facebook&amp;utm_medium=social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190" dirty="0">
                <a:solidFill>
                  <a:srgbClr val="585858"/>
                </a:solidFill>
                <a:latin typeface="Arial Black"/>
                <a:cs typeface="Arial Black"/>
              </a:rPr>
              <a:t>&amp;utm_campaign=iamlearning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694" y="6193015"/>
            <a:ext cx="11200765" cy="6210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5600"/>
              </a:lnSpc>
              <a:spcBef>
                <a:spcPts val="30"/>
              </a:spcBef>
            </a:pPr>
            <a:r>
              <a:rPr sz="1250" i="1" spc="-25" dirty="0">
                <a:latin typeface="Arial"/>
                <a:cs typeface="Arial"/>
              </a:rPr>
              <a:t>Notes: </a:t>
            </a:r>
            <a:r>
              <a:rPr sz="1250" i="1" spc="-95" dirty="0">
                <a:latin typeface="Arial"/>
                <a:cs typeface="Arial"/>
              </a:rPr>
              <a:t>You </a:t>
            </a:r>
            <a:r>
              <a:rPr sz="1250" i="1" dirty="0">
                <a:latin typeface="Arial"/>
                <a:cs typeface="Arial"/>
              </a:rPr>
              <a:t>build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25" dirty="0">
                <a:latin typeface="Arial"/>
                <a:cs typeface="Arial"/>
              </a:rPr>
              <a:t>killer </a:t>
            </a:r>
            <a:r>
              <a:rPr sz="1250" i="1" spc="-5" dirty="0">
                <a:latin typeface="Arial"/>
                <a:cs typeface="Arial"/>
              </a:rPr>
              <a:t>product, </a:t>
            </a:r>
            <a:r>
              <a:rPr sz="1250" i="1" spc="-45" dirty="0">
                <a:latin typeface="Arial"/>
                <a:cs typeface="Arial"/>
              </a:rPr>
              <a:t>set </a:t>
            </a:r>
            <a:r>
              <a:rPr sz="1250" i="1" spc="10" dirty="0">
                <a:latin typeface="Arial"/>
                <a:cs typeface="Arial"/>
              </a:rPr>
              <a:t>up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10" dirty="0">
                <a:latin typeface="Arial"/>
                <a:cs typeface="Arial"/>
              </a:rPr>
              <a:t>landing </a:t>
            </a:r>
            <a:r>
              <a:rPr sz="1250" i="1" spc="-15" dirty="0">
                <a:latin typeface="Arial"/>
                <a:cs typeface="Arial"/>
              </a:rPr>
              <a:t>page and </a:t>
            </a:r>
            <a:r>
              <a:rPr sz="1250" i="1" spc="-10" dirty="0">
                <a:latin typeface="Arial"/>
                <a:cs typeface="Arial"/>
              </a:rPr>
              <a:t>start </a:t>
            </a:r>
            <a:r>
              <a:rPr sz="1250" i="1" spc="-20" dirty="0">
                <a:latin typeface="Arial"/>
                <a:cs typeface="Arial"/>
              </a:rPr>
              <a:t>sending </a:t>
            </a:r>
            <a:r>
              <a:rPr sz="1250" i="1" spc="-5" dirty="0">
                <a:latin typeface="Arial"/>
                <a:cs typeface="Arial"/>
              </a:rPr>
              <a:t>the url </a:t>
            </a:r>
            <a:r>
              <a:rPr sz="1250" i="1" spc="-15" dirty="0">
                <a:latin typeface="Arial"/>
                <a:cs typeface="Arial"/>
              </a:rPr>
              <a:t>and </a:t>
            </a:r>
            <a:r>
              <a:rPr sz="1250" i="1" spc="15" dirty="0">
                <a:latin typeface="Arial"/>
                <a:cs typeface="Arial"/>
              </a:rPr>
              <a:t>promoting </a:t>
            </a:r>
            <a:r>
              <a:rPr sz="1250" i="1" spc="-15" dirty="0">
                <a:latin typeface="Arial"/>
                <a:cs typeface="Arial"/>
              </a:rPr>
              <a:t>it. </a:t>
            </a:r>
            <a:r>
              <a:rPr sz="1250" i="1" spc="-95" dirty="0">
                <a:latin typeface="Arial"/>
                <a:cs typeface="Arial"/>
              </a:rPr>
              <a:t>You </a:t>
            </a:r>
            <a:r>
              <a:rPr sz="1250" i="1" spc="-35" dirty="0">
                <a:latin typeface="Arial"/>
                <a:cs typeface="Arial"/>
              </a:rPr>
              <a:t>send </a:t>
            </a:r>
            <a:r>
              <a:rPr sz="1250" i="1" spc="20" dirty="0">
                <a:latin typeface="Arial"/>
                <a:cs typeface="Arial"/>
              </a:rPr>
              <a:t>out </a:t>
            </a:r>
            <a:r>
              <a:rPr sz="1250" i="1" spc="-30" dirty="0">
                <a:latin typeface="Arial"/>
                <a:cs typeface="Arial"/>
              </a:rPr>
              <a:t>20 </a:t>
            </a:r>
            <a:r>
              <a:rPr sz="1250" i="1" spc="-35" dirty="0">
                <a:latin typeface="Arial"/>
                <a:cs typeface="Arial"/>
              </a:rPr>
              <a:t>tweets, </a:t>
            </a:r>
            <a:r>
              <a:rPr sz="1250" i="1" spc="-100" dirty="0">
                <a:latin typeface="Arial"/>
                <a:cs typeface="Arial"/>
              </a:rPr>
              <a:t>100 </a:t>
            </a:r>
            <a:r>
              <a:rPr sz="1250" i="1" spc="-45" dirty="0">
                <a:latin typeface="Arial"/>
                <a:cs typeface="Arial"/>
              </a:rPr>
              <a:t>emails, </a:t>
            </a:r>
            <a:r>
              <a:rPr sz="1250" i="1" spc="-140" dirty="0">
                <a:latin typeface="Arial"/>
                <a:cs typeface="Arial"/>
              </a:rPr>
              <a:t>15 </a:t>
            </a:r>
            <a:r>
              <a:rPr sz="1250" i="1" spc="-45" dirty="0">
                <a:latin typeface="Arial"/>
                <a:cs typeface="Arial"/>
              </a:rPr>
              <a:t>Facebook </a:t>
            </a:r>
            <a:r>
              <a:rPr sz="1250" i="1" spc="-35" dirty="0">
                <a:latin typeface="Arial"/>
                <a:cs typeface="Arial"/>
              </a:rPr>
              <a:t>posts </a:t>
            </a:r>
            <a:r>
              <a:rPr sz="1250" i="1" spc="-15" dirty="0">
                <a:latin typeface="Arial"/>
                <a:cs typeface="Arial"/>
              </a:rPr>
              <a:t>and </a:t>
            </a:r>
            <a:r>
              <a:rPr sz="1250" i="1" spc="5" dirty="0">
                <a:latin typeface="Arial"/>
                <a:cs typeface="Arial"/>
              </a:rPr>
              <a:t>get  </a:t>
            </a:r>
            <a:r>
              <a:rPr sz="1250" i="1" spc="-30" dirty="0">
                <a:latin typeface="Arial"/>
                <a:cs typeface="Arial"/>
              </a:rPr>
              <a:t>5000 </a:t>
            </a:r>
            <a:r>
              <a:rPr sz="1250" i="1" spc="-50" dirty="0">
                <a:latin typeface="Arial"/>
                <a:cs typeface="Arial"/>
              </a:rPr>
              <a:t>visits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5" dirty="0">
                <a:latin typeface="Arial"/>
                <a:cs typeface="Arial"/>
              </a:rPr>
              <a:t>your </a:t>
            </a:r>
            <a:r>
              <a:rPr sz="1250" i="1" spc="-25" dirty="0">
                <a:latin typeface="Arial"/>
                <a:cs typeface="Arial"/>
              </a:rPr>
              <a:t>page. </a:t>
            </a:r>
            <a:r>
              <a:rPr sz="1250" i="1" spc="-100" dirty="0">
                <a:latin typeface="Arial"/>
                <a:cs typeface="Arial"/>
              </a:rPr>
              <a:t>BUT </a:t>
            </a:r>
            <a:r>
              <a:rPr sz="1250" i="1" spc="-20" dirty="0">
                <a:latin typeface="Arial"/>
                <a:cs typeface="Arial"/>
              </a:rPr>
              <a:t>which tweet, which </a:t>
            </a:r>
            <a:r>
              <a:rPr sz="1250" i="1" spc="-10" dirty="0">
                <a:latin typeface="Arial"/>
                <a:cs typeface="Arial"/>
              </a:rPr>
              <a:t>worked </a:t>
            </a:r>
            <a:r>
              <a:rPr sz="1250" i="1" spc="-30" dirty="0">
                <a:latin typeface="Arial"/>
                <a:cs typeface="Arial"/>
              </a:rPr>
              <a:t>best </a:t>
            </a:r>
            <a:r>
              <a:rPr sz="1250" i="1" dirty="0">
                <a:latin typeface="Arial"/>
                <a:cs typeface="Arial"/>
              </a:rPr>
              <a:t>would </a:t>
            </a:r>
            <a:r>
              <a:rPr sz="1250" i="1" spc="-10" dirty="0">
                <a:latin typeface="Arial"/>
                <a:cs typeface="Arial"/>
              </a:rPr>
              <a:t>be </a:t>
            </a:r>
            <a:r>
              <a:rPr sz="1250" i="1" spc="-25" dirty="0">
                <a:latin typeface="Arial"/>
                <a:cs typeface="Arial"/>
              </a:rPr>
              <a:t>impossible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25" dirty="0">
                <a:latin typeface="Arial"/>
                <a:cs typeface="Arial"/>
              </a:rPr>
              <a:t>track </a:t>
            </a:r>
            <a:r>
              <a:rPr sz="1250" i="1" spc="-5" dirty="0">
                <a:latin typeface="Arial"/>
                <a:cs typeface="Arial"/>
              </a:rPr>
              <a:t>if you </a:t>
            </a:r>
            <a:r>
              <a:rPr sz="1250" i="1" spc="-35" dirty="0">
                <a:latin typeface="Arial"/>
                <a:cs typeface="Arial"/>
              </a:rPr>
              <a:t>send </a:t>
            </a:r>
            <a:r>
              <a:rPr sz="1250" i="1" spc="20" dirty="0">
                <a:latin typeface="Arial"/>
                <a:cs typeface="Arial"/>
              </a:rPr>
              <a:t>out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55" dirty="0">
                <a:latin typeface="Arial"/>
                <a:cs typeface="Arial"/>
              </a:rPr>
              <a:t>same </a:t>
            </a:r>
            <a:r>
              <a:rPr sz="1250" i="1" spc="-30" dirty="0">
                <a:latin typeface="Arial"/>
                <a:cs typeface="Arial"/>
              </a:rPr>
              <a:t>link. </a:t>
            </a:r>
            <a:r>
              <a:rPr sz="1250" i="1" spc="-45" dirty="0">
                <a:latin typeface="Arial"/>
                <a:cs typeface="Arial"/>
              </a:rPr>
              <a:t>UTM </a:t>
            </a:r>
            <a:r>
              <a:rPr sz="1250" i="1" spc="-35" dirty="0">
                <a:latin typeface="Arial"/>
                <a:cs typeface="Arial"/>
              </a:rPr>
              <a:t>helps </a:t>
            </a:r>
            <a:r>
              <a:rPr sz="1250" i="1" spc="-5" dirty="0">
                <a:latin typeface="Arial"/>
                <a:cs typeface="Arial"/>
              </a:rPr>
              <a:t>you </a:t>
            </a:r>
            <a:r>
              <a:rPr sz="1250" i="1" spc="-45" dirty="0">
                <a:latin typeface="Arial"/>
                <a:cs typeface="Arial"/>
              </a:rPr>
              <a:t>set </a:t>
            </a:r>
            <a:r>
              <a:rPr sz="1250" i="1" spc="10" dirty="0">
                <a:latin typeface="Arial"/>
                <a:cs typeface="Arial"/>
              </a:rPr>
              <a:t>up </a:t>
            </a:r>
            <a:r>
              <a:rPr sz="1250" i="1" spc="-10" dirty="0">
                <a:latin typeface="Arial"/>
                <a:cs typeface="Arial"/>
              </a:rPr>
              <a:t>unique </a:t>
            </a:r>
            <a:r>
              <a:rPr sz="1250" i="1" spc="-15" dirty="0">
                <a:latin typeface="Arial"/>
                <a:cs typeface="Arial"/>
              </a:rPr>
              <a:t>tracking </a:t>
            </a:r>
            <a:r>
              <a:rPr sz="1250" i="1" spc="15" dirty="0">
                <a:latin typeface="Arial"/>
                <a:cs typeface="Arial"/>
              </a:rPr>
              <a:t>for  </a:t>
            </a:r>
            <a:r>
              <a:rPr sz="1250" i="1" spc="-40" dirty="0">
                <a:latin typeface="Arial"/>
                <a:cs typeface="Arial"/>
              </a:rPr>
              <a:t>each </a:t>
            </a:r>
            <a:r>
              <a:rPr sz="1250" i="1" spc="-15" dirty="0">
                <a:latin typeface="Arial"/>
                <a:cs typeface="Arial"/>
              </a:rPr>
              <a:t>and every </a:t>
            </a:r>
            <a:r>
              <a:rPr sz="1250" i="1" spc="-20" dirty="0">
                <a:latin typeface="Arial"/>
                <a:cs typeface="Arial"/>
              </a:rPr>
              <a:t>action, </a:t>
            </a:r>
            <a:r>
              <a:rPr sz="1250" i="1" spc="-15" dirty="0">
                <a:latin typeface="Arial"/>
                <a:cs typeface="Arial"/>
              </a:rPr>
              <a:t>and </a:t>
            </a:r>
            <a:r>
              <a:rPr sz="1250" i="1" spc="-5" dirty="0">
                <a:latin typeface="Arial"/>
                <a:cs typeface="Arial"/>
              </a:rPr>
              <a:t>then </a:t>
            </a:r>
            <a:r>
              <a:rPr sz="1250" i="1" spc="-40" dirty="0">
                <a:latin typeface="Arial"/>
                <a:cs typeface="Arial"/>
              </a:rPr>
              <a:t>measure</a:t>
            </a:r>
            <a:r>
              <a:rPr sz="1250" i="1" spc="60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it.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5185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Campaign </a:t>
            </a:r>
            <a:r>
              <a:rPr spc="-650" dirty="0"/>
              <a:t>URL</a:t>
            </a:r>
            <a:r>
              <a:rPr spc="-575" dirty="0"/>
              <a:t> </a:t>
            </a:r>
            <a:r>
              <a:rPr spc="-375" dirty="0"/>
              <a:t>builder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1000" y="1287778"/>
            <a:ext cx="4678680" cy="5454650"/>
            <a:chOff x="381000" y="1287778"/>
            <a:chExt cx="4678680" cy="5454650"/>
          </a:xfrm>
        </p:grpSpPr>
        <p:sp>
          <p:nvSpPr>
            <p:cNvPr id="5" name="object 5"/>
            <p:cNvSpPr/>
            <p:nvPr/>
          </p:nvSpPr>
          <p:spPr>
            <a:xfrm>
              <a:off x="390144" y="1296922"/>
              <a:ext cx="4660391" cy="54361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572" y="1292350"/>
              <a:ext cx="4669790" cy="5445760"/>
            </a:xfrm>
            <a:custGeom>
              <a:avLst/>
              <a:gdLst/>
              <a:ahLst/>
              <a:cxnLst/>
              <a:rect l="l" t="t" r="r" b="b"/>
              <a:pathLst>
                <a:path w="4669790" h="5445759">
                  <a:moveTo>
                    <a:pt x="0" y="5445252"/>
                  </a:moveTo>
                  <a:lnTo>
                    <a:pt x="4669536" y="5445252"/>
                  </a:lnTo>
                  <a:lnTo>
                    <a:pt x="4669536" y="0"/>
                  </a:lnTo>
                  <a:lnTo>
                    <a:pt x="0" y="0"/>
                  </a:lnTo>
                  <a:lnTo>
                    <a:pt x="0" y="544525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44084" y="1286255"/>
            <a:ext cx="6859905" cy="5285740"/>
            <a:chOff x="5244084" y="1286255"/>
            <a:chExt cx="6859905" cy="5285740"/>
          </a:xfrm>
        </p:grpSpPr>
        <p:sp>
          <p:nvSpPr>
            <p:cNvPr id="8" name="object 8"/>
            <p:cNvSpPr/>
            <p:nvPr/>
          </p:nvSpPr>
          <p:spPr>
            <a:xfrm>
              <a:off x="5253228" y="1295399"/>
              <a:ext cx="6841235" cy="5266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8656" y="1290827"/>
              <a:ext cx="6850380" cy="5276215"/>
            </a:xfrm>
            <a:custGeom>
              <a:avLst/>
              <a:gdLst/>
              <a:ahLst/>
              <a:cxnLst/>
              <a:rect l="l" t="t" r="r" b="b"/>
              <a:pathLst>
                <a:path w="6850380" h="5276215">
                  <a:moveTo>
                    <a:pt x="0" y="5276088"/>
                  </a:moveTo>
                  <a:lnTo>
                    <a:pt x="6850380" y="5276088"/>
                  </a:lnTo>
                  <a:lnTo>
                    <a:pt x="6850380" y="0"/>
                  </a:lnTo>
                  <a:lnTo>
                    <a:pt x="0" y="0"/>
                  </a:lnTo>
                  <a:lnTo>
                    <a:pt x="0" y="527608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096000" y="437387"/>
            <a:ext cx="3182111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16460" y="6469923"/>
            <a:ext cx="249554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31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6464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Organizing </a:t>
            </a:r>
            <a:r>
              <a:rPr spc="-360" dirty="0"/>
              <a:t>your</a:t>
            </a:r>
            <a:r>
              <a:rPr spc="-30" dirty="0"/>
              <a:t> </a:t>
            </a:r>
            <a:r>
              <a:rPr spc="-450" dirty="0"/>
              <a:t>Campaigns</a:t>
            </a:r>
          </a:p>
        </p:txBody>
      </p:sp>
      <p:sp>
        <p:nvSpPr>
          <p:cNvPr id="4" name="object 4"/>
          <p:cNvSpPr/>
          <p:nvPr/>
        </p:nvSpPr>
        <p:spPr>
          <a:xfrm>
            <a:off x="786383" y="1918716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399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295399" y="457200"/>
                </a:lnTo>
                <a:lnTo>
                  <a:pt x="1325040" y="451205"/>
                </a:lnTo>
                <a:lnTo>
                  <a:pt x="1349263" y="434863"/>
                </a:lnTo>
                <a:lnTo>
                  <a:pt x="1365605" y="410640"/>
                </a:lnTo>
                <a:lnTo>
                  <a:pt x="1371599" y="381000"/>
                </a:lnTo>
                <a:lnTo>
                  <a:pt x="1371599" y="76200"/>
                </a:lnTo>
                <a:lnTo>
                  <a:pt x="1365605" y="46559"/>
                </a:lnTo>
                <a:lnTo>
                  <a:pt x="1349263" y="22336"/>
                </a:lnTo>
                <a:lnTo>
                  <a:pt x="1325040" y="5994"/>
                </a:lnTo>
                <a:lnTo>
                  <a:pt x="1295399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1583" y="1986788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 Black"/>
                <a:cs typeface="Arial Black"/>
              </a:rPr>
              <a:t>Campaigns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383" y="3244595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399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0999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199"/>
                </a:lnTo>
                <a:lnTo>
                  <a:pt x="1295399" y="457199"/>
                </a:lnTo>
                <a:lnTo>
                  <a:pt x="1325040" y="451205"/>
                </a:lnTo>
                <a:lnTo>
                  <a:pt x="1349263" y="434863"/>
                </a:lnTo>
                <a:lnTo>
                  <a:pt x="1365605" y="410640"/>
                </a:lnTo>
                <a:lnTo>
                  <a:pt x="1371599" y="380999"/>
                </a:lnTo>
                <a:lnTo>
                  <a:pt x="1371599" y="76200"/>
                </a:lnTo>
                <a:lnTo>
                  <a:pt x="1365605" y="46559"/>
                </a:lnTo>
                <a:lnTo>
                  <a:pt x="1349263" y="22336"/>
                </a:lnTo>
                <a:lnTo>
                  <a:pt x="1325040" y="5994"/>
                </a:lnTo>
                <a:lnTo>
                  <a:pt x="1295399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0935" y="3312617"/>
            <a:ext cx="8807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Arial Black"/>
                <a:cs typeface="Arial Black"/>
              </a:rPr>
              <a:t>Medium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383" y="4570476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399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1295399" y="457200"/>
                </a:lnTo>
                <a:lnTo>
                  <a:pt x="1325040" y="451205"/>
                </a:lnTo>
                <a:lnTo>
                  <a:pt x="1349263" y="434863"/>
                </a:lnTo>
                <a:lnTo>
                  <a:pt x="1365605" y="410640"/>
                </a:lnTo>
                <a:lnTo>
                  <a:pt x="1371599" y="381000"/>
                </a:lnTo>
                <a:lnTo>
                  <a:pt x="1371599" y="76200"/>
                </a:lnTo>
                <a:lnTo>
                  <a:pt x="1365605" y="46559"/>
                </a:lnTo>
                <a:lnTo>
                  <a:pt x="1349263" y="22336"/>
                </a:lnTo>
                <a:lnTo>
                  <a:pt x="1325040" y="5994"/>
                </a:lnTo>
                <a:lnTo>
                  <a:pt x="1295399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7135" y="4639436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5" dirty="0">
                <a:latin typeface="Arial Black"/>
                <a:cs typeface="Arial Black"/>
              </a:rPr>
              <a:t>S</a:t>
            </a:r>
            <a:r>
              <a:rPr sz="1800" spc="-165" dirty="0">
                <a:latin typeface="Arial Black"/>
                <a:cs typeface="Arial Black"/>
              </a:rPr>
              <a:t>ou</a:t>
            </a:r>
            <a:r>
              <a:rPr sz="1800" spc="-150" dirty="0">
                <a:latin typeface="Arial Black"/>
                <a:cs typeface="Arial Black"/>
              </a:rPr>
              <a:t>r</a:t>
            </a:r>
            <a:r>
              <a:rPr sz="1800" spc="-285" dirty="0">
                <a:latin typeface="Arial Black"/>
                <a:cs typeface="Arial Black"/>
              </a:rPr>
              <a:t>ce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9512" y="2376677"/>
            <a:ext cx="86995" cy="2195195"/>
          </a:xfrm>
          <a:custGeom>
            <a:avLst/>
            <a:gdLst/>
            <a:ahLst/>
            <a:cxnLst/>
            <a:rect l="l" t="t" r="r" b="b"/>
            <a:pathLst>
              <a:path w="86994" h="2195195">
                <a:moveTo>
                  <a:pt x="86868" y="2107819"/>
                </a:moveTo>
                <a:lnTo>
                  <a:pt x="57912" y="2107819"/>
                </a:lnTo>
                <a:lnTo>
                  <a:pt x="57912" y="1325880"/>
                </a:lnTo>
                <a:lnTo>
                  <a:pt x="28956" y="1325880"/>
                </a:lnTo>
                <a:lnTo>
                  <a:pt x="28956" y="2107819"/>
                </a:lnTo>
                <a:lnTo>
                  <a:pt x="0" y="2107819"/>
                </a:lnTo>
                <a:lnTo>
                  <a:pt x="43434" y="2194687"/>
                </a:lnTo>
                <a:lnTo>
                  <a:pt x="79629" y="2122297"/>
                </a:lnTo>
                <a:lnTo>
                  <a:pt x="86868" y="2107819"/>
                </a:lnTo>
                <a:close/>
              </a:path>
              <a:path w="86994" h="2195195">
                <a:moveTo>
                  <a:pt x="86868" y="781939"/>
                </a:moveTo>
                <a:lnTo>
                  <a:pt x="57912" y="781939"/>
                </a:lnTo>
                <a:lnTo>
                  <a:pt x="57912" y="0"/>
                </a:lnTo>
                <a:lnTo>
                  <a:pt x="28956" y="0"/>
                </a:lnTo>
                <a:lnTo>
                  <a:pt x="28956" y="781939"/>
                </a:lnTo>
                <a:lnTo>
                  <a:pt x="0" y="781939"/>
                </a:lnTo>
                <a:lnTo>
                  <a:pt x="43434" y="868807"/>
                </a:lnTo>
                <a:lnTo>
                  <a:pt x="79616" y="796417"/>
                </a:lnTo>
                <a:lnTo>
                  <a:pt x="86868" y="7819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1007" y="1917192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15697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569720" y="457200"/>
                </a:lnTo>
                <a:lnTo>
                  <a:pt x="1599360" y="451205"/>
                </a:lnTo>
                <a:lnTo>
                  <a:pt x="1623583" y="434863"/>
                </a:lnTo>
                <a:lnTo>
                  <a:pt x="1639925" y="410640"/>
                </a:lnTo>
                <a:lnTo>
                  <a:pt x="1645920" y="381000"/>
                </a:lnTo>
                <a:lnTo>
                  <a:pt x="1645920" y="76200"/>
                </a:lnTo>
                <a:lnTo>
                  <a:pt x="1639925" y="46559"/>
                </a:lnTo>
                <a:lnTo>
                  <a:pt x="1623583" y="22336"/>
                </a:lnTo>
                <a:lnTo>
                  <a:pt x="1599360" y="5994"/>
                </a:lnTo>
                <a:lnTo>
                  <a:pt x="156972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97471" y="1984959"/>
            <a:ext cx="1334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latin typeface="Arial Black"/>
                <a:cs typeface="Arial Black"/>
              </a:rPr>
              <a:t>IAmLearning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1007" y="3243072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15697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569720" y="457200"/>
                </a:lnTo>
                <a:lnTo>
                  <a:pt x="1599360" y="451205"/>
                </a:lnTo>
                <a:lnTo>
                  <a:pt x="1623583" y="434863"/>
                </a:lnTo>
                <a:lnTo>
                  <a:pt x="1639925" y="410640"/>
                </a:lnTo>
                <a:lnTo>
                  <a:pt x="1645920" y="381000"/>
                </a:lnTo>
                <a:lnTo>
                  <a:pt x="1645920" y="76200"/>
                </a:lnTo>
                <a:lnTo>
                  <a:pt x="1639925" y="46559"/>
                </a:lnTo>
                <a:lnTo>
                  <a:pt x="1623583" y="22336"/>
                </a:lnTo>
                <a:lnTo>
                  <a:pt x="1599360" y="5994"/>
                </a:lnTo>
                <a:lnTo>
                  <a:pt x="156972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55611" y="3311778"/>
            <a:ext cx="61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5" dirty="0">
                <a:latin typeface="Arial Black"/>
                <a:cs typeface="Arial Black"/>
              </a:rPr>
              <a:t>S</a:t>
            </a:r>
            <a:r>
              <a:rPr sz="1800" spc="-220" dirty="0">
                <a:latin typeface="Arial Black"/>
                <a:cs typeface="Arial Black"/>
              </a:rPr>
              <a:t>ocial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41007" y="4568952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15697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569720" y="457200"/>
                </a:lnTo>
                <a:lnTo>
                  <a:pt x="1599360" y="451205"/>
                </a:lnTo>
                <a:lnTo>
                  <a:pt x="1623583" y="434863"/>
                </a:lnTo>
                <a:lnTo>
                  <a:pt x="1639925" y="410640"/>
                </a:lnTo>
                <a:lnTo>
                  <a:pt x="1645920" y="381000"/>
                </a:lnTo>
                <a:lnTo>
                  <a:pt x="1645920" y="76200"/>
                </a:lnTo>
                <a:lnTo>
                  <a:pt x="1639925" y="46559"/>
                </a:lnTo>
                <a:lnTo>
                  <a:pt x="1623583" y="22336"/>
                </a:lnTo>
                <a:lnTo>
                  <a:pt x="1599360" y="5994"/>
                </a:lnTo>
                <a:lnTo>
                  <a:pt x="156972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60540" y="4637913"/>
            <a:ext cx="1008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15" dirty="0">
                <a:latin typeface="Arial Black"/>
                <a:cs typeface="Arial Black"/>
              </a:rPr>
              <a:t>F</a:t>
            </a:r>
            <a:r>
              <a:rPr sz="1800" spc="-229" dirty="0">
                <a:latin typeface="Arial Black"/>
                <a:cs typeface="Arial Black"/>
              </a:rPr>
              <a:t>ace</a:t>
            </a:r>
            <a:r>
              <a:rPr sz="1800" spc="-225" dirty="0">
                <a:latin typeface="Arial Black"/>
                <a:cs typeface="Arial Black"/>
              </a:rPr>
              <a:t>b</a:t>
            </a:r>
            <a:r>
              <a:rPr sz="1800" spc="-190" dirty="0">
                <a:latin typeface="Arial Black"/>
                <a:cs typeface="Arial Black"/>
              </a:rPr>
              <a:t>ook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21295" y="2375154"/>
            <a:ext cx="3199130" cy="2651125"/>
            <a:chOff x="7321295" y="2375154"/>
            <a:chExt cx="3199130" cy="2651125"/>
          </a:xfrm>
        </p:grpSpPr>
        <p:sp>
          <p:nvSpPr>
            <p:cNvPr id="18" name="object 18"/>
            <p:cNvSpPr/>
            <p:nvPr/>
          </p:nvSpPr>
          <p:spPr>
            <a:xfrm>
              <a:off x="7321296" y="2375153"/>
              <a:ext cx="86995" cy="2195195"/>
            </a:xfrm>
            <a:custGeom>
              <a:avLst/>
              <a:gdLst/>
              <a:ahLst/>
              <a:cxnLst/>
              <a:rect l="l" t="t" r="r" b="b"/>
              <a:pathLst>
                <a:path w="86995" h="2195195">
                  <a:moveTo>
                    <a:pt x="86868" y="2107819"/>
                  </a:moveTo>
                  <a:lnTo>
                    <a:pt x="57912" y="2107819"/>
                  </a:lnTo>
                  <a:lnTo>
                    <a:pt x="57912" y="1325880"/>
                  </a:lnTo>
                  <a:lnTo>
                    <a:pt x="28956" y="1325880"/>
                  </a:lnTo>
                  <a:lnTo>
                    <a:pt x="28956" y="2107819"/>
                  </a:lnTo>
                  <a:lnTo>
                    <a:pt x="0" y="2107819"/>
                  </a:lnTo>
                  <a:lnTo>
                    <a:pt x="43434" y="2194687"/>
                  </a:lnTo>
                  <a:lnTo>
                    <a:pt x="79629" y="2122297"/>
                  </a:lnTo>
                  <a:lnTo>
                    <a:pt x="86868" y="2107819"/>
                  </a:lnTo>
                  <a:close/>
                </a:path>
                <a:path w="86995" h="2195195">
                  <a:moveTo>
                    <a:pt x="86868" y="781939"/>
                  </a:moveTo>
                  <a:lnTo>
                    <a:pt x="57912" y="781939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781939"/>
                  </a:lnTo>
                  <a:lnTo>
                    <a:pt x="0" y="781939"/>
                  </a:lnTo>
                  <a:lnTo>
                    <a:pt x="43434" y="868807"/>
                  </a:lnTo>
                  <a:lnTo>
                    <a:pt x="79629" y="796417"/>
                  </a:lnTo>
                  <a:lnTo>
                    <a:pt x="86868" y="78193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74251" y="4568952"/>
              <a:ext cx="1645920" cy="457200"/>
            </a:xfrm>
            <a:custGeom>
              <a:avLst/>
              <a:gdLst/>
              <a:ahLst/>
              <a:cxnLst/>
              <a:rect l="l" t="t" r="r" b="b"/>
              <a:pathLst>
                <a:path w="1645920" h="457200">
                  <a:moveTo>
                    <a:pt x="156972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569720" y="457200"/>
                  </a:lnTo>
                  <a:lnTo>
                    <a:pt x="1599360" y="451205"/>
                  </a:lnTo>
                  <a:lnTo>
                    <a:pt x="1623583" y="434863"/>
                  </a:lnTo>
                  <a:lnTo>
                    <a:pt x="1639925" y="410640"/>
                  </a:lnTo>
                  <a:lnTo>
                    <a:pt x="1645920" y="381000"/>
                  </a:lnTo>
                  <a:lnTo>
                    <a:pt x="1645920" y="76200"/>
                  </a:lnTo>
                  <a:lnTo>
                    <a:pt x="1639925" y="46559"/>
                  </a:lnTo>
                  <a:lnTo>
                    <a:pt x="1623583" y="22336"/>
                  </a:lnTo>
                  <a:lnTo>
                    <a:pt x="1599360" y="5994"/>
                  </a:lnTo>
                  <a:lnTo>
                    <a:pt x="156972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255379" y="4637913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Arial Black"/>
                <a:cs typeface="Arial Black"/>
              </a:rPr>
              <a:t>LinkedIn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07764" y="4568952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15697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569720" y="457200"/>
                </a:lnTo>
                <a:lnTo>
                  <a:pt x="1599360" y="451205"/>
                </a:lnTo>
                <a:lnTo>
                  <a:pt x="1623583" y="434863"/>
                </a:lnTo>
                <a:lnTo>
                  <a:pt x="1639925" y="410640"/>
                </a:lnTo>
                <a:lnTo>
                  <a:pt x="1645920" y="381000"/>
                </a:lnTo>
                <a:lnTo>
                  <a:pt x="1645920" y="76200"/>
                </a:lnTo>
                <a:lnTo>
                  <a:pt x="1639925" y="46559"/>
                </a:lnTo>
                <a:lnTo>
                  <a:pt x="1623583" y="22336"/>
                </a:lnTo>
                <a:lnTo>
                  <a:pt x="1599360" y="5994"/>
                </a:lnTo>
                <a:lnTo>
                  <a:pt x="156972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80584" y="4637913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80" dirty="0">
                <a:latin typeface="Arial Black"/>
                <a:cs typeface="Arial Black"/>
              </a:rPr>
              <a:t>T</a:t>
            </a:r>
            <a:r>
              <a:rPr sz="1800" spc="-235" dirty="0">
                <a:latin typeface="Arial Black"/>
                <a:cs typeface="Arial Black"/>
              </a:rPr>
              <a:t>witter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74252" y="3243072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15697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569720" y="457200"/>
                </a:lnTo>
                <a:lnTo>
                  <a:pt x="1599360" y="451205"/>
                </a:lnTo>
                <a:lnTo>
                  <a:pt x="1623583" y="434863"/>
                </a:lnTo>
                <a:lnTo>
                  <a:pt x="1639925" y="410640"/>
                </a:lnTo>
                <a:lnTo>
                  <a:pt x="1645920" y="381000"/>
                </a:lnTo>
                <a:lnTo>
                  <a:pt x="1645920" y="76200"/>
                </a:lnTo>
                <a:lnTo>
                  <a:pt x="1639925" y="46559"/>
                </a:lnTo>
                <a:lnTo>
                  <a:pt x="1623583" y="22336"/>
                </a:lnTo>
                <a:lnTo>
                  <a:pt x="1599360" y="5994"/>
                </a:lnTo>
                <a:lnTo>
                  <a:pt x="156972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06610" y="3311778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latin typeface="Arial Black"/>
                <a:cs typeface="Arial Black"/>
              </a:rPr>
              <a:t>AdWords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07764" y="3243072"/>
            <a:ext cx="1645920" cy="457200"/>
          </a:xfrm>
          <a:custGeom>
            <a:avLst/>
            <a:gdLst/>
            <a:ahLst/>
            <a:cxnLst/>
            <a:rect l="l" t="t" r="r" b="b"/>
            <a:pathLst>
              <a:path w="1645920" h="457200">
                <a:moveTo>
                  <a:pt x="15697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569720" y="457200"/>
                </a:lnTo>
                <a:lnTo>
                  <a:pt x="1599360" y="451205"/>
                </a:lnTo>
                <a:lnTo>
                  <a:pt x="1623583" y="434863"/>
                </a:lnTo>
                <a:lnTo>
                  <a:pt x="1639925" y="410640"/>
                </a:lnTo>
                <a:lnTo>
                  <a:pt x="1645920" y="381000"/>
                </a:lnTo>
                <a:lnTo>
                  <a:pt x="1645920" y="76200"/>
                </a:lnTo>
                <a:lnTo>
                  <a:pt x="1639925" y="46559"/>
                </a:lnTo>
                <a:lnTo>
                  <a:pt x="1623583" y="22336"/>
                </a:lnTo>
                <a:lnTo>
                  <a:pt x="1599360" y="5994"/>
                </a:lnTo>
                <a:lnTo>
                  <a:pt x="156972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44592" y="3311778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90" dirty="0">
                <a:latin typeface="Arial Black"/>
                <a:cs typeface="Arial Black"/>
              </a:rPr>
              <a:t>Ema</a:t>
            </a:r>
            <a:r>
              <a:rPr sz="1800" spc="-130" dirty="0">
                <a:latin typeface="Arial Black"/>
                <a:cs typeface="Arial Black"/>
              </a:rPr>
              <a:t>i</a:t>
            </a:r>
            <a:r>
              <a:rPr sz="1800" spc="-204" dirty="0">
                <a:latin typeface="Arial Black"/>
                <a:cs typeface="Arial Black"/>
              </a:rPr>
              <a:t>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88052" y="3701033"/>
            <a:ext cx="4752340" cy="869315"/>
          </a:xfrm>
          <a:custGeom>
            <a:avLst/>
            <a:gdLst/>
            <a:ahLst/>
            <a:cxnLst/>
            <a:rect l="l" t="t" r="r" b="b"/>
            <a:pathLst>
              <a:path w="4752340" h="869314">
                <a:moveTo>
                  <a:pt x="4752213" y="781939"/>
                </a:moveTo>
                <a:lnTo>
                  <a:pt x="4723257" y="781939"/>
                </a:lnTo>
                <a:lnTo>
                  <a:pt x="4723257" y="448945"/>
                </a:lnTo>
                <a:lnTo>
                  <a:pt x="4723257" y="419989"/>
                </a:lnTo>
                <a:lnTo>
                  <a:pt x="2391537" y="419989"/>
                </a:lnTo>
                <a:lnTo>
                  <a:pt x="2391537" y="0"/>
                </a:lnTo>
                <a:lnTo>
                  <a:pt x="2391156" y="0"/>
                </a:lnTo>
                <a:lnTo>
                  <a:pt x="2362581" y="0"/>
                </a:lnTo>
                <a:lnTo>
                  <a:pt x="2362200" y="0"/>
                </a:lnTo>
                <a:lnTo>
                  <a:pt x="2362200" y="419989"/>
                </a:lnTo>
                <a:lnTo>
                  <a:pt x="28956" y="419989"/>
                </a:lnTo>
                <a:lnTo>
                  <a:pt x="28956" y="781939"/>
                </a:lnTo>
                <a:lnTo>
                  <a:pt x="0" y="781939"/>
                </a:lnTo>
                <a:lnTo>
                  <a:pt x="43434" y="868807"/>
                </a:lnTo>
                <a:lnTo>
                  <a:pt x="79629" y="796417"/>
                </a:lnTo>
                <a:lnTo>
                  <a:pt x="86868" y="781939"/>
                </a:lnTo>
                <a:lnTo>
                  <a:pt x="57912" y="781939"/>
                </a:lnTo>
                <a:lnTo>
                  <a:pt x="57912" y="448945"/>
                </a:lnTo>
                <a:lnTo>
                  <a:pt x="2362200" y="448945"/>
                </a:lnTo>
                <a:lnTo>
                  <a:pt x="2391537" y="448945"/>
                </a:lnTo>
                <a:lnTo>
                  <a:pt x="4694301" y="448945"/>
                </a:lnTo>
                <a:lnTo>
                  <a:pt x="4694301" y="781939"/>
                </a:lnTo>
                <a:lnTo>
                  <a:pt x="4665345" y="781939"/>
                </a:lnTo>
                <a:lnTo>
                  <a:pt x="4708779" y="868807"/>
                </a:lnTo>
                <a:lnTo>
                  <a:pt x="4744974" y="796417"/>
                </a:lnTo>
                <a:lnTo>
                  <a:pt x="4752213" y="7819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816460" y="6469923"/>
            <a:ext cx="249554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32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1168908"/>
            <a:ext cx="11569065" cy="5019040"/>
            <a:chOff x="272795" y="1168908"/>
            <a:chExt cx="11569065" cy="5019040"/>
          </a:xfrm>
        </p:grpSpPr>
        <p:sp>
          <p:nvSpPr>
            <p:cNvPr id="3" name="object 3"/>
            <p:cNvSpPr/>
            <p:nvPr/>
          </p:nvSpPr>
          <p:spPr>
            <a:xfrm>
              <a:off x="335279" y="1168908"/>
              <a:ext cx="11506835" cy="57150"/>
            </a:xfrm>
            <a:custGeom>
              <a:avLst/>
              <a:gdLst/>
              <a:ahLst/>
              <a:cxnLst/>
              <a:rect l="l" t="t" r="r" b="b"/>
              <a:pathLst>
                <a:path w="11506835" h="57150">
                  <a:moveTo>
                    <a:pt x="7684996" y="0"/>
                  </a:moveTo>
                  <a:lnTo>
                    <a:pt x="3835566" y="0"/>
                  </a:lnTo>
                  <a:lnTo>
                    <a:pt x="0" y="19064"/>
                  </a:lnTo>
                  <a:lnTo>
                    <a:pt x="0" y="34244"/>
                  </a:lnTo>
                  <a:lnTo>
                    <a:pt x="1851859" y="46259"/>
                  </a:lnTo>
                  <a:lnTo>
                    <a:pt x="5760665" y="57012"/>
                  </a:lnTo>
                  <a:lnTo>
                    <a:pt x="8083807" y="53182"/>
                  </a:lnTo>
                  <a:lnTo>
                    <a:pt x="11506394" y="34244"/>
                  </a:lnTo>
                  <a:lnTo>
                    <a:pt x="11506394" y="19065"/>
                  </a:lnTo>
                  <a:lnTo>
                    <a:pt x="7684996" y="0"/>
                  </a:lnTo>
                  <a:close/>
                </a:path>
              </a:pathLst>
            </a:custGeom>
            <a:solidFill>
              <a:srgbClr val="F37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367" y="1286256"/>
              <a:ext cx="11541252" cy="4901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7273" y="1271778"/>
              <a:ext cx="1531620" cy="3598545"/>
            </a:xfrm>
            <a:custGeom>
              <a:avLst/>
              <a:gdLst/>
              <a:ahLst/>
              <a:cxnLst/>
              <a:rect l="l" t="t" r="r" b="b"/>
              <a:pathLst>
                <a:path w="1531620" h="3598545">
                  <a:moveTo>
                    <a:pt x="649223" y="146304"/>
                  </a:moveTo>
                  <a:lnTo>
                    <a:pt x="671717" y="100071"/>
                  </a:lnTo>
                  <a:lnTo>
                    <a:pt x="734350" y="59911"/>
                  </a:lnTo>
                  <a:lnTo>
                    <a:pt x="778449" y="42862"/>
                  </a:lnTo>
                  <a:lnTo>
                    <a:pt x="829858" y="28236"/>
                  </a:lnTo>
                  <a:lnTo>
                    <a:pt x="887668" y="16335"/>
                  </a:lnTo>
                  <a:lnTo>
                    <a:pt x="950971" y="7461"/>
                  </a:lnTo>
                  <a:lnTo>
                    <a:pt x="1018858" y="1915"/>
                  </a:lnTo>
                  <a:lnTo>
                    <a:pt x="1090422" y="0"/>
                  </a:lnTo>
                  <a:lnTo>
                    <a:pt x="1161997" y="1915"/>
                  </a:lnTo>
                  <a:lnTo>
                    <a:pt x="1229892" y="7461"/>
                  </a:lnTo>
                  <a:lnTo>
                    <a:pt x="1293198" y="16335"/>
                  </a:lnTo>
                  <a:lnTo>
                    <a:pt x="1351007" y="28236"/>
                  </a:lnTo>
                  <a:lnTo>
                    <a:pt x="1402413" y="42862"/>
                  </a:lnTo>
                  <a:lnTo>
                    <a:pt x="1446507" y="59911"/>
                  </a:lnTo>
                  <a:lnTo>
                    <a:pt x="1482382" y="79081"/>
                  </a:lnTo>
                  <a:lnTo>
                    <a:pt x="1525846" y="122579"/>
                  </a:lnTo>
                  <a:lnTo>
                    <a:pt x="1531620" y="146304"/>
                  </a:lnTo>
                  <a:lnTo>
                    <a:pt x="1525846" y="170028"/>
                  </a:lnTo>
                  <a:lnTo>
                    <a:pt x="1482382" y="213526"/>
                  </a:lnTo>
                  <a:lnTo>
                    <a:pt x="1446507" y="232696"/>
                  </a:lnTo>
                  <a:lnTo>
                    <a:pt x="1402413" y="249745"/>
                  </a:lnTo>
                  <a:lnTo>
                    <a:pt x="1351007" y="264371"/>
                  </a:lnTo>
                  <a:lnTo>
                    <a:pt x="1293198" y="276272"/>
                  </a:lnTo>
                  <a:lnTo>
                    <a:pt x="1229892" y="285146"/>
                  </a:lnTo>
                  <a:lnTo>
                    <a:pt x="1161997" y="290692"/>
                  </a:lnTo>
                  <a:lnTo>
                    <a:pt x="1090422" y="292608"/>
                  </a:lnTo>
                  <a:lnTo>
                    <a:pt x="1018858" y="290692"/>
                  </a:lnTo>
                  <a:lnTo>
                    <a:pt x="950971" y="285146"/>
                  </a:lnTo>
                  <a:lnTo>
                    <a:pt x="887668" y="276272"/>
                  </a:lnTo>
                  <a:lnTo>
                    <a:pt x="829858" y="264371"/>
                  </a:lnTo>
                  <a:lnTo>
                    <a:pt x="778449" y="249745"/>
                  </a:lnTo>
                  <a:lnTo>
                    <a:pt x="734350" y="232696"/>
                  </a:lnTo>
                  <a:lnTo>
                    <a:pt x="698470" y="213526"/>
                  </a:lnTo>
                  <a:lnTo>
                    <a:pt x="654998" y="170028"/>
                  </a:lnTo>
                  <a:lnTo>
                    <a:pt x="649223" y="146304"/>
                  </a:lnTo>
                  <a:close/>
                </a:path>
                <a:path w="1531620" h="3598545">
                  <a:moveTo>
                    <a:pt x="0" y="2144268"/>
                  </a:moveTo>
                  <a:lnTo>
                    <a:pt x="22493" y="2098035"/>
                  </a:lnTo>
                  <a:lnTo>
                    <a:pt x="85126" y="2057875"/>
                  </a:lnTo>
                  <a:lnTo>
                    <a:pt x="129225" y="2040826"/>
                  </a:lnTo>
                  <a:lnTo>
                    <a:pt x="180634" y="2026200"/>
                  </a:lnTo>
                  <a:lnTo>
                    <a:pt x="238444" y="2014299"/>
                  </a:lnTo>
                  <a:lnTo>
                    <a:pt x="301747" y="2005425"/>
                  </a:lnTo>
                  <a:lnTo>
                    <a:pt x="369634" y="1999879"/>
                  </a:lnTo>
                  <a:lnTo>
                    <a:pt x="441197" y="1997964"/>
                  </a:lnTo>
                  <a:lnTo>
                    <a:pt x="512761" y="1999879"/>
                  </a:lnTo>
                  <a:lnTo>
                    <a:pt x="580648" y="2005425"/>
                  </a:lnTo>
                  <a:lnTo>
                    <a:pt x="643951" y="2014299"/>
                  </a:lnTo>
                  <a:lnTo>
                    <a:pt x="701761" y="2026200"/>
                  </a:lnTo>
                  <a:lnTo>
                    <a:pt x="753170" y="2040826"/>
                  </a:lnTo>
                  <a:lnTo>
                    <a:pt x="797269" y="2057875"/>
                  </a:lnTo>
                  <a:lnTo>
                    <a:pt x="833149" y="2077045"/>
                  </a:lnTo>
                  <a:lnTo>
                    <a:pt x="876621" y="2120543"/>
                  </a:lnTo>
                  <a:lnTo>
                    <a:pt x="882395" y="2144268"/>
                  </a:lnTo>
                  <a:lnTo>
                    <a:pt x="876621" y="2167992"/>
                  </a:lnTo>
                  <a:lnTo>
                    <a:pt x="833149" y="2211490"/>
                  </a:lnTo>
                  <a:lnTo>
                    <a:pt x="797269" y="2230660"/>
                  </a:lnTo>
                  <a:lnTo>
                    <a:pt x="753170" y="2247709"/>
                  </a:lnTo>
                  <a:lnTo>
                    <a:pt x="701761" y="2262335"/>
                  </a:lnTo>
                  <a:lnTo>
                    <a:pt x="643951" y="2274236"/>
                  </a:lnTo>
                  <a:lnTo>
                    <a:pt x="580648" y="2283110"/>
                  </a:lnTo>
                  <a:lnTo>
                    <a:pt x="512761" y="2288656"/>
                  </a:lnTo>
                  <a:lnTo>
                    <a:pt x="441197" y="2290572"/>
                  </a:lnTo>
                  <a:lnTo>
                    <a:pt x="369634" y="2288656"/>
                  </a:lnTo>
                  <a:lnTo>
                    <a:pt x="301747" y="2283110"/>
                  </a:lnTo>
                  <a:lnTo>
                    <a:pt x="238444" y="2274236"/>
                  </a:lnTo>
                  <a:lnTo>
                    <a:pt x="180634" y="2262335"/>
                  </a:lnTo>
                  <a:lnTo>
                    <a:pt x="129225" y="2247709"/>
                  </a:lnTo>
                  <a:lnTo>
                    <a:pt x="85126" y="2230660"/>
                  </a:lnTo>
                  <a:lnTo>
                    <a:pt x="49246" y="2211490"/>
                  </a:lnTo>
                  <a:lnTo>
                    <a:pt x="5774" y="2167992"/>
                  </a:lnTo>
                  <a:lnTo>
                    <a:pt x="0" y="2144268"/>
                  </a:lnTo>
                  <a:close/>
                </a:path>
                <a:path w="1531620" h="3598545">
                  <a:moveTo>
                    <a:pt x="260604" y="3470910"/>
                  </a:moveTo>
                  <a:lnTo>
                    <a:pt x="283097" y="3430706"/>
                  </a:lnTo>
                  <a:lnTo>
                    <a:pt x="345730" y="3395776"/>
                  </a:lnTo>
                  <a:lnTo>
                    <a:pt x="389829" y="3380946"/>
                  </a:lnTo>
                  <a:lnTo>
                    <a:pt x="441238" y="3368222"/>
                  </a:lnTo>
                  <a:lnTo>
                    <a:pt x="499048" y="3357869"/>
                  </a:lnTo>
                  <a:lnTo>
                    <a:pt x="562351" y="3350148"/>
                  </a:lnTo>
                  <a:lnTo>
                    <a:pt x="630238" y="3345322"/>
                  </a:lnTo>
                  <a:lnTo>
                    <a:pt x="701801" y="3343655"/>
                  </a:lnTo>
                  <a:lnTo>
                    <a:pt x="773365" y="3345322"/>
                  </a:lnTo>
                  <a:lnTo>
                    <a:pt x="841252" y="3350148"/>
                  </a:lnTo>
                  <a:lnTo>
                    <a:pt x="904555" y="3357869"/>
                  </a:lnTo>
                  <a:lnTo>
                    <a:pt x="962365" y="3368222"/>
                  </a:lnTo>
                  <a:lnTo>
                    <a:pt x="1013774" y="3380946"/>
                  </a:lnTo>
                  <a:lnTo>
                    <a:pt x="1057873" y="3395776"/>
                  </a:lnTo>
                  <a:lnTo>
                    <a:pt x="1093753" y="3412451"/>
                  </a:lnTo>
                  <a:lnTo>
                    <a:pt x="1137225" y="3450280"/>
                  </a:lnTo>
                  <a:lnTo>
                    <a:pt x="1143000" y="3470910"/>
                  </a:lnTo>
                  <a:lnTo>
                    <a:pt x="1137225" y="3491539"/>
                  </a:lnTo>
                  <a:lnTo>
                    <a:pt x="1093753" y="3529368"/>
                  </a:lnTo>
                  <a:lnTo>
                    <a:pt x="1057873" y="3546043"/>
                  </a:lnTo>
                  <a:lnTo>
                    <a:pt x="1013774" y="3560873"/>
                  </a:lnTo>
                  <a:lnTo>
                    <a:pt x="962365" y="3573597"/>
                  </a:lnTo>
                  <a:lnTo>
                    <a:pt x="904555" y="3583950"/>
                  </a:lnTo>
                  <a:lnTo>
                    <a:pt x="841252" y="3591671"/>
                  </a:lnTo>
                  <a:lnTo>
                    <a:pt x="773365" y="3596497"/>
                  </a:lnTo>
                  <a:lnTo>
                    <a:pt x="701801" y="3598164"/>
                  </a:lnTo>
                  <a:lnTo>
                    <a:pt x="630238" y="3596497"/>
                  </a:lnTo>
                  <a:lnTo>
                    <a:pt x="562351" y="3591671"/>
                  </a:lnTo>
                  <a:lnTo>
                    <a:pt x="499048" y="3583950"/>
                  </a:lnTo>
                  <a:lnTo>
                    <a:pt x="441238" y="3573597"/>
                  </a:lnTo>
                  <a:lnTo>
                    <a:pt x="389829" y="3560873"/>
                  </a:lnTo>
                  <a:lnTo>
                    <a:pt x="345730" y="3546043"/>
                  </a:lnTo>
                  <a:lnTo>
                    <a:pt x="309850" y="3529368"/>
                  </a:lnTo>
                  <a:lnTo>
                    <a:pt x="266378" y="3491539"/>
                  </a:lnTo>
                  <a:lnTo>
                    <a:pt x="260604" y="3470910"/>
                  </a:lnTo>
                  <a:close/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0428" y="1601724"/>
              <a:ext cx="9826752" cy="4581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6424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90" dirty="0"/>
              <a:t>Tracking </a:t>
            </a:r>
            <a:r>
              <a:rPr spc="-405" dirty="0"/>
              <a:t>in </a:t>
            </a:r>
            <a:r>
              <a:rPr spc="-360" dirty="0"/>
              <a:t>Google</a:t>
            </a:r>
            <a:r>
              <a:rPr spc="-250" dirty="0"/>
              <a:t> </a:t>
            </a:r>
            <a:r>
              <a:rPr spc="-525" dirty="0"/>
              <a:t>Analytics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16460" y="6469923"/>
            <a:ext cx="249554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33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6258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15" dirty="0"/>
              <a:t>Landing </a:t>
            </a:r>
            <a:r>
              <a:rPr spc="-509" dirty="0"/>
              <a:t>Page</a:t>
            </a:r>
            <a:r>
              <a:rPr spc="95" dirty="0"/>
              <a:t> </a:t>
            </a:r>
            <a:r>
              <a:rPr spc="-375" dirty="0"/>
              <a:t>Optimization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100072" y="1837944"/>
            <a:ext cx="7991856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9694" y="6321222"/>
            <a:ext cx="9141460" cy="2755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50" i="1" spc="-25" dirty="0">
                <a:latin typeface="Arial"/>
                <a:cs typeface="Arial"/>
              </a:rPr>
              <a:t>Notes: </a:t>
            </a:r>
            <a:r>
              <a:rPr sz="1450" i="1" spc="-15" dirty="0">
                <a:latin typeface="Arial"/>
                <a:cs typeface="Arial"/>
              </a:rPr>
              <a:t>A </a:t>
            </a:r>
            <a:r>
              <a:rPr sz="1450" i="1" dirty="0">
                <a:latin typeface="Arial"/>
                <a:cs typeface="Arial"/>
              </a:rPr>
              <a:t>landing </a:t>
            </a:r>
            <a:r>
              <a:rPr sz="1450" i="1" spc="-5" dirty="0">
                <a:latin typeface="Arial"/>
                <a:cs typeface="Arial"/>
              </a:rPr>
              <a:t>page </a:t>
            </a:r>
            <a:r>
              <a:rPr sz="1450" i="1" spc="-75" dirty="0">
                <a:latin typeface="Arial"/>
                <a:cs typeface="Arial"/>
              </a:rPr>
              <a:t>is </a:t>
            </a:r>
            <a:r>
              <a:rPr sz="1450" i="1" spc="-25" dirty="0">
                <a:latin typeface="Arial"/>
                <a:cs typeface="Arial"/>
              </a:rPr>
              <a:t>where </a:t>
            </a:r>
            <a:r>
              <a:rPr sz="1450" i="1" spc="-60" dirty="0">
                <a:latin typeface="Arial"/>
                <a:cs typeface="Arial"/>
              </a:rPr>
              <a:t>a </a:t>
            </a:r>
            <a:r>
              <a:rPr sz="1450" i="1" spc="-25" dirty="0">
                <a:latin typeface="Arial"/>
                <a:cs typeface="Arial"/>
              </a:rPr>
              <a:t>website </a:t>
            </a:r>
            <a:r>
              <a:rPr sz="1450" i="1" spc="-20" dirty="0">
                <a:latin typeface="Arial"/>
                <a:cs typeface="Arial"/>
              </a:rPr>
              <a:t>visitor </a:t>
            </a:r>
            <a:r>
              <a:rPr sz="1450" i="1" spc="-75" dirty="0">
                <a:latin typeface="Arial"/>
                <a:cs typeface="Arial"/>
              </a:rPr>
              <a:t>is </a:t>
            </a:r>
            <a:r>
              <a:rPr sz="1450" i="1" spc="-25" dirty="0">
                <a:latin typeface="Arial"/>
                <a:cs typeface="Arial"/>
              </a:rPr>
              <a:t>taken </a:t>
            </a:r>
            <a:r>
              <a:rPr sz="1450" i="1" spc="-15" dirty="0">
                <a:latin typeface="Arial"/>
                <a:cs typeface="Arial"/>
              </a:rPr>
              <a:t>when </a:t>
            </a:r>
            <a:r>
              <a:rPr sz="1450" i="1" dirty="0">
                <a:latin typeface="Arial"/>
                <a:cs typeface="Arial"/>
              </a:rPr>
              <a:t>you </a:t>
            </a:r>
            <a:r>
              <a:rPr sz="1450" i="1" spc="-10" dirty="0">
                <a:latin typeface="Arial"/>
                <a:cs typeface="Arial"/>
              </a:rPr>
              <a:t>want </a:t>
            </a:r>
            <a:r>
              <a:rPr sz="1450" i="1" spc="10" dirty="0">
                <a:latin typeface="Arial"/>
                <a:cs typeface="Arial"/>
              </a:rPr>
              <a:t>them </a:t>
            </a:r>
            <a:r>
              <a:rPr sz="1450" i="1" spc="40" dirty="0">
                <a:latin typeface="Arial"/>
                <a:cs typeface="Arial"/>
              </a:rPr>
              <a:t>do </a:t>
            </a:r>
            <a:r>
              <a:rPr sz="1450" i="1" spc="-5" dirty="0">
                <a:latin typeface="Arial"/>
                <a:cs typeface="Arial"/>
              </a:rPr>
              <a:t>something </a:t>
            </a:r>
            <a:r>
              <a:rPr sz="1450" i="1" spc="-25" dirty="0">
                <a:latin typeface="Arial"/>
                <a:cs typeface="Arial"/>
              </a:rPr>
              <a:t>(typically </a:t>
            </a:r>
            <a:r>
              <a:rPr sz="1450" i="1" spc="45" dirty="0">
                <a:latin typeface="Arial"/>
                <a:cs typeface="Arial"/>
              </a:rPr>
              <a:t>to</a:t>
            </a:r>
            <a:r>
              <a:rPr sz="1450" i="1" spc="420" dirty="0">
                <a:latin typeface="Arial"/>
                <a:cs typeface="Arial"/>
              </a:rPr>
              <a:t> </a:t>
            </a:r>
            <a:r>
              <a:rPr sz="1450" i="1" spc="-10" dirty="0">
                <a:latin typeface="Arial"/>
                <a:cs typeface="Arial"/>
              </a:rPr>
              <a:t>convert).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7984" y="6469923"/>
            <a:ext cx="24701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35" dirty="0">
                <a:latin typeface="Arial Black"/>
                <a:cs typeface="Arial Black"/>
              </a:rPr>
              <a:t>34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58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Call </a:t>
            </a:r>
            <a:r>
              <a:rPr spc="-370" dirty="0"/>
              <a:t>to </a:t>
            </a:r>
            <a:r>
              <a:rPr spc="-450" dirty="0"/>
              <a:t>Action </a:t>
            </a:r>
            <a:r>
              <a:rPr spc="-545" dirty="0"/>
              <a:t>(CTA)</a:t>
            </a:r>
            <a:r>
              <a:rPr spc="-190" dirty="0"/>
              <a:t> </a:t>
            </a:r>
            <a:r>
              <a:rPr spc="-375" dirty="0"/>
              <a:t>Optimization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16636" y="1467611"/>
            <a:ext cx="6801611" cy="397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10398" y="1571892"/>
            <a:ext cx="4277995" cy="48526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70485">
              <a:lnSpc>
                <a:spcPct val="105600"/>
              </a:lnSpc>
              <a:spcBef>
                <a:spcPts val="30"/>
              </a:spcBef>
            </a:pPr>
            <a:r>
              <a:rPr sz="1250" i="1" spc="-25" dirty="0">
                <a:latin typeface="Arial"/>
                <a:cs typeface="Arial"/>
              </a:rPr>
              <a:t>Notes: </a:t>
            </a:r>
            <a:r>
              <a:rPr sz="1250" i="1" spc="-20" dirty="0">
                <a:latin typeface="Arial"/>
                <a:cs typeface="Arial"/>
              </a:rPr>
              <a:t>A </a:t>
            </a:r>
            <a:r>
              <a:rPr sz="1250" i="1" spc="-50" dirty="0">
                <a:latin typeface="Arial"/>
                <a:cs typeface="Arial"/>
              </a:rPr>
              <a:t>Call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10" dirty="0">
                <a:latin typeface="Arial"/>
                <a:cs typeface="Arial"/>
              </a:rPr>
              <a:t>Action </a:t>
            </a:r>
            <a:r>
              <a:rPr sz="1250" i="1" spc="-70" dirty="0">
                <a:latin typeface="Arial"/>
                <a:cs typeface="Arial"/>
              </a:rPr>
              <a:t>is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25" dirty="0">
                <a:latin typeface="Arial"/>
                <a:cs typeface="Arial"/>
              </a:rPr>
              <a:t>name </a:t>
            </a:r>
            <a:r>
              <a:rPr sz="1250" i="1" spc="-35" dirty="0">
                <a:latin typeface="Arial"/>
                <a:cs typeface="Arial"/>
              </a:rPr>
              <a:t>used </a:t>
            </a:r>
            <a:r>
              <a:rPr sz="1250" i="1" spc="-10" dirty="0">
                <a:latin typeface="Arial"/>
                <a:cs typeface="Arial"/>
              </a:rPr>
              <a:t>in </a:t>
            </a:r>
            <a:r>
              <a:rPr sz="1250" i="1" spc="-5" dirty="0">
                <a:latin typeface="Arial"/>
                <a:cs typeface="Arial"/>
              </a:rPr>
              <a:t>digital </a:t>
            </a:r>
            <a:r>
              <a:rPr sz="1250" i="1" spc="-10" dirty="0">
                <a:latin typeface="Arial"/>
                <a:cs typeface="Arial"/>
              </a:rPr>
              <a:t>marketing  </a:t>
            </a:r>
            <a:r>
              <a:rPr sz="1250" i="1" spc="15" dirty="0">
                <a:latin typeface="Arial"/>
                <a:cs typeface="Arial"/>
              </a:rPr>
              <a:t>for </a:t>
            </a:r>
            <a:r>
              <a:rPr sz="1250" i="1" spc="-10" dirty="0">
                <a:latin typeface="Arial"/>
                <a:cs typeface="Arial"/>
              </a:rPr>
              <a:t>something </a:t>
            </a:r>
            <a:r>
              <a:rPr sz="1250" i="1" dirty="0">
                <a:latin typeface="Arial"/>
                <a:cs typeface="Arial"/>
              </a:rPr>
              <a:t>that </a:t>
            </a:r>
            <a:r>
              <a:rPr sz="1250" i="1" spc="-50" dirty="0">
                <a:latin typeface="Arial"/>
                <a:cs typeface="Arial"/>
              </a:rPr>
              <a:t>pushes </a:t>
            </a:r>
            <a:r>
              <a:rPr sz="1250" i="1" spc="-5" dirty="0">
                <a:latin typeface="Arial"/>
                <a:cs typeface="Arial"/>
              </a:rPr>
              <a:t>you </a:t>
            </a:r>
            <a:r>
              <a:rPr sz="1250" i="1" spc="-35" dirty="0">
                <a:latin typeface="Arial"/>
                <a:cs typeface="Arial"/>
              </a:rPr>
              <a:t>closer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5" dirty="0">
                <a:latin typeface="Arial"/>
                <a:cs typeface="Arial"/>
              </a:rPr>
              <a:t>giving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15" dirty="0">
                <a:latin typeface="Arial"/>
                <a:cs typeface="Arial"/>
              </a:rPr>
              <a:t>company  </a:t>
            </a:r>
            <a:r>
              <a:rPr sz="1250" i="1" spc="-5" dirty="0">
                <a:latin typeface="Arial"/>
                <a:cs typeface="Arial"/>
              </a:rPr>
              <a:t>your </a:t>
            </a:r>
            <a:r>
              <a:rPr sz="1250" i="1" dirty="0">
                <a:latin typeface="Arial"/>
                <a:cs typeface="Arial"/>
              </a:rPr>
              <a:t>information. </a:t>
            </a:r>
            <a:r>
              <a:rPr sz="1250" i="1" spc="-40" dirty="0">
                <a:latin typeface="Arial"/>
                <a:cs typeface="Arial"/>
              </a:rPr>
              <a:t>For </a:t>
            </a:r>
            <a:r>
              <a:rPr sz="1250" i="1" spc="-30" dirty="0">
                <a:latin typeface="Arial"/>
                <a:cs typeface="Arial"/>
              </a:rPr>
              <a:t>example </a:t>
            </a:r>
            <a:r>
              <a:rPr sz="1250" i="1" spc="10" dirty="0">
                <a:latin typeface="Arial"/>
                <a:cs typeface="Arial"/>
              </a:rPr>
              <a:t>it </a:t>
            </a:r>
            <a:r>
              <a:rPr sz="1250" i="1" spc="-5" dirty="0">
                <a:latin typeface="Arial"/>
                <a:cs typeface="Arial"/>
              </a:rPr>
              <a:t>could </a:t>
            </a:r>
            <a:r>
              <a:rPr sz="1250" i="1" spc="-10" dirty="0">
                <a:latin typeface="Arial"/>
                <a:cs typeface="Arial"/>
              </a:rPr>
              <a:t>be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20" dirty="0">
                <a:latin typeface="Arial"/>
                <a:cs typeface="Arial"/>
              </a:rPr>
              <a:t>form </a:t>
            </a:r>
            <a:r>
              <a:rPr sz="1250" i="1" dirty="0">
                <a:latin typeface="Arial"/>
                <a:cs typeface="Arial"/>
              </a:rPr>
              <a:t>that </a:t>
            </a:r>
            <a:r>
              <a:rPr sz="1250" i="1" spc="-5" dirty="0">
                <a:latin typeface="Arial"/>
                <a:cs typeface="Arial"/>
              </a:rPr>
              <a:t>you  </a:t>
            </a:r>
            <a:r>
              <a:rPr sz="1250" i="1" spc="-10" dirty="0">
                <a:latin typeface="Arial"/>
                <a:cs typeface="Arial"/>
              </a:rPr>
              <a:t>submit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dirty="0">
                <a:latin typeface="Arial"/>
                <a:cs typeface="Arial"/>
              </a:rPr>
              <a:t>download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110" dirty="0">
                <a:latin typeface="Arial"/>
                <a:cs typeface="Arial"/>
              </a:rPr>
              <a:t>PDF </a:t>
            </a:r>
            <a:r>
              <a:rPr sz="1250" i="1" spc="20" dirty="0">
                <a:latin typeface="Arial"/>
                <a:cs typeface="Arial"/>
              </a:rPr>
              <a:t>or </a:t>
            </a:r>
            <a:r>
              <a:rPr sz="1250" i="1" spc="10" dirty="0">
                <a:latin typeface="Arial"/>
                <a:cs typeface="Arial"/>
              </a:rPr>
              <a:t>it </a:t>
            </a:r>
            <a:r>
              <a:rPr sz="1250" i="1" spc="-5" dirty="0">
                <a:latin typeface="Arial"/>
                <a:cs typeface="Arial"/>
              </a:rPr>
              <a:t>could </a:t>
            </a:r>
            <a:r>
              <a:rPr sz="1250" i="1" spc="-10" dirty="0">
                <a:latin typeface="Arial"/>
                <a:cs typeface="Arial"/>
              </a:rPr>
              <a:t>be </a:t>
            </a:r>
            <a:r>
              <a:rPr sz="1250" i="1" spc="-95" dirty="0">
                <a:latin typeface="Arial"/>
                <a:cs typeface="Arial"/>
              </a:rPr>
              <a:t>as </a:t>
            </a:r>
            <a:r>
              <a:rPr sz="1250" i="1" spc="-30" dirty="0">
                <a:latin typeface="Arial"/>
                <a:cs typeface="Arial"/>
              </a:rPr>
              <a:t>simple </a:t>
            </a:r>
            <a:r>
              <a:rPr sz="1250" i="1" spc="-95" dirty="0">
                <a:latin typeface="Arial"/>
                <a:cs typeface="Arial"/>
              </a:rPr>
              <a:t>as </a:t>
            </a:r>
            <a:r>
              <a:rPr sz="1250" i="1" spc="-25" dirty="0">
                <a:latin typeface="Arial"/>
                <a:cs typeface="Arial"/>
              </a:rPr>
              <a:t>clicking 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25" dirty="0">
                <a:latin typeface="Arial"/>
                <a:cs typeface="Arial"/>
              </a:rPr>
              <a:t>watch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20" dirty="0">
                <a:latin typeface="Arial"/>
                <a:cs typeface="Arial"/>
              </a:rPr>
              <a:t>video, </a:t>
            </a:r>
            <a:r>
              <a:rPr sz="1250" i="1" spc="20" dirty="0">
                <a:latin typeface="Arial"/>
                <a:cs typeface="Arial"/>
              </a:rPr>
              <a:t>or </a:t>
            </a:r>
            <a:r>
              <a:rPr sz="1250" i="1" dirty="0">
                <a:latin typeface="Arial"/>
                <a:cs typeface="Arial"/>
              </a:rPr>
              <a:t>opening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15" dirty="0">
                <a:latin typeface="Arial"/>
                <a:cs typeface="Arial"/>
              </a:rPr>
              <a:t>blog</a:t>
            </a:r>
            <a:r>
              <a:rPr sz="1250" i="1" spc="75" dirty="0">
                <a:latin typeface="Arial"/>
                <a:cs typeface="Arial"/>
              </a:rPr>
              <a:t> </a:t>
            </a:r>
            <a:r>
              <a:rPr sz="1250" i="1" spc="-25" dirty="0">
                <a:latin typeface="Arial"/>
                <a:cs typeface="Arial"/>
              </a:rPr>
              <a:t>post.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57785">
              <a:lnSpc>
                <a:spcPct val="105600"/>
              </a:lnSpc>
            </a:pPr>
            <a:r>
              <a:rPr sz="1250" i="1" spc="-125" dirty="0">
                <a:latin typeface="Arial"/>
                <a:cs typeface="Arial"/>
              </a:rPr>
              <a:t>CTA </a:t>
            </a:r>
            <a:r>
              <a:rPr sz="1250" i="1" spc="-70" dirty="0">
                <a:latin typeface="Arial"/>
                <a:cs typeface="Arial"/>
              </a:rPr>
              <a:t>is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30" dirty="0">
                <a:latin typeface="Arial"/>
                <a:cs typeface="Arial"/>
              </a:rPr>
              <a:t>catchall </a:t>
            </a:r>
            <a:r>
              <a:rPr sz="1250" i="1" spc="-35" dirty="0">
                <a:latin typeface="Arial"/>
                <a:cs typeface="Arial"/>
              </a:rPr>
              <a:t>phrase </a:t>
            </a:r>
            <a:r>
              <a:rPr sz="1250" i="1" spc="15" dirty="0">
                <a:latin typeface="Arial"/>
                <a:cs typeface="Arial"/>
              </a:rPr>
              <a:t>for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10" dirty="0">
                <a:latin typeface="Arial"/>
                <a:cs typeface="Arial"/>
              </a:rPr>
              <a:t>marketing </a:t>
            </a:r>
            <a:r>
              <a:rPr sz="1250" i="1" spc="20" dirty="0">
                <a:latin typeface="Arial"/>
                <a:cs typeface="Arial"/>
              </a:rPr>
              <a:t>effort </a:t>
            </a:r>
            <a:r>
              <a:rPr sz="1250" i="1" spc="-10" dirty="0">
                <a:latin typeface="Arial"/>
                <a:cs typeface="Arial"/>
              </a:rPr>
              <a:t>required </a:t>
            </a:r>
            <a:r>
              <a:rPr sz="1250" i="1" spc="30" dirty="0">
                <a:latin typeface="Arial"/>
                <a:cs typeface="Arial"/>
              </a:rPr>
              <a:t>to  </a:t>
            </a:r>
            <a:r>
              <a:rPr sz="1250" i="1" spc="-35" dirty="0">
                <a:latin typeface="Arial"/>
                <a:cs typeface="Arial"/>
              </a:rPr>
              <a:t>make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15" dirty="0">
                <a:latin typeface="Arial"/>
                <a:cs typeface="Arial"/>
              </a:rPr>
              <a:t>action </a:t>
            </a:r>
            <a:r>
              <a:rPr sz="1250" i="1" spc="-35" dirty="0">
                <a:latin typeface="Arial"/>
                <a:cs typeface="Arial"/>
              </a:rPr>
              <a:t>take place. </a:t>
            </a:r>
            <a:r>
              <a:rPr sz="1250" i="1" spc="-65" dirty="0">
                <a:latin typeface="Arial"/>
                <a:cs typeface="Arial"/>
              </a:rPr>
              <a:t>Testing </a:t>
            </a:r>
            <a:r>
              <a:rPr sz="1250" i="1" spc="-15" dirty="0">
                <a:latin typeface="Arial"/>
                <a:cs typeface="Arial"/>
              </a:rPr>
              <a:t>and </a:t>
            </a:r>
            <a:r>
              <a:rPr sz="1250" i="1" dirty="0">
                <a:latin typeface="Arial"/>
                <a:cs typeface="Arial"/>
              </a:rPr>
              <a:t>optimization </a:t>
            </a:r>
            <a:r>
              <a:rPr sz="1250" i="1" spc="-70" dirty="0">
                <a:latin typeface="Arial"/>
                <a:cs typeface="Arial"/>
              </a:rPr>
              <a:t>is </a:t>
            </a:r>
            <a:r>
              <a:rPr sz="1250" i="1" spc="-55" dirty="0">
                <a:latin typeface="Arial"/>
                <a:cs typeface="Arial"/>
              </a:rPr>
              <a:t>a  massive </a:t>
            </a:r>
            <a:r>
              <a:rPr sz="1250" i="1" spc="15" dirty="0">
                <a:latin typeface="Arial"/>
                <a:cs typeface="Arial"/>
              </a:rPr>
              <a:t>part </a:t>
            </a:r>
            <a:r>
              <a:rPr sz="1250" i="1" dirty="0">
                <a:latin typeface="Arial"/>
                <a:cs typeface="Arial"/>
              </a:rPr>
              <a:t>of </a:t>
            </a:r>
            <a:r>
              <a:rPr sz="1250" i="1" spc="-15" dirty="0">
                <a:latin typeface="Arial"/>
                <a:cs typeface="Arial"/>
              </a:rPr>
              <a:t>creating </a:t>
            </a:r>
            <a:r>
              <a:rPr sz="1250" i="1" spc="-35" dirty="0">
                <a:latin typeface="Arial"/>
                <a:cs typeface="Arial"/>
              </a:rPr>
              <a:t>any</a:t>
            </a:r>
            <a:r>
              <a:rPr sz="1250" i="1" spc="20" dirty="0">
                <a:latin typeface="Arial"/>
                <a:cs typeface="Arial"/>
              </a:rPr>
              <a:t> </a:t>
            </a:r>
            <a:r>
              <a:rPr sz="1250" i="1" spc="-110" dirty="0">
                <a:latin typeface="Arial"/>
                <a:cs typeface="Arial"/>
              </a:rPr>
              <a:t>CTA.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i="1" spc="-95" dirty="0">
                <a:latin typeface="Arial"/>
                <a:cs typeface="Arial"/>
              </a:rPr>
              <a:t>You </a:t>
            </a:r>
            <a:r>
              <a:rPr sz="1250" i="1" spc="-15" dirty="0">
                <a:latin typeface="Arial"/>
                <a:cs typeface="Arial"/>
              </a:rPr>
              <a:t>need </a:t>
            </a:r>
            <a:r>
              <a:rPr sz="1250" i="1" spc="35" dirty="0">
                <a:latin typeface="Arial"/>
                <a:cs typeface="Arial"/>
              </a:rPr>
              <a:t>to </a:t>
            </a:r>
            <a:r>
              <a:rPr sz="1250" i="1" spc="-30" dirty="0">
                <a:latin typeface="Arial"/>
                <a:cs typeface="Arial"/>
              </a:rPr>
              <a:t>take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dirty="0">
                <a:latin typeface="Arial"/>
                <a:cs typeface="Arial"/>
              </a:rPr>
              <a:t>number of </a:t>
            </a:r>
            <a:r>
              <a:rPr sz="1250" i="1" spc="-15" dirty="0">
                <a:latin typeface="Arial"/>
                <a:cs typeface="Arial"/>
              </a:rPr>
              <a:t>things </a:t>
            </a:r>
            <a:r>
              <a:rPr sz="1250" i="1" spc="10" dirty="0">
                <a:latin typeface="Arial"/>
                <a:cs typeface="Arial"/>
              </a:rPr>
              <a:t>into </a:t>
            </a:r>
            <a:r>
              <a:rPr sz="1250" i="1" spc="-20" dirty="0">
                <a:latin typeface="Arial"/>
                <a:cs typeface="Arial"/>
              </a:rPr>
              <a:t>account</a:t>
            </a:r>
            <a:r>
              <a:rPr sz="1250" i="1" spc="-105" dirty="0">
                <a:latin typeface="Arial"/>
                <a:cs typeface="Arial"/>
              </a:rPr>
              <a:t> </a:t>
            </a:r>
            <a:r>
              <a:rPr sz="1250" i="1" spc="-20" dirty="0">
                <a:latin typeface="Arial"/>
                <a:cs typeface="Arial"/>
              </a:rPr>
              <a:t>when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15" dirty="0">
                <a:latin typeface="Arial"/>
                <a:cs typeface="Arial"/>
              </a:rPr>
              <a:t>creating </a:t>
            </a:r>
            <a:r>
              <a:rPr sz="1250" i="1" spc="-114" dirty="0">
                <a:latin typeface="Arial"/>
                <a:cs typeface="Arial"/>
              </a:rPr>
              <a:t>CTAs: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50" i="1" spc="-25" dirty="0">
                <a:latin typeface="Arial"/>
                <a:cs typeface="Arial"/>
              </a:rPr>
              <a:t>Where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20" dirty="0">
                <a:latin typeface="Arial"/>
                <a:cs typeface="Arial"/>
              </a:rPr>
              <a:t>lead </a:t>
            </a:r>
            <a:r>
              <a:rPr sz="1250" i="1" spc="-70" dirty="0">
                <a:latin typeface="Arial"/>
                <a:cs typeface="Arial"/>
              </a:rPr>
              <a:t>is </a:t>
            </a:r>
            <a:r>
              <a:rPr sz="1250" i="1" spc="-10" dirty="0">
                <a:latin typeface="Arial"/>
                <a:cs typeface="Arial"/>
              </a:rPr>
              <a:t>in </a:t>
            </a:r>
            <a:r>
              <a:rPr sz="1250" i="1" spc="-5" dirty="0">
                <a:latin typeface="Arial"/>
                <a:cs typeface="Arial"/>
              </a:rPr>
              <a:t>your </a:t>
            </a:r>
            <a:r>
              <a:rPr sz="1250" i="1" spc="-75" dirty="0">
                <a:latin typeface="Arial"/>
                <a:cs typeface="Arial"/>
              </a:rPr>
              <a:t>sales</a:t>
            </a:r>
            <a:r>
              <a:rPr sz="1250" i="1" spc="80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funnel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50" i="1" spc="-40" dirty="0">
                <a:latin typeface="Arial"/>
                <a:cs typeface="Arial"/>
              </a:rPr>
              <a:t>Does </a:t>
            </a:r>
            <a:r>
              <a:rPr sz="1250" i="1" spc="-5" dirty="0">
                <a:latin typeface="Arial"/>
                <a:cs typeface="Arial"/>
              </a:rPr>
              <a:t>the content your </a:t>
            </a:r>
            <a:r>
              <a:rPr sz="1250" i="1" spc="-125" dirty="0">
                <a:latin typeface="Arial"/>
                <a:cs typeface="Arial"/>
              </a:rPr>
              <a:t>CTA </a:t>
            </a:r>
            <a:r>
              <a:rPr sz="1250" i="1" spc="-20" dirty="0">
                <a:latin typeface="Arial"/>
                <a:cs typeface="Arial"/>
              </a:rPr>
              <a:t>offers </a:t>
            </a:r>
            <a:r>
              <a:rPr sz="1250" i="1" spc="-15" dirty="0">
                <a:latin typeface="Arial"/>
                <a:cs typeface="Arial"/>
              </a:rPr>
              <a:t>match </a:t>
            </a:r>
            <a:r>
              <a:rPr sz="1250" i="1" dirty="0">
                <a:latin typeface="Arial"/>
                <a:cs typeface="Arial"/>
              </a:rPr>
              <a:t>their</a:t>
            </a:r>
            <a:r>
              <a:rPr sz="1250" i="1" spc="-55" dirty="0">
                <a:latin typeface="Arial"/>
                <a:cs typeface="Arial"/>
              </a:rPr>
              <a:t> </a:t>
            </a:r>
            <a:r>
              <a:rPr sz="1250" i="1" spc="-10" dirty="0">
                <a:latin typeface="Arial"/>
                <a:cs typeface="Arial"/>
              </a:rPr>
              <a:t>position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200"/>
              </a:spcBef>
            </a:pPr>
            <a:r>
              <a:rPr sz="1250" i="1" spc="-10" dirty="0">
                <a:latin typeface="Arial"/>
                <a:cs typeface="Arial"/>
              </a:rPr>
              <a:t>How much </a:t>
            </a:r>
            <a:r>
              <a:rPr sz="1250" i="1" spc="5" dirty="0">
                <a:latin typeface="Arial"/>
                <a:cs typeface="Arial"/>
              </a:rPr>
              <a:t>information </a:t>
            </a:r>
            <a:r>
              <a:rPr sz="1250" i="1" spc="-40" dirty="0">
                <a:latin typeface="Arial"/>
                <a:cs typeface="Arial"/>
              </a:rPr>
              <a:t>are </a:t>
            </a:r>
            <a:r>
              <a:rPr sz="1250" i="1" spc="-5" dirty="0">
                <a:latin typeface="Arial"/>
                <a:cs typeface="Arial"/>
              </a:rPr>
              <a:t>you </a:t>
            </a:r>
            <a:r>
              <a:rPr sz="1250" i="1" spc="-40" dirty="0">
                <a:latin typeface="Arial"/>
                <a:cs typeface="Arial"/>
              </a:rPr>
              <a:t>asking </a:t>
            </a:r>
            <a:r>
              <a:rPr sz="1250" i="1" spc="10" dirty="0">
                <a:latin typeface="Arial"/>
                <a:cs typeface="Arial"/>
              </a:rPr>
              <a:t>from </a:t>
            </a:r>
            <a:r>
              <a:rPr sz="1250" i="1" spc="5" dirty="0">
                <a:latin typeface="Arial"/>
                <a:cs typeface="Arial"/>
              </a:rPr>
              <a:t>them </a:t>
            </a:r>
            <a:r>
              <a:rPr sz="1250" i="1" spc="-10" dirty="0">
                <a:latin typeface="Arial"/>
                <a:cs typeface="Arial"/>
              </a:rPr>
              <a:t>in </a:t>
            </a:r>
            <a:r>
              <a:rPr sz="1250" i="1" spc="-35" dirty="0">
                <a:latin typeface="Arial"/>
                <a:cs typeface="Arial"/>
              </a:rPr>
              <a:t>exchange  </a:t>
            </a:r>
            <a:r>
              <a:rPr sz="1250" i="1" spc="15" dirty="0">
                <a:latin typeface="Arial"/>
                <a:cs typeface="Arial"/>
              </a:rPr>
              <a:t>for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dirty="0">
                <a:latin typeface="Arial"/>
                <a:cs typeface="Arial"/>
              </a:rPr>
              <a:t>content </a:t>
            </a:r>
            <a:r>
              <a:rPr sz="1250" i="1" spc="-35" dirty="0">
                <a:latin typeface="Arial"/>
                <a:cs typeface="Arial"/>
              </a:rPr>
              <a:t>(this </a:t>
            </a:r>
            <a:r>
              <a:rPr sz="1250" i="1" spc="-40" dirty="0">
                <a:latin typeface="Arial"/>
                <a:cs typeface="Arial"/>
              </a:rPr>
              <a:t>needs </a:t>
            </a:r>
            <a:r>
              <a:rPr sz="1250" i="1" spc="35" dirty="0">
                <a:latin typeface="Arial"/>
                <a:cs typeface="Arial"/>
              </a:rPr>
              <a:t>to </a:t>
            </a:r>
            <a:r>
              <a:rPr sz="1250" i="1" spc="-10" dirty="0">
                <a:latin typeface="Arial"/>
                <a:cs typeface="Arial"/>
              </a:rPr>
              <a:t>match </a:t>
            </a:r>
            <a:r>
              <a:rPr sz="1250" i="1" spc="100" dirty="0">
                <a:latin typeface="Arial"/>
                <a:cs typeface="Arial"/>
              </a:rPr>
              <a:t>- </a:t>
            </a:r>
            <a:r>
              <a:rPr sz="1250" i="1" spc="-30" dirty="0">
                <a:latin typeface="Arial"/>
                <a:cs typeface="Arial"/>
              </a:rPr>
              <a:t>eg. </a:t>
            </a:r>
            <a:r>
              <a:rPr sz="1250" i="1" spc="-5" dirty="0">
                <a:latin typeface="Arial"/>
                <a:cs typeface="Arial"/>
              </a:rPr>
              <a:t>filling </a:t>
            </a:r>
            <a:r>
              <a:rPr sz="1250" i="1" spc="-10" dirty="0">
                <a:latin typeface="Arial"/>
                <a:cs typeface="Arial"/>
              </a:rPr>
              <a:t>in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20" dirty="0">
                <a:latin typeface="Arial"/>
                <a:cs typeface="Arial"/>
              </a:rPr>
              <a:t>form </a:t>
            </a:r>
            <a:r>
              <a:rPr sz="1250" i="1" spc="35" dirty="0">
                <a:latin typeface="Arial"/>
                <a:cs typeface="Arial"/>
              </a:rPr>
              <a:t>to  </a:t>
            </a:r>
            <a:r>
              <a:rPr sz="1250" i="1" dirty="0">
                <a:latin typeface="Arial"/>
                <a:cs typeface="Arial"/>
              </a:rPr>
              <a:t>look </a:t>
            </a:r>
            <a:r>
              <a:rPr sz="1250" i="1" spc="-15" dirty="0">
                <a:latin typeface="Arial"/>
                <a:cs typeface="Arial"/>
              </a:rPr>
              <a:t>at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15" dirty="0">
                <a:latin typeface="Arial"/>
                <a:cs typeface="Arial"/>
              </a:rPr>
              <a:t>paragraph </a:t>
            </a:r>
            <a:r>
              <a:rPr sz="1250" i="1" dirty="0">
                <a:latin typeface="Arial"/>
                <a:cs typeface="Arial"/>
              </a:rPr>
              <a:t>of </a:t>
            </a:r>
            <a:r>
              <a:rPr sz="1250" i="1" spc="-15" dirty="0">
                <a:latin typeface="Arial"/>
                <a:cs typeface="Arial"/>
              </a:rPr>
              <a:t>text </a:t>
            </a:r>
            <a:r>
              <a:rPr sz="1250" i="1" spc="-20" dirty="0">
                <a:latin typeface="Arial"/>
                <a:cs typeface="Arial"/>
              </a:rPr>
              <a:t>isn’t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15" dirty="0">
                <a:latin typeface="Arial"/>
                <a:cs typeface="Arial"/>
              </a:rPr>
              <a:t>‘fair </a:t>
            </a:r>
            <a:r>
              <a:rPr sz="1250" i="1" spc="-5" dirty="0">
                <a:latin typeface="Arial"/>
                <a:cs typeface="Arial"/>
              </a:rPr>
              <a:t>’ </a:t>
            </a:r>
            <a:r>
              <a:rPr sz="1250" i="1" spc="-40" dirty="0">
                <a:latin typeface="Arial"/>
                <a:cs typeface="Arial"/>
              </a:rPr>
              <a:t>exchange. </a:t>
            </a:r>
            <a:r>
              <a:rPr sz="1250" i="1" spc="-35" dirty="0">
                <a:latin typeface="Arial"/>
                <a:cs typeface="Arial"/>
              </a:rPr>
              <a:t>But </a:t>
            </a:r>
            <a:r>
              <a:rPr sz="1250" i="1" spc="-5" dirty="0">
                <a:latin typeface="Arial"/>
                <a:cs typeface="Arial"/>
              </a:rPr>
              <a:t>filling </a:t>
            </a:r>
            <a:r>
              <a:rPr sz="1250" i="1" spc="-10" dirty="0">
                <a:latin typeface="Arial"/>
                <a:cs typeface="Arial"/>
              </a:rPr>
              <a:t>in 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20" dirty="0">
                <a:latin typeface="Arial"/>
                <a:cs typeface="Arial"/>
              </a:rPr>
              <a:t>form </a:t>
            </a:r>
            <a:r>
              <a:rPr sz="1250" i="1" spc="15" dirty="0">
                <a:latin typeface="Arial"/>
                <a:cs typeface="Arial"/>
              </a:rPr>
              <a:t>for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10" dirty="0">
                <a:latin typeface="Arial"/>
                <a:cs typeface="Arial"/>
              </a:rPr>
              <a:t>downloadable </a:t>
            </a:r>
            <a:r>
              <a:rPr sz="1250" i="1" spc="-110" dirty="0">
                <a:latin typeface="Arial"/>
                <a:cs typeface="Arial"/>
              </a:rPr>
              <a:t>PDF </a:t>
            </a:r>
            <a:r>
              <a:rPr sz="1250" i="1" spc="-5" dirty="0">
                <a:latin typeface="Arial"/>
                <a:cs typeface="Arial"/>
              </a:rPr>
              <a:t>with </a:t>
            </a:r>
            <a:r>
              <a:rPr sz="1250" i="1" spc="-140" dirty="0">
                <a:latin typeface="Arial"/>
                <a:cs typeface="Arial"/>
              </a:rPr>
              <a:t>10 </a:t>
            </a:r>
            <a:r>
              <a:rPr sz="1250" i="1" spc="-40" dirty="0">
                <a:latin typeface="Arial"/>
                <a:cs typeface="Arial"/>
              </a:rPr>
              <a:t>pages </a:t>
            </a:r>
            <a:r>
              <a:rPr sz="1250" i="1" dirty="0">
                <a:latin typeface="Arial"/>
                <a:cs typeface="Arial"/>
              </a:rPr>
              <a:t>of </a:t>
            </a:r>
            <a:r>
              <a:rPr sz="1250" i="1" spc="5" dirty="0">
                <a:latin typeface="Arial"/>
                <a:cs typeface="Arial"/>
              </a:rPr>
              <a:t>information  </a:t>
            </a:r>
            <a:r>
              <a:rPr sz="1250" i="1" spc="-65" dirty="0">
                <a:latin typeface="Arial"/>
                <a:cs typeface="Arial"/>
              </a:rPr>
              <a:t>is.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i="1" spc="-20" dirty="0">
                <a:latin typeface="Arial"/>
                <a:cs typeface="Arial"/>
              </a:rPr>
              <a:t>All </a:t>
            </a:r>
            <a:r>
              <a:rPr sz="1250" i="1" spc="-40" dirty="0">
                <a:latin typeface="Arial"/>
                <a:cs typeface="Arial"/>
              </a:rPr>
              <a:t>pages </a:t>
            </a:r>
            <a:r>
              <a:rPr sz="1250" i="1" spc="15" dirty="0">
                <a:latin typeface="Arial"/>
                <a:cs typeface="Arial"/>
              </a:rPr>
              <a:t>on </a:t>
            </a:r>
            <a:r>
              <a:rPr sz="1250" i="1" spc="-5" dirty="0">
                <a:latin typeface="Arial"/>
                <a:cs typeface="Arial"/>
              </a:rPr>
              <a:t>your </a:t>
            </a:r>
            <a:r>
              <a:rPr sz="1250" i="1" spc="-30" dirty="0">
                <a:latin typeface="Arial"/>
                <a:cs typeface="Arial"/>
              </a:rPr>
              <a:t>website </a:t>
            </a:r>
            <a:r>
              <a:rPr sz="1250" i="1" spc="-15" dirty="0">
                <a:latin typeface="Arial"/>
                <a:cs typeface="Arial"/>
              </a:rPr>
              <a:t>should </a:t>
            </a:r>
            <a:r>
              <a:rPr sz="1250" i="1" spc="-40" dirty="0">
                <a:latin typeface="Arial"/>
                <a:cs typeface="Arial"/>
              </a:rPr>
              <a:t>have </a:t>
            </a:r>
            <a:r>
              <a:rPr sz="1250" i="1" spc="-30" dirty="0">
                <a:latin typeface="Arial"/>
                <a:cs typeface="Arial"/>
              </a:rPr>
              <a:t>some </a:t>
            </a:r>
            <a:r>
              <a:rPr sz="1250" i="1" spc="-15" dirty="0">
                <a:latin typeface="Arial"/>
                <a:cs typeface="Arial"/>
              </a:rPr>
              <a:t>kind </a:t>
            </a:r>
            <a:r>
              <a:rPr sz="1250" i="1" dirty="0">
                <a:latin typeface="Arial"/>
                <a:cs typeface="Arial"/>
              </a:rPr>
              <a:t>of</a:t>
            </a:r>
            <a:r>
              <a:rPr sz="1250" i="1" spc="120" dirty="0">
                <a:latin typeface="Arial"/>
                <a:cs typeface="Arial"/>
              </a:rPr>
              <a:t> </a:t>
            </a:r>
            <a:r>
              <a:rPr sz="1250" i="1" spc="-110" dirty="0">
                <a:latin typeface="Arial"/>
                <a:cs typeface="Arial"/>
              </a:rPr>
              <a:t>CTA.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35</a:t>
            </a:fld>
            <a:endParaRPr spc="-13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5674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5" dirty="0"/>
              <a:t>Button </a:t>
            </a:r>
            <a:r>
              <a:rPr spc="-805" dirty="0"/>
              <a:t>Text</a:t>
            </a:r>
            <a:r>
              <a:rPr spc="-409" dirty="0"/>
              <a:t> </a:t>
            </a:r>
            <a:r>
              <a:rPr spc="-375" dirty="0"/>
              <a:t>Optimization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21563" y="1548383"/>
            <a:ext cx="8404860" cy="444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5559" y="1571892"/>
            <a:ext cx="2854325" cy="444373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40005">
              <a:lnSpc>
                <a:spcPct val="105600"/>
              </a:lnSpc>
              <a:spcBef>
                <a:spcPts val="30"/>
              </a:spcBef>
            </a:pPr>
            <a:r>
              <a:rPr sz="1250" i="1" spc="-25" dirty="0">
                <a:latin typeface="Arial"/>
                <a:cs typeface="Arial"/>
              </a:rPr>
              <a:t>Notes: </a:t>
            </a:r>
            <a:r>
              <a:rPr sz="1250" i="1" dirty="0">
                <a:latin typeface="Arial"/>
                <a:cs typeface="Arial"/>
              </a:rPr>
              <a:t>Optimization </a:t>
            </a:r>
            <a:r>
              <a:rPr sz="1250" i="1" spc="-40" dirty="0">
                <a:latin typeface="Arial"/>
                <a:cs typeface="Arial"/>
              </a:rPr>
              <a:t>can </a:t>
            </a:r>
            <a:r>
              <a:rPr sz="1250" i="1" spc="25" dirty="0">
                <a:latin typeface="Arial"/>
                <a:cs typeface="Arial"/>
              </a:rPr>
              <a:t>go </a:t>
            </a:r>
            <a:r>
              <a:rPr sz="1250" i="1" spc="-95" dirty="0">
                <a:latin typeface="Arial"/>
                <a:cs typeface="Arial"/>
              </a:rPr>
              <a:t>as </a:t>
            </a:r>
            <a:r>
              <a:rPr sz="1250" i="1" spc="-15" dirty="0">
                <a:latin typeface="Arial"/>
                <a:cs typeface="Arial"/>
              </a:rPr>
              <a:t>far </a:t>
            </a:r>
            <a:r>
              <a:rPr sz="1250" i="1" spc="-95" dirty="0">
                <a:latin typeface="Arial"/>
                <a:cs typeface="Arial"/>
              </a:rPr>
              <a:t>as </a:t>
            </a:r>
            <a:r>
              <a:rPr sz="1250" i="1" spc="-5" dirty="0">
                <a:latin typeface="Arial"/>
                <a:cs typeface="Arial"/>
              </a:rPr>
              <a:t>you  </a:t>
            </a:r>
            <a:r>
              <a:rPr sz="1250" i="1" dirty="0">
                <a:latin typeface="Arial"/>
                <a:cs typeface="Arial"/>
              </a:rPr>
              <a:t>would </a:t>
            </a:r>
            <a:r>
              <a:rPr sz="1250" i="1" spc="-40" dirty="0">
                <a:latin typeface="Arial"/>
                <a:cs typeface="Arial"/>
              </a:rPr>
              <a:t>like, </a:t>
            </a:r>
            <a:r>
              <a:rPr sz="1250" i="1" spc="20" dirty="0">
                <a:latin typeface="Arial"/>
                <a:cs typeface="Arial"/>
              </a:rPr>
              <a:t>or </a:t>
            </a:r>
            <a:r>
              <a:rPr sz="1250" i="1" spc="-5" dirty="0">
                <a:latin typeface="Arial"/>
                <a:cs typeface="Arial"/>
              </a:rPr>
              <a:t>you </a:t>
            </a:r>
            <a:r>
              <a:rPr sz="1250" i="1" spc="-40" dirty="0">
                <a:latin typeface="Arial"/>
                <a:cs typeface="Arial"/>
              </a:rPr>
              <a:t>have </a:t>
            </a:r>
            <a:r>
              <a:rPr sz="1250" i="1" spc="-15" dirty="0">
                <a:latin typeface="Arial"/>
                <a:cs typeface="Arial"/>
              </a:rPr>
              <a:t>time,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35" dirty="0">
                <a:latin typeface="Arial"/>
                <a:cs typeface="Arial"/>
              </a:rPr>
              <a:t>take</a:t>
            </a:r>
            <a:r>
              <a:rPr sz="1250" i="1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it.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50" i="1" spc="-15" dirty="0">
                <a:latin typeface="Arial"/>
                <a:cs typeface="Arial"/>
              </a:rPr>
              <a:t>One </a:t>
            </a:r>
            <a:r>
              <a:rPr sz="1250" i="1" spc="-10" dirty="0">
                <a:latin typeface="Arial"/>
                <a:cs typeface="Arial"/>
              </a:rPr>
              <a:t>particularly </a:t>
            </a:r>
            <a:r>
              <a:rPr sz="1250" i="1" spc="-15" dirty="0">
                <a:latin typeface="Arial"/>
                <a:cs typeface="Arial"/>
              </a:rPr>
              <a:t>interesting </a:t>
            </a:r>
            <a:r>
              <a:rPr sz="1250" i="1" spc="-40" dirty="0">
                <a:latin typeface="Arial"/>
                <a:cs typeface="Arial"/>
              </a:rPr>
              <a:t>aspect</a:t>
            </a:r>
            <a:r>
              <a:rPr sz="1250" i="1" spc="-20" dirty="0">
                <a:latin typeface="Arial"/>
                <a:cs typeface="Arial"/>
              </a:rPr>
              <a:t> </a:t>
            </a:r>
            <a:r>
              <a:rPr sz="1250" i="1" spc="-70" dirty="0">
                <a:latin typeface="Arial"/>
                <a:cs typeface="Arial"/>
              </a:rPr>
              <a:t>is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50" i="1" spc="15" dirty="0">
                <a:latin typeface="Arial"/>
                <a:cs typeface="Arial"/>
              </a:rPr>
              <a:t>button </a:t>
            </a:r>
            <a:r>
              <a:rPr sz="1250" i="1" spc="-15" dirty="0">
                <a:latin typeface="Arial"/>
                <a:cs typeface="Arial"/>
              </a:rPr>
              <a:t>text</a:t>
            </a:r>
            <a:r>
              <a:rPr sz="1250" i="1" spc="-5" dirty="0">
                <a:latin typeface="Arial"/>
                <a:cs typeface="Arial"/>
              </a:rPr>
              <a:t> </a:t>
            </a:r>
            <a:r>
              <a:rPr sz="1250" i="1" dirty="0">
                <a:latin typeface="Arial"/>
                <a:cs typeface="Arial"/>
              </a:rPr>
              <a:t>optimization.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</a:pPr>
            <a:r>
              <a:rPr sz="1250" i="1" spc="-20" dirty="0">
                <a:latin typeface="Arial"/>
                <a:cs typeface="Arial"/>
              </a:rPr>
              <a:t>While </a:t>
            </a:r>
            <a:r>
              <a:rPr sz="1250" i="1" spc="-30" dirty="0">
                <a:latin typeface="Arial"/>
                <a:cs typeface="Arial"/>
              </a:rPr>
              <a:t>simple </a:t>
            </a:r>
            <a:r>
              <a:rPr sz="1250" i="1" spc="-15" dirty="0">
                <a:latin typeface="Arial"/>
                <a:cs typeface="Arial"/>
              </a:rPr>
              <a:t>text </a:t>
            </a:r>
            <a:r>
              <a:rPr sz="1250" i="1" spc="-35" dirty="0">
                <a:latin typeface="Arial"/>
                <a:cs typeface="Arial"/>
              </a:rPr>
              <a:t>like </a:t>
            </a:r>
            <a:r>
              <a:rPr sz="1250" i="1" spc="-5" dirty="0">
                <a:latin typeface="Arial"/>
                <a:cs typeface="Arial"/>
              </a:rPr>
              <a:t>“Download </a:t>
            </a:r>
            <a:r>
              <a:rPr sz="1250" i="1" spc="-15" dirty="0">
                <a:latin typeface="Arial"/>
                <a:cs typeface="Arial"/>
              </a:rPr>
              <a:t>here” </a:t>
            </a:r>
            <a:r>
              <a:rPr sz="1250" i="1" spc="20" dirty="0">
                <a:latin typeface="Arial"/>
                <a:cs typeface="Arial"/>
              </a:rPr>
              <a:t>or  </a:t>
            </a:r>
            <a:r>
              <a:rPr sz="1250" i="1" spc="-25" dirty="0">
                <a:latin typeface="Arial"/>
                <a:cs typeface="Arial"/>
              </a:rPr>
              <a:t>“Get </a:t>
            </a:r>
            <a:r>
              <a:rPr sz="1250" i="1" spc="-70" dirty="0">
                <a:latin typeface="Arial"/>
                <a:cs typeface="Arial"/>
              </a:rPr>
              <a:t>Your </a:t>
            </a:r>
            <a:r>
              <a:rPr sz="1250" i="1" spc="-5" dirty="0">
                <a:latin typeface="Arial"/>
                <a:cs typeface="Arial"/>
              </a:rPr>
              <a:t>Download </a:t>
            </a:r>
            <a:r>
              <a:rPr sz="1250" i="1" spc="10" dirty="0">
                <a:latin typeface="Arial"/>
                <a:cs typeface="Arial"/>
              </a:rPr>
              <a:t>Now” </a:t>
            </a:r>
            <a:r>
              <a:rPr sz="1250" i="1" spc="-25" dirty="0">
                <a:latin typeface="Arial"/>
                <a:cs typeface="Arial"/>
              </a:rPr>
              <a:t>may </a:t>
            </a:r>
            <a:r>
              <a:rPr sz="1250" i="1" spc="-20" dirty="0">
                <a:latin typeface="Arial"/>
                <a:cs typeface="Arial"/>
              </a:rPr>
              <a:t>appear 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55" dirty="0">
                <a:latin typeface="Arial"/>
                <a:cs typeface="Arial"/>
              </a:rPr>
              <a:t>same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5" dirty="0">
                <a:latin typeface="Arial"/>
                <a:cs typeface="Arial"/>
              </a:rPr>
              <a:t>the untrained </a:t>
            </a:r>
            <a:r>
              <a:rPr sz="1250" i="1" spc="-45" dirty="0">
                <a:latin typeface="Arial"/>
                <a:cs typeface="Arial"/>
              </a:rPr>
              <a:t>eye, </a:t>
            </a:r>
            <a:r>
              <a:rPr sz="1250" i="1" spc="-10" dirty="0">
                <a:latin typeface="Arial"/>
                <a:cs typeface="Arial"/>
              </a:rPr>
              <a:t>there </a:t>
            </a:r>
            <a:r>
              <a:rPr sz="1250" i="1" spc="-70" dirty="0">
                <a:latin typeface="Arial"/>
                <a:cs typeface="Arial"/>
              </a:rPr>
              <a:t>is  </a:t>
            </a:r>
            <a:r>
              <a:rPr sz="1250" i="1" spc="-30" dirty="0">
                <a:latin typeface="Arial"/>
                <a:cs typeface="Arial"/>
              </a:rPr>
              <a:t>still </a:t>
            </a:r>
            <a:r>
              <a:rPr sz="1250" i="1" spc="-55" dirty="0">
                <a:latin typeface="Arial"/>
                <a:cs typeface="Arial"/>
              </a:rPr>
              <a:t>space </a:t>
            </a:r>
            <a:r>
              <a:rPr sz="1250" i="1" spc="15" dirty="0">
                <a:latin typeface="Arial"/>
                <a:cs typeface="Arial"/>
              </a:rPr>
              <a:t>for </a:t>
            </a:r>
            <a:r>
              <a:rPr sz="1250" i="1" dirty="0">
                <a:latin typeface="Arial"/>
                <a:cs typeface="Arial"/>
              </a:rPr>
              <a:t>optimization </a:t>
            </a:r>
            <a:r>
              <a:rPr sz="1250" i="1" spc="-15" dirty="0">
                <a:latin typeface="Arial"/>
                <a:cs typeface="Arial"/>
              </a:rPr>
              <a:t>and </a:t>
            </a:r>
            <a:r>
              <a:rPr sz="1250" i="1" spc="-80" dirty="0">
                <a:latin typeface="Arial"/>
                <a:cs typeface="Arial"/>
              </a:rPr>
              <a:t>AB  </a:t>
            </a:r>
            <a:r>
              <a:rPr sz="1250" i="1" spc="-20" dirty="0">
                <a:latin typeface="Arial"/>
                <a:cs typeface="Arial"/>
              </a:rPr>
              <a:t>testing. </a:t>
            </a:r>
            <a:r>
              <a:rPr sz="1250" i="1" spc="-60" dirty="0">
                <a:latin typeface="Arial"/>
                <a:cs typeface="Arial"/>
              </a:rPr>
              <a:t>You’re </a:t>
            </a:r>
            <a:r>
              <a:rPr sz="1250" i="1" spc="20" dirty="0">
                <a:latin typeface="Arial"/>
                <a:cs typeface="Arial"/>
              </a:rPr>
              <a:t>not </a:t>
            </a:r>
            <a:r>
              <a:rPr sz="1250" i="1" spc="10" dirty="0">
                <a:latin typeface="Arial"/>
                <a:cs typeface="Arial"/>
              </a:rPr>
              <a:t>going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10" dirty="0">
                <a:latin typeface="Arial"/>
                <a:cs typeface="Arial"/>
              </a:rPr>
              <a:t>turn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65" dirty="0">
                <a:latin typeface="Arial"/>
                <a:cs typeface="Arial"/>
              </a:rPr>
              <a:t>5%  </a:t>
            </a:r>
            <a:r>
              <a:rPr sz="1250" i="1" spc="-20" dirty="0">
                <a:latin typeface="Arial"/>
                <a:cs typeface="Arial"/>
              </a:rPr>
              <a:t>conversion </a:t>
            </a:r>
            <a:r>
              <a:rPr sz="1250" i="1" spc="-15" dirty="0">
                <a:latin typeface="Arial"/>
                <a:cs typeface="Arial"/>
              </a:rPr>
              <a:t>rate </a:t>
            </a:r>
            <a:r>
              <a:rPr sz="1250" i="1" spc="10" dirty="0">
                <a:latin typeface="Arial"/>
                <a:cs typeface="Arial"/>
              </a:rPr>
              <a:t>into </a:t>
            </a:r>
            <a:r>
              <a:rPr sz="1250" i="1" spc="-55" dirty="0">
                <a:latin typeface="Arial"/>
                <a:cs typeface="Arial"/>
              </a:rPr>
              <a:t>a </a:t>
            </a:r>
            <a:r>
              <a:rPr sz="1250" i="1" spc="-50" dirty="0">
                <a:latin typeface="Arial"/>
                <a:cs typeface="Arial"/>
              </a:rPr>
              <a:t>25% </a:t>
            </a:r>
            <a:r>
              <a:rPr sz="1250" i="1" spc="-25" dirty="0">
                <a:latin typeface="Arial"/>
                <a:cs typeface="Arial"/>
              </a:rPr>
              <a:t>conversion  </a:t>
            </a:r>
            <a:r>
              <a:rPr sz="1250" i="1" spc="-15" dirty="0">
                <a:latin typeface="Arial"/>
                <a:cs typeface="Arial"/>
              </a:rPr>
              <a:t>rate </a:t>
            </a:r>
            <a:r>
              <a:rPr sz="1250" i="1" spc="-10" dirty="0">
                <a:latin typeface="Arial"/>
                <a:cs typeface="Arial"/>
              </a:rPr>
              <a:t>by </a:t>
            </a:r>
            <a:r>
              <a:rPr sz="1250" i="1" spc="-15" dirty="0">
                <a:latin typeface="Arial"/>
                <a:cs typeface="Arial"/>
              </a:rPr>
              <a:t>changing </a:t>
            </a:r>
            <a:r>
              <a:rPr sz="1250" i="1" spc="15" dirty="0">
                <a:latin typeface="Arial"/>
                <a:cs typeface="Arial"/>
              </a:rPr>
              <a:t>button </a:t>
            </a:r>
            <a:r>
              <a:rPr sz="1250" i="1" spc="-25" dirty="0">
                <a:latin typeface="Arial"/>
                <a:cs typeface="Arial"/>
              </a:rPr>
              <a:t>text, </a:t>
            </a:r>
            <a:r>
              <a:rPr sz="1250" i="1" spc="15" dirty="0">
                <a:latin typeface="Arial"/>
                <a:cs typeface="Arial"/>
              </a:rPr>
              <a:t>but </a:t>
            </a:r>
            <a:r>
              <a:rPr sz="1250" i="1" spc="-5" dirty="0">
                <a:latin typeface="Arial"/>
                <a:cs typeface="Arial"/>
              </a:rPr>
              <a:t>you  </a:t>
            </a:r>
            <a:r>
              <a:rPr sz="1250" i="1" spc="-35" dirty="0">
                <a:latin typeface="Arial"/>
                <a:cs typeface="Arial"/>
              </a:rPr>
              <a:t>make </a:t>
            </a:r>
            <a:r>
              <a:rPr sz="1250" i="1" spc="-10" dirty="0">
                <a:latin typeface="Arial"/>
                <a:cs typeface="Arial"/>
              </a:rPr>
              <a:t>be </a:t>
            </a:r>
            <a:r>
              <a:rPr sz="1250" i="1" spc="-25" dirty="0">
                <a:latin typeface="Arial"/>
                <a:cs typeface="Arial"/>
              </a:rPr>
              <a:t>able </a:t>
            </a:r>
            <a:r>
              <a:rPr sz="1250" i="1" spc="30" dirty="0">
                <a:latin typeface="Arial"/>
                <a:cs typeface="Arial"/>
              </a:rPr>
              <a:t>to </a:t>
            </a:r>
            <a:r>
              <a:rPr sz="1250" i="1" spc="-40" dirty="0">
                <a:latin typeface="Arial"/>
                <a:cs typeface="Arial"/>
              </a:rPr>
              <a:t>squeeze </a:t>
            </a:r>
            <a:r>
              <a:rPr sz="1250" i="1" spc="20" dirty="0">
                <a:latin typeface="Arial"/>
                <a:cs typeface="Arial"/>
              </a:rPr>
              <a:t>out </a:t>
            </a:r>
            <a:r>
              <a:rPr sz="1250" i="1" spc="-35" dirty="0">
                <a:latin typeface="Arial"/>
                <a:cs typeface="Arial"/>
              </a:rPr>
              <a:t>an </a:t>
            </a:r>
            <a:r>
              <a:rPr sz="1250" i="1" spc="-30" dirty="0">
                <a:latin typeface="Arial"/>
                <a:cs typeface="Arial"/>
              </a:rPr>
              <a:t>extra  </a:t>
            </a:r>
            <a:r>
              <a:rPr sz="1250" i="1" spc="-15" dirty="0">
                <a:latin typeface="Arial"/>
                <a:cs typeface="Arial"/>
              </a:rPr>
              <a:t>percent </a:t>
            </a:r>
            <a:r>
              <a:rPr sz="1250" i="1" spc="20" dirty="0">
                <a:latin typeface="Arial"/>
                <a:cs typeface="Arial"/>
              </a:rPr>
              <a:t>or </a:t>
            </a:r>
            <a:r>
              <a:rPr sz="1250" i="1" spc="10" dirty="0">
                <a:latin typeface="Arial"/>
                <a:cs typeface="Arial"/>
              </a:rPr>
              <a:t>two from </a:t>
            </a:r>
            <a:r>
              <a:rPr sz="1250" i="1" spc="5" dirty="0">
                <a:latin typeface="Arial"/>
                <a:cs typeface="Arial"/>
              </a:rPr>
              <a:t>getting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5" dirty="0">
                <a:latin typeface="Arial"/>
                <a:cs typeface="Arial"/>
              </a:rPr>
              <a:t>wording  </a:t>
            </a:r>
            <a:r>
              <a:rPr sz="1250" i="1" dirty="0">
                <a:latin typeface="Arial"/>
                <a:cs typeface="Arial"/>
              </a:rPr>
              <a:t>perfect!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 marR="91440">
              <a:lnSpc>
                <a:spcPct val="105600"/>
              </a:lnSpc>
            </a:pPr>
            <a:r>
              <a:rPr sz="1250" i="1" spc="-55" dirty="0">
                <a:latin typeface="Arial"/>
                <a:cs typeface="Arial"/>
              </a:rPr>
              <a:t>The same </a:t>
            </a:r>
            <a:r>
              <a:rPr sz="1250" i="1" dirty="0">
                <a:latin typeface="Arial"/>
                <a:cs typeface="Arial"/>
              </a:rPr>
              <a:t>attention </a:t>
            </a:r>
            <a:r>
              <a:rPr sz="1250" i="1" spc="-40" dirty="0">
                <a:latin typeface="Arial"/>
                <a:cs typeface="Arial"/>
              </a:rPr>
              <a:t>can </a:t>
            </a:r>
            <a:r>
              <a:rPr sz="1250" i="1" spc="-45" dirty="0">
                <a:latin typeface="Arial"/>
                <a:cs typeface="Arial"/>
              </a:rPr>
              <a:t>also </a:t>
            </a:r>
            <a:r>
              <a:rPr sz="1250" i="1" spc="-10" dirty="0">
                <a:latin typeface="Arial"/>
                <a:cs typeface="Arial"/>
              </a:rPr>
              <a:t>be </a:t>
            </a:r>
            <a:r>
              <a:rPr sz="1250" i="1" spc="-15" dirty="0">
                <a:latin typeface="Arial"/>
                <a:cs typeface="Arial"/>
              </a:rPr>
              <a:t>given </a:t>
            </a:r>
            <a:r>
              <a:rPr sz="1250" i="1" spc="30" dirty="0">
                <a:latin typeface="Arial"/>
                <a:cs typeface="Arial"/>
              </a:rPr>
              <a:t>to 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-55" dirty="0">
                <a:latin typeface="Arial"/>
                <a:cs typeface="Arial"/>
              </a:rPr>
              <a:t>size </a:t>
            </a:r>
            <a:r>
              <a:rPr sz="1250" i="1" dirty="0">
                <a:latin typeface="Arial"/>
                <a:cs typeface="Arial"/>
              </a:rPr>
              <a:t>of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5" dirty="0">
                <a:latin typeface="Arial"/>
                <a:cs typeface="Arial"/>
              </a:rPr>
              <a:t>button,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15" dirty="0">
                <a:latin typeface="Arial"/>
                <a:cs typeface="Arial"/>
              </a:rPr>
              <a:t>font </a:t>
            </a:r>
            <a:r>
              <a:rPr sz="1250" i="1" spc="-15" dirty="0">
                <a:latin typeface="Arial"/>
                <a:cs typeface="Arial"/>
              </a:rPr>
              <a:t>and </a:t>
            </a:r>
            <a:r>
              <a:rPr sz="1250" i="1" spc="-5" dirty="0">
                <a:latin typeface="Arial"/>
                <a:cs typeface="Arial"/>
              </a:rPr>
              <a:t>the  </a:t>
            </a:r>
            <a:r>
              <a:rPr sz="1250" i="1" dirty="0">
                <a:latin typeface="Arial"/>
                <a:cs typeface="Arial"/>
              </a:rPr>
              <a:t>color of </a:t>
            </a:r>
            <a:r>
              <a:rPr sz="1250" i="1" spc="-5" dirty="0">
                <a:latin typeface="Arial"/>
                <a:cs typeface="Arial"/>
              </a:rPr>
              <a:t>the </a:t>
            </a:r>
            <a:r>
              <a:rPr sz="1250" i="1" spc="5" dirty="0">
                <a:latin typeface="Arial"/>
                <a:cs typeface="Arial"/>
              </a:rPr>
              <a:t>button. </a:t>
            </a:r>
            <a:r>
              <a:rPr sz="1250" i="1" spc="-80" dirty="0">
                <a:latin typeface="Arial"/>
                <a:cs typeface="Arial"/>
              </a:rPr>
              <a:t>So </a:t>
            </a:r>
            <a:r>
              <a:rPr sz="1250" i="1" spc="-5" dirty="0">
                <a:latin typeface="Arial"/>
                <a:cs typeface="Arial"/>
              </a:rPr>
              <a:t>if you </a:t>
            </a:r>
            <a:r>
              <a:rPr sz="1250" i="1" spc="-30" dirty="0">
                <a:latin typeface="Arial"/>
                <a:cs typeface="Arial"/>
              </a:rPr>
              <a:t>ever </a:t>
            </a:r>
            <a:r>
              <a:rPr sz="1250" i="1" spc="-10" dirty="0">
                <a:latin typeface="Arial"/>
                <a:cs typeface="Arial"/>
              </a:rPr>
              <a:t>think  </a:t>
            </a:r>
            <a:r>
              <a:rPr sz="1250" i="1" spc="-20" dirty="0">
                <a:latin typeface="Arial"/>
                <a:cs typeface="Arial"/>
              </a:rPr>
              <a:t>you’ve </a:t>
            </a:r>
            <a:r>
              <a:rPr sz="1250" i="1" spc="30" dirty="0">
                <a:latin typeface="Arial"/>
                <a:cs typeface="Arial"/>
              </a:rPr>
              <a:t>got </a:t>
            </a:r>
            <a:r>
              <a:rPr sz="1250" i="1" spc="-5" dirty="0">
                <a:latin typeface="Arial"/>
                <a:cs typeface="Arial"/>
              </a:rPr>
              <a:t>the perfect </a:t>
            </a:r>
            <a:r>
              <a:rPr sz="1250" i="1" spc="-10" dirty="0">
                <a:latin typeface="Arial"/>
                <a:cs typeface="Arial"/>
              </a:rPr>
              <a:t>landing </a:t>
            </a:r>
            <a:r>
              <a:rPr sz="1250" i="1" spc="-25" dirty="0">
                <a:latin typeface="Arial"/>
                <a:cs typeface="Arial"/>
              </a:rPr>
              <a:t>page,  </a:t>
            </a:r>
            <a:r>
              <a:rPr sz="1250" i="1" spc="-15" dirty="0">
                <a:latin typeface="Arial"/>
                <a:cs typeface="Arial"/>
              </a:rPr>
              <a:t>you’re </a:t>
            </a:r>
            <a:r>
              <a:rPr sz="1250" i="1" spc="-10" dirty="0">
                <a:latin typeface="Arial"/>
                <a:cs typeface="Arial"/>
              </a:rPr>
              <a:t>wrong. </a:t>
            </a:r>
            <a:r>
              <a:rPr sz="1250" i="1" spc="-65" dirty="0">
                <a:latin typeface="Arial"/>
                <a:cs typeface="Arial"/>
              </a:rPr>
              <a:t>There’s </a:t>
            </a:r>
            <a:r>
              <a:rPr sz="1250" i="1" spc="-55" dirty="0">
                <a:latin typeface="Arial"/>
                <a:cs typeface="Arial"/>
              </a:rPr>
              <a:t>always </a:t>
            </a:r>
            <a:r>
              <a:rPr sz="1250" i="1" spc="-10" dirty="0">
                <a:latin typeface="Arial"/>
                <a:cs typeface="Arial"/>
              </a:rPr>
              <a:t>something  </a:t>
            </a:r>
            <a:r>
              <a:rPr sz="1250" i="1" spc="-5" dirty="0">
                <a:latin typeface="Arial"/>
                <a:cs typeface="Arial"/>
              </a:rPr>
              <a:t>you </a:t>
            </a:r>
            <a:r>
              <a:rPr sz="1250" i="1" spc="-40" dirty="0">
                <a:latin typeface="Arial"/>
                <a:cs typeface="Arial"/>
              </a:rPr>
              <a:t>can </a:t>
            </a:r>
            <a:r>
              <a:rPr sz="1250" i="1" spc="-5" dirty="0">
                <a:latin typeface="Arial"/>
                <a:cs typeface="Arial"/>
              </a:rPr>
              <a:t>improve</a:t>
            </a:r>
            <a:r>
              <a:rPr sz="1250" i="1" spc="15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on.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135" dirty="0"/>
              <a:t>36</a:t>
            </a:fld>
            <a:endParaRPr spc="-13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5043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What </a:t>
            </a:r>
            <a:r>
              <a:rPr spc="-610" dirty="0"/>
              <a:t>is </a:t>
            </a:r>
            <a:r>
              <a:rPr spc="-540" dirty="0"/>
              <a:t>a</a:t>
            </a:r>
            <a:r>
              <a:rPr spc="-190" dirty="0"/>
              <a:t> </a:t>
            </a:r>
            <a:r>
              <a:rPr spc="-420" dirty="0"/>
              <a:t>Dashboard?</a:t>
            </a:r>
          </a:p>
        </p:txBody>
      </p:sp>
      <p:sp>
        <p:nvSpPr>
          <p:cNvPr id="4" name="object 4"/>
          <p:cNvSpPr/>
          <p:nvPr/>
        </p:nvSpPr>
        <p:spPr>
          <a:xfrm>
            <a:off x="321563" y="1371600"/>
            <a:ext cx="11548872" cy="494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563" y="5657088"/>
            <a:ext cx="11549380" cy="5384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3025" rIns="0" bIns="0" rtlCol="0">
            <a:spAutoFit/>
          </a:bodyPr>
          <a:lstStyle/>
          <a:p>
            <a:pPr marL="1160780">
              <a:lnSpc>
                <a:spcPct val="100000"/>
              </a:lnSpc>
              <a:spcBef>
                <a:spcPts val="575"/>
              </a:spcBef>
            </a:pPr>
            <a:r>
              <a:rPr sz="2400" spc="-229" dirty="0">
                <a:latin typeface="Arial Black"/>
                <a:cs typeface="Arial Black"/>
              </a:rPr>
              <a:t>An </a:t>
            </a:r>
            <a:r>
              <a:rPr sz="2400" spc="-240" dirty="0">
                <a:latin typeface="Arial Black"/>
                <a:cs typeface="Arial Black"/>
              </a:rPr>
              <a:t>aggregation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325" dirty="0">
                <a:latin typeface="Arial Black"/>
                <a:cs typeface="Arial Black"/>
              </a:rPr>
              <a:t>metrics </a:t>
            </a:r>
            <a:r>
              <a:rPr sz="2400" spc="-285" dirty="0">
                <a:latin typeface="Arial Black"/>
                <a:cs typeface="Arial Black"/>
              </a:rPr>
              <a:t>that </a:t>
            </a:r>
            <a:r>
              <a:rPr sz="2400" spc="-320" dirty="0">
                <a:latin typeface="Arial Black"/>
                <a:cs typeface="Arial Black"/>
              </a:rPr>
              <a:t>tells </a:t>
            </a:r>
            <a:r>
              <a:rPr sz="2400" spc="-340" dirty="0">
                <a:latin typeface="Arial Black"/>
                <a:cs typeface="Arial Black"/>
              </a:rPr>
              <a:t>us </a:t>
            </a:r>
            <a:r>
              <a:rPr sz="2400" spc="-225" dirty="0">
                <a:latin typeface="Arial Black"/>
                <a:cs typeface="Arial Black"/>
              </a:rPr>
              <a:t>about </a:t>
            </a:r>
            <a:r>
              <a:rPr sz="2400" spc="-315" dirty="0">
                <a:latin typeface="Arial Black"/>
                <a:cs typeface="Arial Black"/>
              </a:rPr>
              <a:t>business</a:t>
            </a:r>
            <a:r>
              <a:rPr sz="2400" spc="-505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performance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2708224"/>
            <a:ext cx="582676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dashboard </a:t>
            </a:r>
            <a:r>
              <a:rPr sz="1800" dirty="0">
                <a:latin typeface="Carlito"/>
                <a:cs typeface="Carlito"/>
              </a:rPr>
              <a:t>is a </a:t>
            </a:r>
            <a:r>
              <a:rPr sz="1800" spc="-10" dirty="0">
                <a:latin typeface="Carlito"/>
                <a:cs typeface="Carlito"/>
              </a:rPr>
              <a:t>streamlined </a:t>
            </a:r>
            <a:r>
              <a:rPr sz="1800" spc="-5" dirty="0">
                <a:latin typeface="Carlito"/>
                <a:cs typeface="Carlito"/>
              </a:rPr>
              <a:t>snapshot of </a:t>
            </a:r>
            <a:r>
              <a:rPr sz="1800" spc="-15" dirty="0">
                <a:latin typeface="Carlito"/>
                <a:cs typeface="Carlito"/>
              </a:rPr>
              <a:t>what’s </a:t>
            </a:r>
            <a:r>
              <a:rPr sz="1800" spc="-5" dirty="0">
                <a:latin typeface="Carlito"/>
                <a:cs typeface="Carlito"/>
              </a:rPr>
              <a:t>going on with  </a:t>
            </a:r>
            <a:r>
              <a:rPr sz="1800" spc="-10" dirty="0">
                <a:latin typeface="Carlito"/>
                <a:cs typeface="Carlito"/>
              </a:rPr>
              <a:t>your marketing </a:t>
            </a:r>
            <a:r>
              <a:rPr sz="1800" spc="-5" dirty="0">
                <a:latin typeface="Carlito"/>
                <a:cs typeface="Carlito"/>
              </a:rPr>
              <a:t>at </a:t>
            </a:r>
            <a:r>
              <a:rPr sz="1800" spc="-15" dirty="0">
                <a:latin typeface="Carlito"/>
                <a:cs typeface="Carlito"/>
              </a:rPr>
              <a:t>any </a:t>
            </a:r>
            <a:r>
              <a:rPr sz="1800" spc="-5" dirty="0">
                <a:latin typeface="Carlito"/>
                <a:cs typeface="Carlito"/>
              </a:rPr>
              <a:t>one time. The </a:t>
            </a:r>
            <a:r>
              <a:rPr sz="1800" spc="-10" dirty="0">
                <a:latin typeface="Carlito"/>
                <a:cs typeface="Carlito"/>
              </a:rPr>
              <a:t>best dashboards </a:t>
            </a:r>
            <a:r>
              <a:rPr sz="1800" spc="-5" dirty="0">
                <a:latin typeface="Carlito"/>
                <a:cs typeface="Carlito"/>
              </a:rPr>
              <a:t>will  </a:t>
            </a:r>
            <a:r>
              <a:rPr sz="1800" spc="-10" dirty="0">
                <a:latin typeface="Carlito"/>
                <a:cs typeface="Carlito"/>
              </a:rPr>
              <a:t>automatically update, </a:t>
            </a:r>
            <a:r>
              <a:rPr sz="1800" spc="-5" dirty="0">
                <a:latin typeface="Carlito"/>
                <a:cs typeface="Carlito"/>
              </a:rPr>
              <a:t>ideally pulling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out of </a:t>
            </a:r>
            <a:r>
              <a:rPr sz="1800" spc="-10" dirty="0">
                <a:latin typeface="Carlito"/>
                <a:cs typeface="Carlito"/>
              </a:rPr>
              <a:t>CRMs,  </a:t>
            </a:r>
            <a:r>
              <a:rPr sz="1800" spc="-5" dirty="0">
                <a:latin typeface="Carlito"/>
                <a:cs typeface="Carlito"/>
              </a:rPr>
              <a:t>social </a:t>
            </a:r>
            <a:r>
              <a:rPr sz="1800" dirty="0">
                <a:latin typeface="Carlito"/>
                <a:cs typeface="Carlito"/>
              </a:rPr>
              <a:t>media, </a:t>
            </a:r>
            <a:r>
              <a:rPr sz="1800" spc="-5" dirty="0">
                <a:latin typeface="Carlito"/>
                <a:cs typeface="Carlito"/>
              </a:rPr>
              <a:t>or </a:t>
            </a:r>
            <a:r>
              <a:rPr sz="1800" spc="-20" dirty="0">
                <a:latin typeface="Carlito"/>
                <a:cs typeface="Carlito"/>
              </a:rPr>
              <a:t>AdWords </a:t>
            </a:r>
            <a:r>
              <a:rPr sz="1800" spc="-5" dirty="0">
                <a:latin typeface="Carlito"/>
                <a:cs typeface="Carlito"/>
              </a:rPr>
              <a:t>themselves. Or they will </a:t>
            </a:r>
            <a:r>
              <a:rPr sz="1800" spc="-10" dirty="0">
                <a:latin typeface="Carlito"/>
                <a:cs typeface="Carlito"/>
              </a:rPr>
              <a:t>require  </a:t>
            </a:r>
            <a:r>
              <a:rPr sz="1800" spc="-5" dirty="0">
                <a:latin typeface="Carlito"/>
                <a:cs typeface="Carlito"/>
              </a:rPr>
              <a:t>minimal manual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updates.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94" y="6336089"/>
            <a:ext cx="11716385" cy="485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450" i="1" spc="-25" dirty="0">
                <a:latin typeface="Arial"/>
                <a:cs typeface="Arial"/>
              </a:rPr>
              <a:t>Notes: </a:t>
            </a:r>
            <a:r>
              <a:rPr sz="1450" i="1" spc="-15" dirty="0">
                <a:latin typeface="Arial"/>
                <a:cs typeface="Arial"/>
              </a:rPr>
              <a:t>A </a:t>
            </a:r>
            <a:r>
              <a:rPr sz="1450" i="1" spc="-10" dirty="0">
                <a:latin typeface="Arial"/>
                <a:cs typeface="Arial"/>
              </a:rPr>
              <a:t>dashboard </a:t>
            </a:r>
            <a:r>
              <a:rPr sz="1450" i="1" spc="-75" dirty="0">
                <a:latin typeface="Arial"/>
                <a:cs typeface="Arial"/>
              </a:rPr>
              <a:t>is </a:t>
            </a:r>
            <a:r>
              <a:rPr sz="1450" i="1" spc="-60" dirty="0">
                <a:latin typeface="Arial"/>
                <a:cs typeface="Arial"/>
              </a:rPr>
              <a:t>a </a:t>
            </a:r>
            <a:r>
              <a:rPr sz="1450" i="1" spc="-20" dirty="0">
                <a:latin typeface="Arial"/>
                <a:cs typeface="Arial"/>
              </a:rPr>
              <a:t>streamlined </a:t>
            </a:r>
            <a:r>
              <a:rPr sz="1450" i="1" spc="-25" dirty="0">
                <a:latin typeface="Arial"/>
                <a:cs typeface="Arial"/>
              </a:rPr>
              <a:t>snapshot </a:t>
            </a:r>
            <a:r>
              <a:rPr sz="1450" i="1" spc="10" dirty="0">
                <a:latin typeface="Arial"/>
                <a:cs typeface="Arial"/>
              </a:rPr>
              <a:t>of </a:t>
            </a:r>
            <a:r>
              <a:rPr sz="1450" i="1" spc="-55" dirty="0">
                <a:latin typeface="Arial"/>
                <a:cs typeface="Arial"/>
              </a:rPr>
              <a:t>what’s </a:t>
            </a:r>
            <a:r>
              <a:rPr sz="1450" i="1" spc="25" dirty="0">
                <a:latin typeface="Arial"/>
                <a:cs typeface="Arial"/>
              </a:rPr>
              <a:t>going </a:t>
            </a:r>
            <a:r>
              <a:rPr sz="1450" i="1" spc="20" dirty="0">
                <a:latin typeface="Arial"/>
                <a:cs typeface="Arial"/>
              </a:rPr>
              <a:t>on </a:t>
            </a:r>
            <a:r>
              <a:rPr sz="1450" i="1" spc="5" dirty="0">
                <a:latin typeface="Arial"/>
                <a:cs typeface="Arial"/>
              </a:rPr>
              <a:t>with </a:t>
            </a:r>
            <a:r>
              <a:rPr sz="1450" i="1" dirty="0">
                <a:latin typeface="Arial"/>
                <a:cs typeface="Arial"/>
              </a:rPr>
              <a:t>your </a:t>
            </a:r>
            <a:r>
              <a:rPr sz="1450" i="1" spc="-5" dirty="0">
                <a:latin typeface="Arial"/>
                <a:cs typeface="Arial"/>
              </a:rPr>
              <a:t>marketing </a:t>
            </a:r>
            <a:r>
              <a:rPr sz="1450" i="1" spc="-10" dirty="0">
                <a:latin typeface="Arial"/>
                <a:cs typeface="Arial"/>
              </a:rPr>
              <a:t>at </a:t>
            </a:r>
            <a:r>
              <a:rPr sz="1450" i="1" spc="-35" dirty="0">
                <a:latin typeface="Arial"/>
                <a:cs typeface="Arial"/>
              </a:rPr>
              <a:t>any </a:t>
            </a:r>
            <a:r>
              <a:rPr sz="1450" i="1" dirty="0">
                <a:latin typeface="Arial"/>
                <a:cs typeface="Arial"/>
              </a:rPr>
              <a:t>one </a:t>
            </a:r>
            <a:r>
              <a:rPr sz="1450" i="1" spc="-10" dirty="0">
                <a:latin typeface="Arial"/>
                <a:cs typeface="Arial"/>
              </a:rPr>
              <a:t>time. </a:t>
            </a:r>
            <a:r>
              <a:rPr sz="1450" i="1" spc="-50" dirty="0">
                <a:latin typeface="Arial"/>
                <a:cs typeface="Arial"/>
              </a:rPr>
              <a:t>The </a:t>
            </a:r>
            <a:r>
              <a:rPr sz="1450" i="1" spc="-25" dirty="0">
                <a:latin typeface="Arial"/>
                <a:cs typeface="Arial"/>
              </a:rPr>
              <a:t>best dashboards </a:t>
            </a:r>
            <a:r>
              <a:rPr sz="1450" i="1" spc="-15" dirty="0">
                <a:latin typeface="Arial"/>
                <a:cs typeface="Arial"/>
              </a:rPr>
              <a:t>will </a:t>
            </a:r>
            <a:r>
              <a:rPr sz="1450" i="1" spc="-10" dirty="0">
                <a:latin typeface="Arial"/>
                <a:cs typeface="Arial"/>
              </a:rPr>
              <a:t>automatically</a:t>
            </a:r>
            <a:r>
              <a:rPr sz="1450" i="1" spc="100" dirty="0">
                <a:latin typeface="Arial"/>
                <a:cs typeface="Arial"/>
              </a:rPr>
              <a:t> </a:t>
            </a:r>
            <a:r>
              <a:rPr sz="1800" spc="-202" baseline="-39351" dirty="0">
                <a:latin typeface="Arial Black"/>
                <a:cs typeface="Arial Black"/>
              </a:rPr>
              <a:t>39</a:t>
            </a:r>
            <a:endParaRPr sz="1800" baseline="-39351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450" i="1" spc="-10" dirty="0">
                <a:latin typeface="Arial"/>
                <a:cs typeface="Arial"/>
              </a:rPr>
              <a:t>update, </a:t>
            </a:r>
            <a:r>
              <a:rPr sz="1450" i="1" spc="-20" dirty="0">
                <a:latin typeface="Arial"/>
                <a:cs typeface="Arial"/>
              </a:rPr>
              <a:t>ideally </a:t>
            </a:r>
            <a:r>
              <a:rPr sz="1450" i="1" spc="5" dirty="0">
                <a:latin typeface="Arial"/>
                <a:cs typeface="Arial"/>
              </a:rPr>
              <a:t>pulling </a:t>
            </a:r>
            <a:r>
              <a:rPr sz="1450" i="1" spc="10" dirty="0">
                <a:latin typeface="Arial"/>
                <a:cs typeface="Arial"/>
              </a:rPr>
              <a:t>information </a:t>
            </a:r>
            <a:r>
              <a:rPr sz="1450" i="1" spc="30" dirty="0">
                <a:latin typeface="Arial"/>
                <a:cs typeface="Arial"/>
              </a:rPr>
              <a:t>out </a:t>
            </a:r>
            <a:r>
              <a:rPr sz="1450" i="1" spc="10" dirty="0">
                <a:latin typeface="Arial"/>
                <a:cs typeface="Arial"/>
              </a:rPr>
              <a:t>of </a:t>
            </a:r>
            <a:r>
              <a:rPr sz="1450" i="1" spc="-100" dirty="0">
                <a:latin typeface="Arial"/>
                <a:cs typeface="Arial"/>
              </a:rPr>
              <a:t>CRMs, </a:t>
            </a:r>
            <a:r>
              <a:rPr sz="1450" i="1" spc="-45" dirty="0">
                <a:latin typeface="Arial"/>
                <a:cs typeface="Arial"/>
              </a:rPr>
              <a:t>social </a:t>
            </a:r>
            <a:r>
              <a:rPr sz="1450" i="1" spc="-20" dirty="0">
                <a:latin typeface="Arial"/>
                <a:cs typeface="Arial"/>
              </a:rPr>
              <a:t>media, </a:t>
            </a:r>
            <a:r>
              <a:rPr sz="1450" i="1" spc="30" dirty="0">
                <a:latin typeface="Arial"/>
                <a:cs typeface="Arial"/>
              </a:rPr>
              <a:t>or </a:t>
            </a:r>
            <a:r>
              <a:rPr sz="1450" i="1" spc="-15" dirty="0">
                <a:latin typeface="Arial"/>
                <a:cs typeface="Arial"/>
              </a:rPr>
              <a:t>AdWords </a:t>
            </a:r>
            <a:r>
              <a:rPr sz="1450" i="1" spc="-40" dirty="0">
                <a:latin typeface="Arial"/>
                <a:cs typeface="Arial"/>
              </a:rPr>
              <a:t>themselves. </a:t>
            </a:r>
            <a:r>
              <a:rPr sz="1450" i="1" spc="15" dirty="0">
                <a:latin typeface="Arial"/>
                <a:cs typeface="Arial"/>
              </a:rPr>
              <a:t>Or </a:t>
            </a:r>
            <a:r>
              <a:rPr sz="1450" i="1" spc="-10" dirty="0">
                <a:latin typeface="Arial"/>
                <a:cs typeface="Arial"/>
              </a:rPr>
              <a:t>they </a:t>
            </a:r>
            <a:r>
              <a:rPr sz="1450" i="1" spc="-15" dirty="0">
                <a:latin typeface="Arial"/>
                <a:cs typeface="Arial"/>
              </a:rPr>
              <a:t>will </a:t>
            </a:r>
            <a:r>
              <a:rPr sz="1450" i="1" spc="-10" dirty="0">
                <a:latin typeface="Arial"/>
                <a:cs typeface="Arial"/>
              </a:rPr>
              <a:t>require </a:t>
            </a:r>
            <a:r>
              <a:rPr sz="1450" i="1" spc="-5" dirty="0">
                <a:latin typeface="Arial"/>
                <a:cs typeface="Arial"/>
              </a:rPr>
              <a:t>minimal </a:t>
            </a:r>
            <a:r>
              <a:rPr sz="1450" i="1" spc="-20" dirty="0">
                <a:latin typeface="Arial"/>
                <a:cs typeface="Arial"/>
              </a:rPr>
              <a:t>manual</a:t>
            </a:r>
            <a:r>
              <a:rPr sz="1450" i="1" spc="-9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updates.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96255"/>
            <a:ext cx="12192000" cy="1039494"/>
          </a:xfrm>
          <a:custGeom>
            <a:avLst/>
            <a:gdLst/>
            <a:ahLst/>
            <a:cxnLst/>
            <a:rect l="l" t="t" r="r" b="b"/>
            <a:pathLst>
              <a:path w="12192000" h="1039495">
                <a:moveTo>
                  <a:pt x="12192000" y="0"/>
                </a:moveTo>
                <a:lnTo>
                  <a:pt x="0" y="0"/>
                </a:lnTo>
                <a:lnTo>
                  <a:pt x="0" y="1039368"/>
                </a:lnTo>
                <a:lnTo>
                  <a:pt x="12192000" y="1039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What </a:t>
            </a:r>
            <a:r>
              <a:rPr spc="-440" dirty="0"/>
              <a:t>does </a:t>
            </a:r>
            <a:r>
              <a:rPr spc="-365" dirty="0"/>
              <a:t>your </a:t>
            </a:r>
            <a:r>
              <a:rPr spc="-509" dirty="0"/>
              <a:t>boss </a:t>
            </a:r>
            <a:r>
              <a:rPr spc="-550" dirty="0"/>
              <a:t>care</a:t>
            </a:r>
            <a:r>
              <a:rPr spc="100" dirty="0"/>
              <a:t> </a:t>
            </a:r>
            <a:r>
              <a:rPr spc="-440" dirty="0"/>
              <a:t>about?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6460" y="6469923"/>
            <a:ext cx="321310" cy="2292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38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9684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5" dirty="0"/>
              <a:t>How </a:t>
            </a:r>
            <a:r>
              <a:rPr spc="-405" dirty="0"/>
              <a:t>should </a:t>
            </a:r>
            <a:r>
              <a:rPr spc="-540" dirty="0"/>
              <a:t>a </a:t>
            </a:r>
            <a:r>
              <a:rPr spc="-400" dirty="0"/>
              <a:t>CMO’s </a:t>
            </a:r>
            <a:r>
              <a:rPr spc="-405" dirty="0"/>
              <a:t>dashboard </a:t>
            </a:r>
            <a:r>
              <a:rPr spc="-425" dirty="0"/>
              <a:t>look</a:t>
            </a:r>
            <a:r>
              <a:rPr spc="-270" dirty="0"/>
              <a:t> </a:t>
            </a:r>
            <a:r>
              <a:rPr spc="-545" dirty="0"/>
              <a:t>like?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4069" y="5194172"/>
            <a:ext cx="1661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0" dirty="0">
                <a:latin typeface="Arial Black"/>
                <a:cs typeface="Arial Black"/>
              </a:rPr>
              <a:t>Sales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Revenue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302" y="5532221"/>
            <a:ext cx="1602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latin typeface="Arial Black"/>
                <a:cs typeface="Arial Black"/>
              </a:rPr>
              <a:t>Cost </a:t>
            </a:r>
            <a:r>
              <a:rPr sz="2000" spc="-275" dirty="0">
                <a:latin typeface="Arial Black"/>
                <a:cs typeface="Arial Black"/>
              </a:rPr>
              <a:t>Per</a:t>
            </a:r>
            <a:r>
              <a:rPr sz="2000" spc="-25" dirty="0">
                <a:latin typeface="Arial Black"/>
                <a:cs typeface="Arial Black"/>
              </a:rPr>
              <a:t> </a:t>
            </a:r>
            <a:r>
              <a:rPr sz="2000" spc="-245" dirty="0">
                <a:latin typeface="Arial Black"/>
                <a:cs typeface="Arial Black"/>
              </a:rPr>
              <a:t>Lead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051" y="2586608"/>
            <a:ext cx="1826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25" dirty="0">
                <a:latin typeface="Arial Black"/>
                <a:cs typeface="Arial Black"/>
              </a:rPr>
              <a:t>Customer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80" dirty="0">
                <a:latin typeface="Arial Black"/>
                <a:cs typeface="Arial Black"/>
              </a:rPr>
              <a:t>Value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4417" y="1816735"/>
            <a:ext cx="1676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latin typeface="Arial Black"/>
                <a:cs typeface="Arial Black"/>
              </a:rPr>
              <a:t>Marketing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ROI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218" y="1681099"/>
            <a:ext cx="2347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0" dirty="0">
                <a:latin typeface="Arial Black"/>
                <a:cs typeface="Arial Black"/>
              </a:rPr>
              <a:t>Traffic-to-Lead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45" dirty="0">
                <a:latin typeface="Arial Black"/>
                <a:cs typeface="Arial Black"/>
              </a:rPr>
              <a:t>Ratio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3003" y="5480710"/>
            <a:ext cx="2801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5" dirty="0">
                <a:latin typeface="Arial Black"/>
                <a:cs typeface="Arial Black"/>
              </a:rPr>
              <a:t>Lead-to-Customer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245" dirty="0">
                <a:latin typeface="Arial Black"/>
                <a:cs typeface="Arial Black"/>
              </a:rPr>
              <a:t>Ratio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1482" y="4354779"/>
            <a:ext cx="2007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3500" algn="ctr">
              <a:lnSpc>
                <a:spcPct val="100000"/>
              </a:lnSpc>
              <a:spcBef>
                <a:spcPts val="105"/>
              </a:spcBef>
            </a:pPr>
            <a:r>
              <a:rPr sz="2000" spc="-204" dirty="0">
                <a:latin typeface="Arial Black"/>
                <a:cs typeface="Arial Black"/>
              </a:rPr>
              <a:t>Landing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254" dirty="0">
                <a:latin typeface="Arial Black"/>
                <a:cs typeface="Arial Black"/>
              </a:rPr>
              <a:t>Page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2000" spc="-210" dirty="0">
                <a:latin typeface="Arial Black"/>
                <a:cs typeface="Arial Black"/>
              </a:rPr>
              <a:t>Conversion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300" dirty="0">
                <a:latin typeface="Arial Black"/>
                <a:cs typeface="Arial Black"/>
              </a:rPr>
              <a:t>Rates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908" y="2676270"/>
            <a:ext cx="1670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0" dirty="0">
                <a:latin typeface="Arial Black"/>
                <a:cs typeface="Arial Black"/>
              </a:rPr>
              <a:t>Organic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90" dirty="0">
                <a:latin typeface="Arial Black"/>
                <a:cs typeface="Arial Black"/>
              </a:rPr>
              <a:t>Traffic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1482" y="4144136"/>
            <a:ext cx="2273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sz="2000" spc="-265" dirty="0">
                <a:latin typeface="Arial Black"/>
                <a:cs typeface="Arial Black"/>
              </a:rPr>
              <a:t>Social </a:t>
            </a:r>
            <a:r>
              <a:rPr sz="2000" spc="-195" dirty="0">
                <a:latin typeface="Arial Black"/>
                <a:cs typeface="Arial Black"/>
              </a:rPr>
              <a:t>Media </a:t>
            </a:r>
            <a:r>
              <a:rPr sz="2000" spc="-290" dirty="0">
                <a:latin typeface="Arial Black"/>
                <a:cs typeface="Arial Black"/>
              </a:rPr>
              <a:t>Traffic  </a:t>
            </a:r>
            <a:r>
              <a:rPr sz="2000" spc="-275" dirty="0">
                <a:latin typeface="Arial Black"/>
                <a:cs typeface="Arial Black"/>
              </a:rPr>
              <a:t>&amp; </a:t>
            </a:r>
            <a:r>
              <a:rPr sz="2000" spc="-210" dirty="0">
                <a:latin typeface="Arial Black"/>
                <a:cs typeface="Arial Black"/>
              </a:rPr>
              <a:t>Conversion</a:t>
            </a:r>
            <a:r>
              <a:rPr sz="2000" spc="-360" dirty="0">
                <a:latin typeface="Arial Black"/>
                <a:cs typeface="Arial Black"/>
              </a:rPr>
              <a:t> </a:t>
            </a:r>
            <a:r>
              <a:rPr sz="2000" spc="-300" dirty="0">
                <a:latin typeface="Arial Black"/>
                <a:cs typeface="Arial Black"/>
              </a:rPr>
              <a:t>Rates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5584" y="2553970"/>
            <a:ext cx="26060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8810" marR="5080" indent="-626745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latin typeface="Arial Black"/>
                <a:cs typeface="Arial Black"/>
              </a:rPr>
              <a:t>Mobile </a:t>
            </a:r>
            <a:r>
              <a:rPr sz="2000" spc="-280" dirty="0">
                <a:latin typeface="Arial Black"/>
                <a:cs typeface="Arial Black"/>
              </a:rPr>
              <a:t>Traffic, </a:t>
            </a:r>
            <a:r>
              <a:rPr sz="2000" spc="-275" dirty="0">
                <a:latin typeface="Arial Black"/>
                <a:cs typeface="Arial Black"/>
              </a:rPr>
              <a:t>Leads &amp;  </a:t>
            </a:r>
            <a:r>
              <a:rPr sz="2000" spc="-225" dirty="0">
                <a:latin typeface="Arial Black"/>
                <a:cs typeface="Arial Black"/>
              </a:rPr>
              <a:t>Conversions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4508" y="3296411"/>
            <a:ext cx="11649710" cy="652780"/>
            <a:chOff x="254508" y="3296411"/>
            <a:chExt cx="11649710" cy="652780"/>
          </a:xfrm>
        </p:grpSpPr>
        <p:sp>
          <p:nvSpPr>
            <p:cNvPr id="15" name="object 15"/>
            <p:cNvSpPr/>
            <p:nvPr/>
          </p:nvSpPr>
          <p:spPr>
            <a:xfrm>
              <a:off x="260604" y="3302507"/>
              <a:ext cx="11637645" cy="640080"/>
            </a:xfrm>
            <a:custGeom>
              <a:avLst/>
              <a:gdLst/>
              <a:ahLst/>
              <a:cxnLst/>
              <a:rect l="l" t="t" r="r" b="b"/>
              <a:pathLst>
                <a:path w="11637645" h="640079">
                  <a:moveTo>
                    <a:pt x="11530584" y="0"/>
                  </a:moveTo>
                  <a:lnTo>
                    <a:pt x="106692" y="0"/>
                  </a:lnTo>
                  <a:lnTo>
                    <a:pt x="65161" y="8381"/>
                  </a:lnTo>
                  <a:lnTo>
                    <a:pt x="31248" y="31241"/>
                  </a:lnTo>
                  <a:lnTo>
                    <a:pt x="8383" y="65150"/>
                  </a:lnTo>
                  <a:lnTo>
                    <a:pt x="0" y="106679"/>
                  </a:lnTo>
                  <a:lnTo>
                    <a:pt x="0" y="533399"/>
                  </a:lnTo>
                  <a:lnTo>
                    <a:pt x="8383" y="574928"/>
                  </a:lnTo>
                  <a:lnTo>
                    <a:pt x="31248" y="608837"/>
                  </a:lnTo>
                  <a:lnTo>
                    <a:pt x="65161" y="631697"/>
                  </a:lnTo>
                  <a:lnTo>
                    <a:pt x="106692" y="640079"/>
                  </a:lnTo>
                  <a:lnTo>
                    <a:pt x="11530584" y="640079"/>
                  </a:lnTo>
                  <a:lnTo>
                    <a:pt x="11572113" y="631697"/>
                  </a:lnTo>
                  <a:lnTo>
                    <a:pt x="11606022" y="608837"/>
                  </a:lnTo>
                  <a:lnTo>
                    <a:pt x="11628882" y="574928"/>
                  </a:lnTo>
                  <a:lnTo>
                    <a:pt x="11637264" y="533399"/>
                  </a:lnTo>
                  <a:lnTo>
                    <a:pt x="11637264" y="106679"/>
                  </a:lnTo>
                  <a:lnTo>
                    <a:pt x="11628882" y="65151"/>
                  </a:lnTo>
                  <a:lnTo>
                    <a:pt x="11606022" y="31242"/>
                  </a:lnTo>
                  <a:lnTo>
                    <a:pt x="11572113" y="8382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604" y="3302507"/>
              <a:ext cx="11637645" cy="640080"/>
            </a:xfrm>
            <a:custGeom>
              <a:avLst/>
              <a:gdLst/>
              <a:ahLst/>
              <a:cxnLst/>
              <a:rect l="l" t="t" r="r" b="b"/>
              <a:pathLst>
                <a:path w="11637645" h="640079">
                  <a:moveTo>
                    <a:pt x="0" y="106679"/>
                  </a:moveTo>
                  <a:lnTo>
                    <a:pt x="8383" y="65150"/>
                  </a:lnTo>
                  <a:lnTo>
                    <a:pt x="31248" y="31241"/>
                  </a:lnTo>
                  <a:lnTo>
                    <a:pt x="65161" y="8381"/>
                  </a:lnTo>
                  <a:lnTo>
                    <a:pt x="106692" y="0"/>
                  </a:lnTo>
                  <a:lnTo>
                    <a:pt x="11530584" y="0"/>
                  </a:lnTo>
                  <a:lnTo>
                    <a:pt x="11572113" y="8382"/>
                  </a:lnTo>
                  <a:lnTo>
                    <a:pt x="11606022" y="31242"/>
                  </a:lnTo>
                  <a:lnTo>
                    <a:pt x="11628882" y="65151"/>
                  </a:lnTo>
                  <a:lnTo>
                    <a:pt x="11637264" y="106679"/>
                  </a:lnTo>
                  <a:lnTo>
                    <a:pt x="11637264" y="533399"/>
                  </a:lnTo>
                  <a:lnTo>
                    <a:pt x="11628882" y="574928"/>
                  </a:lnTo>
                  <a:lnTo>
                    <a:pt x="11606022" y="608837"/>
                  </a:lnTo>
                  <a:lnTo>
                    <a:pt x="11572113" y="631697"/>
                  </a:lnTo>
                  <a:lnTo>
                    <a:pt x="11530584" y="640079"/>
                  </a:lnTo>
                  <a:lnTo>
                    <a:pt x="106692" y="640079"/>
                  </a:lnTo>
                  <a:lnTo>
                    <a:pt x="65161" y="631697"/>
                  </a:lnTo>
                  <a:lnTo>
                    <a:pt x="31248" y="608837"/>
                  </a:lnTo>
                  <a:lnTo>
                    <a:pt x="8383" y="574928"/>
                  </a:lnTo>
                  <a:lnTo>
                    <a:pt x="0" y="533399"/>
                  </a:lnTo>
                  <a:lnTo>
                    <a:pt x="0" y="10667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5927" y="3413505"/>
            <a:ext cx="1098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5" dirty="0">
                <a:solidFill>
                  <a:srgbClr val="FFFFFF"/>
                </a:solidFill>
                <a:latin typeface="Arial Black"/>
                <a:cs typeface="Arial Black"/>
              </a:rPr>
              <a:t>Key </a:t>
            </a:r>
            <a:r>
              <a:rPr sz="2400" spc="-305" dirty="0">
                <a:solidFill>
                  <a:srgbClr val="FFFFFF"/>
                </a:solidFill>
                <a:latin typeface="Arial Black"/>
                <a:cs typeface="Arial Black"/>
              </a:rPr>
              <a:t>Metrics </a:t>
            </a:r>
            <a:r>
              <a:rPr sz="2400" spc="-195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2400" spc="-270" dirty="0">
                <a:solidFill>
                  <a:srgbClr val="FFFFFF"/>
                </a:solidFill>
                <a:latin typeface="Arial Black"/>
                <a:cs typeface="Arial Black"/>
              </a:rPr>
              <a:t>evaluating </a:t>
            </a:r>
            <a:r>
              <a:rPr sz="2400" spc="-250" dirty="0">
                <a:solidFill>
                  <a:srgbClr val="FFFFFF"/>
                </a:solidFill>
                <a:latin typeface="Arial Black"/>
                <a:cs typeface="Arial Black"/>
              </a:rPr>
              <a:t>performance </a:t>
            </a:r>
            <a:r>
              <a:rPr sz="2400" spc="-229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2400" spc="-295" dirty="0">
                <a:solidFill>
                  <a:srgbClr val="FFFFFF"/>
                </a:solidFill>
                <a:latin typeface="Arial Black"/>
                <a:cs typeface="Arial Black"/>
              </a:rPr>
              <a:t>achievement </a:t>
            </a:r>
            <a:r>
              <a:rPr sz="2400" spc="-22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2400" spc="-360" dirty="0">
                <a:solidFill>
                  <a:srgbClr val="FFFFFF"/>
                </a:solidFill>
                <a:latin typeface="Arial Black"/>
                <a:cs typeface="Arial Black"/>
              </a:rPr>
              <a:t>Business</a:t>
            </a:r>
            <a:r>
              <a:rPr sz="2400" spc="-4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FFFFFF"/>
                </a:solidFill>
                <a:latin typeface="Arial Black"/>
                <a:cs typeface="Arial Black"/>
              </a:rPr>
              <a:t>Objectives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16460" y="6469923"/>
            <a:ext cx="321310" cy="2292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39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189" y="1653920"/>
            <a:ext cx="9147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What </a:t>
            </a:r>
            <a:r>
              <a:rPr spc="-405" dirty="0"/>
              <a:t>should </a:t>
            </a:r>
            <a:r>
              <a:rPr spc="-540" dirty="0"/>
              <a:t>a </a:t>
            </a:r>
            <a:r>
              <a:rPr spc="-459" dirty="0"/>
              <a:t>Marketer </a:t>
            </a:r>
            <a:r>
              <a:rPr spc="-370" dirty="0"/>
              <a:t>be </a:t>
            </a:r>
            <a:r>
              <a:rPr spc="-395" dirty="0"/>
              <a:t>looking</a:t>
            </a:r>
            <a:r>
              <a:rPr spc="-380" dirty="0"/>
              <a:t> </a:t>
            </a:r>
            <a:r>
              <a:rPr spc="-390" dirty="0"/>
              <a:t>for?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357" y="2758393"/>
            <a:ext cx="3435985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0075">
              <a:lnSpc>
                <a:spcPct val="135700"/>
              </a:lnSpc>
              <a:spcBef>
                <a:spcPts val="95"/>
              </a:spcBef>
            </a:pPr>
            <a:r>
              <a:rPr sz="2800" spc="-409" dirty="0">
                <a:latin typeface="Arial Black"/>
                <a:cs typeface="Arial Black"/>
              </a:rPr>
              <a:t>Traffic </a:t>
            </a:r>
            <a:r>
              <a:rPr sz="2800" spc="-390" dirty="0">
                <a:latin typeface="Arial Black"/>
                <a:cs typeface="Arial Black"/>
              </a:rPr>
              <a:t>&amp; </a:t>
            </a:r>
            <a:r>
              <a:rPr sz="2800" spc="-405" dirty="0">
                <a:latin typeface="Arial Black"/>
                <a:cs typeface="Arial Black"/>
              </a:rPr>
              <a:t>Visits  </a:t>
            </a:r>
            <a:r>
              <a:rPr sz="2800" spc="-305" dirty="0">
                <a:latin typeface="Arial Black"/>
                <a:cs typeface="Arial Black"/>
              </a:rPr>
              <a:t>Avg </a:t>
            </a:r>
            <a:r>
              <a:rPr sz="2800" spc="-385" dirty="0">
                <a:latin typeface="Arial Black"/>
                <a:cs typeface="Arial Black"/>
              </a:rPr>
              <a:t>Session</a:t>
            </a:r>
            <a:r>
              <a:rPr sz="2800" spc="85" dirty="0">
                <a:latin typeface="Arial Black"/>
                <a:cs typeface="Arial Black"/>
              </a:rPr>
              <a:t> </a:t>
            </a:r>
            <a:r>
              <a:rPr sz="2800" spc="-265" dirty="0">
                <a:latin typeface="Arial Black"/>
                <a:cs typeface="Arial Black"/>
              </a:rPr>
              <a:t>Duration</a:t>
            </a:r>
            <a:endParaRPr sz="2800">
              <a:latin typeface="Arial Black"/>
              <a:cs typeface="Arial Black"/>
            </a:endParaRPr>
          </a:p>
          <a:p>
            <a:pPr marL="204470" marR="200025" indent="-635" algn="ctr">
              <a:lnSpc>
                <a:spcPct val="135700"/>
              </a:lnSpc>
              <a:spcBef>
                <a:spcPts val="5"/>
              </a:spcBef>
            </a:pPr>
            <a:r>
              <a:rPr sz="2800" spc="-355" dirty="0">
                <a:latin typeface="Arial Black"/>
                <a:cs typeface="Arial Black"/>
              </a:rPr>
              <a:t>Source </a:t>
            </a:r>
            <a:r>
              <a:rPr sz="2800" spc="-265" dirty="0">
                <a:latin typeface="Arial Black"/>
                <a:cs typeface="Arial Black"/>
              </a:rPr>
              <a:t>of </a:t>
            </a:r>
            <a:r>
              <a:rPr sz="2800" spc="-409" dirty="0">
                <a:latin typeface="Arial Black"/>
                <a:cs typeface="Arial Black"/>
              </a:rPr>
              <a:t>Traffic  </a:t>
            </a:r>
            <a:r>
              <a:rPr sz="2800" spc="-400" dirty="0">
                <a:latin typeface="Arial Black"/>
                <a:cs typeface="Arial Black"/>
              </a:rPr>
              <a:t>Click </a:t>
            </a:r>
            <a:r>
              <a:rPr sz="2800" spc="-275" dirty="0">
                <a:latin typeface="Arial Black"/>
                <a:cs typeface="Arial Black"/>
              </a:rPr>
              <a:t>Through </a:t>
            </a:r>
            <a:r>
              <a:rPr sz="2800" spc="-395" dirty="0">
                <a:latin typeface="Arial Black"/>
                <a:cs typeface="Arial Black"/>
              </a:rPr>
              <a:t>Rate  </a:t>
            </a:r>
            <a:r>
              <a:rPr sz="2800" spc="-315" dirty="0">
                <a:latin typeface="Arial Black"/>
                <a:cs typeface="Arial Black"/>
              </a:rPr>
              <a:t>Engagement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9684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5" dirty="0"/>
              <a:t>How </a:t>
            </a:r>
            <a:r>
              <a:rPr spc="-405" dirty="0"/>
              <a:t>should </a:t>
            </a:r>
            <a:r>
              <a:rPr spc="-540" dirty="0"/>
              <a:t>a </a:t>
            </a:r>
            <a:r>
              <a:rPr spc="-400" dirty="0"/>
              <a:t>CMO’s </a:t>
            </a:r>
            <a:r>
              <a:rPr spc="-405" dirty="0"/>
              <a:t>dashboard </a:t>
            </a:r>
            <a:r>
              <a:rPr spc="-425" dirty="0"/>
              <a:t>look</a:t>
            </a:r>
            <a:r>
              <a:rPr spc="-270" dirty="0"/>
              <a:t> </a:t>
            </a:r>
            <a:r>
              <a:rPr spc="-545" dirty="0"/>
              <a:t>like?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4954" y="2866044"/>
            <a:ext cx="1826895" cy="2034539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440"/>
              </a:spcBef>
            </a:pPr>
            <a:r>
              <a:rPr sz="2000" spc="-215" dirty="0">
                <a:latin typeface="Arial Black"/>
                <a:cs typeface="Arial Black"/>
              </a:rPr>
              <a:t>Marketing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ROI</a:t>
            </a:r>
            <a:endParaRPr sz="2000">
              <a:latin typeface="Arial Black"/>
              <a:cs typeface="Arial Black"/>
            </a:endParaRPr>
          </a:p>
          <a:p>
            <a:pPr marL="50800" marR="150495" indent="-19050">
              <a:lnSpc>
                <a:spcPts val="4110"/>
              </a:lnSpc>
              <a:spcBef>
                <a:spcPts val="50"/>
              </a:spcBef>
            </a:pPr>
            <a:r>
              <a:rPr sz="2000" spc="-300" dirty="0">
                <a:latin typeface="Arial Black"/>
                <a:cs typeface="Arial Black"/>
              </a:rPr>
              <a:t>Sales </a:t>
            </a:r>
            <a:r>
              <a:rPr sz="2000" spc="-240" dirty="0">
                <a:latin typeface="Arial Black"/>
                <a:cs typeface="Arial Black"/>
              </a:rPr>
              <a:t>Revenue  Cost </a:t>
            </a:r>
            <a:r>
              <a:rPr sz="2000" spc="-275" dirty="0">
                <a:latin typeface="Arial Black"/>
                <a:cs typeface="Arial Black"/>
              </a:rPr>
              <a:t>Per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245" dirty="0">
                <a:latin typeface="Arial Black"/>
                <a:cs typeface="Arial Black"/>
              </a:rPr>
              <a:t>Lead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spc="-225" dirty="0">
                <a:latin typeface="Arial Black"/>
                <a:cs typeface="Arial Black"/>
              </a:rPr>
              <a:t>Customer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280" dirty="0">
                <a:latin typeface="Arial Black"/>
                <a:cs typeface="Arial Black"/>
              </a:rPr>
              <a:t>Value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194" y="3124962"/>
            <a:ext cx="2801620" cy="183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latin typeface="Arial Black"/>
                <a:cs typeface="Arial Black"/>
              </a:rPr>
              <a:t>Lead-to-Customer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245" dirty="0">
                <a:latin typeface="Arial Black"/>
                <a:cs typeface="Arial Black"/>
              </a:rPr>
              <a:t>Ratio</a:t>
            </a:r>
            <a:endParaRPr sz="2000">
              <a:latin typeface="Arial Black"/>
              <a:cs typeface="Arial Black"/>
            </a:endParaRPr>
          </a:p>
          <a:p>
            <a:pPr marL="421005" marR="389890" indent="-73660" algn="ctr">
              <a:lnSpc>
                <a:spcPct val="100000"/>
              </a:lnSpc>
              <a:spcBef>
                <a:spcPts val="2325"/>
              </a:spcBef>
            </a:pPr>
            <a:r>
              <a:rPr sz="2000" spc="-204" dirty="0">
                <a:latin typeface="Arial Black"/>
                <a:cs typeface="Arial Black"/>
              </a:rPr>
              <a:t>Landing </a:t>
            </a:r>
            <a:r>
              <a:rPr sz="2000" spc="-254" dirty="0">
                <a:latin typeface="Arial Black"/>
                <a:cs typeface="Arial Black"/>
              </a:rPr>
              <a:t>Page  </a:t>
            </a:r>
            <a:r>
              <a:rPr sz="2000" spc="-210" dirty="0">
                <a:latin typeface="Arial Black"/>
                <a:cs typeface="Arial Black"/>
              </a:rPr>
              <a:t>Conversion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300" dirty="0">
                <a:latin typeface="Arial Black"/>
                <a:cs typeface="Arial Black"/>
              </a:rPr>
              <a:t>Rates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Black"/>
              <a:cs typeface="Arial Black"/>
            </a:endParaRPr>
          </a:p>
          <a:p>
            <a:pPr marL="154940">
              <a:lnSpc>
                <a:spcPct val="100000"/>
              </a:lnSpc>
              <a:spcBef>
                <a:spcPts val="5"/>
              </a:spcBef>
            </a:pPr>
            <a:r>
              <a:rPr sz="2000" spc="-200" dirty="0">
                <a:latin typeface="Arial Black"/>
                <a:cs typeface="Arial Black"/>
              </a:rPr>
              <a:t>Traffic-to-Lead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245" dirty="0">
                <a:latin typeface="Arial Black"/>
                <a:cs typeface="Arial Black"/>
              </a:rPr>
              <a:t>Ratio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3421" y="3076448"/>
            <a:ext cx="22739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5"/>
              </a:spcBef>
            </a:pPr>
            <a:r>
              <a:rPr sz="2000" spc="-265" dirty="0">
                <a:latin typeface="Arial Black"/>
                <a:cs typeface="Arial Black"/>
              </a:rPr>
              <a:t>Social </a:t>
            </a:r>
            <a:r>
              <a:rPr sz="2000" spc="-195" dirty="0">
                <a:latin typeface="Arial Black"/>
                <a:cs typeface="Arial Black"/>
              </a:rPr>
              <a:t>Media </a:t>
            </a:r>
            <a:r>
              <a:rPr sz="2000" spc="-290" dirty="0">
                <a:latin typeface="Arial Black"/>
                <a:cs typeface="Arial Black"/>
              </a:rPr>
              <a:t>Traffic  </a:t>
            </a:r>
            <a:r>
              <a:rPr sz="2000" spc="-275" dirty="0">
                <a:latin typeface="Arial Black"/>
                <a:cs typeface="Arial Black"/>
              </a:rPr>
              <a:t>&amp; </a:t>
            </a:r>
            <a:r>
              <a:rPr sz="2000" spc="-210" dirty="0">
                <a:latin typeface="Arial Black"/>
                <a:cs typeface="Arial Black"/>
              </a:rPr>
              <a:t>Conversion</a:t>
            </a:r>
            <a:r>
              <a:rPr sz="2000" spc="-360" dirty="0">
                <a:latin typeface="Arial Black"/>
                <a:cs typeface="Arial Black"/>
              </a:rPr>
              <a:t> </a:t>
            </a:r>
            <a:r>
              <a:rPr sz="2000" spc="-300" dirty="0">
                <a:latin typeface="Arial Black"/>
                <a:cs typeface="Arial Black"/>
              </a:rPr>
              <a:t>Rates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638" y="3089275"/>
            <a:ext cx="2606040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175" dirty="0">
                <a:latin typeface="Arial Black"/>
                <a:cs typeface="Arial Black"/>
              </a:rPr>
              <a:t>Mobile </a:t>
            </a:r>
            <a:r>
              <a:rPr sz="2000" spc="-280" dirty="0">
                <a:latin typeface="Arial Black"/>
                <a:cs typeface="Arial Black"/>
              </a:rPr>
              <a:t>Traffic, </a:t>
            </a:r>
            <a:r>
              <a:rPr sz="2000" spc="-275" dirty="0">
                <a:latin typeface="Arial Black"/>
                <a:cs typeface="Arial Black"/>
              </a:rPr>
              <a:t>Leads &amp;  </a:t>
            </a:r>
            <a:r>
              <a:rPr sz="2000" spc="-225" dirty="0">
                <a:latin typeface="Arial Black"/>
                <a:cs typeface="Arial Black"/>
              </a:rPr>
              <a:t>Conversions</a:t>
            </a:r>
            <a:endParaRPr sz="2000">
              <a:latin typeface="Arial Black"/>
              <a:cs typeface="Arial Black"/>
            </a:endParaRPr>
          </a:p>
          <a:p>
            <a:pPr marL="10160" algn="ctr">
              <a:lnSpc>
                <a:spcPct val="100000"/>
              </a:lnSpc>
              <a:spcBef>
                <a:spcPts val="1714"/>
              </a:spcBef>
            </a:pPr>
            <a:r>
              <a:rPr sz="2000" spc="-200" dirty="0">
                <a:latin typeface="Arial Black"/>
                <a:cs typeface="Arial Black"/>
              </a:rPr>
              <a:t>Organic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90" dirty="0">
                <a:latin typeface="Arial Black"/>
                <a:cs typeface="Arial Black"/>
              </a:rPr>
              <a:t>Traffic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1272" y="2228088"/>
            <a:ext cx="2755900" cy="652780"/>
            <a:chOff x="271272" y="2228088"/>
            <a:chExt cx="2755900" cy="652780"/>
          </a:xfrm>
        </p:grpSpPr>
        <p:sp>
          <p:nvSpPr>
            <p:cNvPr id="8" name="object 8"/>
            <p:cNvSpPr/>
            <p:nvPr/>
          </p:nvSpPr>
          <p:spPr>
            <a:xfrm>
              <a:off x="277368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2636520" y="0"/>
                  </a:moveTo>
                  <a:lnTo>
                    <a:pt x="106679" y="0"/>
                  </a:lnTo>
                  <a:lnTo>
                    <a:pt x="65156" y="8381"/>
                  </a:lnTo>
                  <a:lnTo>
                    <a:pt x="31246" y="31241"/>
                  </a:lnTo>
                  <a:lnTo>
                    <a:pt x="8383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3" y="574928"/>
                  </a:lnTo>
                  <a:lnTo>
                    <a:pt x="31246" y="608837"/>
                  </a:lnTo>
                  <a:lnTo>
                    <a:pt x="65156" y="631697"/>
                  </a:lnTo>
                  <a:lnTo>
                    <a:pt x="106679" y="640079"/>
                  </a:lnTo>
                  <a:lnTo>
                    <a:pt x="2636520" y="640079"/>
                  </a:lnTo>
                  <a:lnTo>
                    <a:pt x="2678049" y="631698"/>
                  </a:lnTo>
                  <a:lnTo>
                    <a:pt x="2711958" y="608838"/>
                  </a:lnTo>
                  <a:lnTo>
                    <a:pt x="2734818" y="574928"/>
                  </a:lnTo>
                  <a:lnTo>
                    <a:pt x="2743200" y="533400"/>
                  </a:lnTo>
                  <a:lnTo>
                    <a:pt x="2743200" y="106679"/>
                  </a:lnTo>
                  <a:lnTo>
                    <a:pt x="2734818" y="65151"/>
                  </a:lnTo>
                  <a:lnTo>
                    <a:pt x="2711958" y="31242"/>
                  </a:lnTo>
                  <a:lnTo>
                    <a:pt x="2678049" y="8382"/>
                  </a:lnTo>
                  <a:lnTo>
                    <a:pt x="263652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368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0" y="106679"/>
                  </a:moveTo>
                  <a:lnTo>
                    <a:pt x="8383" y="65150"/>
                  </a:lnTo>
                  <a:lnTo>
                    <a:pt x="31246" y="31241"/>
                  </a:lnTo>
                  <a:lnTo>
                    <a:pt x="65156" y="8381"/>
                  </a:lnTo>
                  <a:lnTo>
                    <a:pt x="106679" y="0"/>
                  </a:lnTo>
                  <a:lnTo>
                    <a:pt x="2636520" y="0"/>
                  </a:lnTo>
                  <a:lnTo>
                    <a:pt x="2678049" y="8382"/>
                  </a:lnTo>
                  <a:lnTo>
                    <a:pt x="2711958" y="31242"/>
                  </a:lnTo>
                  <a:lnTo>
                    <a:pt x="2734818" y="65151"/>
                  </a:lnTo>
                  <a:lnTo>
                    <a:pt x="2743200" y="106679"/>
                  </a:lnTo>
                  <a:lnTo>
                    <a:pt x="2743200" y="533400"/>
                  </a:lnTo>
                  <a:lnTo>
                    <a:pt x="2734818" y="574928"/>
                  </a:lnTo>
                  <a:lnTo>
                    <a:pt x="2711958" y="608838"/>
                  </a:lnTo>
                  <a:lnTo>
                    <a:pt x="2678049" y="631698"/>
                  </a:lnTo>
                  <a:lnTo>
                    <a:pt x="2636520" y="640079"/>
                  </a:lnTo>
                  <a:lnTo>
                    <a:pt x="106679" y="640079"/>
                  </a:lnTo>
                  <a:lnTo>
                    <a:pt x="65156" y="631697"/>
                  </a:lnTo>
                  <a:lnTo>
                    <a:pt x="31246" y="608837"/>
                  </a:lnTo>
                  <a:lnTo>
                    <a:pt x="8383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47597" y="2346197"/>
            <a:ext cx="60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solidFill>
                  <a:srgbClr val="FFFFFF"/>
                </a:solidFill>
                <a:latin typeface="Arial Black"/>
                <a:cs typeface="Arial Black"/>
              </a:rPr>
              <a:t>SEO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30879" y="2228088"/>
            <a:ext cx="2755900" cy="652780"/>
            <a:chOff x="3230879" y="2228088"/>
            <a:chExt cx="2755900" cy="652780"/>
          </a:xfrm>
        </p:grpSpPr>
        <p:sp>
          <p:nvSpPr>
            <p:cNvPr id="12" name="object 12"/>
            <p:cNvSpPr/>
            <p:nvPr/>
          </p:nvSpPr>
          <p:spPr>
            <a:xfrm>
              <a:off x="3236975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2636520" y="0"/>
                  </a:moveTo>
                  <a:lnTo>
                    <a:pt x="106679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1" y="608837"/>
                  </a:lnTo>
                  <a:lnTo>
                    <a:pt x="65150" y="631697"/>
                  </a:lnTo>
                  <a:lnTo>
                    <a:pt x="106679" y="640079"/>
                  </a:lnTo>
                  <a:lnTo>
                    <a:pt x="2636520" y="640079"/>
                  </a:lnTo>
                  <a:lnTo>
                    <a:pt x="2678048" y="631698"/>
                  </a:lnTo>
                  <a:lnTo>
                    <a:pt x="2711957" y="608838"/>
                  </a:lnTo>
                  <a:lnTo>
                    <a:pt x="2734817" y="574928"/>
                  </a:lnTo>
                  <a:lnTo>
                    <a:pt x="2743200" y="533400"/>
                  </a:lnTo>
                  <a:lnTo>
                    <a:pt x="2743200" y="106679"/>
                  </a:lnTo>
                  <a:lnTo>
                    <a:pt x="2734818" y="65151"/>
                  </a:lnTo>
                  <a:lnTo>
                    <a:pt x="2711958" y="31242"/>
                  </a:lnTo>
                  <a:lnTo>
                    <a:pt x="2678049" y="8382"/>
                  </a:lnTo>
                  <a:lnTo>
                    <a:pt x="263652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6975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79" y="0"/>
                  </a:lnTo>
                  <a:lnTo>
                    <a:pt x="2636520" y="0"/>
                  </a:lnTo>
                  <a:lnTo>
                    <a:pt x="2678049" y="8382"/>
                  </a:lnTo>
                  <a:lnTo>
                    <a:pt x="2711958" y="31242"/>
                  </a:lnTo>
                  <a:lnTo>
                    <a:pt x="2734818" y="65151"/>
                  </a:lnTo>
                  <a:lnTo>
                    <a:pt x="2743200" y="106679"/>
                  </a:lnTo>
                  <a:lnTo>
                    <a:pt x="2743200" y="533400"/>
                  </a:lnTo>
                  <a:lnTo>
                    <a:pt x="2734817" y="574928"/>
                  </a:lnTo>
                  <a:lnTo>
                    <a:pt x="2711957" y="608838"/>
                  </a:lnTo>
                  <a:lnTo>
                    <a:pt x="2678048" y="631698"/>
                  </a:lnTo>
                  <a:lnTo>
                    <a:pt x="2636520" y="640079"/>
                  </a:lnTo>
                  <a:lnTo>
                    <a:pt x="106679" y="640079"/>
                  </a:lnTo>
                  <a:lnTo>
                    <a:pt x="65150" y="631697"/>
                  </a:lnTo>
                  <a:lnTo>
                    <a:pt x="31241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00905" y="2346197"/>
            <a:ext cx="81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solidFill>
                  <a:srgbClr val="FFFFFF"/>
                </a:solidFill>
                <a:latin typeface="Arial Black"/>
                <a:cs typeface="Arial Black"/>
              </a:rPr>
              <a:t>Social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90488" y="2228088"/>
            <a:ext cx="2755900" cy="652780"/>
            <a:chOff x="6190488" y="2228088"/>
            <a:chExt cx="2755900" cy="652780"/>
          </a:xfrm>
        </p:grpSpPr>
        <p:sp>
          <p:nvSpPr>
            <p:cNvPr id="16" name="object 16"/>
            <p:cNvSpPr/>
            <p:nvPr/>
          </p:nvSpPr>
          <p:spPr>
            <a:xfrm>
              <a:off x="6196584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2636519" y="0"/>
                  </a:moveTo>
                  <a:lnTo>
                    <a:pt x="106679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2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1" y="608837"/>
                  </a:lnTo>
                  <a:lnTo>
                    <a:pt x="65150" y="631697"/>
                  </a:lnTo>
                  <a:lnTo>
                    <a:pt x="106679" y="640079"/>
                  </a:lnTo>
                  <a:lnTo>
                    <a:pt x="2636519" y="640079"/>
                  </a:lnTo>
                  <a:lnTo>
                    <a:pt x="2678049" y="631698"/>
                  </a:lnTo>
                  <a:lnTo>
                    <a:pt x="2711958" y="608838"/>
                  </a:lnTo>
                  <a:lnTo>
                    <a:pt x="2734817" y="574928"/>
                  </a:lnTo>
                  <a:lnTo>
                    <a:pt x="2743199" y="533400"/>
                  </a:lnTo>
                  <a:lnTo>
                    <a:pt x="2743199" y="106679"/>
                  </a:lnTo>
                  <a:lnTo>
                    <a:pt x="2734817" y="65151"/>
                  </a:lnTo>
                  <a:lnTo>
                    <a:pt x="2711957" y="31242"/>
                  </a:lnTo>
                  <a:lnTo>
                    <a:pt x="2678048" y="8382"/>
                  </a:lnTo>
                  <a:lnTo>
                    <a:pt x="2636519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96584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0" y="106679"/>
                  </a:moveTo>
                  <a:lnTo>
                    <a:pt x="8382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79" y="0"/>
                  </a:lnTo>
                  <a:lnTo>
                    <a:pt x="2636519" y="0"/>
                  </a:lnTo>
                  <a:lnTo>
                    <a:pt x="2678048" y="8382"/>
                  </a:lnTo>
                  <a:lnTo>
                    <a:pt x="2711957" y="31242"/>
                  </a:lnTo>
                  <a:lnTo>
                    <a:pt x="2734817" y="65151"/>
                  </a:lnTo>
                  <a:lnTo>
                    <a:pt x="2743199" y="106679"/>
                  </a:lnTo>
                  <a:lnTo>
                    <a:pt x="2743199" y="533400"/>
                  </a:lnTo>
                  <a:lnTo>
                    <a:pt x="2734817" y="574928"/>
                  </a:lnTo>
                  <a:lnTo>
                    <a:pt x="2711958" y="608838"/>
                  </a:lnTo>
                  <a:lnTo>
                    <a:pt x="2678049" y="631698"/>
                  </a:lnTo>
                  <a:lnTo>
                    <a:pt x="2636519" y="640079"/>
                  </a:lnTo>
                  <a:lnTo>
                    <a:pt x="106679" y="640079"/>
                  </a:lnTo>
                  <a:lnTo>
                    <a:pt x="65150" y="631697"/>
                  </a:lnTo>
                  <a:lnTo>
                    <a:pt x="31241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17030" y="2346197"/>
            <a:ext cx="170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solidFill>
                  <a:srgbClr val="FFFFFF"/>
                </a:solidFill>
                <a:latin typeface="Arial Black"/>
                <a:cs typeface="Arial Black"/>
              </a:rPr>
              <a:t>Conve</a:t>
            </a:r>
            <a:r>
              <a:rPr sz="2400" spc="-14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400" spc="-315" dirty="0">
                <a:solidFill>
                  <a:srgbClr val="FFFFFF"/>
                </a:solidFill>
                <a:latin typeface="Arial Black"/>
                <a:cs typeface="Arial Black"/>
              </a:rPr>
              <a:t>sions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148571" y="2228088"/>
            <a:ext cx="2755900" cy="652780"/>
            <a:chOff x="9148571" y="2228088"/>
            <a:chExt cx="2755900" cy="652780"/>
          </a:xfrm>
        </p:grpSpPr>
        <p:sp>
          <p:nvSpPr>
            <p:cNvPr id="20" name="object 20"/>
            <p:cNvSpPr/>
            <p:nvPr/>
          </p:nvSpPr>
          <p:spPr>
            <a:xfrm>
              <a:off x="9154667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2636520" y="0"/>
                  </a:moveTo>
                  <a:lnTo>
                    <a:pt x="106679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2" y="574928"/>
                  </a:lnTo>
                  <a:lnTo>
                    <a:pt x="31242" y="608837"/>
                  </a:lnTo>
                  <a:lnTo>
                    <a:pt x="65150" y="631697"/>
                  </a:lnTo>
                  <a:lnTo>
                    <a:pt x="106679" y="640079"/>
                  </a:lnTo>
                  <a:lnTo>
                    <a:pt x="2636520" y="640079"/>
                  </a:lnTo>
                  <a:lnTo>
                    <a:pt x="2678049" y="631698"/>
                  </a:lnTo>
                  <a:lnTo>
                    <a:pt x="2711958" y="608838"/>
                  </a:lnTo>
                  <a:lnTo>
                    <a:pt x="2734818" y="574928"/>
                  </a:lnTo>
                  <a:lnTo>
                    <a:pt x="2743200" y="533400"/>
                  </a:lnTo>
                  <a:lnTo>
                    <a:pt x="2743200" y="106679"/>
                  </a:lnTo>
                  <a:lnTo>
                    <a:pt x="2734817" y="65151"/>
                  </a:lnTo>
                  <a:lnTo>
                    <a:pt x="2711957" y="31242"/>
                  </a:lnTo>
                  <a:lnTo>
                    <a:pt x="2678049" y="8382"/>
                  </a:lnTo>
                  <a:lnTo>
                    <a:pt x="263652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54667" y="2234184"/>
              <a:ext cx="2743200" cy="640080"/>
            </a:xfrm>
            <a:custGeom>
              <a:avLst/>
              <a:gdLst/>
              <a:ahLst/>
              <a:cxnLst/>
              <a:rect l="l" t="t" r="r" b="b"/>
              <a:pathLst>
                <a:path w="2743200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79" y="0"/>
                  </a:lnTo>
                  <a:lnTo>
                    <a:pt x="2636520" y="0"/>
                  </a:lnTo>
                  <a:lnTo>
                    <a:pt x="2678049" y="8382"/>
                  </a:lnTo>
                  <a:lnTo>
                    <a:pt x="2711957" y="31242"/>
                  </a:lnTo>
                  <a:lnTo>
                    <a:pt x="2734817" y="65151"/>
                  </a:lnTo>
                  <a:lnTo>
                    <a:pt x="2743200" y="106679"/>
                  </a:lnTo>
                  <a:lnTo>
                    <a:pt x="2743200" y="533400"/>
                  </a:lnTo>
                  <a:lnTo>
                    <a:pt x="2734818" y="574928"/>
                  </a:lnTo>
                  <a:lnTo>
                    <a:pt x="2711958" y="608838"/>
                  </a:lnTo>
                  <a:lnTo>
                    <a:pt x="2678049" y="631698"/>
                  </a:lnTo>
                  <a:lnTo>
                    <a:pt x="2636520" y="640079"/>
                  </a:lnTo>
                  <a:lnTo>
                    <a:pt x="106679" y="640079"/>
                  </a:lnTo>
                  <a:lnTo>
                    <a:pt x="65150" y="631697"/>
                  </a:lnTo>
                  <a:lnTo>
                    <a:pt x="31242" y="608837"/>
                  </a:lnTo>
                  <a:lnTo>
                    <a:pt x="8382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262107" y="2346197"/>
            <a:ext cx="53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solidFill>
                  <a:srgbClr val="FFFFFF"/>
                </a:solidFill>
                <a:latin typeface="Arial Black"/>
                <a:cs typeface="Arial Black"/>
              </a:rPr>
              <a:t>ROI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16460" y="6469923"/>
            <a:ext cx="321310" cy="2292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40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5605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Using </a:t>
            </a:r>
            <a:r>
              <a:rPr spc="-434" dirty="0"/>
              <a:t>Dashboards </a:t>
            </a:r>
            <a:r>
              <a:rPr spc="-405" dirty="0"/>
              <a:t>in</a:t>
            </a:r>
            <a:r>
              <a:rPr spc="-430" dirty="0"/>
              <a:t> GA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67884" y="2479546"/>
            <a:ext cx="5346700" cy="4304030"/>
            <a:chOff x="5167884" y="2479546"/>
            <a:chExt cx="5346700" cy="4304030"/>
          </a:xfrm>
        </p:grpSpPr>
        <p:sp>
          <p:nvSpPr>
            <p:cNvPr id="5" name="object 5"/>
            <p:cNvSpPr/>
            <p:nvPr/>
          </p:nvSpPr>
          <p:spPr>
            <a:xfrm>
              <a:off x="5177028" y="2488690"/>
              <a:ext cx="5327904" cy="428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2456" y="2484118"/>
              <a:ext cx="5337175" cy="4295140"/>
            </a:xfrm>
            <a:custGeom>
              <a:avLst/>
              <a:gdLst/>
              <a:ahLst/>
              <a:cxnLst/>
              <a:rect l="l" t="t" r="r" b="b"/>
              <a:pathLst>
                <a:path w="5337175" h="4295140">
                  <a:moveTo>
                    <a:pt x="0" y="4294632"/>
                  </a:moveTo>
                  <a:lnTo>
                    <a:pt x="5337048" y="4294632"/>
                  </a:lnTo>
                  <a:lnTo>
                    <a:pt x="5337048" y="0"/>
                  </a:lnTo>
                  <a:lnTo>
                    <a:pt x="0" y="0"/>
                  </a:lnTo>
                  <a:lnTo>
                    <a:pt x="0" y="429463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637532" y="2449067"/>
            <a:ext cx="309880" cy="882650"/>
          </a:xfrm>
          <a:custGeom>
            <a:avLst/>
            <a:gdLst/>
            <a:ahLst/>
            <a:cxnLst/>
            <a:rect l="l" t="t" r="r" b="b"/>
            <a:pathLst>
              <a:path w="309879" h="882650">
                <a:moveTo>
                  <a:pt x="69341" y="0"/>
                </a:moveTo>
                <a:lnTo>
                  <a:pt x="69341" y="220599"/>
                </a:lnTo>
                <a:lnTo>
                  <a:pt x="0" y="220599"/>
                </a:lnTo>
                <a:lnTo>
                  <a:pt x="0" y="661797"/>
                </a:lnTo>
                <a:lnTo>
                  <a:pt x="69341" y="661797"/>
                </a:lnTo>
                <a:lnTo>
                  <a:pt x="69341" y="882396"/>
                </a:lnTo>
                <a:lnTo>
                  <a:pt x="309371" y="441198"/>
                </a:lnTo>
                <a:lnTo>
                  <a:pt x="693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803" y="1242822"/>
            <a:ext cx="10903585" cy="51879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85" dirty="0">
                <a:latin typeface="Arial Black"/>
                <a:cs typeface="Arial Black"/>
              </a:rPr>
              <a:t>Leverage </a:t>
            </a:r>
            <a:r>
              <a:rPr sz="2400" spc="-270" dirty="0">
                <a:latin typeface="Arial Black"/>
                <a:cs typeface="Arial Black"/>
              </a:rPr>
              <a:t>the </a:t>
            </a:r>
            <a:r>
              <a:rPr sz="2400" spc="-265" dirty="0">
                <a:latin typeface="Arial Black"/>
                <a:cs typeface="Arial Black"/>
              </a:rPr>
              <a:t>power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35" dirty="0">
                <a:latin typeface="Arial Black"/>
                <a:cs typeface="Arial Black"/>
              </a:rPr>
              <a:t>predefined </a:t>
            </a:r>
            <a:r>
              <a:rPr sz="2400" spc="-265" dirty="0">
                <a:latin typeface="Arial Black"/>
                <a:cs typeface="Arial Black"/>
              </a:rPr>
              <a:t>dashboards </a:t>
            </a:r>
            <a:r>
              <a:rPr sz="2400" spc="-245" dirty="0">
                <a:latin typeface="Arial Black"/>
                <a:cs typeface="Arial Black"/>
              </a:rPr>
              <a:t>in </a:t>
            </a:r>
            <a:r>
              <a:rPr sz="2400" spc="-265" dirty="0">
                <a:latin typeface="Arial Black"/>
                <a:cs typeface="Arial Black"/>
              </a:rPr>
              <a:t>Google’s </a:t>
            </a:r>
            <a:r>
              <a:rPr sz="2400" spc="-245" dirty="0">
                <a:latin typeface="Arial Black"/>
                <a:cs typeface="Arial Black"/>
              </a:rPr>
              <a:t>dashboard</a:t>
            </a:r>
            <a:r>
              <a:rPr sz="2400" spc="-280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gallery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65" dirty="0">
                <a:latin typeface="Arial Black"/>
                <a:cs typeface="Arial Black"/>
              </a:rPr>
              <a:t>Find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434" dirty="0">
                <a:latin typeface="Arial Black"/>
                <a:cs typeface="Arial Black"/>
              </a:rPr>
              <a:t>KPI </a:t>
            </a:r>
            <a:r>
              <a:rPr sz="2400" spc="-275" dirty="0">
                <a:latin typeface="Arial Black"/>
                <a:cs typeface="Arial Black"/>
              </a:rPr>
              <a:t>requirements </a:t>
            </a:r>
            <a:r>
              <a:rPr sz="2400" spc="-229" dirty="0">
                <a:latin typeface="Arial Black"/>
                <a:cs typeface="Arial Black"/>
              </a:rPr>
              <a:t>and </a:t>
            </a:r>
            <a:r>
              <a:rPr sz="2400" spc="-245" dirty="0">
                <a:latin typeface="Arial Black"/>
                <a:cs typeface="Arial Black"/>
              </a:rPr>
              <a:t>identify </a:t>
            </a:r>
            <a:r>
              <a:rPr sz="2400" spc="-320" dirty="0">
                <a:latin typeface="Arial Black"/>
                <a:cs typeface="Arial Black"/>
              </a:rPr>
              <a:t>a </a:t>
            </a:r>
            <a:r>
              <a:rPr sz="2400" spc="-245" dirty="0">
                <a:latin typeface="Arial Black"/>
                <a:cs typeface="Arial Black"/>
              </a:rPr>
              <a:t>dashboard </a:t>
            </a:r>
            <a:r>
              <a:rPr sz="2400" spc="-195" dirty="0">
                <a:latin typeface="Arial Black"/>
                <a:cs typeface="Arial Black"/>
              </a:rPr>
              <a:t>for </a:t>
            </a:r>
            <a:r>
              <a:rPr sz="2400" spc="-245" dirty="0">
                <a:latin typeface="Arial Black"/>
                <a:cs typeface="Arial Black"/>
              </a:rPr>
              <a:t>corresponding</a:t>
            </a:r>
            <a:r>
              <a:rPr sz="2400" spc="-38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data</a:t>
            </a:r>
            <a:endParaRPr sz="2400">
              <a:latin typeface="Arial Black"/>
              <a:cs typeface="Arial Black"/>
            </a:endParaRPr>
          </a:p>
          <a:p>
            <a:pPr marL="341630">
              <a:lnSpc>
                <a:spcPct val="100000"/>
              </a:lnSpc>
              <a:spcBef>
                <a:spcPts val="2150"/>
              </a:spcBef>
            </a:pPr>
            <a:r>
              <a:rPr sz="1800" spc="-175" dirty="0">
                <a:latin typeface="Arial Black"/>
                <a:cs typeface="Arial Black"/>
              </a:rPr>
              <a:t>Reporting </a:t>
            </a:r>
            <a:r>
              <a:rPr sz="1800" spc="75" dirty="0">
                <a:latin typeface="Arial Black"/>
                <a:cs typeface="Arial Black"/>
              </a:rPr>
              <a:t>&gt; </a:t>
            </a:r>
            <a:r>
              <a:rPr sz="1800" spc="-200" dirty="0">
                <a:latin typeface="Arial Black"/>
                <a:cs typeface="Arial Black"/>
              </a:rPr>
              <a:t>Dashboards </a:t>
            </a:r>
            <a:r>
              <a:rPr sz="1800" spc="75" dirty="0">
                <a:latin typeface="Arial Black"/>
                <a:cs typeface="Arial Black"/>
              </a:rPr>
              <a:t>&gt; +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240" dirty="0">
                <a:latin typeface="Arial Black"/>
                <a:cs typeface="Arial Black"/>
              </a:rPr>
              <a:t>New</a:t>
            </a:r>
            <a:endParaRPr sz="1800">
              <a:latin typeface="Arial Black"/>
              <a:cs typeface="Arial Black"/>
            </a:endParaRPr>
          </a:p>
          <a:p>
            <a:pPr marL="341630">
              <a:lnSpc>
                <a:spcPct val="100000"/>
              </a:lnSpc>
              <a:spcBef>
                <a:spcPts val="220"/>
              </a:spcBef>
            </a:pPr>
            <a:r>
              <a:rPr sz="1800" spc="-180" dirty="0">
                <a:latin typeface="Arial Black"/>
                <a:cs typeface="Arial Black"/>
              </a:rPr>
              <a:t>Dashboard </a:t>
            </a:r>
            <a:r>
              <a:rPr sz="1800" spc="70" dirty="0">
                <a:latin typeface="Arial Black"/>
                <a:cs typeface="Arial Black"/>
              </a:rPr>
              <a:t>&gt; </a:t>
            </a:r>
            <a:r>
              <a:rPr sz="1800" spc="-170" dirty="0">
                <a:latin typeface="Arial Black"/>
                <a:cs typeface="Arial Black"/>
              </a:rPr>
              <a:t>Import from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spc="-195" dirty="0">
                <a:latin typeface="Arial Black"/>
                <a:cs typeface="Arial Black"/>
              </a:rPr>
              <a:t>Gallery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Black"/>
              <a:cs typeface="Arial Black"/>
            </a:endParaRPr>
          </a:p>
          <a:p>
            <a:pPr marL="341630" marR="6204585">
              <a:lnSpc>
                <a:spcPct val="106700"/>
              </a:lnSpc>
              <a:spcBef>
                <a:spcPts val="5"/>
              </a:spcBef>
            </a:pPr>
            <a:r>
              <a:rPr sz="1650" i="1" spc="-25" dirty="0">
                <a:latin typeface="Arial"/>
                <a:cs typeface="Arial"/>
              </a:rPr>
              <a:t>Notes: </a:t>
            </a:r>
            <a:r>
              <a:rPr sz="1650" i="1" spc="-85" dirty="0">
                <a:latin typeface="Arial"/>
                <a:cs typeface="Arial"/>
              </a:rPr>
              <a:t>Your </a:t>
            </a:r>
            <a:r>
              <a:rPr sz="1650" i="1" spc="-15" dirty="0">
                <a:latin typeface="Arial"/>
                <a:cs typeface="Arial"/>
              </a:rPr>
              <a:t>dashboard should </a:t>
            </a:r>
            <a:r>
              <a:rPr sz="1650" i="1" spc="-5" dirty="0">
                <a:latin typeface="Arial"/>
                <a:cs typeface="Arial"/>
              </a:rPr>
              <a:t>be </a:t>
            </a:r>
            <a:r>
              <a:rPr sz="1650" i="1" spc="30" dirty="0">
                <a:latin typeface="Arial"/>
                <a:cs typeface="Arial"/>
              </a:rPr>
              <a:t>for </a:t>
            </a:r>
            <a:r>
              <a:rPr sz="1650" i="1" spc="-20" dirty="0">
                <a:latin typeface="Arial"/>
                <a:cs typeface="Arial"/>
              </a:rPr>
              <a:t>you. </a:t>
            </a:r>
            <a:r>
              <a:rPr sz="1650" i="1" spc="-114" dirty="0">
                <a:latin typeface="Arial"/>
                <a:cs typeface="Arial"/>
              </a:rPr>
              <a:t>You  </a:t>
            </a:r>
            <a:r>
              <a:rPr sz="1650" i="1" spc="-45" dirty="0">
                <a:latin typeface="Arial"/>
                <a:cs typeface="Arial"/>
              </a:rPr>
              <a:t>have </a:t>
            </a:r>
            <a:r>
              <a:rPr sz="1650" i="1" spc="50" dirty="0">
                <a:latin typeface="Arial"/>
                <a:cs typeface="Arial"/>
              </a:rPr>
              <a:t>to </a:t>
            </a:r>
            <a:r>
              <a:rPr sz="1650" i="1" spc="-10" dirty="0">
                <a:latin typeface="Arial"/>
                <a:cs typeface="Arial"/>
              </a:rPr>
              <a:t>work </a:t>
            </a:r>
            <a:r>
              <a:rPr sz="1650" i="1" spc="35" dirty="0">
                <a:latin typeface="Arial"/>
                <a:cs typeface="Arial"/>
              </a:rPr>
              <a:t>out </a:t>
            </a:r>
            <a:r>
              <a:rPr sz="1650" i="1" spc="-10" dirty="0">
                <a:latin typeface="Arial"/>
                <a:cs typeface="Arial"/>
              </a:rPr>
              <a:t>what </a:t>
            </a:r>
            <a:r>
              <a:rPr sz="1650" i="1" dirty="0">
                <a:latin typeface="Arial"/>
                <a:cs typeface="Arial"/>
              </a:rPr>
              <a:t>you </a:t>
            </a:r>
            <a:r>
              <a:rPr sz="1650" i="1" spc="-15" dirty="0">
                <a:latin typeface="Arial"/>
                <a:cs typeface="Arial"/>
              </a:rPr>
              <a:t>need </a:t>
            </a:r>
            <a:r>
              <a:rPr sz="1650" i="1" spc="50" dirty="0">
                <a:latin typeface="Arial"/>
                <a:cs typeface="Arial"/>
              </a:rPr>
              <a:t>to </a:t>
            </a:r>
            <a:r>
              <a:rPr sz="1650" i="1" spc="-85" dirty="0">
                <a:latin typeface="Arial"/>
                <a:cs typeface="Arial"/>
              </a:rPr>
              <a:t>see </a:t>
            </a:r>
            <a:r>
              <a:rPr sz="1650" i="1" spc="25" dirty="0">
                <a:latin typeface="Arial"/>
                <a:cs typeface="Arial"/>
              </a:rPr>
              <a:t>on </a:t>
            </a:r>
            <a:r>
              <a:rPr sz="1650" i="1" spc="-65" dirty="0">
                <a:latin typeface="Arial"/>
                <a:cs typeface="Arial"/>
              </a:rPr>
              <a:t>a  </a:t>
            </a:r>
            <a:r>
              <a:rPr sz="1650" i="1" spc="-25" dirty="0">
                <a:latin typeface="Arial"/>
                <a:cs typeface="Arial"/>
              </a:rPr>
              <a:t>daily </a:t>
            </a:r>
            <a:r>
              <a:rPr sz="1650" i="1" spc="-70" dirty="0">
                <a:latin typeface="Arial"/>
                <a:cs typeface="Arial"/>
              </a:rPr>
              <a:t>basis </a:t>
            </a:r>
            <a:r>
              <a:rPr sz="1650" i="1" spc="50" dirty="0">
                <a:latin typeface="Arial"/>
                <a:cs typeface="Arial"/>
              </a:rPr>
              <a:t>to </a:t>
            </a:r>
            <a:r>
              <a:rPr sz="1650" i="1" spc="40" dirty="0">
                <a:latin typeface="Arial"/>
                <a:cs typeface="Arial"/>
              </a:rPr>
              <a:t>do </a:t>
            </a:r>
            <a:r>
              <a:rPr sz="1650" i="1" dirty="0">
                <a:latin typeface="Arial"/>
                <a:cs typeface="Arial"/>
              </a:rPr>
              <a:t>your </a:t>
            </a:r>
            <a:r>
              <a:rPr sz="1650" i="1" spc="-5" dirty="0">
                <a:latin typeface="Arial"/>
                <a:cs typeface="Arial"/>
              </a:rPr>
              <a:t>job. </a:t>
            </a:r>
            <a:r>
              <a:rPr sz="1650" i="1" spc="-30" dirty="0">
                <a:latin typeface="Arial"/>
                <a:cs typeface="Arial"/>
              </a:rPr>
              <a:t>If </a:t>
            </a:r>
            <a:r>
              <a:rPr sz="1650" i="1" spc="-15" dirty="0">
                <a:latin typeface="Arial"/>
                <a:cs typeface="Arial"/>
              </a:rPr>
              <a:t>you’re </a:t>
            </a:r>
            <a:r>
              <a:rPr sz="1650" i="1" spc="5" dirty="0">
                <a:latin typeface="Arial"/>
                <a:cs typeface="Arial"/>
              </a:rPr>
              <a:t>running </a:t>
            </a:r>
            <a:r>
              <a:rPr sz="1650" i="1" spc="-70" dirty="0">
                <a:latin typeface="Arial"/>
                <a:cs typeface="Arial"/>
              </a:rPr>
              <a:t>a  </a:t>
            </a:r>
            <a:r>
              <a:rPr sz="1650" i="1" spc="-155" dirty="0">
                <a:latin typeface="Arial"/>
                <a:cs typeface="Arial"/>
              </a:rPr>
              <a:t>PPC </a:t>
            </a:r>
            <a:r>
              <a:rPr sz="1650" i="1" spc="-20" dirty="0">
                <a:latin typeface="Arial"/>
                <a:cs typeface="Arial"/>
              </a:rPr>
              <a:t>account, </a:t>
            </a:r>
            <a:r>
              <a:rPr sz="1650" i="1" dirty="0">
                <a:latin typeface="Arial"/>
                <a:cs typeface="Arial"/>
              </a:rPr>
              <a:t>you </a:t>
            </a:r>
            <a:r>
              <a:rPr sz="1650" i="1" spc="-15" dirty="0">
                <a:latin typeface="Arial"/>
                <a:cs typeface="Arial"/>
              </a:rPr>
              <a:t>need </a:t>
            </a:r>
            <a:r>
              <a:rPr sz="1650" i="1" spc="50" dirty="0">
                <a:latin typeface="Arial"/>
                <a:cs typeface="Arial"/>
              </a:rPr>
              <a:t>to </a:t>
            </a:r>
            <a:r>
              <a:rPr sz="1650" i="1" spc="-50" dirty="0">
                <a:latin typeface="Arial"/>
                <a:cs typeface="Arial"/>
              </a:rPr>
              <a:t>check </a:t>
            </a:r>
            <a:r>
              <a:rPr sz="1650" i="1" spc="-70" dirty="0">
                <a:latin typeface="Arial"/>
                <a:cs typeface="Arial"/>
              </a:rPr>
              <a:t>it’s </a:t>
            </a:r>
            <a:r>
              <a:rPr sz="1650" i="1" spc="-10" dirty="0">
                <a:latin typeface="Arial"/>
                <a:cs typeface="Arial"/>
              </a:rPr>
              <a:t>profitable.  </a:t>
            </a:r>
            <a:r>
              <a:rPr sz="1650" i="1" spc="-30" dirty="0">
                <a:latin typeface="Arial"/>
                <a:cs typeface="Arial"/>
              </a:rPr>
              <a:t>If </a:t>
            </a:r>
            <a:r>
              <a:rPr sz="1650" i="1" spc="-15" dirty="0">
                <a:latin typeface="Arial"/>
                <a:cs typeface="Arial"/>
              </a:rPr>
              <a:t>you’re creating </a:t>
            </a:r>
            <a:r>
              <a:rPr sz="1650" i="1" spc="-5" dirty="0">
                <a:latin typeface="Arial"/>
                <a:cs typeface="Arial"/>
              </a:rPr>
              <a:t>and </a:t>
            </a:r>
            <a:r>
              <a:rPr sz="1650" i="1" spc="-30" dirty="0">
                <a:latin typeface="Arial"/>
                <a:cs typeface="Arial"/>
              </a:rPr>
              <a:t>sharing </a:t>
            </a:r>
            <a:r>
              <a:rPr sz="1650" i="1" spc="5" dirty="0">
                <a:latin typeface="Arial"/>
                <a:cs typeface="Arial"/>
              </a:rPr>
              <a:t>content </a:t>
            </a:r>
            <a:r>
              <a:rPr sz="1650" i="1" dirty="0">
                <a:latin typeface="Arial"/>
                <a:cs typeface="Arial"/>
              </a:rPr>
              <a:t>you </a:t>
            </a:r>
            <a:r>
              <a:rPr sz="1650" i="1" spc="-15" dirty="0">
                <a:latin typeface="Arial"/>
                <a:cs typeface="Arial"/>
              </a:rPr>
              <a:t>need  </a:t>
            </a:r>
            <a:r>
              <a:rPr sz="1650" i="1" spc="50" dirty="0">
                <a:latin typeface="Arial"/>
                <a:cs typeface="Arial"/>
              </a:rPr>
              <a:t>to </a:t>
            </a:r>
            <a:r>
              <a:rPr sz="1650" i="1" spc="-10" dirty="0">
                <a:latin typeface="Arial"/>
                <a:cs typeface="Arial"/>
              </a:rPr>
              <a:t>know </a:t>
            </a:r>
            <a:r>
              <a:rPr sz="1650" i="1" spc="5" dirty="0">
                <a:latin typeface="Arial"/>
                <a:cs typeface="Arial"/>
              </a:rPr>
              <a:t>how </a:t>
            </a:r>
            <a:r>
              <a:rPr sz="1650" i="1" spc="-70" dirty="0">
                <a:latin typeface="Arial"/>
                <a:cs typeface="Arial"/>
              </a:rPr>
              <a:t>it’s </a:t>
            </a:r>
            <a:r>
              <a:rPr sz="1650" i="1" dirty="0">
                <a:latin typeface="Arial"/>
                <a:cs typeface="Arial"/>
              </a:rPr>
              <a:t>being</a:t>
            </a:r>
            <a:r>
              <a:rPr sz="1650" i="1" spc="110" dirty="0">
                <a:latin typeface="Arial"/>
                <a:cs typeface="Arial"/>
              </a:rPr>
              <a:t> </a:t>
            </a:r>
            <a:r>
              <a:rPr sz="1650" i="1" spc="-40" dirty="0">
                <a:latin typeface="Arial"/>
                <a:cs typeface="Arial"/>
              </a:rPr>
              <a:t>received.</a:t>
            </a:r>
            <a:endParaRPr sz="1650">
              <a:latin typeface="Arial"/>
              <a:cs typeface="Arial"/>
            </a:endParaRPr>
          </a:p>
          <a:p>
            <a:pPr marL="341630" marR="6196965">
              <a:lnSpc>
                <a:spcPct val="106700"/>
              </a:lnSpc>
            </a:pPr>
            <a:r>
              <a:rPr sz="1650" i="1" spc="-65" dirty="0">
                <a:latin typeface="Arial"/>
                <a:cs typeface="Arial"/>
              </a:rPr>
              <a:t>The </a:t>
            </a:r>
            <a:r>
              <a:rPr sz="1650" i="1" spc="-25" dirty="0">
                <a:latin typeface="Arial"/>
                <a:cs typeface="Arial"/>
              </a:rPr>
              <a:t>idea </a:t>
            </a:r>
            <a:r>
              <a:rPr sz="1650" i="1" spc="5" dirty="0">
                <a:latin typeface="Arial"/>
                <a:cs typeface="Arial"/>
              </a:rPr>
              <a:t>of </a:t>
            </a:r>
            <a:r>
              <a:rPr sz="1650" i="1" dirty="0">
                <a:latin typeface="Arial"/>
                <a:cs typeface="Arial"/>
              </a:rPr>
              <a:t>the </a:t>
            </a:r>
            <a:r>
              <a:rPr sz="1650" i="1" spc="-25" dirty="0">
                <a:latin typeface="Arial"/>
                <a:cs typeface="Arial"/>
              </a:rPr>
              <a:t>dashboard, </a:t>
            </a:r>
            <a:r>
              <a:rPr sz="1650" i="1" spc="-114" dirty="0">
                <a:latin typeface="Arial"/>
                <a:cs typeface="Arial"/>
              </a:rPr>
              <a:t>as </a:t>
            </a:r>
            <a:r>
              <a:rPr sz="1650" i="1" spc="-25" dirty="0">
                <a:latin typeface="Arial"/>
                <a:cs typeface="Arial"/>
              </a:rPr>
              <a:t>explained </a:t>
            </a:r>
            <a:r>
              <a:rPr sz="1650" i="1" spc="-30" dirty="0">
                <a:latin typeface="Arial"/>
                <a:cs typeface="Arial"/>
              </a:rPr>
              <a:t>above,  </a:t>
            </a:r>
            <a:r>
              <a:rPr sz="1650" i="1" spc="-90" dirty="0">
                <a:latin typeface="Arial"/>
                <a:cs typeface="Arial"/>
              </a:rPr>
              <a:t>is </a:t>
            </a:r>
            <a:r>
              <a:rPr sz="1650" i="1" spc="50" dirty="0">
                <a:latin typeface="Arial"/>
                <a:cs typeface="Arial"/>
              </a:rPr>
              <a:t>to </a:t>
            </a:r>
            <a:r>
              <a:rPr sz="1650" i="1" spc="-20" dirty="0">
                <a:latin typeface="Arial"/>
                <a:cs typeface="Arial"/>
              </a:rPr>
              <a:t>give </a:t>
            </a:r>
            <a:r>
              <a:rPr sz="1650" i="1" dirty="0">
                <a:latin typeface="Arial"/>
                <a:cs typeface="Arial"/>
              </a:rPr>
              <a:t>you </a:t>
            </a:r>
            <a:r>
              <a:rPr sz="1650" i="1" spc="-65" dirty="0">
                <a:latin typeface="Arial"/>
                <a:cs typeface="Arial"/>
              </a:rPr>
              <a:t>a </a:t>
            </a:r>
            <a:r>
              <a:rPr sz="1650" i="1" spc="-35" dirty="0">
                <a:latin typeface="Arial"/>
                <a:cs typeface="Arial"/>
              </a:rPr>
              <a:t>snapshot </a:t>
            </a:r>
            <a:r>
              <a:rPr sz="1650" i="1" spc="10" dirty="0">
                <a:latin typeface="Arial"/>
                <a:cs typeface="Arial"/>
              </a:rPr>
              <a:t>of </a:t>
            </a:r>
            <a:r>
              <a:rPr sz="1650" i="1" spc="-55" dirty="0">
                <a:latin typeface="Arial"/>
                <a:cs typeface="Arial"/>
              </a:rPr>
              <a:t>what’s </a:t>
            </a:r>
            <a:r>
              <a:rPr sz="1650" i="1" spc="25" dirty="0">
                <a:latin typeface="Arial"/>
                <a:cs typeface="Arial"/>
              </a:rPr>
              <a:t>going </a:t>
            </a:r>
            <a:r>
              <a:rPr sz="1650" i="1" spc="-10" dirty="0">
                <a:latin typeface="Arial"/>
                <a:cs typeface="Arial"/>
              </a:rPr>
              <a:t>on. </a:t>
            </a:r>
            <a:r>
              <a:rPr sz="1650" i="1" spc="-105" dirty="0">
                <a:latin typeface="Arial"/>
                <a:cs typeface="Arial"/>
              </a:rPr>
              <a:t>So  </a:t>
            </a:r>
            <a:r>
              <a:rPr sz="1650" i="1" spc="-30" dirty="0">
                <a:latin typeface="Arial"/>
                <a:cs typeface="Arial"/>
              </a:rPr>
              <a:t>pick </a:t>
            </a:r>
            <a:r>
              <a:rPr sz="1650" i="1" spc="35" dirty="0">
                <a:latin typeface="Arial"/>
                <a:cs typeface="Arial"/>
              </a:rPr>
              <a:t>out </a:t>
            </a:r>
            <a:r>
              <a:rPr sz="1650" i="1" dirty="0">
                <a:latin typeface="Arial"/>
                <a:cs typeface="Arial"/>
              </a:rPr>
              <a:t>the </a:t>
            </a:r>
            <a:r>
              <a:rPr sz="1650" i="1" spc="-30" dirty="0">
                <a:latin typeface="Arial"/>
                <a:cs typeface="Arial"/>
              </a:rPr>
              <a:t>metrics </a:t>
            </a:r>
            <a:r>
              <a:rPr sz="1650" i="1" spc="10" dirty="0">
                <a:latin typeface="Arial"/>
                <a:cs typeface="Arial"/>
              </a:rPr>
              <a:t>that </a:t>
            </a:r>
            <a:r>
              <a:rPr sz="1650" i="1" dirty="0">
                <a:latin typeface="Arial"/>
                <a:cs typeface="Arial"/>
              </a:rPr>
              <a:t>your performance </a:t>
            </a:r>
            <a:r>
              <a:rPr sz="1650" i="1" spc="-90" dirty="0">
                <a:latin typeface="Arial"/>
                <a:cs typeface="Arial"/>
              </a:rPr>
              <a:t>is  </a:t>
            </a:r>
            <a:r>
              <a:rPr sz="1650" i="1" spc="5" dirty="0">
                <a:latin typeface="Arial"/>
                <a:cs typeface="Arial"/>
              </a:rPr>
              <a:t>judged </a:t>
            </a:r>
            <a:r>
              <a:rPr sz="1650" i="1" spc="-10" dirty="0">
                <a:latin typeface="Arial"/>
                <a:cs typeface="Arial"/>
              </a:rPr>
              <a:t>on. </a:t>
            </a:r>
            <a:r>
              <a:rPr sz="1650" i="1" spc="15" dirty="0">
                <a:latin typeface="Arial"/>
                <a:cs typeface="Arial"/>
              </a:rPr>
              <a:t>Don’t </a:t>
            </a:r>
            <a:r>
              <a:rPr sz="1650" i="1" spc="20" dirty="0">
                <a:latin typeface="Arial"/>
                <a:cs typeface="Arial"/>
              </a:rPr>
              <a:t>worry </a:t>
            </a:r>
            <a:r>
              <a:rPr sz="1650" i="1" spc="15" dirty="0">
                <a:latin typeface="Arial"/>
                <a:cs typeface="Arial"/>
              </a:rPr>
              <a:t>about </a:t>
            </a:r>
            <a:r>
              <a:rPr sz="1650" i="1" spc="-35" dirty="0">
                <a:latin typeface="Arial"/>
                <a:cs typeface="Arial"/>
              </a:rPr>
              <a:t>any </a:t>
            </a:r>
            <a:r>
              <a:rPr sz="1650" i="1" spc="5" dirty="0">
                <a:latin typeface="Arial"/>
                <a:cs typeface="Arial"/>
              </a:rPr>
              <a:t>more </a:t>
            </a:r>
            <a:r>
              <a:rPr sz="1650" i="1" spc="-10" dirty="0">
                <a:latin typeface="Arial"/>
                <a:cs typeface="Arial"/>
              </a:rPr>
              <a:t>detail  </a:t>
            </a:r>
            <a:r>
              <a:rPr sz="1650" i="1" spc="-5" dirty="0">
                <a:latin typeface="Arial"/>
                <a:cs typeface="Arial"/>
              </a:rPr>
              <a:t>than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i="1" spc="-10" dirty="0">
                <a:latin typeface="Arial"/>
                <a:cs typeface="Arial"/>
              </a:rPr>
              <a:t>that.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6460" y="6469923"/>
            <a:ext cx="321310" cy="2292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41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4067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30" dirty="0"/>
              <a:t>Social </a:t>
            </a:r>
            <a:r>
              <a:rPr spc="-385" dirty="0"/>
              <a:t>Media</a:t>
            </a:r>
            <a:r>
              <a:rPr spc="-635" dirty="0"/>
              <a:t> </a:t>
            </a:r>
            <a:r>
              <a:rPr spc="-700" dirty="0"/>
              <a:t>KPI’s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16460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42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03" y="1358900"/>
            <a:ext cx="3219450" cy="4574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3695" marR="956944" indent="-34163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5" dirty="0">
                <a:latin typeface="Arial Black"/>
                <a:cs typeface="Arial Black"/>
              </a:rPr>
              <a:t>Number </a:t>
            </a:r>
            <a:r>
              <a:rPr sz="2400" spc="-225" dirty="0">
                <a:latin typeface="Arial Black"/>
                <a:cs typeface="Arial Black"/>
              </a:rPr>
              <a:t>of  </a:t>
            </a:r>
            <a:r>
              <a:rPr sz="2400" spc="-229" dirty="0">
                <a:latin typeface="Arial Black"/>
                <a:cs typeface="Arial Black"/>
              </a:rPr>
              <a:t>fa</a:t>
            </a:r>
            <a:r>
              <a:rPr sz="2400" spc="-285" dirty="0">
                <a:latin typeface="Arial Black"/>
                <a:cs typeface="Arial Black"/>
              </a:rPr>
              <a:t>n</a:t>
            </a:r>
            <a:r>
              <a:rPr sz="2400" spc="-195" dirty="0">
                <a:latin typeface="Arial Black"/>
                <a:cs typeface="Arial Black"/>
              </a:rPr>
              <a:t>s/fol</a:t>
            </a:r>
            <a:r>
              <a:rPr sz="2400" spc="-155" dirty="0">
                <a:latin typeface="Arial Black"/>
                <a:cs typeface="Arial Black"/>
              </a:rPr>
              <a:t>l</a:t>
            </a:r>
            <a:r>
              <a:rPr sz="2400" spc="-275" dirty="0">
                <a:latin typeface="Arial Black"/>
                <a:cs typeface="Arial Black"/>
              </a:rPr>
              <a:t>o</a:t>
            </a:r>
            <a:r>
              <a:rPr sz="2400" spc="-395" dirty="0">
                <a:latin typeface="Arial Black"/>
                <a:cs typeface="Arial Black"/>
              </a:rPr>
              <a:t>w</a:t>
            </a:r>
            <a:r>
              <a:rPr sz="2400" spc="-305" dirty="0">
                <a:latin typeface="Arial Black"/>
                <a:cs typeface="Arial Black"/>
              </a:rPr>
              <a:t>e</a:t>
            </a:r>
            <a:r>
              <a:rPr sz="2400" spc="-185" dirty="0">
                <a:latin typeface="Arial Black"/>
                <a:cs typeface="Arial Black"/>
              </a:rPr>
              <a:t>r</a:t>
            </a:r>
            <a:r>
              <a:rPr sz="2400" spc="-459" dirty="0">
                <a:latin typeface="Arial Black"/>
                <a:cs typeface="Arial Black"/>
              </a:rPr>
              <a:t>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88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5" dirty="0">
                <a:latin typeface="Arial Black"/>
                <a:cs typeface="Arial Black"/>
              </a:rPr>
              <a:t>Number </a:t>
            </a:r>
            <a:r>
              <a:rPr sz="2400" spc="-225" dirty="0">
                <a:latin typeface="Arial Black"/>
                <a:cs typeface="Arial Black"/>
              </a:rPr>
              <a:t>of</a:t>
            </a:r>
            <a:r>
              <a:rPr sz="2400" spc="-4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mentions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45" dirty="0">
                <a:latin typeface="Arial Black"/>
                <a:cs typeface="Arial Black"/>
              </a:rPr>
              <a:t>Reach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0" dirty="0">
                <a:latin typeface="Arial Black"/>
                <a:cs typeface="Arial Black"/>
              </a:rPr>
              <a:t>Inbound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340" dirty="0">
                <a:latin typeface="Arial Black"/>
                <a:cs typeface="Arial Black"/>
              </a:rPr>
              <a:t>links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60" dirty="0">
                <a:latin typeface="Arial Black"/>
                <a:cs typeface="Arial Black"/>
              </a:rPr>
              <a:t>Blog</a:t>
            </a:r>
            <a:r>
              <a:rPr sz="2400" spc="-85" dirty="0">
                <a:latin typeface="Arial Black"/>
                <a:cs typeface="Arial Black"/>
              </a:rPr>
              <a:t> </a:t>
            </a:r>
            <a:r>
              <a:rPr sz="2400" spc="-305" dirty="0">
                <a:latin typeface="Arial Black"/>
                <a:cs typeface="Arial Black"/>
              </a:rPr>
              <a:t>subscribers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60" dirty="0">
                <a:latin typeface="Arial Black"/>
                <a:cs typeface="Arial Black"/>
              </a:rPr>
              <a:t>Retweets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25" dirty="0">
                <a:latin typeface="Arial Black"/>
                <a:cs typeface="Arial Black"/>
              </a:rPr>
              <a:t>Social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share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5" dirty="0">
                <a:latin typeface="Arial Black"/>
                <a:cs typeface="Arial Black"/>
              </a:rPr>
              <a:t>Comments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80" dirty="0">
                <a:latin typeface="Arial Black"/>
                <a:cs typeface="Arial Black"/>
              </a:rPr>
              <a:t>Referral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traffic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3982" y="1243495"/>
            <a:ext cx="2707005" cy="46894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0" dirty="0">
                <a:latin typeface="Arial Black"/>
                <a:cs typeface="Arial Black"/>
              </a:rPr>
              <a:t>Share </a:t>
            </a:r>
            <a:r>
              <a:rPr sz="2400" spc="-225" dirty="0">
                <a:latin typeface="Arial Black"/>
                <a:cs typeface="Arial Black"/>
              </a:rPr>
              <a:t>of</a:t>
            </a:r>
            <a:r>
              <a:rPr sz="2400" spc="-400" dirty="0">
                <a:latin typeface="Arial Black"/>
                <a:cs typeface="Arial Black"/>
              </a:rPr>
              <a:t> </a:t>
            </a:r>
            <a:r>
              <a:rPr sz="2400" spc="-295" dirty="0">
                <a:latin typeface="Arial Black"/>
                <a:cs typeface="Arial Black"/>
              </a:rPr>
              <a:t>voice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50" dirty="0">
                <a:latin typeface="Arial Black"/>
                <a:cs typeface="Arial Black"/>
              </a:rPr>
              <a:t>Net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promoter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0" dirty="0">
                <a:latin typeface="Arial Black"/>
                <a:cs typeface="Arial Black"/>
              </a:rPr>
              <a:t>Sentiment</a:t>
            </a:r>
            <a:endParaRPr sz="2400">
              <a:latin typeface="Arial Black"/>
              <a:cs typeface="Arial Black"/>
            </a:endParaRPr>
          </a:p>
          <a:p>
            <a:pPr marL="353695" marR="5080" indent="-341630">
              <a:lnSpc>
                <a:spcPts val="2590"/>
              </a:lnSpc>
              <a:spcBef>
                <a:spcPts val="124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20" dirty="0">
                <a:latin typeface="Arial Black"/>
                <a:cs typeface="Arial Black"/>
              </a:rPr>
              <a:t>Number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325" dirty="0">
                <a:latin typeface="Arial Black"/>
                <a:cs typeface="Arial Black"/>
              </a:rPr>
              <a:t>social  </a:t>
            </a:r>
            <a:r>
              <a:rPr sz="2400" spc="-280" dirty="0">
                <a:latin typeface="Arial Black"/>
                <a:cs typeface="Arial Black"/>
              </a:rPr>
              <a:t>influencers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87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45" dirty="0">
                <a:latin typeface="Arial Black"/>
                <a:cs typeface="Arial Black"/>
              </a:rPr>
              <a:t>Post</a:t>
            </a:r>
            <a:r>
              <a:rPr sz="2400" spc="-85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reach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0" dirty="0">
                <a:latin typeface="Arial Black"/>
                <a:cs typeface="Arial Black"/>
              </a:rPr>
              <a:t>Potential</a:t>
            </a:r>
            <a:r>
              <a:rPr sz="2400" spc="-75" dirty="0">
                <a:latin typeface="Arial Black"/>
                <a:cs typeface="Arial Black"/>
              </a:rPr>
              <a:t> </a:t>
            </a:r>
            <a:r>
              <a:rPr sz="2400" spc="-315" dirty="0">
                <a:latin typeface="Arial Black"/>
                <a:cs typeface="Arial Black"/>
              </a:rPr>
              <a:t>reach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40" dirty="0">
                <a:latin typeface="Arial Black"/>
                <a:cs typeface="Arial Black"/>
              </a:rPr>
              <a:t>Video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370" dirty="0">
                <a:latin typeface="Arial Black"/>
                <a:cs typeface="Arial Black"/>
              </a:rPr>
              <a:t>views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0" dirty="0">
                <a:latin typeface="Arial Black"/>
                <a:cs typeface="Arial Black"/>
              </a:rPr>
              <a:t>Conversions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60" dirty="0">
                <a:latin typeface="Arial Black"/>
                <a:cs typeface="Arial Black"/>
              </a:rPr>
              <a:t>Sales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revenue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3760" y="1243495"/>
            <a:ext cx="3603625" cy="4360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75" dirty="0">
                <a:latin typeface="Arial Black"/>
                <a:cs typeface="Arial Black"/>
              </a:rPr>
              <a:t>Issues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resolved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5" dirty="0">
                <a:latin typeface="Arial Black"/>
                <a:cs typeface="Arial Black"/>
              </a:rPr>
              <a:t>Cost </a:t>
            </a:r>
            <a:r>
              <a:rPr sz="2400" spc="-220" dirty="0">
                <a:latin typeface="Arial Black"/>
                <a:cs typeface="Arial Black"/>
              </a:rPr>
              <a:t>per</a:t>
            </a:r>
            <a:r>
              <a:rPr sz="2400" spc="-390" dirty="0">
                <a:latin typeface="Arial Black"/>
                <a:cs typeface="Arial Black"/>
              </a:rPr>
              <a:t> </a:t>
            </a:r>
            <a:r>
              <a:rPr sz="2400" spc="-260" dirty="0">
                <a:latin typeface="Arial Black"/>
                <a:cs typeface="Arial Black"/>
              </a:rPr>
              <a:t>lead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5" dirty="0">
                <a:latin typeface="Arial Black"/>
                <a:cs typeface="Arial Black"/>
              </a:rPr>
              <a:t>Lead </a:t>
            </a:r>
            <a:r>
              <a:rPr sz="2400" spc="-275" dirty="0">
                <a:latin typeface="Arial Black"/>
                <a:cs typeface="Arial Black"/>
              </a:rPr>
              <a:t>conversion</a:t>
            </a:r>
            <a:r>
              <a:rPr sz="2400" spc="-400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rate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0" dirty="0">
                <a:latin typeface="Arial Black"/>
                <a:cs typeface="Arial Black"/>
              </a:rPr>
              <a:t>Customer </a:t>
            </a:r>
            <a:r>
              <a:rPr sz="2400" spc="-275" dirty="0">
                <a:latin typeface="Arial Black"/>
                <a:cs typeface="Arial Black"/>
              </a:rPr>
              <a:t>lifetime</a:t>
            </a:r>
            <a:r>
              <a:rPr sz="2400" spc="70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value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5" dirty="0">
                <a:latin typeface="Arial Black"/>
                <a:cs typeface="Arial Black"/>
              </a:rPr>
              <a:t>Number </a:t>
            </a:r>
            <a:r>
              <a:rPr sz="2400" spc="-225" dirty="0">
                <a:latin typeface="Arial Black"/>
                <a:cs typeface="Arial Black"/>
              </a:rPr>
              <a:t>of</a:t>
            </a:r>
            <a:r>
              <a:rPr sz="2400" spc="-10" dirty="0">
                <a:latin typeface="Arial Black"/>
                <a:cs typeface="Arial Black"/>
              </a:rPr>
              <a:t> </a:t>
            </a:r>
            <a:r>
              <a:rPr sz="2400" spc="-305" dirty="0">
                <a:latin typeface="Arial Black"/>
                <a:cs typeface="Arial Black"/>
              </a:rPr>
              <a:t>posts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60" dirty="0">
                <a:latin typeface="Arial Black"/>
                <a:cs typeface="Arial Black"/>
              </a:rPr>
              <a:t>Blog</a:t>
            </a:r>
            <a:r>
              <a:rPr sz="2400" spc="-80" dirty="0">
                <a:latin typeface="Arial Black"/>
                <a:cs typeface="Arial Black"/>
              </a:rPr>
              <a:t> </a:t>
            </a:r>
            <a:r>
              <a:rPr sz="2400" spc="-305" dirty="0">
                <a:latin typeface="Arial Black"/>
                <a:cs typeface="Arial Black"/>
              </a:rPr>
              <a:t>posts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5" dirty="0">
                <a:latin typeface="Arial Black"/>
                <a:cs typeface="Arial Black"/>
              </a:rPr>
              <a:t>Videos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20" dirty="0">
                <a:latin typeface="Arial Black"/>
                <a:cs typeface="Arial Black"/>
              </a:rPr>
              <a:t>Social </a:t>
            </a:r>
            <a:r>
              <a:rPr sz="2400" spc="-235" dirty="0">
                <a:latin typeface="Arial Black"/>
                <a:cs typeface="Arial Black"/>
              </a:rPr>
              <a:t>Media</a:t>
            </a:r>
            <a:r>
              <a:rPr sz="2400" spc="-350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budget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25" dirty="0">
                <a:latin typeface="Arial Black"/>
                <a:cs typeface="Arial Black"/>
              </a:rPr>
              <a:t>Social </a:t>
            </a:r>
            <a:r>
              <a:rPr sz="2400" spc="-260" dirty="0">
                <a:latin typeface="Arial Black"/>
                <a:cs typeface="Arial Black"/>
              </a:rPr>
              <a:t>media</a:t>
            </a:r>
            <a:r>
              <a:rPr sz="2400" spc="-340" dirty="0">
                <a:latin typeface="Arial Black"/>
                <a:cs typeface="Arial Black"/>
              </a:rPr>
              <a:t> </a:t>
            </a:r>
            <a:r>
              <a:rPr sz="2400" spc="-305" dirty="0">
                <a:latin typeface="Arial Black"/>
                <a:cs typeface="Arial Black"/>
              </a:rPr>
              <a:t>posts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2066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SEO</a:t>
            </a:r>
            <a:r>
              <a:rPr spc="-215" dirty="0"/>
              <a:t> </a:t>
            </a:r>
            <a:r>
              <a:rPr spc="-740" dirty="0"/>
              <a:t>KPIs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6460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43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310" dirty="0"/>
              <a:t>Page</a:t>
            </a:r>
            <a:r>
              <a:rPr spc="-85" dirty="0"/>
              <a:t> </a:t>
            </a:r>
            <a:r>
              <a:rPr spc="-370" dirty="0"/>
              <a:t>views</a:t>
            </a: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345" dirty="0"/>
              <a:t>Click </a:t>
            </a:r>
            <a:r>
              <a:rPr spc="-215" dirty="0"/>
              <a:t>through</a:t>
            </a:r>
            <a:r>
              <a:rPr spc="-310" dirty="0"/>
              <a:t> </a:t>
            </a:r>
            <a:r>
              <a:rPr spc="-285" dirty="0"/>
              <a:t>rate</a:t>
            </a: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275" dirty="0"/>
              <a:t>Average </a:t>
            </a:r>
            <a:r>
              <a:rPr spc="-335" dirty="0"/>
              <a:t>session</a:t>
            </a:r>
            <a:r>
              <a:rPr spc="90" dirty="0"/>
              <a:t> </a:t>
            </a:r>
            <a:r>
              <a:rPr spc="-285" dirty="0"/>
              <a:t>time</a:t>
            </a: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300" dirty="0"/>
              <a:t>Bounce</a:t>
            </a:r>
            <a:r>
              <a:rPr spc="-105" dirty="0"/>
              <a:t> </a:t>
            </a:r>
            <a:r>
              <a:rPr spc="-285" dirty="0"/>
              <a:t>rate</a:t>
            </a: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325" dirty="0"/>
              <a:t>New</a:t>
            </a:r>
            <a:r>
              <a:rPr spc="-100" dirty="0"/>
              <a:t> </a:t>
            </a:r>
            <a:r>
              <a:rPr spc="-350" dirty="0"/>
              <a:t>sessions</a:t>
            </a: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260" dirty="0"/>
              <a:t>Returning</a:t>
            </a:r>
            <a:r>
              <a:rPr spc="-90" dirty="0"/>
              <a:t> </a:t>
            </a:r>
            <a:r>
              <a:rPr spc="-305" dirty="0"/>
              <a:t>visitors</a:t>
            </a: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280" dirty="0"/>
              <a:t>Referral</a:t>
            </a:r>
            <a:r>
              <a:rPr spc="-100" dirty="0"/>
              <a:t> </a:t>
            </a:r>
            <a:r>
              <a:rPr spc="-305" dirty="0"/>
              <a:t>Source</a:t>
            </a: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350" dirty="0"/>
              <a:t>Sessions</a:t>
            </a: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pc="-340" dirty="0"/>
              <a:t>Pages </a:t>
            </a:r>
            <a:r>
              <a:rPr spc="-220" dirty="0"/>
              <a:t>per</a:t>
            </a:r>
            <a:r>
              <a:rPr spc="-305" dirty="0"/>
              <a:t> </a:t>
            </a:r>
            <a:r>
              <a:rPr spc="-330" dirty="0"/>
              <a:t>Session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83934" y="1242822"/>
            <a:ext cx="2900680" cy="20986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0" dirty="0">
                <a:latin typeface="Arial Black"/>
                <a:cs typeface="Arial Black"/>
              </a:rPr>
              <a:t>Devices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5" dirty="0">
                <a:latin typeface="Arial Black"/>
                <a:cs typeface="Arial Black"/>
              </a:rPr>
              <a:t>Acquisition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Source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0" dirty="0">
                <a:latin typeface="Arial Black"/>
                <a:cs typeface="Arial Black"/>
              </a:rPr>
              <a:t>Conversions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50" dirty="0">
                <a:latin typeface="Arial Black"/>
                <a:cs typeface="Arial Black"/>
              </a:rPr>
              <a:t>Traffic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330" dirty="0">
                <a:latin typeface="Arial Black"/>
                <a:cs typeface="Arial Black"/>
              </a:rPr>
              <a:t>Sources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210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5" dirty="0"/>
              <a:t>SEM</a:t>
            </a:r>
            <a:r>
              <a:rPr spc="-210" dirty="0"/>
              <a:t> </a:t>
            </a:r>
            <a:r>
              <a:rPr spc="-740" dirty="0"/>
              <a:t>KPIs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6460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44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03" y="1242822"/>
            <a:ext cx="5467985" cy="5055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50" dirty="0">
                <a:latin typeface="Arial Black"/>
                <a:cs typeface="Arial Black"/>
              </a:rPr>
              <a:t>Conversion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0" dirty="0">
                <a:latin typeface="Arial Black"/>
                <a:cs typeface="Arial Black"/>
              </a:rPr>
              <a:t>Impression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Share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45" dirty="0">
                <a:latin typeface="Arial Black"/>
                <a:cs typeface="Arial Black"/>
              </a:rPr>
              <a:t>Quality </a:t>
            </a:r>
            <a:r>
              <a:rPr sz="2400" spc="-320" dirty="0">
                <a:latin typeface="Arial Black"/>
                <a:cs typeface="Arial Black"/>
              </a:rPr>
              <a:t>Score</a:t>
            </a:r>
            <a:r>
              <a:rPr sz="2400" spc="5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(QS)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85" dirty="0">
                <a:latin typeface="Arial Black"/>
                <a:cs typeface="Arial Black"/>
              </a:rPr>
              <a:t>CPC </a:t>
            </a:r>
            <a:r>
              <a:rPr sz="2400" spc="-180" dirty="0">
                <a:latin typeface="Arial Black"/>
                <a:cs typeface="Arial Black"/>
              </a:rPr>
              <a:t>or </a:t>
            </a:r>
            <a:r>
              <a:rPr sz="2400" spc="-375" dirty="0">
                <a:latin typeface="Arial Black"/>
                <a:cs typeface="Arial Black"/>
              </a:rPr>
              <a:t>CTC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90" dirty="0">
                <a:latin typeface="Arial Black"/>
                <a:cs typeface="Arial Black"/>
              </a:rPr>
              <a:t>Cost </a:t>
            </a:r>
            <a:r>
              <a:rPr sz="2400" spc="-220" dirty="0">
                <a:latin typeface="Arial Black"/>
                <a:cs typeface="Arial Black"/>
              </a:rPr>
              <a:t>per</a:t>
            </a:r>
            <a:r>
              <a:rPr sz="2400" spc="90" dirty="0">
                <a:latin typeface="Arial Black"/>
                <a:cs typeface="Arial Black"/>
              </a:rPr>
              <a:t> </a:t>
            </a:r>
            <a:r>
              <a:rPr sz="2400" spc="-345" dirty="0">
                <a:latin typeface="Arial Black"/>
                <a:cs typeface="Arial Black"/>
              </a:rPr>
              <a:t>Click</a:t>
            </a:r>
            <a:endParaRPr sz="2400">
              <a:latin typeface="Arial Black"/>
              <a:cs typeface="Arial Black"/>
            </a:endParaRPr>
          </a:p>
          <a:p>
            <a:pPr marL="353695" marR="5080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5" dirty="0">
                <a:latin typeface="Arial Black"/>
                <a:cs typeface="Arial Black"/>
              </a:rPr>
              <a:t>AdRank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20" dirty="0">
                <a:latin typeface="Arial Black"/>
                <a:cs typeface="Arial Black"/>
              </a:rPr>
              <a:t>Max </a:t>
            </a:r>
            <a:r>
              <a:rPr sz="2400" spc="-285" dirty="0">
                <a:latin typeface="Arial Black"/>
                <a:cs typeface="Arial Black"/>
              </a:rPr>
              <a:t>CPC </a:t>
            </a:r>
            <a:r>
              <a:rPr sz="2400" spc="-509" dirty="0">
                <a:latin typeface="Arial Black"/>
                <a:cs typeface="Arial Black"/>
              </a:rPr>
              <a:t>x </a:t>
            </a:r>
            <a:r>
              <a:rPr sz="2400" spc="-250" dirty="0">
                <a:latin typeface="Arial Black"/>
                <a:cs typeface="Arial Black"/>
              </a:rPr>
              <a:t>Quality </a:t>
            </a:r>
            <a:r>
              <a:rPr sz="2400" spc="-320" dirty="0">
                <a:latin typeface="Arial Black"/>
                <a:cs typeface="Arial Black"/>
              </a:rPr>
              <a:t>Score </a:t>
            </a:r>
            <a:r>
              <a:rPr sz="2400" spc="95" dirty="0">
                <a:latin typeface="Arial Black"/>
                <a:cs typeface="Arial Black"/>
              </a:rPr>
              <a:t>+  </a:t>
            </a:r>
            <a:r>
              <a:rPr sz="2400" spc="-335" dirty="0">
                <a:latin typeface="Arial Black"/>
                <a:cs typeface="Arial Black"/>
              </a:rPr>
              <a:t>Extensions</a:t>
            </a:r>
            <a:r>
              <a:rPr sz="2400" spc="-75" dirty="0">
                <a:latin typeface="Arial Black"/>
                <a:cs typeface="Arial Black"/>
              </a:rPr>
              <a:t> </a:t>
            </a:r>
            <a:r>
              <a:rPr sz="2400" spc="-295" dirty="0">
                <a:latin typeface="Arial Black"/>
                <a:cs typeface="Arial Black"/>
              </a:rPr>
              <a:t>impact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40" dirty="0">
                <a:latin typeface="Arial Black"/>
                <a:cs typeface="Arial Black"/>
              </a:rPr>
              <a:t>Keyword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(KW)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35" dirty="0">
                <a:latin typeface="Arial Black"/>
                <a:cs typeface="Arial Black"/>
              </a:rPr>
              <a:t>Search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405" dirty="0">
                <a:latin typeface="Arial Black"/>
                <a:cs typeface="Arial Black"/>
              </a:rPr>
              <a:t>Term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20" dirty="0">
                <a:latin typeface="Arial Black"/>
                <a:cs typeface="Arial Black"/>
              </a:rPr>
              <a:t>Max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CPC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70" dirty="0">
                <a:latin typeface="Arial Black"/>
                <a:cs typeface="Arial Black"/>
              </a:rPr>
              <a:t>CTR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45" dirty="0">
                <a:latin typeface="Arial Black"/>
                <a:cs typeface="Arial Black"/>
              </a:rPr>
              <a:t>Click </a:t>
            </a:r>
            <a:r>
              <a:rPr sz="2400" spc="-235" dirty="0">
                <a:latin typeface="Arial Black"/>
                <a:cs typeface="Arial Black"/>
              </a:rPr>
              <a:t>Through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335" dirty="0">
                <a:latin typeface="Arial Black"/>
                <a:cs typeface="Arial Black"/>
              </a:rPr>
              <a:t>Rate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934" y="1395476"/>
            <a:ext cx="5327015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308610" indent="-34163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409" dirty="0">
                <a:latin typeface="Arial Black"/>
                <a:cs typeface="Arial Black"/>
              </a:rPr>
              <a:t>SERP </a:t>
            </a:r>
            <a:r>
              <a:rPr sz="2400" spc="-310" dirty="0">
                <a:latin typeface="Arial Black"/>
                <a:cs typeface="Arial Black"/>
              </a:rPr>
              <a:t>Page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335" dirty="0">
                <a:latin typeface="Arial Black"/>
                <a:cs typeface="Arial Black"/>
              </a:rPr>
              <a:t>Search </a:t>
            </a:r>
            <a:r>
              <a:rPr sz="2400" spc="-265" dirty="0">
                <a:latin typeface="Arial Black"/>
                <a:cs typeface="Arial Black"/>
              </a:rPr>
              <a:t>Engine </a:t>
            </a:r>
            <a:r>
              <a:rPr sz="2400" spc="-330" dirty="0">
                <a:latin typeface="Arial Black"/>
                <a:cs typeface="Arial Black"/>
              </a:rPr>
              <a:t>Result  </a:t>
            </a:r>
            <a:r>
              <a:rPr sz="2400" spc="-310" dirty="0">
                <a:latin typeface="Arial Black"/>
                <a:cs typeface="Arial Black"/>
              </a:rPr>
              <a:t>Page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80" dirty="0">
                <a:latin typeface="Arial Black"/>
                <a:cs typeface="Arial Black"/>
              </a:rPr>
              <a:t>CPA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90" dirty="0">
                <a:latin typeface="Arial Black"/>
                <a:cs typeface="Arial Black"/>
              </a:rPr>
              <a:t>Cost </a:t>
            </a:r>
            <a:r>
              <a:rPr sz="2400" spc="-220" dirty="0">
                <a:latin typeface="Arial Black"/>
                <a:cs typeface="Arial Black"/>
              </a:rPr>
              <a:t>per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Acquisition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405" dirty="0">
                <a:latin typeface="Arial Black"/>
                <a:cs typeface="Arial Black"/>
              </a:rPr>
              <a:t>CTA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80" dirty="0">
                <a:latin typeface="Arial Black"/>
                <a:cs typeface="Arial Black"/>
              </a:rPr>
              <a:t>Call </a:t>
            </a:r>
            <a:r>
              <a:rPr sz="2400" spc="-225" dirty="0">
                <a:latin typeface="Arial Black"/>
                <a:cs typeface="Arial Black"/>
              </a:rPr>
              <a:t>to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Action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60" dirty="0">
                <a:latin typeface="Arial Black"/>
                <a:cs typeface="Arial Black"/>
              </a:rPr>
              <a:t>Clicks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75" dirty="0">
                <a:latin typeface="Arial Black"/>
                <a:cs typeface="Arial Black"/>
              </a:rPr>
              <a:t>Hit </a:t>
            </a:r>
            <a:r>
              <a:rPr sz="2400" spc="-180" dirty="0">
                <a:latin typeface="Arial Black"/>
                <a:cs typeface="Arial Black"/>
              </a:rPr>
              <a:t>on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35" dirty="0">
                <a:latin typeface="Arial Black"/>
                <a:cs typeface="Arial Black"/>
              </a:rPr>
              <a:t>ad </a:t>
            </a:r>
            <a:r>
              <a:rPr sz="2400" spc="-185" dirty="0">
                <a:latin typeface="Arial Black"/>
                <a:cs typeface="Arial Black"/>
              </a:rPr>
              <a:t>on</a:t>
            </a:r>
            <a:r>
              <a:rPr sz="2400" spc="-465" dirty="0">
                <a:latin typeface="Arial Black"/>
                <a:cs typeface="Arial Black"/>
              </a:rPr>
              <a:t> </a:t>
            </a:r>
            <a:r>
              <a:rPr sz="2400" spc="-409" dirty="0">
                <a:latin typeface="Arial Black"/>
                <a:cs typeface="Arial Black"/>
              </a:rPr>
              <a:t>SERP</a:t>
            </a:r>
            <a:endParaRPr sz="2400">
              <a:latin typeface="Arial Black"/>
              <a:cs typeface="Arial Black"/>
            </a:endParaRPr>
          </a:p>
          <a:p>
            <a:pPr marL="353695" marR="5080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0" dirty="0">
                <a:latin typeface="Arial Black"/>
                <a:cs typeface="Arial Black"/>
              </a:rPr>
              <a:t>Impressions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90" dirty="0">
                <a:latin typeface="Arial Black"/>
                <a:cs typeface="Arial Black"/>
              </a:rPr>
              <a:t>visibility </a:t>
            </a:r>
            <a:r>
              <a:rPr sz="2400" spc="-225" dirty="0">
                <a:latin typeface="Arial Black"/>
                <a:cs typeface="Arial Black"/>
              </a:rPr>
              <a:t>of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35" dirty="0">
                <a:latin typeface="Arial Black"/>
                <a:cs typeface="Arial Black"/>
              </a:rPr>
              <a:t>ad </a:t>
            </a:r>
            <a:r>
              <a:rPr sz="2400" spc="-180" dirty="0">
                <a:latin typeface="Arial Black"/>
                <a:cs typeface="Arial Black"/>
              </a:rPr>
              <a:t>on  </a:t>
            </a:r>
            <a:r>
              <a:rPr sz="2400" spc="-409" dirty="0">
                <a:latin typeface="Arial Black"/>
                <a:cs typeface="Arial Black"/>
              </a:rPr>
              <a:t>SERP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0" dirty="0">
                <a:latin typeface="Arial Black"/>
                <a:cs typeface="Arial Black"/>
              </a:rPr>
              <a:t>ROI </a:t>
            </a:r>
            <a:r>
              <a:rPr sz="2400" spc="95" dirty="0">
                <a:latin typeface="Arial Black"/>
                <a:cs typeface="Arial Black"/>
              </a:rPr>
              <a:t>– </a:t>
            </a:r>
            <a:r>
              <a:rPr sz="2400" spc="-280" dirty="0">
                <a:latin typeface="Arial Black"/>
                <a:cs typeface="Arial Black"/>
              </a:rPr>
              <a:t>Return </a:t>
            </a:r>
            <a:r>
              <a:rPr sz="2400" spc="-180" dirty="0">
                <a:latin typeface="Arial Black"/>
                <a:cs typeface="Arial Black"/>
              </a:rPr>
              <a:t>on</a:t>
            </a:r>
            <a:r>
              <a:rPr sz="2400" spc="-434" dirty="0">
                <a:latin typeface="Arial Black"/>
                <a:cs typeface="Arial Black"/>
              </a:rPr>
              <a:t> </a:t>
            </a:r>
            <a:r>
              <a:rPr sz="2400" spc="-305" dirty="0">
                <a:latin typeface="Arial Black"/>
                <a:cs typeface="Arial Black"/>
              </a:rPr>
              <a:t>Investment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232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30" dirty="0"/>
              <a:t>Email</a:t>
            </a:r>
            <a:r>
              <a:rPr spc="-200" dirty="0"/>
              <a:t> </a:t>
            </a:r>
            <a:r>
              <a:rPr spc="-740" dirty="0"/>
              <a:t>KPIs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16460" y="6469923"/>
            <a:ext cx="24828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125" dirty="0">
                <a:latin typeface="Arial Black"/>
                <a:cs typeface="Arial Black"/>
              </a:rPr>
              <a:t>45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03" y="1242822"/>
            <a:ext cx="2792095" cy="46901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175" dirty="0">
                <a:latin typeface="Arial Black"/>
                <a:cs typeface="Arial Black"/>
              </a:rPr>
              <a:t>Open</a:t>
            </a:r>
            <a:r>
              <a:rPr sz="2400" spc="-90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rate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0" dirty="0">
                <a:latin typeface="Arial Black"/>
                <a:cs typeface="Arial Black"/>
              </a:rPr>
              <a:t>Bounce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rate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15" dirty="0">
                <a:latin typeface="Arial Black"/>
                <a:cs typeface="Arial Black"/>
              </a:rPr>
              <a:t>Number </a:t>
            </a:r>
            <a:r>
              <a:rPr sz="2400" spc="-225" dirty="0">
                <a:latin typeface="Arial Black"/>
                <a:cs typeface="Arial Black"/>
              </a:rPr>
              <a:t>of</a:t>
            </a:r>
            <a:r>
              <a:rPr sz="2400" spc="-55" dirty="0">
                <a:latin typeface="Arial Black"/>
                <a:cs typeface="Arial Black"/>
              </a:rPr>
              <a:t> </a:t>
            </a:r>
            <a:r>
              <a:rPr sz="2400" spc="-254" dirty="0">
                <a:latin typeface="Arial Black"/>
                <a:cs typeface="Arial Black"/>
              </a:rPr>
              <a:t>opens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65" dirty="0">
                <a:latin typeface="Arial Black"/>
                <a:cs typeface="Arial Black"/>
              </a:rPr>
              <a:t>Links</a:t>
            </a:r>
            <a:r>
              <a:rPr sz="2400" spc="-90" dirty="0">
                <a:latin typeface="Arial Black"/>
                <a:cs typeface="Arial Black"/>
              </a:rPr>
              <a:t> </a:t>
            </a:r>
            <a:r>
              <a:rPr sz="2400" spc="-310" dirty="0">
                <a:latin typeface="Arial Black"/>
                <a:cs typeface="Arial Black"/>
              </a:rPr>
              <a:t>Clicked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90" dirty="0">
                <a:latin typeface="Arial Black"/>
                <a:cs typeface="Arial Black"/>
              </a:rPr>
              <a:t>Forwards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5" dirty="0">
                <a:latin typeface="Arial Black"/>
                <a:cs typeface="Arial Black"/>
              </a:rPr>
              <a:t>Replies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5" dirty="0">
                <a:latin typeface="Arial Black"/>
                <a:cs typeface="Arial Black"/>
              </a:rPr>
              <a:t>Time </a:t>
            </a:r>
            <a:r>
              <a:rPr sz="2400" spc="-290" dirty="0">
                <a:latin typeface="Arial Black"/>
                <a:cs typeface="Arial Black"/>
              </a:rPr>
              <a:t>spent</a:t>
            </a:r>
            <a:r>
              <a:rPr sz="2400" spc="-35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open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15" dirty="0">
                <a:latin typeface="Arial Black"/>
                <a:cs typeface="Arial Black"/>
              </a:rPr>
              <a:t>Time  </a:t>
            </a:r>
            <a:r>
              <a:rPr sz="2400" spc="-225" dirty="0">
                <a:latin typeface="Arial Black"/>
                <a:cs typeface="Arial Black"/>
              </a:rPr>
              <a:t>to</a:t>
            </a:r>
            <a:r>
              <a:rPr sz="2400" spc="-409" dirty="0">
                <a:latin typeface="Arial Black"/>
                <a:cs typeface="Arial Black"/>
              </a:rPr>
              <a:t> </a:t>
            </a:r>
            <a:r>
              <a:rPr sz="2400" spc="-260" dirty="0">
                <a:latin typeface="Arial Black"/>
                <a:cs typeface="Arial Black"/>
              </a:rPr>
              <a:t>reply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5" dirty="0">
                <a:latin typeface="Arial Black"/>
                <a:cs typeface="Arial Black"/>
              </a:rPr>
              <a:t>Unsubscribes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5" dirty="0"/>
              <a:t>How </a:t>
            </a:r>
            <a:r>
              <a:rPr spc="-370" dirty="0"/>
              <a:t>to </a:t>
            </a:r>
            <a:r>
              <a:rPr spc="-500" dirty="0"/>
              <a:t>Calculate</a:t>
            </a:r>
            <a:r>
              <a:rPr spc="-440" dirty="0"/>
              <a:t> </a:t>
            </a:r>
            <a:r>
              <a:rPr spc="-670" dirty="0"/>
              <a:t>CLV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5261" y="3041650"/>
            <a:ext cx="1408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solidFill>
                  <a:srgbClr val="585858"/>
                </a:solidFill>
                <a:latin typeface="Arial Black"/>
                <a:cs typeface="Arial Black"/>
              </a:rPr>
              <a:t>Marketing  </a:t>
            </a:r>
            <a:r>
              <a:rPr sz="2400" spc="-325" dirty="0">
                <a:solidFill>
                  <a:srgbClr val="585858"/>
                </a:solidFill>
                <a:latin typeface="Arial Black"/>
                <a:cs typeface="Arial Black"/>
              </a:rPr>
              <a:t>Costs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67" y="3041650"/>
            <a:ext cx="1362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solidFill>
                  <a:srgbClr val="585858"/>
                </a:solidFill>
                <a:latin typeface="Arial Black"/>
                <a:cs typeface="Arial Black"/>
              </a:rPr>
              <a:t>Customer  </a:t>
            </a:r>
            <a:r>
              <a:rPr sz="2400" spc="-290" dirty="0">
                <a:solidFill>
                  <a:srgbClr val="585858"/>
                </a:solidFill>
                <a:latin typeface="Arial Black"/>
                <a:cs typeface="Arial Black"/>
              </a:rPr>
              <a:t>Revenue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8580" y="3041650"/>
            <a:ext cx="1362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solidFill>
                  <a:srgbClr val="585858"/>
                </a:solidFill>
                <a:latin typeface="Arial Black"/>
                <a:cs typeface="Arial Black"/>
              </a:rPr>
              <a:t>Customer  </a:t>
            </a:r>
            <a:r>
              <a:rPr sz="2400" spc="-295" dirty="0">
                <a:solidFill>
                  <a:srgbClr val="585858"/>
                </a:solidFill>
                <a:latin typeface="Arial Black"/>
                <a:cs typeface="Arial Black"/>
              </a:rPr>
              <a:t>Lifetime  </a:t>
            </a:r>
            <a:r>
              <a:rPr sz="2400" spc="-340" dirty="0">
                <a:solidFill>
                  <a:srgbClr val="585858"/>
                </a:solidFill>
                <a:latin typeface="Arial Black"/>
                <a:cs typeface="Arial Black"/>
              </a:rPr>
              <a:t>Value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7900" y="336042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0"/>
                </a:ln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65564" y="3308603"/>
            <a:ext cx="457200" cy="91440"/>
          </a:xfrm>
          <a:custGeom>
            <a:avLst/>
            <a:gdLst/>
            <a:ahLst/>
            <a:cxnLst/>
            <a:rect l="l" t="t" r="r" b="b"/>
            <a:pathLst>
              <a:path w="457200" h="91439">
                <a:moveTo>
                  <a:pt x="457200" y="0"/>
                </a:moveTo>
                <a:lnTo>
                  <a:pt x="0" y="0"/>
                </a:lnTo>
                <a:lnTo>
                  <a:pt x="0" y="91439"/>
                </a:lnTo>
                <a:lnTo>
                  <a:pt x="457200" y="91439"/>
                </a:lnTo>
                <a:lnTo>
                  <a:pt x="4572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65564" y="3474720"/>
            <a:ext cx="457200" cy="91440"/>
          </a:xfrm>
          <a:custGeom>
            <a:avLst/>
            <a:gdLst/>
            <a:ahLst/>
            <a:cxnLst/>
            <a:rect l="l" t="t" r="r" b="b"/>
            <a:pathLst>
              <a:path w="457200" h="91439">
                <a:moveTo>
                  <a:pt x="457200" y="0"/>
                </a:moveTo>
                <a:lnTo>
                  <a:pt x="0" y="0"/>
                </a:lnTo>
                <a:lnTo>
                  <a:pt x="0" y="91439"/>
                </a:lnTo>
                <a:lnTo>
                  <a:pt x="457200" y="91439"/>
                </a:lnTo>
                <a:lnTo>
                  <a:pt x="4572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3354" y="2856991"/>
            <a:ext cx="1687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solidFill>
                  <a:srgbClr val="585858"/>
                </a:solidFill>
                <a:latin typeface="Arial Black"/>
                <a:cs typeface="Arial Black"/>
              </a:rPr>
              <a:t>Average  </a:t>
            </a:r>
            <a:r>
              <a:rPr sz="2400" spc="-240" dirty="0">
                <a:solidFill>
                  <a:srgbClr val="585858"/>
                </a:solidFill>
                <a:latin typeface="Arial Black"/>
                <a:cs typeface="Arial Black"/>
              </a:rPr>
              <a:t>length </a:t>
            </a:r>
            <a:r>
              <a:rPr sz="2400" spc="-225" dirty="0">
                <a:solidFill>
                  <a:srgbClr val="585858"/>
                </a:solidFill>
                <a:latin typeface="Arial Black"/>
                <a:cs typeface="Arial Black"/>
              </a:rPr>
              <a:t>of  </a:t>
            </a:r>
            <a:r>
              <a:rPr sz="2400" spc="-340" dirty="0">
                <a:solidFill>
                  <a:srgbClr val="585858"/>
                </a:solidFill>
                <a:latin typeface="Arial Black"/>
                <a:cs typeface="Arial Black"/>
              </a:rPr>
              <a:t>Relat</a:t>
            </a:r>
            <a:r>
              <a:rPr sz="2400" spc="-204" dirty="0">
                <a:solidFill>
                  <a:srgbClr val="585858"/>
                </a:solidFill>
                <a:latin typeface="Arial Black"/>
                <a:cs typeface="Arial Black"/>
              </a:rPr>
              <a:t>i</a:t>
            </a:r>
            <a:r>
              <a:rPr sz="2400" spc="-260" dirty="0">
                <a:solidFill>
                  <a:srgbClr val="585858"/>
                </a:solidFill>
                <a:latin typeface="Arial Black"/>
                <a:cs typeface="Arial Black"/>
              </a:rPr>
              <a:t>onsh</a:t>
            </a:r>
            <a:r>
              <a:rPr sz="2400" spc="-210" dirty="0">
                <a:solidFill>
                  <a:srgbClr val="585858"/>
                </a:solidFill>
                <a:latin typeface="Arial Black"/>
                <a:cs typeface="Arial Black"/>
              </a:rPr>
              <a:t>ip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4706" y="3226434"/>
            <a:ext cx="1139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0"/>
              </a:spcBef>
            </a:pPr>
            <a:r>
              <a:rPr sz="2400" spc="-235" dirty="0">
                <a:solidFill>
                  <a:srgbClr val="585858"/>
                </a:solidFill>
                <a:latin typeface="Arial Black"/>
                <a:cs typeface="Arial Black"/>
              </a:rPr>
              <a:t>Suppo</a:t>
            </a:r>
            <a:r>
              <a:rPr sz="2400" spc="-55" dirty="0">
                <a:solidFill>
                  <a:srgbClr val="585858"/>
                </a:solidFill>
                <a:latin typeface="Arial Black"/>
                <a:cs typeface="Arial Black"/>
              </a:rPr>
              <a:t>r</a:t>
            </a:r>
            <a:r>
              <a:rPr sz="2400" spc="-250" dirty="0">
                <a:solidFill>
                  <a:srgbClr val="585858"/>
                </a:solidFill>
                <a:latin typeface="Arial Black"/>
                <a:cs typeface="Arial Black"/>
              </a:rPr>
              <a:t>t  </a:t>
            </a:r>
            <a:r>
              <a:rPr sz="2400" spc="-325" dirty="0">
                <a:solidFill>
                  <a:srgbClr val="585858"/>
                </a:solidFill>
                <a:latin typeface="Arial Black"/>
                <a:cs typeface="Arial Black"/>
              </a:rPr>
              <a:t>Costs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43571" y="336042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457200" y="0"/>
                </a:moveTo>
                <a:lnTo>
                  <a:pt x="0" y="0"/>
                </a:ln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51375" y="3226942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420370" y="97028"/>
                </a:moveTo>
                <a:lnTo>
                  <a:pt x="323342" y="0"/>
                </a:lnTo>
                <a:lnTo>
                  <a:pt x="210185" y="113157"/>
                </a:lnTo>
                <a:lnTo>
                  <a:pt x="97028" y="0"/>
                </a:lnTo>
                <a:lnTo>
                  <a:pt x="0" y="97028"/>
                </a:lnTo>
                <a:lnTo>
                  <a:pt x="113157" y="210185"/>
                </a:lnTo>
                <a:lnTo>
                  <a:pt x="0" y="323342"/>
                </a:lnTo>
                <a:lnTo>
                  <a:pt x="97028" y="420370"/>
                </a:lnTo>
                <a:lnTo>
                  <a:pt x="210185" y="307213"/>
                </a:lnTo>
                <a:lnTo>
                  <a:pt x="323342" y="420370"/>
                </a:lnTo>
                <a:lnTo>
                  <a:pt x="420370" y="323342"/>
                </a:lnTo>
                <a:lnTo>
                  <a:pt x="307213" y="210185"/>
                </a:lnTo>
                <a:lnTo>
                  <a:pt x="420370" y="9702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3333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0" dirty="0"/>
              <a:t>Marketing</a:t>
            </a:r>
            <a:r>
              <a:rPr spc="-204" dirty="0"/>
              <a:t> </a:t>
            </a:r>
            <a:r>
              <a:rPr spc="-445" dirty="0"/>
              <a:t>ROI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393952"/>
            <a:ext cx="105664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400" dirty="0">
                <a:latin typeface="Arial Black"/>
                <a:cs typeface="Arial Black"/>
              </a:rPr>
              <a:t>This </a:t>
            </a:r>
            <a:r>
              <a:rPr sz="2800" spc="-425" dirty="0">
                <a:latin typeface="Arial Black"/>
                <a:cs typeface="Arial Black"/>
              </a:rPr>
              <a:t>is </a:t>
            </a:r>
            <a:r>
              <a:rPr sz="2800" spc="-335" dirty="0">
                <a:latin typeface="Arial Black"/>
                <a:cs typeface="Arial Black"/>
              </a:rPr>
              <a:t>simply </a:t>
            </a:r>
            <a:r>
              <a:rPr sz="2800" spc="-345" dirty="0">
                <a:latin typeface="Arial Black"/>
                <a:cs typeface="Arial Black"/>
              </a:rPr>
              <a:t>how </a:t>
            </a:r>
            <a:r>
              <a:rPr sz="2800" spc="-340" dirty="0">
                <a:latin typeface="Arial Black"/>
                <a:cs typeface="Arial Black"/>
              </a:rPr>
              <a:t>much </a:t>
            </a:r>
            <a:r>
              <a:rPr sz="2800" spc="-290" dirty="0">
                <a:latin typeface="Arial Black"/>
                <a:cs typeface="Arial Black"/>
              </a:rPr>
              <a:t>money </a:t>
            </a:r>
            <a:r>
              <a:rPr sz="2800" spc="-325" dirty="0">
                <a:latin typeface="Arial Black"/>
                <a:cs typeface="Arial Black"/>
              </a:rPr>
              <a:t>marketing </a:t>
            </a:r>
            <a:r>
              <a:rPr sz="2800" spc="-390" dirty="0">
                <a:latin typeface="Arial Black"/>
                <a:cs typeface="Arial Black"/>
              </a:rPr>
              <a:t>can </a:t>
            </a:r>
            <a:r>
              <a:rPr sz="2800" spc="-425" dirty="0">
                <a:latin typeface="Arial Black"/>
                <a:cs typeface="Arial Black"/>
              </a:rPr>
              <a:t>say </a:t>
            </a:r>
            <a:r>
              <a:rPr sz="2800" spc="-330" dirty="0">
                <a:latin typeface="Arial Black"/>
                <a:cs typeface="Arial Black"/>
              </a:rPr>
              <a:t>it </a:t>
            </a:r>
            <a:r>
              <a:rPr sz="2800" spc="-285" dirty="0">
                <a:latin typeface="Arial Black"/>
                <a:cs typeface="Arial Black"/>
              </a:rPr>
              <a:t>brings </a:t>
            </a:r>
            <a:r>
              <a:rPr sz="2800" spc="-260" dirty="0">
                <a:latin typeface="Arial Black"/>
                <a:cs typeface="Arial Black"/>
              </a:rPr>
              <a:t>to </a:t>
            </a:r>
            <a:r>
              <a:rPr sz="2800" spc="-315" dirty="0">
                <a:latin typeface="Arial Black"/>
                <a:cs typeface="Arial Black"/>
              </a:rPr>
              <a:t>the  </a:t>
            </a:r>
            <a:r>
              <a:rPr sz="2800" spc="-345" dirty="0">
                <a:latin typeface="Arial Black"/>
                <a:cs typeface="Arial Black"/>
              </a:rPr>
              <a:t>company. </a:t>
            </a:r>
            <a:r>
              <a:rPr sz="2800" spc="-400" dirty="0">
                <a:latin typeface="Arial Black"/>
                <a:cs typeface="Arial Black"/>
              </a:rPr>
              <a:t>This </a:t>
            </a:r>
            <a:r>
              <a:rPr sz="2800" spc="-390" dirty="0">
                <a:latin typeface="Arial Black"/>
                <a:cs typeface="Arial Black"/>
              </a:rPr>
              <a:t>can </a:t>
            </a:r>
            <a:r>
              <a:rPr sz="2800" spc="-290" dirty="0">
                <a:latin typeface="Arial Black"/>
                <a:cs typeface="Arial Black"/>
              </a:rPr>
              <a:t>vary </a:t>
            </a:r>
            <a:r>
              <a:rPr sz="2800" spc="-285" dirty="0">
                <a:latin typeface="Arial Black"/>
                <a:cs typeface="Arial Black"/>
              </a:rPr>
              <a:t>in </a:t>
            </a:r>
            <a:r>
              <a:rPr sz="2800" spc="-320" dirty="0">
                <a:latin typeface="Arial Black"/>
                <a:cs typeface="Arial Black"/>
              </a:rPr>
              <a:t>complication </a:t>
            </a:r>
            <a:r>
              <a:rPr sz="2800" spc="-285" dirty="0">
                <a:latin typeface="Arial Black"/>
                <a:cs typeface="Arial Black"/>
              </a:rPr>
              <a:t>if </a:t>
            </a:r>
            <a:r>
              <a:rPr sz="2800" spc="-260" dirty="0">
                <a:latin typeface="Arial Black"/>
                <a:cs typeface="Arial Black"/>
              </a:rPr>
              <a:t>you </a:t>
            </a:r>
            <a:r>
              <a:rPr sz="2800" spc="-335" dirty="0">
                <a:latin typeface="Arial Black"/>
                <a:cs typeface="Arial Black"/>
              </a:rPr>
              <a:t>have </a:t>
            </a:r>
            <a:r>
              <a:rPr sz="2800" spc="-380" dirty="0">
                <a:latin typeface="Arial Black"/>
                <a:cs typeface="Arial Black"/>
              </a:rPr>
              <a:t>a </a:t>
            </a:r>
            <a:r>
              <a:rPr sz="2800" spc="-430" dirty="0">
                <a:latin typeface="Arial Black"/>
                <a:cs typeface="Arial Black"/>
              </a:rPr>
              <a:t>sales</a:t>
            </a:r>
            <a:r>
              <a:rPr sz="2800" spc="-310" dirty="0">
                <a:latin typeface="Arial Black"/>
                <a:cs typeface="Arial Black"/>
              </a:rPr>
              <a:t> </a:t>
            </a:r>
            <a:r>
              <a:rPr sz="2800" spc="-330" dirty="0">
                <a:latin typeface="Arial Black"/>
                <a:cs typeface="Arial Black"/>
              </a:rPr>
              <a:t>team.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7246" y="3248990"/>
            <a:ext cx="1408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585858"/>
                </a:solidFill>
                <a:latin typeface="Arial Black"/>
                <a:cs typeface="Arial Black"/>
              </a:rPr>
              <a:t>Marketing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325" dirty="0">
                <a:solidFill>
                  <a:srgbClr val="585858"/>
                </a:solidFill>
                <a:latin typeface="Arial Black"/>
                <a:cs typeface="Arial Black"/>
              </a:rPr>
              <a:t>Costs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4876" y="3248990"/>
            <a:ext cx="13639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solidFill>
                  <a:srgbClr val="585858"/>
                </a:solidFill>
                <a:latin typeface="Arial Black"/>
                <a:cs typeface="Arial Black"/>
              </a:rPr>
              <a:t>Customer</a:t>
            </a:r>
            <a:endParaRPr sz="2400">
              <a:latin typeface="Arial Black"/>
              <a:cs typeface="Arial Black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spc="-290" dirty="0">
                <a:solidFill>
                  <a:srgbClr val="585858"/>
                </a:solidFill>
                <a:latin typeface="Arial Black"/>
                <a:cs typeface="Arial Black"/>
              </a:rPr>
              <a:t>Revenue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2602" y="3248990"/>
            <a:ext cx="1408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585858"/>
                </a:solidFill>
                <a:latin typeface="Arial Black"/>
                <a:cs typeface="Arial Black"/>
              </a:rPr>
              <a:t>Marketing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70" dirty="0">
                <a:solidFill>
                  <a:srgbClr val="585858"/>
                </a:solidFill>
                <a:latin typeface="Arial Black"/>
                <a:cs typeface="Arial Black"/>
              </a:rPr>
              <a:t>ROI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78452" y="3563111"/>
            <a:ext cx="469900" cy="165100"/>
            <a:chOff x="4378452" y="3563111"/>
            <a:chExt cx="469900" cy="165100"/>
          </a:xfrm>
        </p:grpSpPr>
        <p:sp>
          <p:nvSpPr>
            <p:cNvPr id="9" name="object 9"/>
            <p:cNvSpPr/>
            <p:nvPr/>
          </p:nvSpPr>
          <p:spPr>
            <a:xfrm>
              <a:off x="4384548" y="3569207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457200" y="1524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4548" y="3569207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152400"/>
                  </a:moveTo>
                  <a:lnTo>
                    <a:pt x="457200" y="1524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53300" y="3509771"/>
            <a:ext cx="469900" cy="104139"/>
            <a:chOff x="7353300" y="3509771"/>
            <a:chExt cx="469900" cy="104139"/>
          </a:xfrm>
        </p:grpSpPr>
        <p:sp>
          <p:nvSpPr>
            <p:cNvPr id="12" name="object 12"/>
            <p:cNvSpPr/>
            <p:nvPr/>
          </p:nvSpPr>
          <p:spPr>
            <a:xfrm>
              <a:off x="7359395" y="3515867"/>
              <a:ext cx="457200" cy="91440"/>
            </a:xfrm>
            <a:custGeom>
              <a:avLst/>
              <a:gdLst/>
              <a:ahLst/>
              <a:cxnLst/>
              <a:rect l="l" t="t" r="r" b="b"/>
              <a:pathLst>
                <a:path w="457200" h="91439">
                  <a:moveTo>
                    <a:pt x="4572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457200" y="9144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59395" y="3515867"/>
              <a:ext cx="457200" cy="91440"/>
            </a:xfrm>
            <a:custGeom>
              <a:avLst/>
              <a:gdLst/>
              <a:ahLst/>
              <a:cxnLst/>
              <a:rect l="l" t="t" r="r" b="b"/>
              <a:pathLst>
                <a:path w="457200" h="91439">
                  <a:moveTo>
                    <a:pt x="0" y="91440"/>
                  </a:moveTo>
                  <a:lnTo>
                    <a:pt x="457200" y="9144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1440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353300" y="3675888"/>
            <a:ext cx="469900" cy="104139"/>
            <a:chOff x="7353300" y="3675888"/>
            <a:chExt cx="469900" cy="104139"/>
          </a:xfrm>
        </p:grpSpPr>
        <p:sp>
          <p:nvSpPr>
            <p:cNvPr id="15" name="object 15"/>
            <p:cNvSpPr/>
            <p:nvPr/>
          </p:nvSpPr>
          <p:spPr>
            <a:xfrm>
              <a:off x="7359395" y="3681984"/>
              <a:ext cx="457200" cy="91440"/>
            </a:xfrm>
            <a:custGeom>
              <a:avLst/>
              <a:gdLst/>
              <a:ahLst/>
              <a:cxnLst/>
              <a:rect l="l" t="t" r="r" b="b"/>
              <a:pathLst>
                <a:path w="457200" h="91439">
                  <a:moveTo>
                    <a:pt x="457200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57200" y="9143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59395" y="3681984"/>
              <a:ext cx="457200" cy="91440"/>
            </a:xfrm>
            <a:custGeom>
              <a:avLst/>
              <a:gdLst/>
              <a:ahLst/>
              <a:cxnLst/>
              <a:rect l="l" t="t" r="r" b="b"/>
              <a:pathLst>
                <a:path w="457200" h="91439">
                  <a:moveTo>
                    <a:pt x="0" y="91439"/>
                  </a:moveTo>
                  <a:lnTo>
                    <a:pt x="457200" y="9143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1439"/>
                  </a:lnTo>
                  <a:close/>
                </a:path>
              </a:pathLst>
            </a:custGeom>
            <a:ln w="12191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3106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5" dirty="0"/>
              <a:t>SMART</a:t>
            </a:r>
            <a:r>
              <a:rPr spc="-215" dirty="0"/>
              <a:t> </a:t>
            </a:r>
            <a:r>
              <a:rPr spc="-495" dirty="0"/>
              <a:t>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803" y="1242822"/>
            <a:ext cx="8221980" cy="2617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20" dirty="0">
                <a:latin typeface="Arial Black"/>
                <a:cs typeface="Arial Black"/>
              </a:rPr>
              <a:t>Specific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365" dirty="0">
                <a:latin typeface="Arial Black"/>
                <a:cs typeface="Arial Black"/>
              </a:rPr>
              <a:t>is </a:t>
            </a:r>
            <a:r>
              <a:rPr sz="2400" spc="-220" dirty="0">
                <a:latin typeface="Arial Black"/>
                <a:cs typeface="Arial Black"/>
              </a:rPr>
              <a:t>your </a:t>
            </a:r>
            <a:r>
              <a:rPr sz="2400" spc="-225" dirty="0">
                <a:latin typeface="Arial Black"/>
                <a:cs typeface="Arial Black"/>
              </a:rPr>
              <a:t>goal </a:t>
            </a:r>
            <a:r>
              <a:rPr sz="2400" spc="-320" dirty="0">
                <a:latin typeface="Arial Black"/>
                <a:cs typeface="Arial Black"/>
              </a:rPr>
              <a:t>specific </a:t>
            </a:r>
            <a:r>
              <a:rPr sz="2400" spc="-215" dirty="0">
                <a:latin typeface="Arial Black"/>
                <a:cs typeface="Arial Black"/>
              </a:rPr>
              <a:t>enough. </a:t>
            </a:r>
            <a:r>
              <a:rPr sz="2400" spc="-265" dirty="0">
                <a:latin typeface="Arial Black"/>
                <a:cs typeface="Arial Black"/>
              </a:rPr>
              <a:t>Can </a:t>
            </a:r>
            <a:r>
              <a:rPr sz="2400" spc="-285" dirty="0">
                <a:latin typeface="Arial Black"/>
                <a:cs typeface="Arial Black"/>
              </a:rPr>
              <a:t>it </a:t>
            </a:r>
            <a:r>
              <a:rPr sz="2400" spc="-225" dirty="0">
                <a:latin typeface="Arial Black"/>
                <a:cs typeface="Arial Black"/>
              </a:rPr>
              <a:t>be</a:t>
            </a:r>
            <a:r>
              <a:rPr sz="2400" spc="-265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defined?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70" dirty="0">
                <a:latin typeface="Arial Black"/>
                <a:cs typeface="Arial Black"/>
              </a:rPr>
              <a:t>Measurable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335" dirty="0">
                <a:latin typeface="Arial Black"/>
                <a:cs typeface="Arial Black"/>
              </a:rPr>
              <a:t>can </a:t>
            </a:r>
            <a:r>
              <a:rPr sz="2400" spc="-225" dirty="0">
                <a:latin typeface="Arial Black"/>
                <a:cs typeface="Arial Black"/>
              </a:rPr>
              <a:t>you </a:t>
            </a:r>
            <a:r>
              <a:rPr sz="2400" spc="-305" dirty="0">
                <a:latin typeface="Arial Black"/>
                <a:cs typeface="Arial Black"/>
              </a:rPr>
              <a:t>measure </a:t>
            </a:r>
            <a:r>
              <a:rPr sz="2400" spc="-270" dirty="0">
                <a:latin typeface="Arial Black"/>
                <a:cs typeface="Arial Black"/>
              </a:rPr>
              <a:t>the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goal?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280" dirty="0">
                <a:latin typeface="Arial Black"/>
                <a:cs typeface="Arial Black"/>
              </a:rPr>
              <a:t>Achievable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365" dirty="0">
                <a:latin typeface="Arial Black"/>
                <a:cs typeface="Arial Black"/>
              </a:rPr>
              <a:t>is </a:t>
            </a:r>
            <a:r>
              <a:rPr sz="2400" spc="-285" dirty="0">
                <a:latin typeface="Arial Black"/>
                <a:cs typeface="Arial Black"/>
              </a:rPr>
              <a:t>it </a:t>
            </a:r>
            <a:r>
              <a:rPr sz="2400" spc="-325" dirty="0">
                <a:latin typeface="Arial Black"/>
                <a:cs typeface="Arial Black"/>
              </a:rPr>
              <a:t>realistic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335" dirty="0">
                <a:latin typeface="Arial Black"/>
                <a:cs typeface="Arial Black"/>
              </a:rPr>
              <a:t>expect </a:t>
            </a:r>
            <a:r>
              <a:rPr sz="2400" spc="-225" dirty="0">
                <a:latin typeface="Arial Black"/>
                <a:cs typeface="Arial Black"/>
              </a:rPr>
              <a:t>you </a:t>
            </a:r>
            <a:r>
              <a:rPr sz="2400" spc="-310" dirty="0">
                <a:latin typeface="Arial Black"/>
                <a:cs typeface="Arial Black"/>
              </a:rPr>
              <a:t>achieve </a:t>
            </a:r>
            <a:r>
              <a:rPr sz="2400" spc="-270" dirty="0">
                <a:latin typeface="Arial Black"/>
                <a:cs typeface="Arial Black"/>
              </a:rPr>
              <a:t>the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goal?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0" dirty="0">
                <a:latin typeface="Arial Black"/>
                <a:cs typeface="Arial Black"/>
              </a:rPr>
              <a:t>Relevant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265" dirty="0">
                <a:latin typeface="Arial Black"/>
                <a:cs typeface="Arial Black"/>
              </a:rPr>
              <a:t>does </a:t>
            </a:r>
            <a:r>
              <a:rPr sz="2400" spc="-270" dirty="0">
                <a:latin typeface="Arial Black"/>
                <a:cs typeface="Arial Black"/>
              </a:rPr>
              <a:t>the </a:t>
            </a:r>
            <a:r>
              <a:rPr sz="2400" spc="-225" dirty="0">
                <a:latin typeface="Arial Black"/>
                <a:cs typeface="Arial Black"/>
              </a:rPr>
              <a:t>goal </a:t>
            </a:r>
            <a:r>
              <a:rPr sz="2400" spc="-305" dirty="0">
                <a:latin typeface="Arial Black"/>
                <a:cs typeface="Arial Black"/>
              </a:rPr>
              <a:t>actually </a:t>
            </a:r>
            <a:r>
              <a:rPr sz="2400" spc="-235" dirty="0">
                <a:latin typeface="Arial Black"/>
                <a:cs typeface="Arial Black"/>
              </a:rPr>
              <a:t>help </a:t>
            </a:r>
            <a:r>
              <a:rPr sz="2400" spc="-220" dirty="0">
                <a:latin typeface="Arial Black"/>
                <a:cs typeface="Arial Black"/>
              </a:rPr>
              <a:t>your</a:t>
            </a:r>
            <a:r>
              <a:rPr sz="2400" spc="-35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business?</a:t>
            </a:r>
            <a:endParaRPr sz="24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2400" spc="-305" dirty="0">
                <a:latin typeface="Arial Black"/>
                <a:cs typeface="Arial Black"/>
              </a:rPr>
              <a:t>Timely </a:t>
            </a:r>
            <a:r>
              <a:rPr sz="2400" spc="229" dirty="0">
                <a:latin typeface="Arial Black"/>
                <a:cs typeface="Arial Black"/>
              </a:rPr>
              <a:t>- </a:t>
            </a:r>
            <a:r>
              <a:rPr sz="2400" spc="-225" dirty="0">
                <a:latin typeface="Arial Black"/>
                <a:cs typeface="Arial Black"/>
              </a:rPr>
              <a:t>by </a:t>
            </a:r>
            <a:r>
              <a:rPr sz="2400" spc="-310" dirty="0">
                <a:latin typeface="Arial Black"/>
                <a:cs typeface="Arial Black"/>
              </a:rPr>
              <a:t>when </a:t>
            </a:r>
            <a:r>
              <a:rPr sz="2400" spc="-150" dirty="0">
                <a:latin typeface="Arial Black"/>
                <a:cs typeface="Arial Black"/>
              </a:rPr>
              <a:t>do </a:t>
            </a:r>
            <a:r>
              <a:rPr sz="2400" spc="-225" dirty="0">
                <a:latin typeface="Arial Black"/>
                <a:cs typeface="Arial Black"/>
              </a:rPr>
              <a:t>you </a:t>
            </a:r>
            <a:r>
              <a:rPr sz="2400" spc="-245" dirty="0">
                <a:latin typeface="Arial Black"/>
                <a:cs typeface="Arial Black"/>
              </a:rPr>
              <a:t>need </a:t>
            </a:r>
            <a:r>
              <a:rPr sz="2400" spc="-225" dirty="0">
                <a:latin typeface="Arial Black"/>
                <a:cs typeface="Arial Black"/>
              </a:rPr>
              <a:t>to </a:t>
            </a:r>
            <a:r>
              <a:rPr sz="2400" spc="-310" dirty="0">
                <a:latin typeface="Arial Black"/>
                <a:cs typeface="Arial Black"/>
              </a:rPr>
              <a:t>achieve this</a:t>
            </a:r>
            <a:r>
              <a:rPr sz="2400" spc="-565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goal?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3384" y="64819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5" dirty="0">
                <a:latin typeface="Arial Black"/>
                <a:cs typeface="Arial Black"/>
              </a:rPr>
              <a:t>52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50" y="1590548"/>
            <a:ext cx="9736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What </a:t>
            </a:r>
            <a:r>
              <a:rPr spc="-405" dirty="0"/>
              <a:t>should </a:t>
            </a:r>
            <a:r>
              <a:rPr spc="-540" dirty="0"/>
              <a:t>a </a:t>
            </a:r>
            <a:r>
              <a:rPr spc="-220" dirty="0"/>
              <a:t>CMO </a:t>
            </a:r>
            <a:r>
              <a:rPr spc="-370" dirty="0"/>
              <a:t>be </a:t>
            </a:r>
            <a:r>
              <a:rPr spc="-450" dirty="0"/>
              <a:t>concerned</a:t>
            </a:r>
            <a:r>
              <a:rPr spc="195" dirty="0"/>
              <a:t> </a:t>
            </a:r>
            <a:r>
              <a:rPr spc="-440" dirty="0"/>
              <a:t>about?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 marR="1497965" algn="ctr">
              <a:lnSpc>
                <a:spcPct val="135800"/>
              </a:lnSpc>
              <a:spcBef>
                <a:spcPts val="100"/>
              </a:spcBef>
            </a:pPr>
            <a:r>
              <a:rPr spc="-325" dirty="0"/>
              <a:t>Return </a:t>
            </a:r>
            <a:r>
              <a:rPr spc="-145" dirty="0"/>
              <a:t>On </a:t>
            </a:r>
            <a:r>
              <a:rPr spc="-355" dirty="0"/>
              <a:t>Investment  </a:t>
            </a:r>
            <a:r>
              <a:rPr spc="-340" dirty="0"/>
              <a:t>Cost </a:t>
            </a:r>
            <a:r>
              <a:rPr spc="-265" dirty="0"/>
              <a:t>of</a:t>
            </a:r>
            <a:r>
              <a:rPr spc="-480" dirty="0"/>
              <a:t> </a:t>
            </a:r>
            <a:r>
              <a:rPr spc="-320" dirty="0"/>
              <a:t>Acquisition</a:t>
            </a:r>
          </a:p>
          <a:p>
            <a:pPr marL="10160" marR="5080" algn="ctr">
              <a:lnSpc>
                <a:spcPts val="4560"/>
              </a:lnSpc>
              <a:spcBef>
                <a:spcPts val="355"/>
              </a:spcBef>
            </a:pPr>
            <a:r>
              <a:rPr spc="-305" dirty="0"/>
              <a:t>Marketing influenced </a:t>
            </a:r>
            <a:r>
              <a:rPr spc="-390" dirty="0"/>
              <a:t>Leads &amp; </a:t>
            </a:r>
            <a:r>
              <a:rPr spc="-270" dirty="0"/>
              <a:t>Cost/Lead  </a:t>
            </a:r>
            <a:r>
              <a:rPr spc="-315" dirty="0"/>
              <a:t>Customer </a:t>
            </a:r>
            <a:r>
              <a:rPr spc="-340" dirty="0"/>
              <a:t>Lifetime</a:t>
            </a:r>
            <a:r>
              <a:rPr spc="-484" dirty="0"/>
              <a:t> </a:t>
            </a:r>
            <a:r>
              <a:rPr spc="-395" dirty="0"/>
              <a:t>Value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161019" y="2580132"/>
            <a:ext cx="1481455" cy="1481455"/>
            <a:chOff x="8161019" y="2580132"/>
            <a:chExt cx="1481455" cy="1481455"/>
          </a:xfrm>
        </p:grpSpPr>
        <p:sp>
          <p:nvSpPr>
            <p:cNvPr id="5" name="object 5"/>
            <p:cNvSpPr/>
            <p:nvPr/>
          </p:nvSpPr>
          <p:spPr>
            <a:xfrm>
              <a:off x="8161019" y="2580132"/>
              <a:ext cx="1481327" cy="1481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5964" y="2775242"/>
              <a:ext cx="893267" cy="8932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07552" y="3590544"/>
            <a:ext cx="3089275" cy="3267710"/>
            <a:chOff x="8607552" y="3590544"/>
            <a:chExt cx="3089275" cy="3267710"/>
          </a:xfrm>
        </p:grpSpPr>
        <p:sp>
          <p:nvSpPr>
            <p:cNvPr id="8" name="object 8"/>
            <p:cNvSpPr/>
            <p:nvPr/>
          </p:nvSpPr>
          <p:spPr>
            <a:xfrm>
              <a:off x="10018776" y="3590544"/>
              <a:ext cx="1677924" cy="1676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4940" y="3785362"/>
              <a:ext cx="1088390" cy="10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7552" y="5001768"/>
              <a:ext cx="2001011" cy="18562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02624" y="5197475"/>
              <a:ext cx="1412519" cy="14125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715000" y="5526022"/>
            <a:ext cx="1422400" cy="1332230"/>
            <a:chOff x="5715000" y="5526022"/>
            <a:chExt cx="1422400" cy="1332230"/>
          </a:xfrm>
        </p:grpSpPr>
        <p:sp>
          <p:nvSpPr>
            <p:cNvPr id="13" name="object 13"/>
            <p:cNvSpPr/>
            <p:nvPr/>
          </p:nvSpPr>
          <p:spPr>
            <a:xfrm>
              <a:off x="5715000" y="5526022"/>
              <a:ext cx="1421892" cy="13319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0694" y="5720638"/>
              <a:ext cx="833412" cy="8334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7219" y="2339339"/>
            <a:ext cx="4206240" cy="4229100"/>
            <a:chOff x="617219" y="2339339"/>
            <a:chExt cx="4206240" cy="4229100"/>
          </a:xfrm>
        </p:grpSpPr>
        <p:sp>
          <p:nvSpPr>
            <p:cNvPr id="16" name="object 16"/>
            <p:cNvSpPr/>
            <p:nvPr/>
          </p:nvSpPr>
          <p:spPr>
            <a:xfrm>
              <a:off x="1438655" y="2929127"/>
              <a:ext cx="1908047" cy="19080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4667" y="3124352"/>
              <a:ext cx="1319504" cy="13195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219" y="4677155"/>
              <a:ext cx="1891283" cy="18912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2215" y="4872570"/>
              <a:ext cx="1302854" cy="13028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82696" y="5141975"/>
              <a:ext cx="1115568" cy="11475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5408" y="2339339"/>
              <a:ext cx="1178052" cy="11780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0734" y="2534234"/>
              <a:ext cx="590203" cy="59020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7699" y="5337041"/>
              <a:ext cx="527143" cy="5592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9776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Don’t </a:t>
            </a:r>
            <a:r>
              <a:rPr spc="-370" dirty="0"/>
              <a:t>be </a:t>
            </a:r>
            <a:r>
              <a:rPr spc="-490" dirty="0"/>
              <a:t>lost </a:t>
            </a:r>
            <a:r>
              <a:rPr spc="-405" dirty="0"/>
              <a:t>in </a:t>
            </a:r>
            <a:r>
              <a:rPr spc="-450" dirty="0"/>
              <a:t>the </a:t>
            </a:r>
            <a:r>
              <a:rPr spc="-430" dirty="0"/>
              <a:t>world </a:t>
            </a:r>
            <a:r>
              <a:rPr spc="-370" dirty="0"/>
              <a:t>of </a:t>
            </a:r>
            <a:r>
              <a:rPr spc="-390" dirty="0"/>
              <a:t>online</a:t>
            </a:r>
            <a:r>
              <a:rPr spc="-140" dirty="0"/>
              <a:t> </a:t>
            </a:r>
            <a:r>
              <a:rPr spc="-535" dirty="0"/>
              <a:t>metrics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875" y="1312163"/>
            <a:ext cx="11727180" cy="5194300"/>
            <a:chOff x="269875" y="1312163"/>
            <a:chExt cx="11727180" cy="5194300"/>
          </a:xfrm>
        </p:grpSpPr>
        <p:sp>
          <p:nvSpPr>
            <p:cNvPr id="4" name="object 4"/>
            <p:cNvSpPr/>
            <p:nvPr/>
          </p:nvSpPr>
          <p:spPr>
            <a:xfrm>
              <a:off x="269875" y="1312163"/>
              <a:ext cx="4660265" cy="5193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0579" y="1312163"/>
              <a:ext cx="7356348" cy="5193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2139" y="1941576"/>
              <a:ext cx="3519170" cy="3935095"/>
            </a:xfrm>
            <a:custGeom>
              <a:avLst/>
              <a:gdLst/>
              <a:ahLst/>
              <a:cxnLst/>
              <a:rect l="l" t="t" r="r" b="b"/>
              <a:pathLst>
                <a:path w="3519170" h="3935095">
                  <a:moveTo>
                    <a:pt x="3208782" y="0"/>
                  </a:moveTo>
                  <a:lnTo>
                    <a:pt x="310134" y="0"/>
                  </a:lnTo>
                  <a:lnTo>
                    <a:pt x="264295" y="3361"/>
                  </a:lnTo>
                  <a:lnTo>
                    <a:pt x="220548" y="13127"/>
                  </a:lnTo>
                  <a:lnTo>
                    <a:pt x="179371" y="28818"/>
                  </a:lnTo>
                  <a:lnTo>
                    <a:pt x="141244" y="49954"/>
                  </a:lnTo>
                  <a:lnTo>
                    <a:pt x="106646" y="76056"/>
                  </a:lnTo>
                  <a:lnTo>
                    <a:pt x="76056" y="106646"/>
                  </a:lnTo>
                  <a:lnTo>
                    <a:pt x="49954" y="141244"/>
                  </a:lnTo>
                  <a:lnTo>
                    <a:pt x="28818" y="179371"/>
                  </a:lnTo>
                  <a:lnTo>
                    <a:pt x="13127" y="220548"/>
                  </a:lnTo>
                  <a:lnTo>
                    <a:pt x="3361" y="264295"/>
                  </a:lnTo>
                  <a:lnTo>
                    <a:pt x="0" y="310134"/>
                  </a:lnTo>
                  <a:lnTo>
                    <a:pt x="0" y="3624834"/>
                  </a:lnTo>
                  <a:lnTo>
                    <a:pt x="3361" y="3670666"/>
                  </a:lnTo>
                  <a:lnTo>
                    <a:pt x="13127" y="3714410"/>
                  </a:lnTo>
                  <a:lnTo>
                    <a:pt x="28818" y="3755585"/>
                  </a:lnTo>
                  <a:lnTo>
                    <a:pt x="49954" y="3793711"/>
                  </a:lnTo>
                  <a:lnTo>
                    <a:pt x="76056" y="3828310"/>
                  </a:lnTo>
                  <a:lnTo>
                    <a:pt x="106646" y="3858902"/>
                  </a:lnTo>
                  <a:lnTo>
                    <a:pt x="141244" y="3885007"/>
                  </a:lnTo>
                  <a:lnTo>
                    <a:pt x="179371" y="3906145"/>
                  </a:lnTo>
                  <a:lnTo>
                    <a:pt x="220548" y="3921838"/>
                  </a:lnTo>
                  <a:lnTo>
                    <a:pt x="264295" y="3931605"/>
                  </a:lnTo>
                  <a:lnTo>
                    <a:pt x="310134" y="3934968"/>
                  </a:lnTo>
                  <a:lnTo>
                    <a:pt x="3208782" y="3934968"/>
                  </a:lnTo>
                  <a:lnTo>
                    <a:pt x="3254620" y="3931605"/>
                  </a:lnTo>
                  <a:lnTo>
                    <a:pt x="3298367" y="3921838"/>
                  </a:lnTo>
                  <a:lnTo>
                    <a:pt x="3339544" y="3906145"/>
                  </a:lnTo>
                  <a:lnTo>
                    <a:pt x="3377671" y="3885007"/>
                  </a:lnTo>
                  <a:lnTo>
                    <a:pt x="3412269" y="3858902"/>
                  </a:lnTo>
                  <a:lnTo>
                    <a:pt x="3442859" y="3828310"/>
                  </a:lnTo>
                  <a:lnTo>
                    <a:pt x="3468961" y="3793711"/>
                  </a:lnTo>
                  <a:lnTo>
                    <a:pt x="3490097" y="3755585"/>
                  </a:lnTo>
                  <a:lnTo>
                    <a:pt x="3505788" y="3714410"/>
                  </a:lnTo>
                  <a:lnTo>
                    <a:pt x="3515554" y="3670666"/>
                  </a:lnTo>
                  <a:lnTo>
                    <a:pt x="3518916" y="3624834"/>
                  </a:lnTo>
                  <a:lnTo>
                    <a:pt x="3518916" y="310134"/>
                  </a:lnTo>
                  <a:lnTo>
                    <a:pt x="3515554" y="264295"/>
                  </a:lnTo>
                  <a:lnTo>
                    <a:pt x="3505788" y="220548"/>
                  </a:lnTo>
                  <a:lnTo>
                    <a:pt x="3490097" y="179371"/>
                  </a:lnTo>
                  <a:lnTo>
                    <a:pt x="3468961" y="141244"/>
                  </a:lnTo>
                  <a:lnTo>
                    <a:pt x="3442859" y="106646"/>
                  </a:lnTo>
                  <a:lnTo>
                    <a:pt x="3412269" y="76056"/>
                  </a:lnTo>
                  <a:lnTo>
                    <a:pt x="3377671" y="49954"/>
                  </a:lnTo>
                  <a:lnTo>
                    <a:pt x="3339544" y="28818"/>
                  </a:lnTo>
                  <a:lnTo>
                    <a:pt x="3298367" y="13127"/>
                  </a:lnTo>
                  <a:lnTo>
                    <a:pt x="3254620" y="3361"/>
                  </a:lnTo>
                  <a:lnTo>
                    <a:pt x="3208782" y="0"/>
                  </a:lnTo>
                  <a:close/>
                </a:path>
              </a:pathLst>
            </a:custGeom>
            <a:solidFill>
              <a:srgbClr val="2E549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2139" y="1941576"/>
              <a:ext cx="3519170" cy="3935095"/>
            </a:xfrm>
            <a:custGeom>
              <a:avLst/>
              <a:gdLst/>
              <a:ahLst/>
              <a:cxnLst/>
              <a:rect l="l" t="t" r="r" b="b"/>
              <a:pathLst>
                <a:path w="3519170" h="3935095">
                  <a:moveTo>
                    <a:pt x="0" y="310134"/>
                  </a:moveTo>
                  <a:lnTo>
                    <a:pt x="3361" y="264295"/>
                  </a:lnTo>
                  <a:lnTo>
                    <a:pt x="13127" y="220548"/>
                  </a:lnTo>
                  <a:lnTo>
                    <a:pt x="28818" y="179371"/>
                  </a:lnTo>
                  <a:lnTo>
                    <a:pt x="49954" y="141244"/>
                  </a:lnTo>
                  <a:lnTo>
                    <a:pt x="76056" y="106646"/>
                  </a:lnTo>
                  <a:lnTo>
                    <a:pt x="106646" y="76056"/>
                  </a:lnTo>
                  <a:lnTo>
                    <a:pt x="141244" y="49954"/>
                  </a:lnTo>
                  <a:lnTo>
                    <a:pt x="179371" y="28818"/>
                  </a:lnTo>
                  <a:lnTo>
                    <a:pt x="220548" y="13127"/>
                  </a:lnTo>
                  <a:lnTo>
                    <a:pt x="264295" y="3361"/>
                  </a:lnTo>
                  <a:lnTo>
                    <a:pt x="310134" y="0"/>
                  </a:lnTo>
                  <a:lnTo>
                    <a:pt x="3208782" y="0"/>
                  </a:lnTo>
                  <a:lnTo>
                    <a:pt x="3254620" y="3361"/>
                  </a:lnTo>
                  <a:lnTo>
                    <a:pt x="3298367" y="13127"/>
                  </a:lnTo>
                  <a:lnTo>
                    <a:pt x="3339544" y="28818"/>
                  </a:lnTo>
                  <a:lnTo>
                    <a:pt x="3377671" y="49954"/>
                  </a:lnTo>
                  <a:lnTo>
                    <a:pt x="3412269" y="76056"/>
                  </a:lnTo>
                  <a:lnTo>
                    <a:pt x="3442859" y="106646"/>
                  </a:lnTo>
                  <a:lnTo>
                    <a:pt x="3468961" y="141244"/>
                  </a:lnTo>
                  <a:lnTo>
                    <a:pt x="3490097" y="179371"/>
                  </a:lnTo>
                  <a:lnTo>
                    <a:pt x="3505788" y="220548"/>
                  </a:lnTo>
                  <a:lnTo>
                    <a:pt x="3515554" y="264295"/>
                  </a:lnTo>
                  <a:lnTo>
                    <a:pt x="3518916" y="310134"/>
                  </a:lnTo>
                  <a:lnTo>
                    <a:pt x="3518916" y="3624834"/>
                  </a:lnTo>
                  <a:lnTo>
                    <a:pt x="3515554" y="3670666"/>
                  </a:lnTo>
                  <a:lnTo>
                    <a:pt x="3505788" y="3714410"/>
                  </a:lnTo>
                  <a:lnTo>
                    <a:pt x="3490097" y="3755585"/>
                  </a:lnTo>
                  <a:lnTo>
                    <a:pt x="3468961" y="3793711"/>
                  </a:lnTo>
                  <a:lnTo>
                    <a:pt x="3442859" y="3828310"/>
                  </a:lnTo>
                  <a:lnTo>
                    <a:pt x="3412269" y="3858902"/>
                  </a:lnTo>
                  <a:lnTo>
                    <a:pt x="3377671" y="3885007"/>
                  </a:lnTo>
                  <a:lnTo>
                    <a:pt x="3339544" y="3906145"/>
                  </a:lnTo>
                  <a:lnTo>
                    <a:pt x="3298367" y="3921838"/>
                  </a:lnTo>
                  <a:lnTo>
                    <a:pt x="3254620" y="3931605"/>
                  </a:lnTo>
                  <a:lnTo>
                    <a:pt x="3208782" y="3934968"/>
                  </a:lnTo>
                  <a:lnTo>
                    <a:pt x="310134" y="3934968"/>
                  </a:lnTo>
                  <a:lnTo>
                    <a:pt x="264295" y="3931605"/>
                  </a:lnTo>
                  <a:lnTo>
                    <a:pt x="220548" y="3921838"/>
                  </a:lnTo>
                  <a:lnTo>
                    <a:pt x="179371" y="3906145"/>
                  </a:lnTo>
                  <a:lnTo>
                    <a:pt x="141244" y="3885007"/>
                  </a:lnTo>
                  <a:lnTo>
                    <a:pt x="106646" y="3858902"/>
                  </a:lnTo>
                  <a:lnTo>
                    <a:pt x="76056" y="3828310"/>
                  </a:lnTo>
                  <a:lnTo>
                    <a:pt x="49954" y="3793711"/>
                  </a:lnTo>
                  <a:lnTo>
                    <a:pt x="28818" y="3755585"/>
                  </a:lnTo>
                  <a:lnTo>
                    <a:pt x="13127" y="3714410"/>
                  </a:lnTo>
                  <a:lnTo>
                    <a:pt x="3361" y="3670666"/>
                  </a:lnTo>
                  <a:lnTo>
                    <a:pt x="0" y="3624834"/>
                  </a:lnTo>
                  <a:lnTo>
                    <a:pt x="0" y="31013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82545" y="2094687"/>
            <a:ext cx="3117850" cy="3082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u="heavy" spc="-3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Vanity</a:t>
            </a:r>
            <a:r>
              <a:rPr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2800" u="heavy" spc="-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Metrics</a:t>
            </a:r>
            <a:endParaRPr sz="2800">
              <a:latin typeface="Arial Black"/>
              <a:cs typeface="Arial Black"/>
            </a:endParaRPr>
          </a:p>
          <a:p>
            <a:pPr marL="123825" marR="113664" indent="-3810" algn="ctr">
              <a:lnSpc>
                <a:spcPct val="120000"/>
              </a:lnSpc>
              <a:spcBef>
                <a:spcPts val="1365"/>
              </a:spcBef>
            </a:pP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Good </a:t>
            </a:r>
            <a:r>
              <a:rPr sz="1800" spc="-170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have </a:t>
            </a:r>
            <a:r>
              <a:rPr sz="1800" spc="-165" dirty="0">
                <a:solidFill>
                  <a:srgbClr val="FFFFFF"/>
                </a:solidFill>
                <a:latin typeface="Arial Black"/>
                <a:cs typeface="Arial Black"/>
              </a:rPr>
              <a:t>but </a:t>
            </a:r>
            <a:r>
              <a:rPr sz="1800" spc="-170" dirty="0">
                <a:solidFill>
                  <a:srgbClr val="FFFFFF"/>
                </a:solidFill>
                <a:latin typeface="Arial Black"/>
                <a:cs typeface="Arial Black"/>
              </a:rPr>
              <a:t>not  </a:t>
            </a: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profitable </a:t>
            </a:r>
            <a:r>
              <a:rPr sz="1800" spc="-170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1800" spc="-240" dirty="0">
                <a:solidFill>
                  <a:srgbClr val="FFFFFF"/>
                </a:solidFill>
                <a:latin typeface="Arial Black"/>
                <a:cs typeface="Arial Black"/>
              </a:rPr>
              <a:t>business 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or  </a:t>
            </a:r>
            <a:r>
              <a:rPr sz="1800" spc="-195" dirty="0">
                <a:solidFill>
                  <a:srgbClr val="FFFFFF"/>
                </a:solidFill>
                <a:latin typeface="Arial Black"/>
                <a:cs typeface="Arial Black"/>
              </a:rPr>
              <a:t>convertible </a:t>
            </a:r>
            <a:r>
              <a:rPr sz="1800" spc="-17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spc="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Arial Black"/>
                <a:cs typeface="Arial Black"/>
              </a:rPr>
              <a:t>Money.</a:t>
            </a:r>
            <a:endParaRPr sz="1800">
              <a:latin typeface="Arial Black"/>
              <a:cs typeface="Arial Black"/>
            </a:endParaRPr>
          </a:p>
          <a:p>
            <a:pPr marL="504825">
              <a:lnSpc>
                <a:spcPct val="100000"/>
              </a:lnSpc>
              <a:spcBef>
                <a:spcPts val="1635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Eg. 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No. </a:t>
            </a:r>
            <a:r>
              <a:rPr sz="1800" spc="-16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800" spc="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20" dirty="0">
                <a:solidFill>
                  <a:srgbClr val="FFFFFF"/>
                </a:solidFill>
                <a:latin typeface="Arial Black"/>
                <a:cs typeface="Arial Black"/>
              </a:rPr>
              <a:t>Followers;</a:t>
            </a:r>
            <a:endParaRPr sz="1800">
              <a:latin typeface="Arial Black"/>
              <a:cs typeface="Arial Black"/>
            </a:endParaRPr>
          </a:p>
          <a:p>
            <a:pPr marL="12065" marR="5080" algn="ctr">
              <a:lnSpc>
                <a:spcPct val="120000"/>
              </a:lnSpc>
            </a:pP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Global </a:t>
            </a: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visitors 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1800" spc="-240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1800" spc="-220" dirty="0">
                <a:solidFill>
                  <a:srgbClr val="FFFFFF"/>
                </a:solidFill>
                <a:latin typeface="Arial Black"/>
                <a:cs typeface="Arial Black"/>
              </a:rPr>
              <a:t>local 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store  </a:t>
            </a: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8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Arial Black"/>
                <a:cs typeface="Arial Black"/>
              </a:rPr>
              <a:t>California;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spc="-220" dirty="0">
                <a:solidFill>
                  <a:srgbClr val="FFFFFF"/>
                </a:solidFill>
                <a:latin typeface="Arial Black"/>
                <a:cs typeface="Arial Black"/>
              </a:rPr>
              <a:t>Device </a:t>
            </a:r>
            <a:r>
              <a:rPr sz="1800" spc="-195" dirty="0">
                <a:solidFill>
                  <a:srgbClr val="FFFFFF"/>
                </a:solidFill>
                <a:latin typeface="Arial Black"/>
                <a:cs typeface="Arial Black"/>
              </a:rPr>
              <a:t>type </a:t>
            </a:r>
            <a:r>
              <a:rPr sz="1800" spc="-17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changes.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80276" y="1935479"/>
            <a:ext cx="3533140" cy="3947160"/>
            <a:chOff x="6780276" y="1935479"/>
            <a:chExt cx="3533140" cy="3947160"/>
          </a:xfrm>
        </p:grpSpPr>
        <p:sp>
          <p:nvSpPr>
            <p:cNvPr id="10" name="object 10"/>
            <p:cNvSpPr/>
            <p:nvPr/>
          </p:nvSpPr>
          <p:spPr>
            <a:xfrm>
              <a:off x="6786372" y="1941575"/>
              <a:ext cx="3520440" cy="3935095"/>
            </a:xfrm>
            <a:custGeom>
              <a:avLst/>
              <a:gdLst/>
              <a:ahLst/>
              <a:cxnLst/>
              <a:rect l="l" t="t" r="r" b="b"/>
              <a:pathLst>
                <a:path w="3520440" h="3935095">
                  <a:moveTo>
                    <a:pt x="3210179" y="0"/>
                  </a:moveTo>
                  <a:lnTo>
                    <a:pt x="310260" y="0"/>
                  </a:lnTo>
                  <a:lnTo>
                    <a:pt x="264419" y="3364"/>
                  </a:lnTo>
                  <a:lnTo>
                    <a:pt x="220664" y="13138"/>
                  </a:lnTo>
                  <a:lnTo>
                    <a:pt x="179475" y="28841"/>
                  </a:lnTo>
                  <a:lnTo>
                    <a:pt x="141333" y="49992"/>
                  </a:lnTo>
                  <a:lnTo>
                    <a:pt x="106718" y="76111"/>
                  </a:lnTo>
                  <a:lnTo>
                    <a:pt x="76111" y="106718"/>
                  </a:lnTo>
                  <a:lnTo>
                    <a:pt x="49992" y="141333"/>
                  </a:lnTo>
                  <a:lnTo>
                    <a:pt x="28841" y="179475"/>
                  </a:lnTo>
                  <a:lnTo>
                    <a:pt x="13138" y="220664"/>
                  </a:lnTo>
                  <a:lnTo>
                    <a:pt x="3364" y="264419"/>
                  </a:lnTo>
                  <a:lnTo>
                    <a:pt x="0" y="310261"/>
                  </a:lnTo>
                  <a:lnTo>
                    <a:pt x="0" y="3624707"/>
                  </a:lnTo>
                  <a:lnTo>
                    <a:pt x="3364" y="3670559"/>
                  </a:lnTo>
                  <a:lnTo>
                    <a:pt x="13138" y="3714322"/>
                  </a:lnTo>
                  <a:lnTo>
                    <a:pt x="28841" y="3755514"/>
                  </a:lnTo>
                  <a:lnTo>
                    <a:pt x="49992" y="3793656"/>
                  </a:lnTo>
                  <a:lnTo>
                    <a:pt x="76111" y="3828269"/>
                  </a:lnTo>
                  <a:lnTo>
                    <a:pt x="106718" y="3858873"/>
                  </a:lnTo>
                  <a:lnTo>
                    <a:pt x="141333" y="3884988"/>
                  </a:lnTo>
                  <a:lnTo>
                    <a:pt x="179475" y="3906135"/>
                  </a:lnTo>
                  <a:lnTo>
                    <a:pt x="220664" y="3921833"/>
                  </a:lnTo>
                  <a:lnTo>
                    <a:pt x="264419" y="3931604"/>
                  </a:lnTo>
                  <a:lnTo>
                    <a:pt x="310260" y="3934968"/>
                  </a:lnTo>
                  <a:lnTo>
                    <a:pt x="3210179" y="3934968"/>
                  </a:lnTo>
                  <a:lnTo>
                    <a:pt x="3256020" y="3931604"/>
                  </a:lnTo>
                  <a:lnTo>
                    <a:pt x="3299775" y="3921833"/>
                  </a:lnTo>
                  <a:lnTo>
                    <a:pt x="3340964" y="3906135"/>
                  </a:lnTo>
                  <a:lnTo>
                    <a:pt x="3379106" y="3884988"/>
                  </a:lnTo>
                  <a:lnTo>
                    <a:pt x="3413721" y="3858873"/>
                  </a:lnTo>
                  <a:lnTo>
                    <a:pt x="3444328" y="3828269"/>
                  </a:lnTo>
                  <a:lnTo>
                    <a:pt x="3470447" y="3793656"/>
                  </a:lnTo>
                  <a:lnTo>
                    <a:pt x="3491598" y="3755514"/>
                  </a:lnTo>
                  <a:lnTo>
                    <a:pt x="3507301" y="3714322"/>
                  </a:lnTo>
                  <a:lnTo>
                    <a:pt x="3517075" y="3670559"/>
                  </a:lnTo>
                  <a:lnTo>
                    <a:pt x="3520439" y="3624707"/>
                  </a:lnTo>
                  <a:lnTo>
                    <a:pt x="3520439" y="310261"/>
                  </a:lnTo>
                  <a:lnTo>
                    <a:pt x="3517075" y="264419"/>
                  </a:lnTo>
                  <a:lnTo>
                    <a:pt x="3507301" y="220664"/>
                  </a:lnTo>
                  <a:lnTo>
                    <a:pt x="3491598" y="179475"/>
                  </a:lnTo>
                  <a:lnTo>
                    <a:pt x="3470447" y="141333"/>
                  </a:lnTo>
                  <a:lnTo>
                    <a:pt x="3444328" y="106718"/>
                  </a:lnTo>
                  <a:lnTo>
                    <a:pt x="3413721" y="76111"/>
                  </a:lnTo>
                  <a:lnTo>
                    <a:pt x="3379106" y="49992"/>
                  </a:lnTo>
                  <a:lnTo>
                    <a:pt x="3340964" y="28841"/>
                  </a:lnTo>
                  <a:lnTo>
                    <a:pt x="3299775" y="13138"/>
                  </a:lnTo>
                  <a:lnTo>
                    <a:pt x="3256020" y="3364"/>
                  </a:lnTo>
                  <a:lnTo>
                    <a:pt x="3210179" y="0"/>
                  </a:lnTo>
                  <a:close/>
                </a:path>
              </a:pathLst>
            </a:custGeom>
            <a:solidFill>
              <a:srgbClr val="C55A1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6372" y="1941575"/>
              <a:ext cx="3520440" cy="3935095"/>
            </a:xfrm>
            <a:custGeom>
              <a:avLst/>
              <a:gdLst/>
              <a:ahLst/>
              <a:cxnLst/>
              <a:rect l="l" t="t" r="r" b="b"/>
              <a:pathLst>
                <a:path w="3520440" h="3935095">
                  <a:moveTo>
                    <a:pt x="0" y="310261"/>
                  </a:moveTo>
                  <a:lnTo>
                    <a:pt x="3364" y="264419"/>
                  </a:lnTo>
                  <a:lnTo>
                    <a:pt x="13138" y="220664"/>
                  </a:lnTo>
                  <a:lnTo>
                    <a:pt x="28841" y="179475"/>
                  </a:lnTo>
                  <a:lnTo>
                    <a:pt x="49992" y="141333"/>
                  </a:lnTo>
                  <a:lnTo>
                    <a:pt x="76111" y="106718"/>
                  </a:lnTo>
                  <a:lnTo>
                    <a:pt x="106718" y="76111"/>
                  </a:lnTo>
                  <a:lnTo>
                    <a:pt x="141333" y="49992"/>
                  </a:lnTo>
                  <a:lnTo>
                    <a:pt x="179475" y="28841"/>
                  </a:lnTo>
                  <a:lnTo>
                    <a:pt x="220664" y="13138"/>
                  </a:lnTo>
                  <a:lnTo>
                    <a:pt x="264419" y="3364"/>
                  </a:lnTo>
                  <a:lnTo>
                    <a:pt x="310260" y="0"/>
                  </a:lnTo>
                  <a:lnTo>
                    <a:pt x="3210179" y="0"/>
                  </a:lnTo>
                  <a:lnTo>
                    <a:pt x="3256020" y="3364"/>
                  </a:lnTo>
                  <a:lnTo>
                    <a:pt x="3299775" y="13138"/>
                  </a:lnTo>
                  <a:lnTo>
                    <a:pt x="3340964" y="28841"/>
                  </a:lnTo>
                  <a:lnTo>
                    <a:pt x="3379106" y="49992"/>
                  </a:lnTo>
                  <a:lnTo>
                    <a:pt x="3413721" y="76111"/>
                  </a:lnTo>
                  <a:lnTo>
                    <a:pt x="3444328" y="106718"/>
                  </a:lnTo>
                  <a:lnTo>
                    <a:pt x="3470447" y="141333"/>
                  </a:lnTo>
                  <a:lnTo>
                    <a:pt x="3491598" y="179475"/>
                  </a:lnTo>
                  <a:lnTo>
                    <a:pt x="3507301" y="220664"/>
                  </a:lnTo>
                  <a:lnTo>
                    <a:pt x="3517075" y="264419"/>
                  </a:lnTo>
                  <a:lnTo>
                    <a:pt x="3520439" y="310261"/>
                  </a:lnTo>
                  <a:lnTo>
                    <a:pt x="3520439" y="3624707"/>
                  </a:lnTo>
                  <a:lnTo>
                    <a:pt x="3517075" y="3670559"/>
                  </a:lnTo>
                  <a:lnTo>
                    <a:pt x="3507301" y="3714322"/>
                  </a:lnTo>
                  <a:lnTo>
                    <a:pt x="3491598" y="3755514"/>
                  </a:lnTo>
                  <a:lnTo>
                    <a:pt x="3470447" y="3793656"/>
                  </a:lnTo>
                  <a:lnTo>
                    <a:pt x="3444328" y="3828269"/>
                  </a:lnTo>
                  <a:lnTo>
                    <a:pt x="3413721" y="3858873"/>
                  </a:lnTo>
                  <a:lnTo>
                    <a:pt x="3379106" y="3884988"/>
                  </a:lnTo>
                  <a:lnTo>
                    <a:pt x="3340964" y="3906135"/>
                  </a:lnTo>
                  <a:lnTo>
                    <a:pt x="3299775" y="3921833"/>
                  </a:lnTo>
                  <a:lnTo>
                    <a:pt x="3256020" y="3931604"/>
                  </a:lnTo>
                  <a:lnTo>
                    <a:pt x="3210179" y="3934968"/>
                  </a:lnTo>
                  <a:lnTo>
                    <a:pt x="310260" y="3934968"/>
                  </a:lnTo>
                  <a:lnTo>
                    <a:pt x="264419" y="3931604"/>
                  </a:lnTo>
                  <a:lnTo>
                    <a:pt x="220664" y="3921833"/>
                  </a:lnTo>
                  <a:lnTo>
                    <a:pt x="179475" y="3906135"/>
                  </a:lnTo>
                  <a:lnTo>
                    <a:pt x="141333" y="3884988"/>
                  </a:lnTo>
                  <a:lnTo>
                    <a:pt x="106718" y="3858873"/>
                  </a:lnTo>
                  <a:lnTo>
                    <a:pt x="76111" y="3828269"/>
                  </a:lnTo>
                  <a:lnTo>
                    <a:pt x="49992" y="3793656"/>
                  </a:lnTo>
                  <a:lnTo>
                    <a:pt x="28841" y="3755514"/>
                  </a:lnTo>
                  <a:lnTo>
                    <a:pt x="13138" y="3714322"/>
                  </a:lnTo>
                  <a:lnTo>
                    <a:pt x="3364" y="3670559"/>
                  </a:lnTo>
                  <a:lnTo>
                    <a:pt x="0" y="3624707"/>
                  </a:lnTo>
                  <a:lnTo>
                    <a:pt x="0" y="31026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7738" y="2094687"/>
            <a:ext cx="2995295" cy="242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u="heavy" spc="-3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Actionable</a:t>
            </a:r>
            <a:r>
              <a:rPr sz="280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2800" u="heavy" spc="-3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Metrics</a:t>
            </a:r>
            <a:endParaRPr sz="2800">
              <a:latin typeface="Arial Black"/>
              <a:cs typeface="Arial Black"/>
            </a:endParaRPr>
          </a:p>
          <a:p>
            <a:pPr marL="55244" marR="44450" indent="-1270" algn="ctr">
              <a:lnSpc>
                <a:spcPct val="120000"/>
              </a:lnSpc>
              <a:spcBef>
                <a:spcPts val="1365"/>
              </a:spcBef>
            </a:pPr>
            <a:r>
              <a:rPr sz="1800" spc="-180" dirty="0">
                <a:solidFill>
                  <a:srgbClr val="FFFFFF"/>
                </a:solidFill>
                <a:latin typeface="Arial Black"/>
                <a:cs typeface="Arial Black"/>
              </a:rPr>
              <a:t>Help </a:t>
            </a: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decision </a:t>
            </a: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making,  </a:t>
            </a:r>
            <a:r>
              <a:rPr sz="1800" spc="-245" dirty="0">
                <a:solidFill>
                  <a:srgbClr val="FFFFFF"/>
                </a:solidFill>
                <a:latin typeface="Arial Black"/>
                <a:cs typeface="Arial Black"/>
              </a:rPr>
              <a:t>increase </a:t>
            </a: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ROI 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spends.</a:t>
            </a:r>
            <a:endParaRPr sz="1800">
              <a:latin typeface="Arial Black"/>
              <a:cs typeface="Arial Black"/>
            </a:endParaRPr>
          </a:p>
          <a:p>
            <a:pPr marL="140335" marR="128905" indent="635" algn="ctr">
              <a:lnSpc>
                <a:spcPct val="120100"/>
              </a:lnSpc>
              <a:spcBef>
                <a:spcPts val="1195"/>
              </a:spcBef>
            </a:pPr>
            <a:r>
              <a:rPr sz="1800" spc="-204" dirty="0">
                <a:solidFill>
                  <a:srgbClr val="FFFFFF"/>
                </a:solidFill>
                <a:latin typeface="Arial Black"/>
                <a:cs typeface="Arial Black"/>
              </a:rPr>
              <a:t>Eg. </a:t>
            </a: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Cart </a:t>
            </a:r>
            <a:r>
              <a:rPr sz="1800" spc="-254" dirty="0">
                <a:solidFill>
                  <a:srgbClr val="FFFFFF"/>
                </a:solidFill>
                <a:latin typeface="Arial Black"/>
                <a:cs typeface="Arial Black"/>
              </a:rPr>
              <a:t>Transactions;  </a:t>
            </a:r>
            <a:r>
              <a:rPr sz="1800" spc="-215" dirty="0">
                <a:solidFill>
                  <a:srgbClr val="FFFFFF"/>
                </a:solidFill>
                <a:latin typeface="Arial Black"/>
                <a:cs typeface="Arial Black"/>
              </a:rPr>
              <a:t>Referral 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traffic; </a:t>
            </a:r>
            <a:r>
              <a:rPr sz="1800" spc="-190" dirty="0">
                <a:solidFill>
                  <a:srgbClr val="FFFFFF"/>
                </a:solidFill>
                <a:latin typeface="Arial Black"/>
                <a:cs typeface="Arial Black"/>
              </a:rPr>
              <a:t>Conversion  </a:t>
            </a:r>
            <a:r>
              <a:rPr sz="1800" spc="-235" dirty="0">
                <a:solidFill>
                  <a:srgbClr val="FFFFFF"/>
                </a:solidFill>
                <a:latin typeface="Arial Black"/>
                <a:cs typeface="Arial Black"/>
              </a:rPr>
              <a:t>Rate.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45417" y="6469923"/>
            <a:ext cx="21971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6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68908"/>
            <a:ext cx="11506835" cy="57150"/>
          </a:xfrm>
          <a:custGeom>
            <a:avLst/>
            <a:gdLst/>
            <a:ahLst/>
            <a:cxnLst/>
            <a:rect l="l" t="t" r="r" b="b"/>
            <a:pathLst>
              <a:path w="11506835" h="57150">
                <a:moveTo>
                  <a:pt x="7684996" y="0"/>
                </a:moveTo>
                <a:lnTo>
                  <a:pt x="3835566" y="0"/>
                </a:lnTo>
                <a:lnTo>
                  <a:pt x="0" y="19064"/>
                </a:lnTo>
                <a:lnTo>
                  <a:pt x="0" y="34244"/>
                </a:lnTo>
                <a:lnTo>
                  <a:pt x="1851859" y="46259"/>
                </a:lnTo>
                <a:lnTo>
                  <a:pt x="5760665" y="57012"/>
                </a:lnTo>
                <a:lnTo>
                  <a:pt x="8083807" y="53182"/>
                </a:lnTo>
                <a:lnTo>
                  <a:pt x="11506394" y="34244"/>
                </a:lnTo>
                <a:lnTo>
                  <a:pt x="11506394" y="19065"/>
                </a:lnTo>
                <a:lnTo>
                  <a:pt x="7684996" y="0"/>
                </a:lnTo>
                <a:close/>
              </a:path>
            </a:pathLst>
          </a:custGeom>
          <a:solidFill>
            <a:srgbClr val="F37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855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40" dirty="0"/>
              <a:t>KPIs </a:t>
            </a:r>
            <a:r>
              <a:rPr spc="-380" dirty="0"/>
              <a:t>differ </a:t>
            </a:r>
            <a:r>
              <a:rPr spc="-325" dirty="0"/>
              <a:t>for </a:t>
            </a:r>
            <a:r>
              <a:rPr spc="-409" dirty="0"/>
              <a:t>different </a:t>
            </a:r>
            <a:r>
              <a:rPr spc="-595" dirty="0"/>
              <a:t>Business</a:t>
            </a:r>
            <a:r>
              <a:rPr spc="-220" dirty="0"/>
              <a:t> </a:t>
            </a:r>
            <a:r>
              <a:rPr spc="-50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8907" y="5523991"/>
            <a:ext cx="8854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1970" marR="5080" indent="-3049905">
              <a:lnSpc>
                <a:spcPct val="100000"/>
              </a:lnSpc>
              <a:spcBef>
                <a:spcPts val="95"/>
              </a:spcBef>
            </a:pPr>
            <a:r>
              <a:rPr sz="2800" spc="-365" dirty="0">
                <a:solidFill>
                  <a:srgbClr val="585858"/>
                </a:solidFill>
                <a:latin typeface="Arial Black"/>
                <a:cs typeface="Arial Black"/>
              </a:rPr>
              <a:t>Think </a:t>
            </a:r>
            <a:r>
              <a:rPr sz="2800" spc="-265" dirty="0">
                <a:solidFill>
                  <a:srgbClr val="585858"/>
                </a:solidFill>
                <a:latin typeface="Arial Black"/>
                <a:cs typeface="Arial Black"/>
              </a:rPr>
              <a:t>of </a:t>
            </a:r>
            <a:r>
              <a:rPr sz="2800" spc="-260" dirty="0">
                <a:solidFill>
                  <a:srgbClr val="585858"/>
                </a:solidFill>
                <a:latin typeface="Arial Black"/>
                <a:cs typeface="Arial Black"/>
              </a:rPr>
              <a:t>your </a:t>
            </a:r>
            <a:r>
              <a:rPr sz="2800" spc="-370" dirty="0">
                <a:solidFill>
                  <a:srgbClr val="585858"/>
                </a:solidFill>
                <a:latin typeface="Arial Black"/>
                <a:cs typeface="Arial Black"/>
              </a:rPr>
              <a:t>business </a:t>
            </a:r>
            <a:r>
              <a:rPr sz="2800" spc="-270" dirty="0">
                <a:solidFill>
                  <a:srgbClr val="585858"/>
                </a:solidFill>
                <a:latin typeface="Arial Black"/>
                <a:cs typeface="Arial Black"/>
              </a:rPr>
              <a:t>and </a:t>
            </a:r>
            <a:r>
              <a:rPr sz="2800" spc="-275" dirty="0">
                <a:solidFill>
                  <a:srgbClr val="585858"/>
                </a:solidFill>
                <a:latin typeface="Arial Black"/>
                <a:cs typeface="Arial Black"/>
              </a:rPr>
              <a:t>figure </a:t>
            </a:r>
            <a:r>
              <a:rPr sz="2800" spc="-260" dirty="0">
                <a:solidFill>
                  <a:srgbClr val="585858"/>
                </a:solidFill>
                <a:latin typeface="Arial Black"/>
                <a:cs typeface="Arial Black"/>
              </a:rPr>
              <a:t>out </a:t>
            </a:r>
            <a:r>
              <a:rPr sz="2800" spc="-390" dirty="0">
                <a:solidFill>
                  <a:srgbClr val="585858"/>
                </a:solidFill>
                <a:latin typeface="Arial Black"/>
                <a:cs typeface="Arial Black"/>
              </a:rPr>
              <a:t>which </a:t>
            </a:r>
            <a:r>
              <a:rPr sz="2800" spc="-375" dirty="0">
                <a:solidFill>
                  <a:srgbClr val="585858"/>
                </a:solidFill>
                <a:latin typeface="Arial Black"/>
                <a:cs typeface="Arial Black"/>
              </a:rPr>
              <a:t>metrics </a:t>
            </a:r>
            <a:r>
              <a:rPr sz="2800" spc="-345" dirty="0">
                <a:solidFill>
                  <a:srgbClr val="585858"/>
                </a:solidFill>
                <a:latin typeface="Arial Black"/>
                <a:cs typeface="Arial Black"/>
              </a:rPr>
              <a:t>are  </a:t>
            </a:r>
            <a:r>
              <a:rPr sz="2800" spc="-270" dirty="0">
                <a:solidFill>
                  <a:srgbClr val="585858"/>
                </a:solidFill>
                <a:latin typeface="Arial Black"/>
                <a:cs typeface="Arial Black"/>
              </a:rPr>
              <a:t>important </a:t>
            </a:r>
            <a:r>
              <a:rPr sz="2800" spc="-260" dirty="0">
                <a:solidFill>
                  <a:srgbClr val="585858"/>
                </a:solidFill>
                <a:latin typeface="Arial Black"/>
                <a:cs typeface="Arial Black"/>
              </a:rPr>
              <a:t>to</a:t>
            </a:r>
            <a:r>
              <a:rPr sz="2800" spc="90" dirty="0">
                <a:solidFill>
                  <a:srgbClr val="585858"/>
                </a:solidFill>
                <a:latin typeface="Arial Black"/>
                <a:cs typeface="Arial Black"/>
              </a:rPr>
              <a:t> </a:t>
            </a:r>
            <a:r>
              <a:rPr sz="2800" spc="-260" dirty="0">
                <a:solidFill>
                  <a:srgbClr val="585858"/>
                </a:solidFill>
                <a:latin typeface="Arial Black"/>
                <a:cs typeface="Arial Black"/>
              </a:rPr>
              <a:t>you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7435" y="1415796"/>
            <a:ext cx="1286255" cy="118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7555" y="1415796"/>
            <a:ext cx="1188720" cy="1188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54183" y="1415796"/>
            <a:ext cx="1188720" cy="1188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1415796"/>
            <a:ext cx="1133856" cy="1188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887" y="3244595"/>
            <a:ext cx="2286000" cy="2011680"/>
          </a:xfrm>
          <a:custGeom>
            <a:avLst/>
            <a:gdLst/>
            <a:ahLst/>
            <a:cxnLst/>
            <a:rect l="l" t="t" r="r" b="b"/>
            <a:pathLst>
              <a:path w="2286000" h="2011679">
                <a:moveTo>
                  <a:pt x="2286000" y="0"/>
                </a:moveTo>
                <a:lnTo>
                  <a:pt x="0" y="0"/>
                </a:lnTo>
                <a:lnTo>
                  <a:pt x="0" y="2011679"/>
                </a:lnTo>
                <a:lnTo>
                  <a:pt x="2286000" y="201167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7887" y="3244595"/>
            <a:ext cx="228600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marR="210185" indent="-3810" algn="ctr">
              <a:lnSpc>
                <a:spcPct val="141700"/>
              </a:lnSpc>
              <a:spcBef>
                <a:spcPts val="100"/>
              </a:spcBef>
            </a:pPr>
            <a:r>
              <a:rPr sz="1800" spc="-180" dirty="0">
                <a:solidFill>
                  <a:srgbClr val="2E5496"/>
                </a:solidFill>
                <a:latin typeface="Arial Black"/>
                <a:cs typeface="Arial Black"/>
              </a:rPr>
              <a:t>Source/medium  </a:t>
            </a:r>
            <a:r>
              <a:rPr sz="1800" spc="-200" dirty="0">
                <a:solidFill>
                  <a:srgbClr val="2E5496"/>
                </a:solidFill>
                <a:latin typeface="Arial Black"/>
                <a:cs typeface="Arial Black"/>
              </a:rPr>
              <a:t>Engagement  </a:t>
            </a:r>
            <a:r>
              <a:rPr sz="1800" spc="-254" dirty="0">
                <a:solidFill>
                  <a:srgbClr val="2E5496"/>
                </a:solidFill>
                <a:latin typeface="Arial Black"/>
                <a:cs typeface="Arial Black"/>
              </a:rPr>
              <a:t>Pages </a:t>
            </a:r>
            <a:r>
              <a:rPr sz="1800" spc="-165" dirty="0">
                <a:solidFill>
                  <a:srgbClr val="2E5496"/>
                </a:solidFill>
                <a:latin typeface="Arial Black"/>
                <a:cs typeface="Arial Black"/>
              </a:rPr>
              <a:t>per</a:t>
            </a:r>
            <a:r>
              <a:rPr sz="1800" spc="-280" dirty="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sz="1800" spc="-245" dirty="0">
                <a:solidFill>
                  <a:srgbClr val="2E5496"/>
                </a:solidFill>
                <a:latin typeface="Arial Black"/>
                <a:cs typeface="Arial Black"/>
              </a:rPr>
              <a:t>Session</a:t>
            </a:r>
            <a:endParaRPr sz="1800">
              <a:latin typeface="Arial Black"/>
              <a:cs typeface="Arial Black"/>
            </a:endParaRPr>
          </a:p>
          <a:p>
            <a:pPr marL="506730" marR="499745" algn="ctr">
              <a:lnSpc>
                <a:spcPct val="100000"/>
              </a:lnSpc>
              <a:spcBef>
                <a:spcPts val="905"/>
              </a:spcBef>
            </a:pPr>
            <a:r>
              <a:rPr sz="1800" spc="-225" dirty="0">
                <a:solidFill>
                  <a:srgbClr val="2E5496"/>
                </a:solidFill>
                <a:latin typeface="Arial Black"/>
                <a:cs typeface="Arial Black"/>
              </a:rPr>
              <a:t>Subscribe </a:t>
            </a:r>
            <a:r>
              <a:rPr sz="1800" spc="-170" dirty="0">
                <a:solidFill>
                  <a:srgbClr val="2E5496"/>
                </a:solidFill>
                <a:latin typeface="Arial Black"/>
                <a:cs typeface="Arial Black"/>
              </a:rPr>
              <a:t>to  </a:t>
            </a:r>
            <a:r>
              <a:rPr sz="1800" spc="-235" dirty="0">
                <a:solidFill>
                  <a:srgbClr val="2E5496"/>
                </a:solidFill>
                <a:latin typeface="Arial Black"/>
                <a:cs typeface="Arial Black"/>
              </a:rPr>
              <a:t>Newsletter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23488" y="3244595"/>
            <a:ext cx="2286000" cy="2011680"/>
          </a:xfrm>
          <a:custGeom>
            <a:avLst/>
            <a:gdLst/>
            <a:ahLst/>
            <a:cxnLst/>
            <a:rect l="l" t="t" r="r" b="b"/>
            <a:pathLst>
              <a:path w="2286000" h="2011679">
                <a:moveTo>
                  <a:pt x="2286000" y="0"/>
                </a:moveTo>
                <a:lnTo>
                  <a:pt x="0" y="0"/>
                </a:lnTo>
                <a:lnTo>
                  <a:pt x="0" y="2011679"/>
                </a:lnTo>
                <a:lnTo>
                  <a:pt x="2286000" y="201167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23488" y="3244595"/>
            <a:ext cx="228600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196850" algn="ctr">
              <a:lnSpc>
                <a:spcPct val="141700"/>
              </a:lnSpc>
              <a:spcBef>
                <a:spcPts val="100"/>
              </a:spcBef>
            </a:pPr>
            <a:r>
              <a:rPr sz="1800" spc="-190" dirty="0">
                <a:solidFill>
                  <a:srgbClr val="2E5496"/>
                </a:solidFill>
                <a:latin typeface="Arial Black"/>
                <a:cs typeface="Arial Black"/>
              </a:rPr>
              <a:t>Conversion </a:t>
            </a:r>
            <a:r>
              <a:rPr sz="1800" spc="-254" dirty="0">
                <a:solidFill>
                  <a:srgbClr val="2E5496"/>
                </a:solidFill>
                <a:latin typeface="Arial Black"/>
                <a:cs typeface="Arial Black"/>
              </a:rPr>
              <a:t>Rate  </a:t>
            </a:r>
            <a:r>
              <a:rPr sz="1800" spc="-220" dirty="0">
                <a:solidFill>
                  <a:srgbClr val="2E5496"/>
                </a:solidFill>
                <a:latin typeface="Arial Black"/>
                <a:cs typeface="Arial Black"/>
              </a:rPr>
              <a:t>Revenue  </a:t>
            </a:r>
            <a:r>
              <a:rPr sz="1800" spc="-260" dirty="0">
                <a:solidFill>
                  <a:srgbClr val="2E5496"/>
                </a:solidFill>
                <a:latin typeface="Arial Black"/>
                <a:cs typeface="Arial Black"/>
              </a:rPr>
              <a:t>Transactions</a:t>
            </a:r>
            <a:endParaRPr sz="1800">
              <a:latin typeface="Arial Black"/>
              <a:cs typeface="Arial Black"/>
            </a:endParaRPr>
          </a:p>
          <a:p>
            <a:pPr marL="203835" marR="196850" algn="ctr">
              <a:lnSpc>
                <a:spcPct val="100000"/>
              </a:lnSpc>
              <a:spcBef>
                <a:spcPts val="905"/>
              </a:spcBef>
            </a:pPr>
            <a:r>
              <a:rPr sz="1800" spc="-204" dirty="0">
                <a:solidFill>
                  <a:srgbClr val="2E5496"/>
                </a:solidFill>
                <a:latin typeface="Arial Black"/>
                <a:cs typeface="Arial Black"/>
              </a:rPr>
              <a:t>Customer </a:t>
            </a:r>
            <a:r>
              <a:rPr sz="1800" spc="-220" dirty="0">
                <a:solidFill>
                  <a:srgbClr val="2E5496"/>
                </a:solidFill>
                <a:latin typeface="Arial Black"/>
                <a:cs typeface="Arial Black"/>
              </a:rPr>
              <a:t>Lifetime  </a:t>
            </a:r>
            <a:r>
              <a:rPr sz="1800" spc="-254" dirty="0">
                <a:solidFill>
                  <a:srgbClr val="2E5496"/>
                </a:solidFill>
                <a:latin typeface="Arial Black"/>
                <a:cs typeface="Arial Black"/>
              </a:rPr>
              <a:t>Value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20611" y="3244595"/>
            <a:ext cx="2286000" cy="2011680"/>
          </a:xfrm>
          <a:custGeom>
            <a:avLst/>
            <a:gdLst/>
            <a:ahLst/>
            <a:cxnLst/>
            <a:rect l="l" t="t" r="r" b="b"/>
            <a:pathLst>
              <a:path w="2286000" h="2011679">
                <a:moveTo>
                  <a:pt x="2285999" y="0"/>
                </a:moveTo>
                <a:lnTo>
                  <a:pt x="0" y="0"/>
                </a:lnTo>
                <a:lnTo>
                  <a:pt x="0" y="2011679"/>
                </a:lnTo>
                <a:lnTo>
                  <a:pt x="2285999" y="2011679"/>
                </a:lnTo>
                <a:lnTo>
                  <a:pt x="2285999" y="0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20611" y="3244595"/>
            <a:ext cx="228600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173990" algn="ctr">
              <a:lnSpc>
                <a:spcPct val="141700"/>
              </a:lnSpc>
              <a:spcBef>
                <a:spcPts val="100"/>
              </a:spcBef>
            </a:pPr>
            <a:r>
              <a:rPr sz="1800" spc="-220" dirty="0">
                <a:solidFill>
                  <a:srgbClr val="2E5496"/>
                </a:solidFill>
                <a:latin typeface="Arial Black"/>
                <a:cs typeface="Arial Black"/>
              </a:rPr>
              <a:t>Cost </a:t>
            </a:r>
            <a:r>
              <a:rPr sz="1800" spc="-165" dirty="0">
                <a:solidFill>
                  <a:srgbClr val="2E5496"/>
                </a:solidFill>
                <a:latin typeface="Arial Black"/>
                <a:cs typeface="Arial Black"/>
              </a:rPr>
              <a:t>of </a:t>
            </a:r>
            <a:r>
              <a:rPr sz="1800" spc="-210" dirty="0">
                <a:solidFill>
                  <a:srgbClr val="2E5496"/>
                </a:solidFill>
                <a:latin typeface="Arial Black"/>
                <a:cs typeface="Arial Black"/>
              </a:rPr>
              <a:t>Acquisition  </a:t>
            </a:r>
            <a:r>
              <a:rPr sz="1800" spc="-245" dirty="0">
                <a:solidFill>
                  <a:srgbClr val="2E5496"/>
                </a:solidFill>
                <a:latin typeface="Arial Black"/>
                <a:cs typeface="Arial Black"/>
              </a:rPr>
              <a:t>Leads </a:t>
            </a:r>
            <a:r>
              <a:rPr sz="1800" spc="-200" dirty="0">
                <a:solidFill>
                  <a:srgbClr val="2E5496"/>
                </a:solidFill>
                <a:latin typeface="Arial Black"/>
                <a:cs typeface="Arial Black"/>
              </a:rPr>
              <a:t>Generated  </a:t>
            </a:r>
            <a:r>
              <a:rPr sz="1800" spc="-190" dirty="0">
                <a:solidFill>
                  <a:srgbClr val="2E5496"/>
                </a:solidFill>
                <a:latin typeface="Arial Black"/>
                <a:cs typeface="Arial Black"/>
              </a:rPr>
              <a:t>Avg. </a:t>
            </a:r>
            <a:r>
              <a:rPr sz="1800" spc="-220" dirty="0">
                <a:solidFill>
                  <a:srgbClr val="2E5496"/>
                </a:solidFill>
                <a:latin typeface="Arial Black"/>
                <a:cs typeface="Arial Black"/>
              </a:rPr>
              <a:t>Revenue</a:t>
            </a:r>
            <a:r>
              <a:rPr sz="1800" spc="20" dirty="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sz="1800" spc="-165" dirty="0">
                <a:solidFill>
                  <a:srgbClr val="2E5496"/>
                </a:solidFill>
                <a:latin typeface="Arial Black"/>
                <a:cs typeface="Arial Black"/>
              </a:rPr>
              <a:t>per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50" dirty="0">
                <a:solidFill>
                  <a:srgbClr val="2E5496"/>
                </a:solidFill>
                <a:latin typeface="Arial Black"/>
                <a:cs typeface="Arial Black"/>
              </a:rPr>
              <a:t>Month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800" spc="-170" dirty="0">
                <a:solidFill>
                  <a:srgbClr val="2E5496"/>
                </a:solidFill>
                <a:latin typeface="Arial Black"/>
                <a:cs typeface="Arial Black"/>
              </a:rPr>
              <a:t>Churn</a:t>
            </a:r>
            <a:r>
              <a:rPr sz="1800" spc="-95" dirty="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sz="1800" spc="-254" dirty="0">
                <a:solidFill>
                  <a:srgbClr val="2E5496"/>
                </a:solidFill>
                <a:latin typeface="Arial Black"/>
                <a:cs typeface="Arial Black"/>
              </a:rPr>
              <a:t>Rate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16211" y="3244595"/>
            <a:ext cx="2286000" cy="2011680"/>
          </a:xfrm>
          <a:custGeom>
            <a:avLst/>
            <a:gdLst/>
            <a:ahLst/>
            <a:cxnLst/>
            <a:rect l="l" t="t" r="r" b="b"/>
            <a:pathLst>
              <a:path w="2286000" h="2011679">
                <a:moveTo>
                  <a:pt x="2286000" y="0"/>
                </a:moveTo>
                <a:lnTo>
                  <a:pt x="0" y="0"/>
                </a:lnTo>
                <a:lnTo>
                  <a:pt x="0" y="2011679"/>
                </a:lnTo>
                <a:lnTo>
                  <a:pt x="2286000" y="2011679"/>
                </a:lnTo>
                <a:lnTo>
                  <a:pt x="2286000" y="0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16211" y="3244595"/>
            <a:ext cx="228600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272415" indent="-2540" algn="ctr">
              <a:lnSpc>
                <a:spcPct val="141700"/>
              </a:lnSpc>
              <a:spcBef>
                <a:spcPts val="100"/>
              </a:spcBef>
            </a:pPr>
            <a:r>
              <a:rPr sz="1800" spc="-229" dirty="0">
                <a:solidFill>
                  <a:srgbClr val="2E5496"/>
                </a:solidFill>
                <a:latin typeface="Arial Black"/>
                <a:cs typeface="Arial Black"/>
              </a:rPr>
              <a:t>Subscribers  </a:t>
            </a:r>
            <a:r>
              <a:rPr sz="1800" spc="-200" dirty="0">
                <a:solidFill>
                  <a:srgbClr val="2E5496"/>
                </a:solidFill>
                <a:latin typeface="Arial Black"/>
                <a:cs typeface="Arial Black"/>
              </a:rPr>
              <a:t>Engagement  </a:t>
            </a:r>
            <a:r>
              <a:rPr sz="1800" spc="-229" dirty="0">
                <a:solidFill>
                  <a:srgbClr val="2E5496"/>
                </a:solidFill>
                <a:latin typeface="Arial Black"/>
                <a:cs typeface="Arial Black"/>
              </a:rPr>
              <a:t>Source </a:t>
            </a:r>
            <a:r>
              <a:rPr sz="1800" spc="-165" dirty="0">
                <a:solidFill>
                  <a:srgbClr val="2E5496"/>
                </a:solidFill>
                <a:latin typeface="Arial Black"/>
                <a:cs typeface="Arial Black"/>
              </a:rPr>
              <a:t>of </a:t>
            </a:r>
            <a:r>
              <a:rPr sz="1800" spc="-265" dirty="0">
                <a:solidFill>
                  <a:srgbClr val="2E5496"/>
                </a:solidFill>
                <a:latin typeface="Arial Black"/>
                <a:cs typeface="Arial Black"/>
              </a:rPr>
              <a:t>Traffic  </a:t>
            </a:r>
            <a:r>
              <a:rPr sz="1800" spc="-250" dirty="0">
                <a:solidFill>
                  <a:srgbClr val="2E5496"/>
                </a:solidFill>
                <a:latin typeface="Arial Black"/>
                <a:cs typeface="Arial Black"/>
              </a:rPr>
              <a:t>Session</a:t>
            </a:r>
            <a:r>
              <a:rPr sz="1800" spc="-125" dirty="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sz="1800" spc="-175" dirty="0">
                <a:solidFill>
                  <a:srgbClr val="2E5496"/>
                </a:solidFill>
                <a:latin typeface="Arial Black"/>
                <a:cs typeface="Arial Black"/>
              </a:rPr>
              <a:t>Duration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7887" y="2744723"/>
            <a:ext cx="2286000" cy="548640"/>
          </a:xfrm>
          <a:custGeom>
            <a:avLst/>
            <a:gdLst/>
            <a:ahLst/>
            <a:cxnLst/>
            <a:rect l="l" t="t" r="r" b="b"/>
            <a:pathLst>
              <a:path w="2286000" h="548639">
                <a:moveTo>
                  <a:pt x="219456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2194560" y="548639"/>
                </a:lnTo>
                <a:lnTo>
                  <a:pt x="2230171" y="541460"/>
                </a:lnTo>
                <a:lnTo>
                  <a:pt x="2259234" y="521874"/>
                </a:lnTo>
                <a:lnTo>
                  <a:pt x="2278820" y="492811"/>
                </a:lnTo>
                <a:lnTo>
                  <a:pt x="2286000" y="457200"/>
                </a:lnTo>
                <a:lnTo>
                  <a:pt x="2286000" y="91439"/>
                </a:lnTo>
                <a:lnTo>
                  <a:pt x="2278820" y="55828"/>
                </a:lnTo>
                <a:lnTo>
                  <a:pt x="2259234" y="26765"/>
                </a:lnTo>
                <a:lnTo>
                  <a:pt x="2230171" y="7179"/>
                </a:lnTo>
                <a:lnTo>
                  <a:pt x="219456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8951" y="2767710"/>
            <a:ext cx="1224280" cy="48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spc="-15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format</a:t>
            </a:r>
            <a:r>
              <a:rPr sz="1800" spc="-12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endParaRPr sz="18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Blog,</a:t>
            </a:r>
            <a:r>
              <a:rPr sz="120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80" dirty="0">
                <a:solidFill>
                  <a:srgbClr val="FFFFFF"/>
                </a:solidFill>
                <a:latin typeface="Arial Black"/>
                <a:cs typeface="Arial Black"/>
              </a:rPr>
              <a:t>News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23488" y="2744723"/>
            <a:ext cx="2286000" cy="548640"/>
          </a:xfrm>
          <a:custGeom>
            <a:avLst/>
            <a:gdLst/>
            <a:ahLst/>
            <a:cxnLst/>
            <a:rect l="l" t="t" r="r" b="b"/>
            <a:pathLst>
              <a:path w="2286000" h="548639">
                <a:moveTo>
                  <a:pt x="2194560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2194560" y="548639"/>
                </a:lnTo>
                <a:lnTo>
                  <a:pt x="2230171" y="541460"/>
                </a:lnTo>
                <a:lnTo>
                  <a:pt x="2259234" y="521874"/>
                </a:lnTo>
                <a:lnTo>
                  <a:pt x="2278820" y="492811"/>
                </a:lnTo>
                <a:lnTo>
                  <a:pt x="2286000" y="457200"/>
                </a:lnTo>
                <a:lnTo>
                  <a:pt x="2286000" y="91439"/>
                </a:lnTo>
                <a:lnTo>
                  <a:pt x="2278820" y="55828"/>
                </a:lnTo>
                <a:lnTo>
                  <a:pt x="2259234" y="26765"/>
                </a:lnTo>
                <a:lnTo>
                  <a:pt x="2230171" y="7179"/>
                </a:lnTo>
                <a:lnTo>
                  <a:pt x="219456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3195" y="2767710"/>
            <a:ext cx="1386205" cy="48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E-Commerce</a:t>
            </a:r>
            <a:endParaRPr sz="1800">
              <a:latin typeface="Arial Black"/>
              <a:cs typeface="Arial Black"/>
            </a:endParaRPr>
          </a:p>
          <a:p>
            <a:pPr marL="3810" algn="ctr">
              <a:lnSpc>
                <a:spcPct val="100000"/>
              </a:lnSpc>
              <a:spcBef>
                <a:spcPts val="20"/>
              </a:spcBef>
            </a:pPr>
            <a:r>
              <a:rPr sz="1200" spc="-114" dirty="0">
                <a:solidFill>
                  <a:srgbClr val="FFFFFF"/>
                </a:solidFill>
                <a:latin typeface="Arial Black"/>
                <a:cs typeface="Arial Black"/>
              </a:rPr>
              <a:t>Online</a:t>
            </a:r>
            <a:r>
              <a:rPr sz="120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 Black"/>
                <a:cs typeface="Arial Black"/>
              </a:rPr>
              <a:t>Shop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20611" y="2712720"/>
            <a:ext cx="2286000" cy="612775"/>
          </a:xfrm>
          <a:custGeom>
            <a:avLst/>
            <a:gdLst/>
            <a:ahLst/>
            <a:cxnLst/>
            <a:rect l="l" t="t" r="r" b="b"/>
            <a:pathLst>
              <a:path w="2286000" h="612775">
                <a:moveTo>
                  <a:pt x="2183891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7"/>
                </a:lnTo>
                <a:lnTo>
                  <a:pt x="2183891" y="612647"/>
                </a:lnTo>
                <a:lnTo>
                  <a:pt x="2223635" y="604623"/>
                </a:lnTo>
                <a:lnTo>
                  <a:pt x="2256091" y="582739"/>
                </a:lnTo>
                <a:lnTo>
                  <a:pt x="2277975" y="550283"/>
                </a:lnTo>
                <a:lnTo>
                  <a:pt x="2285999" y="510539"/>
                </a:lnTo>
                <a:lnTo>
                  <a:pt x="2285999" y="102107"/>
                </a:lnTo>
                <a:lnTo>
                  <a:pt x="2277975" y="62364"/>
                </a:lnTo>
                <a:lnTo>
                  <a:pt x="2256091" y="29908"/>
                </a:lnTo>
                <a:lnTo>
                  <a:pt x="2223635" y="8024"/>
                </a:lnTo>
                <a:lnTo>
                  <a:pt x="2183891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18452" y="2767710"/>
            <a:ext cx="1290955" cy="48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spc="-15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800" spc="-265" dirty="0">
                <a:solidFill>
                  <a:srgbClr val="FFFFFF"/>
                </a:solidFill>
                <a:latin typeface="Arial Black"/>
                <a:cs typeface="Arial Black"/>
              </a:rPr>
              <a:t>bs</a:t>
            </a:r>
            <a:r>
              <a:rPr sz="1800" spc="-27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165" dirty="0">
                <a:solidFill>
                  <a:srgbClr val="FFFFFF"/>
                </a:solidFill>
                <a:latin typeface="Arial Black"/>
                <a:cs typeface="Arial Black"/>
              </a:rPr>
              <a:t>iption</a:t>
            </a:r>
            <a:endParaRPr sz="1800">
              <a:latin typeface="Arial Black"/>
              <a:cs typeface="Arial Black"/>
            </a:endParaRPr>
          </a:p>
          <a:p>
            <a:pPr marL="82550">
              <a:lnSpc>
                <a:spcPct val="100000"/>
              </a:lnSpc>
              <a:spcBef>
                <a:spcPts val="20"/>
              </a:spcBef>
            </a:pPr>
            <a:r>
              <a:rPr sz="1200" spc="-180" dirty="0">
                <a:solidFill>
                  <a:srgbClr val="FFFFFF"/>
                </a:solidFill>
                <a:latin typeface="Arial Black"/>
                <a:cs typeface="Arial Black"/>
              </a:rPr>
              <a:t>SaaS, </a:t>
            </a:r>
            <a:r>
              <a:rPr sz="1200" spc="-190" dirty="0">
                <a:solidFill>
                  <a:srgbClr val="FFFFFF"/>
                </a:solidFill>
                <a:latin typeface="Arial Black"/>
                <a:cs typeface="Arial Black"/>
              </a:rPr>
              <a:t>ISP</a:t>
            </a:r>
            <a:r>
              <a:rPr sz="12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 Black"/>
                <a:cs typeface="Arial Black"/>
              </a:rPr>
              <a:t>Carrier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16211" y="2712720"/>
            <a:ext cx="2286000" cy="612775"/>
          </a:xfrm>
          <a:custGeom>
            <a:avLst/>
            <a:gdLst/>
            <a:ahLst/>
            <a:cxnLst/>
            <a:rect l="l" t="t" r="r" b="b"/>
            <a:pathLst>
              <a:path w="2286000" h="612775">
                <a:moveTo>
                  <a:pt x="2183892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7"/>
                </a:lnTo>
                <a:lnTo>
                  <a:pt x="2183892" y="612647"/>
                </a:lnTo>
                <a:lnTo>
                  <a:pt x="2223635" y="604623"/>
                </a:lnTo>
                <a:lnTo>
                  <a:pt x="2256091" y="582739"/>
                </a:lnTo>
                <a:lnTo>
                  <a:pt x="2277975" y="550283"/>
                </a:lnTo>
                <a:lnTo>
                  <a:pt x="2286000" y="510539"/>
                </a:lnTo>
                <a:lnTo>
                  <a:pt x="2286000" y="102107"/>
                </a:lnTo>
                <a:lnTo>
                  <a:pt x="2277975" y="62364"/>
                </a:lnTo>
                <a:lnTo>
                  <a:pt x="2256091" y="29908"/>
                </a:lnTo>
                <a:lnTo>
                  <a:pt x="2223635" y="8024"/>
                </a:lnTo>
                <a:lnTo>
                  <a:pt x="2183892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73208" y="2767710"/>
            <a:ext cx="1572260" cy="48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Community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00" spc="-165" dirty="0">
                <a:solidFill>
                  <a:srgbClr val="FFFFFF"/>
                </a:solidFill>
                <a:latin typeface="Arial Black"/>
                <a:cs typeface="Arial Black"/>
              </a:rPr>
              <a:t>Social </a:t>
            </a:r>
            <a:r>
              <a:rPr sz="1200" spc="-145" dirty="0">
                <a:solidFill>
                  <a:srgbClr val="FFFFFF"/>
                </a:solidFill>
                <a:latin typeface="Arial Black"/>
                <a:cs typeface="Arial Black"/>
              </a:rPr>
              <a:t>Network,</a:t>
            </a:r>
            <a:r>
              <a:rPr sz="12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 Black"/>
                <a:cs typeface="Arial Black"/>
              </a:rPr>
              <a:t>Forum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45417" y="6469923"/>
            <a:ext cx="21971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7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9" y="1168908"/>
            <a:ext cx="11808460" cy="5689600"/>
            <a:chOff x="106679" y="1168908"/>
            <a:chExt cx="11808460" cy="5689600"/>
          </a:xfrm>
        </p:grpSpPr>
        <p:sp>
          <p:nvSpPr>
            <p:cNvPr id="3" name="object 3"/>
            <p:cNvSpPr/>
            <p:nvPr/>
          </p:nvSpPr>
          <p:spPr>
            <a:xfrm>
              <a:off x="335279" y="1168908"/>
              <a:ext cx="11506835" cy="57150"/>
            </a:xfrm>
            <a:custGeom>
              <a:avLst/>
              <a:gdLst/>
              <a:ahLst/>
              <a:cxnLst/>
              <a:rect l="l" t="t" r="r" b="b"/>
              <a:pathLst>
                <a:path w="11506835" h="57150">
                  <a:moveTo>
                    <a:pt x="7684996" y="0"/>
                  </a:moveTo>
                  <a:lnTo>
                    <a:pt x="3835566" y="0"/>
                  </a:lnTo>
                  <a:lnTo>
                    <a:pt x="0" y="19064"/>
                  </a:lnTo>
                  <a:lnTo>
                    <a:pt x="0" y="34244"/>
                  </a:lnTo>
                  <a:lnTo>
                    <a:pt x="1851859" y="46259"/>
                  </a:lnTo>
                  <a:lnTo>
                    <a:pt x="5760665" y="57012"/>
                  </a:lnTo>
                  <a:lnTo>
                    <a:pt x="8083807" y="53182"/>
                  </a:lnTo>
                  <a:lnTo>
                    <a:pt x="11506394" y="34244"/>
                  </a:lnTo>
                  <a:lnTo>
                    <a:pt x="11506394" y="19065"/>
                  </a:lnTo>
                  <a:lnTo>
                    <a:pt x="7684996" y="0"/>
                  </a:lnTo>
                  <a:close/>
                </a:path>
              </a:pathLst>
            </a:custGeom>
            <a:solidFill>
              <a:srgbClr val="F376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79" y="1228343"/>
              <a:ext cx="11807952" cy="56296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702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40" dirty="0"/>
              <a:t>KPIs </a:t>
            </a:r>
            <a:r>
              <a:rPr spc="-459" dirty="0"/>
              <a:t>change </a:t>
            </a:r>
            <a:r>
              <a:rPr spc="-515" dirty="0"/>
              <a:t>at </a:t>
            </a:r>
            <a:r>
              <a:rPr spc="-409" dirty="0"/>
              <a:t>different</a:t>
            </a:r>
            <a:r>
              <a:rPr spc="-285" dirty="0"/>
              <a:t> </a:t>
            </a:r>
            <a:r>
              <a:rPr spc="-560" dirty="0"/>
              <a:t>stages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1516" y="2750820"/>
            <a:ext cx="2103120" cy="2011680"/>
          </a:xfrm>
          <a:prstGeom prst="rect">
            <a:avLst/>
          </a:prstGeom>
          <a:solidFill>
            <a:srgbClr val="7E7E7E">
              <a:alpha val="90194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254" dirty="0">
                <a:solidFill>
                  <a:srgbClr val="FFFFFF"/>
                </a:solidFill>
                <a:latin typeface="Arial Black"/>
                <a:cs typeface="Arial Black"/>
              </a:rPr>
              <a:t>Impressions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285" dirty="0">
                <a:solidFill>
                  <a:srgbClr val="FFFFFF"/>
                </a:solidFill>
                <a:latin typeface="Arial Black"/>
                <a:cs typeface="Arial Black"/>
              </a:rPr>
              <a:t>Reach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200" dirty="0">
                <a:solidFill>
                  <a:srgbClr val="FFFFFF"/>
                </a:solidFill>
                <a:latin typeface="Arial Black"/>
                <a:cs typeface="Arial Black"/>
              </a:rPr>
              <a:t>Unique</a:t>
            </a:r>
            <a:r>
              <a:rPr sz="20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Arial Black"/>
                <a:cs typeface="Arial Black"/>
              </a:rPr>
              <a:t>Visitors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6388" y="2750820"/>
            <a:ext cx="2103120" cy="2011680"/>
          </a:xfrm>
          <a:prstGeom prst="rect">
            <a:avLst/>
          </a:prstGeom>
          <a:solidFill>
            <a:srgbClr val="7E7E7E">
              <a:alpha val="90194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300" dirty="0">
                <a:solidFill>
                  <a:srgbClr val="FFFFFF"/>
                </a:solidFill>
                <a:latin typeface="Arial Black"/>
                <a:cs typeface="Arial Black"/>
              </a:rPr>
              <a:t>Clicks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225" dirty="0">
                <a:solidFill>
                  <a:srgbClr val="FFFFFF"/>
                </a:solidFill>
                <a:latin typeface="Arial Black"/>
                <a:cs typeface="Arial Black"/>
              </a:rPr>
              <a:t>Engagement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285" dirty="0">
                <a:solidFill>
                  <a:srgbClr val="FFFFFF"/>
                </a:solidFill>
                <a:latin typeface="Arial Black"/>
                <a:cs typeface="Arial Black"/>
              </a:rPr>
              <a:t>Sessions</a:t>
            </a:r>
            <a:endParaRPr sz="2000">
              <a:latin typeface="Arial Black"/>
              <a:cs typeface="Arial Black"/>
            </a:endParaRPr>
          </a:p>
          <a:p>
            <a:pPr marL="462280" marR="455295" indent="-1905" algn="ctr">
              <a:lnSpc>
                <a:spcPct val="125000"/>
              </a:lnSpc>
            </a:pPr>
            <a:r>
              <a:rPr sz="2000" spc="-190" dirty="0">
                <a:solidFill>
                  <a:srgbClr val="FFFFFF"/>
                </a:solidFill>
                <a:latin typeface="Arial Black"/>
                <a:cs typeface="Arial Black"/>
              </a:rPr>
              <a:t>Duration  </a:t>
            </a:r>
            <a:r>
              <a:rPr sz="2000" spc="-38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2000" spc="-270" dirty="0">
                <a:solidFill>
                  <a:srgbClr val="FFFFFF"/>
                </a:solidFill>
                <a:latin typeface="Arial Black"/>
                <a:cs typeface="Arial Black"/>
              </a:rPr>
              <a:t>ageviews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8211" y="2750820"/>
            <a:ext cx="2103120" cy="2011680"/>
          </a:xfrm>
          <a:prstGeom prst="rect">
            <a:avLst/>
          </a:prstGeom>
          <a:solidFill>
            <a:srgbClr val="7E7E7E">
              <a:alpha val="90194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275" dirty="0">
                <a:solidFill>
                  <a:srgbClr val="FFFFFF"/>
                </a:solidFill>
                <a:latin typeface="Arial Black"/>
                <a:cs typeface="Arial Black"/>
              </a:rPr>
              <a:t>Leads</a:t>
            </a:r>
            <a:endParaRPr sz="20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600"/>
              </a:spcBef>
            </a:pPr>
            <a:r>
              <a:rPr sz="2000" spc="-215" dirty="0">
                <a:solidFill>
                  <a:srgbClr val="FFFFFF"/>
                </a:solidFill>
                <a:latin typeface="Arial Black"/>
                <a:cs typeface="Arial Black"/>
              </a:rPr>
              <a:t>Downloads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285" dirty="0">
                <a:solidFill>
                  <a:srgbClr val="FFFFFF"/>
                </a:solidFill>
                <a:latin typeface="Arial Black"/>
                <a:cs typeface="Arial Black"/>
              </a:rPr>
              <a:t>Emails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0035" y="2750820"/>
            <a:ext cx="2103120" cy="2011680"/>
          </a:xfrm>
          <a:prstGeom prst="rect">
            <a:avLst/>
          </a:prstGeom>
          <a:solidFill>
            <a:srgbClr val="7E7E7E">
              <a:alpha val="90194"/>
            </a:srgbClr>
          </a:solidFill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270" dirty="0">
                <a:solidFill>
                  <a:srgbClr val="FFFFFF"/>
                </a:solidFill>
                <a:latin typeface="Arial Black"/>
                <a:cs typeface="Arial Black"/>
              </a:rPr>
              <a:t>Purchase</a:t>
            </a:r>
            <a:endParaRPr sz="20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600"/>
              </a:spcBef>
            </a:pPr>
            <a:r>
              <a:rPr sz="2000" spc="-195" dirty="0">
                <a:solidFill>
                  <a:srgbClr val="FFFFFF"/>
                </a:solidFill>
                <a:latin typeface="Arial Black"/>
                <a:cs typeface="Arial Black"/>
              </a:rPr>
              <a:t>Download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000" spc="-225" dirty="0">
                <a:solidFill>
                  <a:srgbClr val="FFFFFF"/>
                </a:solidFill>
                <a:latin typeface="Arial Black"/>
                <a:cs typeface="Arial Black"/>
              </a:rPr>
              <a:t>Subscription</a:t>
            </a:r>
            <a:endParaRPr sz="20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600"/>
              </a:spcBef>
            </a:pPr>
            <a:r>
              <a:rPr sz="2000" spc="-265" dirty="0">
                <a:solidFill>
                  <a:srgbClr val="FFFFFF"/>
                </a:solidFill>
                <a:latin typeface="Arial Black"/>
                <a:cs typeface="Arial Black"/>
              </a:rPr>
              <a:t>Calls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1516" y="2324100"/>
            <a:ext cx="2103120" cy="408940"/>
          </a:xfrm>
          <a:custGeom>
            <a:avLst/>
            <a:gdLst/>
            <a:ahLst/>
            <a:cxnLst/>
            <a:rect l="l" t="t" r="r" b="b"/>
            <a:pathLst>
              <a:path w="2103120" h="408939">
                <a:moveTo>
                  <a:pt x="2035048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2035048" y="408432"/>
                </a:lnTo>
                <a:lnTo>
                  <a:pt x="2061543" y="403082"/>
                </a:lnTo>
                <a:lnTo>
                  <a:pt x="2083181" y="388493"/>
                </a:lnTo>
                <a:lnTo>
                  <a:pt x="2097770" y="366855"/>
                </a:lnTo>
                <a:lnTo>
                  <a:pt x="2103120" y="340360"/>
                </a:lnTo>
                <a:lnTo>
                  <a:pt x="2103120" y="68072"/>
                </a:lnTo>
                <a:lnTo>
                  <a:pt x="2097770" y="41576"/>
                </a:lnTo>
                <a:lnTo>
                  <a:pt x="2083181" y="19938"/>
                </a:lnTo>
                <a:lnTo>
                  <a:pt x="2061543" y="5349"/>
                </a:lnTo>
                <a:lnTo>
                  <a:pt x="203504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3998" y="2368677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FFFFFF"/>
                </a:solidFill>
                <a:latin typeface="Arial Black"/>
                <a:cs typeface="Arial Black"/>
              </a:rPr>
              <a:t>Attention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3340" y="2324100"/>
            <a:ext cx="2103120" cy="408940"/>
          </a:xfrm>
          <a:custGeom>
            <a:avLst/>
            <a:gdLst/>
            <a:ahLst/>
            <a:cxnLst/>
            <a:rect l="l" t="t" r="r" b="b"/>
            <a:pathLst>
              <a:path w="2103120" h="408939">
                <a:moveTo>
                  <a:pt x="2035048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2035048" y="408432"/>
                </a:lnTo>
                <a:lnTo>
                  <a:pt x="2061543" y="403082"/>
                </a:lnTo>
                <a:lnTo>
                  <a:pt x="2083181" y="388493"/>
                </a:lnTo>
                <a:lnTo>
                  <a:pt x="2097770" y="366855"/>
                </a:lnTo>
                <a:lnTo>
                  <a:pt x="2103120" y="340360"/>
                </a:lnTo>
                <a:lnTo>
                  <a:pt x="2103120" y="68072"/>
                </a:lnTo>
                <a:lnTo>
                  <a:pt x="2097770" y="41576"/>
                </a:lnTo>
                <a:lnTo>
                  <a:pt x="2083181" y="19938"/>
                </a:lnTo>
                <a:lnTo>
                  <a:pt x="2061543" y="5349"/>
                </a:lnTo>
                <a:lnTo>
                  <a:pt x="203504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20310" y="2368677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spc="-15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800" spc="-22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-23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spc="-19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270" dirty="0">
                <a:solidFill>
                  <a:srgbClr val="FFFFFF"/>
                </a:solidFill>
                <a:latin typeface="Arial Black"/>
                <a:cs typeface="Arial Black"/>
              </a:rPr>
              <a:t>est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65164" y="2324100"/>
            <a:ext cx="2103120" cy="408940"/>
          </a:xfrm>
          <a:custGeom>
            <a:avLst/>
            <a:gdLst/>
            <a:ahLst/>
            <a:cxnLst/>
            <a:rect l="l" t="t" r="r" b="b"/>
            <a:pathLst>
              <a:path w="2103120" h="408939">
                <a:moveTo>
                  <a:pt x="2035047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2035047" y="408432"/>
                </a:lnTo>
                <a:lnTo>
                  <a:pt x="2061543" y="403082"/>
                </a:lnTo>
                <a:lnTo>
                  <a:pt x="2083181" y="388493"/>
                </a:lnTo>
                <a:lnTo>
                  <a:pt x="2097770" y="366855"/>
                </a:lnTo>
                <a:lnTo>
                  <a:pt x="2103119" y="340360"/>
                </a:lnTo>
                <a:lnTo>
                  <a:pt x="2103119" y="68072"/>
                </a:lnTo>
                <a:lnTo>
                  <a:pt x="2097770" y="41576"/>
                </a:lnTo>
                <a:lnTo>
                  <a:pt x="2083181" y="19938"/>
                </a:lnTo>
                <a:lnTo>
                  <a:pt x="2061543" y="5349"/>
                </a:lnTo>
                <a:lnTo>
                  <a:pt x="203504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81825" y="2368677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spc="-15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spc="-25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22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65464" y="2324100"/>
            <a:ext cx="2103120" cy="408940"/>
          </a:xfrm>
          <a:custGeom>
            <a:avLst/>
            <a:gdLst/>
            <a:ahLst/>
            <a:cxnLst/>
            <a:rect l="l" t="t" r="r" b="b"/>
            <a:pathLst>
              <a:path w="2103120" h="408939">
                <a:moveTo>
                  <a:pt x="2035047" y="0"/>
                </a:moveTo>
                <a:lnTo>
                  <a:pt x="68071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1" y="408432"/>
                </a:lnTo>
                <a:lnTo>
                  <a:pt x="2035047" y="408432"/>
                </a:lnTo>
                <a:lnTo>
                  <a:pt x="2061543" y="403082"/>
                </a:lnTo>
                <a:lnTo>
                  <a:pt x="2083180" y="388493"/>
                </a:lnTo>
                <a:lnTo>
                  <a:pt x="2097770" y="366855"/>
                </a:lnTo>
                <a:lnTo>
                  <a:pt x="2103119" y="340360"/>
                </a:lnTo>
                <a:lnTo>
                  <a:pt x="2103119" y="68072"/>
                </a:lnTo>
                <a:lnTo>
                  <a:pt x="2097770" y="41576"/>
                </a:lnTo>
                <a:lnTo>
                  <a:pt x="2083180" y="19938"/>
                </a:lnTo>
                <a:lnTo>
                  <a:pt x="2061543" y="5349"/>
                </a:lnTo>
                <a:lnTo>
                  <a:pt x="203504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74505" y="2368677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spc="-33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spc="-22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spc="-160" dirty="0">
                <a:solidFill>
                  <a:srgbClr val="FFFFFF"/>
                </a:solidFill>
                <a:latin typeface="Arial Black"/>
                <a:cs typeface="Arial Black"/>
              </a:rPr>
              <a:t>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45417" y="6469923"/>
            <a:ext cx="21971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8</a:t>
            </a:fld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03" y="272287"/>
            <a:ext cx="9133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For </a:t>
            </a:r>
            <a:r>
              <a:rPr spc="-509" dirty="0"/>
              <a:t>easier </a:t>
            </a:r>
            <a:r>
              <a:rPr spc="-405" dirty="0"/>
              <a:t>learning </a:t>
            </a:r>
            <a:r>
              <a:rPr spc="155" dirty="0"/>
              <a:t>– </a:t>
            </a:r>
            <a:r>
              <a:rPr spc="-470" dirty="0"/>
              <a:t>Segment </a:t>
            </a:r>
            <a:r>
              <a:rPr spc="-365" dirty="0"/>
              <a:t>your</a:t>
            </a:r>
            <a:r>
              <a:rPr spc="-940" dirty="0"/>
              <a:t> </a:t>
            </a:r>
            <a:r>
              <a:rPr spc="-740" dirty="0"/>
              <a:t>KPIs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41320" y="1959864"/>
            <a:ext cx="2842260" cy="1629410"/>
            <a:chOff x="2941320" y="1959864"/>
            <a:chExt cx="2842260" cy="1629410"/>
          </a:xfrm>
        </p:grpSpPr>
        <p:sp>
          <p:nvSpPr>
            <p:cNvPr id="4" name="object 4"/>
            <p:cNvSpPr/>
            <p:nvPr/>
          </p:nvSpPr>
          <p:spPr>
            <a:xfrm>
              <a:off x="2941320" y="1959864"/>
              <a:ext cx="2842260" cy="1629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8564" y="2197608"/>
              <a:ext cx="2743200" cy="1258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7476" y="2446020"/>
              <a:ext cx="2318385" cy="1104900"/>
            </a:xfrm>
            <a:custGeom>
              <a:avLst/>
              <a:gdLst/>
              <a:ahLst/>
              <a:cxnLst/>
              <a:rect l="l" t="t" r="r" b="b"/>
              <a:pathLst>
                <a:path w="2318385" h="1104900">
                  <a:moveTo>
                    <a:pt x="2133854" y="0"/>
                  </a:moveTo>
                  <a:lnTo>
                    <a:pt x="184150" y="0"/>
                  </a:lnTo>
                  <a:lnTo>
                    <a:pt x="135187" y="6576"/>
                  </a:lnTo>
                  <a:lnTo>
                    <a:pt x="91195" y="25136"/>
                  </a:lnTo>
                  <a:lnTo>
                    <a:pt x="53927" y="53927"/>
                  </a:lnTo>
                  <a:lnTo>
                    <a:pt x="25136" y="91195"/>
                  </a:lnTo>
                  <a:lnTo>
                    <a:pt x="6576" y="135187"/>
                  </a:lnTo>
                  <a:lnTo>
                    <a:pt x="0" y="184150"/>
                  </a:lnTo>
                  <a:lnTo>
                    <a:pt x="0" y="920750"/>
                  </a:lnTo>
                  <a:lnTo>
                    <a:pt x="6576" y="969712"/>
                  </a:lnTo>
                  <a:lnTo>
                    <a:pt x="25136" y="1013704"/>
                  </a:lnTo>
                  <a:lnTo>
                    <a:pt x="53927" y="1050972"/>
                  </a:lnTo>
                  <a:lnTo>
                    <a:pt x="91195" y="1079763"/>
                  </a:lnTo>
                  <a:lnTo>
                    <a:pt x="135187" y="1098323"/>
                  </a:lnTo>
                  <a:lnTo>
                    <a:pt x="184150" y="1104900"/>
                  </a:lnTo>
                  <a:lnTo>
                    <a:pt x="2133854" y="1104900"/>
                  </a:lnTo>
                  <a:lnTo>
                    <a:pt x="2182816" y="1098323"/>
                  </a:lnTo>
                  <a:lnTo>
                    <a:pt x="2226808" y="1079763"/>
                  </a:lnTo>
                  <a:lnTo>
                    <a:pt x="2264076" y="1050972"/>
                  </a:lnTo>
                  <a:lnTo>
                    <a:pt x="2292867" y="1013704"/>
                  </a:lnTo>
                  <a:lnTo>
                    <a:pt x="2311427" y="969712"/>
                  </a:lnTo>
                  <a:lnTo>
                    <a:pt x="2318004" y="920750"/>
                  </a:lnTo>
                  <a:lnTo>
                    <a:pt x="2318004" y="184150"/>
                  </a:lnTo>
                  <a:lnTo>
                    <a:pt x="2311427" y="135187"/>
                  </a:lnTo>
                  <a:lnTo>
                    <a:pt x="2292867" y="91195"/>
                  </a:lnTo>
                  <a:lnTo>
                    <a:pt x="2264076" y="53927"/>
                  </a:lnTo>
                  <a:lnTo>
                    <a:pt x="2226808" y="25136"/>
                  </a:lnTo>
                  <a:lnTo>
                    <a:pt x="2182816" y="6576"/>
                  </a:lnTo>
                  <a:lnTo>
                    <a:pt x="213385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7476" y="2446020"/>
              <a:ext cx="2318385" cy="1104900"/>
            </a:xfrm>
            <a:custGeom>
              <a:avLst/>
              <a:gdLst/>
              <a:ahLst/>
              <a:cxnLst/>
              <a:rect l="l" t="t" r="r" b="b"/>
              <a:pathLst>
                <a:path w="2318385" h="110490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2133854" y="0"/>
                  </a:lnTo>
                  <a:lnTo>
                    <a:pt x="2182816" y="6576"/>
                  </a:lnTo>
                  <a:lnTo>
                    <a:pt x="2226808" y="25136"/>
                  </a:lnTo>
                  <a:lnTo>
                    <a:pt x="2264076" y="53927"/>
                  </a:lnTo>
                  <a:lnTo>
                    <a:pt x="2292867" y="91195"/>
                  </a:lnTo>
                  <a:lnTo>
                    <a:pt x="2311427" y="135187"/>
                  </a:lnTo>
                  <a:lnTo>
                    <a:pt x="2318004" y="184150"/>
                  </a:lnTo>
                  <a:lnTo>
                    <a:pt x="2318004" y="920750"/>
                  </a:lnTo>
                  <a:lnTo>
                    <a:pt x="2311427" y="969712"/>
                  </a:lnTo>
                  <a:lnTo>
                    <a:pt x="2292867" y="1013704"/>
                  </a:lnTo>
                  <a:lnTo>
                    <a:pt x="2264076" y="1050972"/>
                  </a:lnTo>
                  <a:lnTo>
                    <a:pt x="2226808" y="1079763"/>
                  </a:lnTo>
                  <a:lnTo>
                    <a:pt x="2182816" y="1098323"/>
                  </a:lnTo>
                  <a:lnTo>
                    <a:pt x="2133854" y="1104900"/>
                  </a:lnTo>
                  <a:lnTo>
                    <a:pt x="184150" y="1104900"/>
                  </a:lnTo>
                  <a:lnTo>
                    <a:pt x="135187" y="1098323"/>
                  </a:lnTo>
                  <a:lnTo>
                    <a:pt x="91195" y="1079763"/>
                  </a:lnTo>
                  <a:lnTo>
                    <a:pt x="53927" y="1050972"/>
                  </a:lnTo>
                  <a:lnTo>
                    <a:pt x="25136" y="1013704"/>
                  </a:lnTo>
                  <a:lnTo>
                    <a:pt x="6576" y="969712"/>
                  </a:lnTo>
                  <a:lnTo>
                    <a:pt x="0" y="920750"/>
                  </a:lnTo>
                  <a:lnTo>
                    <a:pt x="0" y="184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70808" y="2757677"/>
            <a:ext cx="1828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95" dirty="0">
                <a:solidFill>
                  <a:srgbClr val="FFFFFF"/>
                </a:solidFill>
                <a:latin typeface="Arial Black"/>
                <a:cs typeface="Arial Black"/>
              </a:rPr>
              <a:t>Conve</a:t>
            </a:r>
            <a:r>
              <a:rPr sz="2800" spc="-18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800" spc="-325" dirty="0">
                <a:solidFill>
                  <a:srgbClr val="FFFFFF"/>
                </a:solidFill>
                <a:latin typeface="Arial Black"/>
                <a:cs typeface="Arial Black"/>
              </a:rPr>
              <a:t>sion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08420" y="1959864"/>
            <a:ext cx="2842260" cy="1629410"/>
            <a:chOff x="6408420" y="1959864"/>
            <a:chExt cx="2842260" cy="1629410"/>
          </a:xfrm>
        </p:grpSpPr>
        <p:sp>
          <p:nvSpPr>
            <p:cNvPr id="10" name="object 10"/>
            <p:cNvSpPr/>
            <p:nvPr/>
          </p:nvSpPr>
          <p:spPr>
            <a:xfrm>
              <a:off x="6408420" y="1959864"/>
              <a:ext cx="2842260" cy="1629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3740" y="2197608"/>
              <a:ext cx="1531620" cy="1258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6520" y="2446020"/>
              <a:ext cx="2318385" cy="1104900"/>
            </a:xfrm>
            <a:custGeom>
              <a:avLst/>
              <a:gdLst/>
              <a:ahLst/>
              <a:cxnLst/>
              <a:rect l="l" t="t" r="r" b="b"/>
              <a:pathLst>
                <a:path w="2318384" h="1104900">
                  <a:moveTo>
                    <a:pt x="2133854" y="0"/>
                  </a:moveTo>
                  <a:lnTo>
                    <a:pt x="184150" y="0"/>
                  </a:lnTo>
                  <a:lnTo>
                    <a:pt x="135187" y="6576"/>
                  </a:lnTo>
                  <a:lnTo>
                    <a:pt x="91195" y="25136"/>
                  </a:lnTo>
                  <a:lnTo>
                    <a:pt x="53927" y="53927"/>
                  </a:lnTo>
                  <a:lnTo>
                    <a:pt x="25136" y="91195"/>
                  </a:lnTo>
                  <a:lnTo>
                    <a:pt x="6576" y="135187"/>
                  </a:lnTo>
                  <a:lnTo>
                    <a:pt x="0" y="184150"/>
                  </a:lnTo>
                  <a:lnTo>
                    <a:pt x="0" y="920750"/>
                  </a:lnTo>
                  <a:lnTo>
                    <a:pt x="6576" y="969712"/>
                  </a:lnTo>
                  <a:lnTo>
                    <a:pt x="25136" y="1013704"/>
                  </a:lnTo>
                  <a:lnTo>
                    <a:pt x="53927" y="1050972"/>
                  </a:lnTo>
                  <a:lnTo>
                    <a:pt x="91195" y="1079763"/>
                  </a:lnTo>
                  <a:lnTo>
                    <a:pt x="135187" y="1098323"/>
                  </a:lnTo>
                  <a:lnTo>
                    <a:pt x="184150" y="1104900"/>
                  </a:lnTo>
                  <a:lnTo>
                    <a:pt x="2133854" y="1104900"/>
                  </a:lnTo>
                  <a:lnTo>
                    <a:pt x="2182816" y="1098323"/>
                  </a:lnTo>
                  <a:lnTo>
                    <a:pt x="2226808" y="1079763"/>
                  </a:lnTo>
                  <a:lnTo>
                    <a:pt x="2264076" y="1050972"/>
                  </a:lnTo>
                  <a:lnTo>
                    <a:pt x="2292867" y="1013704"/>
                  </a:lnTo>
                  <a:lnTo>
                    <a:pt x="2311427" y="969712"/>
                  </a:lnTo>
                  <a:lnTo>
                    <a:pt x="2318004" y="920750"/>
                  </a:lnTo>
                  <a:lnTo>
                    <a:pt x="2318004" y="184150"/>
                  </a:lnTo>
                  <a:lnTo>
                    <a:pt x="2311427" y="135187"/>
                  </a:lnTo>
                  <a:lnTo>
                    <a:pt x="2292867" y="91195"/>
                  </a:lnTo>
                  <a:lnTo>
                    <a:pt x="2264076" y="53927"/>
                  </a:lnTo>
                  <a:lnTo>
                    <a:pt x="2226808" y="25136"/>
                  </a:lnTo>
                  <a:lnTo>
                    <a:pt x="2182816" y="6576"/>
                  </a:lnTo>
                  <a:lnTo>
                    <a:pt x="213385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6520" y="2446020"/>
              <a:ext cx="2318385" cy="1104900"/>
            </a:xfrm>
            <a:custGeom>
              <a:avLst/>
              <a:gdLst/>
              <a:ahLst/>
              <a:cxnLst/>
              <a:rect l="l" t="t" r="r" b="b"/>
              <a:pathLst>
                <a:path w="2318384" h="110490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2133854" y="0"/>
                  </a:lnTo>
                  <a:lnTo>
                    <a:pt x="2182816" y="6576"/>
                  </a:lnTo>
                  <a:lnTo>
                    <a:pt x="2226808" y="25136"/>
                  </a:lnTo>
                  <a:lnTo>
                    <a:pt x="2264076" y="53927"/>
                  </a:lnTo>
                  <a:lnTo>
                    <a:pt x="2292867" y="91195"/>
                  </a:lnTo>
                  <a:lnTo>
                    <a:pt x="2311427" y="135187"/>
                  </a:lnTo>
                  <a:lnTo>
                    <a:pt x="2318004" y="184150"/>
                  </a:lnTo>
                  <a:lnTo>
                    <a:pt x="2318004" y="920750"/>
                  </a:lnTo>
                  <a:lnTo>
                    <a:pt x="2311427" y="969712"/>
                  </a:lnTo>
                  <a:lnTo>
                    <a:pt x="2292867" y="1013704"/>
                  </a:lnTo>
                  <a:lnTo>
                    <a:pt x="2264076" y="1050972"/>
                  </a:lnTo>
                  <a:lnTo>
                    <a:pt x="2226808" y="1079763"/>
                  </a:lnTo>
                  <a:lnTo>
                    <a:pt x="2182816" y="1098323"/>
                  </a:lnTo>
                  <a:lnTo>
                    <a:pt x="2133854" y="1104900"/>
                  </a:lnTo>
                  <a:lnTo>
                    <a:pt x="184150" y="1104900"/>
                  </a:lnTo>
                  <a:lnTo>
                    <a:pt x="135187" y="1098323"/>
                  </a:lnTo>
                  <a:lnTo>
                    <a:pt x="91195" y="1079763"/>
                  </a:lnTo>
                  <a:lnTo>
                    <a:pt x="53927" y="1050972"/>
                  </a:lnTo>
                  <a:lnTo>
                    <a:pt x="25136" y="1013704"/>
                  </a:lnTo>
                  <a:lnTo>
                    <a:pt x="6576" y="969712"/>
                  </a:lnTo>
                  <a:lnTo>
                    <a:pt x="0" y="920750"/>
                  </a:lnTo>
                  <a:lnTo>
                    <a:pt x="0" y="184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97673" y="2757677"/>
            <a:ext cx="618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15" dirty="0">
                <a:solidFill>
                  <a:srgbClr val="FFFFFF"/>
                </a:solidFill>
                <a:latin typeface="Arial Black"/>
                <a:cs typeface="Arial Black"/>
              </a:rPr>
              <a:t>ROI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41320" y="3816096"/>
            <a:ext cx="2842260" cy="1630680"/>
            <a:chOff x="2941320" y="3816096"/>
            <a:chExt cx="2842260" cy="1630680"/>
          </a:xfrm>
        </p:grpSpPr>
        <p:sp>
          <p:nvSpPr>
            <p:cNvPr id="16" name="object 16"/>
            <p:cNvSpPr/>
            <p:nvPr/>
          </p:nvSpPr>
          <p:spPr>
            <a:xfrm>
              <a:off x="2941320" y="3816096"/>
              <a:ext cx="2842260" cy="1630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1924" y="3948684"/>
              <a:ext cx="2318004" cy="1365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27476" y="3854196"/>
              <a:ext cx="2318385" cy="1106805"/>
            </a:xfrm>
            <a:custGeom>
              <a:avLst/>
              <a:gdLst/>
              <a:ahLst/>
              <a:cxnLst/>
              <a:rect l="l" t="t" r="r" b="b"/>
              <a:pathLst>
                <a:path w="2318385" h="1106804">
                  <a:moveTo>
                    <a:pt x="2133600" y="0"/>
                  </a:moveTo>
                  <a:lnTo>
                    <a:pt x="184403" y="0"/>
                  </a:lnTo>
                  <a:lnTo>
                    <a:pt x="135378" y="6586"/>
                  </a:lnTo>
                  <a:lnTo>
                    <a:pt x="91327" y="25174"/>
                  </a:lnTo>
                  <a:lnTo>
                    <a:pt x="54006" y="54006"/>
                  </a:lnTo>
                  <a:lnTo>
                    <a:pt x="25174" y="91327"/>
                  </a:lnTo>
                  <a:lnTo>
                    <a:pt x="6586" y="135378"/>
                  </a:lnTo>
                  <a:lnTo>
                    <a:pt x="0" y="184403"/>
                  </a:lnTo>
                  <a:lnTo>
                    <a:pt x="0" y="922019"/>
                  </a:lnTo>
                  <a:lnTo>
                    <a:pt x="6586" y="971045"/>
                  </a:lnTo>
                  <a:lnTo>
                    <a:pt x="25174" y="1015096"/>
                  </a:lnTo>
                  <a:lnTo>
                    <a:pt x="54006" y="1052417"/>
                  </a:lnTo>
                  <a:lnTo>
                    <a:pt x="91327" y="1081249"/>
                  </a:lnTo>
                  <a:lnTo>
                    <a:pt x="135378" y="1099837"/>
                  </a:lnTo>
                  <a:lnTo>
                    <a:pt x="184403" y="1106423"/>
                  </a:lnTo>
                  <a:lnTo>
                    <a:pt x="2133600" y="1106423"/>
                  </a:lnTo>
                  <a:lnTo>
                    <a:pt x="2182625" y="1099837"/>
                  </a:lnTo>
                  <a:lnTo>
                    <a:pt x="2226676" y="1081249"/>
                  </a:lnTo>
                  <a:lnTo>
                    <a:pt x="2263997" y="1052417"/>
                  </a:lnTo>
                  <a:lnTo>
                    <a:pt x="2292829" y="1015096"/>
                  </a:lnTo>
                  <a:lnTo>
                    <a:pt x="2311417" y="971045"/>
                  </a:lnTo>
                  <a:lnTo>
                    <a:pt x="2318004" y="922019"/>
                  </a:lnTo>
                  <a:lnTo>
                    <a:pt x="2318004" y="184403"/>
                  </a:lnTo>
                  <a:lnTo>
                    <a:pt x="2311417" y="135378"/>
                  </a:lnTo>
                  <a:lnTo>
                    <a:pt x="2292829" y="91327"/>
                  </a:lnTo>
                  <a:lnTo>
                    <a:pt x="2263997" y="54006"/>
                  </a:lnTo>
                  <a:lnTo>
                    <a:pt x="2226676" y="25174"/>
                  </a:lnTo>
                  <a:lnTo>
                    <a:pt x="2182625" y="6586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27476" y="3854196"/>
              <a:ext cx="2318385" cy="1106805"/>
            </a:xfrm>
            <a:custGeom>
              <a:avLst/>
              <a:gdLst/>
              <a:ahLst/>
              <a:cxnLst/>
              <a:rect l="l" t="t" r="r" b="b"/>
              <a:pathLst>
                <a:path w="2318385" h="1106804">
                  <a:moveTo>
                    <a:pt x="0" y="184403"/>
                  </a:moveTo>
                  <a:lnTo>
                    <a:pt x="6586" y="135378"/>
                  </a:lnTo>
                  <a:lnTo>
                    <a:pt x="25174" y="91327"/>
                  </a:lnTo>
                  <a:lnTo>
                    <a:pt x="54006" y="54006"/>
                  </a:lnTo>
                  <a:lnTo>
                    <a:pt x="91327" y="25174"/>
                  </a:lnTo>
                  <a:lnTo>
                    <a:pt x="135378" y="6586"/>
                  </a:lnTo>
                  <a:lnTo>
                    <a:pt x="184403" y="0"/>
                  </a:lnTo>
                  <a:lnTo>
                    <a:pt x="2133600" y="0"/>
                  </a:lnTo>
                  <a:lnTo>
                    <a:pt x="2182625" y="6586"/>
                  </a:lnTo>
                  <a:lnTo>
                    <a:pt x="2226676" y="25174"/>
                  </a:lnTo>
                  <a:lnTo>
                    <a:pt x="2263997" y="54006"/>
                  </a:lnTo>
                  <a:lnTo>
                    <a:pt x="2292829" y="91327"/>
                  </a:lnTo>
                  <a:lnTo>
                    <a:pt x="2311417" y="135378"/>
                  </a:lnTo>
                  <a:lnTo>
                    <a:pt x="2318004" y="184403"/>
                  </a:lnTo>
                  <a:lnTo>
                    <a:pt x="2318004" y="922019"/>
                  </a:lnTo>
                  <a:lnTo>
                    <a:pt x="2311417" y="971045"/>
                  </a:lnTo>
                  <a:lnTo>
                    <a:pt x="2292829" y="1015096"/>
                  </a:lnTo>
                  <a:lnTo>
                    <a:pt x="2263997" y="1052417"/>
                  </a:lnTo>
                  <a:lnTo>
                    <a:pt x="2226676" y="1081249"/>
                  </a:lnTo>
                  <a:lnTo>
                    <a:pt x="2182625" y="1099837"/>
                  </a:lnTo>
                  <a:lnTo>
                    <a:pt x="2133600" y="1106423"/>
                  </a:lnTo>
                  <a:lnTo>
                    <a:pt x="184403" y="1106423"/>
                  </a:lnTo>
                  <a:lnTo>
                    <a:pt x="135378" y="1099837"/>
                  </a:lnTo>
                  <a:lnTo>
                    <a:pt x="91327" y="1081249"/>
                  </a:lnTo>
                  <a:lnTo>
                    <a:pt x="54006" y="1052417"/>
                  </a:lnTo>
                  <a:lnTo>
                    <a:pt x="25174" y="1015096"/>
                  </a:lnTo>
                  <a:lnTo>
                    <a:pt x="6586" y="971045"/>
                  </a:lnTo>
                  <a:lnTo>
                    <a:pt x="0" y="922019"/>
                  </a:lnTo>
                  <a:lnTo>
                    <a:pt x="0" y="18440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84167" y="4060063"/>
            <a:ext cx="1405890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340" dirty="0">
                <a:solidFill>
                  <a:srgbClr val="FFFFFF"/>
                </a:solidFill>
                <a:latin typeface="Arial Black"/>
                <a:cs typeface="Arial Black"/>
              </a:rPr>
              <a:t>Reven</a:t>
            </a:r>
            <a:r>
              <a:rPr sz="2800" spc="-33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2800" spc="-34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2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400" spc="-170" dirty="0">
                <a:solidFill>
                  <a:srgbClr val="FFFFFF"/>
                </a:solidFill>
                <a:latin typeface="Arial Black"/>
                <a:cs typeface="Arial Black"/>
              </a:rPr>
              <a:t>(ecommerce)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08420" y="3816096"/>
            <a:ext cx="2842260" cy="1630680"/>
            <a:chOff x="6408420" y="3816096"/>
            <a:chExt cx="2842260" cy="1630680"/>
          </a:xfrm>
        </p:grpSpPr>
        <p:sp>
          <p:nvSpPr>
            <p:cNvPr id="22" name="object 22"/>
            <p:cNvSpPr/>
            <p:nvPr/>
          </p:nvSpPr>
          <p:spPr>
            <a:xfrm>
              <a:off x="6408420" y="3816096"/>
              <a:ext cx="2842260" cy="16306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6956" y="4055364"/>
              <a:ext cx="1883663" cy="12588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6520" y="3854196"/>
              <a:ext cx="2318385" cy="1106805"/>
            </a:xfrm>
            <a:custGeom>
              <a:avLst/>
              <a:gdLst/>
              <a:ahLst/>
              <a:cxnLst/>
              <a:rect l="l" t="t" r="r" b="b"/>
              <a:pathLst>
                <a:path w="2318384" h="1106804">
                  <a:moveTo>
                    <a:pt x="2133600" y="0"/>
                  </a:moveTo>
                  <a:lnTo>
                    <a:pt x="184403" y="0"/>
                  </a:lnTo>
                  <a:lnTo>
                    <a:pt x="135378" y="6586"/>
                  </a:lnTo>
                  <a:lnTo>
                    <a:pt x="91327" y="25174"/>
                  </a:lnTo>
                  <a:lnTo>
                    <a:pt x="54006" y="54006"/>
                  </a:lnTo>
                  <a:lnTo>
                    <a:pt x="25174" y="91327"/>
                  </a:lnTo>
                  <a:lnTo>
                    <a:pt x="6586" y="135378"/>
                  </a:lnTo>
                  <a:lnTo>
                    <a:pt x="0" y="184403"/>
                  </a:lnTo>
                  <a:lnTo>
                    <a:pt x="0" y="922019"/>
                  </a:lnTo>
                  <a:lnTo>
                    <a:pt x="6586" y="971045"/>
                  </a:lnTo>
                  <a:lnTo>
                    <a:pt x="25174" y="1015096"/>
                  </a:lnTo>
                  <a:lnTo>
                    <a:pt x="54006" y="1052417"/>
                  </a:lnTo>
                  <a:lnTo>
                    <a:pt x="91327" y="1081249"/>
                  </a:lnTo>
                  <a:lnTo>
                    <a:pt x="135378" y="1099837"/>
                  </a:lnTo>
                  <a:lnTo>
                    <a:pt x="184403" y="1106423"/>
                  </a:lnTo>
                  <a:lnTo>
                    <a:pt x="2133600" y="1106423"/>
                  </a:lnTo>
                  <a:lnTo>
                    <a:pt x="2182625" y="1099837"/>
                  </a:lnTo>
                  <a:lnTo>
                    <a:pt x="2226676" y="1081249"/>
                  </a:lnTo>
                  <a:lnTo>
                    <a:pt x="2263997" y="1052417"/>
                  </a:lnTo>
                  <a:lnTo>
                    <a:pt x="2292829" y="1015096"/>
                  </a:lnTo>
                  <a:lnTo>
                    <a:pt x="2311417" y="971045"/>
                  </a:lnTo>
                  <a:lnTo>
                    <a:pt x="2318004" y="922019"/>
                  </a:lnTo>
                  <a:lnTo>
                    <a:pt x="2318004" y="184403"/>
                  </a:lnTo>
                  <a:lnTo>
                    <a:pt x="2311417" y="135378"/>
                  </a:lnTo>
                  <a:lnTo>
                    <a:pt x="2292829" y="91327"/>
                  </a:lnTo>
                  <a:lnTo>
                    <a:pt x="2263997" y="54006"/>
                  </a:lnTo>
                  <a:lnTo>
                    <a:pt x="2226676" y="25174"/>
                  </a:lnTo>
                  <a:lnTo>
                    <a:pt x="2182625" y="6586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46520" y="3854196"/>
              <a:ext cx="2318385" cy="1106805"/>
            </a:xfrm>
            <a:custGeom>
              <a:avLst/>
              <a:gdLst/>
              <a:ahLst/>
              <a:cxnLst/>
              <a:rect l="l" t="t" r="r" b="b"/>
              <a:pathLst>
                <a:path w="2318384" h="1106804">
                  <a:moveTo>
                    <a:pt x="0" y="184403"/>
                  </a:moveTo>
                  <a:lnTo>
                    <a:pt x="6586" y="135378"/>
                  </a:lnTo>
                  <a:lnTo>
                    <a:pt x="25174" y="91327"/>
                  </a:lnTo>
                  <a:lnTo>
                    <a:pt x="54006" y="54006"/>
                  </a:lnTo>
                  <a:lnTo>
                    <a:pt x="91327" y="25174"/>
                  </a:lnTo>
                  <a:lnTo>
                    <a:pt x="135378" y="6586"/>
                  </a:lnTo>
                  <a:lnTo>
                    <a:pt x="184403" y="0"/>
                  </a:lnTo>
                  <a:lnTo>
                    <a:pt x="2133600" y="0"/>
                  </a:lnTo>
                  <a:lnTo>
                    <a:pt x="2182625" y="6586"/>
                  </a:lnTo>
                  <a:lnTo>
                    <a:pt x="2226676" y="25174"/>
                  </a:lnTo>
                  <a:lnTo>
                    <a:pt x="2263997" y="54006"/>
                  </a:lnTo>
                  <a:lnTo>
                    <a:pt x="2292829" y="91327"/>
                  </a:lnTo>
                  <a:lnTo>
                    <a:pt x="2311417" y="135378"/>
                  </a:lnTo>
                  <a:lnTo>
                    <a:pt x="2318004" y="184403"/>
                  </a:lnTo>
                  <a:lnTo>
                    <a:pt x="2318004" y="922019"/>
                  </a:lnTo>
                  <a:lnTo>
                    <a:pt x="2311417" y="971045"/>
                  </a:lnTo>
                  <a:lnTo>
                    <a:pt x="2292829" y="1015096"/>
                  </a:lnTo>
                  <a:lnTo>
                    <a:pt x="2263997" y="1052417"/>
                  </a:lnTo>
                  <a:lnTo>
                    <a:pt x="2226676" y="1081249"/>
                  </a:lnTo>
                  <a:lnTo>
                    <a:pt x="2182625" y="1099837"/>
                  </a:lnTo>
                  <a:lnTo>
                    <a:pt x="2133600" y="1106423"/>
                  </a:lnTo>
                  <a:lnTo>
                    <a:pt x="184403" y="1106423"/>
                  </a:lnTo>
                  <a:lnTo>
                    <a:pt x="135378" y="1099837"/>
                  </a:lnTo>
                  <a:lnTo>
                    <a:pt x="91327" y="1081249"/>
                  </a:lnTo>
                  <a:lnTo>
                    <a:pt x="54006" y="1052417"/>
                  </a:lnTo>
                  <a:lnTo>
                    <a:pt x="25174" y="1015096"/>
                  </a:lnTo>
                  <a:lnTo>
                    <a:pt x="6586" y="971045"/>
                  </a:lnTo>
                  <a:lnTo>
                    <a:pt x="0" y="922019"/>
                  </a:lnTo>
                  <a:lnTo>
                    <a:pt x="0" y="18440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20890" y="4166438"/>
            <a:ext cx="970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FFFFFF"/>
                </a:solidFill>
                <a:latin typeface="Arial Black"/>
                <a:cs typeface="Arial Black"/>
              </a:rPr>
              <a:t>Brand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19115" y="3215639"/>
            <a:ext cx="2032000" cy="1076325"/>
            <a:chOff x="5119115" y="3215639"/>
            <a:chExt cx="2032000" cy="1076325"/>
          </a:xfrm>
        </p:grpSpPr>
        <p:sp>
          <p:nvSpPr>
            <p:cNvPr id="28" name="object 28"/>
            <p:cNvSpPr/>
            <p:nvPr/>
          </p:nvSpPr>
          <p:spPr>
            <a:xfrm>
              <a:off x="5125211" y="3221735"/>
              <a:ext cx="2019300" cy="1064260"/>
            </a:xfrm>
            <a:custGeom>
              <a:avLst/>
              <a:gdLst/>
              <a:ahLst/>
              <a:cxnLst/>
              <a:rect l="l" t="t" r="r" b="b"/>
              <a:pathLst>
                <a:path w="2019300" h="1064260">
                  <a:moveTo>
                    <a:pt x="1009650" y="0"/>
                  </a:moveTo>
                  <a:lnTo>
                    <a:pt x="948140" y="970"/>
                  </a:lnTo>
                  <a:lnTo>
                    <a:pt x="887606" y="3845"/>
                  </a:lnTo>
                  <a:lnTo>
                    <a:pt x="828152" y="8569"/>
                  </a:lnTo>
                  <a:lnTo>
                    <a:pt x="769885" y="15085"/>
                  </a:lnTo>
                  <a:lnTo>
                    <a:pt x="712910" y="23339"/>
                  </a:lnTo>
                  <a:lnTo>
                    <a:pt x="657333" y="33275"/>
                  </a:lnTo>
                  <a:lnTo>
                    <a:pt x="603258" y="44836"/>
                  </a:lnTo>
                  <a:lnTo>
                    <a:pt x="550792" y="57968"/>
                  </a:lnTo>
                  <a:lnTo>
                    <a:pt x="500041" y="72615"/>
                  </a:lnTo>
                  <a:lnTo>
                    <a:pt x="451109" y="88721"/>
                  </a:lnTo>
                  <a:lnTo>
                    <a:pt x="404103" y="106231"/>
                  </a:lnTo>
                  <a:lnTo>
                    <a:pt x="359127" y="125089"/>
                  </a:lnTo>
                  <a:lnTo>
                    <a:pt x="316288" y="145239"/>
                  </a:lnTo>
                  <a:lnTo>
                    <a:pt x="275692" y="166625"/>
                  </a:lnTo>
                  <a:lnTo>
                    <a:pt x="237442" y="189193"/>
                  </a:lnTo>
                  <a:lnTo>
                    <a:pt x="201647" y="212886"/>
                  </a:lnTo>
                  <a:lnTo>
                    <a:pt x="168410" y="237649"/>
                  </a:lnTo>
                  <a:lnTo>
                    <a:pt x="137837" y="263426"/>
                  </a:lnTo>
                  <a:lnTo>
                    <a:pt x="110034" y="290161"/>
                  </a:lnTo>
                  <a:lnTo>
                    <a:pt x="63161" y="346285"/>
                  </a:lnTo>
                  <a:lnTo>
                    <a:pt x="28634" y="405576"/>
                  </a:lnTo>
                  <a:lnTo>
                    <a:pt x="7299" y="467587"/>
                  </a:lnTo>
                  <a:lnTo>
                    <a:pt x="0" y="531876"/>
                  </a:lnTo>
                  <a:lnTo>
                    <a:pt x="1842" y="564276"/>
                  </a:lnTo>
                  <a:lnTo>
                    <a:pt x="16265" y="627482"/>
                  </a:lnTo>
                  <a:lnTo>
                    <a:pt x="44301" y="688189"/>
                  </a:lnTo>
                  <a:lnTo>
                    <a:pt x="85107" y="745951"/>
                  </a:lnTo>
                  <a:lnTo>
                    <a:pt x="137837" y="800325"/>
                  </a:lnTo>
                  <a:lnTo>
                    <a:pt x="168410" y="826102"/>
                  </a:lnTo>
                  <a:lnTo>
                    <a:pt x="201647" y="850865"/>
                  </a:lnTo>
                  <a:lnTo>
                    <a:pt x="237442" y="874558"/>
                  </a:lnTo>
                  <a:lnTo>
                    <a:pt x="275692" y="897126"/>
                  </a:lnTo>
                  <a:lnTo>
                    <a:pt x="316288" y="918512"/>
                  </a:lnTo>
                  <a:lnTo>
                    <a:pt x="359127" y="938662"/>
                  </a:lnTo>
                  <a:lnTo>
                    <a:pt x="404103" y="957520"/>
                  </a:lnTo>
                  <a:lnTo>
                    <a:pt x="451109" y="975030"/>
                  </a:lnTo>
                  <a:lnTo>
                    <a:pt x="500041" y="991136"/>
                  </a:lnTo>
                  <a:lnTo>
                    <a:pt x="550792" y="1005783"/>
                  </a:lnTo>
                  <a:lnTo>
                    <a:pt x="603258" y="1018915"/>
                  </a:lnTo>
                  <a:lnTo>
                    <a:pt x="657333" y="1030476"/>
                  </a:lnTo>
                  <a:lnTo>
                    <a:pt x="712910" y="1040412"/>
                  </a:lnTo>
                  <a:lnTo>
                    <a:pt x="769885" y="1048666"/>
                  </a:lnTo>
                  <a:lnTo>
                    <a:pt x="828152" y="1055182"/>
                  </a:lnTo>
                  <a:lnTo>
                    <a:pt x="887606" y="1059906"/>
                  </a:lnTo>
                  <a:lnTo>
                    <a:pt x="948140" y="1062781"/>
                  </a:lnTo>
                  <a:lnTo>
                    <a:pt x="1009650" y="1063752"/>
                  </a:lnTo>
                  <a:lnTo>
                    <a:pt x="1071159" y="1062781"/>
                  </a:lnTo>
                  <a:lnTo>
                    <a:pt x="1131693" y="1059906"/>
                  </a:lnTo>
                  <a:lnTo>
                    <a:pt x="1191147" y="1055182"/>
                  </a:lnTo>
                  <a:lnTo>
                    <a:pt x="1249414" y="1048666"/>
                  </a:lnTo>
                  <a:lnTo>
                    <a:pt x="1306389" y="1040412"/>
                  </a:lnTo>
                  <a:lnTo>
                    <a:pt x="1361966" y="1030476"/>
                  </a:lnTo>
                  <a:lnTo>
                    <a:pt x="1416041" y="1018915"/>
                  </a:lnTo>
                  <a:lnTo>
                    <a:pt x="1468507" y="1005783"/>
                  </a:lnTo>
                  <a:lnTo>
                    <a:pt x="1519258" y="991136"/>
                  </a:lnTo>
                  <a:lnTo>
                    <a:pt x="1568190" y="975030"/>
                  </a:lnTo>
                  <a:lnTo>
                    <a:pt x="1615196" y="957520"/>
                  </a:lnTo>
                  <a:lnTo>
                    <a:pt x="1660172" y="938662"/>
                  </a:lnTo>
                  <a:lnTo>
                    <a:pt x="1703011" y="918512"/>
                  </a:lnTo>
                  <a:lnTo>
                    <a:pt x="1743607" y="897126"/>
                  </a:lnTo>
                  <a:lnTo>
                    <a:pt x="1781857" y="874558"/>
                  </a:lnTo>
                  <a:lnTo>
                    <a:pt x="1817652" y="850865"/>
                  </a:lnTo>
                  <a:lnTo>
                    <a:pt x="1850889" y="826102"/>
                  </a:lnTo>
                  <a:lnTo>
                    <a:pt x="1881462" y="800325"/>
                  </a:lnTo>
                  <a:lnTo>
                    <a:pt x="1909265" y="773590"/>
                  </a:lnTo>
                  <a:lnTo>
                    <a:pt x="1956138" y="717466"/>
                  </a:lnTo>
                  <a:lnTo>
                    <a:pt x="1990665" y="658175"/>
                  </a:lnTo>
                  <a:lnTo>
                    <a:pt x="2012000" y="596164"/>
                  </a:lnTo>
                  <a:lnTo>
                    <a:pt x="2019299" y="531876"/>
                  </a:lnTo>
                  <a:lnTo>
                    <a:pt x="2017457" y="499475"/>
                  </a:lnTo>
                  <a:lnTo>
                    <a:pt x="2003034" y="436269"/>
                  </a:lnTo>
                  <a:lnTo>
                    <a:pt x="1974998" y="375562"/>
                  </a:lnTo>
                  <a:lnTo>
                    <a:pt x="1934192" y="317800"/>
                  </a:lnTo>
                  <a:lnTo>
                    <a:pt x="1881462" y="263426"/>
                  </a:lnTo>
                  <a:lnTo>
                    <a:pt x="1850889" y="237649"/>
                  </a:lnTo>
                  <a:lnTo>
                    <a:pt x="1817652" y="212886"/>
                  </a:lnTo>
                  <a:lnTo>
                    <a:pt x="1781857" y="189193"/>
                  </a:lnTo>
                  <a:lnTo>
                    <a:pt x="1743607" y="166625"/>
                  </a:lnTo>
                  <a:lnTo>
                    <a:pt x="1703011" y="145239"/>
                  </a:lnTo>
                  <a:lnTo>
                    <a:pt x="1660172" y="125089"/>
                  </a:lnTo>
                  <a:lnTo>
                    <a:pt x="1615196" y="106231"/>
                  </a:lnTo>
                  <a:lnTo>
                    <a:pt x="1568190" y="88721"/>
                  </a:lnTo>
                  <a:lnTo>
                    <a:pt x="1519258" y="72615"/>
                  </a:lnTo>
                  <a:lnTo>
                    <a:pt x="1468507" y="57968"/>
                  </a:lnTo>
                  <a:lnTo>
                    <a:pt x="1416041" y="44836"/>
                  </a:lnTo>
                  <a:lnTo>
                    <a:pt x="1361966" y="33275"/>
                  </a:lnTo>
                  <a:lnTo>
                    <a:pt x="1306389" y="23339"/>
                  </a:lnTo>
                  <a:lnTo>
                    <a:pt x="1249414" y="15085"/>
                  </a:lnTo>
                  <a:lnTo>
                    <a:pt x="1191147" y="8569"/>
                  </a:lnTo>
                  <a:lnTo>
                    <a:pt x="1131693" y="3845"/>
                  </a:lnTo>
                  <a:lnTo>
                    <a:pt x="1071159" y="970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25211" y="3221735"/>
              <a:ext cx="2019300" cy="1064260"/>
            </a:xfrm>
            <a:custGeom>
              <a:avLst/>
              <a:gdLst/>
              <a:ahLst/>
              <a:cxnLst/>
              <a:rect l="l" t="t" r="r" b="b"/>
              <a:pathLst>
                <a:path w="2019300" h="1064260">
                  <a:moveTo>
                    <a:pt x="0" y="531876"/>
                  </a:moveTo>
                  <a:lnTo>
                    <a:pt x="7299" y="467587"/>
                  </a:lnTo>
                  <a:lnTo>
                    <a:pt x="28634" y="405576"/>
                  </a:lnTo>
                  <a:lnTo>
                    <a:pt x="63161" y="346285"/>
                  </a:lnTo>
                  <a:lnTo>
                    <a:pt x="110034" y="290161"/>
                  </a:lnTo>
                  <a:lnTo>
                    <a:pt x="137837" y="263426"/>
                  </a:lnTo>
                  <a:lnTo>
                    <a:pt x="168410" y="237649"/>
                  </a:lnTo>
                  <a:lnTo>
                    <a:pt x="201647" y="212886"/>
                  </a:lnTo>
                  <a:lnTo>
                    <a:pt x="237442" y="189193"/>
                  </a:lnTo>
                  <a:lnTo>
                    <a:pt x="275692" y="166625"/>
                  </a:lnTo>
                  <a:lnTo>
                    <a:pt x="316288" y="145239"/>
                  </a:lnTo>
                  <a:lnTo>
                    <a:pt x="359127" y="125089"/>
                  </a:lnTo>
                  <a:lnTo>
                    <a:pt x="404103" y="106231"/>
                  </a:lnTo>
                  <a:lnTo>
                    <a:pt x="451109" y="88721"/>
                  </a:lnTo>
                  <a:lnTo>
                    <a:pt x="500041" y="72615"/>
                  </a:lnTo>
                  <a:lnTo>
                    <a:pt x="550792" y="57968"/>
                  </a:lnTo>
                  <a:lnTo>
                    <a:pt x="603258" y="44836"/>
                  </a:lnTo>
                  <a:lnTo>
                    <a:pt x="657333" y="33275"/>
                  </a:lnTo>
                  <a:lnTo>
                    <a:pt x="712910" y="23339"/>
                  </a:lnTo>
                  <a:lnTo>
                    <a:pt x="769885" y="15085"/>
                  </a:lnTo>
                  <a:lnTo>
                    <a:pt x="828152" y="8569"/>
                  </a:lnTo>
                  <a:lnTo>
                    <a:pt x="887606" y="3845"/>
                  </a:lnTo>
                  <a:lnTo>
                    <a:pt x="948140" y="970"/>
                  </a:lnTo>
                  <a:lnTo>
                    <a:pt x="1009650" y="0"/>
                  </a:lnTo>
                  <a:lnTo>
                    <a:pt x="1071159" y="970"/>
                  </a:lnTo>
                  <a:lnTo>
                    <a:pt x="1131693" y="3845"/>
                  </a:lnTo>
                  <a:lnTo>
                    <a:pt x="1191147" y="8569"/>
                  </a:lnTo>
                  <a:lnTo>
                    <a:pt x="1249414" y="15085"/>
                  </a:lnTo>
                  <a:lnTo>
                    <a:pt x="1306389" y="23339"/>
                  </a:lnTo>
                  <a:lnTo>
                    <a:pt x="1361966" y="33275"/>
                  </a:lnTo>
                  <a:lnTo>
                    <a:pt x="1416041" y="44836"/>
                  </a:lnTo>
                  <a:lnTo>
                    <a:pt x="1468507" y="57968"/>
                  </a:lnTo>
                  <a:lnTo>
                    <a:pt x="1519258" y="72615"/>
                  </a:lnTo>
                  <a:lnTo>
                    <a:pt x="1568190" y="88721"/>
                  </a:lnTo>
                  <a:lnTo>
                    <a:pt x="1615196" y="106231"/>
                  </a:lnTo>
                  <a:lnTo>
                    <a:pt x="1660172" y="125089"/>
                  </a:lnTo>
                  <a:lnTo>
                    <a:pt x="1703011" y="145239"/>
                  </a:lnTo>
                  <a:lnTo>
                    <a:pt x="1743607" y="166625"/>
                  </a:lnTo>
                  <a:lnTo>
                    <a:pt x="1781857" y="189193"/>
                  </a:lnTo>
                  <a:lnTo>
                    <a:pt x="1817652" y="212886"/>
                  </a:lnTo>
                  <a:lnTo>
                    <a:pt x="1850889" y="237649"/>
                  </a:lnTo>
                  <a:lnTo>
                    <a:pt x="1881462" y="263426"/>
                  </a:lnTo>
                  <a:lnTo>
                    <a:pt x="1909265" y="290161"/>
                  </a:lnTo>
                  <a:lnTo>
                    <a:pt x="1956138" y="346285"/>
                  </a:lnTo>
                  <a:lnTo>
                    <a:pt x="1990665" y="405576"/>
                  </a:lnTo>
                  <a:lnTo>
                    <a:pt x="2012000" y="467587"/>
                  </a:lnTo>
                  <a:lnTo>
                    <a:pt x="2019299" y="531876"/>
                  </a:lnTo>
                  <a:lnTo>
                    <a:pt x="2017457" y="564276"/>
                  </a:lnTo>
                  <a:lnTo>
                    <a:pt x="2003034" y="627482"/>
                  </a:lnTo>
                  <a:lnTo>
                    <a:pt x="1974998" y="688189"/>
                  </a:lnTo>
                  <a:lnTo>
                    <a:pt x="1934192" y="745951"/>
                  </a:lnTo>
                  <a:lnTo>
                    <a:pt x="1881462" y="800325"/>
                  </a:lnTo>
                  <a:lnTo>
                    <a:pt x="1850889" y="826102"/>
                  </a:lnTo>
                  <a:lnTo>
                    <a:pt x="1817652" y="850865"/>
                  </a:lnTo>
                  <a:lnTo>
                    <a:pt x="1781857" y="874558"/>
                  </a:lnTo>
                  <a:lnTo>
                    <a:pt x="1743607" y="897126"/>
                  </a:lnTo>
                  <a:lnTo>
                    <a:pt x="1703011" y="918512"/>
                  </a:lnTo>
                  <a:lnTo>
                    <a:pt x="1660172" y="938662"/>
                  </a:lnTo>
                  <a:lnTo>
                    <a:pt x="1615196" y="957520"/>
                  </a:lnTo>
                  <a:lnTo>
                    <a:pt x="1568190" y="975030"/>
                  </a:lnTo>
                  <a:lnTo>
                    <a:pt x="1519258" y="991136"/>
                  </a:lnTo>
                  <a:lnTo>
                    <a:pt x="1468507" y="1005783"/>
                  </a:lnTo>
                  <a:lnTo>
                    <a:pt x="1416041" y="1018915"/>
                  </a:lnTo>
                  <a:lnTo>
                    <a:pt x="1361966" y="1030476"/>
                  </a:lnTo>
                  <a:lnTo>
                    <a:pt x="1306389" y="1040412"/>
                  </a:lnTo>
                  <a:lnTo>
                    <a:pt x="1249414" y="1048666"/>
                  </a:lnTo>
                  <a:lnTo>
                    <a:pt x="1191147" y="1055182"/>
                  </a:lnTo>
                  <a:lnTo>
                    <a:pt x="1131693" y="1059906"/>
                  </a:lnTo>
                  <a:lnTo>
                    <a:pt x="1071159" y="1062781"/>
                  </a:lnTo>
                  <a:lnTo>
                    <a:pt x="1009650" y="1063752"/>
                  </a:lnTo>
                  <a:lnTo>
                    <a:pt x="948140" y="1062781"/>
                  </a:lnTo>
                  <a:lnTo>
                    <a:pt x="887606" y="1059906"/>
                  </a:lnTo>
                  <a:lnTo>
                    <a:pt x="828152" y="1055182"/>
                  </a:lnTo>
                  <a:lnTo>
                    <a:pt x="769885" y="1048666"/>
                  </a:lnTo>
                  <a:lnTo>
                    <a:pt x="712910" y="1040412"/>
                  </a:lnTo>
                  <a:lnTo>
                    <a:pt x="657333" y="1030476"/>
                  </a:lnTo>
                  <a:lnTo>
                    <a:pt x="603258" y="1018915"/>
                  </a:lnTo>
                  <a:lnTo>
                    <a:pt x="550792" y="1005783"/>
                  </a:lnTo>
                  <a:lnTo>
                    <a:pt x="500041" y="991136"/>
                  </a:lnTo>
                  <a:lnTo>
                    <a:pt x="451109" y="975030"/>
                  </a:lnTo>
                  <a:lnTo>
                    <a:pt x="404103" y="957520"/>
                  </a:lnTo>
                  <a:lnTo>
                    <a:pt x="359127" y="938662"/>
                  </a:lnTo>
                  <a:lnTo>
                    <a:pt x="316288" y="918512"/>
                  </a:lnTo>
                  <a:lnTo>
                    <a:pt x="275692" y="897126"/>
                  </a:lnTo>
                  <a:lnTo>
                    <a:pt x="237442" y="874558"/>
                  </a:lnTo>
                  <a:lnTo>
                    <a:pt x="201647" y="850865"/>
                  </a:lnTo>
                  <a:lnTo>
                    <a:pt x="168410" y="826102"/>
                  </a:lnTo>
                  <a:lnTo>
                    <a:pt x="137837" y="800325"/>
                  </a:lnTo>
                  <a:lnTo>
                    <a:pt x="110034" y="773590"/>
                  </a:lnTo>
                  <a:lnTo>
                    <a:pt x="63161" y="717466"/>
                  </a:lnTo>
                  <a:lnTo>
                    <a:pt x="28634" y="658175"/>
                  </a:lnTo>
                  <a:lnTo>
                    <a:pt x="7299" y="596164"/>
                  </a:lnTo>
                  <a:lnTo>
                    <a:pt x="0" y="531876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87746" y="3455873"/>
            <a:ext cx="10953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25" dirty="0">
                <a:solidFill>
                  <a:srgbClr val="EC7C30"/>
                </a:solidFill>
                <a:latin typeface="Arial Black"/>
                <a:cs typeface="Arial Black"/>
              </a:rPr>
              <a:t>KPI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solidFill>
                  <a:srgbClr val="EC7C30"/>
                </a:solidFill>
                <a:latin typeface="Arial Black"/>
                <a:cs typeface="Arial Black"/>
              </a:rPr>
              <a:t>Groupings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45417" y="6469923"/>
            <a:ext cx="21971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z="1200" spc="-240" dirty="0">
                <a:latin typeface="Arial Black"/>
                <a:cs typeface="Arial Black"/>
              </a:rPr>
              <a:t>9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44294" y="1562861"/>
            <a:ext cx="207327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sz="1800" spc="-265" dirty="0">
                <a:latin typeface="Arial Black"/>
                <a:cs typeface="Arial Black"/>
              </a:rPr>
              <a:t>Traffic </a:t>
            </a:r>
            <a:r>
              <a:rPr sz="1800" spc="-229" dirty="0">
                <a:latin typeface="Arial Black"/>
                <a:cs typeface="Arial Black"/>
              </a:rPr>
              <a:t>Source  </a:t>
            </a:r>
            <a:r>
              <a:rPr sz="1800" spc="-225" dirty="0">
                <a:latin typeface="Arial Black"/>
                <a:cs typeface="Arial Black"/>
              </a:rPr>
              <a:t>Interactions </a:t>
            </a:r>
            <a:r>
              <a:rPr sz="1800" spc="-165" dirty="0">
                <a:latin typeface="Arial Black"/>
                <a:cs typeface="Arial Black"/>
              </a:rPr>
              <a:t>per </a:t>
            </a:r>
            <a:r>
              <a:rPr sz="1800" spc="-245" dirty="0">
                <a:latin typeface="Arial Black"/>
                <a:cs typeface="Arial Black"/>
              </a:rPr>
              <a:t>visit  </a:t>
            </a:r>
            <a:r>
              <a:rPr sz="1800" spc="-225" dirty="0">
                <a:latin typeface="Arial Black"/>
                <a:cs typeface="Arial Black"/>
              </a:rPr>
              <a:t>Bounce</a:t>
            </a:r>
            <a:r>
              <a:rPr sz="1800" spc="-80" dirty="0">
                <a:latin typeface="Arial Black"/>
                <a:cs typeface="Arial Black"/>
              </a:rPr>
              <a:t> </a:t>
            </a:r>
            <a:r>
              <a:rPr sz="1800" spc="-254" dirty="0">
                <a:latin typeface="Arial Black"/>
                <a:cs typeface="Arial Black"/>
              </a:rPr>
              <a:t>Rate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29573" y="1567840"/>
            <a:ext cx="252666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4675" algn="r">
              <a:lnSpc>
                <a:spcPct val="127800"/>
              </a:lnSpc>
              <a:spcBef>
                <a:spcPts val="95"/>
              </a:spcBef>
            </a:pPr>
            <a:r>
              <a:rPr sz="1800" spc="-220" dirty="0">
                <a:latin typeface="Arial Black"/>
                <a:cs typeface="Arial Black"/>
              </a:rPr>
              <a:t>Cost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of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Acquisition </a:t>
            </a:r>
            <a:r>
              <a:rPr sz="1800" spc="-70" dirty="0">
                <a:latin typeface="Arial Black"/>
                <a:cs typeface="Arial Black"/>
              </a:rPr>
              <a:t> </a:t>
            </a:r>
            <a:r>
              <a:rPr sz="1800" spc="-204" dirty="0">
                <a:latin typeface="Arial Black"/>
                <a:cs typeface="Arial Black"/>
              </a:rPr>
              <a:t>Customer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Lifetime</a:t>
            </a:r>
            <a:r>
              <a:rPr sz="1800" spc="-75" dirty="0">
                <a:latin typeface="Arial Black"/>
                <a:cs typeface="Arial Black"/>
              </a:rPr>
              <a:t> </a:t>
            </a:r>
            <a:r>
              <a:rPr sz="1800" spc="-260" dirty="0">
                <a:latin typeface="Arial Black"/>
                <a:cs typeface="Arial Black"/>
              </a:rPr>
              <a:t>Value </a:t>
            </a:r>
            <a:r>
              <a:rPr sz="1800" spc="-100" dirty="0">
                <a:latin typeface="Arial Black"/>
                <a:cs typeface="Arial Black"/>
              </a:rPr>
              <a:t> </a:t>
            </a:r>
            <a:r>
              <a:rPr sz="1800" spc="-185" dirty="0">
                <a:latin typeface="Arial Black"/>
                <a:cs typeface="Arial Black"/>
              </a:rPr>
              <a:t>Attribution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265" dirty="0">
                <a:latin typeface="Arial Black"/>
                <a:cs typeface="Arial Black"/>
              </a:rPr>
              <a:t>System 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245" dirty="0">
                <a:latin typeface="Arial Black"/>
                <a:cs typeface="Arial Black"/>
              </a:rPr>
              <a:t>Leads </a:t>
            </a:r>
            <a:r>
              <a:rPr sz="1800" spc="-185" dirty="0">
                <a:latin typeface="Arial Black"/>
                <a:cs typeface="Arial Black"/>
              </a:rPr>
              <a:t>in</a:t>
            </a:r>
            <a:r>
              <a:rPr sz="1800" spc="-335" dirty="0">
                <a:latin typeface="Arial Black"/>
                <a:cs typeface="Arial Black"/>
              </a:rPr>
              <a:t> </a:t>
            </a:r>
            <a:r>
              <a:rPr sz="1800" spc="-200" dirty="0">
                <a:latin typeface="Arial Black"/>
                <a:cs typeface="Arial Black"/>
              </a:rPr>
              <a:t>Pipeline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4294" y="4729988"/>
            <a:ext cx="22085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7670">
              <a:lnSpc>
                <a:spcPct val="127800"/>
              </a:lnSpc>
              <a:spcBef>
                <a:spcPts val="100"/>
              </a:spcBef>
            </a:pPr>
            <a:r>
              <a:rPr sz="1800" spc="-280" dirty="0">
                <a:latin typeface="Arial Black"/>
                <a:cs typeface="Arial Black"/>
              </a:rPr>
              <a:t>Total </a:t>
            </a:r>
            <a:r>
              <a:rPr sz="1800" spc="-220" dirty="0">
                <a:latin typeface="Arial Black"/>
                <a:cs typeface="Arial Black"/>
              </a:rPr>
              <a:t>Revenue  </a:t>
            </a:r>
            <a:r>
              <a:rPr sz="1800" spc="-260" dirty="0">
                <a:latin typeface="Arial Black"/>
                <a:cs typeface="Arial Black"/>
              </a:rPr>
              <a:t>Transactions  </a:t>
            </a:r>
            <a:r>
              <a:rPr sz="1800" spc="-240" dirty="0">
                <a:latin typeface="Arial Black"/>
                <a:cs typeface="Arial Black"/>
              </a:rPr>
              <a:t>Time </a:t>
            </a:r>
            <a:r>
              <a:rPr sz="1800" spc="-170" dirty="0">
                <a:latin typeface="Arial Black"/>
                <a:cs typeface="Arial Black"/>
              </a:rPr>
              <a:t>to</a:t>
            </a:r>
            <a:r>
              <a:rPr sz="1800" spc="-290" dirty="0">
                <a:latin typeface="Arial Black"/>
                <a:cs typeface="Arial Black"/>
              </a:rPr>
              <a:t> </a:t>
            </a:r>
            <a:r>
              <a:rPr sz="1800" spc="-245" dirty="0">
                <a:latin typeface="Arial Black"/>
                <a:cs typeface="Arial Black"/>
              </a:rPr>
              <a:t>Purchase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200" dirty="0">
                <a:latin typeface="Arial Black"/>
                <a:cs typeface="Arial Black"/>
              </a:rPr>
              <a:t>Product</a:t>
            </a:r>
            <a:r>
              <a:rPr sz="1800" spc="-114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Performance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47278" y="4734966"/>
            <a:ext cx="2606040" cy="14274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95"/>
              </a:spcBef>
            </a:pPr>
            <a:r>
              <a:rPr sz="1800" spc="-250" dirty="0">
                <a:latin typeface="Arial Black"/>
                <a:cs typeface="Arial Black"/>
              </a:rPr>
              <a:t>Reco</a:t>
            </a:r>
            <a:r>
              <a:rPr sz="1800" spc="-185" dirty="0">
                <a:latin typeface="Arial Black"/>
                <a:cs typeface="Arial Black"/>
              </a:rPr>
              <a:t>mmendation</a:t>
            </a:r>
            <a:endParaRPr sz="18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800" spc="-240" dirty="0">
                <a:latin typeface="Arial Black"/>
                <a:cs typeface="Arial Black"/>
              </a:rPr>
              <a:t>New </a:t>
            </a:r>
            <a:r>
              <a:rPr sz="1800" spc="-245" dirty="0">
                <a:latin typeface="Arial Black"/>
                <a:cs typeface="Arial Black"/>
              </a:rPr>
              <a:t>&amp; </a:t>
            </a:r>
            <a:r>
              <a:rPr sz="1800" spc="-195" dirty="0">
                <a:latin typeface="Arial Black"/>
                <a:cs typeface="Arial Black"/>
              </a:rPr>
              <a:t>Returning </a:t>
            </a:r>
            <a:r>
              <a:rPr sz="1800" spc="-190" dirty="0">
                <a:latin typeface="Arial Black"/>
                <a:cs typeface="Arial Black"/>
              </a:rPr>
              <a:t> </a:t>
            </a:r>
            <a:r>
              <a:rPr sz="1800" spc="-229" dirty="0">
                <a:latin typeface="Arial Black"/>
                <a:cs typeface="Arial Black"/>
              </a:rPr>
              <a:t>Visitors</a:t>
            </a:r>
            <a:endParaRPr sz="1800">
              <a:latin typeface="Arial Black"/>
              <a:cs typeface="Arial Black"/>
            </a:endParaRPr>
          </a:p>
          <a:p>
            <a:pPr marL="1165860" marR="5080" indent="294005" algn="r">
              <a:lnSpc>
                <a:spcPct val="127800"/>
              </a:lnSpc>
            </a:pPr>
            <a:r>
              <a:rPr sz="1800" spc="-345" dirty="0">
                <a:latin typeface="Arial Black"/>
                <a:cs typeface="Arial Black"/>
              </a:rPr>
              <a:t>S</a:t>
            </a:r>
            <a:r>
              <a:rPr sz="1800" spc="-195" dirty="0">
                <a:latin typeface="Arial Black"/>
                <a:cs typeface="Arial Black"/>
              </a:rPr>
              <a:t>e</a:t>
            </a:r>
            <a:r>
              <a:rPr sz="1800" spc="-190" dirty="0">
                <a:latin typeface="Arial Black"/>
                <a:cs typeface="Arial Black"/>
              </a:rPr>
              <a:t>n</a:t>
            </a:r>
            <a:r>
              <a:rPr sz="1800" spc="-245" dirty="0">
                <a:latin typeface="Arial Black"/>
                <a:cs typeface="Arial Black"/>
              </a:rPr>
              <a:t>t</a:t>
            </a:r>
            <a:r>
              <a:rPr sz="1800" spc="-190" dirty="0">
                <a:latin typeface="Arial Black"/>
                <a:cs typeface="Arial Black"/>
              </a:rPr>
              <a:t>i</a:t>
            </a:r>
            <a:r>
              <a:rPr sz="1800" spc="-200" dirty="0">
                <a:latin typeface="Arial Black"/>
                <a:cs typeface="Arial Black"/>
              </a:rPr>
              <a:t>ments  </a:t>
            </a:r>
            <a:r>
              <a:rPr sz="1800" spc="-215" dirty="0">
                <a:latin typeface="Arial Black"/>
                <a:cs typeface="Arial Black"/>
              </a:rPr>
              <a:t>Visitor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220" dirty="0">
                <a:latin typeface="Arial Black"/>
                <a:cs typeface="Arial Black"/>
              </a:rPr>
              <a:t>Loyalty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2376</Words>
  <Application>Microsoft Office PowerPoint</Application>
  <PresentationFormat>Widescreen</PresentationFormat>
  <Paragraphs>424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Carlito</vt:lpstr>
      <vt:lpstr>Times New Roman</vt:lpstr>
      <vt:lpstr>Wingdings</vt:lpstr>
      <vt:lpstr>Office Theme</vt:lpstr>
      <vt:lpstr>PowerPoint Presentation</vt:lpstr>
      <vt:lpstr>What are KPIs?</vt:lpstr>
      <vt:lpstr>What’s the Purpose of Analytics?</vt:lpstr>
      <vt:lpstr>What should a Marketer be looking for?</vt:lpstr>
      <vt:lpstr>What should a CMO be concerned about?</vt:lpstr>
      <vt:lpstr>Don’t be lost in the world of online metrics</vt:lpstr>
      <vt:lpstr>KPIs differ for different Business types</vt:lpstr>
      <vt:lpstr>KPIs change at different stages</vt:lpstr>
      <vt:lpstr>For easier learning – Segment your KPIs</vt:lpstr>
      <vt:lpstr>PowerPoint Presentation</vt:lpstr>
      <vt:lpstr>Competition has Changed</vt:lpstr>
      <vt:lpstr>How to Analyze your competition?</vt:lpstr>
      <vt:lpstr>Tools for understanding Competitor Strategies</vt:lpstr>
      <vt:lpstr>PowerPoint Presentation</vt:lpstr>
      <vt:lpstr>Key Definitions – Digital Analytics</vt:lpstr>
      <vt:lpstr>Key Definitions – Digital Analytics</vt:lpstr>
      <vt:lpstr>Google Analytics – Account Setup</vt:lpstr>
      <vt:lpstr>How are reports structured in GA?</vt:lpstr>
      <vt:lpstr>Segments in GA</vt:lpstr>
      <vt:lpstr>Conversion Reports</vt:lpstr>
      <vt:lpstr>PowerPoint Presentation</vt:lpstr>
      <vt:lpstr>Important Elements of Search Console</vt:lpstr>
      <vt:lpstr>AdWords</vt:lpstr>
      <vt:lpstr>Conversion Tracking</vt:lpstr>
      <vt:lpstr>KPIs in AdWords</vt:lpstr>
      <vt:lpstr>Link Google Analytics &amp; AdWords</vt:lpstr>
      <vt:lpstr>Leverage Pre-defined reports in AdWords</vt:lpstr>
      <vt:lpstr>Tips for calculating ROI</vt:lpstr>
      <vt:lpstr>PowerPoint Presentation</vt:lpstr>
      <vt:lpstr>How you do it?</vt:lpstr>
      <vt:lpstr>Campaign URL builder</vt:lpstr>
      <vt:lpstr>Organizing your Campaigns</vt:lpstr>
      <vt:lpstr>Tracking in Google Analytics</vt:lpstr>
      <vt:lpstr>Landing Page Optimization</vt:lpstr>
      <vt:lpstr>Call to Action (CTA) Optimization</vt:lpstr>
      <vt:lpstr>Button Text Optimization</vt:lpstr>
      <vt:lpstr>What is a Dashboard?</vt:lpstr>
      <vt:lpstr>What does your boss care about?</vt:lpstr>
      <vt:lpstr>How should a CMO’s dashboard look like?</vt:lpstr>
      <vt:lpstr>How should a CMO’s dashboard look like?</vt:lpstr>
      <vt:lpstr>Using Dashboards in GA</vt:lpstr>
      <vt:lpstr>Social Media KPI’s</vt:lpstr>
      <vt:lpstr>SEO KPIs</vt:lpstr>
      <vt:lpstr>SEM KPIs</vt:lpstr>
      <vt:lpstr>Email KPIs</vt:lpstr>
      <vt:lpstr>How to Calculate CLV</vt:lpstr>
      <vt:lpstr>Marketing ROI</vt:lpstr>
      <vt:lpstr>SMART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Suraj Singh</cp:lastModifiedBy>
  <cp:revision>1</cp:revision>
  <dcterms:created xsi:type="dcterms:W3CDTF">2021-06-17T04:52:06Z</dcterms:created>
  <dcterms:modified xsi:type="dcterms:W3CDTF">2021-06-17T04:54:07Z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