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86" r:id="rId28"/>
    <p:sldId id="287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59052" y="650748"/>
            <a:ext cx="6339840" cy="512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65732" y="1138427"/>
            <a:ext cx="5993892" cy="512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5137" y="376173"/>
            <a:ext cx="6173724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969" y="2257806"/>
            <a:ext cx="810006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652" y="235407"/>
            <a:ext cx="573468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380" marR="5080" indent="-106680">
              <a:lnSpc>
                <a:spcPct val="100000"/>
              </a:lnSpc>
              <a:spcBef>
                <a:spcPts val="105"/>
              </a:spcBef>
            </a:pPr>
            <a:r>
              <a:rPr dirty="0"/>
              <a:t>Online </a:t>
            </a:r>
            <a:r>
              <a:rPr spc="-15" dirty="0"/>
              <a:t>Reputation </a:t>
            </a:r>
            <a:r>
              <a:rPr dirty="0"/>
              <a:t>is</a:t>
            </a:r>
            <a:r>
              <a:rPr spc="-95" dirty="0"/>
              <a:t> </a:t>
            </a:r>
            <a:r>
              <a:rPr spc="-20" dirty="0"/>
              <a:t>Even  </a:t>
            </a:r>
            <a:r>
              <a:rPr spc="15" dirty="0"/>
              <a:t>Crucial </a:t>
            </a:r>
            <a:r>
              <a:rPr spc="-20" dirty="0"/>
              <a:t>for </a:t>
            </a:r>
            <a:r>
              <a:rPr spc="5" dirty="0"/>
              <a:t>the </a:t>
            </a:r>
            <a:r>
              <a:rPr dirty="0"/>
              <a:t>BIG</a:t>
            </a:r>
            <a:r>
              <a:rPr spc="-95" dirty="0"/>
              <a:t> </a:t>
            </a:r>
            <a:r>
              <a:rPr spc="-85" dirty="0"/>
              <a:t>BOYS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1600200"/>
            <a:ext cx="8368665" cy="4511040"/>
            <a:chOff x="304800" y="1600200"/>
            <a:chExt cx="8368665" cy="4511040"/>
          </a:xfrm>
        </p:grpSpPr>
        <p:sp>
          <p:nvSpPr>
            <p:cNvPr id="4" name="object 4"/>
            <p:cNvSpPr/>
            <p:nvPr/>
          </p:nvSpPr>
          <p:spPr>
            <a:xfrm>
              <a:off x="304800" y="1600200"/>
              <a:ext cx="4198620" cy="4511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4400" y="1600200"/>
              <a:ext cx="3948684" cy="4511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066544" y="650748"/>
              <a:ext cx="5327904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6335" y="1138427"/>
              <a:ext cx="5472684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3317" y="235407"/>
            <a:ext cx="50018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Negative </a:t>
            </a:r>
            <a:r>
              <a:rPr spc="5" dirty="0"/>
              <a:t>Effects </a:t>
            </a:r>
            <a:r>
              <a:rPr dirty="0"/>
              <a:t>of a  Bad </a:t>
            </a:r>
            <a:r>
              <a:rPr spc="-5" dirty="0"/>
              <a:t>Online</a:t>
            </a:r>
            <a:r>
              <a:rPr spc="-70" dirty="0"/>
              <a:t> </a:t>
            </a:r>
            <a:r>
              <a:rPr spc="-15" dirty="0"/>
              <a:t>Reputation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288" y="1976437"/>
            <a:ext cx="2763520" cy="1428750"/>
            <a:chOff x="18288" y="1976437"/>
            <a:chExt cx="2763520" cy="1428750"/>
          </a:xfrm>
        </p:grpSpPr>
        <p:sp>
          <p:nvSpPr>
            <p:cNvPr id="7" name="object 7"/>
            <p:cNvSpPr/>
            <p:nvPr/>
          </p:nvSpPr>
          <p:spPr>
            <a:xfrm>
              <a:off x="18288" y="1981200"/>
              <a:ext cx="2763012" cy="1423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" y="1981200"/>
              <a:ext cx="2667000" cy="1295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" y="1981200"/>
              <a:ext cx="2667000" cy="1295400"/>
            </a:xfrm>
            <a:custGeom>
              <a:avLst/>
              <a:gdLst/>
              <a:ahLst/>
              <a:cxnLst/>
              <a:rect l="l" t="t" r="r" b="b"/>
              <a:pathLst>
                <a:path w="2667000" h="1295400">
                  <a:moveTo>
                    <a:pt x="0" y="323850"/>
                  </a:moveTo>
                  <a:lnTo>
                    <a:pt x="2019300" y="323850"/>
                  </a:lnTo>
                  <a:lnTo>
                    <a:pt x="2019300" y="0"/>
                  </a:lnTo>
                  <a:lnTo>
                    <a:pt x="2667000" y="647700"/>
                  </a:lnTo>
                  <a:lnTo>
                    <a:pt x="2019300" y="1295400"/>
                  </a:lnTo>
                  <a:lnTo>
                    <a:pt x="2019300" y="971550"/>
                  </a:lnTo>
                  <a:lnTo>
                    <a:pt x="0" y="971550"/>
                  </a:lnTo>
                  <a:lnTo>
                    <a:pt x="323850" y="647700"/>
                  </a:lnTo>
                  <a:lnTo>
                    <a:pt x="0" y="323850"/>
                  </a:lnTo>
                  <a:close/>
                </a:path>
              </a:pathLst>
            </a:custGeom>
            <a:ln w="9144">
              <a:solidFill>
                <a:srgbClr val="F86A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8411" y="2336419"/>
            <a:ext cx="150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Bad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Customer  </a:t>
            </a:r>
            <a:r>
              <a:rPr sz="1800" b="1" spc="-5" dirty="0">
                <a:latin typeface="Trebuchet MS"/>
                <a:cs typeface="Trebuchet MS"/>
              </a:rPr>
              <a:t>Experience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72867" y="1976437"/>
            <a:ext cx="2763520" cy="1428750"/>
            <a:chOff x="2372867" y="1976437"/>
            <a:chExt cx="2763520" cy="1428750"/>
          </a:xfrm>
        </p:grpSpPr>
        <p:sp>
          <p:nvSpPr>
            <p:cNvPr id="12" name="object 12"/>
            <p:cNvSpPr/>
            <p:nvPr/>
          </p:nvSpPr>
          <p:spPr>
            <a:xfrm>
              <a:off x="2372867" y="1981200"/>
              <a:ext cx="2763011" cy="1423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3159" y="1981200"/>
              <a:ext cx="2667000" cy="1295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23159" y="1981200"/>
              <a:ext cx="2667000" cy="1295400"/>
            </a:xfrm>
            <a:custGeom>
              <a:avLst/>
              <a:gdLst/>
              <a:ahLst/>
              <a:cxnLst/>
              <a:rect l="l" t="t" r="r" b="b"/>
              <a:pathLst>
                <a:path w="2667000" h="1295400">
                  <a:moveTo>
                    <a:pt x="0" y="323850"/>
                  </a:moveTo>
                  <a:lnTo>
                    <a:pt x="2019300" y="323850"/>
                  </a:lnTo>
                  <a:lnTo>
                    <a:pt x="2019300" y="0"/>
                  </a:lnTo>
                  <a:lnTo>
                    <a:pt x="2667000" y="647700"/>
                  </a:lnTo>
                  <a:lnTo>
                    <a:pt x="2019300" y="1295400"/>
                  </a:lnTo>
                  <a:lnTo>
                    <a:pt x="2019300" y="971550"/>
                  </a:lnTo>
                  <a:lnTo>
                    <a:pt x="0" y="971550"/>
                  </a:lnTo>
                  <a:lnTo>
                    <a:pt x="323850" y="647700"/>
                  </a:lnTo>
                  <a:lnTo>
                    <a:pt x="0" y="323850"/>
                  </a:lnTo>
                  <a:close/>
                </a:path>
              </a:pathLst>
            </a:custGeom>
            <a:ln w="9144">
              <a:solidFill>
                <a:srgbClr val="08A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85694" y="2336419"/>
            <a:ext cx="1741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8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Unresolved  </a:t>
            </a:r>
            <a:r>
              <a:rPr sz="1800" b="1" dirty="0">
                <a:latin typeface="Trebuchet MS"/>
                <a:cs typeface="Trebuchet MS"/>
              </a:rPr>
              <a:t>Customer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Issues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00015" y="1976437"/>
            <a:ext cx="2763520" cy="1428750"/>
            <a:chOff x="4700015" y="1976437"/>
            <a:chExt cx="2763520" cy="1428750"/>
          </a:xfrm>
        </p:grpSpPr>
        <p:sp>
          <p:nvSpPr>
            <p:cNvPr id="17" name="object 17"/>
            <p:cNvSpPr/>
            <p:nvPr/>
          </p:nvSpPr>
          <p:spPr>
            <a:xfrm>
              <a:off x="4700015" y="1981200"/>
              <a:ext cx="2763012" cy="1423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0307" y="1981200"/>
              <a:ext cx="2666999" cy="1295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0307" y="1981200"/>
              <a:ext cx="2667000" cy="1295400"/>
            </a:xfrm>
            <a:custGeom>
              <a:avLst/>
              <a:gdLst/>
              <a:ahLst/>
              <a:cxnLst/>
              <a:rect l="l" t="t" r="r" b="b"/>
              <a:pathLst>
                <a:path w="2667000" h="1295400">
                  <a:moveTo>
                    <a:pt x="0" y="323850"/>
                  </a:moveTo>
                  <a:lnTo>
                    <a:pt x="2019299" y="323850"/>
                  </a:lnTo>
                  <a:lnTo>
                    <a:pt x="2019299" y="0"/>
                  </a:lnTo>
                  <a:lnTo>
                    <a:pt x="2666999" y="647700"/>
                  </a:lnTo>
                  <a:lnTo>
                    <a:pt x="2019299" y="1295400"/>
                  </a:lnTo>
                  <a:lnTo>
                    <a:pt x="2019299" y="971550"/>
                  </a:lnTo>
                  <a:lnTo>
                    <a:pt x="0" y="971550"/>
                  </a:lnTo>
                  <a:lnTo>
                    <a:pt x="323850" y="647700"/>
                  </a:lnTo>
                  <a:lnTo>
                    <a:pt x="0" y="323850"/>
                  </a:lnTo>
                  <a:close/>
                </a:path>
              </a:pathLst>
            </a:custGeom>
            <a:ln w="9144">
              <a:solidFill>
                <a:srgbClr val="506D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52973" y="2473578"/>
            <a:ext cx="165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Bad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Reputation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64535" y="2968751"/>
            <a:ext cx="5736590" cy="3889375"/>
            <a:chOff x="2764535" y="2968751"/>
            <a:chExt cx="5736590" cy="3889375"/>
          </a:xfrm>
        </p:grpSpPr>
        <p:sp>
          <p:nvSpPr>
            <p:cNvPr id="22" name="object 22"/>
            <p:cNvSpPr/>
            <p:nvPr/>
          </p:nvSpPr>
          <p:spPr>
            <a:xfrm>
              <a:off x="7121651" y="2968751"/>
              <a:ext cx="1379220" cy="37597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64535" y="3550919"/>
              <a:ext cx="3406140" cy="33070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99484" y="4169409"/>
            <a:ext cx="193928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7515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Arial Black"/>
                <a:cs typeface="Arial Black"/>
              </a:rPr>
              <a:t>LOST  </a:t>
            </a:r>
            <a:r>
              <a:rPr sz="2800" spc="-5" dirty="0">
                <a:solidFill>
                  <a:srgbClr val="FFFFFF"/>
                </a:solidFill>
                <a:latin typeface="Arial Black"/>
                <a:cs typeface="Arial Black"/>
              </a:rPr>
              <a:t>REVENUE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066544" y="1107947"/>
              <a:ext cx="5327904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6335" y="1595627"/>
              <a:ext cx="5472684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326" rIns="0" bIns="0" rtlCol="0">
            <a:spAutoFit/>
          </a:bodyPr>
          <a:lstStyle/>
          <a:p>
            <a:pPr marL="690245" marR="5080" indent="139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Negative </a:t>
            </a:r>
            <a:r>
              <a:rPr spc="5" dirty="0"/>
              <a:t>Effects </a:t>
            </a:r>
            <a:r>
              <a:rPr spc="-5" dirty="0"/>
              <a:t>of </a:t>
            </a:r>
            <a:r>
              <a:rPr dirty="0"/>
              <a:t>a  Bad </a:t>
            </a:r>
            <a:r>
              <a:rPr spc="-5" dirty="0"/>
              <a:t>Online</a:t>
            </a:r>
            <a:r>
              <a:rPr spc="-70" dirty="0"/>
              <a:t> </a:t>
            </a:r>
            <a:r>
              <a:rPr spc="-15" dirty="0"/>
              <a:t>Reputation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4747" y="2775330"/>
            <a:ext cx="56730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Could Lose </a:t>
            </a:r>
            <a:r>
              <a:rPr sz="2400" spc="-5" dirty="0">
                <a:latin typeface="Verdana"/>
                <a:cs typeface="Verdana"/>
              </a:rPr>
              <a:t>Existing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Difficulty Getting New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Business Can Suffer Financial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Loss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663" y="2956560"/>
            <a:ext cx="2002536" cy="2001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174748" y="1107947"/>
              <a:ext cx="5109972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8507" y="1595627"/>
              <a:ext cx="5766816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326" rIns="0" bIns="0" rtlCol="0">
            <a:spAutoFit/>
          </a:bodyPr>
          <a:lstStyle/>
          <a:p>
            <a:pPr marL="542290" marR="5080" indent="39624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Positive </a:t>
            </a:r>
            <a:r>
              <a:rPr spc="5" dirty="0"/>
              <a:t>Effects </a:t>
            </a:r>
            <a:r>
              <a:rPr spc="-5" dirty="0"/>
              <a:t>of </a:t>
            </a:r>
            <a:r>
              <a:rPr dirty="0"/>
              <a:t>a  </a:t>
            </a:r>
            <a:r>
              <a:rPr spc="-5" dirty="0"/>
              <a:t>Good Online</a:t>
            </a:r>
            <a:r>
              <a:rPr spc="-50" dirty="0"/>
              <a:t> </a:t>
            </a:r>
            <a:r>
              <a:rPr spc="-15" dirty="0"/>
              <a:t>Reputation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3575" y="2842005"/>
            <a:ext cx="52749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15" dirty="0">
                <a:latin typeface="Verdana"/>
                <a:cs typeface="Verdana"/>
              </a:rPr>
              <a:t>Retain </a:t>
            </a:r>
            <a:r>
              <a:rPr sz="2400" spc="-5" dirty="0">
                <a:latin typeface="Verdana"/>
                <a:cs typeface="Verdana"/>
              </a:rPr>
              <a:t>Existing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Verdana"/>
                <a:cs typeface="Verdana"/>
              </a:rPr>
              <a:t>Easier </a:t>
            </a:r>
            <a:r>
              <a:rPr sz="2400" dirty="0">
                <a:latin typeface="Verdana"/>
                <a:cs typeface="Verdana"/>
              </a:rPr>
              <a:t>to </a:t>
            </a:r>
            <a:r>
              <a:rPr sz="2400" spc="-5" dirty="0">
                <a:latin typeface="Verdana"/>
                <a:cs typeface="Verdana"/>
              </a:rPr>
              <a:t>Get New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Verdana"/>
                <a:cs typeface="Verdana"/>
              </a:rPr>
              <a:t>Maintain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15" dirty="0">
                <a:latin typeface="Verdana"/>
                <a:cs typeface="Verdana"/>
              </a:rPr>
              <a:t>Positive </a:t>
            </a:r>
            <a:r>
              <a:rPr sz="2400" spc="-10" dirty="0">
                <a:latin typeface="Verdana"/>
                <a:cs typeface="Verdana"/>
              </a:rPr>
              <a:t>Brand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Image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2884932"/>
            <a:ext cx="2133600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476" y="1184147"/>
            <a:ext cx="7825740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492" y="769365"/>
            <a:ext cx="735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How </a:t>
            </a:r>
            <a:r>
              <a:rPr dirty="0"/>
              <a:t>to Maintain </a:t>
            </a:r>
            <a:r>
              <a:rPr spc="-70" dirty="0"/>
              <a:t>Your</a:t>
            </a:r>
            <a:r>
              <a:rPr spc="-20" dirty="0"/>
              <a:t> </a:t>
            </a:r>
            <a:r>
              <a:rPr spc="-15" dirty="0"/>
              <a:t>Reputation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440" y="1937130"/>
            <a:ext cx="82727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2400" dirty="0">
                <a:latin typeface="Verdana"/>
                <a:cs typeface="Verdana"/>
              </a:rPr>
              <a:t>Be </a:t>
            </a:r>
            <a:r>
              <a:rPr sz="2400" spc="-5" dirty="0">
                <a:latin typeface="Verdana"/>
                <a:cs typeface="Verdana"/>
              </a:rPr>
              <a:t>PROACTIVE instead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REACTIVE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AutoNum type="arabicPeriod"/>
            </a:pPr>
            <a:endParaRPr sz="23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spc="-5" dirty="0">
                <a:latin typeface="Verdana"/>
                <a:cs typeface="Verdana"/>
              </a:rPr>
              <a:t>Monitor Online </a:t>
            </a:r>
            <a:r>
              <a:rPr sz="2400" spc="-10" dirty="0">
                <a:latin typeface="Verdana"/>
                <a:cs typeface="Verdana"/>
              </a:rPr>
              <a:t>Conversations </a:t>
            </a:r>
            <a:r>
              <a:rPr sz="2400" dirty="0">
                <a:latin typeface="Verdana"/>
                <a:cs typeface="Verdana"/>
              </a:rPr>
              <a:t>About </a:t>
            </a:r>
            <a:r>
              <a:rPr sz="2400" spc="-40" dirty="0">
                <a:latin typeface="Verdana"/>
                <a:cs typeface="Verdana"/>
              </a:rPr>
              <a:t>Your</a:t>
            </a:r>
            <a:r>
              <a:rPr sz="2400" spc="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Business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Verdana"/>
              <a:buAutoNum type="arabicPeriod"/>
            </a:pPr>
            <a:endParaRPr sz="23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sz="2400" spc="-10" dirty="0">
                <a:latin typeface="Verdana"/>
                <a:cs typeface="Verdana"/>
              </a:rPr>
              <a:t>Respond </a:t>
            </a:r>
            <a:r>
              <a:rPr sz="2400" dirty="0">
                <a:latin typeface="Verdana"/>
                <a:cs typeface="Verdana"/>
              </a:rPr>
              <a:t>and </a:t>
            </a:r>
            <a:r>
              <a:rPr sz="2400" spc="-10" dirty="0">
                <a:latin typeface="Verdana"/>
                <a:cs typeface="Verdana"/>
              </a:rPr>
              <a:t>Interact </a:t>
            </a:r>
            <a:r>
              <a:rPr sz="2400" spc="-5" dirty="0">
                <a:latin typeface="Verdana"/>
                <a:cs typeface="Verdana"/>
              </a:rPr>
              <a:t>with </a:t>
            </a:r>
            <a:r>
              <a:rPr sz="2400" dirty="0">
                <a:latin typeface="Verdana"/>
                <a:cs typeface="Verdana"/>
              </a:rPr>
              <a:t>Consumers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Online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AutoNum type="arabicPeriod"/>
            </a:pPr>
            <a:endParaRPr sz="2350">
              <a:latin typeface="Verdana"/>
              <a:cs typeface="Verdana"/>
            </a:endParaRPr>
          </a:p>
          <a:p>
            <a:pPr marL="532765" indent="-520700">
              <a:lnSpc>
                <a:spcPct val="100000"/>
              </a:lnSpc>
              <a:buAutoNum type="arabicPeriod"/>
              <a:tabLst>
                <a:tab pos="532765" algn="l"/>
                <a:tab pos="533400" algn="l"/>
              </a:tabLst>
            </a:pPr>
            <a:r>
              <a:rPr sz="2400" spc="-5" dirty="0">
                <a:latin typeface="Verdana"/>
                <a:cs typeface="Verdana"/>
              </a:rPr>
              <a:t>Create </a:t>
            </a:r>
            <a:r>
              <a:rPr sz="2400" dirty="0">
                <a:latin typeface="Verdana"/>
                <a:cs typeface="Verdana"/>
              </a:rPr>
              <a:t>and Distribute </a:t>
            </a:r>
            <a:r>
              <a:rPr sz="2400" spc="-5" dirty="0">
                <a:latin typeface="Verdana"/>
                <a:cs typeface="Verdana"/>
              </a:rPr>
              <a:t>POSITIVE Content </a:t>
            </a:r>
            <a:r>
              <a:rPr sz="2400" spc="-10" dirty="0">
                <a:latin typeface="Verdana"/>
                <a:cs typeface="Verdana"/>
              </a:rPr>
              <a:t>Regularly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6744" y="4724400"/>
            <a:ext cx="1828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7379" y="1107947"/>
            <a:ext cx="5530596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4361" y="693165"/>
            <a:ext cx="5059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Actively Seek</a:t>
            </a:r>
            <a:r>
              <a:rPr spc="-75" dirty="0"/>
              <a:t> </a:t>
            </a:r>
            <a:r>
              <a:rPr spc="-25" dirty="0"/>
              <a:t>Reviews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2927730"/>
            <a:ext cx="8195309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Actively </a:t>
            </a:r>
            <a:r>
              <a:rPr sz="2400" dirty="0">
                <a:latin typeface="Verdana"/>
                <a:cs typeface="Verdana"/>
              </a:rPr>
              <a:t>Seek </a:t>
            </a:r>
            <a:r>
              <a:rPr sz="2400" spc="-10" dirty="0">
                <a:latin typeface="Verdana"/>
                <a:cs typeface="Verdana"/>
              </a:rPr>
              <a:t>Reviews </a:t>
            </a:r>
            <a:r>
              <a:rPr sz="2400" spc="-5" dirty="0">
                <a:latin typeface="Verdana"/>
                <a:cs typeface="Verdana"/>
              </a:rPr>
              <a:t>from Satisfied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-5" dirty="0">
                <a:latin typeface="Verdana"/>
                <a:cs typeface="Verdana"/>
              </a:rPr>
              <a:t>Boost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Conversions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-5" dirty="0">
                <a:latin typeface="Verdana"/>
                <a:cs typeface="Verdana"/>
              </a:rPr>
              <a:t>Provide </a:t>
            </a:r>
            <a:r>
              <a:rPr sz="2400" spc="-10" dirty="0">
                <a:latin typeface="Verdana"/>
                <a:cs typeface="Verdana"/>
              </a:rPr>
              <a:t>Feedback </a:t>
            </a:r>
            <a:r>
              <a:rPr sz="2400" dirty="0">
                <a:latin typeface="Verdana"/>
                <a:cs typeface="Verdana"/>
              </a:rPr>
              <a:t>about </a:t>
            </a:r>
            <a:r>
              <a:rPr sz="2400" spc="-40" dirty="0">
                <a:latin typeface="Verdana"/>
                <a:cs typeface="Verdana"/>
              </a:rPr>
              <a:t>Your </a:t>
            </a:r>
            <a:r>
              <a:rPr sz="2400" spc="-5" dirty="0">
                <a:latin typeface="Verdana"/>
                <a:cs typeface="Verdana"/>
              </a:rPr>
              <a:t>Product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8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-5" dirty="0">
                <a:latin typeface="Verdana"/>
                <a:cs typeface="Verdana"/>
              </a:rPr>
              <a:t>Consumers TRUST </a:t>
            </a:r>
            <a:r>
              <a:rPr sz="2400" dirty="0">
                <a:latin typeface="Verdana"/>
                <a:cs typeface="Verdana"/>
              </a:rPr>
              <a:t>and </a:t>
            </a:r>
            <a:r>
              <a:rPr sz="2400" spc="-5" dirty="0">
                <a:latin typeface="Verdana"/>
                <a:cs typeface="Verdana"/>
              </a:rPr>
              <a:t>EXPECT Online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Reviews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1900" y="1600200"/>
            <a:ext cx="1524000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107947"/>
            <a:ext cx="7266432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5300" y="693165"/>
            <a:ext cx="6795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How </a:t>
            </a:r>
            <a:r>
              <a:rPr dirty="0"/>
              <a:t>to </a:t>
            </a:r>
            <a:r>
              <a:rPr spc="-5" dirty="0"/>
              <a:t>Get </a:t>
            </a:r>
            <a:r>
              <a:rPr dirty="0"/>
              <a:t>Customer</a:t>
            </a:r>
            <a:r>
              <a:rPr spc="-25" dirty="0"/>
              <a:t> Reviews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2487929"/>
            <a:ext cx="808545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091565" indent="-342900" algn="r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42900" algn="l"/>
              </a:tabLst>
            </a:pPr>
            <a:r>
              <a:rPr sz="2400" spc="-5" dirty="0">
                <a:latin typeface="Verdana"/>
                <a:cs typeface="Verdana"/>
              </a:rPr>
              <a:t>Offer </a:t>
            </a:r>
            <a:r>
              <a:rPr sz="2400" dirty="0">
                <a:latin typeface="Verdana"/>
                <a:cs typeface="Verdana"/>
              </a:rPr>
              <a:t>an </a:t>
            </a:r>
            <a:r>
              <a:rPr sz="2400" spc="-5" dirty="0">
                <a:latin typeface="Verdana"/>
                <a:cs typeface="Verdana"/>
              </a:rPr>
              <a:t>Incentive in Exchange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Reviews</a:t>
            </a:r>
            <a:endParaRPr sz="2400">
              <a:latin typeface="Verdana"/>
              <a:cs typeface="Verdana"/>
            </a:endParaRPr>
          </a:p>
          <a:p>
            <a:pPr marL="342265" marR="1148080" lvl="1" indent="-342265" algn="r">
              <a:lnSpc>
                <a:spcPct val="100000"/>
              </a:lnSpc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400" spc="-5" dirty="0">
                <a:latin typeface="Verdana"/>
                <a:cs typeface="Verdana"/>
              </a:rPr>
              <a:t>Coupons, </a:t>
            </a:r>
            <a:r>
              <a:rPr sz="2400" dirty="0">
                <a:latin typeface="Verdana"/>
                <a:cs typeface="Verdana"/>
              </a:rPr>
              <a:t>Discounts, </a:t>
            </a:r>
            <a:r>
              <a:rPr sz="2400" spc="-5" dirty="0">
                <a:latin typeface="Verdana"/>
                <a:cs typeface="Verdana"/>
              </a:rPr>
              <a:t>Free </a:t>
            </a:r>
            <a:r>
              <a:rPr sz="2400" dirty="0">
                <a:latin typeface="Verdana"/>
                <a:cs typeface="Verdana"/>
              </a:rPr>
              <a:t>Samples,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etc.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355600" marR="42989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Ask Customers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spc="-10" dirty="0">
                <a:latin typeface="Verdana"/>
                <a:cs typeface="Verdana"/>
              </a:rPr>
              <a:t>Review </a:t>
            </a:r>
            <a:r>
              <a:rPr sz="2400" dirty="0">
                <a:latin typeface="Verdana"/>
                <a:cs typeface="Verdana"/>
              </a:rPr>
              <a:t>Products </a:t>
            </a:r>
            <a:r>
              <a:rPr sz="2400" spc="-5" dirty="0">
                <a:latin typeface="Verdana"/>
                <a:cs typeface="Verdana"/>
              </a:rPr>
              <a:t>by Placing </a:t>
            </a:r>
            <a:r>
              <a:rPr sz="2400" dirty="0">
                <a:latin typeface="Verdana"/>
                <a:cs typeface="Verdana"/>
              </a:rPr>
              <a:t>a  Calls </a:t>
            </a:r>
            <a:r>
              <a:rPr sz="2400" spc="-5" dirty="0">
                <a:latin typeface="Verdana"/>
                <a:cs typeface="Verdana"/>
              </a:rPr>
              <a:t>to Action </a:t>
            </a:r>
            <a:r>
              <a:rPr sz="2400" dirty="0">
                <a:latin typeface="Verdana"/>
                <a:cs typeface="Verdana"/>
              </a:rPr>
              <a:t>on </a:t>
            </a:r>
            <a:r>
              <a:rPr sz="2400" spc="-40" dirty="0">
                <a:latin typeface="Verdana"/>
                <a:cs typeface="Verdana"/>
              </a:rPr>
              <a:t>Your </a:t>
            </a:r>
            <a:r>
              <a:rPr sz="2400" dirty="0">
                <a:latin typeface="Verdana"/>
                <a:cs typeface="Verdana"/>
              </a:rPr>
              <a:t>Product</a:t>
            </a:r>
            <a:r>
              <a:rPr sz="2400" spc="1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Pages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355600" marR="79184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Send Customers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spc="-40" dirty="0">
                <a:latin typeface="Verdana"/>
                <a:cs typeface="Verdana"/>
              </a:rPr>
              <a:t>Your </a:t>
            </a:r>
            <a:r>
              <a:rPr sz="2400" dirty="0">
                <a:latin typeface="Verdana"/>
                <a:cs typeface="Verdana"/>
              </a:rPr>
              <a:t>Business Listings on  </a:t>
            </a:r>
            <a:r>
              <a:rPr sz="2400" spc="-5" dirty="0">
                <a:latin typeface="Verdana"/>
                <a:cs typeface="Verdana"/>
              </a:rPr>
              <a:t>Google Places, </a:t>
            </a:r>
            <a:r>
              <a:rPr sz="2400" spc="-40" dirty="0">
                <a:latin typeface="Verdana"/>
                <a:cs typeface="Verdana"/>
              </a:rPr>
              <a:t>Yelp, </a:t>
            </a:r>
            <a:r>
              <a:rPr sz="2400" spc="-5" dirty="0">
                <a:latin typeface="Verdana"/>
                <a:cs typeface="Verdana"/>
              </a:rPr>
              <a:t>CitySearch,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Others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Link </a:t>
            </a:r>
            <a:r>
              <a:rPr sz="2400" spc="-40" dirty="0">
                <a:latin typeface="Verdana"/>
                <a:cs typeface="Verdana"/>
              </a:rPr>
              <a:t>Your </a:t>
            </a:r>
            <a:r>
              <a:rPr sz="2400" dirty="0">
                <a:latin typeface="Verdana"/>
                <a:cs typeface="Verdana"/>
              </a:rPr>
              <a:t>Business Listing </a:t>
            </a:r>
            <a:r>
              <a:rPr sz="2400" spc="-5" dirty="0">
                <a:latin typeface="Verdana"/>
                <a:cs typeface="Verdana"/>
              </a:rPr>
              <a:t>Profiles to </a:t>
            </a:r>
            <a:r>
              <a:rPr sz="2400" spc="-40" dirty="0">
                <a:latin typeface="Verdana"/>
                <a:cs typeface="Verdana"/>
              </a:rPr>
              <a:t>Your</a:t>
            </a:r>
            <a:r>
              <a:rPr sz="2400" spc="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Website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1900" y="1328927"/>
            <a:ext cx="1524000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087" y="1107947"/>
            <a:ext cx="7915656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0714" y="693165"/>
            <a:ext cx="7443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Create </a:t>
            </a:r>
            <a:r>
              <a:rPr spc="-20" dirty="0"/>
              <a:t>Positive, </a:t>
            </a:r>
            <a:r>
              <a:rPr spc="10" dirty="0"/>
              <a:t>Branded</a:t>
            </a:r>
            <a:r>
              <a:rPr spc="-80" dirty="0"/>
              <a:t> </a:t>
            </a:r>
            <a:r>
              <a:rPr dirty="0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2013330"/>
            <a:ext cx="7880984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5745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Flood the First </a:t>
            </a:r>
            <a:r>
              <a:rPr sz="2400" spc="-15" dirty="0">
                <a:latin typeface="Verdana"/>
                <a:cs typeface="Verdana"/>
              </a:rPr>
              <a:t>Page </a:t>
            </a:r>
            <a:r>
              <a:rPr sz="2400" dirty="0">
                <a:latin typeface="Verdana"/>
                <a:cs typeface="Verdana"/>
              </a:rPr>
              <a:t>of the Search </a:t>
            </a:r>
            <a:r>
              <a:rPr sz="2400" spc="-5" dirty="0">
                <a:latin typeface="Verdana"/>
                <a:cs typeface="Verdana"/>
              </a:rPr>
              <a:t>Engines with  </a:t>
            </a:r>
            <a:r>
              <a:rPr sz="2400" spc="-10" dirty="0">
                <a:latin typeface="Verdana"/>
                <a:cs typeface="Verdana"/>
              </a:rPr>
              <a:t>Positive, Branded</a:t>
            </a:r>
            <a:r>
              <a:rPr sz="2400" spc="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Content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20" dirty="0">
                <a:latin typeface="Verdana"/>
                <a:cs typeface="Verdana"/>
              </a:rPr>
              <a:t>Well-Ranked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Website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On-Going Search Engine Optimization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(SEO)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Articles, Videos, </a:t>
            </a:r>
            <a:r>
              <a:rPr sz="2400" spc="-5" dirty="0">
                <a:latin typeface="Verdana"/>
                <a:cs typeface="Verdana"/>
              </a:rPr>
              <a:t>Press </a:t>
            </a:r>
            <a:r>
              <a:rPr sz="2400" spc="-10" dirty="0">
                <a:latin typeface="Verdana"/>
                <a:cs typeface="Verdana"/>
              </a:rPr>
              <a:t>Releases, </a:t>
            </a:r>
            <a:r>
              <a:rPr sz="2400" spc="-5" dirty="0">
                <a:latin typeface="Verdana"/>
                <a:cs typeface="Verdana"/>
              </a:rPr>
              <a:t>Photos,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etc.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Tips, </a:t>
            </a:r>
            <a:r>
              <a:rPr sz="2400" spc="-50" dirty="0">
                <a:latin typeface="Verdana"/>
                <a:cs typeface="Verdana"/>
              </a:rPr>
              <a:t>Tools, </a:t>
            </a:r>
            <a:r>
              <a:rPr sz="2400" spc="-5" dirty="0">
                <a:latin typeface="Verdana"/>
                <a:cs typeface="Verdana"/>
              </a:rPr>
              <a:t>Helpful </a:t>
            </a:r>
            <a:r>
              <a:rPr sz="2400" spc="-30" dirty="0">
                <a:latin typeface="Verdana"/>
                <a:cs typeface="Verdana"/>
              </a:rPr>
              <a:t>Tutorials, </a:t>
            </a:r>
            <a:r>
              <a:rPr sz="2400" dirty="0">
                <a:latin typeface="Verdana"/>
                <a:cs typeface="Verdana"/>
              </a:rPr>
              <a:t>and </a:t>
            </a:r>
            <a:r>
              <a:rPr sz="2400" spc="-5" dirty="0">
                <a:latin typeface="Verdana"/>
                <a:cs typeface="Verdana"/>
              </a:rPr>
              <a:t>Other Useful  content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380" y="1184147"/>
            <a:ext cx="7054596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980" y="769365"/>
            <a:ext cx="6583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Monitor </a:t>
            </a:r>
            <a:r>
              <a:rPr spc="-5" dirty="0"/>
              <a:t>Online</a:t>
            </a:r>
            <a:r>
              <a:rPr spc="-75" dirty="0"/>
              <a:t> </a:t>
            </a:r>
            <a:r>
              <a:rPr spc="-10" dirty="0"/>
              <a:t>Conversations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7068" y="1963928"/>
            <a:ext cx="7833359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9345" marR="833755" indent="-106870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Find Out What People Are </a:t>
            </a:r>
            <a:r>
              <a:rPr sz="2400" b="1" dirty="0">
                <a:latin typeface="Verdana"/>
                <a:cs typeface="Verdana"/>
              </a:rPr>
              <a:t>Saying  </a:t>
            </a:r>
            <a:r>
              <a:rPr sz="2400" b="1" spc="-5" dirty="0">
                <a:latin typeface="Verdana"/>
                <a:cs typeface="Verdana"/>
              </a:rPr>
              <a:t>About Your </a:t>
            </a:r>
            <a:r>
              <a:rPr sz="2400" b="1" spc="-10" dirty="0">
                <a:latin typeface="Verdana"/>
                <a:cs typeface="Verdana"/>
              </a:rPr>
              <a:t>Business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Verdana"/>
              <a:cs typeface="Verdana"/>
            </a:endParaRPr>
          </a:p>
          <a:p>
            <a:pPr marL="354965" marR="1610360" indent="-354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Do a </a:t>
            </a:r>
            <a:r>
              <a:rPr sz="2000" spc="-5" dirty="0">
                <a:latin typeface="Verdana"/>
                <a:cs typeface="Verdana"/>
              </a:rPr>
              <a:t>Google Search </a:t>
            </a:r>
            <a:r>
              <a:rPr sz="2000" dirty="0">
                <a:latin typeface="Verdana"/>
                <a:cs typeface="Verdana"/>
              </a:rPr>
              <a:t>for </a:t>
            </a:r>
            <a:r>
              <a:rPr sz="2000" spc="-35" dirty="0">
                <a:latin typeface="Verdana"/>
                <a:cs typeface="Verdana"/>
              </a:rPr>
              <a:t>Your </a:t>
            </a:r>
            <a:r>
              <a:rPr sz="2000" spc="-5" dirty="0">
                <a:latin typeface="Verdana"/>
                <a:cs typeface="Verdana"/>
              </a:rPr>
              <a:t>Business Name…  </a:t>
            </a:r>
            <a:r>
              <a:rPr sz="2000" dirty="0">
                <a:latin typeface="Verdana"/>
                <a:cs typeface="Verdana"/>
              </a:rPr>
              <a:t>What </a:t>
            </a:r>
            <a:r>
              <a:rPr sz="2000" spc="-5" dirty="0">
                <a:latin typeface="Verdana"/>
                <a:cs typeface="Verdana"/>
              </a:rPr>
              <a:t>Comes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Up?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Check </a:t>
            </a:r>
            <a:r>
              <a:rPr sz="2000" spc="-5" dirty="0">
                <a:latin typeface="Verdana"/>
                <a:cs typeface="Verdana"/>
              </a:rPr>
              <a:t>Articles, Blogs, </a:t>
            </a:r>
            <a:r>
              <a:rPr sz="2000" spc="-10" dirty="0">
                <a:latin typeface="Verdana"/>
                <a:cs typeface="Verdana"/>
              </a:rPr>
              <a:t>Forums,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Customer </a:t>
            </a:r>
            <a:r>
              <a:rPr sz="2000" spc="-15" dirty="0">
                <a:latin typeface="Verdana"/>
                <a:cs typeface="Verdana"/>
              </a:rPr>
              <a:t>Review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Sites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Frequently </a:t>
            </a:r>
            <a:r>
              <a:rPr sz="2000" dirty="0">
                <a:latin typeface="Verdana"/>
                <a:cs typeface="Verdana"/>
              </a:rPr>
              <a:t>Check </a:t>
            </a:r>
            <a:r>
              <a:rPr sz="2000" spc="-35" dirty="0">
                <a:latin typeface="Verdana"/>
                <a:cs typeface="Verdana"/>
              </a:rPr>
              <a:t>Your </a:t>
            </a:r>
            <a:r>
              <a:rPr sz="2000" spc="-5" dirty="0">
                <a:latin typeface="Verdana"/>
                <a:cs typeface="Verdana"/>
              </a:rPr>
              <a:t>Own Blog </a:t>
            </a:r>
            <a:r>
              <a:rPr sz="2000" dirty="0">
                <a:latin typeface="Verdana"/>
                <a:cs typeface="Verdana"/>
              </a:rPr>
              <a:t>/ </a:t>
            </a:r>
            <a:r>
              <a:rPr sz="2000" spc="-20" dirty="0">
                <a:latin typeface="Verdana"/>
                <a:cs typeface="Verdana"/>
              </a:rPr>
              <a:t>Website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Comments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Verdana"/>
                <a:cs typeface="Verdana"/>
              </a:rPr>
              <a:t>Pay </a:t>
            </a:r>
            <a:r>
              <a:rPr sz="2000" spc="-5" dirty="0">
                <a:latin typeface="Verdana"/>
                <a:cs typeface="Verdana"/>
              </a:rPr>
              <a:t>Close Attention </a:t>
            </a:r>
            <a:r>
              <a:rPr sz="2000" dirty="0">
                <a:latin typeface="Verdana"/>
                <a:cs typeface="Verdana"/>
              </a:rPr>
              <a:t>to the </a:t>
            </a:r>
            <a:r>
              <a:rPr sz="2000" spc="-5" dirty="0">
                <a:latin typeface="Verdana"/>
                <a:cs typeface="Verdana"/>
              </a:rPr>
              <a:t>Social Network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Sites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0400" y="2881883"/>
            <a:ext cx="11430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9300" y="1031747"/>
            <a:ext cx="5286756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6282" y="616965"/>
            <a:ext cx="4813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Respond </a:t>
            </a:r>
            <a:r>
              <a:rPr dirty="0"/>
              <a:t>and</a:t>
            </a:r>
            <a:r>
              <a:rPr spc="-80" dirty="0"/>
              <a:t> </a:t>
            </a:r>
            <a:r>
              <a:rPr spc="5" dirty="0"/>
              <a:t>Interact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592" y="1937130"/>
            <a:ext cx="7363459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Listen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What </a:t>
            </a:r>
            <a:r>
              <a:rPr sz="2400" spc="-15" dirty="0">
                <a:latin typeface="Verdana"/>
                <a:cs typeface="Verdana"/>
              </a:rPr>
              <a:t>People </a:t>
            </a:r>
            <a:r>
              <a:rPr sz="2400" spc="-5" dirty="0">
                <a:latin typeface="Verdana"/>
                <a:cs typeface="Verdana"/>
              </a:rPr>
              <a:t>are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Saying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355600" marR="105537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Verdana"/>
                <a:cs typeface="Verdana"/>
              </a:rPr>
              <a:t>Respond </a:t>
            </a:r>
            <a:r>
              <a:rPr sz="2400" spc="-5" dirty="0">
                <a:latin typeface="Verdana"/>
                <a:cs typeface="Verdana"/>
              </a:rPr>
              <a:t>to Both </a:t>
            </a:r>
            <a:r>
              <a:rPr sz="2400" spc="-15" dirty="0">
                <a:latin typeface="Verdana"/>
                <a:cs typeface="Verdana"/>
              </a:rPr>
              <a:t>Positive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and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Negative  </a:t>
            </a:r>
            <a:r>
              <a:rPr sz="2400" spc="-5" dirty="0">
                <a:latin typeface="Verdana"/>
                <a:cs typeface="Verdana"/>
              </a:rPr>
              <a:t>Comments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355600" marR="118745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Be </a:t>
            </a:r>
            <a:r>
              <a:rPr sz="2400" spc="-10" dirty="0">
                <a:latin typeface="Verdana"/>
                <a:cs typeface="Verdana"/>
              </a:rPr>
              <a:t>Respectful </a:t>
            </a:r>
            <a:r>
              <a:rPr sz="2400" dirty="0">
                <a:latin typeface="Verdana"/>
                <a:cs typeface="Verdana"/>
              </a:rPr>
              <a:t>and </a:t>
            </a:r>
            <a:r>
              <a:rPr sz="2400" spc="-10" dirty="0">
                <a:latin typeface="Verdana"/>
                <a:cs typeface="Verdana"/>
              </a:rPr>
              <a:t>Display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Helpful, </a:t>
            </a:r>
            <a:r>
              <a:rPr sz="2400" dirty="0">
                <a:latin typeface="Verdana"/>
                <a:cs typeface="Verdana"/>
              </a:rPr>
              <a:t>Friendly  Demeanor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Verdana"/>
                <a:cs typeface="Verdana"/>
              </a:rPr>
              <a:t>Always </a:t>
            </a:r>
            <a:r>
              <a:rPr sz="2400" spc="-5" dirty="0">
                <a:latin typeface="Verdana"/>
                <a:cs typeface="Verdana"/>
              </a:rPr>
              <a:t>Quickly Offer </a:t>
            </a:r>
            <a:r>
              <a:rPr sz="2400" dirty="0">
                <a:latin typeface="Verdana"/>
                <a:cs typeface="Verdana"/>
              </a:rPr>
              <a:t>a Solution </a:t>
            </a:r>
            <a:r>
              <a:rPr sz="2400" spc="-10" dirty="0">
                <a:latin typeface="Verdana"/>
                <a:cs typeface="Verdana"/>
              </a:rPr>
              <a:t>any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Problems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3" y="0"/>
            <a:ext cx="9229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883" y="1107947"/>
            <a:ext cx="6609588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4485" y="693165"/>
            <a:ext cx="6136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Why </a:t>
            </a:r>
            <a:r>
              <a:rPr spc="-10" dirty="0"/>
              <a:t>Respond </a:t>
            </a:r>
            <a:r>
              <a:rPr dirty="0"/>
              <a:t>and</a:t>
            </a:r>
            <a:r>
              <a:rPr spc="-125" dirty="0"/>
              <a:t> </a:t>
            </a:r>
            <a:r>
              <a:rPr spc="5" dirty="0"/>
              <a:t>Interact?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2089530"/>
            <a:ext cx="76860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Builds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Relationships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235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Allows </a:t>
            </a:r>
            <a:r>
              <a:rPr sz="2400" spc="-55" dirty="0">
                <a:latin typeface="Verdana"/>
                <a:cs typeface="Verdana"/>
              </a:rPr>
              <a:t>You </a:t>
            </a:r>
            <a:r>
              <a:rPr sz="2400" spc="-5" dirty="0">
                <a:latin typeface="Verdana"/>
                <a:cs typeface="Verdana"/>
              </a:rPr>
              <a:t>to Actively </a:t>
            </a:r>
            <a:r>
              <a:rPr sz="2400" dirty="0">
                <a:latin typeface="Verdana"/>
                <a:cs typeface="Verdana"/>
              </a:rPr>
              <a:t>Manage </a:t>
            </a:r>
            <a:r>
              <a:rPr sz="2400" spc="-5" dirty="0">
                <a:latin typeface="Verdana"/>
                <a:cs typeface="Verdana"/>
              </a:rPr>
              <a:t>and Control </a:t>
            </a:r>
            <a:r>
              <a:rPr sz="2400" spc="-40" dirty="0">
                <a:latin typeface="Verdana"/>
                <a:cs typeface="Verdana"/>
              </a:rPr>
              <a:t>Your  </a:t>
            </a:r>
            <a:r>
              <a:rPr sz="2400" spc="-10" dirty="0">
                <a:latin typeface="Verdana"/>
                <a:cs typeface="Verdana"/>
              </a:rPr>
              <a:t>Brand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23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Shows that </a:t>
            </a:r>
            <a:r>
              <a:rPr sz="2400" spc="-55" dirty="0">
                <a:latin typeface="Verdana"/>
                <a:cs typeface="Verdana"/>
              </a:rPr>
              <a:t>You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Care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23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Allows </a:t>
            </a:r>
            <a:r>
              <a:rPr sz="2400" spc="-5" dirty="0">
                <a:latin typeface="Verdana"/>
                <a:cs typeface="Verdana"/>
              </a:rPr>
              <a:t>Other </a:t>
            </a:r>
            <a:r>
              <a:rPr sz="2400" spc="-15" dirty="0">
                <a:latin typeface="Verdana"/>
                <a:cs typeface="Verdana"/>
              </a:rPr>
              <a:t>People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See </a:t>
            </a:r>
            <a:r>
              <a:rPr sz="2400" spc="-40" dirty="0">
                <a:latin typeface="Verdana"/>
                <a:cs typeface="Verdana"/>
              </a:rPr>
              <a:t>Your </a:t>
            </a:r>
            <a:r>
              <a:rPr sz="2400" spc="-15" dirty="0">
                <a:latin typeface="Verdana"/>
                <a:cs typeface="Verdana"/>
              </a:rPr>
              <a:t>Point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View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008" y="1184147"/>
            <a:ext cx="7696200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415" y="769365"/>
            <a:ext cx="72237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How </a:t>
            </a:r>
            <a:r>
              <a:rPr dirty="0"/>
              <a:t>to </a:t>
            </a:r>
            <a:r>
              <a:rPr spc="-25" dirty="0"/>
              <a:t>Improve </a:t>
            </a:r>
            <a:r>
              <a:rPr spc="-70" dirty="0"/>
              <a:t>Your</a:t>
            </a:r>
            <a:r>
              <a:rPr spc="15" dirty="0"/>
              <a:t> </a:t>
            </a:r>
            <a:r>
              <a:rPr spc="-15" dirty="0"/>
              <a:t>Reputation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937130"/>
            <a:ext cx="7834630" cy="377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3585" marR="596265" indent="-9467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Already Have Some </a:t>
            </a:r>
            <a:r>
              <a:rPr sz="2400" b="1" dirty="0">
                <a:latin typeface="Verdana"/>
                <a:cs typeface="Verdana"/>
              </a:rPr>
              <a:t>Negative </a:t>
            </a:r>
            <a:r>
              <a:rPr sz="2400" b="1" spc="-5" dirty="0">
                <a:latin typeface="Verdana"/>
                <a:cs typeface="Verdana"/>
              </a:rPr>
              <a:t>Online  Comments </a:t>
            </a:r>
            <a:r>
              <a:rPr sz="2400" b="1" dirty="0">
                <a:latin typeface="Verdana"/>
                <a:cs typeface="Verdana"/>
              </a:rPr>
              <a:t>and</a:t>
            </a:r>
            <a:r>
              <a:rPr sz="2400" b="1" spc="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Reviews?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150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Verdana"/>
                <a:cs typeface="Verdana"/>
              </a:rPr>
              <a:t>Make </a:t>
            </a:r>
            <a:r>
              <a:rPr sz="2000" spc="-10" dirty="0">
                <a:latin typeface="Verdana"/>
                <a:cs typeface="Verdana"/>
              </a:rPr>
              <a:t>Brand </a:t>
            </a:r>
            <a:r>
              <a:rPr sz="2000" spc="-5" dirty="0">
                <a:latin typeface="Verdana"/>
                <a:cs typeface="Verdana"/>
              </a:rPr>
              <a:t>Optimization </a:t>
            </a:r>
            <a:r>
              <a:rPr sz="2000" spc="-35" dirty="0">
                <a:latin typeface="Verdana"/>
                <a:cs typeface="Verdana"/>
              </a:rPr>
              <a:t>Your </a:t>
            </a:r>
            <a:r>
              <a:rPr sz="2000" spc="-5" dirty="0">
                <a:latin typeface="Verdana"/>
                <a:cs typeface="Verdana"/>
              </a:rPr>
              <a:t>Main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Focus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Verdana"/>
                <a:cs typeface="Verdana"/>
              </a:rPr>
              <a:t>Use SEO </a:t>
            </a:r>
            <a:r>
              <a:rPr sz="2000" spc="-5" dirty="0">
                <a:latin typeface="Verdana"/>
                <a:cs typeface="Verdana"/>
              </a:rPr>
              <a:t>to Drive </a:t>
            </a:r>
            <a:r>
              <a:rPr sz="2000" dirty="0">
                <a:latin typeface="Verdana"/>
                <a:cs typeface="Verdana"/>
              </a:rPr>
              <a:t>Down the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Negativity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Verdana"/>
                <a:cs typeface="Verdana"/>
              </a:rPr>
              <a:t>Create and Submit </a:t>
            </a:r>
            <a:r>
              <a:rPr sz="2000" spc="-5" dirty="0">
                <a:latin typeface="Verdana"/>
                <a:cs typeface="Verdana"/>
              </a:rPr>
              <a:t>Press </a:t>
            </a:r>
            <a:r>
              <a:rPr sz="2000" spc="-10" dirty="0">
                <a:latin typeface="Verdana"/>
                <a:cs typeface="Verdana"/>
              </a:rPr>
              <a:t>Releases, </a:t>
            </a:r>
            <a:r>
              <a:rPr sz="2000" spc="-5" dirty="0">
                <a:latin typeface="Verdana"/>
                <a:cs typeface="Verdana"/>
              </a:rPr>
              <a:t>Articles,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Videos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Verdana"/>
                <a:cs typeface="Verdana"/>
              </a:rPr>
              <a:t>Create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Blog </a:t>
            </a:r>
            <a:r>
              <a:rPr sz="2000" dirty="0">
                <a:latin typeface="Verdana"/>
                <a:cs typeface="Verdana"/>
              </a:rPr>
              <a:t>and Submit Fresh, Unique Content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Regularly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9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Verdana"/>
                <a:cs typeface="Verdana"/>
              </a:rPr>
              <a:t>Engage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Social </a:t>
            </a:r>
            <a:r>
              <a:rPr sz="2000" dirty="0">
                <a:latin typeface="Verdana"/>
                <a:cs typeface="Verdana"/>
              </a:rPr>
              <a:t>Media and </a:t>
            </a:r>
            <a:r>
              <a:rPr sz="2000" spc="-5" dirty="0">
                <a:latin typeface="Verdana"/>
                <a:cs typeface="Verdana"/>
              </a:rPr>
              <a:t>Build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Loyal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Following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816" y="1184147"/>
            <a:ext cx="7696200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769365"/>
            <a:ext cx="72237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How </a:t>
            </a:r>
            <a:r>
              <a:rPr dirty="0"/>
              <a:t>to </a:t>
            </a:r>
            <a:r>
              <a:rPr spc="-25" dirty="0"/>
              <a:t>Improve </a:t>
            </a:r>
            <a:r>
              <a:rPr spc="-70" dirty="0"/>
              <a:t>Your</a:t>
            </a:r>
            <a:r>
              <a:rPr spc="15" dirty="0"/>
              <a:t> </a:t>
            </a:r>
            <a:r>
              <a:rPr spc="-15" dirty="0"/>
              <a:t>Reputation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817" y="2089530"/>
            <a:ext cx="6666865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Ask </a:t>
            </a:r>
            <a:r>
              <a:rPr sz="2400" spc="-5" dirty="0">
                <a:latin typeface="Verdana"/>
                <a:cs typeface="Verdana"/>
              </a:rPr>
              <a:t>for </a:t>
            </a:r>
            <a:r>
              <a:rPr sz="2400" spc="-10" dirty="0">
                <a:latin typeface="Verdana"/>
                <a:cs typeface="Verdana"/>
              </a:rPr>
              <a:t>Negative Reviews </a:t>
            </a:r>
            <a:r>
              <a:rPr sz="2400" spc="-5" dirty="0">
                <a:latin typeface="Verdana"/>
                <a:cs typeface="Verdana"/>
              </a:rPr>
              <a:t>to be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Removed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5" dirty="0">
                <a:latin typeface="Verdana"/>
                <a:cs typeface="Verdana"/>
              </a:rPr>
              <a:t>Don’t </a:t>
            </a:r>
            <a:r>
              <a:rPr sz="2400" spc="-5" dirty="0">
                <a:latin typeface="Verdana"/>
                <a:cs typeface="Verdana"/>
              </a:rPr>
              <a:t>Ignore </a:t>
            </a:r>
            <a:r>
              <a:rPr sz="2400" spc="-40" dirty="0">
                <a:latin typeface="Verdana"/>
                <a:cs typeface="Verdana"/>
              </a:rPr>
              <a:t>Your </a:t>
            </a:r>
            <a:r>
              <a:rPr sz="2400" dirty="0">
                <a:latin typeface="Verdana"/>
                <a:cs typeface="Verdana"/>
              </a:rPr>
              <a:t>Unhappy</a:t>
            </a:r>
            <a:r>
              <a:rPr sz="2400" spc="9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Verdana"/>
                <a:cs typeface="Verdana"/>
              </a:rPr>
              <a:t>Promptly </a:t>
            </a:r>
            <a:r>
              <a:rPr sz="2400" dirty="0">
                <a:latin typeface="Verdana"/>
                <a:cs typeface="Verdana"/>
              </a:rPr>
              <a:t>Address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Issues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Know When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Walk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Away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/>
              <a:cs typeface="Verdana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812800" algn="l"/>
              </a:tabLst>
            </a:pPr>
            <a:r>
              <a:rPr sz="2400" spc="5" dirty="0">
                <a:latin typeface="Verdana"/>
                <a:cs typeface="Verdana"/>
              </a:rPr>
              <a:t>Don’t </a:t>
            </a:r>
            <a:r>
              <a:rPr sz="2400" dirty="0">
                <a:latin typeface="Verdana"/>
                <a:cs typeface="Verdana"/>
              </a:rPr>
              <a:t>Argue with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2350">
              <a:latin typeface="Verdana"/>
              <a:cs typeface="Verdana"/>
            </a:endParaRPr>
          </a:p>
          <a:p>
            <a:pPr marL="812800" indent="-343535">
              <a:lnSpc>
                <a:spcPct val="100000"/>
              </a:lnSpc>
              <a:buFont typeface="Wingdings"/>
              <a:buChar char=""/>
              <a:tabLst>
                <a:tab pos="812800" algn="l"/>
              </a:tabLst>
            </a:pPr>
            <a:r>
              <a:rPr sz="2400" spc="5" dirty="0">
                <a:latin typeface="Verdana"/>
                <a:cs typeface="Verdana"/>
              </a:rPr>
              <a:t>Can’t </a:t>
            </a:r>
            <a:r>
              <a:rPr sz="2400" spc="-5" dirty="0">
                <a:latin typeface="Verdana"/>
                <a:cs typeface="Verdana"/>
              </a:rPr>
              <a:t>Please </a:t>
            </a:r>
            <a:r>
              <a:rPr sz="2400" spc="-15" dirty="0">
                <a:latin typeface="Verdana"/>
                <a:cs typeface="Verdana"/>
              </a:rPr>
              <a:t>Everyone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32" t="16667" r="29151" b="15626"/>
          <a:stretch/>
        </p:blipFill>
        <p:spPr>
          <a:xfrm>
            <a:off x="0" y="0"/>
            <a:ext cx="9171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0116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0"/>
            <a:ext cx="88201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533400"/>
            <a:ext cx="9153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0"/>
            <a:ext cx="91535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299972" y="990600"/>
              <a:ext cx="6914388" cy="763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9027" y="1722120"/>
              <a:ext cx="5259324" cy="763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 marR="5080" indent="-829944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Online</a:t>
            </a:r>
            <a:r>
              <a:rPr sz="4800" spc="-75" dirty="0"/>
              <a:t> </a:t>
            </a:r>
            <a:r>
              <a:rPr sz="4800" spc="-20" dirty="0"/>
              <a:t>Reputation  </a:t>
            </a:r>
            <a:r>
              <a:rPr sz="4800" spc="5" dirty="0"/>
              <a:t>Management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3413759" y="2223516"/>
            <a:ext cx="2307336" cy="2308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1641" y="5000625"/>
            <a:ext cx="7348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0110" marR="5080" indent="-868044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Arial Black"/>
                <a:cs typeface="Arial Black"/>
              </a:rPr>
              <a:t>Do </a:t>
            </a:r>
            <a:r>
              <a:rPr sz="2800" spc="-85" dirty="0">
                <a:solidFill>
                  <a:srgbClr val="C00000"/>
                </a:solidFill>
                <a:latin typeface="Arial Black"/>
                <a:cs typeface="Arial Black"/>
              </a:rPr>
              <a:t>You </a:t>
            </a:r>
            <a:r>
              <a:rPr sz="2800" spc="-20" dirty="0">
                <a:solidFill>
                  <a:srgbClr val="C00000"/>
                </a:solidFill>
                <a:latin typeface="Arial Black"/>
                <a:cs typeface="Arial Black"/>
              </a:rPr>
              <a:t>Know </a:t>
            </a:r>
            <a:r>
              <a:rPr sz="2800" spc="5" dirty="0">
                <a:solidFill>
                  <a:srgbClr val="C00000"/>
                </a:solidFill>
                <a:latin typeface="Arial Black"/>
                <a:cs typeface="Arial Black"/>
              </a:rPr>
              <a:t>What </a:t>
            </a:r>
            <a:r>
              <a:rPr sz="2800" spc="-20" dirty="0">
                <a:solidFill>
                  <a:srgbClr val="C00000"/>
                </a:solidFill>
                <a:latin typeface="Arial Black"/>
                <a:cs typeface="Arial Black"/>
              </a:rPr>
              <a:t>People </a:t>
            </a:r>
            <a:r>
              <a:rPr sz="2800" spc="5" dirty="0">
                <a:solidFill>
                  <a:srgbClr val="C00000"/>
                </a:solidFill>
                <a:latin typeface="Arial Black"/>
                <a:cs typeface="Arial Black"/>
              </a:rPr>
              <a:t>Are </a:t>
            </a:r>
            <a:r>
              <a:rPr sz="2800" spc="-10" dirty="0">
                <a:solidFill>
                  <a:srgbClr val="C00000"/>
                </a:solidFill>
                <a:latin typeface="Arial Black"/>
                <a:cs typeface="Arial Black"/>
              </a:rPr>
              <a:t>Saying  About </a:t>
            </a:r>
            <a:r>
              <a:rPr sz="2800" spc="-70" dirty="0">
                <a:solidFill>
                  <a:srgbClr val="C00000"/>
                </a:solidFill>
                <a:latin typeface="Arial Black"/>
                <a:cs typeface="Arial Black"/>
              </a:rPr>
              <a:t>Your </a:t>
            </a:r>
            <a:r>
              <a:rPr sz="2800" spc="-10" dirty="0">
                <a:solidFill>
                  <a:srgbClr val="C00000"/>
                </a:solidFill>
                <a:latin typeface="Arial Black"/>
                <a:cs typeface="Arial Black"/>
              </a:rPr>
              <a:t>Business</a:t>
            </a:r>
            <a:r>
              <a:rPr sz="2800" spc="110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 Black"/>
                <a:cs typeface="Arial Black"/>
              </a:rPr>
              <a:t>Online?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543811" y="1031747"/>
              <a:ext cx="6402324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6644" y="1519427"/>
              <a:ext cx="3622548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126" rIns="0" bIns="0" rtlCol="0">
            <a:spAutoFit/>
          </a:bodyPr>
          <a:lstStyle/>
          <a:p>
            <a:pPr marL="1630680" marR="5080" indent="-132334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What </a:t>
            </a:r>
            <a:r>
              <a:rPr spc="-5" dirty="0"/>
              <a:t>is Online</a:t>
            </a:r>
            <a:r>
              <a:rPr spc="-75" dirty="0"/>
              <a:t> </a:t>
            </a:r>
            <a:r>
              <a:rPr spc="-15" dirty="0"/>
              <a:t>Reputation  </a:t>
            </a:r>
            <a:r>
              <a:rPr spc="5" dirty="0"/>
              <a:t>Management?</a:t>
            </a:r>
          </a:p>
        </p:txBody>
      </p:sp>
      <p:sp>
        <p:nvSpPr>
          <p:cNvPr id="6" name="object 6"/>
          <p:cNvSpPr/>
          <p:nvPr/>
        </p:nvSpPr>
        <p:spPr>
          <a:xfrm>
            <a:off x="228600" y="2866644"/>
            <a:ext cx="2438400" cy="243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9947" y="2706115"/>
            <a:ext cx="5682615" cy="260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094" marR="855980" indent="54546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Black"/>
                <a:cs typeface="Arial Black"/>
              </a:rPr>
              <a:t>Wikipedia </a:t>
            </a:r>
            <a:r>
              <a:rPr sz="1800" dirty="0">
                <a:latin typeface="Arial Black"/>
                <a:cs typeface="Arial Black"/>
              </a:rPr>
              <a:t>Definition of  Online </a:t>
            </a:r>
            <a:r>
              <a:rPr sz="1800" spc="-10" dirty="0">
                <a:latin typeface="Arial Black"/>
                <a:cs typeface="Arial Black"/>
              </a:rPr>
              <a:t>Reputation</a:t>
            </a:r>
            <a:r>
              <a:rPr sz="1800" spc="-7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Management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Online reputation management </a:t>
            </a:r>
            <a:r>
              <a:rPr sz="1800" spc="-5" dirty="0">
                <a:latin typeface="Trebuchet MS"/>
                <a:cs typeface="Trebuchet MS"/>
              </a:rPr>
              <a:t>(or </a:t>
            </a:r>
            <a:r>
              <a:rPr sz="1800" b="1" spc="-5" dirty="0">
                <a:latin typeface="Trebuchet MS"/>
                <a:cs typeface="Trebuchet MS"/>
              </a:rPr>
              <a:t>monitoring</a:t>
            </a:r>
            <a:r>
              <a:rPr sz="1800" spc="-5" dirty="0">
                <a:latin typeface="Trebuchet MS"/>
                <a:cs typeface="Trebuchet MS"/>
              </a:rPr>
              <a:t>) is the  practice of monitoring the Internet reputation of </a:t>
            </a:r>
            <a:r>
              <a:rPr sz="1800" dirty="0">
                <a:latin typeface="Trebuchet MS"/>
                <a:cs typeface="Trebuchet MS"/>
              </a:rPr>
              <a:t>a  </a:t>
            </a:r>
            <a:r>
              <a:rPr sz="1800" spc="-5" dirty="0">
                <a:latin typeface="Trebuchet MS"/>
                <a:cs typeface="Trebuchet MS"/>
              </a:rPr>
              <a:t>person, </a:t>
            </a:r>
            <a:r>
              <a:rPr sz="1800" dirty="0">
                <a:latin typeface="Trebuchet MS"/>
                <a:cs typeface="Trebuchet MS"/>
              </a:rPr>
              <a:t>brand </a:t>
            </a:r>
            <a:r>
              <a:rPr sz="1800" spc="-5" dirty="0">
                <a:latin typeface="Trebuchet MS"/>
                <a:cs typeface="Trebuchet MS"/>
              </a:rPr>
              <a:t>or business, with the goal of </a:t>
            </a:r>
            <a:r>
              <a:rPr sz="1800" dirty="0">
                <a:latin typeface="Trebuchet MS"/>
                <a:cs typeface="Trebuchet MS"/>
              </a:rPr>
              <a:t>suppressing  </a:t>
            </a:r>
            <a:r>
              <a:rPr sz="1800" spc="-5" dirty="0">
                <a:latin typeface="Trebuchet MS"/>
                <a:cs typeface="Trebuchet MS"/>
              </a:rPr>
              <a:t>negative mentions </a:t>
            </a:r>
            <a:r>
              <a:rPr sz="1800" spc="-30" dirty="0">
                <a:latin typeface="Trebuchet MS"/>
                <a:cs typeface="Trebuchet MS"/>
              </a:rPr>
              <a:t>entirely, </a:t>
            </a:r>
            <a:r>
              <a:rPr sz="1800" spc="-5" dirty="0">
                <a:latin typeface="Trebuchet MS"/>
                <a:cs typeface="Trebuchet MS"/>
              </a:rPr>
              <a:t>or pushing them lower </a:t>
            </a:r>
            <a:r>
              <a:rPr sz="1800" spc="-10" dirty="0">
                <a:latin typeface="Trebuchet MS"/>
                <a:cs typeface="Trebuchet MS"/>
              </a:rPr>
              <a:t>on  </a:t>
            </a:r>
            <a:r>
              <a:rPr sz="1800" spc="-5" dirty="0">
                <a:latin typeface="Trebuchet MS"/>
                <a:cs typeface="Trebuchet MS"/>
              </a:rPr>
              <a:t>search engine </a:t>
            </a:r>
            <a:r>
              <a:rPr sz="1800" dirty="0">
                <a:latin typeface="Trebuchet MS"/>
                <a:cs typeface="Trebuchet MS"/>
              </a:rPr>
              <a:t>results </a:t>
            </a:r>
            <a:r>
              <a:rPr sz="1800" spc="-5" dirty="0">
                <a:latin typeface="Trebuchet MS"/>
                <a:cs typeface="Trebuchet MS"/>
              </a:rPr>
              <a:t>pages to decrease their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visibility.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4892" y="955547"/>
            <a:ext cx="4226052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1873" y="540765"/>
            <a:ext cx="3755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Did </a:t>
            </a:r>
            <a:r>
              <a:rPr spc="-90" dirty="0"/>
              <a:t>You</a:t>
            </a:r>
            <a:r>
              <a:rPr spc="-85" dirty="0"/>
              <a:t> </a:t>
            </a:r>
            <a:r>
              <a:rPr spc="-10" dirty="0"/>
              <a:t>Know?...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2600" y="1937130"/>
            <a:ext cx="80994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The 2011 </a:t>
            </a:r>
            <a:r>
              <a:rPr sz="2400" dirty="0">
                <a:latin typeface="Verdana"/>
                <a:cs typeface="Verdana"/>
              </a:rPr>
              <a:t>“Social Shopping Study” indicates that  </a:t>
            </a:r>
            <a:r>
              <a:rPr sz="2400" spc="-5" dirty="0">
                <a:latin typeface="Verdana"/>
                <a:cs typeface="Verdana"/>
              </a:rPr>
              <a:t>50% </a:t>
            </a:r>
            <a:r>
              <a:rPr sz="240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consumers </a:t>
            </a:r>
            <a:r>
              <a:rPr sz="2400" dirty="0">
                <a:latin typeface="Verdana"/>
                <a:cs typeface="Verdana"/>
              </a:rPr>
              <a:t>spend </a:t>
            </a:r>
            <a:r>
              <a:rPr sz="2400" spc="-5" dirty="0">
                <a:latin typeface="Verdana"/>
                <a:cs typeface="Verdana"/>
              </a:rPr>
              <a:t>75% </a:t>
            </a:r>
            <a:r>
              <a:rPr sz="2400" dirty="0">
                <a:latin typeface="Verdana"/>
                <a:cs typeface="Verdana"/>
              </a:rPr>
              <a:t>or more of </a:t>
            </a:r>
            <a:r>
              <a:rPr sz="2400" spc="-5" dirty="0">
                <a:latin typeface="Verdana"/>
                <a:cs typeface="Verdana"/>
              </a:rPr>
              <a:t>their total  shopping time </a:t>
            </a:r>
            <a:r>
              <a:rPr sz="2400" dirty="0">
                <a:latin typeface="Verdana"/>
                <a:cs typeface="Verdana"/>
              </a:rPr>
              <a:t>conducting online </a:t>
            </a:r>
            <a:r>
              <a:rPr sz="2400" spc="-5" dirty="0">
                <a:latin typeface="Verdana"/>
                <a:cs typeface="Verdana"/>
              </a:rPr>
              <a:t>product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research?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 marL="463550" marR="454025" algn="ctr">
              <a:lnSpc>
                <a:spcPct val="100000"/>
              </a:lnSpc>
              <a:spcBef>
                <a:spcPts val="2235"/>
              </a:spcBef>
            </a:pPr>
            <a:r>
              <a:rPr sz="2400" b="1" spc="-5" dirty="0">
                <a:latin typeface="Verdana"/>
                <a:cs typeface="Verdana"/>
              </a:rPr>
              <a:t>70% </a:t>
            </a:r>
            <a:r>
              <a:rPr sz="2400" b="1" dirty="0">
                <a:latin typeface="Verdana"/>
                <a:cs typeface="Verdana"/>
              </a:rPr>
              <a:t>of </a:t>
            </a:r>
            <a:r>
              <a:rPr sz="2400" b="1" spc="-5" dirty="0">
                <a:latin typeface="Verdana"/>
                <a:cs typeface="Verdana"/>
              </a:rPr>
              <a:t>Consumers Trust Other </a:t>
            </a:r>
            <a:r>
              <a:rPr sz="2400" b="1" dirty="0">
                <a:latin typeface="Verdana"/>
                <a:cs typeface="Verdana"/>
              </a:rPr>
              <a:t>Consumer  </a:t>
            </a:r>
            <a:r>
              <a:rPr sz="2400" b="1" spc="-5" dirty="0">
                <a:latin typeface="Verdana"/>
                <a:cs typeface="Verdana"/>
              </a:rPr>
              <a:t>Opinions that </a:t>
            </a:r>
            <a:r>
              <a:rPr sz="2400" b="1" dirty="0">
                <a:latin typeface="Verdana"/>
                <a:cs typeface="Verdana"/>
              </a:rPr>
              <a:t>are Posted</a:t>
            </a:r>
            <a:r>
              <a:rPr sz="2400" b="1" spc="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Online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627632" y="1031747"/>
              <a:ext cx="6205728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5880" y="1519427"/>
              <a:ext cx="6673596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62480" y="616965"/>
            <a:ext cx="62007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1625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Why </a:t>
            </a:r>
            <a:r>
              <a:rPr spc="-5" dirty="0"/>
              <a:t>is Online </a:t>
            </a:r>
            <a:r>
              <a:rPr spc="-15" dirty="0"/>
              <a:t>Reputation  </a:t>
            </a:r>
            <a:r>
              <a:rPr spc="5" dirty="0"/>
              <a:t>Management </a:t>
            </a:r>
            <a:r>
              <a:rPr dirty="0"/>
              <a:t>So</a:t>
            </a:r>
            <a:r>
              <a:rPr spc="-85" dirty="0"/>
              <a:t> </a:t>
            </a:r>
            <a:r>
              <a:rPr spc="15" dirty="0"/>
              <a:t>Important?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4514" y="2241930"/>
            <a:ext cx="74142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0" marR="1246505" indent="-190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Your </a:t>
            </a:r>
            <a:r>
              <a:rPr sz="2400" b="1" dirty="0">
                <a:latin typeface="Verdana"/>
                <a:cs typeface="Verdana"/>
              </a:rPr>
              <a:t>Prospects </a:t>
            </a:r>
            <a:r>
              <a:rPr sz="2400" b="1" spc="-10" dirty="0">
                <a:latin typeface="Verdana"/>
                <a:cs typeface="Verdana"/>
              </a:rPr>
              <a:t>Are </a:t>
            </a:r>
            <a:r>
              <a:rPr sz="2400" b="1" spc="-5" dirty="0">
                <a:latin typeface="Verdana"/>
                <a:cs typeface="Verdana"/>
              </a:rPr>
              <a:t>Online  Your Competitors Are </a:t>
            </a:r>
            <a:r>
              <a:rPr sz="2400" b="1" spc="-10" dirty="0">
                <a:latin typeface="Verdana"/>
                <a:cs typeface="Verdana"/>
              </a:rPr>
              <a:t>Online  </a:t>
            </a:r>
            <a:r>
              <a:rPr sz="2400" b="1" spc="-5" dirty="0">
                <a:latin typeface="Verdana"/>
                <a:cs typeface="Verdana"/>
              </a:rPr>
              <a:t>Your </a:t>
            </a:r>
            <a:r>
              <a:rPr sz="2400" b="1" dirty="0">
                <a:latin typeface="Verdana"/>
                <a:cs typeface="Verdana"/>
              </a:rPr>
              <a:t>Customers </a:t>
            </a:r>
            <a:r>
              <a:rPr sz="2400" b="1" spc="-5" dirty="0">
                <a:latin typeface="Verdana"/>
                <a:cs typeface="Verdana"/>
              </a:rPr>
              <a:t>Are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Online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Verdana"/>
                <a:cs typeface="Verdana"/>
              </a:rPr>
              <a:t>… </a:t>
            </a:r>
            <a:r>
              <a:rPr sz="2400" b="1" spc="-5" dirty="0">
                <a:latin typeface="Verdana"/>
                <a:cs typeface="Verdana"/>
              </a:rPr>
              <a:t>That </a:t>
            </a:r>
            <a:r>
              <a:rPr sz="2400" b="1" dirty="0">
                <a:latin typeface="Verdana"/>
                <a:cs typeface="Verdana"/>
              </a:rPr>
              <a:t>Includes </a:t>
            </a:r>
            <a:r>
              <a:rPr sz="2400" b="1" spc="-5" dirty="0">
                <a:latin typeface="Verdana"/>
                <a:cs typeface="Verdana"/>
              </a:rPr>
              <a:t>Your UNHAPPY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3528" y="4267200"/>
            <a:ext cx="1947672" cy="1947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429511" y="1031747"/>
              <a:ext cx="6493764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6644" y="1519427"/>
              <a:ext cx="3485387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126" rIns="0" bIns="0" rtlCol="0">
            <a:spAutoFit/>
          </a:bodyPr>
          <a:lstStyle/>
          <a:p>
            <a:pPr marL="1629410" marR="5080" indent="-143764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The </a:t>
            </a:r>
            <a:r>
              <a:rPr spc="20" dirty="0"/>
              <a:t>Internet </a:t>
            </a:r>
            <a:r>
              <a:rPr spc="-5" dirty="0"/>
              <a:t>Has</a:t>
            </a:r>
            <a:r>
              <a:rPr spc="-125" dirty="0"/>
              <a:t> </a:t>
            </a:r>
            <a:r>
              <a:rPr dirty="0"/>
              <a:t>Changed  </a:t>
            </a:r>
            <a:r>
              <a:rPr spc="-15" dirty="0"/>
              <a:t>EVERYTHING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9570" marR="253365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69570" algn="l"/>
                <a:tab pos="370205" algn="l"/>
              </a:tabLst>
            </a:pPr>
            <a:r>
              <a:rPr spc="-5" dirty="0"/>
              <a:t>Before the </a:t>
            </a:r>
            <a:r>
              <a:rPr dirty="0"/>
              <a:t>Internet, </a:t>
            </a:r>
            <a:r>
              <a:rPr spc="-5" dirty="0"/>
              <a:t>Businesses Controlled Their Messages  via </a:t>
            </a:r>
            <a:r>
              <a:rPr spc="-15" dirty="0"/>
              <a:t>One-way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dirty="0"/>
              <a:t>Channels</a:t>
            </a:r>
          </a:p>
          <a:p>
            <a:pPr marL="13970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950"/>
          </a:p>
          <a:p>
            <a:pPr marL="369570" marR="5080" indent="-343535">
              <a:lnSpc>
                <a:spcPct val="100000"/>
              </a:lnSpc>
              <a:buFont typeface="Wingdings"/>
              <a:buChar char=""/>
              <a:tabLst>
                <a:tab pos="369570" algn="l"/>
                <a:tab pos="370205" algn="l"/>
              </a:tabLst>
            </a:pPr>
            <a:r>
              <a:rPr spc="-5" dirty="0"/>
              <a:t>Thanks to the </a:t>
            </a:r>
            <a:r>
              <a:rPr dirty="0"/>
              <a:t>Internet, </a:t>
            </a:r>
            <a:r>
              <a:rPr spc="-10" dirty="0"/>
              <a:t>EVERYONE </a:t>
            </a:r>
            <a:r>
              <a:rPr spc="-5" dirty="0"/>
              <a:t>Controls the </a:t>
            </a:r>
            <a:r>
              <a:rPr dirty="0"/>
              <a:t>Message</a:t>
            </a:r>
            <a:r>
              <a:rPr spc="-150" dirty="0"/>
              <a:t> </a:t>
            </a:r>
            <a:r>
              <a:rPr spc="-5" dirty="0"/>
              <a:t>via  Blogs, Social </a:t>
            </a:r>
            <a:r>
              <a:rPr dirty="0"/>
              <a:t>Media, and </a:t>
            </a:r>
            <a:r>
              <a:rPr spc="-5" dirty="0"/>
              <a:t>Customer</a:t>
            </a:r>
            <a:r>
              <a:rPr spc="-50" dirty="0"/>
              <a:t> </a:t>
            </a:r>
            <a:r>
              <a:rPr spc="-15" dirty="0"/>
              <a:t>Reviews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082039" y="4477511"/>
            <a:ext cx="7147559" cy="1717675"/>
            <a:chOff x="1082039" y="4477511"/>
            <a:chExt cx="7147559" cy="1717675"/>
          </a:xfrm>
        </p:grpSpPr>
        <p:sp>
          <p:nvSpPr>
            <p:cNvPr id="8" name="object 8"/>
            <p:cNvSpPr/>
            <p:nvPr/>
          </p:nvSpPr>
          <p:spPr>
            <a:xfrm>
              <a:off x="1082039" y="4495799"/>
              <a:ext cx="760476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600" y="5433059"/>
              <a:ext cx="762000" cy="762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8160" y="4495799"/>
              <a:ext cx="762000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6855" y="5433059"/>
              <a:ext cx="760476" cy="762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7599" y="4477511"/>
              <a:ext cx="762000" cy="762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746504" y="803148"/>
              <a:ext cx="5943600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9676" y="1290827"/>
              <a:ext cx="5343144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3585" marR="5080" indent="-233679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What </a:t>
            </a:r>
            <a:r>
              <a:rPr spc="20" dirty="0"/>
              <a:t>Are </a:t>
            </a:r>
            <a:r>
              <a:rPr spc="-15" dirty="0"/>
              <a:t>People</a:t>
            </a:r>
            <a:r>
              <a:rPr spc="-114" dirty="0"/>
              <a:t> </a:t>
            </a:r>
            <a:r>
              <a:rPr spc="-5" dirty="0"/>
              <a:t>Saying  </a:t>
            </a:r>
            <a:r>
              <a:rPr dirty="0"/>
              <a:t>About </a:t>
            </a:r>
            <a:r>
              <a:rPr spc="-70" dirty="0"/>
              <a:t>Your</a:t>
            </a:r>
            <a:r>
              <a:rPr spc="-40" dirty="0"/>
              <a:t> </a:t>
            </a:r>
            <a:r>
              <a:rPr dirty="0"/>
              <a:t>Business?</a:t>
            </a:r>
          </a:p>
        </p:txBody>
      </p:sp>
      <p:sp>
        <p:nvSpPr>
          <p:cNvPr id="6" name="object 6"/>
          <p:cNvSpPr/>
          <p:nvPr/>
        </p:nvSpPr>
        <p:spPr>
          <a:xfrm>
            <a:off x="947927" y="4262627"/>
            <a:ext cx="2066544" cy="2595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9794" y="4545914"/>
            <a:ext cx="1163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Former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loy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3740" y="2971800"/>
            <a:ext cx="2581656" cy="2092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0463" y="3162045"/>
            <a:ext cx="21844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5"/>
              </a:spcBef>
            </a:pP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Company’s 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sz="20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Reputation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7927" y="1770888"/>
            <a:ext cx="2066544" cy="26228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4761" y="2191639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1532" y="4204715"/>
            <a:ext cx="2066543" cy="2622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70954" y="4488560"/>
            <a:ext cx="649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29528" y="1770888"/>
            <a:ext cx="2066544" cy="26228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0591" y="2191639"/>
            <a:ext cx="80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oru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3111" y="4878323"/>
            <a:ext cx="2066543" cy="197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74667" y="5162169"/>
            <a:ext cx="1046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stomer 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Reviews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37303" y="3979164"/>
            <a:ext cx="409955" cy="1897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11195" y="2470404"/>
            <a:ext cx="3694429" cy="2816860"/>
            <a:chOff x="2711195" y="2470404"/>
            <a:chExt cx="3694429" cy="2816860"/>
          </a:xfrm>
        </p:grpSpPr>
        <p:sp>
          <p:nvSpPr>
            <p:cNvPr id="20" name="object 20"/>
            <p:cNvSpPr/>
            <p:nvPr/>
          </p:nvSpPr>
          <p:spPr>
            <a:xfrm>
              <a:off x="2711195" y="2470404"/>
              <a:ext cx="748283" cy="11628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3267" y="3848100"/>
              <a:ext cx="832103" cy="14386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25083" y="2476500"/>
              <a:ext cx="758951" cy="1181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1195" y="3825240"/>
              <a:ext cx="794004" cy="14538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627</Words>
  <Application>Microsoft Office PowerPoint</Application>
  <PresentationFormat>On-screen Show (4:3)</PresentationFormat>
  <Paragraphs>127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Trebuchet MS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Online Reputation  Management</vt:lpstr>
      <vt:lpstr>What is Online Reputation  Management?</vt:lpstr>
      <vt:lpstr>Did You Know?...</vt:lpstr>
      <vt:lpstr>Why is Online Reputation  Management So Important?</vt:lpstr>
      <vt:lpstr>The Internet Has Changed  EVERYTHING</vt:lpstr>
      <vt:lpstr>What Are People Saying  About Your Business?</vt:lpstr>
      <vt:lpstr>Online Reputation is Even  Crucial for the BIG BOYS</vt:lpstr>
      <vt:lpstr>Negative Effects of a  Bad Online Reputation</vt:lpstr>
      <vt:lpstr>Negative Effects of a  Bad Online Reputation</vt:lpstr>
      <vt:lpstr>Positive Effects of a  Good Online Reputation</vt:lpstr>
      <vt:lpstr>How to Maintain Your Reputation</vt:lpstr>
      <vt:lpstr>Actively Seek Reviews</vt:lpstr>
      <vt:lpstr>How to Get Customer Reviews</vt:lpstr>
      <vt:lpstr>Create Positive, Branded Content</vt:lpstr>
      <vt:lpstr>Monitor Online Conversations</vt:lpstr>
      <vt:lpstr>Respond and Interact</vt:lpstr>
      <vt:lpstr>Why Respond and Interact?</vt:lpstr>
      <vt:lpstr>How to Improve Your Reputation</vt:lpstr>
      <vt:lpstr>How to Improve Your Reputation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</dc:creator>
  <cp:lastModifiedBy>Suraj Singh</cp:lastModifiedBy>
  <cp:revision>6</cp:revision>
  <dcterms:created xsi:type="dcterms:W3CDTF">2021-06-15T05:45:42Z</dcterms:created>
  <dcterms:modified xsi:type="dcterms:W3CDTF">2022-04-27T05:59:20Z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2021-06-15T00:00:00Z</vt:filetime>
  </property>
</Properties>
</file>