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40" r:id="rId181"/>
    <p:sldId id="441" r:id="rId182"/>
    <p:sldId id="442" r:id="rId183"/>
    <p:sldId id="443" r:id="rId184"/>
    <p:sldId id="444" r:id="rId185"/>
    <p:sldId id="445" r:id="rId186"/>
    <p:sldId id="446" r:id="rId187"/>
    <p:sldId id="447" r:id="rId188"/>
    <p:sldId id="448" r:id="rId189"/>
    <p:sldId id="449" r:id="rId190"/>
    <p:sldId id="450" r:id="rId191"/>
    <p:sldId id="451" r:id="rId192"/>
    <p:sldId id="452" r:id="rId193"/>
    <p:sldId id="455" r:id="rId194"/>
    <p:sldId id="456" r:id="rId195"/>
    <p:sldId id="458" r:id="rId196"/>
    <p:sldId id="459" r:id="rId197"/>
    <p:sldId id="460" r:id="rId198"/>
    <p:sldId id="461" r:id="rId199"/>
    <p:sldId id="462" r:id="rId200"/>
    <p:sldId id="463" r:id="rId201"/>
    <p:sldId id="464" r:id="rId202"/>
    <p:sldId id="465" r:id="rId203"/>
    <p:sldId id="466" r:id="rId204"/>
    <p:sldId id="467" r:id="rId205"/>
    <p:sldId id="468" r:id="rId206"/>
    <p:sldId id="469" r:id="rId207"/>
    <p:sldId id="470" r:id="rId208"/>
    <p:sldId id="471" r:id="rId209"/>
    <p:sldId id="472" r:id="rId210"/>
    <p:sldId id="473" r:id="rId211"/>
    <p:sldId id="474" r:id="rId212"/>
    <p:sldId id="475" r:id="rId213"/>
    <p:sldId id="476" r:id="rId214"/>
    <p:sldId id="477" r:id="rId215"/>
    <p:sldId id="478" r:id="rId216"/>
    <p:sldId id="479" r:id="rId217"/>
    <p:sldId id="480" r:id="rId218"/>
    <p:sldId id="481" r:id="rId219"/>
    <p:sldId id="482" r:id="rId220"/>
    <p:sldId id="483" r:id="rId221"/>
    <p:sldId id="484" r:id="rId222"/>
    <p:sldId id="485" r:id="rId223"/>
    <p:sldId id="486" r:id="rId224"/>
    <p:sldId id="488" r:id="rId225"/>
    <p:sldId id="489" r:id="rId226"/>
    <p:sldId id="490" r:id="rId227"/>
    <p:sldId id="491" r:id="rId228"/>
    <p:sldId id="492" r:id="rId229"/>
    <p:sldId id="493" r:id="rId230"/>
    <p:sldId id="494" r:id="rId231"/>
    <p:sldId id="495" r:id="rId232"/>
    <p:sldId id="496" r:id="rId233"/>
    <p:sldId id="497" r:id="rId234"/>
    <p:sldId id="498" r:id="rId235"/>
    <p:sldId id="499" r:id="rId236"/>
    <p:sldId id="500" r:id="rId237"/>
    <p:sldId id="501" r:id="rId238"/>
    <p:sldId id="502" r:id="rId239"/>
    <p:sldId id="503" r:id="rId240"/>
    <p:sldId id="504" r:id="rId241"/>
    <p:sldId id="505" r:id="rId242"/>
    <p:sldId id="506" r:id="rId243"/>
    <p:sldId id="507" r:id="rId244"/>
    <p:sldId id="508" r:id="rId245"/>
    <p:sldId id="509" r:id="rId246"/>
    <p:sldId id="510" r:id="rId247"/>
    <p:sldId id="511" r:id="rId248"/>
    <p:sldId id="512" r:id="rId249"/>
    <p:sldId id="513" r:id="rId250"/>
    <p:sldId id="514" r:id="rId251"/>
    <p:sldId id="515" r:id="rId252"/>
    <p:sldId id="516" r:id="rId253"/>
    <p:sldId id="517" r:id="rId254"/>
    <p:sldId id="518" r:id="rId255"/>
    <p:sldId id="519" r:id="rId256"/>
    <p:sldId id="520" r:id="rId257"/>
    <p:sldId id="521" r:id="rId258"/>
    <p:sldId id="522" r:id="rId259"/>
    <p:sldId id="523" r:id="rId260"/>
    <p:sldId id="524" r:id="rId261"/>
    <p:sldId id="525" r:id="rId262"/>
    <p:sldId id="526" r:id="rId263"/>
    <p:sldId id="527" r:id="rId264"/>
    <p:sldId id="528" r:id="rId265"/>
    <p:sldId id="529" r:id="rId266"/>
    <p:sldId id="530" r:id="rId267"/>
    <p:sldId id="531" r:id="rId268"/>
    <p:sldId id="532" r:id="rId269"/>
    <p:sldId id="533" r:id="rId270"/>
    <p:sldId id="534" r:id="rId271"/>
    <p:sldId id="535" r:id="rId272"/>
    <p:sldId id="536" r:id="rId273"/>
    <p:sldId id="537" r:id="rId274"/>
    <p:sldId id="538" r:id="rId275"/>
    <p:sldId id="539" r:id="rId276"/>
    <p:sldId id="540" r:id="rId277"/>
    <p:sldId id="541" r:id="rId278"/>
    <p:sldId id="542" r:id="rId279"/>
    <p:sldId id="543" r:id="rId280"/>
    <p:sldId id="544" r:id="rId281"/>
    <p:sldId id="545" r:id="rId282"/>
    <p:sldId id="546" r:id="rId283"/>
    <p:sldId id="547" r:id="rId284"/>
    <p:sldId id="548" r:id="rId285"/>
    <p:sldId id="549" r:id="rId286"/>
    <p:sldId id="550" r:id="rId287"/>
    <p:sldId id="551" r:id="rId288"/>
    <p:sldId id="552" r:id="rId289"/>
    <p:sldId id="553" r:id="rId290"/>
    <p:sldId id="554" r:id="rId291"/>
    <p:sldId id="555" r:id="rId292"/>
    <p:sldId id="556" r:id="rId293"/>
    <p:sldId id="557" r:id="rId294"/>
    <p:sldId id="558" r:id="rId295"/>
    <p:sldId id="559" r:id="rId296"/>
    <p:sldId id="560" r:id="rId297"/>
    <p:sldId id="561" r:id="rId298"/>
    <p:sldId id="562" r:id="rId299"/>
    <p:sldId id="563" r:id="rId300"/>
    <p:sldId id="564" r:id="rId301"/>
    <p:sldId id="565" r:id="rId302"/>
    <p:sldId id="566" r:id="rId303"/>
    <p:sldId id="567" r:id="rId304"/>
    <p:sldId id="568" r:id="rId305"/>
    <p:sldId id="569" r:id="rId306"/>
    <p:sldId id="570" r:id="rId307"/>
    <p:sldId id="571" r:id="rId308"/>
    <p:sldId id="572" r:id="rId309"/>
    <p:sldId id="573" r:id="rId310"/>
    <p:sldId id="574" r:id="rId311"/>
    <p:sldId id="575" r:id="rId312"/>
    <p:sldId id="576" r:id="rId313"/>
    <p:sldId id="577" r:id="rId314"/>
    <p:sldId id="578" r:id="rId315"/>
    <p:sldId id="579" r:id="rId316"/>
    <p:sldId id="580" r:id="rId317"/>
    <p:sldId id="581" r:id="rId318"/>
    <p:sldId id="582" r:id="rId319"/>
    <p:sldId id="583" r:id="rId320"/>
    <p:sldId id="584" r:id="rId321"/>
    <p:sldId id="585" r:id="rId322"/>
    <p:sldId id="586" r:id="rId323"/>
    <p:sldId id="587" r:id="rId324"/>
    <p:sldId id="588" r:id="rId325"/>
    <p:sldId id="589" r:id="rId326"/>
    <p:sldId id="590" r:id="rId327"/>
    <p:sldId id="591" r:id="rId328"/>
    <p:sldId id="592" r:id="rId329"/>
    <p:sldId id="593" r:id="rId330"/>
    <p:sldId id="594" r:id="rId331"/>
    <p:sldId id="595" r:id="rId332"/>
    <p:sldId id="596" r:id="rId333"/>
    <p:sldId id="597" r:id="rId334"/>
    <p:sldId id="598" r:id="rId335"/>
    <p:sldId id="599" r:id="rId336"/>
    <p:sldId id="600" r:id="rId337"/>
    <p:sldId id="601" r:id="rId338"/>
    <p:sldId id="602" r:id="rId339"/>
    <p:sldId id="603" r:id="rId340"/>
    <p:sldId id="604" r:id="rId341"/>
    <p:sldId id="605" r:id="rId342"/>
    <p:sldId id="606" r:id="rId343"/>
    <p:sldId id="607" r:id="rId344"/>
    <p:sldId id="608" r:id="rId345"/>
    <p:sldId id="609" r:id="rId346"/>
    <p:sldId id="610" r:id="rId347"/>
    <p:sldId id="611" r:id="rId348"/>
    <p:sldId id="612" r:id="rId349"/>
    <p:sldId id="613" r:id="rId350"/>
    <p:sldId id="614" r:id="rId351"/>
    <p:sldId id="615" r:id="rId352"/>
    <p:sldId id="616" r:id="rId353"/>
    <p:sldId id="617" r:id="rId354"/>
    <p:sldId id="618" r:id="rId355"/>
    <p:sldId id="619" r:id="rId356"/>
    <p:sldId id="620" r:id="rId357"/>
    <p:sldId id="621" r:id="rId358"/>
    <p:sldId id="622" r:id="rId359"/>
    <p:sldId id="623" r:id="rId360"/>
    <p:sldId id="624" r:id="rId361"/>
    <p:sldId id="625" r:id="rId362"/>
    <p:sldId id="626" r:id="rId363"/>
    <p:sldId id="627" r:id="rId364"/>
    <p:sldId id="628" r:id="rId365"/>
    <p:sldId id="629" r:id="rId366"/>
    <p:sldId id="630" r:id="rId367"/>
    <p:sldId id="631" r:id="rId368"/>
    <p:sldId id="632" r:id="rId369"/>
    <p:sldId id="633" r:id="rId370"/>
    <p:sldId id="634" r:id="rId371"/>
    <p:sldId id="635" r:id="rId372"/>
    <p:sldId id="636" r:id="rId373"/>
    <p:sldId id="637" r:id="rId374"/>
    <p:sldId id="638" r:id="rId375"/>
    <p:sldId id="639" r:id="rId376"/>
    <p:sldId id="640" r:id="rId377"/>
    <p:sldId id="641" r:id="rId378"/>
    <p:sldId id="642" r:id="rId379"/>
    <p:sldId id="643" r:id="rId380"/>
    <p:sldId id="644" r:id="rId381"/>
    <p:sldId id="645" r:id="rId382"/>
    <p:sldId id="646" r:id="rId383"/>
    <p:sldId id="647" r:id="rId384"/>
    <p:sldId id="648" r:id="rId385"/>
    <p:sldId id="649" r:id="rId386"/>
    <p:sldId id="650" r:id="rId387"/>
    <p:sldId id="651" r:id="rId388"/>
    <p:sldId id="652" r:id="rId389"/>
    <p:sldId id="653" r:id="rId390"/>
    <p:sldId id="654" r:id="rId391"/>
    <p:sldId id="655" r:id="rId392"/>
    <p:sldId id="656" r:id="rId393"/>
    <p:sldId id="657" r:id="rId394"/>
    <p:sldId id="658" r:id="rId395"/>
    <p:sldId id="659" r:id="rId396"/>
    <p:sldId id="660" r:id="rId397"/>
    <p:sldId id="661" r:id="rId398"/>
    <p:sldId id="662" r:id="rId399"/>
    <p:sldId id="663" r:id="rId400"/>
    <p:sldId id="664" r:id="rId401"/>
    <p:sldId id="665" r:id="rId402"/>
    <p:sldId id="666" r:id="rId403"/>
    <p:sldId id="667" r:id="rId404"/>
    <p:sldId id="668" r:id="rId405"/>
    <p:sldId id="669" r:id="rId406"/>
    <p:sldId id="670" r:id="rId407"/>
    <p:sldId id="671" r:id="rId408"/>
    <p:sldId id="672" r:id="rId409"/>
    <p:sldId id="673" r:id="rId410"/>
    <p:sldId id="674" r:id="rId411"/>
    <p:sldId id="675" r:id="rId412"/>
    <p:sldId id="676" r:id="rId413"/>
    <p:sldId id="677" r:id="rId414"/>
    <p:sldId id="678" r:id="rId415"/>
    <p:sldId id="679" r:id="rId416"/>
    <p:sldId id="680" r:id="rId417"/>
    <p:sldId id="681" r:id="rId418"/>
    <p:sldId id="682" r:id="rId419"/>
    <p:sldId id="683" r:id="rId420"/>
    <p:sldId id="684" r:id="rId421"/>
    <p:sldId id="685" r:id="rId422"/>
    <p:sldId id="686" r:id="rId423"/>
    <p:sldId id="687" r:id="rId424"/>
    <p:sldId id="688" r:id="rId425"/>
    <p:sldId id="689" r:id="rId426"/>
    <p:sldId id="690" r:id="rId427"/>
    <p:sldId id="691" r:id="rId428"/>
    <p:sldId id="692" r:id="rId429"/>
    <p:sldId id="693" r:id="rId430"/>
    <p:sldId id="694" r:id="rId431"/>
    <p:sldId id="695" r:id="rId432"/>
    <p:sldId id="696" r:id="rId433"/>
    <p:sldId id="697" r:id="rId434"/>
    <p:sldId id="698" r:id="rId435"/>
    <p:sldId id="699" r:id="rId436"/>
    <p:sldId id="700" r:id="rId437"/>
    <p:sldId id="701" r:id="rId438"/>
    <p:sldId id="702" r:id="rId439"/>
    <p:sldId id="703" r:id="rId440"/>
    <p:sldId id="704" r:id="rId441"/>
    <p:sldId id="705" r:id="rId442"/>
    <p:sldId id="706" r:id="rId443"/>
    <p:sldId id="707" r:id="rId444"/>
    <p:sldId id="708" r:id="rId445"/>
    <p:sldId id="709" r:id="rId446"/>
    <p:sldId id="710" r:id="rId447"/>
    <p:sldId id="711" r:id="rId448"/>
    <p:sldId id="712" r:id="rId449"/>
    <p:sldId id="713" r:id="rId450"/>
    <p:sldId id="714" r:id="rId451"/>
    <p:sldId id="715" r:id="rId452"/>
    <p:sldId id="716" r:id="rId453"/>
    <p:sldId id="717" r:id="rId454"/>
    <p:sldId id="718" r:id="rId455"/>
    <p:sldId id="719" r:id="rId456"/>
    <p:sldId id="720" r:id="rId457"/>
    <p:sldId id="721" r:id="rId458"/>
    <p:sldId id="722" r:id="rId459"/>
    <p:sldId id="723" r:id="rId460"/>
    <p:sldId id="724" r:id="rId461"/>
    <p:sldId id="725" r:id="rId462"/>
    <p:sldId id="726" r:id="rId463"/>
    <p:sldId id="727" r:id="rId464"/>
    <p:sldId id="728" r:id="rId465"/>
    <p:sldId id="729" r:id="rId466"/>
  </p:sldIdLst>
  <p:sldSz cx="12192000" cy="6870065"/>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9" Type="http://schemas.openxmlformats.org/officeDocument/2006/relationships/tableStyles" Target="tableStyles.xml"/><Relationship Id="rId468" Type="http://schemas.openxmlformats.org/officeDocument/2006/relationships/viewProps" Target="viewProps.xml"/><Relationship Id="rId467" Type="http://schemas.openxmlformats.org/officeDocument/2006/relationships/presProps" Target="presProps.xml"/><Relationship Id="rId466" Type="http://schemas.openxmlformats.org/officeDocument/2006/relationships/slide" Target="slides/slide464.xml"/><Relationship Id="rId465" Type="http://schemas.openxmlformats.org/officeDocument/2006/relationships/slide" Target="slides/slide463.xml"/><Relationship Id="rId464" Type="http://schemas.openxmlformats.org/officeDocument/2006/relationships/slide" Target="slides/slide462.xml"/><Relationship Id="rId463" Type="http://schemas.openxmlformats.org/officeDocument/2006/relationships/slide" Target="slides/slide461.xml"/><Relationship Id="rId462" Type="http://schemas.openxmlformats.org/officeDocument/2006/relationships/slide" Target="slides/slide460.xml"/><Relationship Id="rId461" Type="http://schemas.openxmlformats.org/officeDocument/2006/relationships/slide" Target="slides/slide459.xml"/><Relationship Id="rId460" Type="http://schemas.openxmlformats.org/officeDocument/2006/relationships/slide" Target="slides/slide458.xml"/><Relationship Id="rId46" Type="http://schemas.openxmlformats.org/officeDocument/2006/relationships/slide" Target="slides/slide44.xml"/><Relationship Id="rId459" Type="http://schemas.openxmlformats.org/officeDocument/2006/relationships/slide" Target="slides/slide457.xml"/><Relationship Id="rId458" Type="http://schemas.openxmlformats.org/officeDocument/2006/relationships/slide" Target="slides/slide456.xml"/><Relationship Id="rId457" Type="http://schemas.openxmlformats.org/officeDocument/2006/relationships/slide" Target="slides/slide455.xml"/><Relationship Id="rId456" Type="http://schemas.openxmlformats.org/officeDocument/2006/relationships/slide" Target="slides/slide454.xml"/><Relationship Id="rId455" Type="http://schemas.openxmlformats.org/officeDocument/2006/relationships/slide" Target="slides/slide453.xml"/><Relationship Id="rId454" Type="http://schemas.openxmlformats.org/officeDocument/2006/relationships/slide" Target="slides/slide452.xml"/><Relationship Id="rId453" Type="http://schemas.openxmlformats.org/officeDocument/2006/relationships/slide" Target="slides/slide451.xml"/><Relationship Id="rId452" Type="http://schemas.openxmlformats.org/officeDocument/2006/relationships/slide" Target="slides/slide450.xml"/><Relationship Id="rId451" Type="http://schemas.openxmlformats.org/officeDocument/2006/relationships/slide" Target="slides/slide449.xml"/><Relationship Id="rId450" Type="http://schemas.openxmlformats.org/officeDocument/2006/relationships/slide" Target="slides/slide448.xml"/><Relationship Id="rId45" Type="http://schemas.openxmlformats.org/officeDocument/2006/relationships/slide" Target="slides/slide43.xml"/><Relationship Id="rId449" Type="http://schemas.openxmlformats.org/officeDocument/2006/relationships/slide" Target="slides/slide447.xml"/><Relationship Id="rId448" Type="http://schemas.openxmlformats.org/officeDocument/2006/relationships/slide" Target="slides/slide446.xml"/><Relationship Id="rId447" Type="http://schemas.openxmlformats.org/officeDocument/2006/relationships/slide" Target="slides/slide445.xml"/><Relationship Id="rId446" Type="http://schemas.openxmlformats.org/officeDocument/2006/relationships/slide" Target="slides/slide444.xml"/><Relationship Id="rId445" Type="http://schemas.openxmlformats.org/officeDocument/2006/relationships/slide" Target="slides/slide443.xml"/><Relationship Id="rId444" Type="http://schemas.openxmlformats.org/officeDocument/2006/relationships/slide" Target="slides/slide442.xml"/><Relationship Id="rId443" Type="http://schemas.openxmlformats.org/officeDocument/2006/relationships/slide" Target="slides/slide441.xml"/><Relationship Id="rId442" Type="http://schemas.openxmlformats.org/officeDocument/2006/relationships/slide" Target="slides/slide440.xml"/><Relationship Id="rId441" Type="http://schemas.openxmlformats.org/officeDocument/2006/relationships/slide" Target="slides/slide439.xml"/><Relationship Id="rId440" Type="http://schemas.openxmlformats.org/officeDocument/2006/relationships/slide" Target="slides/slide438.xml"/><Relationship Id="rId44" Type="http://schemas.openxmlformats.org/officeDocument/2006/relationships/slide" Target="slides/slide42.xml"/><Relationship Id="rId439" Type="http://schemas.openxmlformats.org/officeDocument/2006/relationships/slide" Target="slides/slide437.xml"/><Relationship Id="rId438" Type="http://schemas.openxmlformats.org/officeDocument/2006/relationships/slide" Target="slides/slide436.xml"/><Relationship Id="rId437" Type="http://schemas.openxmlformats.org/officeDocument/2006/relationships/slide" Target="slides/slide435.xml"/><Relationship Id="rId436" Type="http://schemas.openxmlformats.org/officeDocument/2006/relationships/slide" Target="slides/slide434.xml"/><Relationship Id="rId435" Type="http://schemas.openxmlformats.org/officeDocument/2006/relationships/slide" Target="slides/slide433.xml"/><Relationship Id="rId434" Type="http://schemas.openxmlformats.org/officeDocument/2006/relationships/slide" Target="slides/slide432.xml"/><Relationship Id="rId433" Type="http://schemas.openxmlformats.org/officeDocument/2006/relationships/slide" Target="slides/slide431.xml"/><Relationship Id="rId432" Type="http://schemas.openxmlformats.org/officeDocument/2006/relationships/slide" Target="slides/slide430.xml"/><Relationship Id="rId431" Type="http://schemas.openxmlformats.org/officeDocument/2006/relationships/slide" Target="slides/slide429.xml"/><Relationship Id="rId430" Type="http://schemas.openxmlformats.org/officeDocument/2006/relationships/slide" Target="slides/slide428.xml"/><Relationship Id="rId43" Type="http://schemas.openxmlformats.org/officeDocument/2006/relationships/slide" Target="slides/slide41.xml"/><Relationship Id="rId429" Type="http://schemas.openxmlformats.org/officeDocument/2006/relationships/slide" Target="slides/slide427.xml"/><Relationship Id="rId428" Type="http://schemas.openxmlformats.org/officeDocument/2006/relationships/slide" Target="slides/slide426.xml"/><Relationship Id="rId427" Type="http://schemas.openxmlformats.org/officeDocument/2006/relationships/slide" Target="slides/slide425.xml"/><Relationship Id="rId426" Type="http://schemas.openxmlformats.org/officeDocument/2006/relationships/slide" Target="slides/slide424.xml"/><Relationship Id="rId425" Type="http://schemas.openxmlformats.org/officeDocument/2006/relationships/slide" Target="slides/slide423.xml"/><Relationship Id="rId424" Type="http://schemas.openxmlformats.org/officeDocument/2006/relationships/slide" Target="slides/slide422.xml"/><Relationship Id="rId423" Type="http://schemas.openxmlformats.org/officeDocument/2006/relationships/slide" Target="slides/slide421.xml"/><Relationship Id="rId422" Type="http://schemas.openxmlformats.org/officeDocument/2006/relationships/slide" Target="slides/slide420.xml"/><Relationship Id="rId421" Type="http://schemas.openxmlformats.org/officeDocument/2006/relationships/slide" Target="slides/slide419.xml"/><Relationship Id="rId420" Type="http://schemas.openxmlformats.org/officeDocument/2006/relationships/slide" Target="slides/slide418.xml"/><Relationship Id="rId42" Type="http://schemas.openxmlformats.org/officeDocument/2006/relationships/slide" Target="slides/slide40.xml"/><Relationship Id="rId419" Type="http://schemas.openxmlformats.org/officeDocument/2006/relationships/slide" Target="slides/slide417.xml"/><Relationship Id="rId418" Type="http://schemas.openxmlformats.org/officeDocument/2006/relationships/slide" Target="slides/slide416.xml"/><Relationship Id="rId417" Type="http://schemas.openxmlformats.org/officeDocument/2006/relationships/slide" Target="slides/slide415.xml"/><Relationship Id="rId416" Type="http://schemas.openxmlformats.org/officeDocument/2006/relationships/slide" Target="slides/slide414.xml"/><Relationship Id="rId415" Type="http://schemas.openxmlformats.org/officeDocument/2006/relationships/slide" Target="slides/slide413.xml"/><Relationship Id="rId414" Type="http://schemas.openxmlformats.org/officeDocument/2006/relationships/slide" Target="slides/slide412.xml"/><Relationship Id="rId413" Type="http://schemas.openxmlformats.org/officeDocument/2006/relationships/slide" Target="slides/slide411.xml"/><Relationship Id="rId412" Type="http://schemas.openxmlformats.org/officeDocument/2006/relationships/slide" Target="slides/slide410.xml"/><Relationship Id="rId411" Type="http://schemas.openxmlformats.org/officeDocument/2006/relationships/slide" Target="slides/slide409.xml"/><Relationship Id="rId410" Type="http://schemas.openxmlformats.org/officeDocument/2006/relationships/slide" Target="slides/slide408.xml"/><Relationship Id="rId41" Type="http://schemas.openxmlformats.org/officeDocument/2006/relationships/slide" Target="slides/slide39.xml"/><Relationship Id="rId409" Type="http://schemas.openxmlformats.org/officeDocument/2006/relationships/slide" Target="slides/slide407.xml"/><Relationship Id="rId408" Type="http://schemas.openxmlformats.org/officeDocument/2006/relationships/slide" Target="slides/slide406.xml"/><Relationship Id="rId407" Type="http://schemas.openxmlformats.org/officeDocument/2006/relationships/slide" Target="slides/slide405.xml"/><Relationship Id="rId406" Type="http://schemas.openxmlformats.org/officeDocument/2006/relationships/slide" Target="slides/slide404.xml"/><Relationship Id="rId405" Type="http://schemas.openxmlformats.org/officeDocument/2006/relationships/slide" Target="slides/slide403.xml"/><Relationship Id="rId404" Type="http://schemas.openxmlformats.org/officeDocument/2006/relationships/slide" Target="slides/slide402.xml"/><Relationship Id="rId403" Type="http://schemas.openxmlformats.org/officeDocument/2006/relationships/slide" Target="slides/slide401.xml"/><Relationship Id="rId402" Type="http://schemas.openxmlformats.org/officeDocument/2006/relationships/slide" Target="slides/slide400.xml"/><Relationship Id="rId401" Type="http://schemas.openxmlformats.org/officeDocument/2006/relationships/slide" Target="slides/slide399.xml"/><Relationship Id="rId400" Type="http://schemas.openxmlformats.org/officeDocument/2006/relationships/slide" Target="slides/slide398.xml"/><Relationship Id="rId40" Type="http://schemas.openxmlformats.org/officeDocument/2006/relationships/slide" Target="slides/slide38.xml"/><Relationship Id="rId4" Type="http://schemas.openxmlformats.org/officeDocument/2006/relationships/slide" Target="slides/slide2.xml"/><Relationship Id="rId399" Type="http://schemas.openxmlformats.org/officeDocument/2006/relationships/slide" Target="slides/slide397.xml"/><Relationship Id="rId398" Type="http://schemas.openxmlformats.org/officeDocument/2006/relationships/slide" Target="slides/slide396.xml"/><Relationship Id="rId397" Type="http://schemas.openxmlformats.org/officeDocument/2006/relationships/slide" Target="slides/slide395.xml"/><Relationship Id="rId396" Type="http://schemas.openxmlformats.org/officeDocument/2006/relationships/slide" Target="slides/slide394.xml"/><Relationship Id="rId395" Type="http://schemas.openxmlformats.org/officeDocument/2006/relationships/slide" Target="slides/slide393.xml"/><Relationship Id="rId394" Type="http://schemas.openxmlformats.org/officeDocument/2006/relationships/slide" Target="slides/slide392.xml"/><Relationship Id="rId393" Type="http://schemas.openxmlformats.org/officeDocument/2006/relationships/slide" Target="slides/slide391.xml"/><Relationship Id="rId392" Type="http://schemas.openxmlformats.org/officeDocument/2006/relationships/slide" Target="slides/slide390.xml"/><Relationship Id="rId391" Type="http://schemas.openxmlformats.org/officeDocument/2006/relationships/slide" Target="slides/slide389.xml"/><Relationship Id="rId390" Type="http://schemas.openxmlformats.org/officeDocument/2006/relationships/slide" Target="slides/slide388.xml"/><Relationship Id="rId39" Type="http://schemas.openxmlformats.org/officeDocument/2006/relationships/slide" Target="slides/slide37.xml"/><Relationship Id="rId389" Type="http://schemas.openxmlformats.org/officeDocument/2006/relationships/slide" Target="slides/slide387.xml"/><Relationship Id="rId388" Type="http://schemas.openxmlformats.org/officeDocument/2006/relationships/slide" Target="slides/slide386.xml"/><Relationship Id="rId387" Type="http://schemas.openxmlformats.org/officeDocument/2006/relationships/slide" Target="slides/slide385.xml"/><Relationship Id="rId386" Type="http://schemas.openxmlformats.org/officeDocument/2006/relationships/slide" Target="slides/slide384.xml"/><Relationship Id="rId385" Type="http://schemas.openxmlformats.org/officeDocument/2006/relationships/slide" Target="slides/slide383.xml"/><Relationship Id="rId384" Type="http://schemas.openxmlformats.org/officeDocument/2006/relationships/slide" Target="slides/slide382.xml"/><Relationship Id="rId383" Type="http://schemas.openxmlformats.org/officeDocument/2006/relationships/slide" Target="slides/slide381.xml"/><Relationship Id="rId382" Type="http://schemas.openxmlformats.org/officeDocument/2006/relationships/slide" Target="slides/slide380.xml"/><Relationship Id="rId381" Type="http://schemas.openxmlformats.org/officeDocument/2006/relationships/slide" Target="slides/slide379.xml"/><Relationship Id="rId380" Type="http://schemas.openxmlformats.org/officeDocument/2006/relationships/slide" Target="slides/slide378.xml"/><Relationship Id="rId38" Type="http://schemas.openxmlformats.org/officeDocument/2006/relationships/slide" Target="slides/slide36.xml"/><Relationship Id="rId379" Type="http://schemas.openxmlformats.org/officeDocument/2006/relationships/slide" Target="slides/slide377.xml"/><Relationship Id="rId378" Type="http://schemas.openxmlformats.org/officeDocument/2006/relationships/slide" Target="slides/slide376.xml"/><Relationship Id="rId377" Type="http://schemas.openxmlformats.org/officeDocument/2006/relationships/slide" Target="slides/slide375.xml"/><Relationship Id="rId376" Type="http://schemas.openxmlformats.org/officeDocument/2006/relationships/slide" Target="slides/slide374.xml"/><Relationship Id="rId375" Type="http://schemas.openxmlformats.org/officeDocument/2006/relationships/slide" Target="slides/slide373.xml"/><Relationship Id="rId374" Type="http://schemas.openxmlformats.org/officeDocument/2006/relationships/slide" Target="slides/slide372.xml"/><Relationship Id="rId373" Type="http://schemas.openxmlformats.org/officeDocument/2006/relationships/slide" Target="slides/slide371.xml"/><Relationship Id="rId372" Type="http://schemas.openxmlformats.org/officeDocument/2006/relationships/slide" Target="slides/slide370.xml"/><Relationship Id="rId371" Type="http://schemas.openxmlformats.org/officeDocument/2006/relationships/slide" Target="slides/slide369.xml"/><Relationship Id="rId370" Type="http://schemas.openxmlformats.org/officeDocument/2006/relationships/slide" Target="slides/slide368.xml"/><Relationship Id="rId37" Type="http://schemas.openxmlformats.org/officeDocument/2006/relationships/slide" Target="slides/slide35.xml"/><Relationship Id="rId369" Type="http://schemas.openxmlformats.org/officeDocument/2006/relationships/slide" Target="slides/slide367.xml"/><Relationship Id="rId368" Type="http://schemas.openxmlformats.org/officeDocument/2006/relationships/slide" Target="slides/slide366.xml"/><Relationship Id="rId367" Type="http://schemas.openxmlformats.org/officeDocument/2006/relationships/slide" Target="slides/slide365.xml"/><Relationship Id="rId366" Type="http://schemas.openxmlformats.org/officeDocument/2006/relationships/slide" Target="slides/slide364.xml"/><Relationship Id="rId365" Type="http://schemas.openxmlformats.org/officeDocument/2006/relationships/slide" Target="slides/slide363.xml"/><Relationship Id="rId364" Type="http://schemas.openxmlformats.org/officeDocument/2006/relationships/slide" Target="slides/slide362.xml"/><Relationship Id="rId363" Type="http://schemas.openxmlformats.org/officeDocument/2006/relationships/slide" Target="slides/slide361.xml"/><Relationship Id="rId362" Type="http://schemas.openxmlformats.org/officeDocument/2006/relationships/slide" Target="slides/slide360.xml"/><Relationship Id="rId361" Type="http://schemas.openxmlformats.org/officeDocument/2006/relationships/slide" Target="slides/slide359.xml"/><Relationship Id="rId360" Type="http://schemas.openxmlformats.org/officeDocument/2006/relationships/slide" Target="slides/slide358.xml"/><Relationship Id="rId36" Type="http://schemas.openxmlformats.org/officeDocument/2006/relationships/slide" Target="slides/slide34.xml"/><Relationship Id="rId359" Type="http://schemas.openxmlformats.org/officeDocument/2006/relationships/slide" Target="slides/slide357.xml"/><Relationship Id="rId358" Type="http://schemas.openxmlformats.org/officeDocument/2006/relationships/slide" Target="slides/slide356.xml"/><Relationship Id="rId357" Type="http://schemas.openxmlformats.org/officeDocument/2006/relationships/slide" Target="slides/slide355.xml"/><Relationship Id="rId356" Type="http://schemas.openxmlformats.org/officeDocument/2006/relationships/slide" Target="slides/slide354.xml"/><Relationship Id="rId355" Type="http://schemas.openxmlformats.org/officeDocument/2006/relationships/slide" Target="slides/slide353.xml"/><Relationship Id="rId354" Type="http://schemas.openxmlformats.org/officeDocument/2006/relationships/slide" Target="slides/slide352.xml"/><Relationship Id="rId353" Type="http://schemas.openxmlformats.org/officeDocument/2006/relationships/slide" Target="slides/slide351.xml"/><Relationship Id="rId352" Type="http://schemas.openxmlformats.org/officeDocument/2006/relationships/slide" Target="slides/slide350.xml"/><Relationship Id="rId351" Type="http://schemas.openxmlformats.org/officeDocument/2006/relationships/slide" Target="slides/slide349.xml"/><Relationship Id="rId350" Type="http://schemas.openxmlformats.org/officeDocument/2006/relationships/slide" Target="slides/slide348.xml"/><Relationship Id="rId35" Type="http://schemas.openxmlformats.org/officeDocument/2006/relationships/slide" Target="slides/slide33.xml"/><Relationship Id="rId349" Type="http://schemas.openxmlformats.org/officeDocument/2006/relationships/slide" Target="slides/slide347.xml"/><Relationship Id="rId348" Type="http://schemas.openxmlformats.org/officeDocument/2006/relationships/slide" Target="slides/slide346.xml"/><Relationship Id="rId347" Type="http://schemas.openxmlformats.org/officeDocument/2006/relationships/slide" Target="slides/slide345.xml"/><Relationship Id="rId346" Type="http://schemas.openxmlformats.org/officeDocument/2006/relationships/slide" Target="slides/slide344.xml"/><Relationship Id="rId345" Type="http://schemas.openxmlformats.org/officeDocument/2006/relationships/slide" Target="slides/slide343.xml"/><Relationship Id="rId344" Type="http://schemas.openxmlformats.org/officeDocument/2006/relationships/slide" Target="slides/slide342.xml"/><Relationship Id="rId343" Type="http://schemas.openxmlformats.org/officeDocument/2006/relationships/slide" Target="slides/slide341.xml"/><Relationship Id="rId342" Type="http://schemas.openxmlformats.org/officeDocument/2006/relationships/slide" Target="slides/slide340.xml"/><Relationship Id="rId341" Type="http://schemas.openxmlformats.org/officeDocument/2006/relationships/slide" Target="slides/slide339.xml"/><Relationship Id="rId340" Type="http://schemas.openxmlformats.org/officeDocument/2006/relationships/slide" Target="slides/slide338.xml"/><Relationship Id="rId34" Type="http://schemas.openxmlformats.org/officeDocument/2006/relationships/slide" Target="slides/slide32.xml"/><Relationship Id="rId339" Type="http://schemas.openxmlformats.org/officeDocument/2006/relationships/slide" Target="slides/slide337.xml"/><Relationship Id="rId338" Type="http://schemas.openxmlformats.org/officeDocument/2006/relationships/slide" Target="slides/slide336.xml"/><Relationship Id="rId337" Type="http://schemas.openxmlformats.org/officeDocument/2006/relationships/slide" Target="slides/slide335.xml"/><Relationship Id="rId336" Type="http://schemas.openxmlformats.org/officeDocument/2006/relationships/slide" Target="slides/slide334.xml"/><Relationship Id="rId335" Type="http://schemas.openxmlformats.org/officeDocument/2006/relationships/slide" Target="slides/slide333.xml"/><Relationship Id="rId334" Type="http://schemas.openxmlformats.org/officeDocument/2006/relationships/slide" Target="slides/slide332.xml"/><Relationship Id="rId333" Type="http://schemas.openxmlformats.org/officeDocument/2006/relationships/slide" Target="slides/slide331.xml"/><Relationship Id="rId332" Type="http://schemas.openxmlformats.org/officeDocument/2006/relationships/slide" Target="slides/slide330.xml"/><Relationship Id="rId331" Type="http://schemas.openxmlformats.org/officeDocument/2006/relationships/slide" Target="slides/slide329.xml"/><Relationship Id="rId330" Type="http://schemas.openxmlformats.org/officeDocument/2006/relationships/slide" Target="slides/slide328.xml"/><Relationship Id="rId33" Type="http://schemas.openxmlformats.org/officeDocument/2006/relationships/slide" Target="slides/slide31.xml"/><Relationship Id="rId329" Type="http://schemas.openxmlformats.org/officeDocument/2006/relationships/slide" Target="slides/slide327.xml"/><Relationship Id="rId328" Type="http://schemas.openxmlformats.org/officeDocument/2006/relationships/slide" Target="slides/slide326.xml"/><Relationship Id="rId327" Type="http://schemas.openxmlformats.org/officeDocument/2006/relationships/slide" Target="slides/slide325.xml"/><Relationship Id="rId326" Type="http://schemas.openxmlformats.org/officeDocument/2006/relationships/slide" Target="slides/slide324.xml"/><Relationship Id="rId325" Type="http://schemas.openxmlformats.org/officeDocument/2006/relationships/slide" Target="slides/slide323.xml"/><Relationship Id="rId324" Type="http://schemas.openxmlformats.org/officeDocument/2006/relationships/slide" Target="slides/slide322.xml"/><Relationship Id="rId323" Type="http://schemas.openxmlformats.org/officeDocument/2006/relationships/slide" Target="slides/slide321.xml"/><Relationship Id="rId322" Type="http://schemas.openxmlformats.org/officeDocument/2006/relationships/slide" Target="slides/slide320.xml"/><Relationship Id="rId321" Type="http://schemas.openxmlformats.org/officeDocument/2006/relationships/slide" Target="slides/slide319.xml"/><Relationship Id="rId320" Type="http://schemas.openxmlformats.org/officeDocument/2006/relationships/slide" Target="slides/slide318.xml"/><Relationship Id="rId32" Type="http://schemas.openxmlformats.org/officeDocument/2006/relationships/slide" Target="slides/slide30.xml"/><Relationship Id="rId319" Type="http://schemas.openxmlformats.org/officeDocument/2006/relationships/slide" Target="slides/slide317.xml"/><Relationship Id="rId318" Type="http://schemas.openxmlformats.org/officeDocument/2006/relationships/slide" Target="slides/slide316.xml"/><Relationship Id="rId317" Type="http://schemas.openxmlformats.org/officeDocument/2006/relationships/slide" Target="slides/slide315.xml"/><Relationship Id="rId316" Type="http://schemas.openxmlformats.org/officeDocument/2006/relationships/slide" Target="slides/slide314.xml"/><Relationship Id="rId315" Type="http://schemas.openxmlformats.org/officeDocument/2006/relationships/slide" Target="slides/slide313.xml"/><Relationship Id="rId314" Type="http://schemas.openxmlformats.org/officeDocument/2006/relationships/slide" Target="slides/slide312.xml"/><Relationship Id="rId313" Type="http://schemas.openxmlformats.org/officeDocument/2006/relationships/slide" Target="slides/slide311.xml"/><Relationship Id="rId312" Type="http://schemas.openxmlformats.org/officeDocument/2006/relationships/slide" Target="slides/slide310.xml"/><Relationship Id="rId311" Type="http://schemas.openxmlformats.org/officeDocument/2006/relationships/slide" Target="slides/slide309.xml"/><Relationship Id="rId310" Type="http://schemas.openxmlformats.org/officeDocument/2006/relationships/slide" Target="slides/slide308.xml"/><Relationship Id="rId31" Type="http://schemas.openxmlformats.org/officeDocument/2006/relationships/slide" Target="slides/slide29.xml"/><Relationship Id="rId309" Type="http://schemas.openxmlformats.org/officeDocument/2006/relationships/slide" Target="slides/slide307.xml"/><Relationship Id="rId308" Type="http://schemas.openxmlformats.org/officeDocument/2006/relationships/slide" Target="slides/slide306.xml"/><Relationship Id="rId307" Type="http://schemas.openxmlformats.org/officeDocument/2006/relationships/slide" Target="slides/slide305.xml"/><Relationship Id="rId306" Type="http://schemas.openxmlformats.org/officeDocument/2006/relationships/slide" Target="slides/slide304.xml"/><Relationship Id="rId305" Type="http://schemas.openxmlformats.org/officeDocument/2006/relationships/slide" Target="slides/slide303.xml"/><Relationship Id="rId304" Type="http://schemas.openxmlformats.org/officeDocument/2006/relationships/slide" Target="slides/slide302.xml"/><Relationship Id="rId303" Type="http://schemas.openxmlformats.org/officeDocument/2006/relationships/slide" Target="slides/slide301.xml"/><Relationship Id="rId302" Type="http://schemas.openxmlformats.org/officeDocument/2006/relationships/slide" Target="slides/slide300.xml"/><Relationship Id="rId301" Type="http://schemas.openxmlformats.org/officeDocument/2006/relationships/slide" Target="slides/slide299.xml"/><Relationship Id="rId300" Type="http://schemas.openxmlformats.org/officeDocument/2006/relationships/slide" Target="slides/slide298.xml"/><Relationship Id="rId30" Type="http://schemas.openxmlformats.org/officeDocument/2006/relationships/slide" Target="slides/slide28.xml"/><Relationship Id="rId3" Type="http://schemas.openxmlformats.org/officeDocument/2006/relationships/slide" Target="slides/slide1.xml"/><Relationship Id="rId299" Type="http://schemas.openxmlformats.org/officeDocument/2006/relationships/slide" Target="slides/slide297.xml"/><Relationship Id="rId298" Type="http://schemas.openxmlformats.org/officeDocument/2006/relationships/slide" Target="slides/slide296.xml"/><Relationship Id="rId297" Type="http://schemas.openxmlformats.org/officeDocument/2006/relationships/slide" Target="slides/slide295.xml"/><Relationship Id="rId296" Type="http://schemas.openxmlformats.org/officeDocument/2006/relationships/slide" Target="slides/slide294.xml"/><Relationship Id="rId295" Type="http://schemas.openxmlformats.org/officeDocument/2006/relationships/slide" Target="slides/slide293.xml"/><Relationship Id="rId294" Type="http://schemas.openxmlformats.org/officeDocument/2006/relationships/slide" Target="slides/slide292.xml"/><Relationship Id="rId293" Type="http://schemas.openxmlformats.org/officeDocument/2006/relationships/slide" Target="slides/slide291.xml"/><Relationship Id="rId292" Type="http://schemas.openxmlformats.org/officeDocument/2006/relationships/slide" Target="slides/slide290.xml"/><Relationship Id="rId291" Type="http://schemas.openxmlformats.org/officeDocument/2006/relationships/slide" Target="slides/slide289.xml"/><Relationship Id="rId290" Type="http://schemas.openxmlformats.org/officeDocument/2006/relationships/slide" Target="slides/slide288.xml"/><Relationship Id="rId29" Type="http://schemas.openxmlformats.org/officeDocument/2006/relationships/slide" Target="slides/slide27.xml"/><Relationship Id="rId289" Type="http://schemas.openxmlformats.org/officeDocument/2006/relationships/slide" Target="slides/slide287.xml"/><Relationship Id="rId288" Type="http://schemas.openxmlformats.org/officeDocument/2006/relationships/slide" Target="slides/slide286.xml"/><Relationship Id="rId287" Type="http://schemas.openxmlformats.org/officeDocument/2006/relationships/slide" Target="slides/slide285.xml"/><Relationship Id="rId286" Type="http://schemas.openxmlformats.org/officeDocument/2006/relationships/slide" Target="slides/slide284.xml"/><Relationship Id="rId285" Type="http://schemas.openxmlformats.org/officeDocument/2006/relationships/slide" Target="slides/slide283.xml"/><Relationship Id="rId284" Type="http://schemas.openxmlformats.org/officeDocument/2006/relationships/slide" Target="slides/slide282.xml"/><Relationship Id="rId283" Type="http://schemas.openxmlformats.org/officeDocument/2006/relationships/slide" Target="slides/slide281.xml"/><Relationship Id="rId282" Type="http://schemas.openxmlformats.org/officeDocument/2006/relationships/slide" Target="slides/slide280.xml"/><Relationship Id="rId281" Type="http://schemas.openxmlformats.org/officeDocument/2006/relationships/slide" Target="slides/slide279.xml"/><Relationship Id="rId280" Type="http://schemas.openxmlformats.org/officeDocument/2006/relationships/slide" Target="slides/slide278.xml"/><Relationship Id="rId28" Type="http://schemas.openxmlformats.org/officeDocument/2006/relationships/slide" Target="slides/slide26.xml"/><Relationship Id="rId279" Type="http://schemas.openxmlformats.org/officeDocument/2006/relationships/slide" Target="slides/slide277.xml"/><Relationship Id="rId278" Type="http://schemas.openxmlformats.org/officeDocument/2006/relationships/slide" Target="slides/slide276.xml"/><Relationship Id="rId277" Type="http://schemas.openxmlformats.org/officeDocument/2006/relationships/slide" Target="slides/slide275.xml"/><Relationship Id="rId276" Type="http://schemas.openxmlformats.org/officeDocument/2006/relationships/slide" Target="slides/slide274.xml"/><Relationship Id="rId275" Type="http://schemas.openxmlformats.org/officeDocument/2006/relationships/slide" Target="slides/slide273.xml"/><Relationship Id="rId274" Type="http://schemas.openxmlformats.org/officeDocument/2006/relationships/slide" Target="slides/slide272.xml"/><Relationship Id="rId273" Type="http://schemas.openxmlformats.org/officeDocument/2006/relationships/slide" Target="slides/slide271.xml"/><Relationship Id="rId272" Type="http://schemas.openxmlformats.org/officeDocument/2006/relationships/slide" Target="slides/slide270.xml"/><Relationship Id="rId271" Type="http://schemas.openxmlformats.org/officeDocument/2006/relationships/slide" Target="slides/slide269.xml"/><Relationship Id="rId270" Type="http://schemas.openxmlformats.org/officeDocument/2006/relationships/slide" Target="slides/slide268.xml"/><Relationship Id="rId27" Type="http://schemas.openxmlformats.org/officeDocument/2006/relationships/slide" Target="slides/slide25.xml"/><Relationship Id="rId269" Type="http://schemas.openxmlformats.org/officeDocument/2006/relationships/slide" Target="slides/slide267.xml"/><Relationship Id="rId268" Type="http://schemas.openxmlformats.org/officeDocument/2006/relationships/slide" Target="slides/slide266.xml"/><Relationship Id="rId267" Type="http://schemas.openxmlformats.org/officeDocument/2006/relationships/slide" Target="slides/slide265.xml"/><Relationship Id="rId266" Type="http://schemas.openxmlformats.org/officeDocument/2006/relationships/slide" Target="slides/slide264.xml"/><Relationship Id="rId265" Type="http://schemas.openxmlformats.org/officeDocument/2006/relationships/slide" Target="slides/slide263.xml"/><Relationship Id="rId264" Type="http://schemas.openxmlformats.org/officeDocument/2006/relationships/slide" Target="slides/slide262.xml"/><Relationship Id="rId263" Type="http://schemas.openxmlformats.org/officeDocument/2006/relationships/slide" Target="slides/slide261.xml"/><Relationship Id="rId262" Type="http://schemas.openxmlformats.org/officeDocument/2006/relationships/slide" Target="slides/slide260.xml"/><Relationship Id="rId261" Type="http://schemas.openxmlformats.org/officeDocument/2006/relationships/slide" Target="slides/slide259.xml"/><Relationship Id="rId260" Type="http://schemas.openxmlformats.org/officeDocument/2006/relationships/slide" Target="slides/slide258.xml"/><Relationship Id="rId26" Type="http://schemas.openxmlformats.org/officeDocument/2006/relationships/slide" Target="slides/slide24.xml"/><Relationship Id="rId259" Type="http://schemas.openxmlformats.org/officeDocument/2006/relationships/slide" Target="slides/slide257.xml"/><Relationship Id="rId258" Type="http://schemas.openxmlformats.org/officeDocument/2006/relationships/slide" Target="slides/slide256.xml"/><Relationship Id="rId257" Type="http://schemas.openxmlformats.org/officeDocument/2006/relationships/slide" Target="slides/slide255.xml"/><Relationship Id="rId256" Type="http://schemas.openxmlformats.org/officeDocument/2006/relationships/slide" Target="slides/slide254.xml"/><Relationship Id="rId255" Type="http://schemas.openxmlformats.org/officeDocument/2006/relationships/slide" Target="slides/slide253.xml"/><Relationship Id="rId254" Type="http://schemas.openxmlformats.org/officeDocument/2006/relationships/slide" Target="slides/slide252.xml"/><Relationship Id="rId253" Type="http://schemas.openxmlformats.org/officeDocument/2006/relationships/slide" Target="slides/slide251.xml"/><Relationship Id="rId252" Type="http://schemas.openxmlformats.org/officeDocument/2006/relationships/slide" Target="slides/slide250.xml"/><Relationship Id="rId251" Type="http://schemas.openxmlformats.org/officeDocument/2006/relationships/slide" Target="slides/slide249.xml"/><Relationship Id="rId250" Type="http://schemas.openxmlformats.org/officeDocument/2006/relationships/slide" Target="slides/slide248.xml"/><Relationship Id="rId25" Type="http://schemas.openxmlformats.org/officeDocument/2006/relationships/slide" Target="slides/slide23.xml"/><Relationship Id="rId249" Type="http://schemas.openxmlformats.org/officeDocument/2006/relationships/slide" Target="slides/slide247.xml"/><Relationship Id="rId248" Type="http://schemas.openxmlformats.org/officeDocument/2006/relationships/slide" Target="slides/slide246.xml"/><Relationship Id="rId247" Type="http://schemas.openxmlformats.org/officeDocument/2006/relationships/slide" Target="slides/slide245.xml"/><Relationship Id="rId246" Type="http://schemas.openxmlformats.org/officeDocument/2006/relationships/slide" Target="slides/slide244.xml"/><Relationship Id="rId245" Type="http://schemas.openxmlformats.org/officeDocument/2006/relationships/slide" Target="slides/slide243.xml"/><Relationship Id="rId244" Type="http://schemas.openxmlformats.org/officeDocument/2006/relationships/slide" Target="slides/slide242.xml"/><Relationship Id="rId243" Type="http://schemas.openxmlformats.org/officeDocument/2006/relationships/slide" Target="slides/slide241.xml"/><Relationship Id="rId242" Type="http://schemas.openxmlformats.org/officeDocument/2006/relationships/slide" Target="slides/slide240.xml"/><Relationship Id="rId241" Type="http://schemas.openxmlformats.org/officeDocument/2006/relationships/slide" Target="slides/slide239.xml"/><Relationship Id="rId240" Type="http://schemas.openxmlformats.org/officeDocument/2006/relationships/slide" Target="slides/slide238.xml"/><Relationship Id="rId24" Type="http://schemas.openxmlformats.org/officeDocument/2006/relationships/slide" Target="slides/slide22.xml"/><Relationship Id="rId239" Type="http://schemas.openxmlformats.org/officeDocument/2006/relationships/slide" Target="slides/slide237.xml"/><Relationship Id="rId238" Type="http://schemas.openxmlformats.org/officeDocument/2006/relationships/slide" Target="slides/slide236.xml"/><Relationship Id="rId237" Type="http://schemas.openxmlformats.org/officeDocument/2006/relationships/slide" Target="slides/slide235.xml"/><Relationship Id="rId236" Type="http://schemas.openxmlformats.org/officeDocument/2006/relationships/slide" Target="slides/slide234.xml"/><Relationship Id="rId235" Type="http://schemas.openxmlformats.org/officeDocument/2006/relationships/slide" Target="slides/slide233.xml"/><Relationship Id="rId234" Type="http://schemas.openxmlformats.org/officeDocument/2006/relationships/slide" Target="slides/slide232.xml"/><Relationship Id="rId233" Type="http://schemas.openxmlformats.org/officeDocument/2006/relationships/slide" Target="slides/slide231.xml"/><Relationship Id="rId232" Type="http://schemas.openxmlformats.org/officeDocument/2006/relationships/slide" Target="slides/slide230.xml"/><Relationship Id="rId231" Type="http://schemas.openxmlformats.org/officeDocument/2006/relationships/slide" Target="slides/slide229.xml"/><Relationship Id="rId230" Type="http://schemas.openxmlformats.org/officeDocument/2006/relationships/slide" Target="slides/slide228.xml"/><Relationship Id="rId23" Type="http://schemas.openxmlformats.org/officeDocument/2006/relationships/slide" Target="slides/slide21.xml"/><Relationship Id="rId229" Type="http://schemas.openxmlformats.org/officeDocument/2006/relationships/slide" Target="slides/slide227.xml"/><Relationship Id="rId228" Type="http://schemas.openxmlformats.org/officeDocument/2006/relationships/slide" Target="slides/slide226.xml"/><Relationship Id="rId227" Type="http://schemas.openxmlformats.org/officeDocument/2006/relationships/slide" Target="slides/slide225.xml"/><Relationship Id="rId226" Type="http://schemas.openxmlformats.org/officeDocument/2006/relationships/slide" Target="slides/slide224.xml"/><Relationship Id="rId225" Type="http://schemas.openxmlformats.org/officeDocument/2006/relationships/slide" Target="slides/slide223.xml"/><Relationship Id="rId224" Type="http://schemas.openxmlformats.org/officeDocument/2006/relationships/slide" Target="slides/slide222.xml"/><Relationship Id="rId223" Type="http://schemas.openxmlformats.org/officeDocument/2006/relationships/slide" Target="slides/slide221.xml"/><Relationship Id="rId222" Type="http://schemas.openxmlformats.org/officeDocument/2006/relationships/slide" Target="slides/slide220.xml"/><Relationship Id="rId221" Type="http://schemas.openxmlformats.org/officeDocument/2006/relationships/slide" Target="slides/slide219.xml"/><Relationship Id="rId220" Type="http://schemas.openxmlformats.org/officeDocument/2006/relationships/slide" Target="slides/slide218.xml"/><Relationship Id="rId22" Type="http://schemas.openxmlformats.org/officeDocument/2006/relationships/slide" Target="slides/slide20.xml"/><Relationship Id="rId219" Type="http://schemas.openxmlformats.org/officeDocument/2006/relationships/slide" Target="slides/slide217.xml"/><Relationship Id="rId218" Type="http://schemas.openxmlformats.org/officeDocument/2006/relationships/slide" Target="slides/slide216.xml"/><Relationship Id="rId217" Type="http://schemas.openxmlformats.org/officeDocument/2006/relationships/slide" Target="slides/slide215.xml"/><Relationship Id="rId216" Type="http://schemas.openxmlformats.org/officeDocument/2006/relationships/slide" Target="slides/slide214.xml"/><Relationship Id="rId215" Type="http://schemas.openxmlformats.org/officeDocument/2006/relationships/slide" Target="slides/slide213.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geeksforgeeks.org"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geeksforgeeks.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14.jpe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geeksforgeeks.org" TargetMode="Externa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geeksforgeeks.org" TargetMode="Externa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www.digimon.com/default.aspx" TargetMode="External"/><Relationship Id="rId2" Type="http://schemas.openxmlformats.org/officeDocument/2006/relationships/image" Target="../media/image20.jpeg"/><Relationship Id="rId1" Type="http://schemas.openxmlformats.org/officeDocument/2006/relationships/image" Target="../media/image19.jpeg"/></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localhost:44307/student" TargetMode="Externa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3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7.jpeg"/><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jpeg"/></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jpeg"/></Relationships>
</file>

<file path=ppt/slides/_rels/slide3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jpeg"/></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localhost:1234/home/index" TargetMode="External"/><Relationship Id="rId1" Type="http://schemas.openxmlformats.org/officeDocument/2006/relationships/hyperlink" Target="http://localhost:1234/home/index/100" TargetMode="Externa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jpeg"/></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www.amazon.com/Scripts/xyz.js" TargetMode="External"/><Relationship Id="rId2" Type="http://schemas.openxmlformats.org/officeDocument/2006/relationships/hyperlink" Target="https://www.amazon.com/Scripts/abc.js" TargetMode="External"/><Relationship Id="rId1" Type="http://schemas.openxmlformats.org/officeDocument/2006/relationships/image" Target="../media/image36.jpeg"/></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omewebsite.com/api/account" TargetMode="External"/><Relationship Id="rId1" Type="http://schemas.openxmlformats.org/officeDocument/2006/relationships/hyperlink" Target="http://www.somewebsite.conn" TargetMode="Externa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docs.microsoft.com/" TargetMode="Externa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jpeg"/></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docs.microsoft.com/" TargetMode="Externa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jpeg"/></Relationships>
</file>

<file path=ppt/slides/_rels/slide4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vmsdurano.com/deploving-vour-asp-net-mvc-5-app-to-iis8/" TargetMode="Externa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jpeg"/></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4.jpeg"/><Relationship Id="rId1" Type="http://schemas.openxmlformats.org/officeDocument/2006/relationships/image" Target="../media/image43.jpeg"/></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localhost:8733/Design_Time_Addresses/DemoServiceLibrary/Servicel/" TargetMode="External"/><Relationship Id="rId1" Type="http://schemas.openxmlformats.org/officeDocument/2006/relationships/image" Target="../media/image45.jpeg"/></Relationships>
</file>

<file path=ppt/slides/_rels/slide4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docs.microsoft.com" TargetMode="Externa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jpeg"/></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chemas.microsoft.com/2003/10/Serialization/%22%3evalue%3c/string" TargetMode="External"/><Relationship Id="rId2" Type="http://schemas.openxmlformats.org/officeDocument/2006/relationships/hyperlink" Target="http://schemas.microsoft.com/2003/10/Serialization/Arrays" TargetMode="External"/><Relationship Id="rId1" Type="http://schemas.openxmlformats.org/officeDocument/2006/relationships/hyperlink" Target="http://www.w3.org/2001/XMLSchema-instance" TargetMode="External"/></Relationships>
</file>

<file path=ppt/slides/_rels/slide4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docs.microsoft.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geeksforgeeks.org"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 name="Rectangles 2"/>
          <p:cNvSpPr/>
          <p:nvPr/>
        </p:nvSpPr>
        <p:spPr>
          <a:xfrm>
            <a:off x="914400" y="1923161"/>
            <a:ext cx="10338816" cy="1237488"/>
          </a:xfrm>
          <a:prstGeom prst="rect">
            <a:avLst/>
          </a:prstGeom>
        </p:spPr>
        <p:txBody>
          <a:bodyPr lIns="0" tIns="0" rIns="0" bIns="0">
            <a:noAutofit/>
          </a:bodyPr>
          <a:p>
            <a:pPr indent="0" algn="just">
              <a:spcBef>
                <a:spcPts val="5880"/>
              </a:spcBef>
              <a:spcAft>
                <a:spcPts val="1260"/>
              </a:spcAft>
            </a:pPr>
            <a:r>
              <a:rPr lang="en-US" sz="2600" b="1">
                <a:solidFill>
                  <a:srgbClr val="016DC0"/>
                </a:solidFill>
                <a:latin typeface="Calibri" panose="020F0502020204030204"/>
              </a:rPr>
              <a:t>What is .NET ?</a:t>
            </a:r>
            <a:r>
              <a:rPr lang="en-GB" altLang="en-US" sz="2600" b="1">
                <a:solidFill>
                  <a:srgbClr val="016DC0"/>
                </a:solidFill>
                <a:latin typeface="Calibri" panose="020F0502020204030204"/>
              </a:rPr>
              <a:t> - </a:t>
            </a:r>
            <a:r>
              <a:rPr lang="en-US" sz="2600">
                <a:latin typeface="Calibri" panose="020F0502020204030204"/>
              </a:rPr>
              <a:t>.NET is a </a:t>
            </a:r>
            <a:r>
              <a:rPr lang="en-US" sz="2600" u="sng">
                <a:latin typeface="Calibri" panose="020F0502020204030204"/>
              </a:rPr>
              <a:t>developer platform</a:t>
            </a:r>
            <a:r>
              <a:rPr lang="en-US" sz="2600">
                <a:latin typeface="Calibri" panose="020F0502020204030204"/>
              </a:rPr>
              <a:t> made up of </a:t>
            </a:r>
            <a:r>
              <a:rPr lang="en-US" sz="2600" u="sng">
                <a:latin typeface="Calibri" panose="020F0502020204030204"/>
              </a:rPr>
              <a:t>tools, programming languages. </a:t>
            </a:r>
            <a:r>
              <a:rPr lang="en-US" sz="2600">
                <a:latin typeface="Calibri" panose="020F0502020204030204"/>
              </a:rPr>
              <a:t>and </a:t>
            </a:r>
            <a:r>
              <a:rPr lang="en-US" sz="2600" u="sng">
                <a:latin typeface="Calibri" panose="020F0502020204030204"/>
              </a:rPr>
              <a:t>libraries</a:t>
            </a:r>
            <a:r>
              <a:rPr lang="en-US" sz="2600">
                <a:latin typeface="Calibri" panose="020F0502020204030204"/>
              </a:rPr>
              <a:t> for building many different types of applications.</a:t>
            </a:r>
            <a:endParaRPr lang="en-US" sz="2600">
              <a:latin typeface="Calibri" panose="020F0502020204030204"/>
            </a:endParaRPr>
          </a:p>
        </p:txBody>
      </p:sp>
      <p:sp>
        <p:nvSpPr>
          <p:cNvPr id="4" name="Rectangles 3"/>
          <p:cNvSpPr/>
          <p:nvPr/>
        </p:nvSpPr>
        <p:spPr>
          <a:xfrm>
            <a:off x="914400" y="3828288"/>
            <a:ext cx="10317480" cy="1560576"/>
          </a:xfrm>
          <a:prstGeom prst="rect">
            <a:avLst/>
          </a:prstGeom>
        </p:spPr>
        <p:txBody>
          <a:bodyPr lIns="0" tIns="0" rIns="0" bIns="0">
            <a:noAutofit/>
          </a:bodyPr>
          <a:p>
            <a:pPr indent="0" algn="just">
              <a:spcBef>
                <a:spcPts val="3360"/>
              </a:spcBef>
              <a:spcAft>
                <a:spcPts val="1260"/>
              </a:spcAft>
            </a:pPr>
            <a:r>
              <a:rPr lang="en-US" sz="2600" b="1">
                <a:solidFill>
                  <a:srgbClr val="016DC0"/>
                </a:solidFill>
                <a:latin typeface="Calibri" panose="020F0502020204030204"/>
              </a:rPr>
              <a:t>What is .NET Framework?</a:t>
            </a:r>
            <a:endParaRPr lang="en-US" sz="2600" b="1">
              <a:solidFill>
                <a:srgbClr val="016DC0"/>
              </a:solidFill>
              <a:latin typeface="Calibri" panose="020F0502020204030204"/>
            </a:endParaRPr>
          </a:p>
          <a:p>
            <a:pPr indent="0" algn="just">
              <a:lnSpc>
                <a:spcPts val="3025"/>
              </a:lnSpc>
            </a:pPr>
            <a:r>
              <a:rPr lang="en-US" sz="2600">
                <a:latin typeface="Calibri" panose="020F0502020204030204"/>
              </a:rPr>
              <a:t>.NET Framework is the </a:t>
            </a:r>
            <a:r>
              <a:rPr lang="en-US" sz="2600" u="sng">
                <a:highlight>
                  <a:srgbClr val="FFFF00"/>
                </a:highlight>
                <a:latin typeface="Calibri" panose="020F0502020204030204"/>
              </a:rPr>
              <a:t>execution</a:t>
            </a:r>
            <a:r>
              <a:rPr lang="en-US" sz="2600">
                <a:highlight>
                  <a:srgbClr val="FFFF00"/>
                </a:highlight>
                <a:latin typeface="Calibri" panose="020F0502020204030204"/>
              </a:rPr>
              <a:t> and </a:t>
            </a:r>
            <a:r>
              <a:rPr lang="en-US" sz="2600" u="sng">
                <a:highlight>
                  <a:srgbClr val="FFFF00"/>
                </a:highlight>
                <a:latin typeface="Calibri" panose="020F0502020204030204"/>
              </a:rPr>
              <a:t>development</a:t>
            </a:r>
            <a:r>
              <a:rPr lang="en-US" sz="2600">
                <a:highlight>
                  <a:srgbClr val="FFFF00"/>
                </a:highlight>
                <a:latin typeface="Calibri" panose="020F0502020204030204"/>
              </a:rPr>
              <a:t> environment for .NET applications. It supports running websites, services, desktop apps, and more on Windows</a:t>
            </a:r>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04672"/>
            <a:ext cx="7549896" cy="524256"/>
          </a:xfrm>
          <a:prstGeom prst="rect">
            <a:avLst/>
          </a:prstGeom>
        </p:spPr>
        <p:txBody>
          <a:bodyPr wrap="none" lIns="0" tIns="0" rIns="0" bIns="0">
            <a:noAutofit/>
          </a:bodyPr>
          <a:p>
            <a:pPr indent="0"/>
            <a:r>
              <a:rPr lang="en-US" sz="4200">
                <a:latin typeface="Calibri" panose="020F0502020204030204"/>
              </a:rPr>
              <a:t>Common Language Runtime(CLR)</a:t>
            </a:r>
            <a:endParaRPr lang="en-US" sz="4200">
              <a:latin typeface="Calibri" panose="020F0502020204030204"/>
            </a:endParaRPr>
          </a:p>
        </p:txBody>
      </p:sp>
      <p:sp>
        <p:nvSpPr>
          <p:cNvPr id="3" name="Rectangles 2"/>
          <p:cNvSpPr/>
          <p:nvPr/>
        </p:nvSpPr>
        <p:spPr>
          <a:xfrm>
            <a:off x="914400" y="1911096"/>
            <a:ext cx="10332720" cy="3886200"/>
          </a:xfrm>
          <a:prstGeom prst="rect">
            <a:avLst/>
          </a:prstGeom>
        </p:spPr>
        <p:txBody>
          <a:bodyPr lIns="0" tIns="0" rIns="0" bIns="0">
            <a:noAutofit/>
          </a:bodyPr>
          <a:p>
            <a:pPr marL="254000" indent="-254000" algn="just">
              <a:spcAft>
                <a:spcPts val="1260"/>
              </a:spcAft>
            </a:pPr>
            <a:r>
              <a:rPr lang="en-US" sz="2600" b="1">
                <a:solidFill>
                  <a:srgbClr val="00AD50"/>
                </a:solidFill>
                <a:latin typeface="Calibri" panose="020F0502020204030204"/>
              </a:rPr>
              <a:t>Security</a:t>
            </a:r>
            <a:endParaRPr lang="en-US" sz="2600" b="1">
              <a:solidFill>
                <a:srgbClr val="00AD50"/>
              </a:solidFill>
              <a:latin typeface="Calibri" panose="020F0502020204030204"/>
            </a:endParaRPr>
          </a:p>
          <a:p>
            <a:pPr marL="254000" indent="-254000" algn="just">
              <a:spcAft>
                <a:spcPts val="1260"/>
              </a:spcAft>
            </a:pPr>
            <a:r>
              <a:rPr lang="en-US" sz="2600">
                <a:latin typeface="Calibri" panose="020F0502020204030204"/>
              </a:rPr>
              <a:t>•    Security for .NET applications starts as soon as a </a:t>
            </a:r>
            <a:r>
              <a:rPr lang="en-US" sz="2600">
                <a:solidFill>
                  <a:srgbClr val="FC0000"/>
                </a:solidFill>
                <a:latin typeface="Calibri" panose="020F0502020204030204"/>
              </a:rPr>
              <a:t>class is loaded </a:t>
            </a:r>
            <a:r>
              <a:rPr lang="en-US" sz="2600">
                <a:latin typeface="Calibri" panose="020F0502020204030204"/>
              </a:rPr>
              <a:t>by the CLR.</a:t>
            </a:r>
            <a:endParaRPr lang="en-US" sz="2600">
              <a:latin typeface="Calibri" panose="020F0502020204030204"/>
            </a:endParaRPr>
          </a:p>
          <a:p>
            <a:pPr marL="254000" indent="-254000" algn="just">
              <a:lnSpc>
                <a:spcPts val="2785"/>
              </a:lnSpc>
              <a:spcAft>
                <a:spcPts val="630"/>
              </a:spcAft>
            </a:pPr>
            <a:r>
              <a:rPr lang="en-US" sz="2600">
                <a:latin typeface="Calibri" panose="020F0502020204030204"/>
              </a:rPr>
              <a:t>•    Before the class loader instantiates a class, security information—such as </a:t>
            </a:r>
            <a:r>
              <a:rPr lang="en-US" sz="2600">
                <a:solidFill>
                  <a:srgbClr val="FC0000"/>
                </a:solidFill>
                <a:latin typeface="Calibri" panose="020F0502020204030204"/>
              </a:rPr>
              <a:t>accessibility rules </a:t>
            </a:r>
            <a:r>
              <a:rPr lang="en-US" sz="2600">
                <a:latin typeface="Calibri" panose="020F0502020204030204"/>
              </a:rPr>
              <a:t>and </a:t>
            </a:r>
            <a:r>
              <a:rPr lang="en-US" sz="2600">
                <a:solidFill>
                  <a:srgbClr val="FC0000"/>
                </a:solidFill>
                <a:latin typeface="Calibri" panose="020F0502020204030204"/>
              </a:rPr>
              <a:t>self-consistency requirements—</a:t>
            </a:r>
            <a:r>
              <a:rPr lang="en-US" sz="2600">
                <a:latin typeface="Calibri" panose="020F0502020204030204"/>
              </a:rPr>
              <a:t>are </a:t>
            </a:r>
            <a:r>
              <a:rPr lang="en-US" sz="2600">
                <a:solidFill>
                  <a:srgbClr val="FC0000"/>
                </a:solidFill>
                <a:latin typeface="Calibri" panose="020F0502020204030204"/>
              </a:rPr>
              <a:t>checked.</a:t>
            </a:r>
            <a:endParaRPr lang="en-US" sz="2600">
              <a:solidFill>
                <a:srgbClr val="FC0000"/>
              </a:solidFill>
              <a:latin typeface="Calibri" panose="020F0502020204030204"/>
            </a:endParaRPr>
          </a:p>
          <a:p>
            <a:pPr marL="254000" indent="-254000" algn="just">
              <a:lnSpc>
                <a:spcPts val="2855"/>
              </a:lnSpc>
            </a:pPr>
            <a:r>
              <a:rPr lang="en-US" sz="2600">
                <a:latin typeface="Calibri" panose="020F0502020204030204"/>
              </a:rPr>
              <a:t>•    Essentially system of </a:t>
            </a:r>
            <a:r>
              <a:rPr lang="en-US" sz="2600">
                <a:solidFill>
                  <a:srgbClr val="FC0000"/>
                </a:solidFill>
                <a:latin typeface="Calibri" panose="020F0502020204030204"/>
              </a:rPr>
              <a:t>security policies </a:t>
            </a:r>
            <a:r>
              <a:rPr lang="en-US" sz="2600">
                <a:latin typeface="Calibri" panose="020F0502020204030204"/>
              </a:rPr>
              <a:t>that can be set by an administrator to allow certain levels of access based on the component's assembly information. The policies are set at three levels:</a:t>
            </a:r>
            <a:endParaRPr lang="en-US" sz="2600">
              <a:latin typeface="Calibri" panose="020F0502020204030204"/>
            </a:endParaRPr>
          </a:p>
          <a:p>
            <a:pPr marL="533400" indent="0" algn="just">
              <a:lnSpc>
                <a:spcPts val="2855"/>
              </a:lnSpc>
            </a:pPr>
            <a:r>
              <a:rPr lang="en-US" sz="2300">
                <a:latin typeface="Calibri" panose="020F0502020204030204"/>
              </a:rPr>
              <a:t>•    the enterprise</a:t>
            </a:r>
            <a:endParaRPr lang="en-US" sz="2300">
              <a:latin typeface="Calibri" panose="020F0502020204030204"/>
            </a:endParaRPr>
          </a:p>
          <a:p>
            <a:pPr marL="533400" indent="0" algn="just">
              <a:spcAft>
                <a:spcPts val="630"/>
              </a:spcAft>
            </a:pPr>
            <a:r>
              <a:rPr lang="en-US" sz="2300">
                <a:latin typeface="Calibri" panose="020F0502020204030204"/>
              </a:rPr>
              <a:t>•    the individual machine</a:t>
            </a:r>
            <a:endParaRPr lang="en-US" sz="2300">
              <a:latin typeface="Calibri" panose="020F0502020204030204"/>
            </a:endParaRPr>
          </a:p>
          <a:p>
            <a:pPr marL="533400" indent="0" algn="just"/>
            <a:r>
              <a:rPr lang="en-US" sz="2300">
                <a:latin typeface="Calibri" panose="020F0502020204030204"/>
              </a:rPr>
              <a:t>•    the user</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5001768" cy="518160"/>
          </a:xfrm>
          <a:prstGeom prst="rect">
            <a:avLst/>
          </a:prstGeom>
        </p:spPr>
        <p:txBody>
          <a:bodyPr wrap="none" lIns="0" tIns="0" rIns="0" bIns="0">
            <a:noAutofit/>
          </a:bodyPr>
          <a:p>
            <a:pPr indent="0"/>
            <a:r>
              <a:rPr lang="en-US" sz="4200">
                <a:latin typeface="Calibri" panose="020F0502020204030204"/>
              </a:rPr>
              <a:t>IComparable Interface</a:t>
            </a:r>
            <a:endParaRPr lang="en-US" sz="4200">
              <a:latin typeface="Calibri" panose="020F0502020204030204"/>
            </a:endParaRPr>
          </a:p>
        </p:txBody>
      </p:sp>
      <p:sp>
        <p:nvSpPr>
          <p:cNvPr id="3" name="Rectangles 2"/>
          <p:cNvSpPr/>
          <p:nvPr/>
        </p:nvSpPr>
        <p:spPr>
          <a:xfrm>
            <a:off x="67056" y="1783080"/>
            <a:ext cx="6178296" cy="3578352"/>
          </a:xfrm>
          <a:prstGeom prst="rect">
            <a:avLst/>
          </a:prstGeom>
        </p:spPr>
        <p:txBody>
          <a:bodyPr lIns="0" tIns="0" rIns="0" bIns="0">
            <a:noAutofit/>
          </a:bodyPr>
          <a:p>
            <a:pPr indent="0">
              <a:lnSpc>
                <a:spcPts val="1705"/>
              </a:lnSpc>
            </a:pPr>
            <a:r>
              <a:rPr lang="en-US" sz="1200">
                <a:solidFill>
                  <a:srgbClr val="130ECE"/>
                </a:solidFill>
                <a:latin typeface="Consolas" panose="020B0609020204030204"/>
              </a:rPr>
              <a:t>namespace </a:t>
            </a:r>
            <a:r>
              <a:rPr lang="en-US" sz="1200">
                <a:solidFill>
                  <a:srgbClr val="120D18"/>
                </a:solidFill>
                <a:latin typeface="Consolas" panose="020B0609020204030204"/>
              </a:rPr>
              <a:t>Testlnterfaces</a:t>
            </a:r>
            <a:endParaRPr lang="en-US" sz="1200">
              <a:solidFill>
                <a:srgbClr val="120D18"/>
              </a:solidFill>
              <a:latin typeface="Consolas" panose="020B0609020204030204"/>
            </a:endParaRPr>
          </a:p>
          <a:p>
            <a:pPr indent="0">
              <a:lnSpc>
                <a:spcPts val="170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01320" indent="0">
              <a:spcAft>
                <a:spcPts val="210"/>
              </a:spcAft>
            </a:pPr>
            <a:r>
              <a:rPr lang="en-US" sz="850" spc="-50">
                <a:solidFill>
                  <a:srgbClr val="A6A4A6"/>
                </a:solidFill>
                <a:latin typeface="Calibri" panose="020F0502020204030204"/>
              </a:rPr>
              <a:t>6 references</a:t>
            </a:r>
            <a:endParaRPr lang="en-US" sz="850" spc="-50">
              <a:solidFill>
                <a:srgbClr val="A6A4A6"/>
              </a:solidFill>
              <a:latin typeface="Calibri" panose="020F0502020204030204"/>
            </a:endParaRPr>
          </a:p>
          <a:p>
            <a:pPr marL="401320" indent="0">
              <a:spcAft>
                <a:spcPts val="210"/>
              </a:spcAft>
            </a:pPr>
            <a:r>
              <a:rPr lang="en-US" sz="1200">
                <a:solidFill>
                  <a:srgbClr val="130ECE"/>
                </a:solidFill>
                <a:latin typeface="Consolas" panose="020B0609020204030204"/>
              </a:rPr>
              <a:t>class </a:t>
            </a:r>
            <a:r>
              <a:rPr lang="en-US" sz="1200">
                <a:solidFill>
                  <a:srgbClr val="408EA2"/>
                </a:solidFill>
                <a:latin typeface="Consolas" panose="020B0609020204030204"/>
              </a:rPr>
              <a:t>Program</a:t>
            </a:r>
            <a:r>
              <a:rPr lang="en-US" sz="1200">
                <a:solidFill>
                  <a:srgbClr val="120D18"/>
                </a:solidFill>
                <a:latin typeface="Consolas" panose="020B0609020204030204"/>
              </a:rPr>
              <a:t>:</a:t>
            </a:r>
            <a:r>
              <a:rPr lang="en-US" sz="1200">
                <a:solidFill>
                  <a:srgbClr val="408EA2"/>
                </a:solidFill>
                <a:latin typeface="Consolas" panose="020B0609020204030204"/>
              </a:rPr>
              <a:t>IComparable&lt;Program&gt;</a:t>
            </a:r>
            <a:endParaRPr lang="en-US" sz="1200">
              <a:solidFill>
                <a:srgbClr val="408EA2"/>
              </a:solidFill>
              <a:latin typeface="Consolas" panose="020B0609020204030204"/>
            </a:endParaRPr>
          </a:p>
          <a:p>
            <a:pPr marL="40132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782320" indent="0">
              <a:spcAft>
                <a:spcPts val="210"/>
              </a:spcAft>
            </a:pPr>
            <a:r>
              <a:rPr lang="en-US" sz="1200">
                <a:solidFill>
                  <a:srgbClr val="130ECE"/>
                </a:solidFill>
                <a:latin typeface="Consolas" panose="020B0609020204030204"/>
              </a:rPr>
              <a:t>int </a:t>
            </a:r>
            <a:r>
              <a:rPr lang="en-US" sz="1200">
                <a:solidFill>
                  <a:srgbClr val="120D18"/>
                </a:solidFill>
                <a:latin typeface="Consolas" panose="020B0609020204030204"/>
              </a:rPr>
              <a:t>salary;</a:t>
            </a:r>
            <a:endParaRPr lang="en-US" sz="1200">
              <a:solidFill>
                <a:srgbClr val="120D18"/>
              </a:solidFill>
              <a:latin typeface="Consolas" panose="020B0609020204030204"/>
            </a:endParaRPr>
          </a:p>
          <a:p>
            <a:pPr marL="782320" indent="0">
              <a:spcAft>
                <a:spcPts val="210"/>
              </a:spcAft>
            </a:pPr>
            <a:r>
              <a:rPr lang="en-US" sz="850" spc="-50">
                <a:solidFill>
                  <a:srgbClr val="A6A4A6"/>
                </a:solidFill>
                <a:latin typeface="Calibri" panose="020F0502020204030204"/>
              </a:rPr>
              <a:t>4 references</a:t>
            </a:r>
            <a:endParaRPr lang="en-US" sz="850" spc="-50">
              <a:solidFill>
                <a:srgbClr val="A6A4A6"/>
              </a:solidFill>
              <a:latin typeface="Calibri" panose="020F0502020204030204"/>
            </a:endParaRPr>
          </a:p>
          <a:p>
            <a:pPr marL="782320" indent="0">
              <a:spcAft>
                <a:spcPts val="210"/>
              </a:spcAft>
            </a:pPr>
            <a:r>
              <a:rPr lang="en-US" sz="1200">
                <a:solidFill>
                  <a:srgbClr val="130ECE"/>
                </a:solidFill>
                <a:latin typeface="Consolas" panose="020B0609020204030204"/>
              </a:rPr>
              <a:t>public int </a:t>
            </a:r>
            <a:r>
              <a:rPr lang="en-US" sz="1200">
                <a:solidFill>
                  <a:srgbClr val="120D18"/>
                </a:solidFill>
                <a:latin typeface="Consolas" panose="020B0609020204030204"/>
              </a:rPr>
              <a:t>Salary { </a:t>
            </a:r>
            <a:r>
              <a:rPr lang="en-US" sz="1200">
                <a:solidFill>
                  <a:srgbClr val="130ECE"/>
                </a:solidFill>
                <a:latin typeface="Consolas" panose="020B0609020204030204"/>
              </a:rPr>
              <a:t>get </a:t>
            </a:r>
            <a:r>
              <a:rPr lang="en-US" sz="1200">
                <a:latin typeface="Consolas" panose="020B0609020204030204"/>
              </a:rPr>
              <a:t>=&gt; </a:t>
            </a:r>
            <a:r>
              <a:rPr lang="en-US" sz="1200">
                <a:solidFill>
                  <a:srgbClr val="120D18"/>
                </a:solidFill>
                <a:latin typeface="Consolas" panose="020B0609020204030204"/>
              </a:rPr>
              <a:t>salary; </a:t>
            </a:r>
            <a:r>
              <a:rPr lang="en-US" sz="1200">
                <a:solidFill>
                  <a:srgbClr val="130ECE"/>
                </a:solidFill>
                <a:latin typeface="Consolas" panose="020B0609020204030204"/>
              </a:rPr>
              <a:t>set </a:t>
            </a:r>
            <a:r>
              <a:rPr lang="en-US" sz="1200">
                <a:latin typeface="Consolas" panose="020B0609020204030204"/>
              </a:rPr>
              <a:t>=&gt; </a:t>
            </a:r>
            <a:r>
              <a:rPr lang="en-US" sz="1200">
                <a:solidFill>
                  <a:srgbClr val="120D18"/>
                </a:solidFill>
                <a:latin typeface="Consolas" panose="020B0609020204030204"/>
              </a:rPr>
              <a:t>salary </a:t>
            </a:r>
            <a:r>
              <a:rPr lang="en-US" sz="1200">
                <a:latin typeface="Consolas" panose="020B0609020204030204"/>
              </a:rPr>
              <a:t>= </a:t>
            </a:r>
            <a:r>
              <a:rPr lang="en-US" sz="1200">
                <a:solidFill>
                  <a:srgbClr val="130ECE"/>
                </a:solidFill>
                <a:latin typeface="Consolas" panose="020B0609020204030204"/>
              </a:rPr>
              <a:t>value;</a:t>
            </a:r>
            <a:endParaRPr lang="en-US" sz="1200">
              <a:solidFill>
                <a:srgbClr val="130ECE"/>
              </a:solidFill>
              <a:latin typeface="Consolas" panose="020B0609020204030204"/>
            </a:endParaRPr>
          </a:p>
          <a:p>
            <a:pPr marL="78232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782320" indent="0">
              <a:spcAft>
                <a:spcPts val="210"/>
              </a:spcAft>
            </a:pPr>
            <a:r>
              <a:rPr lang="en-US" sz="1200">
                <a:solidFill>
                  <a:srgbClr val="130ECE"/>
                </a:solidFill>
                <a:latin typeface="Consolas" panose="020B0609020204030204"/>
              </a:rPr>
              <a:t>static void </a:t>
            </a:r>
            <a:r>
              <a:rPr lang="en-US" sz="1200">
                <a:solidFill>
                  <a:srgbClr val="2C3569"/>
                </a:solidFill>
                <a:latin typeface="Consolas" panose="020B0609020204030204"/>
              </a:rPr>
              <a:t>Main(string[] </a:t>
            </a:r>
            <a:r>
              <a:rPr lang="en-US" sz="1200">
                <a:solidFill>
                  <a:srgbClr val="888888"/>
                </a:solidFill>
                <a:latin typeface="Consolas" panose="020B0609020204030204"/>
              </a:rPr>
              <a:t>args)</a:t>
            </a:r>
            <a:endParaRPr lang="en-US" sz="1200">
              <a:solidFill>
                <a:srgbClr val="888888"/>
              </a:solidFill>
              <a:latin typeface="Consolas" panose="020B0609020204030204"/>
            </a:endParaRPr>
          </a:p>
          <a:p>
            <a:pPr marL="78232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163320" marR="1348105" indent="0">
              <a:lnSpc>
                <a:spcPts val="1585"/>
              </a:lnSpc>
              <a:spcAft>
                <a:spcPts val="840"/>
              </a:spcAft>
            </a:pPr>
            <a:r>
              <a:rPr lang="en-US" sz="1200">
                <a:solidFill>
                  <a:srgbClr val="408EA2"/>
                </a:solidFill>
                <a:latin typeface="Consolas" panose="020B0609020204030204"/>
              </a:rPr>
              <a:t>Program </a:t>
            </a:r>
            <a:r>
              <a:rPr lang="en-US" sz="1200">
                <a:solidFill>
                  <a:srgbClr val="2C3569"/>
                </a:solidFill>
                <a:latin typeface="Consolas" panose="020B0609020204030204"/>
              </a:rPr>
              <a:t>program=new </a:t>
            </a:r>
            <a:r>
              <a:rPr lang="en-US" sz="1200">
                <a:solidFill>
                  <a:srgbClr val="408EA2"/>
                </a:solidFill>
                <a:latin typeface="Consolas" panose="020B0609020204030204"/>
              </a:rPr>
              <a:t>ProgramO; </a:t>
            </a:r>
            <a:r>
              <a:rPr lang="en-US" sz="1200">
                <a:solidFill>
                  <a:srgbClr val="2C3569"/>
                </a:solidFill>
                <a:latin typeface="Consolas" panose="020B0609020204030204"/>
              </a:rPr>
              <a:t>program.</a:t>
            </a:r>
            <a:r>
              <a:rPr lang="en-US" sz="1200">
                <a:solidFill>
                  <a:srgbClr val="120D18"/>
                </a:solidFill>
                <a:latin typeface="Consolas" panose="020B0609020204030204"/>
              </a:rPr>
              <a:t>Salary </a:t>
            </a:r>
            <a:r>
              <a:rPr lang="en-US" sz="1200">
                <a:latin typeface="Consolas" panose="020B0609020204030204"/>
              </a:rPr>
              <a:t>= </a:t>
            </a:r>
            <a:r>
              <a:rPr lang="en-US" sz="1200">
                <a:solidFill>
                  <a:srgbClr val="120D18"/>
                </a:solidFill>
                <a:latin typeface="Consolas" panose="020B0609020204030204"/>
              </a:rPr>
              <a:t>3400;</a:t>
            </a:r>
            <a:endParaRPr lang="en-US" sz="1200">
              <a:solidFill>
                <a:srgbClr val="120D18"/>
              </a:solidFill>
              <a:latin typeface="Consolas" panose="020B0609020204030204"/>
            </a:endParaRPr>
          </a:p>
          <a:p>
            <a:pPr marL="1163320" marR="1348105" indent="0">
              <a:lnSpc>
                <a:spcPts val="1560"/>
              </a:lnSpc>
              <a:spcAft>
                <a:spcPts val="840"/>
              </a:spcAft>
            </a:pPr>
            <a:r>
              <a:rPr lang="en-US" sz="1200">
                <a:solidFill>
                  <a:srgbClr val="408EA2"/>
                </a:solidFill>
                <a:latin typeface="Consolas" panose="020B0609020204030204"/>
              </a:rPr>
              <a:t>Program </a:t>
            </a:r>
            <a:r>
              <a:rPr lang="en-US" sz="1200">
                <a:solidFill>
                  <a:srgbClr val="2C3569"/>
                </a:solidFill>
                <a:latin typeface="Consolas" panose="020B0609020204030204"/>
              </a:rPr>
              <a:t>program2 </a:t>
            </a:r>
            <a:r>
              <a:rPr lang="en-US" sz="1200">
                <a:latin typeface="Consolas" panose="020B0609020204030204"/>
              </a:rPr>
              <a:t>= </a:t>
            </a:r>
            <a:r>
              <a:rPr lang="en-US" sz="1200">
                <a:solidFill>
                  <a:srgbClr val="130ECE"/>
                </a:solidFill>
                <a:latin typeface="Consolas" panose="020B0609020204030204"/>
              </a:rPr>
              <a:t>new </a:t>
            </a:r>
            <a:r>
              <a:rPr lang="en-US" sz="1200">
                <a:solidFill>
                  <a:srgbClr val="408EA2"/>
                </a:solidFill>
                <a:latin typeface="Consolas" panose="020B0609020204030204"/>
              </a:rPr>
              <a:t>ProgramO; </a:t>
            </a:r>
            <a:r>
              <a:rPr lang="en-US" sz="1200">
                <a:solidFill>
                  <a:srgbClr val="2C3569"/>
                </a:solidFill>
                <a:latin typeface="Consolas" panose="020B0609020204030204"/>
              </a:rPr>
              <a:t>program2</a:t>
            </a:r>
            <a:r>
              <a:rPr lang="en-US" sz="1200">
                <a:solidFill>
                  <a:srgbClr val="120D18"/>
                </a:solidFill>
                <a:latin typeface="Consolas" panose="020B0609020204030204"/>
              </a:rPr>
              <a:t>.Salary </a:t>
            </a:r>
            <a:r>
              <a:rPr lang="en-US" sz="1200">
                <a:latin typeface="Consolas" panose="020B0609020204030204"/>
              </a:rPr>
              <a:t>= </a:t>
            </a:r>
            <a:r>
              <a:rPr lang="en-US" sz="1200">
                <a:solidFill>
                  <a:srgbClr val="120D18"/>
                </a:solidFill>
                <a:latin typeface="Consolas" panose="020B0609020204030204"/>
              </a:rPr>
              <a:t>3400;</a:t>
            </a:r>
            <a:endParaRPr lang="en-US" sz="1200">
              <a:solidFill>
                <a:srgbClr val="120D18"/>
              </a:solidFill>
              <a:latin typeface="Consolas" panose="020B0609020204030204"/>
            </a:endParaRPr>
          </a:p>
          <a:p>
            <a:pPr marL="1163320" indent="0">
              <a:spcAft>
                <a:spcPts val="210"/>
              </a:spcAft>
            </a:pPr>
            <a:r>
              <a:rPr lang="en-US" sz="1200">
                <a:solidFill>
                  <a:srgbClr val="130ECE"/>
                </a:solidFill>
                <a:latin typeface="Consolas" panose="020B0609020204030204"/>
              </a:rPr>
              <a:t>int </a:t>
            </a:r>
            <a:r>
              <a:rPr lang="en-US" sz="1200">
                <a:solidFill>
                  <a:srgbClr val="2C3569"/>
                </a:solidFill>
                <a:latin typeface="Consolas" panose="020B0609020204030204"/>
              </a:rPr>
              <a:t>retval=program</a:t>
            </a:r>
            <a:r>
              <a:rPr lang="en-US" sz="1200">
                <a:solidFill>
                  <a:srgbClr val="120D18"/>
                </a:solidFill>
                <a:latin typeface="Consolas" panose="020B0609020204030204"/>
              </a:rPr>
              <a:t>.</a:t>
            </a:r>
            <a:r>
              <a:rPr lang="en-US" sz="1200">
                <a:solidFill>
                  <a:srgbClr val="545454"/>
                </a:solidFill>
                <a:latin typeface="Consolas" panose="020B0609020204030204"/>
              </a:rPr>
              <a:t>CompareTo(program2)</a:t>
            </a:r>
            <a:r>
              <a:rPr lang="en-US" sz="1200">
                <a:solidFill>
                  <a:srgbClr val="120D18"/>
                </a:solidFill>
                <a:latin typeface="Consolas" panose="020B0609020204030204"/>
              </a:rPr>
              <a:t>;</a:t>
            </a:r>
            <a:endParaRPr lang="en-US" sz="1200">
              <a:solidFill>
                <a:srgbClr val="120D18"/>
              </a:solidFill>
              <a:latin typeface="Consolas" panose="020B0609020204030204"/>
            </a:endParaRPr>
          </a:p>
          <a:p>
            <a:pPr marL="1163320" indent="0"/>
            <a:r>
              <a:rPr lang="en-US" sz="1200">
                <a:solidFill>
                  <a:srgbClr val="408EA2"/>
                </a:solidFill>
                <a:latin typeface="Consolas" panose="020B0609020204030204"/>
              </a:rPr>
              <a:t>Console</a:t>
            </a:r>
            <a:r>
              <a:rPr lang="en-US" sz="1200">
                <a:solidFill>
                  <a:srgbClr val="120D18"/>
                </a:solidFill>
                <a:latin typeface="Consolas" panose="020B0609020204030204"/>
              </a:rPr>
              <a:t>. </a:t>
            </a:r>
            <a:r>
              <a:rPr lang="en-US" sz="1200">
                <a:solidFill>
                  <a:srgbClr val="545454"/>
                </a:solidFill>
                <a:latin typeface="Consolas" panose="020B0609020204030204"/>
              </a:rPr>
              <a:t>WriteLine(retval) </a:t>
            </a:r>
            <a:r>
              <a:rPr lang="en-US" sz="1200">
                <a:solidFill>
                  <a:srgbClr val="120D18"/>
                </a:solidFill>
                <a:latin typeface="Consolas" panose="020B0609020204030204"/>
              </a:rPr>
              <a:t>;</a:t>
            </a:r>
            <a:endParaRPr lang="en-US" sz="1200">
              <a:solidFill>
                <a:srgbClr val="120D18"/>
              </a:solidFill>
              <a:latin typeface="Consolas" panose="020B0609020204030204"/>
            </a:endParaRPr>
          </a:p>
        </p:txBody>
      </p:sp>
      <p:sp>
        <p:nvSpPr>
          <p:cNvPr id="4" name="Rectangles 3"/>
          <p:cNvSpPr/>
          <p:nvPr/>
        </p:nvSpPr>
        <p:spPr>
          <a:xfrm>
            <a:off x="6355080" y="3020568"/>
            <a:ext cx="94488" cy="188976"/>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6513576" y="3483864"/>
            <a:ext cx="1645920" cy="816864"/>
          </a:xfrm>
          <a:prstGeom prst="rect">
            <a:avLst/>
          </a:prstGeom>
        </p:spPr>
        <p:txBody>
          <a:bodyPr lIns="0" tIns="0" rIns="0" bIns="0">
            <a:noAutofit/>
          </a:bodyPr>
          <a:p>
            <a:pPr indent="0" algn="just">
              <a:lnSpc>
                <a:spcPts val="1825"/>
              </a:lnSpc>
            </a:pPr>
            <a:r>
              <a:rPr lang="en-US" sz="1700" spc="-50">
                <a:solidFill>
                  <a:srgbClr val="1B7721"/>
                </a:solidFill>
                <a:latin typeface="Consolas" panose="020B0609020204030204"/>
              </a:rPr>
              <a:t>// i-f first obj </a:t>
            </a:r>
            <a:r>
              <a:rPr lang="en-US" sz="1700" spc="250">
                <a:solidFill>
                  <a:srgbClr val="1B7721"/>
                </a:solidFill>
                <a:latin typeface="Consolas" panose="020B0609020204030204"/>
              </a:rPr>
              <a:t>//if</a:t>
            </a:r>
            <a:r>
              <a:rPr lang="en-US" sz="1700" spc="-50">
                <a:solidFill>
                  <a:srgbClr val="1B7721"/>
                </a:solidFill>
                <a:latin typeface="Consolas" panose="020B0609020204030204"/>
              </a:rPr>
              <a:t> first obj </a:t>
            </a:r>
            <a:r>
              <a:rPr lang="en-US" sz="1700" spc="250">
                <a:solidFill>
                  <a:srgbClr val="1B7721"/>
                </a:solidFill>
                <a:latin typeface="Consolas" panose="020B0609020204030204"/>
              </a:rPr>
              <a:t>//if</a:t>
            </a:r>
            <a:r>
              <a:rPr lang="en-US" sz="1700" spc="-50">
                <a:solidFill>
                  <a:srgbClr val="1B7721"/>
                </a:solidFill>
                <a:latin typeface="Consolas" panose="020B0609020204030204"/>
              </a:rPr>
              <a:t> first obj</a:t>
            </a:r>
            <a:endParaRPr lang="en-US" sz="1700" spc="-50">
              <a:solidFill>
                <a:srgbClr val="1B7721"/>
              </a:solidFill>
              <a:latin typeface="Consolas" panose="020B0609020204030204"/>
            </a:endParaRPr>
          </a:p>
          <a:p>
            <a:pPr indent="0"/>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p:txBody>
      </p:sp>
      <p:sp>
        <p:nvSpPr>
          <p:cNvPr id="6" name="Rectangles 5"/>
          <p:cNvSpPr/>
          <p:nvPr/>
        </p:nvSpPr>
        <p:spPr>
          <a:xfrm>
            <a:off x="8269224" y="3493008"/>
            <a:ext cx="3520440" cy="682752"/>
          </a:xfrm>
          <a:prstGeom prst="rect">
            <a:avLst/>
          </a:prstGeom>
        </p:spPr>
        <p:txBody>
          <a:bodyPr lIns="0" tIns="0" rIns="0" bIns="0">
            <a:noAutofit/>
          </a:bodyPr>
          <a:p>
            <a:pPr indent="0">
              <a:lnSpc>
                <a:spcPts val="1825"/>
              </a:lnSpc>
            </a:pPr>
            <a:r>
              <a:rPr lang="en-US" sz="1700" spc="-50">
                <a:solidFill>
                  <a:srgbClr val="1B7721"/>
                </a:solidFill>
                <a:latin typeface="Consolas" panose="020B0609020204030204"/>
              </a:rPr>
              <a:t>val is greater than other then 1 val is less than other then -1 val is equal to other then 0</a:t>
            </a:r>
            <a:endParaRPr lang="en-US" sz="1700" spc="-50">
              <a:solidFill>
                <a:srgbClr val="1B7721"/>
              </a:solidFill>
              <a:latin typeface="Consolas" panose="020B0609020204030204"/>
            </a:endParaRPr>
          </a:p>
        </p:txBody>
      </p:sp>
      <p:sp>
        <p:nvSpPr>
          <p:cNvPr id="7" name="Rectangles 6"/>
          <p:cNvSpPr/>
          <p:nvPr/>
        </p:nvSpPr>
        <p:spPr>
          <a:xfrm>
            <a:off x="6519672" y="4319016"/>
            <a:ext cx="3614928" cy="435864"/>
          </a:xfrm>
          <a:prstGeom prst="rect">
            <a:avLst/>
          </a:prstGeom>
        </p:spPr>
        <p:txBody>
          <a:bodyPr lIns="0" tIns="0" rIns="0" bIns="0">
            <a:noAutofit/>
          </a:bodyPr>
          <a:p>
            <a:pPr indent="0" algn="just">
              <a:lnSpc>
                <a:spcPts val="1970"/>
              </a:lnSpc>
            </a:pPr>
            <a:r>
              <a:rPr lang="en-US" sz="1700" spc="-50">
                <a:solidFill>
                  <a:srgbClr val="130ECE"/>
                </a:solidFill>
                <a:latin typeface="Consolas" panose="020B0609020204030204"/>
              </a:rPr>
              <a:t>public int </a:t>
            </a:r>
            <a:r>
              <a:rPr lang="en-US" sz="1700" spc="-50">
                <a:solidFill>
                  <a:srgbClr val="5B6B61"/>
                </a:solidFill>
                <a:latin typeface="Consolas" panose="020B0609020204030204"/>
              </a:rPr>
              <a:t>CompareTo(Proqram </a:t>
            </a:r>
            <a:r>
              <a:rPr lang="en-US" sz="1700" spc="-50">
                <a:solidFill>
                  <a:srgbClr val="242D55"/>
                </a:solidFill>
                <a:latin typeface="Consolas" panose="020B0609020204030204"/>
              </a:rPr>
              <a:t>obj) </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p:txBody>
      </p:sp>
      <p:sp>
        <p:nvSpPr>
          <p:cNvPr id="8" name="Rectangles 7"/>
          <p:cNvSpPr/>
          <p:nvPr/>
        </p:nvSpPr>
        <p:spPr>
          <a:xfrm>
            <a:off x="6525768" y="5007864"/>
            <a:ext cx="103632" cy="210312"/>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9" name="Rectangles 8"/>
          <p:cNvSpPr/>
          <p:nvPr/>
        </p:nvSpPr>
        <p:spPr>
          <a:xfrm>
            <a:off x="7059168" y="4779264"/>
            <a:ext cx="4480560" cy="234696"/>
          </a:xfrm>
          <a:prstGeom prst="rect">
            <a:avLst/>
          </a:prstGeom>
        </p:spPr>
        <p:txBody>
          <a:bodyPr wrap="none" lIns="0" tIns="0" rIns="0" bIns="0">
            <a:noAutofit/>
          </a:bodyPr>
          <a:p>
            <a:pPr indent="0"/>
            <a:r>
              <a:rPr lang="en-US" sz="1700" spc="-50">
                <a:solidFill>
                  <a:srgbClr val="811BAD"/>
                </a:solidFill>
                <a:latin typeface="Consolas" panose="020B0609020204030204"/>
              </a:rPr>
              <a:t>return </a:t>
            </a:r>
            <a:r>
              <a:rPr lang="en-US" sz="1700" spc="-50">
                <a:solidFill>
                  <a:srgbClr val="9E9AE3"/>
                </a:solidFill>
                <a:latin typeface="Consolas" panose="020B0609020204030204"/>
              </a:rPr>
              <a:t>this</a:t>
            </a:r>
            <a:r>
              <a:rPr lang="en-US" sz="1700" spc="-50">
                <a:latin typeface="Consolas" panose="020B0609020204030204"/>
              </a:rPr>
              <a:t>.Salary</a:t>
            </a:r>
            <a:r>
              <a:rPr lang="en-US" sz="1700" spc="-50">
                <a:solidFill>
                  <a:srgbClr val="545454"/>
                </a:solidFill>
                <a:latin typeface="Consolas" panose="020B0609020204030204"/>
              </a:rPr>
              <a:t>.CompareToCobj</a:t>
            </a:r>
            <a:r>
              <a:rPr lang="en-US" sz="1700" spc="-50">
                <a:latin typeface="Consolas" panose="020B0609020204030204"/>
              </a:rPr>
              <a:t>.Salary);</a:t>
            </a:r>
            <a:endParaRPr lang="en-US" sz="1700" spc="-50">
              <a:latin typeface="Consolas" panose="020B0609020204030204"/>
            </a:endParaRPr>
          </a:p>
        </p:txBody>
      </p:sp>
      <p:sp>
        <p:nvSpPr>
          <p:cNvPr id="10" name="Rectangles 9"/>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1" name="Rectangles 10"/>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4934712" cy="515112"/>
          </a:xfrm>
          <a:prstGeom prst="rect">
            <a:avLst/>
          </a:prstGeom>
        </p:spPr>
        <p:txBody>
          <a:bodyPr wrap="none" lIns="0" tIns="0" rIns="0" bIns="0">
            <a:noAutofit/>
          </a:bodyPr>
          <a:p>
            <a:pPr indent="0"/>
            <a:r>
              <a:rPr lang="en-US" sz="4200">
                <a:latin typeface="Calibri" panose="020F0502020204030204"/>
              </a:rPr>
              <a:t>Operator Overloading</a:t>
            </a:r>
            <a:endParaRPr lang="en-US" sz="4200">
              <a:latin typeface="Calibri" panose="020F0502020204030204"/>
            </a:endParaRPr>
          </a:p>
        </p:txBody>
      </p:sp>
      <p:sp>
        <p:nvSpPr>
          <p:cNvPr id="3" name="Rectangles 2"/>
          <p:cNvSpPr/>
          <p:nvPr/>
        </p:nvSpPr>
        <p:spPr>
          <a:xfrm>
            <a:off x="981456" y="1776984"/>
            <a:ext cx="10274808" cy="4306824"/>
          </a:xfrm>
          <a:prstGeom prst="rect">
            <a:avLst/>
          </a:prstGeom>
        </p:spPr>
        <p:txBody>
          <a:bodyPr lIns="0" tIns="0" rIns="0" bIns="0">
            <a:noAutofit/>
          </a:bodyPr>
          <a:p>
            <a:pPr marL="190500" indent="-190500" algn="just">
              <a:lnSpc>
                <a:spcPts val="3025"/>
              </a:lnSpc>
              <a:spcAft>
                <a:spcPts val="630"/>
              </a:spcAft>
            </a:pPr>
            <a:r>
              <a:rPr lang="en-US" sz="2600">
                <a:latin typeface="Calibri" panose="020F0502020204030204"/>
              </a:rPr>
              <a:t>•    Ability to use the same operator to do various operations by </a:t>
            </a:r>
            <a:r>
              <a:rPr lang="en-US" sz="2600">
                <a:solidFill>
                  <a:srgbClr val="FC0000"/>
                </a:solidFill>
                <a:latin typeface="Calibri" panose="020F0502020204030204"/>
              </a:rPr>
              <a:t>providing special meaning to C# operators.</a:t>
            </a:r>
            <a:endParaRPr lang="en-US" sz="2600">
              <a:solidFill>
                <a:srgbClr val="FC0000"/>
              </a:solidFill>
              <a:latin typeface="Calibri" panose="020F0502020204030204"/>
            </a:endParaRPr>
          </a:p>
          <a:p>
            <a:pPr marL="190500" indent="-190500" algn="just">
              <a:lnSpc>
                <a:spcPts val="3025"/>
              </a:lnSpc>
              <a:spcAft>
                <a:spcPts val="630"/>
              </a:spcAft>
            </a:pPr>
            <a:r>
              <a:rPr lang="en-US" sz="2600">
                <a:latin typeface="Calibri" panose="020F0502020204030204"/>
              </a:rPr>
              <a:t>•It provides </a:t>
            </a:r>
            <a:r>
              <a:rPr lang="en-US" sz="2600">
                <a:solidFill>
                  <a:srgbClr val="FC0000"/>
                </a:solidFill>
                <a:latin typeface="Calibri" panose="020F0502020204030204"/>
              </a:rPr>
              <a:t>additional capabilities to C#operators </a:t>
            </a:r>
            <a:r>
              <a:rPr lang="en-US" sz="2600">
                <a:latin typeface="Calibri" panose="020F0502020204030204"/>
              </a:rPr>
              <a:t>when they are applied to user-defined data types.</a:t>
            </a:r>
            <a:endParaRPr lang="en-US" sz="2600">
              <a:latin typeface="Calibri" panose="020F0502020204030204"/>
            </a:endParaRPr>
          </a:p>
          <a:p>
            <a:pPr marL="190500" indent="-190500" algn="just">
              <a:lnSpc>
                <a:spcPts val="3025"/>
              </a:lnSpc>
              <a:spcAft>
                <a:spcPts val="630"/>
              </a:spcAft>
            </a:pPr>
            <a:r>
              <a:rPr lang="en-US" sz="2600">
                <a:latin typeface="Calibri" panose="020F0502020204030204"/>
              </a:rPr>
              <a:t>•It enables to make user-defined implementations of various operations where one or both of the operands are of a user-defined class.</a:t>
            </a:r>
            <a:endParaRPr lang="en-US" sz="2600">
              <a:latin typeface="Calibri" panose="020F0502020204030204"/>
            </a:endParaRPr>
          </a:p>
          <a:p>
            <a:pPr marL="190500" indent="-190500" algn="just">
              <a:spcAft>
                <a:spcPts val="1260"/>
              </a:spcAft>
            </a:pPr>
            <a:r>
              <a:rPr lang="en-US" sz="2600">
                <a:latin typeface="Calibri" panose="020F0502020204030204"/>
              </a:rPr>
              <a:t>•    Only the </a:t>
            </a:r>
            <a:r>
              <a:rPr lang="en-US" sz="2600">
                <a:solidFill>
                  <a:srgbClr val="FC0000"/>
                </a:solidFill>
                <a:latin typeface="Calibri" panose="020F0502020204030204"/>
              </a:rPr>
              <a:t>predefined set of C# operators </a:t>
            </a:r>
            <a:r>
              <a:rPr lang="en-US" sz="2600">
                <a:latin typeface="Calibri" panose="020F0502020204030204"/>
              </a:rPr>
              <a:t>can be </a:t>
            </a:r>
            <a:r>
              <a:rPr lang="en-US" sz="2600">
                <a:solidFill>
                  <a:srgbClr val="FC0000"/>
                </a:solidFill>
                <a:latin typeface="Calibri" panose="020F0502020204030204"/>
              </a:rPr>
              <a:t>overloaded</a:t>
            </a:r>
            <a:endParaRPr lang="en-US" sz="2600">
              <a:solidFill>
                <a:srgbClr val="FC0000"/>
              </a:solidFill>
              <a:latin typeface="Calibri" panose="020F0502020204030204"/>
            </a:endParaRPr>
          </a:p>
          <a:p>
            <a:pPr marL="190500" indent="-190500" algn="just">
              <a:lnSpc>
                <a:spcPts val="3025"/>
              </a:lnSpc>
            </a:pPr>
            <a:r>
              <a:rPr lang="en-US" sz="2600">
                <a:latin typeface="Calibri" panose="020F0502020204030204"/>
              </a:rPr>
              <a:t>•An operator can be overloaded by defining a function to it. The function of the operator is declared by using the </a:t>
            </a:r>
            <a:r>
              <a:rPr lang="en-US" sz="2600" b="1">
                <a:latin typeface="Calibri" panose="020F0502020204030204"/>
              </a:rPr>
              <a:t>operator keyword.</a:t>
            </a:r>
            <a:endParaRPr lang="en-US" sz="2600" b="1">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4934712" cy="515112"/>
          </a:xfrm>
          <a:prstGeom prst="rect">
            <a:avLst/>
          </a:prstGeom>
        </p:spPr>
        <p:txBody>
          <a:bodyPr wrap="none" lIns="0" tIns="0" rIns="0" bIns="0">
            <a:noAutofit/>
          </a:bodyPr>
          <a:p>
            <a:pPr indent="0"/>
            <a:r>
              <a:rPr lang="en-US" sz="4200">
                <a:latin typeface="Calibri" panose="020F0502020204030204"/>
              </a:rPr>
              <a:t>Operator Overloading</a:t>
            </a:r>
            <a:endParaRPr lang="en-US" sz="4200">
              <a:latin typeface="Calibri" panose="020F0502020204030204"/>
            </a:endParaRPr>
          </a:p>
        </p:txBody>
      </p:sp>
      <p:sp>
        <p:nvSpPr>
          <p:cNvPr id="3" name="Rectangles 2"/>
          <p:cNvSpPr/>
          <p:nvPr/>
        </p:nvSpPr>
        <p:spPr>
          <a:xfrm>
            <a:off x="905256" y="1923288"/>
            <a:ext cx="10213848" cy="1847088"/>
          </a:xfrm>
          <a:prstGeom prst="rect">
            <a:avLst/>
          </a:prstGeom>
        </p:spPr>
        <p:txBody>
          <a:bodyPr lIns="0" tIns="0" rIns="0" bIns="0">
            <a:noAutofit/>
          </a:bodyPr>
          <a:p>
            <a:pPr indent="0">
              <a:spcAft>
                <a:spcPts val="1260"/>
              </a:spcAft>
            </a:pPr>
            <a:r>
              <a:rPr lang="en-US" sz="2700" b="1" i="1" spc="-50">
                <a:latin typeface="Calibri" panose="020F0502020204030204"/>
              </a:rPr>
              <a:t>Syntax:</a:t>
            </a:r>
            <a:endParaRPr lang="en-US" sz="2700" b="1" i="1" spc="-50">
              <a:latin typeface="Calibri" panose="020F0502020204030204"/>
            </a:endParaRPr>
          </a:p>
          <a:p>
            <a:pPr indent="0">
              <a:lnSpc>
                <a:spcPts val="4465"/>
              </a:lnSpc>
            </a:pPr>
            <a:r>
              <a:rPr lang="en-US" sz="2600">
                <a:solidFill>
                  <a:srgbClr val="FC0000"/>
                </a:solidFill>
                <a:latin typeface="Calibri" panose="020F0502020204030204"/>
              </a:rPr>
              <a:t>Access_specifier </a:t>
            </a:r>
            <a:r>
              <a:rPr lang="en-US" sz="2600">
                <a:solidFill>
                  <a:srgbClr val="00AD50"/>
                </a:solidFill>
                <a:latin typeface="Calibri" panose="020F0502020204030204"/>
              </a:rPr>
              <a:t>Class_Name </a:t>
            </a:r>
            <a:r>
              <a:rPr lang="en-US" sz="2600" b="1">
                <a:latin typeface="Calibri" panose="020F0502020204030204"/>
              </a:rPr>
              <a:t>operator </a:t>
            </a:r>
            <a:r>
              <a:rPr lang="en-US" sz="2600">
                <a:latin typeface="Calibri" panose="020F0502020204030204"/>
              </a:rPr>
              <a:t>Operator_symbol (parameters)</a:t>
            </a:r>
            <a:endParaRPr lang="en-US" sz="2600">
              <a:latin typeface="Calibri" panose="020F0502020204030204"/>
            </a:endParaRPr>
          </a:p>
          <a:p>
            <a:pPr indent="0">
              <a:lnSpc>
                <a:spcPts val="4465"/>
              </a:lnSpc>
            </a:pPr>
            <a:r>
              <a:rPr lang="en-US" sz="2600">
                <a:latin typeface="Calibri" panose="020F0502020204030204"/>
              </a:rPr>
              <a:t>{</a:t>
            </a:r>
            <a:endParaRPr lang="en-US" sz="2600">
              <a:latin typeface="Calibri" panose="020F0502020204030204"/>
            </a:endParaRPr>
          </a:p>
          <a:p>
            <a:pPr marL="927100" indent="0">
              <a:spcAft>
                <a:spcPts val="1260"/>
              </a:spcAft>
            </a:pPr>
            <a:r>
              <a:rPr lang="en-US" sz="2600">
                <a:latin typeface="Calibri" panose="020F0502020204030204"/>
              </a:rPr>
              <a:t>//Code</a:t>
            </a:r>
            <a:endParaRPr lang="en-US" sz="2600">
              <a:latin typeface="Calibri" panose="020F0502020204030204"/>
            </a:endParaRPr>
          </a:p>
        </p:txBody>
      </p:sp>
      <p:sp>
        <p:nvSpPr>
          <p:cNvPr id="4" name="Rectangles 3"/>
          <p:cNvSpPr/>
          <p:nvPr/>
        </p:nvSpPr>
        <p:spPr>
          <a:xfrm>
            <a:off x="926592" y="3953256"/>
            <a:ext cx="121920" cy="335280"/>
          </a:xfrm>
          <a:prstGeom prst="rect">
            <a:avLst/>
          </a:prstGeom>
        </p:spPr>
        <p:txBody>
          <a:bodyPr wrap="none" lIns="0" tIns="0" rIns="0" bIns="0">
            <a:noAutofit/>
          </a:bodyPr>
          <a:p>
            <a:pPr indent="0">
              <a:spcBef>
                <a:spcPts val="1260"/>
              </a:spcBef>
              <a:spcAft>
                <a:spcPts val="1260"/>
              </a:spcAft>
            </a:pPr>
            <a:r>
              <a:rPr lang="en-US" sz="2600">
                <a:latin typeface="Calibri" panose="020F0502020204030204"/>
              </a:rPr>
              <a:t>}</a:t>
            </a:r>
            <a:endParaRPr lang="en-US" sz="2600">
              <a:latin typeface="Calibri" panose="020F0502020204030204"/>
            </a:endParaRPr>
          </a:p>
        </p:txBody>
      </p:sp>
      <p:sp>
        <p:nvSpPr>
          <p:cNvPr id="5" name="Rectangles 4"/>
          <p:cNvSpPr/>
          <p:nvPr/>
        </p:nvSpPr>
        <p:spPr>
          <a:xfrm>
            <a:off x="917448" y="4468368"/>
            <a:ext cx="10424160" cy="1767840"/>
          </a:xfrm>
          <a:prstGeom prst="rect">
            <a:avLst/>
          </a:prstGeom>
        </p:spPr>
        <p:txBody>
          <a:bodyPr lIns="0" tIns="0" rIns="0" bIns="0">
            <a:noAutofit/>
          </a:bodyPr>
          <a:p>
            <a:pPr indent="0">
              <a:spcBef>
                <a:spcPts val="1260"/>
              </a:spcBef>
              <a:spcAft>
                <a:spcPts val="630"/>
              </a:spcAft>
            </a:pPr>
            <a:r>
              <a:rPr lang="en-US" sz="2600" b="1" i="1" spc="-50">
                <a:latin typeface="Calibri" panose="020F0502020204030204"/>
              </a:rPr>
              <a:t>Example .</a:t>
            </a:r>
            <a:r>
              <a:rPr lang="en-US" sz="1800" b="1">
                <a:latin typeface="Consolas" panose="020B0609020204030204"/>
              </a:rPr>
              <a:t> </a:t>
            </a:r>
            <a:r>
              <a:rPr lang="en-US" sz="1800" b="1">
                <a:solidFill>
                  <a:srgbClr val="006498"/>
                </a:solidFill>
                <a:latin typeface="Consolas" panose="020B0609020204030204"/>
              </a:rPr>
              <a:t>public static </a:t>
            </a:r>
            <a:r>
              <a:rPr lang="en-US" sz="1600">
                <a:latin typeface="Consolas" panose="020B0609020204030204"/>
              </a:rPr>
              <a:t>Calculator </a:t>
            </a:r>
            <a:r>
              <a:rPr lang="en-US" sz="1800" b="1">
                <a:solidFill>
                  <a:srgbClr val="006498"/>
                </a:solidFill>
                <a:latin typeface="Consolas" panose="020B0609020204030204"/>
              </a:rPr>
              <a:t>operator </a:t>
            </a:r>
            <a:r>
              <a:rPr lang="en-US" sz="1600">
                <a:latin typeface="Consolas" panose="020B0609020204030204"/>
              </a:rPr>
              <a:t>+ (Calculator objl^Calculator obj2)</a:t>
            </a:r>
            <a:endParaRPr lang="en-US" sz="1600">
              <a:latin typeface="Consolas" panose="020B0609020204030204"/>
            </a:endParaRPr>
          </a:p>
          <a:p>
            <a:pPr marL="2299335" indent="0">
              <a:spcAft>
                <a:spcPts val="210"/>
              </a:spcAft>
            </a:pPr>
            <a:r>
              <a:rPr lang="en-US" sz="2600">
                <a:latin typeface="Calibri" panose="020F0502020204030204"/>
              </a:rPr>
              <a:t>{</a:t>
            </a:r>
            <a:endParaRPr lang="en-US" sz="2600">
              <a:latin typeface="Calibri" panose="020F0502020204030204"/>
            </a:endParaRPr>
          </a:p>
          <a:p>
            <a:pPr marL="2794635" marR="2667000" indent="0">
              <a:lnSpc>
                <a:spcPts val="2160"/>
              </a:lnSpc>
              <a:spcAft>
                <a:spcPts val="210"/>
              </a:spcAft>
            </a:pPr>
            <a:r>
              <a:rPr lang="en-US" sz="1600">
                <a:latin typeface="Consolas" panose="020B0609020204030204"/>
              </a:rPr>
              <a:t>Calculator obj3 = </a:t>
            </a:r>
            <a:r>
              <a:rPr lang="en-US" sz="1800" b="1">
                <a:solidFill>
                  <a:srgbClr val="006498"/>
                </a:solidFill>
                <a:latin typeface="Consolas" panose="020B0609020204030204"/>
              </a:rPr>
              <a:t>new </a:t>
            </a:r>
            <a:r>
              <a:rPr lang="en-US" sz="1600">
                <a:latin typeface="Consolas" panose="020B0609020204030204"/>
              </a:rPr>
              <a:t>CalculatorQ; obj3.number = obj2.number + ob]l.number; </a:t>
            </a:r>
            <a:r>
              <a:rPr lang="en-US" sz="1800" b="1">
                <a:solidFill>
                  <a:srgbClr val="006498"/>
                </a:solidFill>
                <a:latin typeface="Consolas" panose="020B0609020204030204"/>
              </a:rPr>
              <a:t>return </a:t>
            </a:r>
            <a:r>
              <a:rPr lang="en-US" sz="1600">
                <a:latin typeface="Consolas" panose="020B0609020204030204"/>
              </a:rPr>
              <a:t>obj3;</a:t>
            </a:r>
            <a:endParaRPr lang="en-US" sz="1600">
              <a:latin typeface="Consolas" panose="020B0609020204030204"/>
            </a:endParaRPr>
          </a:p>
          <a:p>
            <a:pPr marL="2299335" indent="0"/>
            <a:r>
              <a:rPr lang="en-US" sz="2600">
                <a:latin typeface="Calibri" panose="020F0502020204030204"/>
              </a:rPr>
              <a:t>}</a:t>
            </a:r>
            <a:endParaRPr lang="en-US" sz="2600">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4934712" cy="515112"/>
          </a:xfrm>
          <a:prstGeom prst="rect">
            <a:avLst/>
          </a:prstGeom>
        </p:spPr>
        <p:txBody>
          <a:bodyPr wrap="none" lIns="0" tIns="0" rIns="0" bIns="0">
            <a:noAutofit/>
          </a:bodyPr>
          <a:p>
            <a:pPr indent="0"/>
            <a:r>
              <a:rPr lang="en-US" sz="4200">
                <a:latin typeface="Calibri" panose="020F0502020204030204"/>
              </a:rPr>
              <a:t>Operator Overloading</a:t>
            </a:r>
            <a:endParaRPr lang="en-US" sz="4200">
              <a:latin typeface="Calibri" panose="020F0502020204030204"/>
            </a:endParaRPr>
          </a:p>
        </p:txBody>
      </p:sp>
      <p:sp>
        <p:nvSpPr>
          <p:cNvPr id="3" name="Rectangles 2"/>
          <p:cNvSpPr/>
          <p:nvPr/>
        </p:nvSpPr>
        <p:spPr>
          <a:xfrm>
            <a:off x="920496" y="1908048"/>
            <a:ext cx="8833104" cy="2901696"/>
          </a:xfrm>
          <a:prstGeom prst="rect">
            <a:avLst/>
          </a:prstGeom>
        </p:spPr>
        <p:txBody>
          <a:bodyPr lIns="0" tIns="0" rIns="0" bIns="0">
            <a:noAutofit/>
          </a:bodyPr>
          <a:p>
            <a:pPr indent="0" algn="just">
              <a:lnSpc>
                <a:spcPts val="4010"/>
              </a:lnSpc>
            </a:pPr>
            <a:r>
              <a:rPr lang="en-US" sz="2600" b="1">
                <a:highlight>
                  <a:srgbClr val="FFFF00"/>
                </a:highlight>
                <a:latin typeface="Calibri" panose="020F0502020204030204"/>
              </a:rPr>
              <a:t>Overloading ability of the various operators available in C#</a:t>
            </a:r>
            <a:endParaRPr lang="en-US" sz="2600" b="1">
              <a:highlight>
                <a:srgbClr val="FFFF00"/>
              </a:highlight>
              <a:latin typeface="Calibri" panose="020F0502020204030204"/>
            </a:endParaRPr>
          </a:p>
          <a:p>
            <a:pPr indent="0" algn="just">
              <a:lnSpc>
                <a:spcPts val="4010"/>
              </a:lnSpc>
            </a:pPr>
            <a:r>
              <a:rPr lang="en-US" sz="2600">
                <a:highlight>
                  <a:srgbClr val="FFFF00"/>
                </a:highlight>
                <a:latin typeface="Calibri" panose="020F0502020204030204"/>
              </a:rPr>
              <a:t>•    unary operators take one operand and can be overloaded.</a:t>
            </a:r>
            <a:endParaRPr lang="en-US" sz="2600">
              <a:highlight>
                <a:srgbClr val="FFFF00"/>
              </a:highlight>
              <a:latin typeface="Calibri" panose="020F0502020204030204"/>
            </a:endParaRPr>
          </a:p>
          <a:p>
            <a:pPr indent="0">
              <a:lnSpc>
                <a:spcPts val="4010"/>
              </a:lnSpc>
            </a:pPr>
            <a:r>
              <a:rPr lang="en-US" sz="2600">
                <a:highlight>
                  <a:srgbClr val="FFFF00"/>
                </a:highlight>
                <a:latin typeface="Calibri" panose="020F0502020204030204"/>
              </a:rPr>
              <a:t>•    Binary operators take two operands and can be overloaded. •Comparison operators can be overloaded.</a:t>
            </a:r>
            <a:endParaRPr lang="en-US" sz="2600">
              <a:highlight>
                <a:srgbClr val="FFFF00"/>
              </a:highlight>
              <a:latin typeface="Calibri" panose="020F0502020204030204"/>
            </a:endParaRPr>
          </a:p>
          <a:p>
            <a:pPr indent="0">
              <a:lnSpc>
                <a:spcPts val="4010"/>
              </a:lnSpc>
            </a:pPr>
            <a:r>
              <a:rPr lang="en-US" sz="2600">
                <a:highlight>
                  <a:srgbClr val="FFFF00"/>
                </a:highlight>
                <a:latin typeface="Calibri" panose="020F0502020204030204"/>
              </a:rPr>
              <a:t>•Conditional logical operators cannot be overloaded directly •Assignment operators cannot be overloaded.</a:t>
            </a:r>
            <a:endParaRPr lang="en-US" sz="2600">
              <a:highlight>
                <a:srgbClr val="FFFF00"/>
              </a:highlight>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78096" y="2115312"/>
            <a:ext cx="2962656" cy="551688"/>
          </a:xfrm>
          <a:prstGeom prst="rect">
            <a:avLst/>
          </a:prstGeom>
        </p:spPr>
        <p:txBody>
          <a:bodyPr wrap="none" lIns="0" tIns="0" rIns="0" bIns="0">
            <a:noAutofit/>
          </a:bodyPr>
          <a:p>
            <a:pPr indent="0" algn="ctr">
              <a:spcAft>
                <a:spcPts val="5880"/>
              </a:spcAft>
            </a:pPr>
            <a:r>
              <a:rPr lang="en-US" sz="5300" b="1" spc="-50">
                <a:solidFill>
                  <a:srgbClr val="BF0000"/>
                </a:solidFill>
                <a:latin typeface="Calibri" panose="020F0502020204030204"/>
              </a:rPr>
              <a:t>Session-6</a:t>
            </a:r>
            <a:endParaRPr lang="en-US" sz="5300" b="1" spc="-50">
              <a:solidFill>
                <a:srgbClr val="BF0000"/>
              </a:solidFill>
              <a:latin typeface="Calibri" panose="020F0502020204030204"/>
            </a:endParaRPr>
          </a:p>
        </p:txBody>
      </p:sp>
      <p:sp>
        <p:nvSpPr>
          <p:cNvPr id="3" name="Rectangles 2"/>
          <p:cNvSpPr/>
          <p:nvPr/>
        </p:nvSpPr>
        <p:spPr>
          <a:xfrm>
            <a:off x="1868424" y="3745992"/>
            <a:ext cx="8406384" cy="694944"/>
          </a:xfrm>
          <a:prstGeom prst="rect">
            <a:avLst/>
          </a:prstGeom>
        </p:spPr>
        <p:txBody>
          <a:bodyPr wrap="none" lIns="0" tIns="0" rIns="0" bIns="0">
            <a:noAutofit/>
          </a:bodyPr>
          <a:p>
            <a:pPr indent="0" algn="ctr">
              <a:spcBef>
                <a:spcPts val="5880"/>
              </a:spcBef>
            </a:pPr>
            <a:r>
              <a:rPr lang="en-US" sz="5300" b="1" spc="-50">
                <a:latin typeface="Calibri" panose="020F0502020204030204"/>
              </a:rPr>
              <a:t>Reference and Value Types</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5736" y="841248"/>
            <a:ext cx="2575560" cy="4273296"/>
          </a:xfrm>
          <a:prstGeom prst="rect">
            <a:avLst/>
          </a:prstGeom>
        </p:spPr>
        <p:txBody>
          <a:bodyPr lIns="0" tIns="0" rIns="0" bIns="0">
            <a:noAutofit/>
          </a:bodyPr>
          <a:p>
            <a:pPr indent="0">
              <a:spcAft>
                <a:spcPts val="1260"/>
              </a:spcAft>
            </a:pPr>
            <a:r>
              <a:rPr lang="en-US" sz="4300">
                <a:latin typeface="Calibri" panose="020F0502020204030204"/>
              </a:rPr>
              <a:t>Contents</a:t>
            </a:r>
            <a:endParaRPr lang="en-US" sz="4300">
              <a:latin typeface="Calibri" panose="020F0502020204030204"/>
            </a:endParaRPr>
          </a:p>
          <a:p>
            <a:pPr indent="0" algn="just">
              <a:spcAft>
                <a:spcPts val="1260"/>
              </a:spcAft>
            </a:pPr>
            <a:r>
              <a:rPr lang="en-US" sz="2600">
                <a:latin typeface="Calibri" panose="020F0502020204030204"/>
              </a:rPr>
              <a:t>•Value Types</a:t>
            </a:r>
            <a:endParaRPr lang="en-US" sz="2600">
              <a:latin typeface="Calibri" panose="020F0502020204030204"/>
            </a:endParaRPr>
          </a:p>
          <a:p>
            <a:pPr marL="508000" indent="0" algn="just">
              <a:spcAft>
                <a:spcPts val="1050"/>
              </a:spcAft>
            </a:pPr>
            <a:r>
              <a:rPr lang="en-US" sz="2300" b="1">
                <a:latin typeface="Calibri" panose="020F0502020204030204"/>
              </a:rPr>
              <a:t>•    enum</a:t>
            </a:r>
            <a:endParaRPr lang="en-US" sz="2300" b="1">
              <a:latin typeface="Calibri" panose="020F0502020204030204"/>
            </a:endParaRPr>
          </a:p>
          <a:p>
            <a:pPr marL="508000" indent="0" algn="just">
              <a:spcAft>
                <a:spcPts val="1260"/>
              </a:spcAft>
            </a:pPr>
            <a:r>
              <a:rPr lang="en-US" sz="2300" b="1">
                <a:latin typeface="Calibri" panose="020F0502020204030204"/>
              </a:rPr>
              <a:t>•    struct</a:t>
            </a:r>
            <a:endParaRPr lang="en-US" sz="2300" b="1">
              <a:latin typeface="Calibri" panose="020F0502020204030204"/>
            </a:endParaRPr>
          </a:p>
          <a:p>
            <a:pPr indent="0" algn="just">
              <a:lnSpc>
                <a:spcPts val="4010"/>
              </a:lnSpc>
            </a:pPr>
            <a:r>
              <a:rPr lang="en-US" sz="2600">
                <a:latin typeface="Calibri" panose="020F0502020204030204"/>
              </a:rPr>
              <a:t>•    Reference Types •Nullable Types</a:t>
            </a:r>
            <a:endParaRPr lang="en-US" sz="2600">
              <a:latin typeface="Calibri" panose="020F0502020204030204"/>
            </a:endParaRPr>
          </a:p>
          <a:p>
            <a:pPr indent="0" algn="just">
              <a:lnSpc>
                <a:spcPts val="4010"/>
              </a:lnSpc>
            </a:pPr>
            <a:r>
              <a:rPr lang="en-US" sz="2600">
                <a:latin typeface="Calibri" panose="020F0502020204030204"/>
              </a:rPr>
              <a:t>•    ref and out</a:t>
            </a:r>
            <a:endParaRPr lang="en-US" sz="2600">
              <a:latin typeface="Calibri" panose="020F0502020204030204"/>
            </a:endParaRPr>
          </a:p>
          <a:p>
            <a:pPr indent="0" algn="just">
              <a:lnSpc>
                <a:spcPts val="4010"/>
              </a:lnSpc>
            </a:pPr>
            <a:r>
              <a:rPr lang="en-US" sz="2600">
                <a:latin typeface="Calibri" panose="020F0502020204030204"/>
              </a:rPr>
              <a:t>•    Arrays</a:t>
            </a:r>
            <a:endParaRPr lang="en-US" sz="2600">
              <a:latin typeface="Calibri" panose="020F0502020204030204"/>
            </a:endParaRPr>
          </a:p>
          <a:p>
            <a:pPr indent="0" algn="just">
              <a:lnSpc>
                <a:spcPts val="4010"/>
              </a:lnSpc>
            </a:pPr>
            <a:r>
              <a:rPr lang="en-US" sz="2600">
                <a:latin typeface="Calibri" panose="020F0502020204030204"/>
              </a:rPr>
              <a:t>•    Indexers</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4384" y="6470904"/>
            <a:ext cx="926592" cy="164592"/>
          </a:xfrm>
          <a:prstGeom prst="rect">
            <a:avLst/>
          </a:prstGeom>
        </p:spPr>
        <p:txBody>
          <a:bodyPr wrap="none" lIns="0" tIns="0" rIns="0" bIns="0">
            <a:noAutofit/>
          </a:bodyPr>
          <a:p>
            <a:pPr indent="0"/>
            <a:r>
              <a:rPr lang="en-US" sz="900" spc="-50">
                <a:solidFill>
                  <a:srgbClr val="888888"/>
                </a:solidFill>
                <a:latin typeface="Calibri" panose="020F0502020204030204"/>
              </a:rPr>
              <a:t>By : Dr. Vikrant</a:t>
            </a:r>
            <a:endParaRPr lang="en-US" sz="900" spc="-50">
              <a:solidFill>
                <a:srgbClr val="888888"/>
              </a:solidFill>
              <a:latin typeface="Calibri" panose="020F0502020204030204"/>
            </a:endParaRPr>
          </a:p>
        </p:txBody>
      </p:sp>
      <p:sp>
        <p:nvSpPr>
          <p:cNvPr id="3" name="Rectangles 2"/>
          <p:cNvSpPr/>
          <p:nvPr/>
        </p:nvSpPr>
        <p:spPr>
          <a:xfrm>
            <a:off x="557174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4888992" y="3886200"/>
            <a:ext cx="4273296" cy="1761744"/>
          </a:xfrm>
          <a:prstGeom prst="rect">
            <a:avLst/>
          </a:prstGeom>
        </p:spPr>
      </p:pic>
      <p:sp>
        <p:nvSpPr>
          <p:cNvPr id="3" name="Rectangles 2"/>
          <p:cNvSpPr/>
          <p:nvPr/>
        </p:nvSpPr>
        <p:spPr>
          <a:xfrm>
            <a:off x="914400" y="448056"/>
            <a:ext cx="2673096" cy="515112"/>
          </a:xfrm>
          <a:prstGeom prst="rect">
            <a:avLst/>
          </a:prstGeom>
        </p:spPr>
        <p:txBody>
          <a:bodyPr wrap="none" lIns="0" tIns="0" rIns="0" bIns="0">
            <a:noAutofit/>
          </a:bodyPr>
          <a:p>
            <a:pPr indent="0"/>
            <a:r>
              <a:rPr lang="en-US" sz="4200">
                <a:latin typeface="Calibri" panose="020F0502020204030204"/>
              </a:rPr>
              <a:t>Value Types</a:t>
            </a:r>
            <a:endParaRPr lang="en-US" sz="4200">
              <a:latin typeface="Calibri" panose="020F0502020204030204"/>
            </a:endParaRPr>
          </a:p>
        </p:txBody>
      </p:sp>
      <p:sp>
        <p:nvSpPr>
          <p:cNvPr id="4" name="Rectangles 3"/>
          <p:cNvSpPr/>
          <p:nvPr/>
        </p:nvSpPr>
        <p:spPr>
          <a:xfrm>
            <a:off x="987552" y="1645920"/>
            <a:ext cx="10247376" cy="1261872"/>
          </a:xfrm>
          <a:prstGeom prst="rect">
            <a:avLst/>
          </a:prstGeom>
        </p:spPr>
        <p:txBody>
          <a:bodyPr lIns="0" tIns="0" rIns="0" bIns="0">
            <a:noAutofit/>
          </a:bodyPr>
          <a:p>
            <a:pPr marL="177800" indent="-177800" algn="just">
              <a:lnSpc>
                <a:spcPts val="3455"/>
              </a:lnSpc>
              <a:spcAft>
                <a:spcPts val="4200"/>
              </a:spcAft>
            </a:pPr>
            <a:r>
              <a:rPr lang="en-US" sz="2200" spc="150">
                <a:latin typeface="Impact" panose="020B0806030902050204"/>
              </a:rPr>
              <a:t>•A data type is a value type if it holds a data value within its own memory space. It means the variables of these data types directly contain values.</a:t>
            </a:r>
            <a:endParaRPr lang="en-US" sz="2200" spc="150">
              <a:latin typeface="Impact" panose="020B0806030902050204"/>
            </a:endParaRPr>
          </a:p>
        </p:txBody>
      </p:sp>
      <p:sp>
        <p:nvSpPr>
          <p:cNvPr id="5" name="Rectangles 4"/>
          <p:cNvSpPr/>
          <p:nvPr/>
        </p:nvSpPr>
        <p:spPr>
          <a:xfrm>
            <a:off x="6559296" y="3624072"/>
            <a:ext cx="923544" cy="185928"/>
          </a:xfrm>
          <a:prstGeom prst="rect">
            <a:avLst/>
          </a:prstGeom>
          <a:solidFill>
            <a:srgbClr val="333333"/>
          </a:solidFill>
        </p:spPr>
        <p:txBody>
          <a:bodyPr wrap="none" lIns="0" tIns="0" rIns="0" bIns="0">
            <a:noAutofit/>
          </a:bodyPr>
          <a:p>
            <a:pPr indent="0"/>
            <a:r>
              <a:rPr lang="en-US" sz="1700">
                <a:solidFill>
                  <a:srgbClr val="FFFFFF"/>
                </a:solidFill>
                <a:latin typeface="Calibri" panose="020F0502020204030204"/>
              </a:rPr>
              <a:t>0x233949</a:t>
            </a:r>
            <a:endParaRPr lang="en-US" sz="1700">
              <a:solidFill>
                <a:srgbClr val="FFFFFF"/>
              </a:solidFill>
              <a:latin typeface="Calibri" panose="020F0502020204030204"/>
            </a:endParaRPr>
          </a:p>
        </p:txBody>
      </p:sp>
      <p:sp>
        <p:nvSpPr>
          <p:cNvPr id="6" name="Rectangles 5"/>
          <p:cNvSpPr/>
          <p:nvPr/>
        </p:nvSpPr>
        <p:spPr>
          <a:xfrm>
            <a:off x="1965960" y="4136136"/>
            <a:ext cx="1658112" cy="313944"/>
          </a:xfrm>
          <a:prstGeom prst="rect">
            <a:avLst/>
          </a:prstGeom>
        </p:spPr>
        <p:txBody>
          <a:bodyPr wrap="none" lIns="0" tIns="0" rIns="0" bIns="0">
            <a:noAutofit/>
          </a:bodyPr>
          <a:p>
            <a:pPr indent="0" algn="r">
              <a:spcBef>
                <a:spcPts val="1680"/>
              </a:spcBef>
            </a:pPr>
            <a:r>
              <a:rPr lang="en-US" sz="2800">
                <a:latin typeface="Calibri" panose="020F0502020204030204"/>
              </a:rPr>
              <a:t>int x = 400;</a:t>
            </a:r>
            <a:endParaRPr lang="en-US" sz="2800">
              <a:latin typeface="Calibri" panose="020F0502020204030204"/>
            </a:endParaRPr>
          </a:p>
        </p:txBody>
      </p:sp>
      <p:sp>
        <p:nvSpPr>
          <p:cNvPr id="7" name="Rectangles 6"/>
          <p:cNvSpPr/>
          <p:nvPr/>
        </p:nvSpPr>
        <p:spPr>
          <a:xfrm>
            <a:off x="5535168" y="5873496"/>
            <a:ext cx="3078480" cy="237744"/>
          </a:xfrm>
          <a:prstGeom prst="rect">
            <a:avLst/>
          </a:prstGeom>
        </p:spPr>
        <p:txBody>
          <a:bodyPr wrap="none" lIns="0" tIns="0" rIns="0" bIns="0">
            <a:noAutofit/>
          </a:bodyPr>
          <a:p>
            <a:pPr indent="0"/>
            <a:r>
              <a:rPr lang="en-US" sz="1700">
                <a:latin typeface="Calibri" panose="020F0502020204030204"/>
              </a:rPr>
              <a:t>Memory Allocation of Value Type</a:t>
            </a:r>
            <a:endParaRPr lang="en-US" sz="1700">
              <a:latin typeface="Calibri" panose="020F0502020204030204"/>
            </a:endParaRPr>
          </a:p>
        </p:txBody>
      </p:sp>
      <p:sp>
        <p:nvSpPr>
          <p:cNvPr id="8" name="Rectangles 7"/>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9" name="Rectangles 8"/>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448056"/>
            <a:ext cx="10293096" cy="499872"/>
          </a:xfrm>
          <a:prstGeom prst="rect">
            <a:avLst/>
          </a:prstGeom>
        </p:spPr>
        <p:txBody>
          <a:bodyPr wrap="none" lIns="0" tIns="0" rIns="0" bIns="0">
            <a:noAutofit/>
          </a:bodyPr>
          <a:p>
            <a:pPr indent="0"/>
            <a:r>
              <a:rPr lang="en-US" sz="4200">
                <a:latin typeface="Calibri" panose="020F0502020204030204"/>
              </a:rPr>
              <a:t>Value Types</a:t>
            </a:r>
            <a:endParaRPr lang="en-US" sz="4200">
              <a:latin typeface="Calibri" panose="020F0502020204030204"/>
            </a:endParaRPr>
          </a:p>
        </p:txBody>
      </p:sp>
      <p:sp>
        <p:nvSpPr>
          <p:cNvPr id="3" name="Rectangles 2"/>
          <p:cNvSpPr/>
          <p:nvPr/>
        </p:nvSpPr>
        <p:spPr>
          <a:xfrm>
            <a:off x="914400" y="1234440"/>
            <a:ext cx="10293096" cy="3441192"/>
          </a:xfrm>
          <a:prstGeom prst="rect">
            <a:avLst/>
          </a:prstGeom>
        </p:spPr>
        <p:txBody>
          <a:bodyPr lIns="0" tIns="0" rIns="0" bIns="0">
            <a:noAutofit/>
          </a:bodyPr>
          <a:p>
            <a:pPr marL="254000" indent="-254000" algn="just">
              <a:spcAft>
                <a:spcPts val="840"/>
              </a:spcAft>
            </a:pPr>
            <a:r>
              <a:rPr lang="en-US" sz="2600" b="1">
                <a:solidFill>
                  <a:srgbClr val="016DC0"/>
                </a:solidFill>
                <a:latin typeface="Calibri" panose="020F0502020204030204"/>
              </a:rPr>
              <a:t>enum (enumeration type):</a:t>
            </a:r>
            <a:endParaRPr lang="en-US" sz="2600" b="1">
              <a:solidFill>
                <a:srgbClr val="016DC0"/>
              </a:solidFill>
              <a:latin typeface="Calibri" panose="020F0502020204030204"/>
            </a:endParaRPr>
          </a:p>
          <a:p>
            <a:pPr marL="254000" indent="-254000" algn="just">
              <a:lnSpc>
                <a:spcPts val="2305"/>
              </a:lnSpc>
              <a:spcAft>
                <a:spcPts val="420"/>
              </a:spcAft>
            </a:pPr>
            <a:r>
              <a:rPr lang="en-US" sz="2600">
                <a:latin typeface="Calibri" panose="020F0502020204030204"/>
              </a:rPr>
              <a:t>•    It is mainly used to </a:t>
            </a:r>
            <a:r>
              <a:rPr lang="en-US" sz="2600">
                <a:solidFill>
                  <a:srgbClr val="FC0000"/>
                </a:solidFill>
                <a:latin typeface="Calibri" panose="020F0502020204030204"/>
              </a:rPr>
              <a:t>assign the names </a:t>
            </a:r>
            <a:r>
              <a:rPr lang="en-US" sz="2600">
                <a:latin typeface="Calibri" panose="020F0502020204030204"/>
              </a:rPr>
              <a:t>or </a:t>
            </a:r>
            <a:r>
              <a:rPr lang="en-US" sz="2600">
                <a:solidFill>
                  <a:srgbClr val="FC0000"/>
                </a:solidFill>
                <a:latin typeface="Calibri" panose="020F0502020204030204"/>
              </a:rPr>
              <a:t>string values </a:t>
            </a:r>
            <a:r>
              <a:rPr lang="en-US" sz="2600">
                <a:latin typeface="Calibri" panose="020F0502020204030204"/>
              </a:rPr>
              <a:t>to </a:t>
            </a:r>
            <a:r>
              <a:rPr lang="en-US" sz="2600">
                <a:solidFill>
                  <a:srgbClr val="FC0000"/>
                </a:solidFill>
                <a:latin typeface="Calibri" panose="020F0502020204030204"/>
              </a:rPr>
              <a:t>integral constants, </a:t>
            </a:r>
            <a:r>
              <a:rPr lang="en-US" sz="2600">
                <a:latin typeface="Calibri" panose="020F0502020204030204"/>
              </a:rPr>
              <a:t>that make a program </a:t>
            </a:r>
            <a:r>
              <a:rPr lang="en-US" sz="2600">
                <a:solidFill>
                  <a:srgbClr val="FC0000"/>
                </a:solidFill>
                <a:latin typeface="Calibri" panose="020F0502020204030204"/>
              </a:rPr>
              <a:t>easy to read and maintain</a:t>
            </a:r>
            <a:endParaRPr lang="en-US" sz="2600">
              <a:solidFill>
                <a:srgbClr val="FC0000"/>
              </a:solidFill>
              <a:latin typeface="Calibri" panose="020F0502020204030204"/>
            </a:endParaRPr>
          </a:p>
          <a:p>
            <a:pPr marL="254000" indent="-254000" algn="just">
              <a:lnSpc>
                <a:spcPts val="2305"/>
              </a:lnSpc>
              <a:spcAft>
                <a:spcPts val="420"/>
              </a:spcAft>
            </a:pPr>
            <a:r>
              <a:rPr lang="en-US" sz="2600">
                <a:latin typeface="Calibri" panose="020F0502020204030204"/>
              </a:rPr>
              <a:t>•is defined using </a:t>
            </a:r>
            <a:r>
              <a:rPr lang="en-US" sz="2600" b="1">
                <a:solidFill>
                  <a:srgbClr val="016DC0"/>
                </a:solidFill>
                <a:latin typeface="Calibri" panose="020F0502020204030204"/>
              </a:rPr>
              <a:t>enum </a:t>
            </a:r>
            <a:r>
              <a:rPr lang="en-US" sz="2600">
                <a:latin typeface="Calibri" panose="020F0502020204030204"/>
              </a:rPr>
              <a:t>keyword directly inside </a:t>
            </a:r>
            <a:r>
              <a:rPr lang="en-US" sz="2600">
                <a:solidFill>
                  <a:srgbClr val="FC0000"/>
                </a:solidFill>
                <a:latin typeface="Calibri" panose="020F0502020204030204"/>
              </a:rPr>
              <a:t>namespace, class </a:t>
            </a:r>
            <a:r>
              <a:rPr lang="en-US" sz="2600">
                <a:latin typeface="Calibri" panose="020F0502020204030204"/>
              </a:rPr>
              <a:t>or </a:t>
            </a:r>
            <a:r>
              <a:rPr lang="en-US" sz="2600">
                <a:solidFill>
                  <a:srgbClr val="FC0000"/>
                </a:solidFill>
                <a:latin typeface="Calibri" panose="020F0502020204030204"/>
              </a:rPr>
              <a:t>structure</a:t>
            </a:r>
            <a:endParaRPr lang="en-US" sz="2600">
              <a:solidFill>
                <a:srgbClr val="FC0000"/>
              </a:solidFill>
              <a:latin typeface="Calibri" panose="020F0502020204030204"/>
            </a:endParaRPr>
          </a:p>
          <a:p>
            <a:pPr marL="254000" indent="-254000" algn="just">
              <a:lnSpc>
                <a:spcPts val="2280"/>
              </a:lnSpc>
              <a:spcAft>
                <a:spcPts val="420"/>
              </a:spcAft>
            </a:pPr>
            <a:r>
              <a:rPr lang="en-US" sz="2600">
                <a:latin typeface="Calibri" panose="020F0502020204030204"/>
              </a:rPr>
              <a:t>•    Enums are lists of constants. When </a:t>
            </a:r>
            <a:r>
              <a:rPr lang="en-US" sz="2600" b="1">
                <a:latin typeface="Calibri" panose="020F0502020204030204"/>
              </a:rPr>
              <a:t>you need a predefined list of values </a:t>
            </a:r>
            <a:r>
              <a:rPr lang="en-US" sz="2600">
                <a:latin typeface="Calibri" panose="020F0502020204030204"/>
              </a:rPr>
              <a:t>which do represent some kind of numeric or textual data, you should use an enum.</a:t>
            </a:r>
            <a:endParaRPr lang="en-US" sz="2600">
              <a:latin typeface="Calibri" panose="020F0502020204030204"/>
            </a:endParaRPr>
          </a:p>
          <a:p>
            <a:pPr marL="254000" indent="-254000" algn="just">
              <a:lnSpc>
                <a:spcPts val="2305"/>
              </a:lnSpc>
              <a:spcAft>
                <a:spcPts val="2730"/>
              </a:spcAft>
            </a:pPr>
            <a:r>
              <a:rPr lang="en-US" sz="2600">
                <a:latin typeface="Calibri" panose="020F0502020204030204"/>
              </a:rPr>
              <a:t>•The default type is </a:t>
            </a:r>
            <a:r>
              <a:rPr lang="en-US" sz="2600">
                <a:solidFill>
                  <a:srgbClr val="FC0000"/>
                </a:solidFill>
                <a:latin typeface="Calibri" panose="020F0502020204030204"/>
              </a:rPr>
              <a:t>int, </a:t>
            </a:r>
            <a:r>
              <a:rPr lang="en-US" sz="2600">
                <a:latin typeface="Calibri" panose="020F0502020204030204"/>
              </a:rPr>
              <a:t>and the approved types are </a:t>
            </a:r>
            <a:r>
              <a:rPr lang="en-US" sz="2600">
                <a:solidFill>
                  <a:srgbClr val="00AD50"/>
                </a:solidFill>
                <a:latin typeface="Calibri" panose="020F0502020204030204"/>
              </a:rPr>
              <a:t>byte, sbyte, short, ushort, uint, long, </a:t>
            </a:r>
            <a:r>
              <a:rPr lang="en-US" sz="2600">
                <a:latin typeface="Calibri" panose="020F0502020204030204"/>
              </a:rPr>
              <a:t>and </a:t>
            </a:r>
            <a:r>
              <a:rPr lang="en-US" sz="2600">
                <a:solidFill>
                  <a:srgbClr val="00AD50"/>
                </a:solidFill>
                <a:latin typeface="Calibri" panose="020F0502020204030204"/>
              </a:rPr>
              <a:t>ulong</a:t>
            </a:r>
            <a:endParaRPr lang="en-US" sz="2600">
              <a:solidFill>
                <a:srgbClr val="00AD50"/>
              </a:solidFill>
              <a:latin typeface="Calibri" panose="020F0502020204030204"/>
            </a:endParaRPr>
          </a:p>
        </p:txBody>
      </p:sp>
      <p:sp>
        <p:nvSpPr>
          <p:cNvPr id="4" name="Rectangles 3"/>
          <p:cNvSpPr/>
          <p:nvPr/>
        </p:nvSpPr>
        <p:spPr>
          <a:xfrm>
            <a:off x="917448" y="5178552"/>
            <a:ext cx="6586728" cy="749808"/>
          </a:xfrm>
          <a:prstGeom prst="rect">
            <a:avLst/>
          </a:prstGeom>
        </p:spPr>
        <p:txBody>
          <a:bodyPr lIns="0" tIns="0" rIns="0" bIns="0">
            <a:noAutofit/>
          </a:bodyPr>
          <a:p>
            <a:pPr marL="250825" indent="-254000" algn="just">
              <a:spcBef>
                <a:spcPts val="2730"/>
              </a:spcBef>
              <a:spcAft>
                <a:spcPts val="840"/>
              </a:spcAft>
            </a:pPr>
            <a:r>
              <a:rPr lang="en-US" sz="2600">
                <a:latin typeface="Calibri" panose="020F0502020204030204"/>
              </a:rPr>
              <a:t>Example :</a:t>
            </a:r>
            <a:endParaRPr lang="en-US" sz="2600">
              <a:latin typeface="Calibri" panose="020F0502020204030204"/>
            </a:endParaRPr>
          </a:p>
          <a:p>
            <a:pPr marL="250825" indent="-254000" algn="just"/>
            <a:r>
              <a:rPr lang="en-US" sz="2600" b="1">
                <a:solidFill>
                  <a:srgbClr val="016DC0"/>
                </a:solidFill>
                <a:latin typeface="Calibri" panose="020F0502020204030204"/>
              </a:rPr>
              <a:t>enum </a:t>
            </a:r>
            <a:r>
              <a:rPr lang="en-US" sz="2600">
                <a:latin typeface="Calibri" panose="020F0502020204030204"/>
              </a:rPr>
              <a:t>Days {Sun, Mon, Tue, Wed, Thu, Fri, Sat};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448056"/>
            <a:ext cx="4687824" cy="499872"/>
          </a:xfrm>
          <a:prstGeom prst="rect">
            <a:avLst/>
          </a:prstGeom>
        </p:spPr>
        <p:txBody>
          <a:bodyPr wrap="none" lIns="0" tIns="0" rIns="0" bIns="0">
            <a:noAutofit/>
          </a:bodyPr>
          <a:p>
            <a:pPr indent="0"/>
            <a:r>
              <a:rPr lang="en-US" sz="4200">
                <a:latin typeface="Calibri" panose="020F0502020204030204"/>
              </a:rPr>
              <a:t>Value Types</a:t>
            </a:r>
            <a:endParaRPr lang="en-US" sz="4200">
              <a:latin typeface="Calibri" panose="020F0502020204030204"/>
            </a:endParaRPr>
          </a:p>
        </p:txBody>
      </p:sp>
      <p:sp>
        <p:nvSpPr>
          <p:cNvPr id="3" name="Rectangles 2"/>
          <p:cNvSpPr/>
          <p:nvPr/>
        </p:nvSpPr>
        <p:spPr>
          <a:xfrm>
            <a:off x="908304" y="1356360"/>
            <a:ext cx="4687824" cy="2648712"/>
          </a:xfrm>
          <a:prstGeom prst="rect">
            <a:avLst/>
          </a:prstGeom>
        </p:spPr>
        <p:txBody>
          <a:bodyPr lIns="0" tIns="0" rIns="0" bIns="0">
            <a:noAutofit/>
          </a:bodyPr>
          <a:p>
            <a:pPr indent="0">
              <a:spcAft>
                <a:spcPts val="1470"/>
              </a:spcAft>
            </a:pPr>
            <a:r>
              <a:rPr lang="en-US" sz="3100" b="1">
                <a:solidFill>
                  <a:srgbClr val="016DC0"/>
                </a:solidFill>
                <a:latin typeface="Calibri" panose="020F0502020204030204"/>
              </a:rPr>
              <a:t>struct</a:t>
            </a:r>
            <a:endParaRPr lang="en-US" sz="3100" b="1">
              <a:solidFill>
                <a:srgbClr val="016DC0"/>
              </a:solidFill>
              <a:latin typeface="Calibri" panose="020F0502020204030204"/>
            </a:endParaRPr>
          </a:p>
          <a:p>
            <a:pPr indent="0" algn="just">
              <a:lnSpc>
                <a:spcPts val="3455"/>
              </a:lnSpc>
            </a:pPr>
            <a:r>
              <a:rPr lang="en-US" sz="2200" spc="150">
                <a:latin typeface="Impact" panose="020B0806030902050204"/>
              </a:rPr>
              <a:t>It helps you to make a </a:t>
            </a:r>
            <a:r>
              <a:rPr lang="en-US" sz="2200" spc="150">
                <a:solidFill>
                  <a:srgbClr val="FC0000"/>
                </a:solidFill>
                <a:latin typeface="Impact" panose="020B0806030902050204"/>
              </a:rPr>
              <a:t>single variable hold </a:t>
            </a:r>
            <a:r>
              <a:rPr lang="en-US" sz="2200" spc="150">
                <a:latin typeface="Impact" panose="020B0806030902050204"/>
              </a:rPr>
              <a:t>related data of </a:t>
            </a:r>
            <a:r>
              <a:rPr lang="en-US" sz="2200" spc="150">
                <a:solidFill>
                  <a:srgbClr val="FC0000"/>
                </a:solidFill>
                <a:latin typeface="Impact" panose="020B0806030902050204"/>
              </a:rPr>
              <a:t>various data types.</a:t>
            </a:r>
            <a:endParaRPr lang="en-US" sz="2200" spc="150">
              <a:solidFill>
                <a:srgbClr val="FC0000"/>
              </a:solidFill>
              <a:latin typeface="Impact" panose="020B0806030902050204"/>
            </a:endParaRPr>
          </a:p>
          <a:p>
            <a:pPr indent="0">
              <a:lnSpc>
                <a:spcPts val="3455"/>
              </a:lnSpc>
            </a:pPr>
            <a:r>
              <a:rPr lang="en-US" sz="2200" spc="150">
                <a:latin typeface="Impact" panose="020B0806030902050204"/>
              </a:rPr>
              <a:t>The </a:t>
            </a:r>
            <a:r>
              <a:rPr lang="en-US" sz="3100" b="1">
                <a:latin typeface="Calibri" panose="020F0502020204030204"/>
              </a:rPr>
              <a:t>struct </a:t>
            </a:r>
            <a:r>
              <a:rPr lang="en-US" sz="2200" spc="150">
                <a:latin typeface="Impact" panose="020B0806030902050204"/>
              </a:rPr>
              <a:t>keyword is used for creating a structure.</a:t>
            </a:r>
            <a:endParaRPr lang="en-US" sz="2200" spc="150">
              <a:latin typeface="Impact" panose="020B0806030902050204"/>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10320528" cy="499872"/>
          </a:xfrm>
          <a:prstGeom prst="rect">
            <a:avLst/>
          </a:prstGeom>
        </p:spPr>
        <p:txBody>
          <a:bodyPr wrap="none" lIns="0" tIns="0" rIns="0" bIns="0">
            <a:noAutofit/>
          </a:bodyPr>
          <a:p>
            <a:pPr indent="0"/>
            <a:r>
              <a:rPr lang="en-US" sz="4200">
                <a:latin typeface="Calibri" panose="020F0502020204030204"/>
              </a:rPr>
              <a:t>Assembly</a:t>
            </a:r>
            <a:endParaRPr lang="en-US" sz="4200">
              <a:latin typeface="Calibri" panose="020F0502020204030204"/>
            </a:endParaRPr>
          </a:p>
        </p:txBody>
      </p:sp>
      <p:sp>
        <p:nvSpPr>
          <p:cNvPr id="3" name="Rectangles 2"/>
          <p:cNvSpPr/>
          <p:nvPr/>
        </p:nvSpPr>
        <p:spPr>
          <a:xfrm>
            <a:off x="914400" y="1722120"/>
            <a:ext cx="10320528" cy="4227576"/>
          </a:xfrm>
          <a:prstGeom prst="rect">
            <a:avLst/>
          </a:prstGeom>
        </p:spPr>
        <p:txBody>
          <a:bodyPr lIns="0" tIns="0" rIns="0" bIns="0">
            <a:noAutofit/>
          </a:bodyPr>
          <a:p>
            <a:pPr marL="254000" indent="-254000" algn="just">
              <a:lnSpc>
                <a:spcPts val="2785"/>
              </a:lnSpc>
              <a:spcAft>
                <a:spcPts val="420"/>
              </a:spcAft>
            </a:pPr>
            <a:r>
              <a:rPr lang="en-US" sz="2600">
                <a:latin typeface="Calibri" panose="020F0502020204030204"/>
              </a:rPr>
              <a:t>•.NET applications are deployed as assemblies, which can be a </a:t>
            </a:r>
            <a:r>
              <a:rPr lang="en-US" sz="2600">
                <a:solidFill>
                  <a:srgbClr val="FC0000"/>
                </a:solidFill>
                <a:latin typeface="Calibri" panose="020F0502020204030204"/>
              </a:rPr>
              <a:t>single executable </a:t>
            </a:r>
            <a:r>
              <a:rPr lang="en-US" sz="2600">
                <a:latin typeface="Calibri" panose="020F0502020204030204"/>
              </a:rPr>
              <a:t>or a </a:t>
            </a:r>
            <a:r>
              <a:rPr lang="en-US" sz="2600">
                <a:solidFill>
                  <a:srgbClr val="FC0000"/>
                </a:solidFill>
                <a:latin typeface="Calibri" panose="020F0502020204030204"/>
              </a:rPr>
              <a:t>collection of components </a:t>
            </a:r>
            <a:r>
              <a:rPr lang="en-US" sz="2600">
                <a:latin typeface="Calibri" panose="020F0502020204030204"/>
              </a:rPr>
              <a:t>and form a </a:t>
            </a:r>
            <a:r>
              <a:rPr lang="en-US" sz="2600">
                <a:solidFill>
                  <a:srgbClr val="FC0000"/>
                </a:solidFill>
                <a:latin typeface="Calibri" panose="020F0502020204030204"/>
              </a:rPr>
              <a:t>logical unit of functionality</a:t>
            </a:r>
            <a:endParaRPr lang="en-US" sz="2600">
              <a:solidFill>
                <a:srgbClr val="FC0000"/>
              </a:solidFill>
              <a:latin typeface="Calibri" panose="020F0502020204030204"/>
            </a:endParaRPr>
          </a:p>
          <a:p>
            <a:pPr marL="254000" indent="-254000" algn="just">
              <a:lnSpc>
                <a:spcPts val="2830"/>
              </a:lnSpc>
              <a:spcAft>
                <a:spcPts val="420"/>
              </a:spcAft>
            </a:pPr>
            <a:r>
              <a:rPr lang="en-US" sz="2600">
                <a:latin typeface="Calibri" panose="020F0502020204030204"/>
              </a:rPr>
              <a:t>•Assemblies take the form of executable (.exe) or dynamic link library </a:t>
            </a:r>
            <a:r>
              <a:rPr lang="en-US" sz="2700" i="1">
                <a:latin typeface="Calibri" panose="020F0502020204030204"/>
              </a:rPr>
              <a:t>{.dll) </a:t>
            </a:r>
            <a:r>
              <a:rPr lang="en-US" sz="2600">
                <a:latin typeface="Calibri" panose="020F0502020204030204"/>
              </a:rPr>
              <a:t>files, and are the building blocks of .NET applications.</a:t>
            </a:r>
            <a:endParaRPr lang="en-US" sz="2600">
              <a:latin typeface="Calibri" panose="020F0502020204030204"/>
            </a:endParaRPr>
          </a:p>
          <a:p>
            <a:pPr marL="254000" indent="-254000" algn="just">
              <a:lnSpc>
                <a:spcPts val="2810"/>
              </a:lnSpc>
              <a:spcAft>
                <a:spcPts val="420"/>
              </a:spcAft>
            </a:pPr>
            <a:r>
              <a:rPr lang="en-US" sz="2600">
                <a:latin typeface="Calibri" panose="020F0502020204030204"/>
              </a:rPr>
              <a:t>• When you create a .NET application, you are actually creating an assembly, which contains a </a:t>
            </a:r>
            <a:r>
              <a:rPr lang="en-US" sz="2600">
                <a:solidFill>
                  <a:srgbClr val="FC0000"/>
                </a:solidFill>
                <a:latin typeface="Calibri" panose="020F0502020204030204"/>
              </a:rPr>
              <a:t>manifest </a:t>
            </a:r>
            <a:r>
              <a:rPr lang="en-US" sz="2600">
                <a:latin typeface="Calibri" panose="020F0502020204030204"/>
              </a:rPr>
              <a:t>that </a:t>
            </a:r>
            <a:r>
              <a:rPr lang="en-US" sz="2600">
                <a:solidFill>
                  <a:srgbClr val="FC0000"/>
                </a:solidFill>
                <a:latin typeface="Calibri" panose="020F0502020204030204"/>
              </a:rPr>
              <a:t>describes the assembly.</a:t>
            </a:r>
            <a:endParaRPr lang="en-US" sz="2600">
              <a:solidFill>
                <a:srgbClr val="FC0000"/>
              </a:solidFill>
              <a:latin typeface="Calibri" panose="020F0502020204030204"/>
            </a:endParaRPr>
          </a:p>
          <a:p>
            <a:pPr marL="254000" indent="-254000" algn="just">
              <a:lnSpc>
                <a:spcPts val="2785"/>
              </a:lnSpc>
            </a:pPr>
            <a:r>
              <a:rPr lang="en-US" sz="2600">
                <a:latin typeface="Calibri" panose="020F0502020204030204"/>
              </a:rPr>
              <a:t>•This </a:t>
            </a:r>
            <a:r>
              <a:rPr lang="en-US" sz="2600" b="1">
                <a:latin typeface="Calibri" panose="020F0502020204030204"/>
              </a:rPr>
              <a:t>manifest data contains </a:t>
            </a:r>
            <a:r>
              <a:rPr lang="en-US" sz="2600">
                <a:latin typeface="Calibri" panose="020F0502020204030204"/>
              </a:rPr>
              <a:t>the </a:t>
            </a:r>
            <a:r>
              <a:rPr lang="en-US" sz="2600">
                <a:solidFill>
                  <a:srgbClr val="00AD50"/>
                </a:solidFill>
                <a:latin typeface="Calibri" panose="020F0502020204030204"/>
              </a:rPr>
              <a:t>assembly name, </a:t>
            </a:r>
            <a:r>
              <a:rPr lang="en-US" sz="2600">
                <a:solidFill>
                  <a:srgbClr val="01AEEE"/>
                </a:solidFill>
                <a:latin typeface="Calibri" panose="020F0502020204030204"/>
              </a:rPr>
              <a:t>its versioning information, </a:t>
            </a:r>
            <a:r>
              <a:rPr lang="en-US" sz="2600">
                <a:solidFill>
                  <a:srgbClr val="FEC000"/>
                </a:solidFill>
                <a:latin typeface="Calibri" panose="020F0502020204030204"/>
              </a:rPr>
              <a:t>any assemblies referenced </a:t>
            </a:r>
            <a:r>
              <a:rPr lang="en-US" sz="2600">
                <a:latin typeface="Calibri" panose="020F0502020204030204"/>
              </a:rPr>
              <a:t>by this assembly and their versions, a </a:t>
            </a:r>
            <a:r>
              <a:rPr lang="en-US" sz="2600">
                <a:solidFill>
                  <a:srgbClr val="6E2F9E"/>
                </a:solidFill>
                <a:latin typeface="Calibri" panose="020F0502020204030204"/>
              </a:rPr>
              <a:t>listing of types in the assembly, </a:t>
            </a:r>
            <a:r>
              <a:rPr lang="en-US" sz="2600">
                <a:solidFill>
                  <a:srgbClr val="BF0000"/>
                </a:solidFill>
                <a:latin typeface="Calibri" panose="020F0502020204030204"/>
              </a:rPr>
              <a:t>security permissions, </a:t>
            </a:r>
            <a:r>
              <a:rPr lang="en-US" sz="2600">
                <a:latin typeface="Calibri" panose="020F0502020204030204"/>
              </a:rPr>
              <a:t>its </a:t>
            </a:r>
            <a:r>
              <a:rPr lang="en-US" sz="2600">
                <a:solidFill>
                  <a:srgbClr val="92D04F"/>
                </a:solidFill>
                <a:latin typeface="Calibri" panose="020F0502020204030204"/>
              </a:rPr>
              <a:t>product information </a:t>
            </a:r>
            <a:r>
              <a:rPr lang="en-US" sz="2600">
                <a:latin typeface="Calibri" panose="020F0502020204030204"/>
              </a:rPr>
              <a:t>(company, trademark, and so on), and any </a:t>
            </a:r>
            <a:r>
              <a:rPr lang="en-US" sz="2600">
                <a:solidFill>
                  <a:srgbClr val="BF0000"/>
                </a:solidFill>
                <a:latin typeface="Calibri" panose="020F0502020204030204"/>
              </a:rPr>
              <a:t>custom attributes</a:t>
            </a:r>
            <a:endParaRPr lang="en-US" sz="2600">
              <a:solidFill>
                <a:srgbClr val="BF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91312" y="185928"/>
            <a:ext cx="5632704" cy="6190488"/>
          </a:xfrm>
          <a:prstGeom prst="rect">
            <a:avLst/>
          </a:prstGeom>
        </p:spPr>
        <p:txBody>
          <a:bodyPr lIns="0" tIns="0" rIns="0" bIns="0">
            <a:noAutofit/>
          </a:bodyPr>
          <a:p>
            <a:pPr marL="914400" indent="0">
              <a:lnSpc>
                <a:spcPts val="2615"/>
              </a:lnSpc>
            </a:pPr>
            <a:r>
              <a:rPr lang="en-US" sz="1800">
                <a:solidFill>
                  <a:srgbClr val="130ECE"/>
                </a:solidFill>
                <a:latin typeface="Consolas" panose="020B0609020204030204"/>
              </a:rPr>
              <a:t>struct </a:t>
            </a:r>
            <a:r>
              <a:rPr lang="en-US" sz="1800">
                <a:solidFill>
                  <a:srgbClr val="408EA2"/>
                </a:solidFill>
                <a:latin typeface="Consolas" panose="020B0609020204030204"/>
              </a:rPr>
              <a:t>Book</a:t>
            </a:r>
            <a:endParaRPr lang="en-US" sz="1800">
              <a:solidFill>
                <a:srgbClr val="408EA2"/>
              </a:solidFill>
              <a:latin typeface="Consolas" panose="020B0609020204030204"/>
            </a:endParaRPr>
          </a:p>
          <a:p>
            <a:pPr marL="914400" indent="0">
              <a:lnSpc>
                <a:spcPts val="261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473200" marR="1384300" indent="0">
              <a:lnSpc>
                <a:spcPts val="2350"/>
              </a:lnSpc>
              <a:spcAft>
                <a:spcPts val="1680"/>
              </a:spcAft>
            </a:pPr>
            <a:r>
              <a:rPr lang="en-US" sz="1800">
                <a:solidFill>
                  <a:srgbClr val="130ECE"/>
                </a:solidFill>
                <a:latin typeface="Consolas" panose="020B0609020204030204"/>
              </a:rPr>
              <a:t>public int </a:t>
            </a:r>
            <a:r>
              <a:rPr lang="en-US" sz="1800">
                <a:solidFill>
                  <a:srgbClr val="120D18"/>
                </a:solidFill>
                <a:latin typeface="Consolas" panose="020B0609020204030204"/>
              </a:rPr>
              <a:t>bookID; </a:t>
            </a:r>
            <a:r>
              <a:rPr lang="en-US" sz="1800">
                <a:solidFill>
                  <a:srgbClr val="130ECE"/>
                </a:solidFill>
                <a:latin typeface="Consolas" panose="020B0609020204030204"/>
              </a:rPr>
              <a:t>public string </a:t>
            </a:r>
            <a:r>
              <a:rPr lang="en-US" sz="1800">
                <a:solidFill>
                  <a:srgbClr val="120D18"/>
                </a:solidFill>
                <a:latin typeface="Consolas" panose="020B0609020204030204"/>
              </a:rPr>
              <a:t>title; </a:t>
            </a:r>
            <a:r>
              <a:rPr lang="en-US" sz="1800">
                <a:solidFill>
                  <a:srgbClr val="130ECE"/>
                </a:solidFill>
                <a:latin typeface="Consolas" panose="020B0609020204030204"/>
              </a:rPr>
              <a:t>public float </a:t>
            </a:r>
            <a:r>
              <a:rPr lang="en-US" sz="1800">
                <a:solidFill>
                  <a:srgbClr val="120D18"/>
                </a:solidFill>
                <a:latin typeface="Consolas" panose="020B0609020204030204"/>
              </a:rPr>
              <a:t>price;</a:t>
            </a:r>
            <a:endParaRPr lang="en-US" sz="1800">
              <a:solidFill>
                <a:srgbClr val="120D18"/>
              </a:solidFill>
              <a:latin typeface="Consolas" panose="020B0609020204030204"/>
            </a:endParaRPr>
          </a:p>
          <a:p>
            <a:pPr marL="914400"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2305"/>
              </a:lnSpc>
            </a:pPr>
            <a:r>
              <a:rPr lang="en-US" sz="1600">
                <a:solidFill>
                  <a:srgbClr val="130ECE"/>
                </a:solidFill>
                <a:latin typeface="Consolas" panose="020B0609020204030204"/>
              </a:rPr>
              <a:t>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a:p>
            <a:pPr indent="0">
              <a:lnSpc>
                <a:spcPts val="230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207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20700" indent="0">
              <a:spcAft>
                <a:spcPts val="420"/>
              </a:spcAft>
            </a:pPr>
            <a:r>
              <a:rPr lang="en-US" sz="1600">
                <a:solidFill>
                  <a:srgbClr val="130ECE"/>
                </a:solidFill>
                <a:latin typeface="Consolas" panose="020B0609020204030204"/>
              </a:rPr>
              <a:t>static void </a:t>
            </a:r>
            <a:r>
              <a:rPr lang="en-US" sz="1600">
                <a:solidFill>
                  <a:srgbClr val="34357D"/>
                </a:solidFill>
                <a:latin typeface="Consolas" panose="020B0609020204030204"/>
              </a:rPr>
              <a:t>Main(string</a:t>
            </a:r>
            <a:r>
              <a:rPr lang="en-US" sz="1600">
                <a:solidFill>
                  <a:srgbClr val="120D18"/>
                </a:solidFill>
                <a:latin typeface="Consolas" panose="020B0609020204030204"/>
              </a:rPr>
              <a:t>[] </a:t>
            </a:r>
            <a:r>
              <a:rPr lang="en-US" sz="1600">
                <a:solidFill>
                  <a:srgbClr val="888888"/>
                </a:solidFill>
                <a:latin typeface="Consolas" panose="020B0609020204030204"/>
              </a:rPr>
              <a:t>args)</a:t>
            </a:r>
            <a:endParaRPr lang="en-US" sz="1600">
              <a:solidFill>
                <a:srgbClr val="888888"/>
              </a:solidFill>
              <a:latin typeface="Consolas" panose="020B0609020204030204"/>
            </a:endParaRPr>
          </a:p>
          <a:p>
            <a:pPr marL="5207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16000" indent="0">
              <a:lnSpc>
                <a:spcPts val="4130"/>
              </a:lnSpc>
            </a:pPr>
            <a:r>
              <a:rPr lang="en-US" sz="1600">
                <a:solidFill>
                  <a:srgbClr val="408EA2"/>
                </a:solidFill>
                <a:latin typeface="Consolas" panose="020B0609020204030204"/>
              </a:rPr>
              <a:t>Book </a:t>
            </a:r>
            <a:r>
              <a:rPr lang="en-US" sz="1600">
                <a:solidFill>
                  <a:srgbClr val="34357D"/>
                </a:solidFill>
                <a:latin typeface="Consolas" panose="020B0609020204030204"/>
              </a:rPr>
              <a:t>obj</a:t>
            </a:r>
            <a:r>
              <a:rPr lang="en-US" sz="1600">
                <a:solidFill>
                  <a:srgbClr val="120D18"/>
                </a:solidFill>
                <a:latin typeface="Consolas" panose="020B0609020204030204"/>
              </a:rPr>
              <a:t>;</a:t>
            </a:r>
            <a:r>
              <a:rPr lang="en-US" sz="1600">
                <a:solidFill>
                  <a:srgbClr val="1B7721"/>
                </a:solidFill>
                <a:latin typeface="Consolas" panose="020B0609020204030204"/>
              </a:rPr>
              <a:t>//Declaring obj of type Book </a:t>
            </a:r>
            <a:r>
              <a:rPr lang="en-US" sz="1600">
                <a:solidFill>
                  <a:srgbClr val="34357D"/>
                </a:solidFill>
                <a:latin typeface="Consolas" panose="020B0609020204030204"/>
              </a:rPr>
              <a:t>obj</a:t>
            </a:r>
            <a:r>
              <a:rPr lang="en-US" sz="1600">
                <a:solidFill>
                  <a:srgbClr val="120D18"/>
                </a:solidFill>
                <a:latin typeface="Consolas" panose="020B0609020204030204"/>
              </a:rPr>
              <a:t>.bookID </a:t>
            </a:r>
            <a:r>
              <a:rPr lang="en-US" sz="1600">
                <a:latin typeface="Consolas" panose="020B0609020204030204"/>
              </a:rPr>
              <a:t>= </a:t>
            </a:r>
            <a:r>
              <a:rPr lang="en-US" sz="1600">
                <a:solidFill>
                  <a:srgbClr val="120D18"/>
                </a:solidFill>
                <a:latin typeface="Consolas" panose="020B0609020204030204"/>
              </a:rPr>
              <a:t>101;</a:t>
            </a:r>
            <a:endParaRPr lang="en-US" sz="1600">
              <a:solidFill>
                <a:srgbClr val="120D18"/>
              </a:solidFill>
              <a:latin typeface="Consolas" panose="020B0609020204030204"/>
            </a:endParaRPr>
          </a:p>
          <a:p>
            <a:pPr marL="1016000" indent="0">
              <a:lnSpc>
                <a:spcPts val="2110"/>
              </a:lnSpc>
              <a:spcAft>
                <a:spcPts val="1260"/>
              </a:spcAft>
            </a:pPr>
            <a:r>
              <a:rPr lang="en-US" sz="1600">
                <a:solidFill>
                  <a:srgbClr val="34357D"/>
                </a:solidFill>
                <a:latin typeface="Consolas" panose="020B0609020204030204"/>
              </a:rPr>
              <a:t>obj.</a:t>
            </a:r>
            <a:r>
              <a:rPr lang="en-US" sz="1600">
                <a:solidFill>
                  <a:srgbClr val="120D18"/>
                </a:solidFill>
                <a:latin typeface="Consolas" panose="020B0609020204030204"/>
              </a:rPr>
              <a:t>title </a:t>
            </a:r>
            <a:r>
              <a:rPr lang="en-US" sz="1600">
                <a:latin typeface="Consolas" panose="020B0609020204030204"/>
              </a:rPr>
              <a:t>= </a:t>
            </a:r>
            <a:r>
              <a:rPr lang="en-US" sz="1600">
                <a:solidFill>
                  <a:srgbClr val="8D202B"/>
                </a:solidFill>
                <a:latin typeface="Consolas" panose="020B0609020204030204"/>
              </a:rPr>
              <a:t>"Operation Nanagenent"</a:t>
            </a:r>
            <a:r>
              <a:rPr lang="en-US" sz="1600">
                <a:solidFill>
                  <a:srgbClr val="120D18"/>
                </a:solidFill>
                <a:latin typeface="Consolas" panose="020B0609020204030204"/>
              </a:rPr>
              <a:t>; </a:t>
            </a:r>
            <a:r>
              <a:rPr lang="en-US" sz="1600">
                <a:solidFill>
                  <a:srgbClr val="34357D"/>
                </a:solidFill>
                <a:latin typeface="Consolas" panose="020B0609020204030204"/>
              </a:rPr>
              <a:t>obj.</a:t>
            </a:r>
            <a:r>
              <a:rPr lang="en-US" sz="1600">
                <a:solidFill>
                  <a:srgbClr val="120D18"/>
                </a:solidFill>
                <a:latin typeface="Consolas" panose="020B0609020204030204"/>
              </a:rPr>
              <a:t>price </a:t>
            </a:r>
            <a:r>
              <a:rPr lang="en-US" sz="1600">
                <a:latin typeface="Consolas" panose="020B0609020204030204"/>
              </a:rPr>
              <a:t>= </a:t>
            </a:r>
            <a:r>
              <a:rPr lang="en-US" sz="1600">
                <a:solidFill>
                  <a:srgbClr val="120D18"/>
                </a:solidFill>
                <a:latin typeface="Consolas" panose="020B0609020204030204"/>
              </a:rPr>
              <a:t>340.50f;</a:t>
            </a:r>
            <a:endParaRPr lang="en-US" sz="1600">
              <a:solidFill>
                <a:srgbClr val="120D18"/>
              </a:solidFill>
              <a:latin typeface="Consolas" panose="020B0609020204030204"/>
            </a:endParaRPr>
          </a:p>
          <a:p>
            <a:pPr marL="1016000" indent="0">
              <a:lnSpc>
                <a:spcPts val="2065"/>
              </a:lnSpc>
            </a:pPr>
            <a:r>
              <a:rPr lang="en-US" sz="1600">
                <a:solidFill>
                  <a:srgbClr val="408EA2"/>
                </a:solidFill>
                <a:latin typeface="Consolas" panose="020B0609020204030204"/>
              </a:rPr>
              <a:t>Console</a:t>
            </a:r>
            <a:r>
              <a:rPr lang="en-US" sz="1600">
                <a:solidFill>
                  <a:srgbClr val="545454"/>
                </a:solidFill>
                <a:latin typeface="Consolas" panose="020B0609020204030204"/>
              </a:rPr>
              <a:t>.WriteLineCobj</a:t>
            </a:r>
            <a:r>
              <a:rPr lang="en-US" sz="1600">
                <a:solidFill>
                  <a:srgbClr val="120D18"/>
                </a:solidFill>
                <a:latin typeface="Consolas" panose="020B0609020204030204"/>
              </a:rPr>
              <a:t>.title);</a:t>
            </a:r>
            <a:endParaRPr lang="en-US" sz="1600">
              <a:solidFill>
                <a:srgbClr val="120D18"/>
              </a:solidFill>
              <a:latin typeface="Consolas" panose="020B0609020204030204"/>
            </a:endParaRPr>
          </a:p>
          <a:p>
            <a:pPr marL="1016000" indent="0">
              <a:lnSpc>
                <a:spcPts val="2065"/>
              </a:lnSpc>
            </a:pPr>
            <a:r>
              <a:rPr lang="en-US" sz="1600">
                <a:solidFill>
                  <a:srgbClr val="408EA2"/>
                </a:solidFill>
                <a:latin typeface="Consolas" panose="020B0609020204030204"/>
              </a:rPr>
              <a:t>Console</a:t>
            </a:r>
            <a:r>
              <a:rPr lang="en-US" sz="1600">
                <a:solidFill>
                  <a:srgbClr val="545454"/>
                </a:solidFill>
                <a:latin typeface="Consolas" panose="020B0609020204030204"/>
              </a:rPr>
              <a:t>.WriteLineCobj</a:t>
            </a:r>
            <a:r>
              <a:rPr lang="en-US" sz="1600">
                <a:solidFill>
                  <a:srgbClr val="120D18"/>
                </a:solidFill>
                <a:latin typeface="Consolas" panose="020B0609020204030204"/>
              </a:rPr>
              <a:t>.price);</a:t>
            </a:r>
            <a:endParaRPr lang="en-US" sz="1600">
              <a:solidFill>
                <a:srgbClr val="120D18"/>
              </a:solidFill>
              <a:latin typeface="Consolas" panose="020B0609020204030204"/>
            </a:endParaRPr>
          </a:p>
          <a:p>
            <a:pPr marL="1016000" indent="0">
              <a:lnSpc>
                <a:spcPts val="2065"/>
              </a:lnSpc>
              <a:spcAft>
                <a:spcPts val="210"/>
              </a:spcAft>
            </a:pPr>
            <a:r>
              <a:rPr lang="en-US" sz="1600">
                <a:solidFill>
                  <a:srgbClr val="408EA2"/>
                </a:solidFill>
                <a:latin typeface="Consolas" panose="020B0609020204030204"/>
              </a:rPr>
              <a:t>Console</a:t>
            </a:r>
            <a:r>
              <a:rPr lang="en-US" sz="1600">
                <a:solidFill>
                  <a:srgbClr val="545454"/>
                </a:solidFill>
                <a:latin typeface="Consolas" panose="020B0609020204030204"/>
              </a:rPr>
              <a:t>.WriteLineCobj</a:t>
            </a:r>
            <a:r>
              <a:rPr lang="en-US" sz="1600">
                <a:solidFill>
                  <a:srgbClr val="120D18"/>
                </a:solidFill>
                <a:latin typeface="Consolas" panose="020B0609020204030204"/>
              </a:rPr>
              <a:t>.bookID) ;</a:t>
            </a:r>
            <a:endParaRPr lang="en-US" sz="1600">
              <a:solidFill>
                <a:srgbClr val="120D18"/>
              </a:solidFill>
              <a:latin typeface="Consolas" panose="020B0609020204030204"/>
            </a:endParaRPr>
          </a:p>
          <a:p>
            <a:pPr marL="5207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3" name="Rectangles 2"/>
          <p:cNvSpPr/>
          <p:nvPr/>
        </p:nvSpPr>
        <p:spPr>
          <a:xfrm>
            <a:off x="176784" y="6470904"/>
            <a:ext cx="667512" cy="140208"/>
          </a:xfrm>
          <a:prstGeom prst="rect">
            <a:avLst/>
          </a:prstGeom>
        </p:spPr>
        <p:txBody>
          <a:bodyPr wrap="none" lIns="0" tIns="0" rIns="0" bIns="0">
            <a:noAutofit/>
          </a:bodyPr>
          <a:p>
            <a:pPr indent="0"/>
            <a:r>
              <a:rPr lang="en-US" sz="1100">
                <a:solidFill>
                  <a:srgbClr val="888888"/>
                </a:solidFill>
                <a:latin typeface="Calibri" panose="020F0502020204030204"/>
              </a:rPr>
              <a:t>Dr. Vikrant</a:t>
            </a:r>
            <a:endParaRPr lang="en-US" sz="1100">
              <a:solidFill>
                <a:srgbClr val="888888"/>
              </a:solidFill>
              <a:latin typeface="Calibri" panose="020F0502020204030204"/>
            </a:endParaRPr>
          </a:p>
        </p:txBody>
      </p:sp>
      <p:sp>
        <p:nvSpPr>
          <p:cNvPr id="4" name="Rectangles 3"/>
          <p:cNvSpPr/>
          <p:nvPr/>
        </p:nvSpPr>
        <p:spPr>
          <a:xfrm>
            <a:off x="5462016"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448056"/>
            <a:ext cx="10728960" cy="499872"/>
          </a:xfrm>
          <a:prstGeom prst="rect">
            <a:avLst/>
          </a:prstGeom>
        </p:spPr>
        <p:txBody>
          <a:bodyPr wrap="none" lIns="0" tIns="0" rIns="0" bIns="0">
            <a:noAutofit/>
          </a:bodyPr>
          <a:p>
            <a:pPr indent="0"/>
            <a:r>
              <a:rPr lang="en-US" sz="4200">
                <a:latin typeface="Calibri" panose="020F0502020204030204"/>
              </a:rPr>
              <a:t>Value Types</a:t>
            </a:r>
            <a:endParaRPr lang="en-US" sz="4200">
              <a:latin typeface="Calibri" panose="020F0502020204030204"/>
            </a:endParaRPr>
          </a:p>
        </p:txBody>
      </p:sp>
      <p:sp>
        <p:nvSpPr>
          <p:cNvPr id="3" name="Rectangles 2"/>
          <p:cNvSpPr/>
          <p:nvPr/>
        </p:nvSpPr>
        <p:spPr>
          <a:xfrm>
            <a:off x="914400" y="1356360"/>
            <a:ext cx="10728960" cy="4913376"/>
          </a:xfrm>
          <a:prstGeom prst="rect">
            <a:avLst/>
          </a:prstGeom>
        </p:spPr>
        <p:txBody>
          <a:bodyPr lIns="0" tIns="0" rIns="0" bIns="0">
            <a:noAutofit/>
          </a:bodyPr>
          <a:p>
            <a:pPr indent="0">
              <a:spcAft>
                <a:spcPts val="1470"/>
              </a:spcAft>
            </a:pPr>
            <a:r>
              <a:rPr lang="en-US" sz="3100" b="1">
                <a:solidFill>
                  <a:srgbClr val="016DC0"/>
                </a:solidFill>
                <a:latin typeface="Calibri" panose="020F0502020204030204"/>
              </a:rPr>
              <a:t>struct</a:t>
            </a:r>
            <a:endParaRPr lang="en-US" sz="3100" b="1">
              <a:solidFill>
                <a:srgbClr val="016DC0"/>
              </a:solidFill>
              <a:latin typeface="Calibri" panose="020F0502020204030204"/>
            </a:endParaRPr>
          </a:p>
          <a:p>
            <a:pPr marL="254000" indent="-254000" algn="just">
              <a:spcAft>
                <a:spcPts val="1470"/>
              </a:spcAft>
            </a:pPr>
            <a:r>
              <a:rPr lang="en-US" sz="2200" spc="150">
                <a:latin typeface="Impact" panose="020B0806030902050204"/>
              </a:rPr>
              <a:t>•Structures </a:t>
            </a:r>
            <a:r>
              <a:rPr lang="en-US" sz="2200" spc="150">
                <a:solidFill>
                  <a:srgbClr val="FC0000"/>
                </a:solidFill>
                <a:latin typeface="Impact" panose="020B0806030902050204"/>
              </a:rPr>
              <a:t>cannot inherit </a:t>
            </a:r>
            <a:r>
              <a:rPr lang="en-US" sz="2200" spc="150">
                <a:latin typeface="Impact" panose="020B0806030902050204"/>
              </a:rPr>
              <a:t>other </a:t>
            </a:r>
            <a:r>
              <a:rPr lang="en-US" sz="2200" spc="150">
                <a:solidFill>
                  <a:srgbClr val="FC0000"/>
                </a:solidFill>
                <a:latin typeface="Impact" panose="020B0806030902050204"/>
              </a:rPr>
              <a:t>structures </a:t>
            </a:r>
            <a:r>
              <a:rPr lang="en-US" sz="2200" spc="150">
                <a:latin typeface="Impact" panose="020B0806030902050204"/>
              </a:rPr>
              <a:t>or </a:t>
            </a:r>
            <a:r>
              <a:rPr lang="en-US" sz="2200" spc="150">
                <a:solidFill>
                  <a:srgbClr val="FC0000"/>
                </a:solidFill>
                <a:latin typeface="Impact" panose="020B0806030902050204"/>
              </a:rPr>
              <a:t>classes.</a:t>
            </a:r>
            <a:endParaRPr lang="en-US" sz="2200" spc="150">
              <a:solidFill>
                <a:srgbClr val="FC0000"/>
              </a:solidFill>
              <a:latin typeface="Impact" panose="020B0806030902050204"/>
            </a:endParaRPr>
          </a:p>
          <a:p>
            <a:pPr marL="254000" indent="-254000" algn="just">
              <a:lnSpc>
                <a:spcPts val="3455"/>
              </a:lnSpc>
              <a:spcAft>
                <a:spcPts val="630"/>
              </a:spcAft>
            </a:pPr>
            <a:r>
              <a:rPr lang="en-US" sz="2200" spc="150">
                <a:latin typeface="Impact" panose="020B0806030902050204"/>
              </a:rPr>
              <a:t>•Structures </a:t>
            </a:r>
            <a:r>
              <a:rPr lang="en-US" sz="2200" spc="150">
                <a:solidFill>
                  <a:srgbClr val="FC0000"/>
                </a:solidFill>
                <a:latin typeface="Impact" panose="020B0806030902050204"/>
              </a:rPr>
              <a:t>can have defined constructors, </a:t>
            </a:r>
            <a:r>
              <a:rPr lang="en-US" sz="2200" spc="150">
                <a:latin typeface="Impact" panose="020B0806030902050204"/>
              </a:rPr>
              <a:t>but </a:t>
            </a:r>
            <a:r>
              <a:rPr lang="en-US" sz="2200" spc="150">
                <a:solidFill>
                  <a:srgbClr val="FC0000"/>
                </a:solidFill>
                <a:latin typeface="Impact" panose="020B0806030902050204"/>
              </a:rPr>
              <a:t>not destructors. </a:t>
            </a:r>
            <a:r>
              <a:rPr lang="en-US" sz="2200" spc="150">
                <a:latin typeface="Impact" panose="020B0806030902050204"/>
              </a:rPr>
              <a:t>The default constructor is automatically defined and cannot be changed. It contain parameterized constructor or static constructor.</a:t>
            </a:r>
            <a:endParaRPr lang="en-US" sz="2200" spc="150">
              <a:latin typeface="Impact" panose="020B0806030902050204"/>
            </a:endParaRPr>
          </a:p>
          <a:p>
            <a:pPr marL="254000" indent="-254000" algn="just">
              <a:spcAft>
                <a:spcPts val="1470"/>
              </a:spcAft>
            </a:pPr>
            <a:r>
              <a:rPr lang="en-US" sz="2200" spc="150">
                <a:latin typeface="Impact" panose="020B0806030902050204"/>
              </a:rPr>
              <a:t>•A structure can </a:t>
            </a:r>
            <a:r>
              <a:rPr lang="en-US" sz="2200" spc="150">
                <a:solidFill>
                  <a:srgbClr val="FC0000"/>
                </a:solidFill>
                <a:latin typeface="Impact" panose="020B0806030902050204"/>
              </a:rPr>
              <a:t>implement </a:t>
            </a:r>
            <a:r>
              <a:rPr lang="en-US" sz="2200" spc="150">
                <a:latin typeface="Impact" panose="020B0806030902050204"/>
              </a:rPr>
              <a:t>one or more </a:t>
            </a:r>
            <a:r>
              <a:rPr lang="en-US" sz="2200" spc="150">
                <a:solidFill>
                  <a:srgbClr val="FC0000"/>
                </a:solidFill>
                <a:latin typeface="Impact" panose="020B0806030902050204"/>
              </a:rPr>
              <a:t>interfaces.</a:t>
            </a:r>
            <a:endParaRPr lang="en-US" sz="2200" spc="150">
              <a:solidFill>
                <a:srgbClr val="FC0000"/>
              </a:solidFill>
              <a:latin typeface="Impact" panose="020B0806030902050204"/>
            </a:endParaRPr>
          </a:p>
          <a:p>
            <a:pPr marL="254000" indent="-254000" algn="just">
              <a:lnSpc>
                <a:spcPts val="3430"/>
              </a:lnSpc>
              <a:spcAft>
                <a:spcPts val="630"/>
              </a:spcAft>
            </a:pPr>
            <a:r>
              <a:rPr lang="en-US" sz="2200" spc="150">
                <a:latin typeface="Impact" panose="020B0806030902050204"/>
              </a:rPr>
              <a:t>•Structure members </a:t>
            </a:r>
            <a:r>
              <a:rPr lang="en-US" sz="2200" spc="150">
                <a:solidFill>
                  <a:srgbClr val="FC0000"/>
                </a:solidFill>
                <a:latin typeface="Impact" panose="020B0806030902050204"/>
              </a:rPr>
              <a:t>cannot </a:t>
            </a:r>
            <a:r>
              <a:rPr lang="en-US" sz="2200" spc="150">
                <a:latin typeface="Impact" panose="020B0806030902050204"/>
              </a:rPr>
              <a:t>be specified as </a:t>
            </a:r>
            <a:r>
              <a:rPr lang="en-US" sz="2200" spc="150">
                <a:solidFill>
                  <a:srgbClr val="FC0000"/>
                </a:solidFill>
                <a:latin typeface="Impact" panose="020B0806030902050204"/>
              </a:rPr>
              <a:t>abstract, virtual, </a:t>
            </a:r>
            <a:r>
              <a:rPr lang="en-US" sz="2200" spc="150">
                <a:latin typeface="Impact" panose="020B0806030902050204"/>
              </a:rPr>
              <a:t>or </a:t>
            </a:r>
            <a:r>
              <a:rPr lang="en-US" sz="2200" spc="150">
                <a:solidFill>
                  <a:srgbClr val="FC0000"/>
                </a:solidFill>
                <a:latin typeface="Impact" panose="020B0806030902050204"/>
              </a:rPr>
              <a:t>protected</a:t>
            </a:r>
            <a:endParaRPr lang="en-US" sz="2200" spc="150">
              <a:solidFill>
                <a:srgbClr val="FC0000"/>
              </a:solidFill>
              <a:latin typeface="Impact" panose="020B0806030902050204"/>
            </a:endParaRPr>
          </a:p>
          <a:p>
            <a:pPr marL="254000" indent="-254000" algn="just"/>
            <a:r>
              <a:rPr lang="en-US" sz="2200" spc="150">
                <a:latin typeface="Impact" panose="020B0806030902050204"/>
              </a:rPr>
              <a:t>•Structures can have </a:t>
            </a:r>
            <a:r>
              <a:rPr lang="en-US" sz="2200" spc="150">
                <a:solidFill>
                  <a:srgbClr val="FC0000"/>
                </a:solidFill>
                <a:latin typeface="Impact" panose="020B0806030902050204"/>
              </a:rPr>
              <a:t>methods, fields </a:t>
            </a:r>
            <a:r>
              <a:rPr lang="en-US" sz="2200" spc="150">
                <a:latin typeface="Impact" panose="020B0806030902050204"/>
              </a:rPr>
              <a:t>and </a:t>
            </a:r>
            <a:r>
              <a:rPr lang="en-US" sz="2200" spc="150">
                <a:solidFill>
                  <a:srgbClr val="FC0000"/>
                </a:solidFill>
                <a:latin typeface="Impact" panose="020B0806030902050204"/>
              </a:rPr>
              <a:t>properties</a:t>
            </a:r>
            <a:endParaRPr lang="en-US" sz="2200" spc="150">
              <a:solidFill>
                <a:srgbClr val="FC0000"/>
              </a:solidFill>
              <a:latin typeface="Impact" panose="020B080603090205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1682496" y="3407664"/>
            <a:ext cx="8875776" cy="2249424"/>
          </a:xfrm>
          <a:prstGeom prst="rect">
            <a:avLst/>
          </a:prstGeom>
        </p:spPr>
      </p:pic>
      <p:sp>
        <p:nvSpPr>
          <p:cNvPr id="3" name="Rectangles 2"/>
          <p:cNvSpPr/>
          <p:nvPr/>
        </p:nvSpPr>
        <p:spPr>
          <a:xfrm>
            <a:off x="950976" y="445008"/>
            <a:ext cx="3657600" cy="518160"/>
          </a:xfrm>
          <a:prstGeom prst="rect">
            <a:avLst/>
          </a:prstGeom>
        </p:spPr>
        <p:txBody>
          <a:bodyPr wrap="none" lIns="0" tIns="0" rIns="0" bIns="0">
            <a:noAutofit/>
          </a:bodyPr>
          <a:p>
            <a:pPr indent="0"/>
            <a:r>
              <a:rPr lang="en-US" sz="4200">
                <a:latin typeface="Calibri" panose="020F0502020204030204"/>
              </a:rPr>
              <a:t>Reference Types</a:t>
            </a:r>
            <a:endParaRPr lang="en-US" sz="4200">
              <a:latin typeface="Calibri" panose="020F0502020204030204"/>
            </a:endParaRPr>
          </a:p>
        </p:txBody>
      </p:sp>
      <p:sp>
        <p:nvSpPr>
          <p:cNvPr id="4" name="Rectangles 3"/>
          <p:cNvSpPr/>
          <p:nvPr/>
        </p:nvSpPr>
        <p:spPr>
          <a:xfrm>
            <a:off x="987552" y="1219200"/>
            <a:ext cx="10198608" cy="1246632"/>
          </a:xfrm>
          <a:prstGeom prst="rect">
            <a:avLst/>
          </a:prstGeom>
        </p:spPr>
        <p:txBody>
          <a:bodyPr lIns="0" tIns="0" rIns="0" bIns="0">
            <a:noAutofit/>
          </a:bodyPr>
          <a:p>
            <a:pPr marL="193675" indent="-266700" algn="just">
              <a:lnSpc>
                <a:spcPts val="3455"/>
              </a:lnSpc>
              <a:spcAft>
                <a:spcPts val="1680"/>
              </a:spcAft>
            </a:pPr>
            <a:r>
              <a:rPr lang="en-US" sz="2200" spc="150">
                <a:latin typeface="Impact" panose="020B0806030902050204"/>
              </a:rPr>
              <a:t>•Unlike value types, a reference type doesn't store its value directly. Instead, it stores the address where the value is being stored.</a:t>
            </a:r>
            <a:endParaRPr lang="en-US" sz="2200" spc="150">
              <a:latin typeface="Impact" panose="020B0806030902050204"/>
            </a:endParaRPr>
          </a:p>
        </p:txBody>
      </p:sp>
      <p:sp>
        <p:nvSpPr>
          <p:cNvPr id="5" name="Rectangles 4"/>
          <p:cNvSpPr/>
          <p:nvPr/>
        </p:nvSpPr>
        <p:spPr>
          <a:xfrm>
            <a:off x="987552" y="2740152"/>
            <a:ext cx="10198608" cy="326136"/>
          </a:xfrm>
          <a:prstGeom prst="rect">
            <a:avLst/>
          </a:prstGeom>
        </p:spPr>
        <p:txBody>
          <a:bodyPr wrap="none" lIns="0" tIns="0" rIns="0" bIns="0">
            <a:noAutofit/>
          </a:bodyPr>
          <a:p>
            <a:pPr marL="228600" indent="0"/>
            <a:r>
              <a:rPr lang="en-US" sz="2600">
                <a:solidFill>
                  <a:srgbClr val="00AD50"/>
                </a:solidFill>
                <a:latin typeface="Calibri" panose="020F0502020204030204"/>
              </a:rPr>
              <a:t>string str = "Hello";</a:t>
            </a:r>
            <a:endParaRPr lang="en-US" sz="2600">
              <a:solidFill>
                <a:srgbClr val="00AD50"/>
              </a:solidFill>
              <a:latin typeface="Calibri" panose="020F0502020204030204"/>
            </a:endParaRPr>
          </a:p>
        </p:txBody>
      </p:sp>
      <p:sp>
        <p:nvSpPr>
          <p:cNvPr id="6" name="Rectangles 5"/>
          <p:cNvSpPr/>
          <p:nvPr/>
        </p:nvSpPr>
        <p:spPr>
          <a:xfrm>
            <a:off x="2587752" y="5839968"/>
            <a:ext cx="6013704" cy="201168"/>
          </a:xfrm>
          <a:prstGeom prst="rect">
            <a:avLst/>
          </a:prstGeom>
        </p:spPr>
        <p:txBody>
          <a:bodyPr wrap="none" lIns="0" tIns="0" rIns="0" bIns="0">
            <a:noAutofit/>
          </a:bodyPr>
          <a:p>
            <a:pPr indent="0" algn="just">
              <a:lnSpc>
                <a:spcPts val="2160"/>
              </a:lnSpc>
            </a:pPr>
            <a:r>
              <a:rPr lang="en-US" sz="1700">
                <a:latin typeface="Calibri" panose="020F0502020204030204"/>
              </a:rPr>
              <a:t>Reference type variables    Actual Value</a:t>
            </a:r>
            <a:endParaRPr lang="en-US" sz="1700">
              <a:latin typeface="Calibri" panose="020F0502020204030204"/>
            </a:endParaRPr>
          </a:p>
        </p:txBody>
      </p:sp>
      <p:sp>
        <p:nvSpPr>
          <p:cNvPr id="7" name="Rectangles 6"/>
          <p:cNvSpPr/>
          <p:nvPr/>
        </p:nvSpPr>
        <p:spPr>
          <a:xfrm>
            <a:off x="2572512" y="6117336"/>
            <a:ext cx="2170176" cy="432816"/>
          </a:xfrm>
          <a:prstGeom prst="rect">
            <a:avLst/>
          </a:prstGeom>
        </p:spPr>
        <p:txBody>
          <a:bodyPr lIns="0" tIns="0" rIns="0" bIns="0">
            <a:noAutofit/>
          </a:bodyPr>
          <a:p>
            <a:pPr indent="0">
              <a:lnSpc>
                <a:spcPts val="2160"/>
              </a:lnSpc>
            </a:pPr>
            <a:r>
              <a:rPr lang="en-US" sz="1700">
                <a:latin typeface="Calibri" panose="020F0502020204030204"/>
              </a:rPr>
              <a:t>contains address where the value is stored</a:t>
            </a:r>
            <a:endParaRPr lang="en-US" sz="1700">
              <a:latin typeface="Calibri" panose="020F0502020204030204"/>
            </a:endParaRPr>
          </a:p>
        </p:txBody>
      </p:sp>
      <p:sp>
        <p:nvSpPr>
          <p:cNvPr id="8" name="Rectangles 7"/>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3374136" y="2724912"/>
            <a:ext cx="4477512" cy="2621280"/>
          </a:xfrm>
          <a:prstGeom prst="rect">
            <a:avLst/>
          </a:prstGeom>
        </p:spPr>
      </p:pic>
      <p:sp>
        <p:nvSpPr>
          <p:cNvPr id="3" name="Rectangles 2"/>
          <p:cNvSpPr/>
          <p:nvPr/>
        </p:nvSpPr>
        <p:spPr>
          <a:xfrm>
            <a:off x="950976" y="445008"/>
            <a:ext cx="3849624" cy="502920"/>
          </a:xfrm>
          <a:prstGeom prst="rect">
            <a:avLst/>
          </a:prstGeom>
        </p:spPr>
        <p:txBody>
          <a:bodyPr wrap="none" lIns="0" tIns="0" rIns="0" bIns="0">
            <a:noAutofit/>
          </a:bodyPr>
          <a:p>
            <a:pPr indent="0"/>
            <a:r>
              <a:rPr lang="en-US" sz="4200">
                <a:latin typeface="Calibri" panose="020F0502020204030204"/>
              </a:rPr>
              <a:t>Reference Types</a:t>
            </a:r>
            <a:endParaRPr lang="en-US" sz="4200">
              <a:latin typeface="Calibri" panose="020F0502020204030204"/>
            </a:endParaRPr>
          </a:p>
        </p:txBody>
      </p:sp>
      <p:sp>
        <p:nvSpPr>
          <p:cNvPr id="4" name="Rectangles 3"/>
          <p:cNvSpPr/>
          <p:nvPr/>
        </p:nvSpPr>
        <p:spPr>
          <a:xfrm>
            <a:off x="950976" y="1435608"/>
            <a:ext cx="3849624" cy="353568"/>
          </a:xfrm>
          <a:prstGeom prst="rect">
            <a:avLst/>
          </a:prstGeom>
        </p:spPr>
        <p:txBody>
          <a:bodyPr wrap="none" lIns="0" tIns="0" rIns="0" bIns="0">
            <a:noAutofit/>
          </a:bodyPr>
          <a:p>
            <a:pPr marL="101600" indent="0"/>
            <a:r>
              <a:rPr lang="en-US" sz="2200" spc="150">
                <a:latin typeface="Impact" panose="020B0806030902050204"/>
              </a:rPr>
              <a:t>•Null Reference type</a:t>
            </a:r>
            <a:endParaRPr lang="en-US" sz="2200" spc="150">
              <a:latin typeface="Impact" panose="020B0806030902050204"/>
            </a:endParaRPr>
          </a:p>
        </p:txBody>
      </p:sp>
      <p:sp>
        <p:nvSpPr>
          <p:cNvPr id="5" name="Rectangles 4"/>
          <p:cNvSpPr/>
          <p:nvPr/>
        </p:nvSpPr>
        <p:spPr>
          <a:xfrm>
            <a:off x="950976" y="2368296"/>
            <a:ext cx="3849624" cy="323088"/>
          </a:xfrm>
          <a:prstGeom prst="rect">
            <a:avLst/>
          </a:prstGeom>
        </p:spPr>
        <p:txBody>
          <a:bodyPr wrap="none" lIns="0" tIns="0" rIns="0" bIns="0">
            <a:noAutofit/>
          </a:bodyPr>
          <a:p>
            <a:pPr indent="0" algn="r"/>
            <a:r>
              <a:rPr lang="en-US" sz="2600">
                <a:solidFill>
                  <a:srgbClr val="00AD50"/>
                </a:solidFill>
                <a:latin typeface="Calibri" panose="020F0502020204030204"/>
              </a:rPr>
              <a:t>Student obj;</a:t>
            </a:r>
            <a:endParaRPr lang="en-US" sz="2600">
              <a:solidFill>
                <a:srgbClr val="00AD50"/>
              </a:solidFill>
              <a:latin typeface="Calibri" panose="020F0502020204030204"/>
            </a:endParaRPr>
          </a:p>
        </p:txBody>
      </p:sp>
      <p:sp>
        <p:nvSpPr>
          <p:cNvPr id="6" name="Rectangles 5"/>
          <p:cNvSpPr/>
          <p:nvPr/>
        </p:nvSpPr>
        <p:spPr>
          <a:xfrm>
            <a:off x="4840224" y="5650992"/>
            <a:ext cx="1822704" cy="237744"/>
          </a:xfrm>
          <a:prstGeom prst="rect">
            <a:avLst/>
          </a:prstGeom>
        </p:spPr>
        <p:txBody>
          <a:bodyPr wrap="none" lIns="0" tIns="0" rIns="0" bIns="0">
            <a:noAutofit/>
          </a:bodyPr>
          <a:p>
            <a:pPr indent="0"/>
            <a:r>
              <a:rPr lang="en-US" sz="1700">
                <a:latin typeface="Calibri" panose="020F0502020204030204"/>
              </a:rPr>
              <a:t>Null Reference type</a:t>
            </a:r>
            <a:endParaRPr lang="en-US" sz="1700">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3258312" cy="515112"/>
          </a:xfrm>
          <a:prstGeom prst="rect">
            <a:avLst/>
          </a:prstGeom>
        </p:spPr>
        <p:txBody>
          <a:bodyPr wrap="none" lIns="0" tIns="0" rIns="0" bIns="0">
            <a:noAutofit/>
          </a:bodyPr>
          <a:p>
            <a:pPr indent="0"/>
            <a:r>
              <a:rPr lang="en-US" sz="4200">
                <a:latin typeface="Calibri" panose="020F0502020204030204"/>
              </a:rPr>
              <a:t>Nullable Types</a:t>
            </a:r>
            <a:endParaRPr lang="en-US" sz="4200">
              <a:latin typeface="Calibri" panose="020F0502020204030204"/>
            </a:endParaRPr>
          </a:p>
        </p:txBody>
      </p:sp>
      <p:sp>
        <p:nvSpPr>
          <p:cNvPr id="3" name="Rectangles 2"/>
          <p:cNvSpPr/>
          <p:nvPr/>
        </p:nvSpPr>
        <p:spPr>
          <a:xfrm>
            <a:off x="981456" y="1911096"/>
            <a:ext cx="9589008" cy="1237488"/>
          </a:xfrm>
          <a:prstGeom prst="rect">
            <a:avLst/>
          </a:prstGeom>
        </p:spPr>
        <p:txBody>
          <a:bodyPr lIns="0" tIns="0" rIns="0" bIns="0">
            <a:noAutofit/>
          </a:bodyPr>
          <a:p>
            <a:pPr indent="0">
              <a:spcAft>
                <a:spcPts val="1260"/>
              </a:spcAft>
            </a:pPr>
            <a:r>
              <a:rPr lang="en-US" sz="2600">
                <a:latin typeface="Calibri" panose="020F0502020204030204"/>
              </a:rPr>
              <a:t>•The Nullable type allows you to </a:t>
            </a:r>
            <a:r>
              <a:rPr lang="en-US" sz="2600">
                <a:solidFill>
                  <a:srgbClr val="FC0000"/>
                </a:solidFill>
                <a:latin typeface="Calibri" panose="020F0502020204030204"/>
              </a:rPr>
              <a:t>assign a null value </a:t>
            </a:r>
            <a:r>
              <a:rPr lang="en-US" sz="2600">
                <a:latin typeface="Calibri" panose="020F0502020204030204"/>
              </a:rPr>
              <a:t>to a </a:t>
            </a:r>
            <a:r>
              <a:rPr lang="en-US" sz="2600">
                <a:solidFill>
                  <a:srgbClr val="FC0000"/>
                </a:solidFill>
                <a:latin typeface="Calibri" panose="020F0502020204030204"/>
              </a:rPr>
              <a:t>variable.</a:t>
            </a:r>
            <a:endParaRPr lang="en-US" sz="2600">
              <a:solidFill>
                <a:srgbClr val="FC0000"/>
              </a:solidFill>
              <a:latin typeface="Calibri" panose="020F0502020204030204"/>
            </a:endParaRPr>
          </a:p>
          <a:p>
            <a:pPr marL="172720" indent="-279400">
              <a:lnSpc>
                <a:spcPts val="3025"/>
              </a:lnSpc>
              <a:spcAft>
                <a:spcPts val="3360"/>
              </a:spcAft>
            </a:pPr>
            <a:r>
              <a:rPr lang="en-US" sz="2600">
                <a:latin typeface="Calibri" panose="020F0502020204030204"/>
              </a:rPr>
              <a:t>• Nullable types can </a:t>
            </a:r>
            <a:r>
              <a:rPr lang="en-US" sz="2600">
                <a:solidFill>
                  <a:srgbClr val="FC0000"/>
                </a:solidFill>
                <a:latin typeface="Calibri" panose="020F0502020204030204"/>
              </a:rPr>
              <a:t>only work with Value Type, </a:t>
            </a:r>
            <a:r>
              <a:rPr lang="en-US" sz="2600">
                <a:latin typeface="Calibri" panose="020F0502020204030204"/>
              </a:rPr>
              <a:t>not with Reference Type.</a:t>
            </a:r>
            <a:endParaRPr lang="en-US" sz="2600">
              <a:latin typeface="Calibri" panose="020F0502020204030204"/>
            </a:endParaRPr>
          </a:p>
        </p:txBody>
      </p:sp>
      <p:sp>
        <p:nvSpPr>
          <p:cNvPr id="4" name="Rectangles 3"/>
          <p:cNvSpPr/>
          <p:nvPr/>
        </p:nvSpPr>
        <p:spPr>
          <a:xfrm>
            <a:off x="911352" y="3828288"/>
            <a:ext cx="9701784" cy="2258568"/>
          </a:xfrm>
          <a:prstGeom prst="rect">
            <a:avLst/>
          </a:prstGeom>
        </p:spPr>
        <p:txBody>
          <a:bodyPr lIns="0" tIns="0" rIns="0" bIns="0">
            <a:noAutofit/>
          </a:bodyPr>
          <a:p>
            <a:pPr indent="0">
              <a:lnSpc>
                <a:spcPts val="4030"/>
              </a:lnSpc>
              <a:spcBef>
                <a:spcPts val="3360"/>
              </a:spcBef>
            </a:pPr>
            <a:r>
              <a:rPr lang="en-US" sz="2600">
                <a:latin typeface="Calibri" panose="020F0502020204030204"/>
              </a:rPr>
              <a:t>Syntax : Nullable &lt;data_type&gt; variable_name = null;</a:t>
            </a:r>
            <a:endParaRPr lang="en-US" sz="2600">
              <a:latin typeface="Calibri" panose="020F0502020204030204"/>
            </a:endParaRPr>
          </a:p>
          <a:p>
            <a:pPr marL="1855470" indent="0">
              <a:lnSpc>
                <a:spcPts val="4030"/>
              </a:lnSpc>
            </a:pPr>
            <a:r>
              <a:rPr lang="en-US" sz="2600">
                <a:latin typeface="Calibri" panose="020F0502020204030204"/>
              </a:rPr>
              <a:t>Or</a:t>
            </a:r>
            <a:endParaRPr lang="en-US" sz="2600">
              <a:latin typeface="Calibri" panose="020F0502020204030204"/>
            </a:endParaRPr>
          </a:p>
          <a:p>
            <a:pPr marL="941070" indent="0">
              <a:lnSpc>
                <a:spcPts val="4030"/>
              </a:lnSpc>
            </a:pPr>
            <a:r>
              <a:rPr lang="en-US" sz="2600">
                <a:latin typeface="Calibri" panose="020F0502020204030204"/>
              </a:rPr>
              <a:t>data_type? variable_name=null;</a:t>
            </a:r>
            <a:endParaRPr lang="en-US" sz="2600">
              <a:latin typeface="Calibri" panose="020F0502020204030204"/>
            </a:endParaRPr>
          </a:p>
          <a:p>
            <a:pPr indent="0">
              <a:lnSpc>
                <a:spcPts val="3025"/>
              </a:lnSpc>
            </a:pPr>
            <a:r>
              <a:rPr lang="en-US" sz="2600">
                <a:latin typeface="Calibri" panose="020F0502020204030204"/>
              </a:rPr>
              <a:t>you can also use a shortcut which includes ? operator with the data type:</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3258312" cy="515112"/>
          </a:xfrm>
          <a:prstGeom prst="rect">
            <a:avLst/>
          </a:prstGeom>
        </p:spPr>
        <p:txBody>
          <a:bodyPr wrap="none" lIns="0" tIns="0" rIns="0" bIns="0">
            <a:noAutofit/>
          </a:bodyPr>
          <a:p>
            <a:pPr indent="0"/>
            <a:r>
              <a:rPr lang="en-US" sz="4200">
                <a:latin typeface="Calibri" panose="020F0502020204030204"/>
              </a:rPr>
              <a:t>Nullable Types</a:t>
            </a:r>
            <a:endParaRPr lang="en-US" sz="4200">
              <a:latin typeface="Calibri" panose="020F0502020204030204"/>
            </a:endParaRPr>
          </a:p>
        </p:txBody>
      </p:sp>
      <p:sp>
        <p:nvSpPr>
          <p:cNvPr id="3" name="Rectangles 2"/>
          <p:cNvSpPr/>
          <p:nvPr/>
        </p:nvSpPr>
        <p:spPr>
          <a:xfrm>
            <a:off x="713232" y="1667256"/>
            <a:ext cx="3566160" cy="3736848"/>
          </a:xfrm>
          <a:prstGeom prst="rect">
            <a:avLst/>
          </a:prstGeom>
        </p:spPr>
        <p:txBody>
          <a:bodyPr lIns="0" tIns="0" rIns="0" bIns="0">
            <a:noAutofit/>
          </a:bodyPr>
          <a:p>
            <a:pPr indent="0">
              <a:lnSpc>
                <a:spcPts val="3025"/>
              </a:lnSpc>
            </a:pPr>
            <a:r>
              <a:rPr lang="en-US" sz="2600" b="1">
                <a:solidFill>
                  <a:srgbClr val="00AD50"/>
                </a:solidFill>
                <a:latin typeface="Calibri" panose="020F0502020204030204"/>
              </a:rPr>
              <a:t>How to access the value of Nullable type variables?</a:t>
            </a:r>
            <a:endParaRPr lang="en-US" sz="2600" b="1">
              <a:solidFill>
                <a:srgbClr val="00AD50"/>
              </a:solidFill>
              <a:latin typeface="Calibri" panose="020F0502020204030204"/>
            </a:endParaRPr>
          </a:p>
          <a:p>
            <a:pPr indent="0">
              <a:lnSpc>
                <a:spcPts val="3025"/>
              </a:lnSpc>
            </a:pPr>
            <a:r>
              <a:rPr lang="en-US" sz="2600">
                <a:latin typeface="Calibri" panose="020F0502020204030204"/>
              </a:rPr>
              <a:t>You have to</a:t>
            </a:r>
            <a:endParaRPr lang="en-US" sz="2600">
              <a:latin typeface="Calibri" panose="020F0502020204030204"/>
            </a:endParaRPr>
          </a:p>
          <a:p>
            <a:pPr indent="0">
              <a:lnSpc>
                <a:spcPts val="3025"/>
              </a:lnSpc>
            </a:pPr>
            <a:r>
              <a:rPr lang="en-US" sz="2600">
                <a:latin typeface="Calibri" panose="020F0502020204030204"/>
              </a:rPr>
              <a:t>use </a:t>
            </a:r>
            <a:r>
              <a:rPr lang="en-US" sz="2600" b="1">
                <a:latin typeface="Calibri" panose="020F0502020204030204"/>
              </a:rPr>
              <a:t>GetValueOrDefault( ) method </a:t>
            </a:r>
            <a:r>
              <a:rPr lang="en-US" sz="2600">
                <a:latin typeface="Calibri" panose="020F0502020204030204"/>
              </a:rPr>
              <a:t>to get an</a:t>
            </a:r>
            <a:endParaRPr lang="en-US" sz="2600">
              <a:latin typeface="Calibri" panose="020F0502020204030204"/>
            </a:endParaRPr>
          </a:p>
          <a:p>
            <a:pPr indent="0" algn="just">
              <a:lnSpc>
                <a:spcPts val="3025"/>
              </a:lnSpc>
            </a:pPr>
            <a:r>
              <a:rPr lang="en-US" sz="2600">
                <a:latin typeface="Calibri" panose="020F0502020204030204"/>
              </a:rPr>
              <a:t>original assigned value if it is not null. You will get the </a:t>
            </a:r>
            <a:r>
              <a:rPr lang="en-US" sz="2600">
                <a:solidFill>
                  <a:srgbClr val="FC0000"/>
                </a:solidFill>
                <a:latin typeface="Calibri" panose="020F0502020204030204"/>
              </a:rPr>
              <a:t>default value zero </a:t>
            </a:r>
            <a:r>
              <a:rPr lang="en-US" sz="2600">
                <a:latin typeface="Calibri" panose="020F0502020204030204"/>
              </a:rPr>
              <a:t>if it is null.</a:t>
            </a:r>
            <a:endParaRPr lang="en-US" sz="2600">
              <a:latin typeface="Calibri" panose="020F0502020204030204"/>
            </a:endParaRPr>
          </a:p>
        </p:txBody>
      </p:sp>
      <p:sp>
        <p:nvSpPr>
          <p:cNvPr id="4" name="Rectangles 3"/>
          <p:cNvSpPr/>
          <p:nvPr/>
        </p:nvSpPr>
        <p:spPr>
          <a:xfrm>
            <a:off x="4364736" y="1633728"/>
            <a:ext cx="3133344" cy="542544"/>
          </a:xfrm>
          <a:prstGeom prst="rect">
            <a:avLst/>
          </a:prstGeom>
        </p:spPr>
        <p:txBody>
          <a:bodyPr lIns="0" tIns="0" rIns="0" bIns="0">
            <a:noAutofit/>
          </a:bodyPr>
          <a:p>
            <a:pPr indent="0">
              <a:lnSpc>
                <a:spcPts val="2590"/>
              </a:lnSpc>
            </a:pPr>
            <a:r>
              <a:rPr lang="en-US" sz="2000">
                <a:solidFill>
                  <a:srgbClr val="130ECE"/>
                </a:solidFill>
                <a:latin typeface="Consolas" panose="020B0609020204030204"/>
              </a:rPr>
              <a:t>namespace </a:t>
            </a:r>
            <a:r>
              <a:rPr lang="en-US" sz="2000">
                <a:latin typeface="Consolas" panose="020B0609020204030204"/>
              </a:rPr>
              <a:t>Session6Demo</a:t>
            </a:r>
            <a:endParaRPr lang="en-US" sz="2000">
              <a:latin typeface="Consolas" panose="020B0609020204030204"/>
            </a:endParaRPr>
          </a:p>
          <a:p>
            <a:pPr indent="0">
              <a:lnSpc>
                <a:spcPts val="2590"/>
              </a:lnSpc>
            </a:pPr>
            <a:r>
              <a:rPr lang="en-US" sz="4200">
                <a:latin typeface="Calibri" panose="020F0502020204030204"/>
              </a:rPr>
              <a:t>{</a:t>
            </a:r>
            <a:endParaRPr lang="en-US" sz="4200">
              <a:latin typeface="Calibri" panose="020F0502020204030204"/>
            </a:endParaRPr>
          </a:p>
        </p:txBody>
      </p:sp>
      <p:sp>
        <p:nvSpPr>
          <p:cNvPr id="5" name="Rectangles 4"/>
          <p:cNvSpPr/>
          <p:nvPr/>
        </p:nvSpPr>
        <p:spPr>
          <a:xfrm>
            <a:off x="4370832" y="2261616"/>
            <a:ext cx="7382256" cy="3886200"/>
          </a:xfrm>
          <a:prstGeom prst="rect">
            <a:avLst/>
          </a:prstGeom>
        </p:spPr>
        <p:txBody>
          <a:bodyPr lIns="0" tIns="0" rIns="0" bIns="0">
            <a:noAutofit/>
          </a:bodyPr>
          <a:p>
            <a:pPr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indent="0">
              <a:lnSpc>
                <a:spcPts val="2640"/>
              </a:lnSpc>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a:p>
            <a:pPr indent="0">
              <a:lnSpc>
                <a:spcPts val="2640"/>
              </a:lnSpc>
            </a:pPr>
            <a:r>
              <a:rPr lang="en-US" sz="2600">
                <a:latin typeface="Calibri" panose="020F0502020204030204"/>
              </a:rPr>
              <a:t>{</a:t>
            </a:r>
            <a:endParaRPr lang="en-US" sz="2600">
              <a:latin typeface="Calibri" panose="020F0502020204030204"/>
            </a:endParaRPr>
          </a:p>
          <a:p>
            <a:pPr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indent="0">
              <a:spcAft>
                <a:spcPts val="210"/>
              </a:spcAft>
            </a:pPr>
            <a:r>
              <a:rPr lang="en-US" sz="1800">
                <a:solidFill>
                  <a:srgbClr val="130ECE"/>
                </a:solidFill>
                <a:latin typeface="Consolas" panose="020B0609020204030204"/>
              </a:rPr>
              <a:t>static void </a:t>
            </a:r>
            <a:r>
              <a:rPr lang="en-US" sz="1800">
                <a:solidFill>
                  <a:srgbClr val="34357D"/>
                </a:solidFill>
                <a:latin typeface="Consolas" panose="020B0609020204030204"/>
              </a:rPr>
              <a:t>MainCstring</a:t>
            </a:r>
            <a:r>
              <a:rPr lang="en-US" sz="1800">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indent="0">
              <a:spcAft>
                <a:spcPts val="210"/>
              </a:spcAft>
            </a:pPr>
            <a:r>
              <a:rPr lang="en-US" sz="2600">
                <a:latin typeface="Calibri" panose="020F0502020204030204"/>
              </a:rPr>
              <a:t>{</a:t>
            </a:r>
            <a:endParaRPr lang="en-US" sz="2600">
              <a:latin typeface="Calibri" panose="020F0502020204030204"/>
            </a:endParaRPr>
          </a:p>
          <a:p>
            <a:pPr indent="0" algn="just">
              <a:lnSpc>
                <a:spcPts val="2350"/>
              </a:lnSpc>
            </a:pPr>
            <a:r>
              <a:rPr lang="en-US" sz="1800">
                <a:solidFill>
                  <a:srgbClr val="150D9E"/>
                </a:solidFill>
                <a:latin typeface="Consolas" panose="020B0609020204030204"/>
              </a:rPr>
              <a:t>int? </a:t>
            </a:r>
            <a:r>
              <a:rPr lang="en-US" sz="1800">
                <a:solidFill>
                  <a:srgbClr val="34357D"/>
                </a:solidFill>
                <a:latin typeface="Consolas" panose="020B0609020204030204"/>
              </a:rPr>
              <a:t>x </a:t>
            </a:r>
            <a:r>
              <a:rPr lang="en-US" sz="1800">
                <a:latin typeface="Consolas" panose="020B0609020204030204"/>
              </a:rPr>
              <a:t>= </a:t>
            </a:r>
            <a:r>
              <a:rPr lang="en-US" sz="1800">
                <a:solidFill>
                  <a:srgbClr val="130ECE"/>
                </a:solidFill>
                <a:latin typeface="Consolas" panose="020B0609020204030204"/>
              </a:rPr>
              <a:t>null;</a:t>
            </a:r>
            <a:endParaRPr lang="en-US" sz="1800">
              <a:solidFill>
                <a:srgbClr val="130ECE"/>
              </a:solidFill>
              <a:latin typeface="Consolas" panose="020B0609020204030204"/>
            </a:endParaRPr>
          </a:p>
          <a:p>
            <a:pPr indent="0" algn="just">
              <a:lnSpc>
                <a:spcPts val="2350"/>
              </a:lnSpc>
            </a:pPr>
            <a:r>
              <a:rPr lang="en-US" sz="1800">
                <a:solidFill>
                  <a:srgbClr val="A6A4A6"/>
                </a:solidFill>
                <a:latin typeface="Consolas" panose="020B0609020204030204"/>
              </a:rPr>
              <a:t>Nullable&lt;int&gt; </a:t>
            </a:r>
            <a:r>
              <a:rPr lang="en-US" sz="1800">
                <a:solidFill>
                  <a:srgbClr val="34357D"/>
                </a:solidFill>
                <a:latin typeface="Consolas" panose="020B0609020204030204"/>
              </a:rPr>
              <a:t>y </a:t>
            </a:r>
            <a:r>
              <a:rPr lang="en-US" sz="1800">
                <a:latin typeface="Consolas" panose="020B0609020204030204"/>
              </a:rPr>
              <a:t>= 12;</a:t>
            </a:r>
            <a:endParaRPr lang="en-US" sz="1800">
              <a:latin typeface="Consolas" panose="020B0609020204030204"/>
            </a:endParaRPr>
          </a:p>
          <a:p>
            <a:pPr indent="0" algn="just">
              <a:lnSpc>
                <a:spcPts val="2350"/>
              </a:lnSpc>
              <a:spcAft>
                <a:spcPts val="1470"/>
              </a:spcAft>
            </a:pPr>
            <a:r>
              <a:rPr lang="en-US" sz="1800">
                <a:solidFill>
                  <a:srgbClr val="408EA2"/>
                </a:solidFill>
                <a:latin typeface="Consolas" panose="020B0609020204030204"/>
              </a:rPr>
              <a:t>Console</a:t>
            </a:r>
            <a:r>
              <a:rPr lang="en-US" sz="1800">
                <a:latin typeface="Consolas" panose="020B0609020204030204"/>
              </a:rPr>
              <a:t>. </a:t>
            </a:r>
            <a:r>
              <a:rPr lang="en-US" sz="1800">
                <a:solidFill>
                  <a:srgbClr val="6A4735"/>
                </a:solidFill>
                <a:latin typeface="Consolas" panose="020B0609020204030204"/>
              </a:rPr>
              <a:t>WriteLineCx .GetValueOrDe-faultO) </a:t>
            </a:r>
            <a:r>
              <a:rPr lang="en-US" sz="1800">
                <a:solidFill>
                  <a:srgbClr val="408EA2"/>
                </a:solidFill>
                <a:latin typeface="Consolas" panose="020B0609020204030204"/>
              </a:rPr>
              <a:t>Console </a:t>
            </a:r>
            <a:r>
              <a:rPr lang="en-US" sz="1800">
                <a:solidFill>
                  <a:srgbClr val="6A4735"/>
                </a:solidFill>
                <a:latin typeface="Consolas" panose="020B0609020204030204"/>
              </a:rPr>
              <a:t>.Writ eLineCy .GetValueOrDe-faultO)</a:t>
            </a:r>
            <a:endParaRPr lang="en-US" sz="1800">
              <a:solidFill>
                <a:srgbClr val="6A4735"/>
              </a:solidFill>
              <a:latin typeface="Consolas" panose="020B0609020204030204"/>
            </a:endParaRPr>
          </a:p>
          <a:p>
            <a:pPr indent="0">
              <a:lnSpc>
                <a:spcPts val="2350"/>
              </a:lnSpc>
            </a:pPr>
            <a:r>
              <a:rPr lang="en-US" sz="2600">
                <a:latin typeface="Calibri" panose="020F0502020204030204"/>
              </a:rPr>
              <a:t>}</a:t>
            </a:r>
            <a:endParaRPr lang="en-US" sz="2600">
              <a:latin typeface="Calibri" panose="020F0502020204030204"/>
            </a:endParaRPr>
          </a:p>
          <a:p>
            <a:pPr indent="0">
              <a:lnSpc>
                <a:spcPts val="2350"/>
              </a:lnSpc>
            </a:pPr>
            <a:r>
              <a:rPr lang="en-US" sz="2600">
                <a:latin typeface="Calibri" panose="020F0502020204030204"/>
              </a:rPr>
              <a:t>}</a:t>
            </a:r>
            <a:endParaRPr lang="en-US" sz="2600">
              <a:latin typeface="Calibri" panose="020F0502020204030204"/>
            </a:endParaRPr>
          </a:p>
          <a:p>
            <a:pPr indent="0">
              <a:lnSpc>
                <a:spcPts val="2350"/>
              </a:lnSpc>
            </a:pPr>
            <a:r>
              <a:rPr lang="en-US" sz="2600">
                <a:latin typeface="Calibri" panose="020F0502020204030204"/>
              </a:rPr>
              <a:t>}</a:t>
            </a:r>
            <a:endParaRPr lang="en-US" sz="2600">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3258312" cy="515112"/>
          </a:xfrm>
          <a:prstGeom prst="rect">
            <a:avLst/>
          </a:prstGeom>
        </p:spPr>
        <p:txBody>
          <a:bodyPr wrap="none" lIns="0" tIns="0" rIns="0" bIns="0">
            <a:noAutofit/>
          </a:bodyPr>
          <a:p>
            <a:pPr indent="0"/>
            <a:r>
              <a:rPr lang="en-US" sz="4200">
                <a:latin typeface="Calibri" panose="020F0502020204030204"/>
              </a:rPr>
              <a:t>Nullable Types</a:t>
            </a:r>
            <a:endParaRPr lang="en-US" sz="4200">
              <a:latin typeface="Calibri" panose="020F0502020204030204"/>
            </a:endParaRPr>
          </a:p>
        </p:txBody>
      </p:sp>
      <p:sp>
        <p:nvSpPr>
          <p:cNvPr id="3" name="Rectangles 2"/>
          <p:cNvSpPr/>
          <p:nvPr/>
        </p:nvSpPr>
        <p:spPr>
          <a:xfrm>
            <a:off x="713232" y="1661160"/>
            <a:ext cx="2639568" cy="2267712"/>
          </a:xfrm>
          <a:prstGeom prst="rect">
            <a:avLst/>
          </a:prstGeom>
        </p:spPr>
        <p:txBody>
          <a:bodyPr lIns="0" tIns="0" rIns="0" bIns="0">
            <a:noAutofit/>
          </a:bodyPr>
          <a:p>
            <a:pPr indent="0">
              <a:lnSpc>
                <a:spcPts val="3025"/>
              </a:lnSpc>
            </a:pPr>
            <a:r>
              <a:rPr lang="en-US" sz="2600">
                <a:latin typeface="Calibri" panose="020F0502020204030204"/>
              </a:rPr>
              <a:t>Use the'??' </a:t>
            </a:r>
            <a:r>
              <a:rPr lang="en-US" sz="2600">
                <a:solidFill>
                  <a:srgbClr val="00AD50"/>
                </a:solidFill>
                <a:latin typeface="Calibri" panose="020F0502020204030204"/>
              </a:rPr>
              <a:t>(Null Coalescing Operator) </a:t>
            </a:r>
            <a:r>
              <a:rPr lang="en-US" sz="2600">
                <a:latin typeface="Calibri" panose="020F0502020204030204"/>
              </a:rPr>
              <a:t>to assign a nullable type to a</a:t>
            </a:r>
            <a:endParaRPr lang="en-US" sz="2600">
              <a:latin typeface="Calibri" panose="020F0502020204030204"/>
            </a:endParaRPr>
          </a:p>
          <a:p>
            <a:pPr indent="0">
              <a:lnSpc>
                <a:spcPts val="3025"/>
              </a:lnSpc>
            </a:pPr>
            <a:r>
              <a:rPr lang="en-US" sz="2600">
                <a:latin typeface="Calibri" panose="020F0502020204030204"/>
              </a:rPr>
              <a:t>non-nullable type.</a:t>
            </a:r>
            <a:endParaRPr lang="en-US" sz="2600">
              <a:latin typeface="Calibri" panose="020F0502020204030204"/>
            </a:endParaRPr>
          </a:p>
        </p:txBody>
      </p:sp>
      <p:sp>
        <p:nvSpPr>
          <p:cNvPr id="4" name="Rectangles 3"/>
          <p:cNvSpPr/>
          <p:nvPr/>
        </p:nvSpPr>
        <p:spPr>
          <a:xfrm>
            <a:off x="3645408" y="1563624"/>
            <a:ext cx="2947416" cy="475488"/>
          </a:xfrm>
          <a:prstGeom prst="rect">
            <a:avLst/>
          </a:prstGeom>
        </p:spPr>
        <p:txBody>
          <a:bodyPr lIns="0" tIns="0" rIns="0" bIns="0">
            <a:noAutofit/>
          </a:bodyPr>
          <a:p>
            <a:pPr indent="0">
              <a:lnSpc>
                <a:spcPts val="2400"/>
              </a:lnSpc>
            </a:pPr>
            <a:r>
              <a:rPr lang="en-US" sz="1800">
                <a:solidFill>
                  <a:srgbClr val="130ECE"/>
                </a:solidFill>
                <a:latin typeface="Consolas" panose="020B0609020204030204"/>
              </a:rPr>
              <a:t>namespace </a:t>
            </a:r>
            <a:r>
              <a:rPr lang="en-US" sz="1800">
                <a:latin typeface="Consolas" panose="020B0609020204030204"/>
              </a:rPr>
              <a:t>SessionbUemo</a:t>
            </a:r>
            <a:endParaRPr lang="en-US" sz="1800">
              <a:latin typeface="Consolas" panose="020B0609020204030204"/>
            </a:endParaRPr>
          </a:p>
          <a:p>
            <a:pPr indent="0">
              <a:lnSpc>
                <a:spcPts val="2400"/>
              </a:lnSpc>
            </a:pPr>
            <a:r>
              <a:rPr lang="en-US" sz="4200">
                <a:latin typeface="Calibri" panose="020F0502020204030204"/>
              </a:rPr>
              <a:t>{</a:t>
            </a:r>
            <a:endParaRPr lang="en-US" sz="4200">
              <a:latin typeface="Calibri" panose="020F0502020204030204"/>
            </a:endParaRPr>
          </a:p>
        </p:txBody>
      </p:sp>
      <p:sp>
        <p:nvSpPr>
          <p:cNvPr id="5" name="Rectangles 4"/>
          <p:cNvSpPr/>
          <p:nvPr/>
        </p:nvSpPr>
        <p:spPr>
          <a:xfrm>
            <a:off x="3654552" y="2103120"/>
            <a:ext cx="8253984" cy="3102864"/>
          </a:xfrm>
          <a:prstGeom prst="rect">
            <a:avLst/>
          </a:prstGeom>
        </p:spPr>
        <p:txBody>
          <a:bodyPr lIns="0" tIns="0" rIns="0" bIns="0">
            <a:noAutofit/>
          </a:bodyPr>
          <a:p>
            <a:pPr marL="407670"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407670" indent="0">
              <a:lnSpc>
                <a:spcPts val="2450"/>
              </a:lnSpc>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a:p>
            <a:pPr marL="560070" indent="0">
              <a:lnSpc>
                <a:spcPts val="24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80770"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1080770" indent="0">
              <a:spcAft>
                <a:spcPts val="210"/>
              </a:spcAft>
            </a:pPr>
            <a:r>
              <a:rPr lang="en-US" sz="1800">
                <a:solidFill>
                  <a:srgbClr val="130ECE"/>
                </a:solidFill>
                <a:latin typeface="Consolas" panose="020B0609020204030204"/>
              </a:rPr>
              <a:t>static void </a:t>
            </a:r>
            <a:r>
              <a:rPr lang="en-US" sz="1800">
                <a:solidFill>
                  <a:srgbClr val="34357D"/>
                </a:solidFill>
                <a:latin typeface="Consolas" panose="020B0609020204030204"/>
              </a:rPr>
              <a:t>Main(string[]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indent="0">
              <a:spcAft>
                <a:spcPts val="210"/>
              </a:spcAft>
            </a:pPr>
            <a:r>
              <a:rPr lang="en-US" sz="2600">
                <a:solidFill>
                  <a:srgbClr val="D4D4D4"/>
                </a:solidFill>
                <a:latin typeface="Calibri" panose="020F0502020204030204"/>
              </a:rPr>
              <a:t>: : </a:t>
            </a:r>
            <a:r>
              <a:rPr lang="en-US" sz="2600">
                <a:solidFill>
                  <a:srgbClr val="120D18"/>
                </a:solidFill>
                <a:latin typeface="Calibri" panose="020F0502020204030204"/>
              </a:rPr>
              <a:t>{</a:t>
            </a:r>
            <a:endParaRPr lang="en-US" sz="2600">
              <a:solidFill>
                <a:srgbClr val="120D18"/>
              </a:solidFill>
              <a:latin typeface="Calibri" panose="020F0502020204030204"/>
            </a:endParaRPr>
          </a:p>
          <a:p>
            <a:pPr marL="1614170" indent="0" algn="just">
              <a:lnSpc>
                <a:spcPts val="2230"/>
              </a:lnSpc>
            </a:pPr>
            <a:r>
              <a:rPr lang="en-US" sz="1800">
                <a:solidFill>
                  <a:srgbClr val="130ECE"/>
                </a:solidFill>
                <a:latin typeface="Consolas" panose="020B0609020204030204"/>
              </a:rPr>
              <a:t>int? </a:t>
            </a:r>
            <a:r>
              <a:rPr lang="en-US" sz="1800">
                <a:solidFill>
                  <a:srgbClr val="34357D"/>
                </a:solidFill>
                <a:latin typeface="Consolas" panose="020B0609020204030204"/>
              </a:rPr>
              <a:t>x </a:t>
            </a:r>
            <a:r>
              <a:rPr lang="en-US" sz="1800">
                <a:latin typeface="Consolas" panose="020B0609020204030204"/>
              </a:rPr>
              <a:t>= </a:t>
            </a:r>
            <a:r>
              <a:rPr lang="en-US" sz="1800">
                <a:solidFill>
                  <a:srgbClr val="130ECE"/>
                </a:solidFill>
                <a:latin typeface="Consolas" panose="020B0609020204030204"/>
              </a:rPr>
              <a:t>null;</a:t>
            </a:r>
            <a:endParaRPr lang="en-US" sz="1800">
              <a:solidFill>
                <a:srgbClr val="130ECE"/>
              </a:solidFill>
              <a:latin typeface="Consolas" panose="020B0609020204030204"/>
            </a:endParaRPr>
          </a:p>
          <a:p>
            <a:pPr marL="1614170" indent="0" algn="just">
              <a:lnSpc>
                <a:spcPts val="2230"/>
              </a:lnSpc>
            </a:pPr>
            <a:r>
              <a:rPr lang="en-US" sz="1800">
                <a:solidFill>
                  <a:srgbClr val="130ECE"/>
                </a:solidFill>
                <a:highlight>
                  <a:srgbClr val="FFFF00"/>
                </a:highlight>
                <a:latin typeface="Consolas" panose="020B0609020204030204"/>
              </a:rPr>
              <a:t>int </a:t>
            </a:r>
            <a:r>
              <a:rPr lang="en-US" sz="1800">
                <a:solidFill>
                  <a:srgbClr val="34357D"/>
                </a:solidFill>
                <a:highlight>
                  <a:srgbClr val="FFFF00"/>
                </a:highlight>
                <a:latin typeface="Consolas" panose="020B0609020204030204"/>
              </a:rPr>
              <a:t>y </a:t>
            </a:r>
            <a:r>
              <a:rPr lang="en-US" sz="1800">
                <a:highlight>
                  <a:srgbClr val="FFFF00"/>
                </a:highlight>
                <a:latin typeface="Consolas" panose="020B0609020204030204"/>
              </a:rPr>
              <a:t>= </a:t>
            </a:r>
            <a:r>
              <a:rPr lang="en-US" sz="1800">
                <a:solidFill>
                  <a:srgbClr val="34357D"/>
                </a:solidFill>
                <a:highlight>
                  <a:srgbClr val="FFFF00"/>
                </a:highlight>
                <a:latin typeface="Consolas" panose="020B0609020204030204"/>
              </a:rPr>
              <a:t>x </a:t>
            </a:r>
            <a:r>
              <a:rPr lang="en-US" sz="1800">
                <a:solidFill>
                  <a:srgbClr val="120D18"/>
                </a:solidFill>
                <a:highlight>
                  <a:srgbClr val="FFFF00"/>
                </a:highlight>
                <a:latin typeface="Consolas" panose="020B0609020204030204"/>
              </a:rPr>
              <a:t>?? 7; </a:t>
            </a:r>
            <a:r>
              <a:rPr lang="en-US" sz="1800">
                <a:solidFill>
                  <a:srgbClr val="1B7721"/>
                </a:solidFill>
                <a:highlight>
                  <a:srgbClr val="FFFF00"/>
                </a:highlight>
                <a:latin typeface="Consolas" panose="020B0609020204030204"/>
              </a:rPr>
              <a:t>//if x is null then assign 7 to y.</a:t>
            </a:r>
            <a:r>
              <a:rPr lang="en-US" sz="1800">
                <a:solidFill>
                  <a:srgbClr val="1B7721"/>
                </a:solidFill>
                <a:latin typeface="Consolas" panose="020B0609020204030204"/>
              </a:rPr>
              <a:t> </a:t>
            </a:r>
            <a:r>
              <a:rPr lang="en-US" sz="1800">
                <a:solidFill>
                  <a:srgbClr val="408EA2"/>
                </a:solidFill>
                <a:latin typeface="Consolas" panose="020B0609020204030204"/>
              </a:rPr>
              <a:t>Console</a:t>
            </a:r>
            <a:r>
              <a:rPr lang="en-US" sz="1800">
                <a:solidFill>
                  <a:srgbClr val="574733"/>
                </a:solidFill>
                <a:latin typeface="Consolas" panose="020B0609020204030204"/>
              </a:rPr>
              <a:t>.WriteLine(y)</a:t>
            </a:r>
            <a:r>
              <a:rPr lang="en-US" sz="1800">
                <a:solidFill>
                  <a:srgbClr val="120D18"/>
                </a:solidFill>
                <a:latin typeface="Consolas" panose="020B0609020204030204"/>
              </a:rPr>
              <a:t>;</a:t>
            </a:r>
            <a:endParaRPr lang="en-US" sz="1800">
              <a:solidFill>
                <a:srgbClr val="120D18"/>
              </a:solidFill>
              <a:latin typeface="Consolas" panose="020B0609020204030204"/>
            </a:endParaRPr>
          </a:p>
          <a:p>
            <a:pPr marL="108077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210"/>
              </a:spcAft>
            </a:pPr>
            <a:r>
              <a:rPr lang="en-US" sz="2000" spc="450">
                <a:solidFill>
                  <a:srgbClr val="D4D4D4"/>
                </a:solidFill>
                <a:latin typeface="Gulim"/>
              </a:rPr>
              <a:t>i </a:t>
            </a:r>
            <a:r>
              <a:rPr lang="en-US" sz="2000" spc="450">
                <a:solidFill>
                  <a:srgbClr val="574733"/>
                </a:solidFill>
                <a:latin typeface="Gulim"/>
              </a:rPr>
              <a:t>.}</a:t>
            </a:r>
            <a:endParaRPr lang="en-US" sz="2000" spc="450">
              <a:solidFill>
                <a:srgbClr val="574733"/>
              </a:solidFill>
              <a:latin typeface="Gulim"/>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13816"/>
            <a:ext cx="10290048" cy="499872"/>
          </a:xfrm>
          <a:prstGeom prst="rect">
            <a:avLst/>
          </a:prstGeom>
        </p:spPr>
        <p:txBody>
          <a:bodyPr wrap="none" lIns="0" tIns="0" rIns="0" bIns="0">
            <a:noAutofit/>
          </a:bodyPr>
          <a:p>
            <a:pPr indent="0"/>
            <a:r>
              <a:rPr lang="en-US" sz="4200">
                <a:latin typeface="Calibri" panose="020F0502020204030204"/>
              </a:rPr>
              <a:t>Nullable Types</a:t>
            </a:r>
            <a:endParaRPr lang="en-US" sz="4200">
              <a:latin typeface="Calibri" panose="020F0502020204030204"/>
            </a:endParaRPr>
          </a:p>
        </p:txBody>
      </p:sp>
      <p:sp>
        <p:nvSpPr>
          <p:cNvPr id="3" name="Rectangles 2"/>
          <p:cNvSpPr/>
          <p:nvPr/>
        </p:nvSpPr>
        <p:spPr>
          <a:xfrm>
            <a:off x="908304" y="1655064"/>
            <a:ext cx="10290048" cy="2950464"/>
          </a:xfrm>
          <a:prstGeom prst="rect">
            <a:avLst/>
          </a:prstGeom>
        </p:spPr>
        <p:txBody>
          <a:bodyPr lIns="0" tIns="0" rIns="0" bIns="0">
            <a:noAutofit/>
          </a:bodyPr>
          <a:p>
            <a:pPr marL="254000" indent="-254000">
              <a:spcAft>
                <a:spcPts val="1260"/>
              </a:spcAft>
            </a:pPr>
            <a:r>
              <a:rPr lang="en-US" sz="2600" b="1">
                <a:latin typeface="Calibri" panose="020F0502020204030204"/>
              </a:rPr>
              <a:t>Advantage of Nullable Types:</a:t>
            </a:r>
            <a:endParaRPr lang="en-US" sz="2600" b="1">
              <a:latin typeface="Calibri" panose="020F0502020204030204"/>
            </a:endParaRPr>
          </a:p>
          <a:p>
            <a:pPr marL="254000" indent="-254000">
              <a:lnSpc>
                <a:spcPts val="3025"/>
              </a:lnSpc>
              <a:spcAft>
                <a:spcPts val="630"/>
              </a:spcAft>
            </a:pPr>
            <a:r>
              <a:rPr lang="en-US" sz="2600">
                <a:latin typeface="Calibri" panose="020F0502020204030204"/>
              </a:rPr>
              <a:t>•The main use of nullable type is in database applications. Suppose, a table a row fetched null values in application, then you can use nullable type to get the null values.</a:t>
            </a:r>
            <a:endParaRPr lang="en-US" sz="2600">
              <a:latin typeface="Calibri" panose="020F0502020204030204"/>
            </a:endParaRPr>
          </a:p>
          <a:p>
            <a:pPr marL="254000" indent="-254000">
              <a:spcAft>
                <a:spcPts val="1260"/>
              </a:spcAft>
            </a:pPr>
            <a:r>
              <a:rPr lang="en-US" sz="2600">
                <a:latin typeface="Calibri" panose="020F0502020204030204"/>
              </a:rPr>
              <a:t>• Nullable types can only be used with value types.</a:t>
            </a:r>
            <a:endParaRPr lang="en-US" sz="2600">
              <a:latin typeface="Calibri" panose="020F0502020204030204"/>
            </a:endParaRPr>
          </a:p>
          <a:p>
            <a:pPr marL="254000" indent="-254000">
              <a:lnSpc>
                <a:spcPts val="3050"/>
              </a:lnSpc>
            </a:pPr>
            <a:r>
              <a:rPr lang="en-US" sz="2600">
                <a:latin typeface="Calibri" panose="020F0502020204030204"/>
              </a:rPr>
              <a:t>•The </a:t>
            </a:r>
            <a:r>
              <a:rPr lang="en-US" sz="2600">
                <a:solidFill>
                  <a:srgbClr val="FC0000"/>
                </a:solidFill>
                <a:latin typeface="Calibri" panose="020F0502020204030204"/>
              </a:rPr>
              <a:t>HasValue </a:t>
            </a:r>
            <a:r>
              <a:rPr lang="en-US" sz="2600">
                <a:latin typeface="Calibri" panose="020F0502020204030204"/>
              </a:rPr>
              <a:t>property returns true if the variable contains a value, or false if it is null.</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661416" y="4949952"/>
            <a:ext cx="4169664" cy="1612392"/>
          </a:xfrm>
          <a:prstGeom prst="rect">
            <a:avLst/>
          </a:prstGeom>
        </p:spPr>
      </p:pic>
      <p:sp>
        <p:nvSpPr>
          <p:cNvPr id="3" name="Rectangles 2"/>
          <p:cNvSpPr/>
          <p:nvPr/>
        </p:nvSpPr>
        <p:spPr>
          <a:xfrm>
            <a:off x="908304" y="810768"/>
            <a:ext cx="3819144" cy="3075432"/>
          </a:xfrm>
          <a:prstGeom prst="rect">
            <a:avLst/>
          </a:prstGeom>
        </p:spPr>
        <p:txBody>
          <a:bodyPr lIns="0" tIns="0" rIns="0" bIns="0">
            <a:noAutofit/>
          </a:bodyPr>
          <a:p>
            <a:pPr indent="0">
              <a:spcAft>
                <a:spcPts val="420"/>
              </a:spcAft>
            </a:pPr>
            <a:r>
              <a:rPr lang="en-US" sz="4300">
                <a:latin typeface="Calibri" panose="020F0502020204030204"/>
              </a:rPr>
              <a:t>ref</a:t>
            </a:r>
            <a:endParaRPr lang="en-US" sz="4300">
              <a:latin typeface="Calibri" panose="020F0502020204030204"/>
            </a:endParaRPr>
          </a:p>
          <a:p>
            <a:pPr indent="0" algn="just">
              <a:lnSpc>
                <a:spcPts val="3025"/>
              </a:lnSpc>
            </a:pPr>
            <a:r>
              <a:rPr lang="en-US" sz="2600">
                <a:latin typeface="Calibri" panose="020F0502020204030204"/>
              </a:rPr>
              <a:t>The    </a:t>
            </a:r>
            <a:r>
              <a:rPr lang="en-US" sz="2700" i="1" spc="-50">
                <a:latin typeface="Calibri" panose="020F0502020204030204"/>
              </a:rPr>
              <a:t>ref</a:t>
            </a:r>
            <a:r>
              <a:rPr lang="en-US" sz="2600">
                <a:latin typeface="Calibri" panose="020F0502020204030204"/>
              </a:rPr>
              <a:t> keyword passes</a:t>
            </a:r>
            <a:endParaRPr lang="en-US" sz="2600">
              <a:latin typeface="Calibri" panose="020F0502020204030204"/>
            </a:endParaRPr>
          </a:p>
          <a:p>
            <a:pPr indent="0">
              <a:lnSpc>
                <a:spcPts val="3025"/>
              </a:lnSpc>
            </a:pPr>
            <a:r>
              <a:rPr lang="en-US" sz="2600">
                <a:latin typeface="Calibri" panose="020F0502020204030204"/>
              </a:rPr>
              <a:t>arguments to </a:t>
            </a:r>
            <a:r>
              <a:rPr lang="en-US" sz="2600">
                <a:solidFill>
                  <a:srgbClr val="FC0000"/>
                </a:solidFill>
                <a:latin typeface="Calibri" panose="020F0502020204030204"/>
              </a:rPr>
              <a:t>calling method by reference. </a:t>
            </a:r>
            <a:r>
              <a:rPr lang="en-US" sz="2600">
                <a:latin typeface="Calibri" panose="020F0502020204030204"/>
              </a:rPr>
              <a:t>But before calling the method, the arguments </a:t>
            </a:r>
            <a:r>
              <a:rPr lang="en-US" sz="2600">
                <a:solidFill>
                  <a:srgbClr val="FC0000"/>
                </a:solidFill>
                <a:latin typeface="Calibri" panose="020F0502020204030204"/>
              </a:rPr>
              <a:t>must be initialized </a:t>
            </a:r>
            <a:r>
              <a:rPr lang="en-US" sz="2600">
                <a:latin typeface="Calibri" panose="020F0502020204030204"/>
              </a:rPr>
              <a:t>with some </a:t>
            </a:r>
            <a:r>
              <a:rPr lang="en-US" sz="2600">
                <a:solidFill>
                  <a:srgbClr val="FC0000"/>
                </a:solidFill>
                <a:latin typeface="Calibri" panose="020F0502020204030204"/>
              </a:rPr>
              <a:t>values.</a:t>
            </a:r>
            <a:endParaRPr lang="en-US" sz="2600">
              <a:solidFill>
                <a:srgbClr val="FC0000"/>
              </a:solidFill>
              <a:latin typeface="Calibri" panose="020F0502020204030204"/>
            </a:endParaRPr>
          </a:p>
        </p:txBody>
      </p:sp>
      <p:sp>
        <p:nvSpPr>
          <p:cNvPr id="4" name="Rectangles 3"/>
          <p:cNvSpPr/>
          <p:nvPr/>
        </p:nvSpPr>
        <p:spPr>
          <a:xfrm>
            <a:off x="2026920" y="4197096"/>
            <a:ext cx="1359408" cy="704088"/>
          </a:xfrm>
          <a:prstGeom prst="rect">
            <a:avLst/>
          </a:prstGeom>
        </p:spPr>
        <p:txBody>
          <a:bodyPr lIns="0" tIns="0" rIns="0" bIns="0">
            <a:noAutofit/>
          </a:bodyPr>
          <a:p>
            <a:pPr indent="0" algn="ctr">
              <a:lnSpc>
                <a:spcPts val="1990"/>
              </a:lnSpc>
            </a:pPr>
            <a:r>
              <a:rPr lang="en-US" sz="1600" b="1">
                <a:solidFill>
                  <a:srgbClr val="332F38"/>
                </a:solidFill>
                <a:latin typeface="Calibri" panose="020F0502020204030204"/>
              </a:rPr>
              <a:t>Variable Data ♦</a:t>
            </a:r>
            <a:endParaRPr lang="en-US" sz="1600" b="1">
              <a:solidFill>
                <a:srgbClr val="332F38"/>
              </a:solidFill>
              <a:latin typeface="Calibri" panose="020F0502020204030204"/>
            </a:endParaRPr>
          </a:p>
          <a:p>
            <a:pPr marL="152400" indent="0">
              <a:lnSpc>
                <a:spcPts val="1990"/>
              </a:lnSpc>
            </a:pPr>
            <a:r>
              <a:rPr lang="en-US" sz="1600" b="1">
                <a:solidFill>
                  <a:srgbClr val="332F38"/>
                </a:solidFill>
                <a:latin typeface="Calibri" panose="020F0502020204030204"/>
              </a:rPr>
              <a:t>Reference</a:t>
            </a:r>
            <a:endParaRPr lang="en-US" sz="1600" b="1">
              <a:solidFill>
                <a:srgbClr val="332F38"/>
              </a:solidFill>
              <a:latin typeface="Calibri" panose="020F0502020204030204"/>
            </a:endParaRPr>
          </a:p>
        </p:txBody>
      </p:sp>
      <p:sp>
        <p:nvSpPr>
          <p:cNvPr id="5" name="Rectangles 4"/>
          <p:cNvSpPr/>
          <p:nvPr/>
        </p:nvSpPr>
        <p:spPr>
          <a:xfrm>
            <a:off x="5062728" y="1304544"/>
            <a:ext cx="6931152" cy="426720"/>
          </a:xfrm>
          <a:prstGeom prst="rect">
            <a:avLst/>
          </a:prstGeom>
        </p:spPr>
        <p:txBody>
          <a:bodyPr lIns="0" tIns="0" rIns="0" bIns="0">
            <a:noAutofit/>
          </a:bodyPr>
          <a:p>
            <a:pPr indent="0">
              <a:lnSpc>
                <a:spcPts val="2065"/>
              </a:lnSpc>
            </a:pPr>
            <a:r>
              <a:rPr lang="en-US" sz="1600">
                <a:solidFill>
                  <a:srgbClr val="130ECE"/>
                </a:solidFill>
                <a:latin typeface="Consolas" panose="020B0609020204030204"/>
              </a:rPr>
              <a:t>namespace </a:t>
            </a:r>
            <a:r>
              <a:rPr lang="en-US" sz="1600">
                <a:solidFill>
                  <a:srgbClr val="120D18"/>
                </a:solidFill>
                <a:latin typeface="Consolas" panose="020B0609020204030204"/>
              </a:rPr>
              <a:t>Session6Demo</a:t>
            </a:r>
            <a:endParaRPr lang="en-US" sz="1600">
              <a:solidFill>
                <a:srgbClr val="120D18"/>
              </a:solidFill>
              <a:latin typeface="Consolas" panose="020B0609020204030204"/>
            </a:endParaRPr>
          </a:p>
          <a:p>
            <a:pPr indent="0">
              <a:lnSpc>
                <a:spcPts val="2065"/>
              </a:lnSpc>
            </a:pPr>
            <a:r>
              <a:rPr lang="en-US" sz="4200">
                <a:solidFill>
                  <a:srgbClr val="120D18"/>
                </a:solidFill>
                <a:latin typeface="Calibri" panose="020F0502020204030204"/>
              </a:rPr>
              <a:t>{</a:t>
            </a:r>
            <a:endParaRPr lang="en-US" sz="4200">
              <a:solidFill>
                <a:srgbClr val="120D18"/>
              </a:solidFill>
              <a:latin typeface="Calibri" panose="020F0502020204030204"/>
            </a:endParaRPr>
          </a:p>
        </p:txBody>
      </p:sp>
      <p:sp>
        <p:nvSpPr>
          <p:cNvPr id="6" name="Rectangles 5"/>
          <p:cNvSpPr/>
          <p:nvPr/>
        </p:nvSpPr>
        <p:spPr>
          <a:xfrm>
            <a:off x="5062728" y="1801368"/>
            <a:ext cx="6931152" cy="3810000"/>
          </a:xfrm>
          <a:prstGeom prst="rect">
            <a:avLst/>
          </a:prstGeom>
        </p:spPr>
        <p:txBody>
          <a:bodyPr lIns="0" tIns="0" rIns="0" bIns="0">
            <a:noAutofit/>
          </a:bodyPr>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lnSpc>
                <a:spcPts val="2110"/>
              </a:lnSpc>
            </a:pPr>
            <a:r>
              <a:rPr lang="en-US" sz="1600">
                <a:solidFill>
                  <a:srgbClr val="130ECE"/>
                </a:solidFill>
                <a:latin typeface="Consolas" panose="020B0609020204030204"/>
              </a:rPr>
              <a:t>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a:p>
            <a:pPr indent="0">
              <a:lnSpc>
                <a:spcPts val="211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210"/>
              </a:spcAft>
            </a:pPr>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a:p>
            <a:pPr indent="0">
              <a:spcAft>
                <a:spcPts val="210"/>
              </a:spcAft>
            </a:pPr>
            <a:r>
              <a:rPr lang="en-US" sz="1600">
                <a:solidFill>
                  <a:srgbClr val="130ECE"/>
                </a:solidFill>
                <a:latin typeface="Consolas" panose="020B0609020204030204"/>
              </a:rPr>
              <a:t>static void </a:t>
            </a:r>
            <a:r>
              <a:rPr lang="en-US" sz="1600">
                <a:solidFill>
                  <a:srgbClr val="4D4160"/>
                </a:solidFill>
                <a:latin typeface="Consolas" panose="020B0609020204030204"/>
              </a:rPr>
              <a:t>reffunctionCref </a:t>
            </a:r>
            <a:r>
              <a:rPr lang="en-US" sz="1600">
                <a:solidFill>
                  <a:srgbClr val="130ECE"/>
                </a:solidFill>
                <a:latin typeface="Consolas" panose="020B0609020204030204"/>
              </a:rPr>
              <a:t>int </a:t>
            </a:r>
            <a:r>
              <a:rPr lang="en-US" sz="1600">
                <a:solidFill>
                  <a:srgbClr val="242D55"/>
                </a:solidFill>
                <a:latin typeface="Consolas" panose="020B0609020204030204"/>
              </a:rPr>
              <a:t>i)</a:t>
            </a:r>
            <a:endParaRPr lang="en-US" sz="1600">
              <a:solidFill>
                <a:srgbClr val="242D55"/>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gn="just">
              <a:spcAft>
                <a:spcPts val="210"/>
              </a:spcAft>
            </a:pPr>
            <a:r>
              <a:rPr lang="en-US" sz="1600">
                <a:solidFill>
                  <a:srgbClr val="312694"/>
                </a:solidFill>
                <a:latin typeface="Consolas" panose="020B0609020204030204"/>
              </a:rPr>
              <a:t>i </a:t>
            </a:r>
            <a:r>
              <a:rPr lang="en-US" sz="1600">
                <a:latin typeface="Consolas" panose="020B0609020204030204"/>
              </a:rPr>
              <a:t>= </a:t>
            </a:r>
            <a:r>
              <a:rPr lang="en-US" sz="1600">
                <a:solidFill>
                  <a:srgbClr val="120D18"/>
                </a:solidFill>
                <a:latin typeface="Consolas" panose="020B0609020204030204"/>
              </a:rPr>
              <a:t>50;</a:t>
            </a:r>
            <a:endParaRPr lang="en-US" sz="1600">
              <a:solidFill>
                <a:srgbClr val="120D18"/>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spcAft>
                <a:spcPts val="210"/>
              </a:spcAft>
            </a:pPr>
            <a:r>
              <a:rPr lang="en-US" sz="1600">
                <a:solidFill>
                  <a:srgbClr val="130ECE"/>
                </a:solidFill>
                <a:latin typeface="Consolas" panose="020B0609020204030204"/>
              </a:rPr>
              <a:t>static void </a:t>
            </a:r>
            <a:r>
              <a:rPr lang="en-US" sz="1600">
                <a:solidFill>
                  <a:srgbClr val="312694"/>
                </a:solidFill>
                <a:latin typeface="Consolas" panose="020B0609020204030204"/>
              </a:rPr>
              <a:t>MainCstring </a:t>
            </a:r>
            <a:r>
              <a:rPr lang="en-US" sz="160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gn="just">
              <a:lnSpc>
                <a:spcPts val="1920"/>
              </a:lnSpc>
            </a:pPr>
            <a:r>
              <a:rPr lang="en-US" sz="1600">
                <a:solidFill>
                  <a:srgbClr val="130ECE"/>
                </a:solidFill>
                <a:latin typeface="Consolas" panose="020B0609020204030204"/>
              </a:rPr>
              <a:t>int </a:t>
            </a:r>
            <a:r>
              <a:rPr lang="en-US" sz="1600">
                <a:solidFill>
                  <a:srgbClr val="312694"/>
                </a:solidFill>
                <a:latin typeface="Consolas" panose="020B0609020204030204"/>
              </a:rPr>
              <a:t>r </a:t>
            </a:r>
            <a:r>
              <a:rPr lang="en-US" sz="1600">
                <a:latin typeface="Consolas" panose="020B0609020204030204"/>
              </a:rPr>
              <a:t>= </a:t>
            </a:r>
            <a:r>
              <a:rPr lang="en-US" sz="1600">
                <a:solidFill>
                  <a:srgbClr val="332F38"/>
                </a:solidFill>
                <a:latin typeface="Consolas" panose="020B0609020204030204"/>
              </a:rPr>
              <a:t>3;// </a:t>
            </a:r>
            <a:r>
              <a:rPr lang="en-US" sz="1600">
                <a:solidFill>
                  <a:srgbClr val="1B7721"/>
                </a:solidFill>
                <a:latin typeface="Consolas" panose="020B0609020204030204"/>
              </a:rPr>
              <a:t>Complier error if no value assigned </a:t>
            </a:r>
            <a:r>
              <a:rPr lang="en-US" sz="1600">
                <a:solidFill>
                  <a:srgbClr val="4D4160"/>
                </a:solidFill>
                <a:latin typeface="Consolas" panose="020B0609020204030204"/>
              </a:rPr>
              <a:t>reffunctionCref </a:t>
            </a:r>
            <a:r>
              <a:rPr lang="en-US" sz="1600">
                <a:solidFill>
                  <a:srgbClr val="242D55"/>
                </a:solidFill>
                <a:latin typeface="Consolas" panose="020B0609020204030204"/>
              </a:rPr>
              <a:t>r)</a:t>
            </a:r>
            <a:r>
              <a:rPr lang="en-US" sz="1600">
                <a:solidFill>
                  <a:srgbClr val="120D18"/>
                </a:solidFill>
                <a:latin typeface="Consolas" panose="020B0609020204030204"/>
              </a:rPr>
              <a:t>;</a:t>
            </a:r>
            <a:endParaRPr lang="en-US" sz="1600">
              <a:solidFill>
                <a:srgbClr val="120D18"/>
              </a:solidFill>
              <a:latin typeface="Consolas" panose="020B0609020204030204"/>
            </a:endParaRPr>
          </a:p>
          <a:p>
            <a:pPr indent="0" algn="just">
              <a:lnSpc>
                <a:spcPts val="1920"/>
              </a:lnSpc>
            </a:pPr>
            <a:r>
              <a:rPr lang="en-US" sz="1600">
                <a:solidFill>
                  <a:srgbClr val="408EA2"/>
                </a:solidFill>
                <a:latin typeface="Consolas" panose="020B0609020204030204"/>
              </a:rPr>
              <a:t>Console</a:t>
            </a:r>
            <a:r>
              <a:rPr lang="en-US" sz="1600">
                <a:solidFill>
                  <a:srgbClr val="4D4160"/>
                </a:solidFill>
                <a:latin typeface="Consolas" panose="020B0609020204030204"/>
              </a:rPr>
              <a:t>.WriteLine(r)</a:t>
            </a:r>
            <a:r>
              <a:rPr lang="en-US" sz="1600">
                <a:solidFill>
                  <a:srgbClr val="120D18"/>
                </a:solidFill>
                <a:latin typeface="Consolas" panose="020B0609020204030204"/>
              </a:rPr>
              <a:t>;</a:t>
            </a:r>
            <a:endParaRPr lang="en-US" sz="1600">
              <a:solidFill>
                <a:srgbClr val="120D18"/>
              </a:solidFill>
              <a:latin typeface="Consolas" panose="020B0609020204030204"/>
            </a:endParaRPr>
          </a:p>
          <a:p>
            <a:pPr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865632"/>
            <a:ext cx="768096" cy="368808"/>
          </a:xfrm>
          <a:prstGeom prst="rect">
            <a:avLst/>
          </a:prstGeom>
        </p:spPr>
        <p:txBody>
          <a:bodyPr wrap="none" lIns="0" tIns="0" rIns="0" bIns="0">
            <a:noAutofit/>
          </a:bodyPr>
          <a:p>
            <a:pPr indent="0"/>
            <a:r>
              <a:rPr lang="en-US" sz="4300">
                <a:latin typeface="Calibri" panose="020F0502020204030204"/>
              </a:rPr>
              <a:t>out</a:t>
            </a:r>
            <a:endParaRPr lang="en-US" sz="4300">
              <a:latin typeface="Calibri" panose="020F0502020204030204"/>
            </a:endParaRPr>
          </a:p>
        </p:txBody>
      </p:sp>
      <p:sp>
        <p:nvSpPr>
          <p:cNvPr id="3" name="Rectangles 2"/>
          <p:cNvSpPr/>
          <p:nvPr/>
        </p:nvSpPr>
        <p:spPr>
          <a:xfrm>
            <a:off x="4956048" y="810768"/>
            <a:ext cx="2828544" cy="478536"/>
          </a:xfrm>
          <a:prstGeom prst="rect">
            <a:avLst/>
          </a:prstGeom>
        </p:spPr>
        <p:txBody>
          <a:bodyPr lIns="0" tIns="0" rIns="0" bIns="0">
            <a:noAutofit/>
          </a:bodyPr>
          <a:p>
            <a:pPr marL="111760" indent="0">
              <a:lnSpc>
                <a:spcPts val="2280"/>
              </a:lnSpc>
            </a:pPr>
            <a:r>
              <a:rPr lang="en-US" sz="1600">
                <a:solidFill>
                  <a:srgbClr val="130ECE"/>
                </a:solidFill>
                <a:latin typeface="Consolas" panose="020B0609020204030204"/>
              </a:rPr>
              <a:t>namespace </a:t>
            </a:r>
            <a:r>
              <a:rPr lang="en-US" sz="1600">
                <a:latin typeface="Consolas" panose="020B0609020204030204"/>
              </a:rPr>
              <a:t>Session6Demo</a:t>
            </a:r>
            <a:endParaRPr lang="en-US" sz="1600">
              <a:latin typeface="Consolas" panose="020B0609020204030204"/>
            </a:endParaRPr>
          </a:p>
          <a:p>
            <a:pPr marL="111760" indent="0">
              <a:lnSpc>
                <a:spcPts val="2280"/>
              </a:lnSpc>
            </a:pPr>
            <a:r>
              <a:rPr lang="en-US" sz="2600">
                <a:latin typeface="Calibri" panose="020F0502020204030204"/>
              </a:rPr>
              <a:t>{</a:t>
            </a:r>
            <a:endParaRPr lang="en-US" sz="2600">
              <a:latin typeface="Calibri" panose="020F0502020204030204"/>
            </a:endParaRPr>
          </a:p>
        </p:txBody>
      </p:sp>
      <p:sp>
        <p:nvSpPr>
          <p:cNvPr id="4" name="Rectangles 3"/>
          <p:cNvSpPr/>
          <p:nvPr/>
        </p:nvSpPr>
        <p:spPr>
          <a:xfrm>
            <a:off x="911352" y="1438656"/>
            <a:ext cx="4096512" cy="3096768"/>
          </a:xfrm>
          <a:prstGeom prst="rect">
            <a:avLst/>
          </a:prstGeom>
        </p:spPr>
        <p:txBody>
          <a:bodyPr lIns="0" tIns="0" rIns="0" bIns="0">
            <a:noAutofit/>
          </a:bodyPr>
          <a:p>
            <a:pPr indent="0">
              <a:lnSpc>
                <a:spcPts val="3025"/>
              </a:lnSpc>
              <a:spcAft>
                <a:spcPts val="630"/>
              </a:spcAft>
            </a:pPr>
            <a:r>
              <a:rPr lang="en-US" sz="2600">
                <a:latin typeface="Calibri" panose="020F0502020204030204"/>
              </a:rPr>
              <a:t>We need </a:t>
            </a:r>
            <a:r>
              <a:rPr lang="en-US" sz="2600">
                <a:solidFill>
                  <a:srgbClr val="FC0000"/>
                </a:solidFill>
                <a:latin typeface="Calibri" panose="020F0502020204030204"/>
              </a:rPr>
              <a:t>not to initialize </a:t>
            </a:r>
            <a:r>
              <a:rPr lang="en-US" sz="2600">
                <a:latin typeface="Calibri" panose="020F0502020204030204"/>
              </a:rPr>
              <a:t>the </a:t>
            </a:r>
            <a:r>
              <a:rPr lang="en-US" sz="2600">
                <a:solidFill>
                  <a:srgbClr val="FC0000"/>
                </a:solidFill>
                <a:latin typeface="Calibri" panose="020F0502020204030204"/>
              </a:rPr>
              <a:t>parameter </a:t>
            </a:r>
            <a:r>
              <a:rPr lang="en-US" sz="2600">
                <a:latin typeface="Calibri" panose="020F0502020204030204"/>
              </a:rPr>
              <a:t>before calling the method.</a:t>
            </a:r>
            <a:endParaRPr lang="en-US" sz="2600">
              <a:latin typeface="Calibri" panose="020F0502020204030204"/>
            </a:endParaRPr>
          </a:p>
          <a:p>
            <a:pPr indent="0">
              <a:lnSpc>
                <a:spcPts val="3025"/>
              </a:lnSpc>
            </a:pPr>
            <a:r>
              <a:rPr lang="en-US" sz="2600">
                <a:latin typeface="Calibri" panose="020F0502020204030204"/>
              </a:rPr>
              <a:t>But C# compiler puts a constraint on the called method, that </a:t>
            </a:r>
            <a:r>
              <a:rPr lang="en-US" sz="2600">
                <a:solidFill>
                  <a:srgbClr val="FC0000"/>
                </a:solidFill>
                <a:latin typeface="Calibri" panose="020F0502020204030204"/>
              </a:rPr>
              <a:t>parameter must be initialize within the method.</a:t>
            </a:r>
            <a:endParaRPr lang="en-US" sz="2600">
              <a:solidFill>
                <a:srgbClr val="FC0000"/>
              </a:solidFill>
              <a:latin typeface="Calibri" panose="020F0502020204030204"/>
            </a:endParaRPr>
          </a:p>
        </p:txBody>
      </p:sp>
      <p:sp>
        <p:nvSpPr>
          <p:cNvPr id="5" name="Rectangles 4"/>
          <p:cNvSpPr/>
          <p:nvPr/>
        </p:nvSpPr>
        <p:spPr>
          <a:xfrm>
            <a:off x="5047488" y="5218176"/>
            <a:ext cx="112776" cy="228600"/>
          </a:xfrm>
          <a:prstGeom prst="rect">
            <a:avLst/>
          </a:prstGeom>
        </p:spPr>
        <p:txBody>
          <a:bodyPr wrap="none" lIns="0" tIns="0" rIns="0" bIns="0">
            <a:noAutofit/>
          </a:bodyPr>
          <a:p>
            <a:pPr indent="0">
              <a:spcBef>
                <a:spcPts val="1680"/>
              </a:spcBef>
            </a:pPr>
            <a:r>
              <a:rPr lang="en-US" sz="2600">
                <a:latin typeface="Calibri" panose="020F0502020204030204"/>
              </a:rPr>
              <a:t>}</a:t>
            </a:r>
            <a:endParaRPr lang="en-US" sz="2600">
              <a:latin typeface="Calibri" panose="020F0502020204030204"/>
            </a:endParaRPr>
          </a:p>
        </p:txBody>
      </p:sp>
      <p:sp>
        <p:nvSpPr>
          <p:cNvPr id="6" name="Rectangles 5"/>
          <p:cNvSpPr/>
          <p:nvPr/>
        </p:nvSpPr>
        <p:spPr>
          <a:xfrm>
            <a:off x="5529072" y="1328928"/>
            <a:ext cx="6483096" cy="3599688"/>
          </a:xfrm>
          <a:prstGeom prst="rect">
            <a:avLst/>
          </a:prstGeom>
        </p:spPr>
        <p:txBody>
          <a:bodyPr lIns="0" tIns="0" rIns="0" bIns="0">
            <a:noAutofit/>
          </a:bodyPr>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lnSpc>
                <a:spcPts val="2305"/>
              </a:lnSpc>
            </a:pPr>
            <a:r>
              <a:rPr lang="en-US" sz="1600">
                <a:solidFill>
                  <a:srgbClr val="130ECE"/>
                </a:solidFill>
                <a:latin typeface="Consolas" panose="020B0609020204030204"/>
              </a:rPr>
              <a:t>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a:p>
            <a:pPr indent="0">
              <a:lnSpc>
                <a:spcPts val="230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529590" indent="0">
              <a:spcAft>
                <a:spcPts val="210"/>
              </a:spcAft>
            </a:pPr>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a:p>
            <a:pPr marL="529590" indent="0">
              <a:spcAft>
                <a:spcPts val="210"/>
              </a:spcAft>
            </a:pPr>
            <a:r>
              <a:rPr lang="en-US" sz="1600">
                <a:solidFill>
                  <a:srgbClr val="130ECE"/>
                </a:solidFill>
                <a:latin typeface="Consolas" panose="020B0609020204030204"/>
              </a:rPr>
              <a:t>static void </a:t>
            </a:r>
            <a:r>
              <a:rPr lang="en-US" sz="1600">
                <a:solidFill>
                  <a:srgbClr val="6A4735"/>
                </a:solidFill>
                <a:latin typeface="Consolas" panose="020B0609020204030204"/>
              </a:rPr>
              <a:t>out-f unction </a:t>
            </a:r>
            <a:r>
              <a:rPr lang="en-US" sz="1600">
                <a:solidFill>
                  <a:srgbClr val="130ECE"/>
                </a:solidFill>
                <a:latin typeface="Consolas" panose="020B0609020204030204"/>
              </a:rPr>
              <a:t>(out int </a:t>
            </a:r>
            <a:r>
              <a:rPr lang="en-US" sz="1600">
                <a:solidFill>
                  <a:srgbClr val="1C1929"/>
                </a:solidFill>
                <a:latin typeface="Consolas" panose="020B0609020204030204"/>
              </a:rPr>
              <a:t>i)</a:t>
            </a:r>
            <a:endParaRPr lang="en-US" sz="1600">
              <a:solidFill>
                <a:srgbClr val="1C1929"/>
              </a:solidFill>
              <a:latin typeface="Consolas" panose="020B0609020204030204"/>
            </a:endParaRPr>
          </a:p>
          <a:p>
            <a:pPr indent="0">
              <a:spcAft>
                <a:spcPts val="210"/>
              </a:spcAft>
            </a:pPr>
            <a:r>
              <a:rPr lang="en-US" sz="2600">
                <a:solidFill>
                  <a:srgbClr val="D4D4D4"/>
                </a:solidFill>
                <a:latin typeface="Calibri" panose="020F0502020204030204"/>
              </a:rPr>
              <a:t>| </a:t>
            </a:r>
            <a:r>
              <a:rPr lang="en-US" sz="2600">
                <a:solidFill>
                  <a:srgbClr val="1C1929"/>
                </a:solidFill>
                <a:latin typeface="Calibri" panose="020F0502020204030204"/>
              </a:rPr>
              <a:t>{</a:t>
            </a:r>
            <a:endParaRPr lang="en-US" sz="2600">
              <a:solidFill>
                <a:srgbClr val="1C1929"/>
              </a:solidFill>
              <a:latin typeface="Calibri" panose="020F0502020204030204"/>
            </a:endParaRPr>
          </a:p>
          <a:p>
            <a:pPr marL="1024890" indent="0">
              <a:spcAft>
                <a:spcPts val="210"/>
              </a:spcAft>
            </a:pPr>
            <a:r>
              <a:rPr lang="en-US" sz="1600">
                <a:solidFill>
                  <a:srgbClr val="2C4A4C"/>
                </a:solidFill>
                <a:latin typeface="Consolas" panose="020B0609020204030204"/>
              </a:rPr>
              <a:t>i </a:t>
            </a:r>
            <a:r>
              <a:rPr lang="en-US" sz="1600">
                <a:latin typeface="Consolas" panose="020B0609020204030204"/>
              </a:rPr>
              <a:t>= </a:t>
            </a:r>
            <a:r>
              <a:rPr lang="en-US" sz="1600">
                <a:solidFill>
                  <a:srgbClr val="1C1929"/>
                </a:solidFill>
                <a:latin typeface="Consolas" panose="020B0609020204030204"/>
              </a:rPr>
              <a:t>50</a:t>
            </a:r>
            <a:r>
              <a:rPr lang="en-US" sz="1600">
                <a:solidFill>
                  <a:srgbClr val="1B7721"/>
                </a:solidFill>
                <a:latin typeface="Consolas" panose="020B0609020204030204"/>
              </a:rPr>
              <a:t>[//Compiler error if no value assigned</a:t>
            </a:r>
            <a:endParaRPr lang="en-US" sz="1600">
              <a:solidFill>
                <a:srgbClr val="1B7721"/>
              </a:solidFill>
              <a:latin typeface="Consolas" panose="020B0609020204030204"/>
            </a:endParaRPr>
          </a:p>
          <a:p>
            <a:pPr marL="52959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52959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29590" indent="0">
              <a:spcAft>
                <a:spcPts val="210"/>
              </a:spcAft>
            </a:pPr>
            <a:r>
              <a:rPr lang="en-US" sz="1600">
                <a:solidFill>
                  <a:srgbClr val="130ECE"/>
                </a:solidFill>
                <a:latin typeface="Consolas" panose="020B0609020204030204"/>
              </a:rPr>
              <a:t>static void </a:t>
            </a:r>
            <a:r>
              <a:rPr lang="en-US" sz="1600">
                <a:solidFill>
                  <a:srgbClr val="312694"/>
                </a:solidFill>
                <a:latin typeface="Consolas" panose="020B0609020204030204"/>
              </a:rPr>
              <a:t>Mainfstring </a:t>
            </a:r>
            <a:r>
              <a:rPr lang="en-US" sz="1600">
                <a:solidFill>
                  <a:srgbClr val="1C1929"/>
                </a:solidFill>
                <a:latin typeface="Consolas" panose="020B0609020204030204"/>
              </a:rPr>
              <a:t>[] </a:t>
            </a:r>
            <a:r>
              <a:rPr lang="en-US" sz="1600">
                <a:solidFill>
                  <a:srgbClr val="888888"/>
                </a:solidFill>
                <a:latin typeface="Consolas" panose="020B0609020204030204"/>
              </a:rPr>
              <a:t>args)</a:t>
            </a:r>
            <a:endParaRPr lang="en-US" sz="1600">
              <a:solidFill>
                <a:srgbClr val="888888"/>
              </a:solidFill>
              <a:latin typeface="Consolas" panose="020B0609020204030204"/>
            </a:endParaRPr>
          </a:p>
          <a:p>
            <a:pPr marL="52959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024890" indent="0">
              <a:lnSpc>
                <a:spcPts val="2110"/>
              </a:lnSpc>
            </a:pPr>
            <a:r>
              <a:rPr lang="en-US" sz="1600">
                <a:solidFill>
                  <a:srgbClr val="130ECE"/>
                </a:solidFill>
                <a:latin typeface="Consolas" panose="020B0609020204030204"/>
              </a:rPr>
              <a:t>int </a:t>
            </a:r>
            <a:r>
              <a:rPr lang="en-US" sz="1600">
                <a:solidFill>
                  <a:srgbClr val="2C4A4C"/>
                </a:solidFill>
                <a:latin typeface="Consolas" panose="020B0609020204030204"/>
              </a:rPr>
              <a:t>r;// </a:t>
            </a:r>
            <a:r>
              <a:rPr lang="en-US" sz="1600">
                <a:solidFill>
                  <a:srgbClr val="1B7721"/>
                </a:solidFill>
                <a:latin typeface="Consolas" panose="020B0609020204030204"/>
              </a:rPr>
              <a:t>No value assigned </a:t>
            </a:r>
            <a:r>
              <a:rPr lang="en-US" sz="1600">
                <a:solidFill>
                  <a:srgbClr val="4D4160"/>
                </a:solidFill>
                <a:latin typeface="Consolas" panose="020B0609020204030204"/>
              </a:rPr>
              <a:t>outfunctionCout </a:t>
            </a:r>
            <a:r>
              <a:rPr lang="en-US" sz="1600">
                <a:solidFill>
                  <a:srgbClr val="1C1929"/>
                </a:solidFill>
                <a:latin typeface="Consolas" panose="020B0609020204030204"/>
              </a:rPr>
              <a:t>r);</a:t>
            </a:r>
            <a:endParaRPr lang="en-US" sz="1600">
              <a:solidFill>
                <a:srgbClr val="1C1929"/>
              </a:solidFill>
              <a:latin typeface="Consolas" panose="020B0609020204030204"/>
            </a:endParaRPr>
          </a:p>
          <a:p>
            <a:pPr marL="1024890" indent="0">
              <a:spcAft>
                <a:spcPts val="210"/>
              </a:spcAft>
            </a:pPr>
            <a:r>
              <a:rPr lang="en-US" sz="1600">
                <a:solidFill>
                  <a:srgbClr val="408EA2"/>
                </a:solidFill>
                <a:latin typeface="Consolas" panose="020B0609020204030204"/>
              </a:rPr>
              <a:t>Console</a:t>
            </a:r>
            <a:r>
              <a:rPr lang="en-US" sz="1600">
                <a:solidFill>
                  <a:srgbClr val="1C1929"/>
                </a:solidFill>
                <a:latin typeface="Consolas" panose="020B0609020204030204"/>
              </a:rPr>
              <a:t>.</a:t>
            </a:r>
            <a:r>
              <a:rPr lang="en-US" sz="1600">
                <a:solidFill>
                  <a:srgbClr val="6A4735"/>
                </a:solidFill>
                <a:latin typeface="Consolas" panose="020B0609020204030204"/>
              </a:rPr>
              <a:t>WriteLine(r)</a:t>
            </a:r>
            <a:r>
              <a:rPr lang="en-US" sz="1600">
                <a:solidFill>
                  <a:srgbClr val="1C1929"/>
                </a:solidFill>
                <a:latin typeface="Consolas" panose="020B0609020204030204"/>
              </a:rPr>
              <a:t>;</a:t>
            </a:r>
            <a:endParaRPr lang="en-US" sz="1600">
              <a:solidFill>
                <a:srgbClr val="1C1929"/>
              </a:solidFill>
              <a:latin typeface="Consolas" panose="020B0609020204030204"/>
            </a:endParaRPr>
          </a:p>
          <a:p>
            <a:pPr marL="529590" indent="0">
              <a:spcAft>
                <a:spcPts val="1680"/>
              </a:spcAft>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5256" y="813816"/>
            <a:ext cx="10347960" cy="499872"/>
          </a:xfrm>
          <a:prstGeom prst="rect">
            <a:avLst/>
          </a:prstGeom>
        </p:spPr>
        <p:txBody>
          <a:bodyPr wrap="none" lIns="0" tIns="0" rIns="0" bIns="0">
            <a:noAutofit/>
          </a:bodyPr>
          <a:p>
            <a:pPr indent="0"/>
            <a:r>
              <a:rPr lang="en-US" sz="4200">
                <a:latin typeface="Calibri" panose="020F0502020204030204"/>
              </a:rPr>
              <a:t>Assembly</a:t>
            </a:r>
            <a:endParaRPr lang="en-US" sz="4200">
              <a:latin typeface="Calibri" panose="020F0502020204030204"/>
            </a:endParaRPr>
          </a:p>
        </p:txBody>
      </p:sp>
      <p:sp>
        <p:nvSpPr>
          <p:cNvPr id="3" name="Rectangles 2"/>
          <p:cNvSpPr/>
          <p:nvPr/>
        </p:nvSpPr>
        <p:spPr>
          <a:xfrm>
            <a:off x="905256" y="1661160"/>
            <a:ext cx="10347960" cy="4422648"/>
          </a:xfrm>
          <a:prstGeom prst="rect">
            <a:avLst/>
          </a:prstGeom>
        </p:spPr>
        <p:txBody>
          <a:bodyPr lIns="0" tIns="0" rIns="0" bIns="0">
            <a:noAutofit/>
          </a:bodyPr>
          <a:p>
            <a:pPr indent="0" algn="just">
              <a:spcAft>
                <a:spcPts val="1260"/>
              </a:spcAft>
            </a:pPr>
            <a:r>
              <a:rPr lang="en-US" sz="2600" b="1">
                <a:solidFill>
                  <a:srgbClr val="016DC0"/>
                </a:solidFill>
                <a:latin typeface="Calibri" panose="020F0502020204030204"/>
              </a:rPr>
              <a:t>Types of Assemblies:</a:t>
            </a:r>
            <a:endParaRPr lang="en-US" sz="2600" b="1">
              <a:solidFill>
                <a:srgbClr val="016DC0"/>
              </a:solidFill>
              <a:latin typeface="Calibri" panose="020F0502020204030204"/>
            </a:endParaRPr>
          </a:p>
          <a:p>
            <a:pPr indent="0" algn="just">
              <a:lnSpc>
                <a:spcPts val="3025"/>
              </a:lnSpc>
              <a:spcAft>
                <a:spcPts val="630"/>
              </a:spcAft>
            </a:pPr>
            <a:r>
              <a:rPr lang="en-US" sz="2600">
                <a:solidFill>
                  <a:srgbClr val="BF0000"/>
                </a:solidFill>
                <a:latin typeface="Calibri" panose="020F0502020204030204"/>
              </a:rPr>
              <a:t>1.    Private : </a:t>
            </a:r>
            <a:r>
              <a:rPr lang="en-US" sz="2600">
                <a:latin typeface="Calibri" panose="020F0502020204030204"/>
              </a:rPr>
              <a:t>requires us </a:t>
            </a:r>
            <a:r>
              <a:rPr lang="en-US" sz="2600">
                <a:solidFill>
                  <a:srgbClr val="00AD50"/>
                </a:solidFill>
                <a:latin typeface="Calibri" panose="020F0502020204030204"/>
              </a:rPr>
              <a:t>to copy separately in all application folders </a:t>
            </a:r>
            <a:r>
              <a:rPr lang="en-US" sz="2600">
                <a:latin typeface="Calibri" panose="020F0502020204030204"/>
              </a:rPr>
              <a:t>where we want to use that assembly's functionalities. Without copying, we cannot access the private assembly features and power. Private assembly means every time we have one, we exclusively copy into the BIN folder of each application folder.</a:t>
            </a:r>
            <a:endParaRPr lang="en-US" sz="2600">
              <a:latin typeface="Calibri" panose="020F0502020204030204"/>
            </a:endParaRPr>
          </a:p>
          <a:p>
            <a:pPr indent="0" algn="just">
              <a:lnSpc>
                <a:spcPts val="3025"/>
              </a:lnSpc>
            </a:pPr>
            <a:r>
              <a:rPr lang="en-US" sz="2600">
                <a:solidFill>
                  <a:srgbClr val="BF0000"/>
                </a:solidFill>
                <a:latin typeface="Calibri" panose="020F0502020204030204"/>
              </a:rPr>
              <a:t>2.    Shared : </a:t>
            </a:r>
            <a:r>
              <a:rPr lang="en-US" sz="2600">
                <a:solidFill>
                  <a:srgbClr val="00AD50"/>
                </a:solidFill>
                <a:latin typeface="Calibri" panose="020F0502020204030204"/>
              </a:rPr>
              <a:t>Only one copy is required in system level, </a:t>
            </a:r>
            <a:r>
              <a:rPr lang="en-US" sz="2600">
                <a:latin typeface="Calibri" panose="020F0502020204030204"/>
              </a:rPr>
              <a:t>there is no need to copy the assembly into the application folder. Shared assembly should install in GAC. Shared assemblies (also called strong named assemblies) are copied to a single location (usually the Global assembly cache).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35152"/>
            <a:ext cx="1429512" cy="493776"/>
          </a:xfrm>
          <a:prstGeom prst="rect">
            <a:avLst/>
          </a:prstGeom>
        </p:spPr>
        <p:txBody>
          <a:bodyPr wrap="none" lIns="0" tIns="0" rIns="0" bIns="0">
            <a:noAutofit/>
          </a:bodyPr>
          <a:p>
            <a:pPr indent="0"/>
            <a:r>
              <a:rPr lang="en-US" sz="4200">
                <a:latin typeface="Calibri" panose="020F0502020204030204"/>
              </a:rPr>
              <a:t>Arrays</a:t>
            </a:r>
            <a:endParaRPr lang="en-US" sz="4200">
              <a:latin typeface="Calibri" panose="020F0502020204030204"/>
            </a:endParaRPr>
          </a:p>
        </p:txBody>
      </p:sp>
      <p:sp>
        <p:nvSpPr>
          <p:cNvPr id="3" name="Rectangles 2"/>
          <p:cNvSpPr/>
          <p:nvPr/>
        </p:nvSpPr>
        <p:spPr>
          <a:xfrm>
            <a:off x="981456" y="1908048"/>
            <a:ext cx="10268712" cy="3828288"/>
          </a:xfrm>
          <a:prstGeom prst="rect">
            <a:avLst/>
          </a:prstGeom>
        </p:spPr>
        <p:txBody>
          <a:bodyPr lIns="0" tIns="0" rIns="0" bIns="0">
            <a:noAutofit/>
          </a:bodyPr>
          <a:p>
            <a:pPr marL="203200" indent="-203200">
              <a:lnSpc>
                <a:spcPts val="3000"/>
              </a:lnSpc>
              <a:spcAft>
                <a:spcPts val="630"/>
              </a:spcAft>
            </a:pPr>
            <a:r>
              <a:rPr lang="en-US" sz="2600">
                <a:latin typeface="Calibri" panose="020F0502020204030204"/>
              </a:rPr>
              <a:t>•Array is a collection of variables of the same type stored at contiguous memory locations.</a:t>
            </a:r>
            <a:endParaRPr lang="en-US" sz="2600">
              <a:latin typeface="Calibri" panose="020F0502020204030204"/>
            </a:endParaRPr>
          </a:p>
          <a:p>
            <a:pPr marL="203200" indent="-203200">
              <a:lnSpc>
                <a:spcPts val="4030"/>
              </a:lnSpc>
            </a:pPr>
            <a:r>
              <a:rPr lang="en-US" sz="2600">
                <a:latin typeface="Calibri" panose="020F0502020204030204"/>
              </a:rPr>
              <a:t>•Declaring array: </a:t>
            </a:r>
            <a:r>
              <a:rPr lang="en-US" sz="2600">
                <a:solidFill>
                  <a:srgbClr val="00AD50"/>
                </a:solidFill>
                <a:latin typeface="Calibri" panose="020F0502020204030204"/>
              </a:rPr>
              <a:t>datatype[] Arrayname; </a:t>
            </a:r>
            <a:r>
              <a:rPr lang="en-US" sz="2600">
                <a:solidFill>
                  <a:srgbClr val="016DC0"/>
                </a:solidFill>
                <a:latin typeface="Calibri" panose="020F0502020204030204"/>
              </a:rPr>
              <a:t>eg. int[] marks;</a:t>
            </a:r>
            <a:endParaRPr lang="en-US" sz="2600">
              <a:solidFill>
                <a:srgbClr val="016DC0"/>
              </a:solidFill>
              <a:latin typeface="Calibri" panose="020F0502020204030204"/>
            </a:endParaRPr>
          </a:p>
          <a:p>
            <a:pPr marL="203200" indent="-203200">
              <a:lnSpc>
                <a:spcPts val="4030"/>
              </a:lnSpc>
            </a:pPr>
            <a:r>
              <a:rPr lang="en-US" sz="2600">
                <a:latin typeface="Calibri" panose="020F0502020204030204"/>
              </a:rPr>
              <a:t>• Initializing array : </a:t>
            </a:r>
            <a:r>
              <a:rPr lang="en-US" sz="2600">
                <a:solidFill>
                  <a:srgbClr val="016DC0"/>
                </a:solidFill>
                <a:latin typeface="Calibri" panose="020F0502020204030204"/>
              </a:rPr>
              <a:t>int[] marks=new int[5];</a:t>
            </a:r>
            <a:endParaRPr lang="en-US" sz="2600">
              <a:solidFill>
                <a:srgbClr val="016DC0"/>
              </a:solidFill>
              <a:latin typeface="Calibri" panose="020F0502020204030204"/>
            </a:endParaRPr>
          </a:p>
          <a:p>
            <a:pPr marL="203200" indent="-203200">
              <a:lnSpc>
                <a:spcPts val="4030"/>
              </a:lnSpc>
            </a:pPr>
            <a:r>
              <a:rPr lang="en-US" sz="2600">
                <a:latin typeface="Calibri" panose="020F0502020204030204"/>
              </a:rPr>
              <a:t>•Assigning values to an array:</a:t>
            </a:r>
            <a:endParaRPr lang="en-US" sz="2600">
              <a:latin typeface="Calibri" panose="020F0502020204030204"/>
            </a:endParaRPr>
          </a:p>
          <a:p>
            <a:pPr marL="469900" indent="0" algn="just">
              <a:lnSpc>
                <a:spcPts val="3070"/>
              </a:lnSpc>
            </a:pPr>
            <a:r>
              <a:rPr lang="en-US" sz="2300">
                <a:latin typeface="Calibri" panose="020F0502020204030204"/>
              </a:rPr>
              <a:t>•    Using index number: </a:t>
            </a:r>
            <a:r>
              <a:rPr lang="en-US" sz="2300">
                <a:solidFill>
                  <a:srgbClr val="BF0000"/>
                </a:solidFill>
                <a:latin typeface="Calibri" panose="020F0502020204030204"/>
              </a:rPr>
              <a:t>marks[0]=56; marks[l]=66;</a:t>
            </a:r>
            <a:endParaRPr lang="en-US" sz="2300">
              <a:solidFill>
                <a:srgbClr val="BF0000"/>
              </a:solidFill>
              <a:latin typeface="Calibri" panose="020F0502020204030204"/>
            </a:endParaRPr>
          </a:p>
          <a:p>
            <a:pPr marL="469900" indent="0" algn="just">
              <a:lnSpc>
                <a:spcPts val="3070"/>
              </a:lnSpc>
            </a:pPr>
            <a:r>
              <a:rPr lang="en-US" sz="2300">
                <a:latin typeface="Calibri" panose="020F0502020204030204"/>
              </a:rPr>
              <a:t>•    At the time of declaration : </a:t>
            </a:r>
            <a:r>
              <a:rPr lang="en-US" sz="2300">
                <a:solidFill>
                  <a:srgbClr val="BF0000"/>
                </a:solidFill>
                <a:latin typeface="Calibri" panose="020F0502020204030204"/>
              </a:rPr>
              <a:t>int[] marks={ 44, 55, 66};</a:t>
            </a:r>
            <a:endParaRPr lang="en-US" sz="2300">
              <a:solidFill>
                <a:srgbClr val="BF0000"/>
              </a:solidFill>
              <a:latin typeface="Calibri" panose="020F0502020204030204"/>
            </a:endParaRPr>
          </a:p>
          <a:p>
            <a:pPr marL="469900" indent="0" algn="just">
              <a:lnSpc>
                <a:spcPts val="3070"/>
              </a:lnSpc>
            </a:pPr>
            <a:r>
              <a:rPr lang="en-US" sz="2300">
                <a:solidFill>
                  <a:srgbClr val="BF0000"/>
                </a:solidFill>
                <a:latin typeface="Calibri" panose="020F0502020204030204"/>
              </a:rPr>
              <a:t>•    int[] marks=new int[3] {44, 55, 66};</a:t>
            </a:r>
            <a:endParaRPr lang="en-US" sz="2300">
              <a:solidFill>
                <a:srgbClr val="BF0000"/>
              </a:solidFill>
              <a:latin typeface="Calibri" panose="020F0502020204030204"/>
            </a:endParaRPr>
          </a:p>
          <a:p>
            <a:pPr marL="469900" indent="0" algn="just">
              <a:lnSpc>
                <a:spcPts val="3070"/>
              </a:lnSpc>
            </a:pPr>
            <a:r>
              <a:rPr lang="en-US" sz="2300">
                <a:solidFill>
                  <a:srgbClr val="BF0000"/>
                </a:solidFill>
                <a:latin typeface="Calibri" panose="020F0502020204030204"/>
              </a:rPr>
              <a:t>•    int[] marks=new int[] {44, 55, 66};</a:t>
            </a:r>
            <a:endParaRPr lang="en-US" sz="2300">
              <a:solidFill>
                <a:srgbClr val="BF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35152"/>
            <a:ext cx="10104120" cy="478536"/>
          </a:xfrm>
          <a:prstGeom prst="rect">
            <a:avLst/>
          </a:prstGeom>
        </p:spPr>
        <p:txBody>
          <a:bodyPr wrap="none" lIns="0" tIns="0" rIns="0" bIns="0">
            <a:noAutofit/>
          </a:bodyPr>
          <a:p>
            <a:pPr indent="0"/>
            <a:r>
              <a:rPr lang="en-US" sz="4200">
                <a:latin typeface="Calibri" panose="020F0502020204030204"/>
              </a:rPr>
              <a:t>Arrays</a:t>
            </a:r>
            <a:endParaRPr lang="en-US" sz="4200">
              <a:latin typeface="Calibri" panose="020F0502020204030204"/>
            </a:endParaRPr>
          </a:p>
        </p:txBody>
      </p:sp>
      <p:sp>
        <p:nvSpPr>
          <p:cNvPr id="3" name="Rectangles 2"/>
          <p:cNvSpPr/>
          <p:nvPr/>
        </p:nvSpPr>
        <p:spPr>
          <a:xfrm>
            <a:off x="914400" y="1551432"/>
            <a:ext cx="10104120" cy="4642104"/>
          </a:xfrm>
          <a:prstGeom prst="rect">
            <a:avLst/>
          </a:prstGeom>
        </p:spPr>
        <p:txBody>
          <a:bodyPr lIns="0" tIns="0" rIns="0" bIns="0">
            <a:noAutofit/>
          </a:bodyPr>
          <a:p>
            <a:pPr marL="190500" indent="0">
              <a:spcAft>
                <a:spcPts val="1050"/>
              </a:spcAft>
            </a:pPr>
            <a:r>
              <a:rPr lang="en-US" sz="2200" b="1">
                <a:solidFill>
                  <a:srgbClr val="FC0000"/>
                </a:solidFill>
                <a:latin typeface="Calibri" panose="020F0502020204030204"/>
              </a:rPr>
              <a:t>Accessing Array Elements:</a:t>
            </a:r>
            <a:endParaRPr lang="en-US" sz="2200" b="1">
              <a:solidFill>
                <a:srgbClr val="FC0000"/>
              </a:solidFill>
              <a:latin typeface="Calibri" panose="020F0502020204030204"/>
            </a:endParaRPr>
          </a:p>
          <a:p>
            <a:pPr marL="190500" indent="0">
              <a:lnSpc>
                <a:spcPts val="2545"/>
              </a:lnSpc>
            </a:pPr>
            <a:r>
              <a:rPr lang="en-US" sz="1800">
                <a:solidFill>
                  <a:srgbClr val="130ECE"/>
                </a:solidFill>
                <a:latin typeface="Consolas" panose="020B0609020204030204"/>
              </a:rPr>
              <a:t>namespace </a:t>
            </a:r>
            <a:r>
              <a:rPr lang="en-US" sz="1800">
                <a:latin typeface="Consolas" panose="020B0609020204030204"/>
              </a:rPr>
              <a:t>Session6Demo</a:t>
            </a:r>
            <a:endParaRPr lang="en-US" sz="1800">
              <a:latin typeface="Consolas" panose="020B0609020204030204"/>
            </a:endParaRPr>
          </a:p>
          <a:p>
            <a:pPr marL="190500" indent="0">
              <a:lnSpc>
                <a:spcPts val="2545"/>
              </a:lnSpc>
            </a:pPr>
            <a:r>
              <a:rPr lang="en-US" sz="2600">
                <a:latin typeface="Calibri" panose="020F0502020204030204"/>
              </a:rPr>
              <a:t>{</a:t>
            </a:r>
            <a:endParaRPr lang="en-US" sz="2600">
              <a:latin typeface="Calibri" panose="020F0502020204030204"/>
            </a:endParaRPr>
          </a:p>
          <a:p>
            <a:pPr marL="762000"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762000" indent="0">
              <a:lnSpc>
                <a:spcPts val="2640"/>
              </a:lnSpc>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a:p>
            <a:pPr marL="762000" indent="0">
              <a:lnSpc>
                <a:spcPts val="2640"/>
              </a:lnSpc>
            </a:pPr>
            <a:r>
              <a:rPr lang="en-US" sz="2600">
                <a:latin typeface="Calibri" panose="020F0502020204030204"/>
              </a:rPr>
              <a:t>{</a:t>
            </a:r>
            <a:endParaRPr lang="en-US" sz="2600">
              <a:latin typeface="Calibri" panose="020F0502020204030204"/>
            </a:endParaRPr>
          </a:p>
          <a:p>
            <a:pPr marL="1333500"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1333500" indent="0">
              <a:spcAft>
                <a:spcPts val="210"/>
              </a:spcAft>
            </a:pPr>
            <a:r>
              <a:rPr lang="en-US" sz="1800">
                <a:solidFill>
                  <a:srgbClr val="130ECE"/>
                </a:solidFill>
                <a:latin typeface="Consolas" panose="020B0609020204030204"/>
              </a:rPr>
              <a:t>static void </a:t>
            </a:r>
            <a:r>
              <a:rPr lang="en-US" sz="1800">
                <a:solidFill>
                  <a:srgbClr val="34357D"/>
                </a:solidFill>
                <a:latin typeface="Consolas" panose="020B0609020204030204"/>
              </a:rPr>
              <a:t>Main(string </a:t>
            </a:r>
            <a:r>
              <a:rPr lang="en-US" sz="1800">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marL="1333500" indent="0">
              <a:spcAft>
                <a:spcPts val="210"/>
              </a:spcAft>
            </a:pPr>
            <a:r>
              <a:rPr lang="en-US" sz="2600">
                <a:latin typeface="Calibri" panose="020F0502020204030204"/>
              </a:rPr>
              <a:t>{</a:t>
            </a:r>
            <a:endParaRPr lang="en-US" sz="2600">
              <a:latin typeface="Calibri" panose="020F0502020204030204"/>
            </a:endParaRPr>
          </a:p>
          <a:p>
            <a:pPr marL="1905000" indent="0">
              <a:lnSpc>
                <a:spcPts val="2350"/>
              </a:lnSpc>
            </a:pPr>
            <a:r>
              <a:rPr lang="en-US" sz="1800">
                <a:solidFill>
                  <a:srgbClr val="242D55"/>
                </a:solidFill>
                <a:latin typeface="Consolas" panose="020B0609020204030204"/>
              </a:rPr>
              <a:t>int[] </a:t>
            </a:r>
            <a:r>
              <a:rPr lang="en-US" sz="1800">
                <a:solidFill>
                  <a:srgbClr val="34357D"/>
                </a:solidFill>
                <a:latin typeface="Consolas" panose="020B0609020204030204"/>
              </a:rPr>
              <a:t>marks </a:t>
            </a:r>
            <a:r>
              <a:rPr lang="en-US" sz="1800">
                <a:latin typeface="Consolas" panose="020B0609020204030204"/>
              </a:rPr>
              <a:t>= </a:t>
            </a:r>
            <a:r>
              <a:rPr lang="en-US" sz="1800">
                <a:solidFill>
                  <a:srgbClr val="130ECE"/>
                </a:solidFill>
                <a:latin typeface="Consolas" panose="020B0609020204030204"/>
              </a:rPr>
              <a:t>new </a:t>
            </a:r>
            <a:r>
              <a:rPr lang="en-US" sz="1800">
                <a:solidFill>
                  <a:srgbClr val="242D55"/>
                </a:solidFill>
                <a:latin typeface="Consolas" panose="020B0609020204030204"/>
              </a:rPr>
              <a:t>int[3];</a:t>
            </a:r>
            <a:endParaRPr lang="en-US" sz="1800">
              <a:solidFill>
                <a:srgbClr val="242D55"/>
              </a:solidFill>
              <a:latin typeface="Consolas" panose="020B0609020204030204"/>
            </a:endParaRPr>
          </a:p>
          <a:p>
            <a:pPr marL="1905000" indent="0">
              <a:lnSpc>
                <a:spcPts val="2350"/>
              </a:lnSpc>
            </a:pPr>
            <a:r>
              <a:rPr lang="en-US" sz="1800">
                <a:solidFill>
                  <a:srgbClr val="242D55"/>
                </a:solidFill>
                <a:latin typeface="Consolas" panose="020B0609020204030204"/>
              </a:rPr>
              <a:t>marks[0] </a:t>
            </a:r>
            <a:r>
              <a:rPr lang="en-US" sz="1800">
                <a:latin typeface="Consolas" panose="020B0609020204030204"/>
              </a:rPr>
              <a:t>= 66; </a:t>
            </a:r>
            <a:r>
              <a:rPr lang="en-US" sz="1800">
                <a:solidFill>
                  <a:srgbClr val="1B7721"/>
                </a:solidFill>
                <a:latin typeface="Consolas" panose="020B0609020204030204"/>
              </a:rPr>
              <a:t>//assigning value at index 0</a:t>
            </a:r>
            <a:endParaRPr lang="en-US" sz="1800">
              <a:solidFill>
                <a:srgbClr val="1B7721"/>
              </a:solidFill>
              <a:latin typeface="Consolas" panose="020B0609020204030204"/>
            </a:endParaRPr>
          </a:p>
          <a:p>
            <a:pPr marL="1905000" indent="0">
              <a:lnSpc>
                <a:spcPts val="2350"/>
              </a:lnSpc>
            </a:pPr>
            <a:r>
              <a:rPr lang="en-US" sz="1800">
                <a:solidFill>
                  <a:srgbClr val="34357D"/>
                </a:solidFill>
                <a:latin typeface="Consolas" panose="020B0609020204030204"/>
              </a:rPr>
              <a:t>marks</a:t>
            </a:r>
            <a:r>
              <a:rPr lang="en-US" sz="1800">
                <a:latin typeface="Consolas" panose="020B0609020204030204"/>
              </a:rPr>
              <a:t>[1] = 77;</a:t>
            </a:r>
            <a:r>
              <a:rPr lang="en-US" sz="1800">
                <a:solidFill>
                  <a:srgbClr val="1B7721"/>
                </a:solidFill>
                <a:latin typeface="Consolas" panose="020B0609020204030204"/>
              </a:rPr>
              <a:t>//assigning value at index 1</a:t>
            </a:r>
            <a:endParaRPr lang="en-US" sz="1800">
              <a:solidFill>
                <a:srgbClr val="1B7721"/>
              </a:solidFill>
              <a:latin typeface="Consolas" panose="020B0609020204030204"/>
            </a:endParaRPr>
          </a:p>
          <a:p>
            <a:pPr marL="1905000" indent="0">
              <a:lnSpc>
                <a:spcPts val="2350"/>
              </a:lnSpc>
            </a:pPr>
            <a:r>
              <a:rPr lang="en-US" sz="1800">
                <a:solidFill>
                  <a:srgbClr val="242D55"/>
                </a:solidFill>
                <a:latin typeface="Consolas" panose="020B0609020204030204"/>
              </a:rPr>
              <a:t>marks[2] </a:t>
            </a:r>
            <a:r>
              <a:rPr lang="en-US" sz="1800">
                <a:latin typeface="Consolas" panose="020B0609020204030204"/>
              </a:rPr>
              <a:t>= 44;</a:t>
            </a:r>
            <a:r>
              <a:rPr lang="en-US" sz="1800">
                <a:solidFill>
                  <a:srgbClr val="1B7721"/>
                </a:solidFill>
                <a:latin typeface="Consolas" panose="020B0609020204030204"/>
              </a:rPr>
              <a:t>//assigning value at index 2</a:t>
            </a:r>
            <a:endParaRPr lang="en-US" sz="1800">
              <a:solidFill>
                <a:srgbClr val="1B7721"/>
              </a:solidFill>
              <a:latin typeface="Consolas" panose="020B0609020204030204"/>
            </a:endParaRPr>
          </a:p>
          <a:p>
            <a:pPr marL="1905000" indent="0">
              <a:lnSpc>
                <a:spcPts val="2350"/>
              </a:lnSpc>
            </a:pPr>
            <a:r>
              <a:rPr lang="en-US" sz="1800">
                <a:solidFill>
                  <a:srgbClr val="408EA2"/>
                </a:solidFill>
                <a:latin typeface="Consolas" panose="020B0609020204030204"/>
              </a:rPr>
              <a:t>Console.</a:t>
            </a:r>
            <a:r>
              <a:rPr lang="en-US" sz="1800">
                <a:solidFill>
                  <a:srgbClr val="545454"/>
                </a:solidFill>
                <a:latin typeface="Consolas" panose="020B0609020204030204"/>
              </a:rPr>
              <a:t>WriteLine(marks[0] </a:t>
            </a:r>
            <a:r>
              <a:rPr lang="en-US" sz="1800">
                <a:solidFill>
                  <a:srgbClr val="461A23"/>
                </a:solidFill>
                <a:latin typeface="Consolas" panose="020B0609020204030204"/>
              </a:rPr>
              <a:t>+" "+ </a:t>
            </a:r>
            <a:r>
              <a:rPr lang="en-US" sz="1800">
                <a:solidFill>
                  <a:srgbClr val="242D55"/>
                </a:solidFill>
                <a:latin typeface="Consolas" panose="020B0609020204030204"/>
              </a:rPr>
              <a:t>marks[l]+ </a:t>
            </a:r>
            <a:r>
              <a:rPr lang="en-US" sz="1800">
                <a:solidFill>
                  <a:srgbClr val="8D202B"/>
                </a:solidFill>
                <a:latin typeface="Consolas" panose="020B0609020204030204"/>
              </a:rPr>
              <a:t>" " </a:t>
            </a:r>
            <a:r>
              <a:rPr lang="en-US" sz="1800">
                <a:solidFill>
                  <a:srgbClr val="242D55"/>
                </a:solidFill>
                <a:latin typeface="Consolas" panose="020B0609020204030204"/>
              </a:rPr>
              <a:t>+marks[2]);</a:t>
            </a:r>
            <a:endParaRPr lang="en-US" sz="1800">
              <a:solidFill>
                <a:srgbClr val="242D55"/>
              </a:solidFill>
              <a:latin typeface="Consolas" panose="020B0609020204030204"/>
            </a:endParaRPr>
          </a:p>
          <a:p>
            <a:pPr marL="1333500" indent="0">
              <a:spcAft>
                <a:spcPts val="210"/>
              </a:spcAft>
            </a:pPr>
            <a:r>
              <a:rPr lang="en-US" sz="2600">
                <a:latin typeface="Calibri" panose="020F0502020204030204"/>
              </a:rPr>
              <a:t>}</a:t>
            </a:r>
            <a:endParaRPr lang="en-US" sz="2600">
              <a:latin typeface="Calibri" panose="020F0502020204030204"/>
            </a:endParaRPr>
          </a:p>
          <a:p>
            <a:pPr marL="762000" indent="0"/>
            <a:r>
              <a:rPr lang="en-US" sz="2600">
                <a:latin typeface="Calibri" panose="020F0502020204030204"/>
              </a:rPr>
              <a: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35152"/>
            <a:ext cx="7671816" cy="478536"/>
          </a:xfrm>
          <a:prstGeom prst="rect">
            <a:avLst/>
          </a:prstGeom>
        </p:spPr>
        <p:txBody>
          <a:bodyPr wrap="none" lIns="0" tIns="0" rIns="0" bIns="0">
            <a:noAutofit/>
          </a:bodyPr>
          <a:p>
            <a:pPr indent="0"/>
            <a:r>
              <a:rPr lang="en-US" sz="4200">
                <a:latin typeface="Calibri" panose="020F0502020204030204"/>
              </a:rPr>
              <a:t>Arrays</a:t>
            </a:r>
            <a:endParaRPr lang="en-US" sz="4200">
              <a:latin typeface="Calibri" panose="020F0502020204030204"/>
            </a:endParaRPr>
          </a:p>
        </p:txBody>
      </p:sp>
      <p:sp>
        <p:nvSpPr>
          <p:cNvPr id="3" name="Rectangles 2"/>
          <p:cNvSpPr/>
          <p:nvPr/>
        </p:nvSpPr>
        <p:spPr>
          <a:xfrm>
            <a:off x="914400" y="1551432"/>
            <a:ext cx="7671816" cy="4791456"/>
          </a:xfrm>
          <a:prstGeom prst="rect">
            <a:avLst/>
          </a:prstGeom>
        </p:spPr>
        <p:txBody>
          <a:bodyPr lIns="0" tIns="0" rIns="0" bIns="0">
            <a:noAutofit/>
          </a:bodyPr>
          <a:p>
            <a:pPr marL="177800" indent="0">
              <a:spcAft>
                <a:spcPts val="2100"/>
              </a:spcAft>
            </a:pPr>
            <a:r>
              <a:rPr lang="en-US" sz="2200" b="1">
                <a:solidFill>
                  <a:srgbClr val="FC0000"/>
                </a:solidFill>
                <a:latin typeface="Calibri" panose="020F0502020204030204"/>
              </a:rPr>
              <a:t>Accessing Array Elements (using loops)</a:t>
            </a:r>
            <a:endParaRPr lang="en-US" sz="2200" b="1">
              <a:solidFill>
                <a:srgbClr val="FC0000"/>
              </a:solidFill>
              <a:latin typeface="Calibri" panose="020F0502020204030204"/>
            </a:endParaRPr>
          </a:p>
          <a:p>
            <a:pPr marL="177800" indent="0">
              <a:lnSpc>
                <a:spcPts val="2545"/>
              </a:lnSpc>
            </a:pPr>
            <a:r>
              <a:rPr lang="en-US" sz="1800">
                <a:solidFill>
                  <a:srgbClr val="3B37CC"/>
                </a:solidFill>
                <a:latin typeface="Consolas" panose="020B0609020204030204"/>
              </a:rPr>
              <a:t>3namespace </a:t>
            </a:r>
            <a:r>
              <a:rPr lang="en-US" sz="1800">
                <a:solidFill>
                  <a:srgbClr val="1C1929"/>
                </a:solidFill>
                <a:latin typeface="Consolas" panose="020B0609020204030204"/>
              </a:rPr>
              <a:t>Session6Demo</a:t>
            </a:r>
            <a:endParaRPr lang="en-US" sz="1800">
              <a:solidFill>
                <a:srgbClr val="1C1929"/>
              </a:solidFill>
              <a:latin typeface="Consolas" panose="020B0609020204030204"/>
            </a:endParaRPr>
          </a:p>
          <a:p>
            <a:pPr marL="342900" indent="0">
              <a:lnSpc>
                <a:spcPts val="254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901700" indent="0" algn="just">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901700" indent="0">
              <a:lnSpc>
                <a:spcPts val="2640"/>
              </a:lnSpc>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a:p>
            <a:pPr marL="901700" indent="0" algn="just">
              <a:lnSpc>
                <a:spcPts val="264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460500"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1460500" indent="0">
              <a:spcAft>
                <a:spcPts val="210"/>
              </a:spcAft>
            </a:pPr>
            <a:r>
              <a:rPr lang="en-US" sz="1800">
                <a:solidFill>
                  <a:srgbClr val="130ECE"/>
                </a:solidFill>
                <a:latin typeface="Consolas" panose="020B0609020204030204"/>
              </a:rPr>
              <a:t>static void </a:t>
            </a:r>
            <a:r>
              <a:rPr lang="en-US" sz="1800">
                <a:solidFill>
                  <a:srgbClr val="34357D"/>
                </a:solidFill>
                <a:latin typeface="Consolas" panose="020B0609020204030204"/>
              </a:rPr>
              <a:t>MainCstring </a:t>
            </a:r>
            <a:r>
              <a:rPr lang="en-US" sz="1800">
                <a:solidFill>
                  <a:srgbClr val="1C1929"/>
                </a:solidFill>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marL="14605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2032000" indent="0">
              <a:lnSpc>
                <a:spcPts val="2305"/>
              </a:lnSpc>
              <a:spcAft>
                <a:spcPts val="210"/>
              </a:spcAft>
            </a:pPr>
            <a:r>
              <a:rPr lang="en-US" sz="1800">
                <a:solidFill>
                  <a:srgbClr val="150F6F"/>
                </a:solidFill>
                <a:latin typeface="Consolas" panose="020B0609020204030204"/>
              </a:rPr>
              <a:t>int[] </a:t>
            </a:r>
            <a:r>
              <a:rPr lang="en-US" sz="1800">
                <a:solidFill>
                  <a:srgbClr val="34357D"/>
                </a:solidFill>
                <a:latin typeface="Consolas" panose="020B0609020204030204"/>
              </a:rPr>
              <a:t>marks </a:t>
            </a:r>
            <a:r>
              <a:rPr lang="en-US" sz="1800">
                <a:latin typeface="Consolas" panose="020B0609020204030204"/>
              </a:rPr>
              <a:t>= </a:t>
            </a:r>
            <a:r>
              <a:rPr lang="en-US" sz="1800">
                <a:solidFill>
                  <a:srgbClr val="130ECE"/>
                </a:solidFill>
                <a:latin typeface="Consolas" panose="020B0609020204030204"/>
              </a:rPr>
              <a:t>new </a:t>
            </a:r>
            <a:r>
              <a:rPr lang="en-US" sz="1800">
                <a:solidFill>
                  <a:srgbClr val="150F6F"/>
                </a:solidFill>
                <a:latin typeface="Consolas" panose="020B0609020204030204"/>
              </a:rPr>
              <a:t>int[3] </a:t>
            </a:r>
            <a:r>
              <a:rPr lang="en-US" sz="1800">
                <a:solidFill>
                  <a:srgbClr val="1C1929"/>
                </a:solidFill>
                <a:latin typeface="Consolas" panose="020B0609020204030204"/>
              </a:rPr>
              <a:t>{ 33, 44, 55 }; </a:t>
            </a:r>
            <a:endParaRPr lang="en-US" sz="1800">
              <a:solidFill>
                <a:srgbClr val="1C1929"/>
              </a:solidFill>
              <a:latin typeface="Consolas" panose="020B0609020204030204"/>
            </a:endParaRPr>
          </a:p>
          <a:p>
            <a:pPr marL="2032000" indent="0">
              <a:lnSpc>
                <a:spcPts val="2305"/>
              </a:lnSpc>
              <a:spcAft>
                <a:spcPts val="210"/>
              </a:spcAft>
            </a:pPr>
            <a:r>
              <a:rPr lang="en-US" sz="1800">
                <a:solidFill>
                  <a:srgbClr val="34357D"/>
                </a:solidFill>
                <a:latin typeface="Consolas" panose="020B0609020204030204"/>
              </a:rPr>
              <a:t>for</a:t>
            </a:r>
            <a:r>
              <a:rPr lang="en-GB" altLang="en-US" sz="1800">
                <a:solidFill>
                  <a:srgbClr val="34357D"/>
                </a:solidFill>
                <a:latin typeface="Consolas" panose="020B0609020204030204"/>
              </a:rPr>
              <a:t> </a:t>
            </a:r>
            <a:r>
              <a:rPr lang="en-US" sz="1800">
                <a:solidFill>
                  <a:srgbClr val="34357D"/>
                </a:solidFill>
                <a:latin typeface="Consolas" panose="020B0609020204030204"/>
              </a:rPr>
              <a:t>Cint </a:t>
            </a:r>
            <a:r>
              <a:rPr lang="en-US" sz="1800">
                <a:solidFill>
                  <a:srgbClr val="1C1929"/>
                </a:solidFill>
                <a:latin typeface="Consolas" panose="020B0609020204030204"/>
              </a:rPr>
              <a:t>i=0; </a:t>
            </a:r>
            <a:r>
              <a:rPr lang="en-US" sz="1800">
                <a:solidFill>
                  <a:srgbClr val="34357D"/>
                </a:solidFill>
                <a:latin typeface="Consolas" panose="020B0609020204030204"/>
              </a:rPr>
              <a:t>i&lt;marks</a:t>
            </a:r>
            <a:r>
              <a:rPr lang="en-US" sz="1800">
                <a:solidFill>
                  <a:srgbClr val="1C1929"/>
                </a:solidFill>
                <a:latin typeface="Consolas" panose="020B0609020204030204"/>
              </a:rPr>
              <a:t>. Length;i++)</a:t>
            </a:r>
            <a:endParaRPr lang="en-US" sz="1800">
              <a:solidFill>
                <a:srgbClr val="1C1929"/>
              </a:solidFill>
              <a:latin typeface="Consolas" panose="020B0609020204030204"/>
            </a:endParaRPr>
          </a:p>
          <a:p>
            <a:pPr marL="20320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2590800" indent="0">
              <a:spcAft>
                <a:spcPts val="210"/>
              </a:spcAft>
            </a:pPr>
            <a:r>
              <a:rPr lang="en-US" sz="1800">
                <a:solidFill>
                  <a:srgbClr val="408EA2"/>
                </a:solidFill>
                <a:latin typeface="Consolas" panose="020B0609020204030204"/>
              </a:rPr>
              <a:t>Console. </a:t>
            </a:r>
            <a:r>
              <a:rPr lang="en-US" sz="1800">
                <a:solidFill>
                  <a:srgbClr val="545454"/>
                </a:solidFill>
                <a:latin typeface="Consolas" panose="020B0609020204030204"/>
              </a:rPr>
              <a:t>Writel_ine(marks[i])</a:t>
            </a:r>
            <a:r>
              <a:rPr lang="en-US" sz="1800">
                <a:solidFill>
                  <a:srgbClr val="1C1929"/>
                </a:solidFill>
                <a:latin typeface="Consolas" panose="020B0609020204030204"/>
              </a:rPr>
              <a:t>;</a:t>
            </a:r>
            <a:endParaRPr lang="en-US" sz="1800">
              <a:solidFill>
                <a:srgbClr val="1C1929"/>
              </a:solidFill>
              <a:latin typeface="Consolas" panose="020B0609020204030204"/>
            </a:endParaRPr>
          </a:p>
          <a:p>
            <a:pPr marL="2032000" indent="0"/>
            <a:r>
              <a:rPr lang="en-US" sz="2600">
                <a:solidFill>
                  <a:srgbClr val="1C1929"/>
                </a:solidFill>
                <a:latin typeface="Calibri" panose="020F0502020204030204"/>
              </a:rPr>
              <a:t>}</a:t>
            </a:r>
            <a:endParaRPr lang="en-US" sz="2600">
              <a:solidFill>
                <a:srgbClr val="1C1929"/>
              </a:solidFill>
              <a:latin typeface="Calibri" panose="020F0502020204030204"/>
            </a:endParaRPr>
          </a:p>
          <a:p>
            <a:pPr marL="901700" indent="0" algn="just">
              <a:lnSpc>
                <a:spcPts val="2280"/>
              </a:lnSpc>
            </a:pPr>
            <a:r>
              <a:rPr lang="en-US" sz="2800">
                <a:solidFill>
                  <a:srgbClr val="D4D4D4"/>
                </a:solidFill>
                <a:latin typeface="Gulim"/>
              </a:rPr>
              <a:t>1    </a:t>
            </a:r>
            <a:r>
              <a:rPr lang="en-US" sz="2800">
                <a:solidFill>
                  <a:srgbClr val="1C1929"/>
                </a:solidFill>
                <a:latin typeface="Gulim"/>
              </a:rPr>
              <a:t>&gt;</a:t>
            </a:r>
            <a:endParaRPr lang="en-US" sz="2800">
              <a:solidFill>
                <a:srgbClr val="1C1929"/>
              </a:solidFill>
              <a:latin typeface="Gulim"/>
            </a:endParaRPr>
          </a:p>
          <a:p>
            <a:pPr marL="901700" indent="0" algn="just">
              <a:lnSpc>
                <a:spcPts val="2280"/>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4" name="Rectangles 3"/>
          <p:cNvSpPr/>
          <p:nvPr/>
        </p:nvSpPr>
        <p:spPr>
          <a:xfrm>
            <a:off x="914400" y="6409944"/>
            <a:ext cx="7671816" cy="225552"/>
          </a:xfrm>
          <a:prstGeom prst="rect">
            <a:avLst/>
          </a:prstGeom>
        </p:spPr>
        <p:txBody>
          <a:bodyPr wrap="none" lIns="0" tIns="0" rIns="0" bIns="0">
            <a:noAutofit/>
          </a:bodyPr>
          <a:p>
            <a:pPr marL="342900" indent="0">
              <a:lnSpc>
                <a:spcPts val="2280"/>
              </a:lnSpc>
            </a:pPr>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5" name="Rectangles 4"/>
          <p:cNvSpPr/>
          <p:nvPr/>
        </p:nvSpPr>
        <p:spPr>
          <a:xfrm>
            <a:off x="914400" y="6681216"/>
            <a:ext cx="7671816" cy="60960"/>
          </a:xfrm>
          <a:prstGeom prst="rect">
            <a:avLst/>
          </a:prstGeom>
        </p:spPr>
        <p:txBody>
          <a:bodyPr wrap="none" lIns="0" tIns="0" rIns="0" bIns="0">
            <a:noAutofit/>
          </a:bodyPr>
          <a:p>
            <a:pPr marL="304800" indent="0"/>
            <a:r>
              <a:rPr lang="en-US" sz="1100">
                <a:solidFill>
                  <a:srgbClr val="1C1929"/>
                </a:solidFill>
                <a:latin typeface="Calibri" panose="020F0502020204030204"/>
              </a:rPr>
              <a:t>■</a:t>
            </a:r>
            <a:endParaRPr lang="en-US" sz="1100">
              <a:solidFill>
                <a:srgbClr val="1C1929"/>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35152"/>
            <a:ext cx="2877312" cy="478536"/>
          </a:xfrm>
          <a:prstGeom prst="rect">
            <a:avLst/>
          </a:prstGeom>
        </p:spPr>
        <p:txBody>
          <a:bodyPr wrap="none" lIns="0" tIns="0" rIns="0" bIns="0">
            <a:noAutofit/>
          </a:bodyPr>
          <a:p>
            <a:pPr indent="0"/>
            <a:r>
              <a:rPr lang="en-US" sz="4200">
                <a:latin typeface="Calibri" panose="020F0502020204030204"/>
              </a:rPr>
              <a:t>Arrays</a:t>
            </a:r>
            <a:endParaRPr lang="en-US" sz="4200">
              <a:latin typeface="Calibri" panose="020F0502020204030204"/>
            </a:endParaRPr>
          </a:p>
        </p:txBody>
      </p:sp>
      <p:sp>
        <p:nvSpPr>
          <p:cNvPr id="3" name="Rectangles 2"/>
          <p:cNvSpPr/>
          <p:nvPr/>
        </p:nvSpPr>
        <p:spPr>
          <a:xfrm>
            <a:off x="914400" y="1551432"/>
            <a:ext cx="2877312" cy="4032504"/>
          </a:xfrm>
          <a:prstGeom prst="rect">
            <a:avLst/>
          </a:prstGeom>
        </p:spPr>
        <p:txBody>
          <a:bodyPr lIns="0" tIns="0" rIns="0" bIns="0">
            <a:noAutofit/>
          </a:bodyPr>
          <a:p>
            <a:pPr marL="190500" indent="0" algn="just">
              <a:spcAft>
                <a:spcPts val="630"/>
              </a:spcAft>
            </a:pPr>
            <a:r>
              <a:rPr lang="en-US" sz="2300" b="1">
                <a:solidFill>
                  <a:srgbClr val="FC0000"/>
                </a:solidFill>
                <a:latin typeface="Calibri" panose="020F0502020204030204"/>
              </a:rPr>
              <a:t>Multidimensional</a:t>
            </a:r>
            <a:endParaRPr lang="en-US" sz="2300" b="1">
              <a:solidFill>
                <a:srgbClr val="FC0000"/>
              </a:solidFill>
              <a:latin typeface="Calibri" panose="020F0502020204030204"/>
            </a:endParaRPr>
          </a:p>
          <a:p>
            <a:pPr marL="190500" indent="0" algn="just">
              <a:spcAft>
                <a:spcPts val="630"/>
              </a:spcAft>
            </a:pPr>
            <a:r>
              <a:rPr lang="en-US" sz="2300" b="1">
                <a:solidFill>
                  <a:srgbClr val="FC0000"/>
                </a:solidFill>
                <a:latin typeface="Calibri" panose="020F0502020204030204"/>
              </a:rPr>
              <a:t>Array</a:t>
            </a:r>
            <a:endParaRPr lang="en-US" sz="2300" b="1">
              <a:solidFill>
                <a:srgbClr val="FC0000"/>
              </a:solidFill>
              <a:latin typeface="Calibri" panose="020F0502020204030204"/>
            </a:endParaRPr>
          </a:p>
          <a:p>
            <a:pPr marL="190500" indent="0" algn="just">
              <a:lnSpc>
                <a:spcPts val="2590"/>
              </a:lnSpc>
            </a:pPr>
            <a:r>
              <a:rPr lang="en-US" sz="2300">
                <a:latin typeface="Calibri" panose="020F0502020204030204"/>
              </a:rPr>
              <a:t>•    The</a:t>
            </a:r>
            <a:endParaRPr lang="en-US" sz="2300">
              <a:latin typeface="Calibri" panose="020F0502020204030204"/>
            </a:endParaRPr>
          </a:p>
          <a:p>
            <a:pPr marL="393700" indent="0">
              <a:lnSpc>
                <a:spcPts val="2590"/>
              </a:lnSpc>
              <a:spcAft>
                <a:spcPts val="210"/>
              </a:spcAft>
            </a:pPr>
            <a:r>
              <a:rPr lang="en-US" sz="2300">
                <a:latin typeface="Calibri" panose="020F0502020204030204"/>
              </a:rPr>
              <a:t>multi-dimensional array contains </a:t>
            </a:r>
            <a:r>
              <a:rPr lang="en-US" sz="2300">
                <a:solidFill>
                  <a:srgbClr val="00AD50"/>
                </a:solidFill>
                <a:latin typeface="Calibri" panose="020F0502020204030204"/>
              </a:rPr>
              <a:t>more than one row </a:t>
            </a:r>
            <a:r>
              <a:rPr lang="en-US" sz="2300">
                <a:latin typeface="Calibri" panose="020F0502020204030204"/>
              </a:rPr>
              <a:t>to </a:t>
            </a:r>
            <a:r>
              <a:rPr lang="en-US" sz="2300">
                <a:solidFill>
                  <a:srgbClr val="00AD50"/>
                </a:solidFill>
                <a:latin typeface="Calibri" panose="020F0502020204030204"/>
              </a:rPr>
              <a:t>store the values.</a:t>
            </a:r>
            <a:endParaRPr lang="en-US" sz="2300">
              <a:solidFill>
                <a:srgbClr val="00AD50"/>
              </a:solidFill>
              <a:latin typeface="Calibri" panose="020F0502020204030204"/>
            </a:endParaRPr>
          </a:p>
          <a:p>
            <a:pPr marL="393700" indent="-203200">
              <a:lnSpc>
                <a:spcPts val="2590"/>
              </a:lnSpc>
            </a:pPr>
            <a:r>
              <a:rPr lang="en-US" sz="2300">
                <a:latin typeface="Calibri" panose="020F0502020204030204"/>
              </a:rPr>
              <a:t>•    To storing and accessing the values of the array, one required the </a:t>
            </a:r>
            <a:r>
              <a:rPr lang="en-US" sz="2300">
                <a:solidFill>
                  <a:srgbClr val="00AD50"/>
                </a:solidFill>
                <a:latin typeface="Calibri" panose="020F0502020204030204"/>
              </a:rPr>
              <a:t>nested loop</a:t>
            </a:r>
            <a:endParaRPr lang="en-US" sz="2300">
              <a:solidFill>
                <a:srgbClr val="00AD50"/>
              </a:solidFill>
              <a:latin typeface="Calibri" panose="020F0502020204030204"/>
            </a:endParaRPr>
          </a:p>
        </p:txBody>
      </p:sp>
      <p:sp>
        <p:nvSpPr>
          <p:cNvPr id="4" name="Rectangles 3"/>
          <p:cNvSpPr/>
          <p:nvPr/>
        </p:nvSpPr>
        <p:spPr>
          <a:xfrm>
            <a:off x="4337304" y="509016"/>
            <a:ext cx="7223760" cy="5800344"/>
          </a:xfrm>
          <a:prstGeom prst="rect">
            <a:avLst/>
          </a:prstGeom>
        </p:spPr>
        <p:txBody>
          <a:bodyPr lIns="0" tIns="0" rIns="0" bIns="0">
            <a:noAutofit/>
          </a:bodyPr>
          <a:p>
            <a:pPr marL="82550" indent="0">
              <a:spcAft>
                <a:spcPts val="210"/>
              </a:spcAft>
            </a:pPr>
            <a:r>
              <a:rPr lang="en-US" sz="1600">
                <a:solidFill>
                  <a:srgbClr val="130ECE"/>
                </a:solidFill>
                <a:latin typeface="Consolas" panose="020B0609020204030204"/>
              </a:rPr>
              <a:t>namespace </a:t>
            </a:r>
            <a:r>
              <a:rPr lang="en-US" sz="1600">
                <a:solidFill>
                  <a:srgbClr val="120D18"/>
                </a:solidFill>
                <a:latin typeface="Consolas" panose="020B0609020204030204"/>
              </a:rPr>
              <a:t>Session6Demo|</a:t>
            </a:r>
            <a:endParaRPr lang="en-US" sz="1600">
              <a:solidFill>
                <a:srgbClr val="120D18"/>
              </a:solidFill>
              <a:latin typeface="Consolas" panose="020B0609020204030204"/>
            </a:endParaRPr>
          </a:p>
          <a:p>
            <a:pPr marL="82550" indent="0" algn="just">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5245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52450" indent="0">
              <a:lnSpc>
                <a:spcPts val="2210"/>
              </a:lnSpc>
            </a:pPr>
            <a:r>
              <a:rPr lang="en-US" sz="1600">
                <a:solidFill>
                  <a:srgbClr val="130ECE"/>
                </a:solidFill>
                <a:latin typeface="Consolas" panose="020B0609020204030204"/>
              </a:rPr>
              <a:t>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a:p>
            <a:pPr marL="552450" indent="0">
              <a:lnSpc>
                <a:spcPts val="221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3505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1035050" indent="0">
              <a:spcAft>
                <a:spcPts val="210"/>
              </a:spcAft>
            </a:pPr>
            <a:r>
              <a:rPr lang="en-US" sz="1600">
                <a:solidFill>
                  <a:srgbClr val="130ECE"/>
                </a:solidFill>
                <a:latin typeface="Consolas" panose="020B0609020204030204"/>
              </a:rPr>
              <a:t>static void </a:t>
            </a:r>
            <a:r>
              <a:rPr lang="en-US" sz="1600">
                <a:solidFill>
                  <a:srgbClr val="34357D"/>
                </a:solidFill>
                <a:latin typeface="Consolas" panose="020B0609020204030204"/>
              </a:rPr>
              <a:t>Main(string </a:t>
            </a:r>
            <a:r>
              <a:rPr lang="en-US" sz="1600">
                <a:solidFill>
                  <a:srgbClr val="120D18"/>
                </a:solidFill>
                <a:latin typeface="Consolas" panose="020B0609020204030204"/>
              </a:rPr>
              <a:t>[] </a:t>
            </a:r>
            <a:r>
              <a:rPr lang="en-US" sz="1600">
                <a:solidFill>
                  <a:srgbClr val="888888"/>
                </a:solidFill>
                <a:latin typeface="Consolas" panose="020B0609020204030204"/>
              </a:rPr>
              <a:t>args)</a:t>
            </a:r>
            <a:endParaRPr lang="en-US" sz="1600">
              <a:solidFill>
                <a:srgbClr val="888888"/>
              </a:solidFill>
              <a:latin typeface="Consolas" panose="020B0609020204030204"/>
            </a:endParaRPr>
          </a:p>
          <a:p>
            <a:pPr marL="103505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504950" indent="0">
              <a:lnSpc>
                <a:spcPts val="1970"/>
              </a:lnSpc>
            </a:pPr>
            <a:r>
              <a:rPr lang="en-US" sz="1600">
                <a:solidFill>
                  <a:srgbClr val="150F6F"/>
                </a:solidFill>
                <a:latin typeface="Consolas" panose="020B0609020204030204"/>
              </a:rPr>
              <a:t>int[,] </a:t>
            </a:r>
            <a:r>
              <a:rPr lang="en-US" sz="1600">
                <a:solidFill>
                  <a:srgbClr val="34357D"/>
                </a:solidFill>
                <a:latin typeface="Consolas" panose="020B0609020204030204"/>
              </a:rPr>
              <a:t>marks=new </a:t>
            </a:r>
            <a:r>
              <a:rPr lang="en-US" sz="1600">
                <a:solidFill>
                  <a:srgbClr val="242D55"/>
                </a:solidFill>
                <a:latin typeface="Consolas" panose="020B0609020204030204"/>
              </a:rPr>
              <a:t>int[4,2];//4 </a:t>
            </a:r>
            <a:r>
              <a:rPr lang="en-US" sz="1600">
                <a:solidFill>
                  <a:srgbClr val="1B7721"/>
                </a:solidFill>
                <a:latin typeface="Consolas" panose="020B0609020204030204"/>
              </a:rPr>
              <a:t>rows and 2 columns</a:t>
            </a:r>
            <a:endParaRPr lang="en-US" sz="1600">
              <a:solidFill>
                <a:srgbClr val="1B7721"/>
              </a:solidFill>
              <a:latin typeface="Consolas" panose="020B0609020204030204"/>
            </a:endParaRPr>
          </a:p>
          <a:p>
            <a:pPr marL="1504950" indent="0">
              <a:lnSpc>
                <a:spcPts val="1970"/>
              </a:lnSpc>
            </a:pPr>
            <a:r>
              <a:rPr lang="en-US" sz="1600">
                <a:solidFill>
                  <a:srgbClr val="34357D"/>
                </a:solidFill>
                <a:latin typeface="Consolas" panose="020B0609020204030204"/>
              </a:rPr>
              <a:t>marks</a:t>
            </a:r>
            <a:r>
              <a:rPr lang="en-US" sz="1600">
                <a:solidFill>
                  <a:srgbClr val="120D18"/>
                </a:solidFill>
                <a:latin typeface="Consolas" panose="020B0609020204030204"/>
              </a:rPr>
              <a:t>[0,0] </a:t>
            </a:r>
            <a:r>
              <a:rPr lang="en-US" sz="1600">
                <a:latin typeface="Consolas" panose="020B0609020204030204"/>
              </a:rPr>
              <a:t>= </a:t>
            </a:r>
            <a:r>
              <a:rPr lang="en-US" sz="1600">
                <a:solidFill>
                  <a:srgbClr val="120D18"/>
                </a:solidFill>
                <a:latin typeface="Consolas" panose="020B0609020204030204"/>
              </a:rPr>
              <a:t>11; </a:t>
            </a:r>
            <a:r>
              <a:rPr lang="en-US" sz="1600">
                <a:solidFill>
                  <a:srgbClr val="34357D"/>
                </a:solidFill>
                <a:latin typeface="Consolas" panose="020B0609020204030204"/>
              </a:rPr>
              <a:t>marks</a:t>
            </a:r>
            <a:r>
              <a:rPr lang="en-US" sz="1600">
                <a:solidFill>
                  <a:srgbClr val="120D18"/>
                </a:solidFill>
                <a:latin typeface="Consolas" panose="020B0609020204030204"/>
              </a:rPr>
              <a:t>[0,1] </a:t>
            </a:r>
            <a:r>
              <a:rPr lang="en-US" sz="1600">
                <a:latin typeface="Consolas" panose="020B0609020204030204"/>
              </a:rPr>
              <a:t>= </a:t>
            </a:r>
            <a:r>
              <a:rPr lang="en-US" sz="1600">
                <a:solidFill>
                  <a:srgbClr val="120D18"/>
                </a:solidFill>
                <a:latin typeface="Consolas" panose="020B0609020204030204"/>
              </a:rPr>
              <a:t>22;</a:t>
            </a:r>
            <a:endParaRPr lang="en-US" sz="1600">
              <a:solidFill>
                <a:srgbClr val="120D18"/>
              </a:solidFill>
              <a:latin typeface="Consolas" panose="020B0609020204030204"/>
            </a:endParaRPr>
          </a:p>
          <a:p>
            <a:pPr marL="1504950" indent="0">
              <a:lnSpc>
                <a:spcPts val="1970"/>
              </a:lnSpc>
            </a:pPr>
            <a:r>
              <a:rPr lang="en-US" sz="1600">
                <a:solidFill>
                  <a:srgbClr val="34357D"/>
                </a:solidFill>
                <a:latin typeface="Consolas" panose="020B0609020204030204"/>
              </a:rPr>
              <a:t>marks</a:t>
            </a:r>
            <a:r>
              <a:rPr lang="en-US" sz="1600">
                <a:solidFill>
                  <a:srgbClr val="120D18"/>
                </a:solidFill>
                <a:latin typeface="Consolas" panose="020B0609020204030204"/>
              </a:rPr>
              <a:t>[1,0] </a:t>
            </a:r>
            <a:r>
              <a:rPr lang="en-US" sz="1600">
                <a:latin typeface="Consolas" panose="020B0609020204030204"/>
              </a:rPr>
              <a:t>= </a:t>
            </a:r>
            <a:r>
              <a:rPr lang="en-US" sz="1600">
                <a:solidFill>
                  <a:srgbClr val="120D18"/>
                </a:solidFill>
                <a:latin typeface="Consolas" panose="020B0609020204030204"/>
              </a:rPr>
              <a:t>33; </a:t>
            </a:r>
            <a:r>
              <a:rPr lang="en-US" sz="1600">
                <a:solidFill>
                  <a:srgbClr val="34357D"/>
                </a:solidFill>
                <a:latin typeface="Consolas" panose="020B0609020204030204"/>
              </a:rPr>
              <a:t>marks</a:t>
            </a:r>
            <a:r>
              <a:rPr lang="en-US" sz="1600">
                <a:solidFill>
                  <a:srgbClr val="120D18"/>
                </a:solidFill>
                <a:latin typeface="Consolas" panose="020B0609020204030204"/>
              </a:rPr>
              <a:t>[1,1] </a:t>
            </a:r>
            <a:r>
              <a:rPr lang="en-US" sz="1600">
                <a:latin typeface="Consolas" panose="020B0609020204030204"/>
              </a:rPr>
              <a:t>= </a:t>
            </a:r>
            <a:r>
              <a:rPr lang="en-US" sz="1600">
                <a:solidFill>
                  <a:srgbClr val="120D18"/>
                </a:solidFill>
                <a:latin typeface="Consolas" panose="020B0609020204030204"/>
              </a:rPr>
              <a:t>44;</a:t>
            </a:r>
            <a:endParaRPr lang="en-US" sz="1600">
              <a:solidFill>
                <a:srgbClr val="120D18"/>
              </a:solidFill>
              <a:latin typeface="Consolas" panose="020B0609020204030204"/>
            </a:endParaRPr>
          </a:p>
          <a:p>
            <a:pPr marL="1504950" indent="0">
              <a:lnSpc>
                <a:spcPts val="1970"/>
              </a:lnSpc>
            </a:pPr>
            <a:r>
              <a:rPr lang="en-US" sz="1600">
                <a:solidFill>
                  <a:srgbClr val="34357D"/>
                </a:solidFill>
                <a:latin typeface="Consolas" panose="020B0609020204030204"/>
              </a:rPr>
              <a:t>marks</a:t>
            </a:r>
            <a:r>
              <a:rPr lang="en-US" sz="1600">
                <a:solidFill>
                  <a:srgbClr val="120D18"/>
                </a:solidFill>
                <a:latin typeface="Consolas" panose="020B0609020204030204"/>
              </a:rPr>
              <a:t>[2,0] </a:t>
            </a:r>
            <a:r>
              <a:rPr lang="en-US" sz="1600">
                <a:latin typeface="Consolas" panose="020B0609020204030204"/>
              </a:rPr>
              <a:t>= </a:t>
            </a:r>
            <a:r>
              <a:rPr lang="en-US" sz="1600">
                <a:solidFill>
                  <a:srgbClr val="120D18"/>
                </a:solidFill>
                <a:latin typeface="Consolas" panose="020B0609020204030204"/>
              </a:rPr>
              <a:t>55; </a:t>
            </a:r>
            <a:r>
              <a:rPr lang="en-US" sz="1600">
                <a:solidFill>
                  <a:srgbClr val="34357D"/>
                </a:solidFill>
                <a:latin typeface="Consolas" panose="020B0609020204030204"/>
              </a:rPr>
              <a:t>marks</a:t>
            </a:r>
            <a:r>
              <a:rPr lang="en-US" sz="1600">
                <a:solidFill>
                  <a:srgbClr val="120D18"/>
                </a:solidFill>
                <a:latin typeface="Consolas" panose="020B0609020204030204"/>
              </a:rPr>
              <a:t>[2,1] </a:t>
            </a:r>
            <a:r>
              <a:rPr lang="en-US" sz="1600">
                <a:latin typeface="Consolas" panose="020B0609020204030204"/>
              </a:rPr>
              <a:t>= </a:t>
            </a:r>
            <a:r>
              <a:rPr lang="en-US" sz="1600">
                <a:solidFill>
                  <a:srgbClr val="120D18"/>
                </a:solidFill>
                <a:latin typeface="Consolas" panose="020B0609020204030204"/>
              </a:rPr>
              <a:t>66;</a:t>
            </a:r>
            <a:endParaRPr lang="en-US" sz="1600">
              <a:solidFill>
                <a:srgbClr val="120D18"/>
              </a:solidFill>
              <a:latin typeface="Consolas" panose="020B0609020204030204"/>
            </a:endParaRPr>
          </a:p>
          <a:p>
            <a:pPr marL="1504950" indent="0">
              <a:lnSpc>
                <a:spcPts val="1970"/>
              </a:lnSpc>
            </a:pPr>
            <a:r>
              <a:rPr lang="en-US" sz="1600">
                <a:solidFill>
                  <a:srgbClr val="34357D"/>
                </a:solidFill>
                <a:latin typeface="Consolas" panose="020B0609020204030204"/>
              </a:rPr>
              <a:t>marks</a:t>
            </a:r>
            <a:r>
              <a:rPr lang="en-US" sz="1600">
                <a:solidFill>
                  <a:srgbClr val="120D18"/>
                </a:solidFill>
                <a:latin typeface="Consolas" panose="020B0609020204030204"/>
              </a:rPr>
              <a:t>[3,0] </a:t>
            </a:r>
            <a:r>
              <a:rPr lang="en-US" sz="1600">
                <a:latin typeface="Consolas" panose="020B0609020204030204"/>
              </a:rPr>
              <a:t>= </a:t>
            </a:r>
            <a:r>
              <a:rPr lang="en-US" sz="1600">
                <a:solidFill>
                  <a:srgbClr val="120D18"/>
                </a:solidFill>
                <a:latin typeface="Consolas" panose="020B0609020204030204"/>
              </a:rPr>
              <a:t>77; </a:t>
            </a:r>
            <a:r>
              <a:rPr lang="en-US" sz="1600">
                <a:solidFill>
                  <a:srgbClr val="34357D"/>
                </a:solidFill>
                <a:latin typeface="Consolas" panose="020B0609020204030204"/>
              </a:rPr>
              <a:t>marks</a:t>
            </a:r>
            <a:r>
              <a:rPr lang="en-US" sz="1600">
                <a:solidFill>
                  <a:srgbClr val="120D18"/>
                </a:solidFill>
                <a:latin typeface="Consolas" panose="020B0609020204030204"/>
              </a:rPr>
              <a:t>[3,1] </a:t>
            </a:r>
            <a:r>
              <a:rPr lang="en-US" sz="1600">
                <a:latin typeface="Consolas" panose="020B0609020204030204"/>
              </a:rPr>
              <a:t>= </a:t>
            </a:r>
            <a:r>
              <a:rPr lang="en-US" sz="1600">
                <a:solidFill>
                  <a:srgbClr val="120D18"/>
                </a:solidFill>
                <a:latin typeface="Consolas" panose="020B0609020204030204"/>
              </a:rPr>
              <a:t>88;</a:t>
            </a:r>
            <a:endParaRPr lang="en-US" sz="1600">
              <a:solidFill>
                <a:srgbClr val="120D18"/>
              </a:solidFill>
              <a:latin typeface="Consolas" panose="020B0609020204030204"/>
            </a:endParaRPr>
          </a:p>
          <a:p>
            <a:pPr marL="1377950" indent="0">
              <a:lnSpc>
                <a:spcPts val="1970"/>
              </a:lnSpc>
              <a:spcAft>
                <a:spcPts val="210"/>
              </a:spcAft>
            </a:pPr>
            <a:r>
              <a:rPr lang="en-US" sz="1600">
                <a:solidFill>
                  <a:srgbClr val="312694"/>
                </a:solidFill>
                <a:latin typeface="Consolas" panose="020B0609020204030204"/>
              </a:rPr>
              <a:t>-ForCint </a:t>
            </a:r>
            <a:r>
              <a:rPr lang="en-US" sz="1600">
                <a:solidFill>
                  <a:srgbClr val="34357D"/>
                </a:solidFill>
                <a:latin typeface="Consolas" panose="020B0609020204030204"/>
              </a:rPr>
              <a:t>i </a:t>
            </a:r>
            <a:r>
              <a:rPr lang="en-US" sz="1600">
                <a:latin typeface="Consolas" panose="020B0609020204030204"/>
              </a:rPr>
              <a:t>= </a:t>
            </a:r>
            <a:r>
              <a:rPr lang="en-US" sz="1600">
                <a:solidFill>
                  <a:srgbClr val="120D18"/>
                </a:solidFill>
                <a:latin typeface="Consolas" panose="020B0609020204030204"/>
              </a:rPr>
              <a:t>0; </a:t>
            </a:r>
            <a:r>
              <a:rPr lang="en-US" sz="1600">
                <a:solidFill>
                  <a:srgbClr val="34357D"/>
                </a:solidFill>
                <a:latin typeface="Consolas" panose="020B0609020204030204"/>
              </a:rPr>
              <a:t>i </a:t>
            </a:r>
            <a:r>
              <a:rPr lang="en-US" sz="1600">
                <a:solidFill>
                  <a:srgbClr val="120D18"/>
                </a:solidFill>
                <a:latin typeface="Consolas" panose="020B0609020204030204"/>
              </a:rPr>
              <a:t>&lt; 4;i++)</a:t>
            </a:r>
            <a:endParaRPr lang="en-US" sz="1600">
              <a:solidFill>
                <a:srgbClr val="120D18"/>
              </a:solidFill>
              <a:latin typeface="Consolas" panose="020B0609020204030204"/>
            </a:endParaRPr>
          </a:p>
          <a:p>
            <a:pPr marL="150495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987550" indent="0"/>
            <a:r>
              <a:rPr lang="en-US" sz="1600">
                <a:solidFill>
                  <a:srgbClr val="312694"/>
                </a:solidFill>
                <a:latin typeface="Consolas" panose="020B0609020204030204"/>
              </a:rPr>
              <a:t>-ForCint </a:t>
            </a:r>
            <a:r>
              <a:rPr lang="en-US" sz="1600" b="1" i="1">
                <a:solidFill>
                  <a:srgbClr val="34357D"/>
                </a:solidFill>
                <a:latin typeface="Lucida Sans Unicode" panose="020B0602030504020204"/>
              </a:rPr>
              <a:t>j </a:t>
            </a:r>
            <a:r>
              <a:rPr lang="en-US" sz="1600" b="1" i="1">
                <a:latin typeface="Lucida Sans Unicode" panose="020B0602030504020204"/>
              </a:rPr>
              <a:t>=</a:t>
            </a:r>
            <a:r>
              <a:rPr lang="en-US" sz="1600">
                <a:latin typeface="Consolas" panose="020B0609020204030204"/>
              </a:rPr>
              <a:t> </a:t>
            </a:r>
            <a:r>
              <a:rPr lang="en-US" sz="1600">
                <a:solidFill>
                  <a:srgbClr val="120D18"/>
                </a:solidFill>
                <a:latin typeface="Consolas" panose="020B0609020204030204"/>
              </a:rPr>
              <a:t>0; </a:t>
            </a:r>
            <a:r>
              <a:rPr lang="en-US" sz="1600">
                <a:solidFill>
                  <a:srgbClr val="34357D"/>
                </a:solidFill>
                <a:latin typeface="Consolas" panose="020B0609020204030204"/>
              </a:rPr>
              <a:t>j </a:t>
            </a:r>
            <a:r>
              <a:rPr lang="en-US" sz="1600">
                <a:solidFill>
                  <a:srgbClr val="120D18"/>
                </a:solidFill>
                <a:latin typeface="Consolas" panose="020B0609020204030204"/>
              </a:rPr>
              <a:t>&lt; 2; j++)</a:t>
            </a:r>
            <a:endParaRPr lang="en-US" sz="1600">
              <a:solidFill>
                <a:srgbClr val="120D18"/>
              </a:solidFill>
              <a:latin typeface="Consolas" panose="020B0609020204030204"/>
            </a:endParaRPr>
          </a:p>
          <a:p>
            <a:pPr marL="82550" indent="0" algn="just">
              <a:spcAft>
                <a:spcPts val="210"/>
              </a:spcAft>
            </a:pPr>
            <a:r>
              <a:rPr lang="en-US" sz="2200" b="1">
                <a:solidFill>
                  <a:srgbClr val="D4D4D4"/>
                </a:solidFill>
                <a:latin typeface="Calibri" panose="020F0502020204030204"/>
              </a:rPr>
              <a:t>j |    </a:t>
            </a:r>
            <a:r>
              <a:rPr lang="en-US" sz="2200" b="1">
                <a:solidFill>
                  <a:srgbClr val="120D18"/>
                </a:solidFill>
                <a:latin typeface="Calibri" panose="020F0502020204030204"/>
              </a:rPr>
              <a:t>{</a:t>
            </a:r>
            <a:endParaRPr lang="en-US" sz="2200" b="1">
              <a:solidFill>
                <a:srgbClr val="120D18"/>
              </a:solidFill>
              <a:latin typeface="Calibri" panose="020F0502020204030204"/>
            </a:endParaRPr>
          </a:p>
          <a:p>
            <a:pPr marL="2457450" indent="0">
              <a:spcAft>
                <a:spcPts val="210"/>
              </a:spcAft>
            </a:pPr>
            <a:r>
              <a:rPr lang="en-US" sz="1600">
                <a:solidFill>
                  <a:srgbClr val="408EA2"/>
                </a:solidFill>
                <a:latin typeface="Consolas" panose="020B0609020204030204"/>
              </a:rPr>
              <a:t>Console.</a:t>
            </a:r>
            <a:r>
              <a:rPr lang="en-US" sz="1600">
                <a:solidFill>
                  <a:srgbClr val="574733"/>
                </a:solidFill>
                <a:latin typeface="Consolas" panose="020B0609020204030204"/>
              </a:rPr>
              <a:t>Write(marks[i,</a:t>
            </a:r>
            <a:r>
              <a:rPr lang="en-US" sz="1600">
                <a:solidFill>
                  <a:srgbClr val="242D55"/>
                </a:solidFill>
                <a:latin typeface="Consolas" panose="020B0609020204030204"/>
              </a:rPr>
              <a:t>j] </a:t>
            </a:r>
            <a:r>
              <a:rPr lang="en-US" sz="1600">
                <a:solidFill>
                  <a:srgbClr val="461A23"/>
                </a:solidFill>
                <a:latin typeface="Consolas" panose="020B0609020204030204"/>
              </a:rPr>
              <a:t>+"</a:t>
            </a:r>
            <a:endParaRPr lang="en-US" sz="1600">
              <a:solidFill>
                <a:srgbClr val="461A23"/>
              </a:solidFill>
              <a:latin typeface="Consolas" panose="020B0609020204030204"/>
            </a:endParaRPr>
          </a:p>
          <a:p>
            <a:pPr marR="95250" indent="0" algn="ctr">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987550" indent="0">
              <a:spcAft>
                <a:spcPts val="210"/>
              </a:spcAft>
            </a:pPr>
            <a:r>
              <a:rPr lang="en-US" sz="1600">
                <a:solidFill>
                  <a:srgbClr val="408EA2"/>
                </a:solidFill>
                <a:latin typeface="Consolas" panose="020B0609020204030204"/>
              </a:rPr>
              <a:t>Console </a:t>
            </a:r>
            <a:r>
              <a:rPr lang="en-US" sz="1600">
                <a:solidFill>
                  <a:srgbClr val="574733"/>
                </a:solidFill>
                <a:latin typeface="Consolas" panose="020B0609020204030204"/>
              </a:rPr>
              <a:t>.WriteLineO</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504950" indent="0">
              <a:lnSpc>
                <a:spcPts val="197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35050" indent="0">
              <a:lnSpc>
                <a:spcPts val="197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52450" indent="0">
              <a:lnSpc>
                <a:spcPts val="197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2550" indent="0" algn="just">
              <a:lnSpc>
                <a:spcPts val="197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35152"/>
            <a:ext cx="3026664" cy="478536"/>
          </a:xfrm>
          <a:prstGeom prst="rect">
            <a:avLst/>
          </a:prstGeom>
        </p:spPr>
        <p:txBody>
          <a:bodyPr wrap="none" lIns="0" tIns="0" rIns="0" bIns="0">
            <a:noAutofit/>
          </a:bodyPr>
          <a:p>
            <a:pPr indent="0"/>
            <a:r>
              <a:rPr lang="en-US" sz="4200">
                <a:latin typeface="Calibri" panose="020F0502020204030204"/>
              </a:rPr>
              <a:t>Arrays</a:t>
            </a:r>
            <a:endParaRPr lang="en-US" sz="4200">
              <a:latin typeface="Calibri" panose="020F0502020204030204"/>
            </a:endParaRPr>
          </a:p>
        </p:txBody>
      </p:sp>
      <p:sp>
        <p:nvSpPr>
          <p:cNvPr id="3" name="Rectangles 2"/>
          <p:cNvSpPr/>
          <p:nvPr/>
        </p:nvSpPr>
        <p:spPr>
          <a:xfrm>
            <a:off x="914400" y="1557528"/>
            <a:ext cx="3026664" cy="2923032"/>
          </a:xfrm>
          <a:prstGeom prst="rect">
            <a:avLst/>
          </a:prstGeom>
        </p:spPr>
        <p:txBody>
          <a:bodyPr lIns="0" tIns="0" rIns="0" bIns="0">
            <a:noAutofit/>
          </a:bodyPr>
          <a:p>
            <a:pPr marL="165100" indent="0">
              <a:spcAft>
                <a:spcPts val="840"/>
              </a:spcAft>
            </a:pPr>
            <a:r>
              <a:rPr lang="en-US" sz="2300" b="1" spc="-50">
                <a:solidFill>
                  <a:srgbClr val="FC0000"/>
                </a:solidFill>
                <a:latin typeface="Calibri" panose="020F0502020204030204"/>
              </a:rPr>
              <a:t>Jagged Array</a:t>
            </a:r>
            <a:endParaRPr lang="en-US" sz="2300" b="1" spc="-50">
              <a:solidFill>
                <a:srgbClr val="FC0000"/>
              </a:solidFill>
              <a:latin typeface="Calibri" panose="020F0502020204030204"/>
            </a:endParaRPr>
          </a:p>
          <a:p>
            <a:pPr marL="165100" indent="0">
              <a:lnSpc>
                <a:spcPts val="2590"/>
              </a:lnSpc>
            </a:pPr>
            <a:r>
              <a:rPr lang="en-US" sz="2300">
                <a:latin typeface="Calibri" panose="020F0502020204030204"/>
              </a:rPr>
              <a:t>An array whose elements are arrays is known as Jagged arrays it means </a:t>
            </a:r>
            <a:r>
              <a:rPr lang="en-US" sz="2300" b="1" spc="-50">
                <a:latin typeface="Calibri" panose="020F0502020204030204"/>
              </a:rPr>
              <a:t>"array of arrays". </a:t>
            </a:r>
            <a:r>
              <a:rPr lang="en-US" sz="2300">
                <a:latin typeface="Calibri" panose="020F0502020204030204"/>
              </a:rPr>
              <a:t>The jagged array elements may be of different dimensions and sizes.</a:t>
            </a:r>
            <a:endParaRPr lang="en-US" sz="2300">
              <a:latin typeface="Calibri" panose="020F0502020204030204"/>
            </a:endParaRPr>
          </a:p>
        </p:txBody>
      </p:sp>
      <p:sp>
        <p:nvSpPr>
          <p:cNvPr id="4" name="Rectangles 3"/>
          <p:cNvSpPr/>
          <p:nvPr/>
        </p:nvSpPr>
        <p:spPr>
          <a:xfrm>
            <a:off x="4468368" y="1014984"/>
            <a:ext cx="6891528" cy="4934712"/>
          </a:xfrm>
          <a:prstGeom prst="rect">
            <a:avLst/>
          </a:prstGeom>
        </p:spPr>
        <p:txBody>
          <a:bodyPr lIns="0" tIns="0" rIns="0" bIns="0">
            <a:noAutofit/>
          </a:bodyPr>
          <a:p>
            <a:pPr indent="0">
              <a:lnSpc>
                <a:spcPts val="1895"/>
              </a:lnSpc>
            </a:pPr>
            <a:r>
              <a:rPr lang="en-US" sz="1700" spc="-50">
                <a:solidFill>
                  <a:srgbClr val="130ECE"/>
                </a:solidFill>
                <a:latin typeface="Consolas" panose="020B0609020204030204"/>
              </a:rPr>
              <a:t>namespace </a:t>
            </a:r>
            <a:r>
              <a:rPr lang="en-US" sz="1700" spc="-50">
                <a:latin typeface="Consolas" panose="020B0609020204030204"/>
              </a:rPr>
              <a:t>Session6Demo</a:t>
            </a:r>
            <a:endParaRPr lang="en-US" sz="1700" spc="-50">
              <a:latin typeface="Consolas" panose="020B0609020204030204"/>
            </a:endParaRPr>
          </a:p>
          <a:p>
            <a:pPr indent="0">
              <a:lnSpc>
                <a:spcPts val="1895"/>
              </a:lnSpc>
            </a:pPr>
            <a:r>
              <a:rPr lang="en-US" sz="2600">
                <a:latin typeface="Calibri" panose="020F0502020204030204"/>
              </a:rPr>
              <a:t>{</a:t>
            </a:r>
            <a:endParaRPr lang="en-US" sz="2600">
              <a:latin typeface="Calibri" panose="020F0502020204030204"/>
            </a:endParaRPr>
          </a:p>
          <a:p>
            <a:pPr marL="446405"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446405" indent="0">
              <a:lnSpc>
                <a:spcPts val="197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446405" indent="0">
              <a:lnSpc>
                <a:spcPts val="1970"/>
              </a:lnSpc>
            </a:pPr>
            <a:r>
              <a:rPr lang="en-US" sz="2600">
                <a:latin typeface="Calibri" panose="020F0502020204030204"/>
              </a:rPr>
              <a:t>{</a:t>
            </a:r>
            <a:endParaRPr lang="en-US" sz="2600">
              <a:latin typeface="Calibri" panose="020F0502020204030204"/>
            </a:endParaRPr>
          </a:p>
          <a:p>
            <a:pPr marL="865505"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865505" indent="0"/>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a:t>
            </a:r>
            <a:r>
              <a:rPr lang="en-US" sz="1700" spc="-50">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865505" indent="0"/>
            <a:r>
              <a:rPr lang="en-US" sz="2600">
                <a:latin typeface="Calibri" panose="020F0502020204030204"/>
              </a:rPr>
              <a:t>{</a:t>
            </a:r>
            <a:endParaRPr lang="en-US" sz="2600">
              <a:latin typeface="Calibri" panose="020F0502020204030204"/>
            </a:endParaRPr>
          </a:p>
          <a:p>
            <a:pPr marL="1284605" indent="0">
              <a:spcAft>
                <a:spcPts val="1470"/>
              </a:spcAft>
            </a:pPr>
            <a:r>
              <a:rPr lang="en-US" sz="1700" spc="-50">
                <a:solidFill>
                  <a:srgbClr val="1C1929"/>
                </a:solidFill>
                <a:latin typeface="Consolas" panose="020B0609020204030204"/>
              </a:rPr>
              <a:t>int[][] </a:t>
            </a:r>
            <a:r>
              <a:rPr lang="en-US" sz="1700" spc="-50">
                <a:solidFill>
                  <a:srgbClr val="34357D"/>
                </a:solidFill>
                <a:latin typeface="Consolas" panose="020B0609020204030204"/>
              </a:rPr>
              <a:t>arr= </a:t>
            </a:r>
            <a:r>
              <a:rPr lang="en-US" sz="1700" spc="-50">
                <a:solidFill>
                  <a:srgbClr val="130ECE"/>
                </a:solidFill>
                <a:latin typeface="Consolas" panose="020B0609020204030204"/>
              </a:rPr>
              <a:t>new int</a:t>
            </a:r>
            <a:r>
              <a:rPr lang="en-US" sz="1700" spc="-50">
                <a:latin typeface="Consolas" panose="020B0609020204030204"/>
              </a:rPr>
              <a:t>[2][];</a:t>
            </a:r>
            <a:r>
              <a:rPr lang="en-US" sz="1700" spc="-50">
                <a:solidFill>
                  <a:srgbClr val="1B7721"/>
                </a:solidFill>
                <a:latin typeface="Consolas" panose="020B0609020204030204"/>
              </a:rPr>
              <a:t>//Jagged Array for 2 arrays</a:t>
            </a:r>
            <a:endParaRPr lang="en-US" sz="1700" spc="-50">
              <a:solidFill>
                <a:srgbClr val="1B7721"/>
              </a:solidFill>
              <a:latin typeface="Consolas" panose="020B0609020204030204"/>
            </a:endParaRPr>
          </a:p>
          <a:p>
            <a:pPr marL="1284605" indent="0">
              <a:lnSpc>
                <a:spcPts val="1730"/>
              </a:lnSpc>
              <a:spcAft>
                <a:spcPts val="1050"/>
              </a:spcAft>
            </a:pPr>
            <a:r>
              <a:rPr lang="en-US" sz="1700" spc="-50">
                <a:solidFill>
                  <a:srgbClr val="1C1929"/>
                </a:solidFill>
                <a:latin typeface="Consolas" panose="020B0609020204030204"/>
              </a:rPr>
              <a:t>arr[0] </a:t>
            </a:r>
            <a:r>
              <a:rPr lang="en-US" sz="1700" spc="-50">
                <a:latin typeface="Consolas" panose="020B0609020204030204"/>
              </a:rPr>
              <a:t>= </a:t>
            </a:r>
            <a:r>
              <a:rPr lang="en-US" sz="1700" spc="-50">
                <a:solidFill>
                  <a:srgbClr val="130ECE"/>
                </a:solidFill>
                <a:latin typeface="Consolas" panose="020B0609020204030204"/>
              </a:rPr>
              <a:t>new int</a:t>
            </a:r>
            <a:r>
              <a:rPr lang="en-US" sz="1700" spc="-50">
                <a:solidFill>
                  <a:srgbClr val="1C1929"/>
                </a:solidFill>
                <a:latin typeface="Consolas" panose="020B0609020204030204"/>
              </a:rPr>
              <a:t>[5] { </a:t>
            </a:r>
            <a:r>
              <a:rPr lang="en-US" sz="1700" spc="-50">
                <a:latin typeface="Consolas" panose="020B0609020204030204"/>
              </a:rPr>
              <a:t>23, 32, 44, 33, 22 </a:t>
            </a:r>
            <a:r>
              <a:rPr lang="en-US" sz="1700" spc="-50">
                <a:solidFill>
                  <a:srgbClr val="1C1929"/>
                </a:solidFill>
                <a:latin typeface="Consolas" panose="020B0609020204030204"/>
              </a:rPr>
              <a:t>}; arr[l] </a:t>
            </a:r>
            <a:r>
              <a:rPr lang="en-US" sz="1700" spc="-50">
                <a:latin typeface="Consolas" panose="020B0609020204030204"/>
              </a:rPr>
              <a:t>= </a:t>
            </a:r>
            <a:r>
              <a:rPr lang="en-US" sz="1700" spc="-50">
                <a:solidFill>
                  <a:srgbClr val="130ECE"/>
                </a:solidFill>
                <a:latin typeface="Consolas" panose="020B0609020204030204"/>
              </a:rPr>
              <a:t>new int</a:t>
            </a:r>
            <a:r>
              <a:rPr lang="en-US" sz="1700" spc="-50">
                <a:solidFill>
                  <a:srgbClr val="1C1929"/>
                </a:solidFill>
                <a:latin typeface="Consolas" panose="020B0609020204030204"/>
              </a:rPr>
              <a:t>[4] </a:t>
            </a:r>
            <a:r>
              <a:rPr lang="en-US" sz="1700" spc="-50">
                <a:latin typeface="Consolas" panose="020B0609020204030204"/>
              </a:rPr>
              <a:t>{ 11, 2, 23, 21 };</a:t>
            </a:r>
            <a:endParaRPr lang="en-US" sz="1700" spc="-50">
              <a:latin typeface="Consolas" panose="020B0609020204030204"/>
            </a:endParaRPr>
          </a:p>
          <a:p>
            <a:pPr marL="1284605" indent="0"/>
            <a:r>
              <a:rPr lang="en-US" sz="1700" spc="-50">
                <a:solidFill>
                  <a:srgbClr val="811BAD"/>
                </a:solidFill>
                <a:latin typeface="Consolas" panose="020B0609020204030204"/>
              </a:rPr>
              <a:t>for </a:t>
            </a:r>
            <a:r>
              <a:rPr lang="en-US" sz="1700" spc="-50">
                <a:solidFill>
                  <a:srgbClr val="130ECE"/>
                </a:solidFill>
                <a:latin typeface="Consolas" panose="020B0609020204030204"/>
              </a:rPr>
              <a:t>(int </a:t>
            </a:r>
            <a:r>
              <a:rPr lang="en-US" sz="1700" spc="-50">
                <a:solidFill>
                  <a:srgbClr val="34357D"/>
                </a:solidFill>
                <a:latin typeface="Consolas" panose="020B0609020204030204"/>
              </a:rPr>
              <a:t>i </a:t>
            </a:r>
            <a:r>
              <a:rPr lang="en-US" sz="1700" spc="-50">
                <a:latin typeface="Consolas" panose="020B0609020204030204"/>
              </a:rPr>
              <a:t>= 0; </a:t>
            </a:r>
            <a:r>
              <a:rPr lang="en-US" sz="1700" spc="-50">
                <a:solidFill>
                  <a:srgbClr val="34357D"/>
                </a:solidFill>
                <a:latin typeface="Consolas" panose="020B0609020204030204"/>
              </a:rPr>
              <a:t>i </a:t>
            </a:r>
            <a:r>
              <a:rPr lang="en-US" sz="1700" spc="-50">
                <a:latin typeface="Consolas" panose="020B0609020204030204"/>
              </a:rPr>
              <a:t>&lt; </a:t>
            </a:r>
            <a:r>
              <a:rPr lang="en-US" sz="1700" spc="-50">
                <a:solidFill>
                  <a:srgbClr val="34357D"/>
                </a:solidFill>
                <a:latin typeface="Consolas" panose="020B0609020204030204"/>
              </a:rPr>
              <a:t>arr.</a:t>
            </a:r>
            <a:r>
              <a:rPr lang="en-US" sz="1700" spc="-50">
                <a:latin typeface="Consolas" panose="020B0609020204030204"/>
              </a:rPr>
              <a:t>Length; </a:t>
            </a:r>
            <a:r>
              <a:rPr lang="en-US" sz="1700" spc="-50">
                <a:solidFill>
                  <a:srgbClr val="1C1929"/>
                </a:solidFill>
                <a:latin typeface="Consolas" panose="020B0609020204030204"/>
              </a:rPr>
              <a:t>i++)</a:t>
            </a:r>
            <a:endParaRPr lang="en-US" sz="1700" spc="-50">
              <a:solidFill>
                <a:srgbClr val="1C1929"/>
              </a:solidFill>
              <a:latin typeface="Consolas" panose="020B0609020204030204"/>
            </a:endParaRPr>
          </a:p>
          <a:p>
            <a:pPr marL="1284605" indent="0"/>
            <a:r>
              <a:rPr lang="en-US" sz="2600">
                <a:latin typeface="Calibri" panose="020F0502020204030204"/>
              </a:rPr>
              <a:t>{</a:t>
            </a:r>
            <a:endParaRPr lang="en-US" sz="2600">
              <a:latin typeface="Calibri" panose="020F0502020204030204"/>
            </a:endParaRPr>
          </a:p>
          <a:p>
            <a:pPr marL="1703705" indent="0">
              <a:lnSpc>
                <a:spcPts val="1750"/>
              </a:lnSpc>
            </a:pPr>
            <a:r>
              <a:rPr lang="en-US" sz="1700" spc="-50">
                <a:solidFill>
                  <a:srgbClr val="811BAD"/>
                </a:solidFill>
                <a:latin typeface="Consolas" panose="020B0609020204030204"/>
              </a:rPr>
              <a:t>for </a:t>
            </a:r>
            <a:r>
              <a:rPr lang="en-US" sz="1700" spc="-50">
                <a:solidFill>
                  <a:srgbClr val="130ECE"/>
                </a:solidFill>
                <a:latin typeface="Consolas" panose="020B0609020204030204"/>
              </a:rPr>
              <a:t>(int </a:t>
            </a:r>
            <a:r>
              <a:rPr lang="en-US" sz="1700" spc="-50">
                <a:solidFill>
                  <a:srgbClr val="34357D"/>
                </a:solidFill>
                <a:latin typeface="Consolas" panose="020B0609020204030204"/>
              </a:rPr>
              <a:t>j </a:t>
            </a:r>
            <a:r>
              <a:rPr lang="en-US" sz="1700" spc="-50">
                <a:latin typeface="Consolas" panose="020B0609020204030204"/>
              </a:rPr>
              <a:t>= 0; </a:t>
            </a:r>
            <a:r>
              <a:rPr lang="en-US" sz="1700" spc="-50">
                <a:solidFill>
                  <a:srgbClr val="34357D"/>
                </a:solidFill>
                <a:latin typeface="Consolas" panose="020B0609020204030204"/>
              </a:rPr>
              <a:t>j </a:t>
            </a:r>
            <a:r>
              <a:rPr lang="en-US" sz="1700" spc="-50">
                <a:latin typeface="Consolas" panose="020B0609020204030204"/>
              </a:rPr>
              <a:t>&lt; </a:t>
            </a:r>
            <a:r>
              <a:rPr lang="en-US" sz="1700" spc="-50">
                <a:solidFill>
                  <a:srgbClr val="34357D"/>
                </a:solidFill>
                <a:latin typeface="Consolas" panose="020B0609020204030204"/>
              </a:rPr>
              <a:t>arr</a:t>
            </a:r>
            <a:r>
              <a:rPr lang="en-US" sz="1700" spc="-50">
                <a:solidFill>
                  <a:srgbClr val="1C1929"/>
                </a:solidFill>
                <a:latin typeface="Consolas" panose="020B0609020204030204"/>
              </a:rPr>
              <a:t>[i]</a:t>
            </a:r>
            <a:r>
              <a:rPr lang="en-US" sz="1700" spc="-50">
                <a:latin typeface="Consolas" panose="020B0609020204030204"/>
              </a:rPr>
              <a:t>.Length</a:t>
            </a:r>
            <a:r>
              <a:rPr lang="en-US" sz="1700" spc="-50">
                <a:solidFill>
                  <a:srgbClr val="1C1929"/>
                </a:solidFill>
                <a:latin typeface="Consolas" panose="020B0609020204030204"/>
              </a:rPr>
              <a:t>; j++)</a:t>
            </a:r>
            <a:endParaRPr lang="en-US" sz="1700" spc="-50">
              <a:solidFill>
                <a:srgbClr val="1C1929"/>
              </a:solidFill>
              <a:latin typeface="Consolas" panose="020B0609020204030204"/>
            </a:endParaRPr>
          </a:p>
          <a:p>
            <a:pPr marL="2135505" indent="0">
              <a:lnSpc>
                <a:spcPts val="1750"/>
              </a:lnSpc>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a:t>
            </a:r>
            <a:r>
              <a:rPr lang="en-US" sz="1700" spc="-50">
                <a:solidFill>
                  <a:srgbClr val="1C1929"/>
                </a:solidFill>
                <a:latin typeface="Consolas" panose="020B0609020204030204"/>
              </a:rPr>
              <a:t>(arr[i][j] </a:t>
            </a:r>
            <a:r>
              <a:rPr lang="en-US" sz="1700" spc="-50">
                <a:latin typeface="Consolas" panose="020B0609020204030204"/>
              </a:rPr>
              <a:t>+ </a:t>
            </a:r>
            <a:r>
              <a:rPr lang="en-US" sz="1700" spc="-50">
                <a:solidFill>
                  <a:srgbClr val="8D202B"/>
                </a:solidFill>
                <a:latin typeface="Consolas" panose="020B0609020204030204"/>
              </a:rPr>
              <a:t>"</a:t>
            </a:r>
            <a:endParaRPr lang="en-US" sz="1700" spc="-50">
              <a:solidFill>
                <a:srgbClr val="8D202B"/>
              </a:solidFill>
              <a:latin typeface="Consolas" panose="020B0609020204030204"/>
            </a:endParaRPr>
          </a:p>
          <a:p>
            <a:pPr marL="1703705" indent="0">
              <a:lnSpc>
                <a:spcPts val="1750"/>
              </a:lnSpc>
            </a:pPr>
            <a:r>
              <a:rPr lang="en-US" sz="1700" spc="-50">
                <a:solidFill>
                  <a:srgbClr val="408EA2"/>
                </a:solidFill>
                <a:latin typeface="Consolas" panose="020B0609020204030204"/>
              </a:rPr>
              <a:t>Console </a:t>
            </a:r>
            <a:r>
              <a:rPr lang="en-US" sz="1700" spc="-50">
                <a:solidFill>
                  <a:srgbClr val="6A4735"/>
                </a:solidFill>
                <a:latin typeface="Consolas" panose="020B0609020204030204"/>
              </a:rPr>
              <a:t>.WriteLineO</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a:p>
            <a:pPr indent="0">
              <a:spcAft>
                <a:spcPts val="1470"/>
              </a:spcAft>
            </a:pPr>
            <a:r>
              <a:rPr lang="en-US" sz="2600">
                <a:solidFill>
                  <a:srgbClr val="D4D4D4"/>
                </a:solidFill>
                <a:latin typeface="Calibri" panose="020F0502020204030204"/>
              </a:rPr>
              <a:t>| </a:t>
            </a:r>
            <a:r>
              <a:rPr lang="en-US" sz="2600">
                <a:latin typeface="Calibri" panose="020F0502020204030204"/>
              </a:rPr>
              <a:t>}</a:t>
            </a:r>
            <a:endParaRPr lang="en-US" sz="2600">
              <a:latin typeface="Calibri" panose="020F0502020204030204"/>
            </a:endParaRPr>
          </a:p>
          <a:p>
            <a:pPr marL="865505" indent="0">
              <a:lnSpc>
                <a:spcPts val="1750"/>
              </a:lnSpc>
            </a:pPr>
            <a:r>
              <a:rPr lang="en-US" sz="2600">
                <a:latin typeface="Calibri" panose="020F0502020204030204"/>
              </a:rPr>
              <a:t>}</a:t>
            </a:r>
            <a:endParaRPr lang="en-US" sz="2600">
              <a:latin typeface="Calibri" panose="020F0502020204030204"/>
            </a:endParaRPr>
          </a:p>
          <a:p>
            <a:pPr marL="446405" indent="0">
              <a:lnSpc>
                <a:spcPts val="175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nSpc>
                <a:spcPts val="1750"/>
              </a:lnSpc>
            </a:pPr>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1679448" cy="420624"/>
          </a:xfrm>
          <a:prstGeom prst="rect">
            <a:avLst/>
          </a:prstGeom>
        </p:spPr>
        <p:txBody>
          <a:bodyPr wrap="none" lIns="0" tIns="0" rIns="0" bIns="0">
            <a:noAutofit/>
          </a:bodyPr>
          <a:p>
            <a:pPr indent="0">
              <a:spcAft>
                <a:spcPts val="3570"/>
              </a:spcAft>
            </a:pPr>
            <a:r>
              <a:rPr lang="en-US" sz="4300">
                <a:latin typeface="Calibri" panose="020F0502020204030204"/>
              </a:rPr>
              <a:t>Indexer</a:t>
            </a:r>
            <a:endParaRPr lang="en-US" sz="4300">
              <a:latin typeface="Calibri" panose="020F0502020204030204"/>
            </a:endParaRPr>
          </a:p>
        </p:txBody>
      </p:sp>
      <p:sp>
        <p:nvSpPr>
          <p:cNvPr id="3" name="Rectangles 2"/>
          <p:cNvSpPr/>
          <p:nvPr/>
        </p:nvSpPr>
        <p:spPr>
          <a:xfrm>
            <a:off x="981710" y="1874520"/>
            <a:ext cx="10111105" cy="4011295"/>
          </a:xfrm>
          <a:prstGeom prst="rect">
            <a:avLst/>
          </a:prstGeom>
        </p:spPr>
        <p:txBody>
          <a:bodyPr lIns="0" tIns="0" rIns="0" bIns="0">
            <a:noAutofit/>
          </a:bodyPr>
          <a:p>
            <a:pPr marL="198120" indent="-228600">
              <a:lnSpc>
                <a:spcPts val="2690"/>
              </a:lnSpc>
              <a:spcBef>
                <a:spcPts val="3570"/>
              </a:spcBef>
              <a:spcAft>
                <a:spcPts val="420"/>
              </a:spcAft>
            </a:pPr>
            <a:r>
              <a:rPr lang="en-US" sz="2600">
                <a:latin typeface="Calibri" panose="020F0502020204030204"/>
              </a:rPr>
              <a:t>•An indexer is a </a:t>
            </a:r>
            <a:r>
              <a:rPr lang="en-US" sz="2600">
                <a:solidFill>
                  <a:srgbClr val="FC0000"/>
                </a:solidFill>
                <a:latin typeface="Calibri" panose="020F0502020204030204"/>
              </a:rPr>
              <a:t>special type of property </a:t>
            </a:r>
            <a:r>
              <a:rPr lang="en-US" sz="2600">
                <a:latin typeface="Calibri" panose="020F0502020204030204"/>
              </a:rPr>
              <a:t>that </a:t>
            </a:r>
            <a:r>
              <a:rPr lang="en-US" sz="2600">
                <a:solidFill>
                  <a:srgbClr val="FC0000"/>
                </a:solidFill>
                <a:latin typeface="Calibri" panose="020F0502020204030204"/>
              </a:rPr>
              <a:t>allows </a:t>
            </a:r>
            <a:r>
              <a:rPr lang="en-US" sz="2600">
                <a:latin typeface="Calibri" panose="020F0502020204030204"/>
              </a:rPr>
              <a:t>a </a:t>
            </a:r>
            <a:r>
              <a:rPr lang="en-US" sz="2600">
                <a:solidFill>
                  <a:srgbClr val="FC0000"/>
                </a:solidFill>
                <a:latin typeface="Calibri" panose="020F0502020204030204"/>
              </a:rPr>
              <a:t>class </a:t>
            </a:r>
            <a:r>
              <a:rPr lang="en-US" sz="2600">
                <a:latin typeface="Calibri" panose="020F0502020204030204"/>
              </a:rPr>
              <a:t>or a </a:t>
            </a:r>
            <a:r>
              <a:rPr lang="en-US" sz="2600">
                <a:solidFill>
                  <a:srgbClr val="FC0000"/>
                </a:solidFill>
                <a:latin typeface="Calibri" panose="020F0502020204030204"/>
              </a:rPr>
              <a:t>structure </a:t>
            </a:r>
            <a:r>
              <a:rPr lang="en-US" sz="2600">
                <a:latin typeface="Calibri" panose="020F0502020204030204"/>
              </a:rPr>
              <a:t>to be </a:t>
            </a:r>
            <a:r>
              <a:rPr lang="en-US" sz="2600">
                <a:solidFill>
                  <a:srgbClr val="FC0000"/>
                </a:solidFill>
                <a:latin typeface="Calibri" panose="020F0502020204030204"/>
              </a:rPr>
              <a:t>accessed </a:t>
            </a:r>
            <a:r>
              <a:rPr lang="en-US" sz="2600">
                <a:latin typeface="Calibri" panose="020F0502020204030204"/>
              </a:rPr>
              <a:t>like an </a:t>
            </a:r>
            <a:r>
              <a:rPr lang="en-US" sz="2600">
                <a:solidFill>
                  <a:srgbClr val="FC0000"/>
                </a:solidFill>
                <a:latin typeface="Calibri" panose="020F0502020204030204"/>
              </a:rPr>
              <a:t>array </a:t>
            </a:r>
            <a:r>
              <a:rPr lang="en-US" sz="2600">
                <a:latin typeface="Calibri" panose="020F0502020204030204"/>
              </a:rPr>
              <a:t>for its internal collection.</a:t>
            </a:r>
            <a:endParaRPr lang="en-US" sz="2600">
              <a:latin typeface="Calibri" panose="020F0502020204030204"/>
            </a:endParaRPr>
          </a:p>
          <a:p>
            <a:pPr marL="198120" indent="-228600">
              <a:lnSpc>
                <a:spcPts val="2690"/>
              </a:lnSpc>
              <a:spcAft>
                <a:spcPts val="420"/>
              </a:spcAft>
            </a:pPr>
            <a:r>
              <a:rPr lang="en-US" sz="2600">
                <a:latin typeface="Calibri" panose="020F0502020204030204"/>
              </a:rPr>
              <a:t>•An indexer can be defined the same way as property with 'this' keyword and square brackets [].</a:t>
            </a:r>
            <a:endParaRPr lang="en-US" sz="2600">
              <a:latin typeface="Calibri" panose="020F0502020204030204"/>
            </a:endParaRPr>
          </a:p>
          <a:p>
            <a:pPr marL="198120" indent="-228600">
              <a:lnSpc>
                <a:spcPts val="2690"/>
              </a:lnSpc>
            </a:pPr>
            <a:r>
              <a:rPr lang="en-US" sz="2600">
                <a:latin typeface="Calibri" panose="020F0502020204030204"/>
              </a:rPr>
              <a:t>• Modifiers can be private, public, protected or internal</a:t>
            </a:r>
            <a:endParaRPr lang="en-US" sz="2600">
              <a:latin typeface="Calibri" panose="020F0502020204030204"/>
            </a:endParaRPr>
          </a:p>
        </p:txBody>
      </p:sp>
      <p:sp>
        <p:nvSpPr>
          <p:cNvPr id="4" name="Rectangles 3"/>
          <p:cNvSpPr/>
          <p:nvPr/>
        </p:nvSpPr>
        <p:spPr>
          <a:xfrm>
            <a:off x="5635752" y="6477000"/>
            <a:ext cx="173736" cy="158496"/>
          </a:xfrm>
          <a:prstGeom prst="rect">
            <a:avLst/>
          </a:prstGeom>
        </p:spPr>
        <p:txBody>
          <a:bodyPr wrap="none" lIns="0" tIns="0" rIns="0" bIns="0">
            <a:noAutofit/>
          </a:bodyPr>
          <a:p>
            <a:pPr indent="0"/>
            <a:r>
              <a:rPr lang="en-US" sz="800" b="1" spc="100">
                <a:solidFill>
                  <a:srgbClr val="888888"/>
                </a:solidFill>
                <a:latin typeface="Arial" panose="020B0604020202020204"/>
              </a:rPr>
              <a:t>By</a:t>
            </a:r>
            <a:endParaRPr lang="en-US" sz="800" b="1" spc="100">
              <a:solidFill>
                <a:srgbClr val="888888"/>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22504" y="1709928"/>
            <a:ext cx="859536" cy="234696"/>
          </a:xfrm>
          <a:prstGeom prst="rect">
            <a:avLst/>
          </a:prstGeom>
        </p:spPr>
        <p:txBody>
          <a:bodyPr wrap="none" lIns="0" tIns="0" rIns="0" bIns="0">
            <a:noAutofit/>
          </a:bodyPr>
          <a:p>
            <a:pPr indent="0"/>
            <a:r>
              <a:rPr lang="en-US" sz="1700" b="1">
                <a:latin typeface="Consolas" panose="020B0609020204030204"/>
              </a:rPr>
              <a:t>Syntax:</a:t>
            </a:r>
            <a:endParaRPr lang="en-US" sz="1700" b="1">
              <a:latin typeface="Consolas" panose="020B0609020204030204"/>
            </a:endParaRPr>
          </a:p>
        </p:txBody>
      </p:sp>
      <p:sp>
        <p:nvSpPr>
          <p:cNvPr id="3" name="Rectangles 2"/>
          <p:cNvSpPr/>
          <p:nvPr/>
        </p:nvSpPr>
        <p:spPr>
          <a:xfrm>
            <a:off x="188976" y="2218944"/>
            <a:ext cx="3697224" cy="3011424"/>
          </a:xfrm>
          <a:prstGeom prst="rect">
            <a:avLst/>
          </a:prstGeom>
        </p:spPr>
        <p:txBody>
          <a:bodyPr lIns="0" tIns="0" rIns="0" bIns="0">
            <a:noAutofit/>
          </a:bodyPr>
          <a:p>
            <a:pPr indent="0">
              <a:lnSpc>
                <a:spcPts val="2495"/>
              </a:lnSpc>
            </a:pPr>
            <a:r>
              <a:rPr lang="en-US" sz="1800">
                <a:latin typeface="Consolas" panose="020B0609020204030204"/>
              </a:rPr>
              <a:t>&lt;modifier&gt; </a:t>
            </a:r>
            <a:r>
              <a:rPr lang="en-US" sz="1800">
                <a:solidFill>
                  <a:srgbClr val="006498"/>
                </a:solidFill>
                <a:latin typeface="Consolas" panose="020B0609020204030204"/>
              </a:rPr>
              <a:t>&lt;return </a:t>
            </a:r>
            <a:r>
              <a:rPr lang="en-US" sz="1800">
                <a:latin typeface="Consolas" panose="020B0609020204030204"/>
              </a:rPr>
              <a:t>type&gt; </a:t>
            </a:r>
            <a:r>
              <a:rPr lang="en-US" sz="1800">
                <a:solidFill>
                  <a:srgbClr val="006498"/>
                </a:solidFill>
                <a:latin typeface="Consolas" panose="020B0609020204030204"/>
              </a:rPr>
              <a:t>this</a:t>
            </a:r>
            <a:endParaRPr lang="en-US" sz="1800">
              <a:solidFill>
                <a:srgbClr val="006498"/>
              </a:solidFill>
              <a:latin typeface="Consolas" panose="020B0609020204030204"/>
            </a:endParaRPr>
          </a:p>
          <a:p>
            <a:pPr indent="0">
              <a:lnSpc>
                <a:spcPts val="2495"/>
              </a:lnSpc>
            </a:pPr>
            <a:r>
              <a:rPr lang="en-US" sz="2600">
                <a:latin typeface="Calibri" panose="020F0502020204030204"/>
              </a:rPr>
              <a:t>{</a:t>
            </a:r>
            <a:endParaRPr lang="en-US" sz="2600">
              <a:latin typeface="Calibri" panose="020F0502020204030204"/>
            </a:endParaRPr>
          </a:p>
          <a:p>
            <a:pPr indent="0">
              <a:spcAft>
                <a:spcPts val="420"/>
              </a:spcAft>
            </a:pPr>
            <a:r>
              <a:rPr lang="en-US" sz="1800">
                <a:solidFill>
                  <a:srgbClr val="006498"/>
                </a:solidFill>
                <a:latin typeface="Consolas" panose="020B0609020204030204"/>
              </a:rPr>
              <a:t>get</a:t>
            </a:r>
            <a:endParaRPr lang="en-US" sz="1800">
              <a:solidFill>
                <a:srgbClr val="006498"/>
              </a:solidFill>
              <a:latin typeface="Consolas" panose="020B0609020204030204"/>
            </a:endParaRPr>
          </a:p>
          <a:p>
            <a:pPr indent="0">
              <a:spcAft>
                <a:spcPts val="420"/>
              </a:spcAft>
            </a:pPr>
            <a:r>
              <a:rPr lang="en-US" sz="2600">
                <a:latin typeface="Calibri" panose="020F0502020204030204"/>
              </a:rPr>
              <a:t>{</a:t>
            </a:r>
            <a:endParaRPr lang="en-US" sz="2600">
              <a:latin typeface="Calibri" panose="020F0502020204030204"/>
            </a:endParaRPr>
          </a:p>
          <a:p>
            <a:pPr indent="0">
              <a:lnSpc>
                <a:spcPts val="2495"/>
              </a:lnSpc>
            </a:pPr>
            <a:r>
              <a:rPr lang="en-US" sz="1800">
                <a:solidFill>
                  <a:srgbClr val="008000"/>
                </a:solidFill>
                <a:latin typeface="Consolas" panose="020B0609020204030204"/>
              </a:rPr>
              <a:t>// your get block code</a:t>
            </a:r>
            <a:endParaRPr lang="en-US" sz="1800">
              <a:solidFill>
                <a:srgbClr val="008000"/>
              </a:solidFill>
              <a:latin typeface="Consolas" panose="020B0609020204030204"/>
            </a:endParaRPr>
          </a:p>
          <a:p>
            <a:pPr indent="0">
              <a:lnSpc>
                <a:spcPts val="2495"/>
              </a:lnSpc>
            </a:pPr>
            <a:r>
              <a:rPr lang="en-US" sz="2600">
                <a:latin typeface="Calibri" panose="020F0502020204030204"/>
              </a:rPr>
              <a:t>}</a:t>
            </a:r>
            <a:endParaRPr lang="en-US" sz="2600">
              <a:latin typeface="Calibri" panose="020F0502020204030204"/>
            </a:endParaRPr>
          </a:p>
          <a:p>
            <a:pPr indent="0">
              <a:spcAft>
                <a:spcPts val="420"/>
              </a:spcAft>
            </a:pPr>
            <a:r>
              <a:rPr lang="en-US" sz="1800">
                <a:solidFill>
                  <a:srgbClr val="006498"/>
                </a:solidFill>
                <a:latin typeface="Consolas" panose="020B0609020204030204"/>
              </a:rPr>
              <a:t>set</a:t>
            </a:r>
            <a:endParaRPr lang="en-US" sz="1800">
              <a:solidFill>
                <a:srgbClr val="006498"/>
              </a:solidFill>
              <a:latin typeface="Consolas" panose="020B0609020204030204"/>
            </a:endParaRPr>
          </a:p>
          <a:p>
            <a:pPr indent="0">
              <a:spcAft>
                <a:spcPts val="420"/>
              </a:spcAft>
            </a:pPr>
            <a:r>
              <a:rPr lang="en-US" sz="2600">
                <a:latin typeface="Calibri" panose="020F0502020204030204"/>
              </a:rPr>
              <a:t>{</a:t>
            </a:r>
            <a:endParaRPr lang="en-US" sz="2600">
              <a:latin typeface="Calibri" panose="020F0502020204030204"/>
            </a:endParaRPr>
          </a:p>
          <a:p>
            <a:pPr indent="0">
              <a:spcAft>
                <a:spcPts val="420"/>
              </a:spcAft>
            </a:pPr>
            <a:r>
              <a:rPr lang="en-US" sz="1800">
                <a:solidFill>
                  <a:srgbClr val="008000"/>
                </a:solidFill>
                <a:latin typeface="Consolas" panose="020B0609020204030204"/>
              </a:rPr>
              <a:t>// your set block code</a:t>
            </a:r>
            <a:endParaRPr lang="en-US" sz="1800">
              <a:solidFill>
                <a:srgbClr val="008000"/>
              </a:solidFill>
              <a:latin typeface="Consolas" panose="020B0609020204030204"/>
            </a:endParaRPr>
          </a:p>
          <a:p>
            <a:pPr indent="0">
              <a:spcAft>
                <a:spcPts val="420"/>
              </a:spcAft>
            </a:pPr>
            <a:r>
              <a:rPr lang="en-US" sz="2600">
                <a:latin typeface="Calibri" panose="020F0502020204030204"/>
              </a:rPr>
              <a:t>}</a:t>
            </a:r>
            <a:endParaRPr lang="en-US" sz="2600">
              <a:latin typeface="Calibri" panose="020F0502020204030204"/>
            </a:endParaRPr>
          </a:p>
          <a:p>
            <a:pPr indent="0"/>
            <a:r>
              <a:rPr lang="en-US" sz="2600">
                <a:latin typeface="Calibri" panose="020F0502020204030204"/>
              </a:rPr>
              <a:t>}</a:t>
            </a:r>
            <a:endParaRPr lang="en-US" sz="2600">
              <a:latin typeface="Calibri" panose="020F0502020204030204"/>
            </a:endParaRPr>
          </a:p>
        </p:txBody>
      </p:sp>
      <p:sp>
        <p:nvSpPr>
          <p:cNvPr id="4" name="Rectangles 3"/>
          <p:cNvSpPr/>
          <p:nvPr/>
        </p:nvSpPr>
        <p:spPr>
          <a:xfrm>
            <a:off x="4020312" y="2246376"/>
            <a:ext cx="1840992" cy="246888"/>
          </a:xfrm>
          <a:prstGeom prst="rect">
            <a:avLst/>
          </a:prstGeom>
        </p:spPr>
        <p:txBody>
          <a:bodyPr wrap="none" lIns="0" tIns="0" rIns="0" bIns="0">
            <a:noAutofit/>
          </a:bodyPr>
          <a:p>
            <a:pPr indent="0"/>
            <a:r>
              <a:rPr lang="en-US" sz="1800">
                <a:latin typeface="Consolas" panose="020B0609020204030204"/>
              </a:rPr>
              <a:t>[argument list]</a:t>
            </a:r>
            <a:endParaRPr lang="en-US" sz="1800">
              <a:latin typeface="Consolas" panose="020B0609020204030204"/>
            </a:endParaRPr>
          </a:p>
        </p:txBody>
      </p:sp>
      <p:sp>
        <p:nvSpPr>
          <p:cNvPr id="5" name="Rectangles 4"/>
          <p:cNvSpPr/>
          <p:nvPr/>
        </p:nvSpPr>
        <p:spPr>
          <a:xfrm>
            <a:off x="45720" y="6470904"/>
            <a:ext cx="667512" cy="140208"/>
          </a:xfrm>
          <a:prstGeom prst="rect">
            <a:avLst/>
          </a:prstGeom>
        </p:spPr>
        <p:txBody>
          <a:bodyPr wrap="none" lIns="0" tIns="0" rIns="0" bIns="0">
            <a:noAutofit/>
          </a:bodyPr>
          <a:p>
            <a:pPr indent="0"/>
            <a:r>
              <a:rPr lang="en-US" sz="1100">
                <a:solidFill>
                  <a:srgbClr val="888888"/>
                </a:solidFill>
                <a:latin typeface="Calibri" panose="020F0502020204030204"/>
              </a:rPr>
              <a:t>Dr. Vikrant</a:t>
            </a:r>
            <a:endParaRPr lang="en-US" sz="1100">
              <a:solidFill>
                <a:srgbClr val="888888"/>
              </a:solidFill>
              <a:latin typeface="Calibri" panose="020F0502020204030204"/>
            </a:endParaRPr>
          </a:p>
        </p:txBody>
      </p:sp>
      <p:sp>
        <p:nvSpPr>
          <p:cNvPr id="6" name="Rectangles 5"/>
          <p:cNvSpPr/>
          <p:nvPr/>
        </p:nvSpPr>
        <p:spPr>
          <a:xfrm>
            <a:off x="5254752" y="6477000"/>
            <a:ext cx="173736" cy="134112"/>
          </a:xfrm>
          <a:prstGeom prst="rect">
            <a:avLst/>
          </a:prstGeom>
        </p:spPr>
        <p:txBody>
          <a:bodyPr wrap="none" lIns="0" tIns="0" rIns="0" bIns="0">
            <a:noAutofit/>
          </a:bodyPr>
          <a:p>
            <a:pPr indent="0"/>
            <a:r>
              <a:rPr lang="en-US" sz="1100">
                <a:solidFill>
                  <a:srgbClr val="888888"/>
                </a:solidFill>
                <a:latin typeface="Consolas" panose="020B0609020204030204"/>
              </a:rPr>
              <a:t>20</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20624" y="521208"/>
            <a:ext cx="1679448" cy="420624"/>
          </a:xfrm>
          <a:prstGeom prst="rect">
            <a:avLst/>
          </a:prstGeom>
        </p:spPr>
        <p:txBody>
          <a:bodyPr wrap="none" lIns="0" tIns="0" rIns="0" bIns="0">
            <a:noAutofit/>
          </a:bodyPr>
          <a:p>
            <a:pPr indent="0"/>
            <a:r>
              <a:rPr lang="en-US" sz="4300">
                <a:latin typeface="Calibri" panose="020F0502020204030204"/>
              </a:rPr>
              <a:t>Indexer</a:t>
            </a:r>
            <a:endParaRPr lang="en-US" sz="4300">
              <a:latin typeface="Calibri" panose="020F0502020204030204"/>
            </a:endParaRPr>
          </a:p>
        </p:txBody>
      </p:sp>
      <p:sp>
        <p:nvSpPr>
          <p:cNvPr id="3" name="Rectangles 2"/>
          <p:cNvSpPr/>
          <p:nvPr/>
        </p:nvSpPr>
        <p:spPr>
          <a:xfrm>
            <a:off x="3611880" y="475488"/>
            <a:ext cx="7415784" cy="6010656"/>
          </a:xfrm>
          <a:prstGeom prst="rect">
            <a:avLst/>
          </a:prstGeom>
        </p:spPr>
        <p:txBody>
          <a:bodyPr lIns="0" tIns="0" rIns="0" bIns="0">
            <a:noAutofit/>
          </a:bodyPr>
          <a:p>
            <a:pPr indent="0">
              <a:lnSpc>
                <a:spcPts val="2640"/>
              </a:lnSpc>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a:p>
            <a:pPr indent="0">
              <a:lnSpc>
                <a:spcPts val="264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584200" indent="0">
              <a:spcAft>
                <a:spcPts val="420"/>
              </a:spcAft>
            </a:pPr>
            <a:r>
              <a:rPr lang="en-US" sz="1800">
                <a:solidFill>
                  <a:srgbClr val="130ECE"/>
                </a:solidFill>
                <a:latin typeface="Consolas" panose="020B0609020204030204"/>
              </a:rPr>
              <a:t>private string </a:t>
            </a:r>
            <a:r>
              <a:rPr lang="en-US" sz="1800">
                <a:solidFill>
                  <a:srgbClr val="1C1929"/>
                </a:solidFill>
                <a:latin typeface="Consolas" panose="020B0609020204030204"/>
              </a:rPr>
              <a:t>[] </a:t>
            </a:r>
            <a:r>
              <a:rPr lang="en-US" sz="1800">
                <a:solidFill>
                  <a:srgbClr val="242D55"/>
                </a:solidFill>
                <a:latin typeface="Consolas" panose="020B0609020204030204"/>
              </a:rPr>
              <a:t>names=new </a:t>
            </a:r>
            <a:r>
              <a:rPr lang="en-US" sz="1800">
                <a:solidFill>
                  <a:srgbClr val="1D1C8B"/>
                </a:solidFill>
                <a:latin typeface="Consolas" panose="020B0609020204030204"/>
              </a:rPr>
              <a:t>string[4];</a:t>
            </a:r>
            <a:endParaRPr lang="en-US" sz="1800">
              <a:solidFill>
                <a:srgbClr val="1D1C8B"/>
              </a:solidFill>
              <a:latin typeface="Consolas" panose="020B0609020204030204"/>
            </a:endParaRPr>
          </a:p>
          <a:p>
            <a:pPr marL="584200" indent="0">
              <a:spcAft>
                <a:spcPts val="210"/>
              </a:spcAft>
            </a:pPr>
            <a:r>
              <a:rPr lang="en-US" sz="1200" spc="-50">
                <a:solidFill>
                  <a:srgbClr val="A6A4A6"/>
                </a:solidFill>
                <a:latin typeface="Calibri" panose="020F0502020204030204"/>
              </a:rPr>
              <a:t>5 references</a:t>
            </a:r>
            <a:endParaRPr lang="en-US" sz="1200" spc="-50">
              <a:solidFill>
                <a:srgbClr val="A6A4A6"/>
              </a:solidFill>
              <a:latin typeface="Calibri" panose="020F0502020204030204"/>
            </a:endParaRPr>
          </a:p>
          <a:p>
            <a:pPr marL="584200" indent="0">
              <a:lnSpc>
                <a:spcPts val="3070"/>
              </a:lnSpc>
            </a:pPr>
            <a:r>
              <a:rPr lang="en-US" sz="1800">
                <a:solidFill>
                  <a:srgbClr val="130ECE"/>
                </a:solidFill>
                <a:latin typeface="Consolas" panose="020B0609020204030204"/>
              </a:rPr>
              <a:t>public string this[int </a:t>
            </a:r>
            <a:r>
              <a:rPr lang="en-US" sz="1800">
                <a:solidFill>
                  <a:srgbClr val="242D55"/>
                </a:solidFill>
                <a:latin typeface="Consolas" panose="020B0609020204030204"/>
              </a:rPr>
              <a:t>index] </a:t>
            </a:r>
            <a:r>
              <a:rPr lang="en-US" sz="1800">
                <a:solidFill>
                  <a:srgbClr val="1B7721"/>
                </a:solidFill>
                <a:latin typeface="Consolas" panose="020B0609020204030204"/>
              </a:rPr>
              <a:t>//creating indexer</a:t>
            </a:r>
            <a:endParaRPr lang="en-US" sz="1800">
              <a:solidFill>
                <a:srgbClr val="1B7721"/>
              </a:solidFill>
              <a:latin typeface="Consolas" panose="020B0609020204030204"/>
            </a:endParaRPr>
          </a:p>
          <a:p>
            <a:pPr indent="0">
              <a:lnSpc>
                <a:spcPts val="3070"/>
              </a:lnSpc>
            </a:pPr>
            <a:r>
              <a:rPr lang="en-US" sz="800">
                <a:solidFill>
                  <a:srgbClr val="D4D4D4"/>
                </a:solidFill>
                <a:latin typeface="Impact" panose="020B0806030902050204"/>
              </a:rPr>
              <a:t>| </a:t>
            </a:r>
            <a:r>
              <a:rPr lang="en-US" sz="800">
                <a:solidFill>
                  <a:srgbClr val="1C1929"/>
                </a:solidFill>
                <a:latin typeface="Impact" panose="020B0806030902050204"/>
              </a:rPr>
              <a:t>{</a:t>
            </a:r>
            <a:endParaRPr lang="en-US" sz="800">
              <a:solidFill>
                <a:srgbClr val="1C1929"/>
              </a:solidFill>
              <a:latin typeface="Impact" panose="020B0806030902050204"/>
            </a:endParaRPr>
          </a:p>
          <a:p>
            <a:pPr marL="1155700" marR="2184400" indent="0">
              <a:lnSpc>
                <a:spcPts val="2400"/>
              </a:lnSpc>
              <a:spcAft>
                <a:spcPts val="210"/>
              </a:spcAft>
            </a:pPr>
            <a:r>
              <a:rPr lang="en-US" sz="1800">
                <a:solidFill>
                  <a:srgbClr val="130ECE"/>
                </a:solidFill>
                <a:latin typeface="Consolas" panose="020B0609020204030204"/>
              </a:rPr>
              <a:t>get </a:t>
            </a:r>
            <a:r>
              <a:rPr lang="en-US" sz="1800">
                <a:solidFill>
                  <a:srgbClr val="1C1929"/>
                </a:solidFill>
                <a:latin typeface="Consolas" panose="020B0609020204030204"/>
              </a:rPr>
              <a:t>{ </a:t>
            </a:r>
            <a:r>
              <a:rPr lang="en-US" sz="1800">
                <a:solidFill>
                  <a:srgbClr val="811BAD"/>
                </a:solidFill>
                <a:latin typeface="Consolas" panose="020B0609020204030204"/>
              </a:rPr>
              <a:t>return </a:t>
            </a:r>
            <a:r>
              <a:rPr lang="en-US" sz="1800">
                <a:solidFill>
                  <a:srgbClr val="1C1929"/>
                </a:solidFill>
                <a:latin typeface="Consolas" panose="020B0609020204030204"/>
              </a:rPr>
              <a:t>names</a:t>
            </a:r>
            <a:r>
              <a:rPr lang="en-US" sz="1800">
                <a:solidFill>
                  <a:srgbClr val="242D55"/>
                </a:solidFill>
                <a:latin typeface="Consolas" panose="020B0609020204030204"/>
              </a:rPr>
              <a:t>[index]</a:t>
            </a:r>
            <a:r>
              <a:rPr lang="en-US" sz="1800">
                <a:solidFill>
                  <a:srgbClr val="1C1929"/>
                </a:solidFill>
                <a:latin typeface="Consolas" panose="020B0609020204030204"/>
              </a:rPr>
              <a:t>; } </a:t>
            </a:r>
            <a:r>
              <a:rPr lang="en-US" sz="1800">
                <a:solidFill>
                  <a:srgbClr val="130ECE"/>
                </a:solidFill>
                <a:latin typeface="Consolas" panose="020B0609020204030204"/>
              </a:rPr>
              <a:t>set </a:t>
            </a:r>
            <a:r>
              <a:rPr lang="en-US" sz="1800">
                <a:solidFill>
                  <a:srgbClr val="1C1929"/>
                </a:solidFill>
                <a:latin typeface="Consolas" panose="020B0609020204030204"/>
              </a:rPr>
              <a:t>{ names</a:t>
            </a:r>
            <a:r>
              <a:rPr lang="en-US" sz="1800">
                <a:solidFill>
                  <a:srgbClr val="242D55"/>
                </a:solidFill>
                <a:latin typeface="Consolas" panose="020B0609020204030204"/>
              </a:rPr>
              <a:t>[index] </a:t>
            </a:r>
            <a:r>
              <a:rPr lang="en-US" sz="1800">
                <a:latin typeface="Consolas" panose="020B0609020204030204"/>
              </a:rPr>
              <a:t>= </a:t>
            </a:r>
            <a:r>
              <a:rPr lang="en-US" sz="1800">
                <a:solidFill>
                  <a:srgbClr val="130ECE"/>
                </a:solidFill>
                <a:latin typeface="Consolas" panose="020B0609020204030204"/>
              </a:rPr>
              <a:t>value; </a:t>
            </a:r>
            <a:r>
              <a:rPr lang="en-US" sz="1800">
                <a:solidFill>
                  <a:srgbClr val="1C1929"/>
                </a:solidFill>
                <a:latin typeface="Consolas" panose="020B0609020204030204"/>
              </a:rPr>
              <a:t>}</a:t>
            </a:r>
            <a:endParaRPr lang="en-US" sz="1800">
              <a:solidFill>
                <a:srgbClr val="1C1929"/>
              </a:solidFill>
              <a:latin typeface="Consolas" panose="020B0609020204030204"/>
            </a:endParaRPr>
          </a:p>
          <a:p>
            <a:pPr indent="0">
              <a:spcAft>
                <a:spcPts val="210"/>
              </a:spcAft>
            </a:pPr>
            <a:r>
              <a:rPr lang="en-US" sz="800">
                <a:solidFill>
                  <a:srgbClr val="D4D4D4"/>
                </a:solidFill>
                <a:latin typeface="Impact" panose="020B0806030902050204"/>
              </a:rPr>
              <a:t>| </a:t>
            </a:r>
            <a:r>
              <a:rPr lang="en-US" sz="800">
                <a:solidFill>
                  <a:srgbClr val="1C1929"/>
                </a:solidFill>
                <a:latin typeface="Impact" panose="020B0806030902050204"/>
              </a:rPr>
              <a:t>}</a:t>
            </a:r>
            <a:endParaRPr lang="en-US" sz="800">
              <a:solidFill>
                <a:srgbClr val="1C1929"/>
              </a:solidFill>
              <a:latin typeface="Impact" panose="020B0806030902050204"/>
            </a:endParaRPr>
          </a:p>
          <a:p>
            <a:pPr marL="584200"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584200" indent="0">
              <a:spcAft>
                <a:spcPts val="420"/>
              </a:spcAft>
            </a:pPr>
            <a:r>
              <a:rPr lang="en-US" sz="1800">
                <a:solidFill>
                  <a:srgbClr val="130ECE"/>
                </a:solidFill>
                <a:latin typeface="Consolas" panose="020B0609020204030204"/>
              </a:rPr>
              <a:t>static void </a:t>
            </a:r>
            <a:r>
              <a:rPr lang="en-US" sz="1800">
                <a:solidFill>
                  <a:srgbClr val="312694"/>
                </a:solidFill>
                <a:latin typeface="Consolas" panose="020B0609020204030204"/>
              </a:rPr>
              <a:t>Main(string</a:t>
            </a:r>
            <a:r>
              <a:rPr lang="en-US" sz="1800">
                <a:solidFill>
                  <a:srgbClr val="1C1929"/>
                </a:solidFill>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marL="5842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155700" marR="2184400" indent="0">
              <a:lnSpc>
                <a:spcPts val="2350"/>
              </a:lnSpc>
              <a:spcAft>
                <a:spcPts val="1470"/>
              </a:spcAft>
            </a:pPr>
            <a:r>
              <a:rPr lang="en-US" sz="1800">
                <a:solidFill>
                  <a:srgbClr val="408EA2"/>
                </a:solidFill>
                <a:latin typeface="Consolas" panose="020B0609020204030204"/>
              </a:rPr>
              <a:t>Program </a:t>
            </a:r>
            <a:r>
              <a:rPr lang="en-US" sz="1800">
                <a:solidFill>
                  <a:srgbClr val="1D1C8B"/>
                </a:solidFill>
                <a:latin typeface="Consolas" panose="020B0609020204030204"/>
              </a:rPr>
              <a:t>obj=new </a:t>
            </a:r>
            <a:r>
              <a:rPr lang="en-US" sz="1800">
                <a:solidFill>
                  <a:srgbClr val="366D7F"/>
                </a:solidFill>
                <a:latin typeface="Consolas" panose="020B0609020204030204"/>
              </a:rPr>
              <a:t>ProgramO; </a:t>
            </a:r>
            <a:r>
              <a:rPr lang="en-US" sz="1800">
                <a:solidFill>
                  <a:srgbClr val="242D55"/>
                </a:solidFill>
                <a:latin typeface="Consolas" panose="020B0609020204030204"/>
              </a:rPr>
              <a:t>obj[0] </a:t>
            </a:r>
            <a:r>
              <a:rPr lang="en-US" sz="1800">
                <a:latin typeface="Consolas" panose="020B0609020204030204"/>
              </a:rPr>
              <a:t>= </a:t>
            </a:r>
            <a:r>
              <a:rPr lang="en-US" sz="1800">
                <a:solidFill>
                  <a:srgbClr val="8D202B"/>
                </a:solidFill>
                <a:latin typeface="Consolas" panose="020B0609020204030204"/>
              </a:rPr>
              <a:t>"Vikrant"</a:t>
            </a:r>
            <a:r>
              <a:rPr lang="en-US" sz="1800">
                <a:solidFill>
                  <a:srgbClr val="1C1929"/>
                </a:solidFill>
                <a:latin typeface="Consolas" panose="020B0609020204030204"/>
              </a:rPr>
              <a:t>; </a:t>
            </a:r>
            <a:r>
              <a:rPr lang="en-US" sz="1800">
                <a:solidFill>
                  <a:srgbClr val="242D55"/>
                </a:solidFill>
                <a:latin typeface="Consolas" panose="020B0609020204030204"/>
              </a:rPr>
              <a:t>obj[l] </a:t>
            </a:r>
            <a:r>
              <a:rPr lang="en-US" sz="1800">
                <a:latin typeface="Consolas" panose="020B0609020204030204"/>
              </a:rPr>
              <a:t>= </a:t>
            </a:r>
            <a:r>
              <a:rPr lang="en-US" sz="1800">
                <a:solidFill>
                  <a:srgbClr val="8D202B"/>
                </a:solidFill>
                <a:latin typeface="Consolas" panose="020B0609020204030204"/>
              </a:rPr>
              <a:t>"Alex"; </a:t>
            </a:r>
            <a:r>
              <a:rPr lang="en-US" sz="1800">
                <a:solidFill>
                  <a:srgbClr val="242D55"/>
                </a:solidFill>
                <a:latin typeface="Consolas" panose="020B0609020204030204"/>
              </a:rPr>
              <a:t>obj[2] </a:t>
            </a:r>
            <a:r>
              <a:rPr lang="en-US" sz="1800">
                <a:latin typeface="Consolas" panose="020B0609020204030204"/>
              </a:rPr>
              <a:t>= </a:t>
            </a:r>
            <a:r>
              <a:rPr lang="en-US" sz="1800">
                <a:solidFill>
                  <a:srgbClr val="8D202B"/>
                </a:solidFill>
                <a:latin typeface="Consolas" panose="020B0609020204030204"/>
              </a:rPr>
              <a:t>"Ken"; </a:t>
            </a:r>
            <a:r>
              <a:rPr lang="en-US" sz="1800">
                <a:solidFill>
                  <a:srgbClr val="242D55"/>
                </a:solidFill>
                <a:latin typeface="Consolas" panose="020B0609020204030204"/>
              </a:rPr>
              <a:t>obj[3] </a:t>
            </a:r>
            <a:r>
              <a:rPr lang="en-US" sz="1800">
                <a:latin typeface="Consolas" panose="020B0609020204030204"/>
              </a:rPr>
              <a:t>= </a:t>
            </a:r>
            <a:r>
              <a:rPr lang="en-US" sz="1800">
                <a:solidFill>
                  <a:srgbClr val="8D202B"/>
                </a:solidFill>
                <a:latin typeface="Consolas" panose="020B0609020204030204"/>
              </a:rPr>
              <a:t>"Smith";</a:t>
            </a:r>
            <a:endParaRPr lang="en-US" sz="1800">
              <a:solidFill>
                <a:srgbClr val="8D202B"/>
              </a:solidFill>
              <a:latin typeface="Consolas" panose="020B0609020204030204"/>
            </a:endParaRPr>
          </a:p>
          <a:p>
            <a:pPr marL="1155700" indent="0">
              <a:spcAft>
                <a:spcPts val="420"/>
              </a:spcAft>
            </a:pPr>
            <a:r>
              <a:rPr lang="en-US" sz="1800">
                <a:solidFill>
                  <a:srgbClr val="312694"/>
                </a:solidFill>
                <a:latin typeface="Consolas" panose="020B0609020204030204"/>
              </a:rPr>
              <a:t>forCint </a:t>
            </a:r>
            <a:r>
              <a:rPr lang="en-US" sz="1800">
                <a:solidFill>
                  <a:srgbClr val="242D55"/>
                </a:solidFill>
                <a:latin typeface="Consolas" panose="020B0609020204030204"/>
              </a:rPr>
              <a:t>i </a:t>
            </a:r>
            <a:r>
              <a:rPr lang="en-US" sz="1800">
                <a:latin typeface="Consolas" panose="020B0609020204030204"/>
              </a:rPr>
              <a:t>= </a:t>
            </a:r>
            <a:r>
              <a:rPr lang="en-US" sz="1800">
                <a:solidFill>
                  <a:srgbClr val="1C1929"/>
                </a:solidFill>
                <a:latin typeface="Consolas" panose="020B0609020204030204"/>
              </a:rPr>
              <a:t>0; </a:t>
            </a:r>
            <a:r>
              <a:rPr lang="en-US" sz="1800">
                <a:solidFill>
                  <a:srgbClr val="242D55"/>
                </a:solidFill>
                <a:latin typeface="Consolas" panose="020B0609020204030204"/>
              </a:rPr>
              <a:t>i </a:t>
            </a:r>
            <a:r>
              <a:rPr lang="en-US" sz="1800">
                <a:solidFill>
                  <a:srgbClr val="1C1929"/>
                </a:solidFill>
                <a:latin typeface="Consolas" panose="020B0609020204030204"/>
              </a:rPr>
              <a:t>&lt; 4; i++)</a:t>
            </a:r>
            <a:endParaRPr lang="en-US" sz="1800">
              <a:solidFill>
                <a:srgbClr val="1C1929"/>
              </a:solidFill>
              <a:latin typeface="Consolas" panose="020B0609020204030204"/>
            </a:endParaRPr>
          </a:p>
          <a:p>
            <a:pPr marL="1155700" indent="0">
              <a:spcAft>
                <a:spcPts val="420"/>
              </a:spcAft>
            </a:pPr>
            <a:r>
              <a:rPr lang="en-US" sz="1800">
                <a:solidFill>
                  <a:srgbClr val="408EA2"/>
                </a:solidFill>
                <a:latin typeface="Consolas" panose="020B0609020204030204"/>
              </a:rPr>
              <a:t>Console</a:t>
            </a:r>
            <a:r>
              <a:rPr lang="en-US" sz="1800">
                <a:solidFill>
                  <a:srgbClr val="545454"/>
                </a:solidFill>
                <a:latin typeface="Consolas" panose="020B0609020204030204"/>
              </a:rPr>
              <a:t>.WriteLineCobj</a:t>
            </a:r>
            <a:r>
              <a:rPr lang="en-US" sz="1800">
                <a:solidFill>
                  <a:srgbClr val="1C1929"/>
                </a:solidFill>
                <a:latin typeface="Consolas" panose="020B0609020204030204"/>
              </a:rPr>
              <a:t>[i]);</a:t>
            </a:r>
            <a:endParaRPr lang="en-US" sz="1800">
              <a:solidFill>
                <a:srgbClr val="1C1929"/>
              </a:solidFill>
              <a:latin typeface="Consolas" panose="020B0609020204030204"/>
            </a:endParaRPr>
          </a:p>
          <a:p>
            <a:pPr marL="584200"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78096" y="2115312"/>
            <a:ext cx="2956560" cy="551688"/>
          </a:xfrm>
          <a:prstGeom prst="rect">
            <a:avLst/>
          </a:prstGeom>
        </p:spPr>
        <p:txBody>
          <a:bodyPr wrap="none" lIns="0" tIns="0" rIns="0" bIns="0">
            <a:noAutofit/>
          </a:bodyPr>
          <a:p>
            <a:pPr indent="0" algn="ctr">
              <a:spcAft>
                <a:spcPts val="5880"/>
              </a:spcAft>
            </a:pPr>
            <a:r>
              <a:rPr lang="en-US" sz="5300" b="1" spc="-50">
                <a:solidFill>
                  <a:srgbClr val="BF0000"/>
                </a:solidFill>
                <a:latin typeface="Calibri" panose="020F0502020204030204"/>
              </a:rPr>
              <a:t>Session-7</a:t>
            </a:r>
            <a:endParaRPr lang="en-US" sz="5300" b="1" spc="-50">
              <a:solidFill>
                <a:srgbClr val="BF0000"/>
              </a:solidFill>
              <a:latin typeface="Calibri" panose="020F0502020204030204"/>
            </a:endParaRPr>
          </a:p>
        </p:txBody>
      </p:sp>
      <p:sp>
        <p:nvSpPr>
          <p:cNvPr id="3" name="Rectangles 2"/>
          <p:cNvSpPr/>
          <p:nvPr/>
        </p:nvSpPr>
        <p:spPr>
          <a:xfrm>
            <a:off x="2197608" y="3749040"/>
            <a:ext cx="7720584" cy="563880"/>
          </a:xfrm>
          <a:prstGeom prst="rect">
            <a:avLst/>
          </a:prstGeom>
        </p:spPr>
        <p:txBody>
          <a:bodyPr wrap="none" lIns="0" tIns="0" rIns="0" bIns="0">
            <a:noAutofit/>
          </a:bodyPr>
          <a:p>
            <a:pPr indent="0" algn="ctr">
              <a:spcBef>
                <a:spcPts val="5880"/>
              </a:spcBef>
            </a:pPr>
            <a:r>
              <a:rPr lang="en-US" sz="5300" b="1" spc="-50">
                <a:latin typeface="Calibri" panose="020F0502020204030204"/>
              </a:rPr>
              <a:t>Generics and Collections</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8497824" cy="4059936"/>
          </a:xfrm>
          <a:prstGeom prst="rect">
            <a:avLst/>
          </a:prstGeom>
        </p:spPr>
        <p:txBody>
          <a:bodyPr lIns="0" tIns="0" rIns="0" bIns="0">
            <a:noAutofit/>
          </a:bodyPr>
          <a:p>
            <a:pPr indent="0">
              <a:spcAft>
                <a:spcPts val="1470"/>
              </a:spcAft>
            </a:pPr>
            <a:r>
              <a:rPr lang="en-US" sz="4300">
                <a:latin typeface="Calibri" panose="020F0502020204030204"/>
              </a:rPr>
              <a:t>Contents</a:t>
            </a:r>
            <a:endParaRPr lang="en-US" sz="4300">
              <a:latin typeface="Calibri" panose="020F0502020204030204"/>
            </a:endParaRPr>
          </a:p>
          <a:p>
            <a:pPr indent="0">
              <a:lnSpc>
                <a:spcPts val="4010"/>
              </a:lnSpc>
            </a:pPr>
            <a:r>
              <a:rPr lang="en-US" sz="2600">
                <a:latin typeface="Calibri" panose="020F0502020204030204"/>
              </a:rPr>
              <a:t>•Generics</a:t>
            </a:r>
            <a:endParaRPr lang="en-US" sz="2600">
              <a:latin typeface="Calibri" panose="020F0502020204030204"/>
            </a:endParaRPr>
          </a:p>
          <a:p>
            <a:pPr indent="0">
              <a:lnSpc>
                <a:spcPts val="4010"/>
              </a:lnSpc>
            </a:pPr>
            <a:r>
              <a:rPr lang="en-US" sz="2600">
                <a:latin typeface="Calibri" panose="020F0502020204030204"/>
              </a:rPr>
              <a:t>•Generic classes</a:t>
            </a:r>
            <a:endParaRPr lang="en-US" sz="2600">
              <a:latin typeface="Calibri" panose="020F0502020204030204"/>
            </a:endParaRPr>
          </a:p>
          <a:p>
            <a:pPr indent="0">
              <a:lnSpc>
                <a:spcPts val="4010"/>
              </a:lnSpc>
            </a:pPr>
            <a:r>
              <a:rPr lang="en-US" sz="2600">
                <a:latin typeface="Calibri" panose="020F0502020204030204"/>
              </a:rPr>
              <a:t>•Generic methods</a:t>
            </a:r>
            <a:endParaRPr lang="en-US" sz="2600">
              <a:latin typeface="Calibri" panose="020F0502020204030204"/>
            </a:endParaRPr>
          </a:p>
          <a:p>
            <a:pPr indent="0">
              <a:lnSpc>
                <a:spcPts val="4010"/>
              </a:lnSpc>
            </a:pPr>
            <a:r>
              <a:rPr lang="en-US" sz="2600">
                <a:latin typeface="Calibri" panose="020F0502020204030204"/>
              </a:rPr>
              <a:t>•Generics constraints</a:t>
            </a:r>
            <a:endParaRPr lang="en-US" sz="2600">
              <a:latin typeface="Calibri" panose="020F0502020204030204"/>
            </a:endParaRPr>
          </a:p>
          <a:p>
            <a:pPr indent="0">
              <a:lnSpc>
                <a:spcPts val="4010"/>
              </a:lnSpc>
            </a:pPr>
            <a:r>
              <a:rPr lang="en-US" sz="2600">
                <a:latin typeface="Calibri" panose="020F0502020204030204"/>
              </a:rPr>
              <a:t>•Collections ( generic and non-generic)</a:t>
            </a:r>
            <a:endParaRPr lang="en-US" sz="2600">
              <a:latin typeface="Calibri" panose="020F0502020204030204"/>
            </a:endParaRPr>
          </a:p>
          <a:p>
            <a:pPr indent="0">
              <a:lnSpc>
                <a:spcPts val="4010"/>
              </a:lnSpc>
            </a:pPr>
            <a:r>
              <a:rPr lang="en-US" sz="2600">
                <a:latin typeface="Calibri" panose="020F0502020204030204"/>
              </a:rPr>
              <a:t>• Iterating collections using foreach</a:t>
            </a:r>
            <a:endParaRPr lang="en-US" sz="2600">
              <a:latin typeface="Calibri" panose="020F0502020204030204"/>
            </a:endParaRPr>
          </a:p>
          <a:p>
            <a:pPr indent="0">
              <a:lnSpc>
                <a:spcPts val="4010"/>
              </a:lnSpc>
            </a:pPr>
            <a:r>
              <a:rPr lang="en-US" sz="2600">
                <a:latin typeface="Calibri" panose="020F0502020204030204"/>
              </a:rPr>
              <a:t>•Collections example based on ICollection, Hist, Idictionary</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5256" y="813816"/>
            <a:ext cx="10229088" cy="499872"/>
          </a:xfrm>
          <a:prstGeom prst="rect">
            <a:avLst/>
          </a:prstGeom>
        </p:spPr>
        <p:txBody>
          <a:bodyPr wrap="none" lIns="0" tIns="0" rIns="0" bIns="0">
            <a:noAutofit/>
          </a:bodyPr>
          <a:p>
            <a:pPr indent="0"/>
            <a:r>
              <a:rPr lang="en-US" sz="4200">
                <a:latin typeface="Calibri" panose="020F0502020204030204"/>
              </a:rPr>
              <a:t>Assembly</a:t>
            </a:r>
            <a:endParaRPr lang="en-US" sz="4200">
              <a:latin typeface="Calibri" panose="020F0502020204030204"/>
            </a:endParaRPr>
          </a:p>
        </p:txBody>
      </p:sp>
      <p:sp>
        <p:nvSpPr>
          <p:cNvPr id="3" name="Rectangles 2"/>
          <p:cNvSpPr/>
          <p:nvPr/>
        </p:nvSpPr>
        <p:spPr>
          <a:xfrm>
            <a:off x="905256" y="1661160"/>
            <a:ext cx="10229088" cy="1225296"/>
          </a:xfrm>
          <a:prstGeom prst="rect">
            <a:avLst/>
          </a:prstGeom>
        </p:spPr>
        <p:txBody>
          <a:bodyPr lIns="0" tIns="0" rIns="0" bIns="0">
            <a:noAutofit/>
          </a:bodyPr>
          <a:p>
            <a:pPr indent="0" algn="just">
              <a:spcAft>
                <a:spcPts val="1260"/>
              </a:spcAft>
            </a:pPr>
            <a:r>
              <a:rPr lang="en-US" sz="2600" b="1">
                <a:solidFill>
                  <a:srgbClr val="016DC0"/>
                </a:solidFill>
                <a:latin typeface="Calibri" panose="020F0502020204030204"/>
              </a:rPr>
              <a:t>Types of Assemblies:</a:t>
            </a:r>
            <a:endParaRPr lang="en-US" sz="2600" b="1">
              <a:solidFill>
                <a:srgbClr val="016DC0"/>
              </a:solidFill>
              <a:latin typeface="Calibri" panose="020F0502020204030204"/>
            </a:endParaRPr>
          </a:p>
          <a:p>
            <a:pPr indent="0" algn="just">
              <a:lnSpc>
                <a:spcPts val="3025"/>
              </a:lnSpc>
            </a:pPr>
            <a:r>
              <a:rPr lang="en-US" sz="2600">
                <a:solidFill>
                  <a:srgbClr val="BF0000"/>
                </a:solidFill>
                <a:latin typeface="Calibri" panose="020F0502020204030204"/>
              </a:rPr>
              <a:t>3.</a:t>
            </a:r>
            <a:r>
              <a:rPr lang="en-US" sz="2600">
                <a:latin typeface="Calibri" panose="020F0502020204030204"/>
              </a:rPr>
              <a:t> </a:t>
            </a:r>
            <a:r>
              <a:rPr lang="en-US" sz="2600">
                <a:solidFill>
                  <a:srgbClr val="BF0000"/>
                </a:solidFill>
                <a:latin typeface="Calibri" panose="020F0502020204030204"/>
              </a:rPr>
              <a:t>Satellite : </a:t>
            </a:r>
            <a:r>
              <a:rPr lang="en-US" sz="2600">
                <a:latin typeface="Calibri" panose="020F0502020204030204"/>
              </a:rPr>
              <a:t>used for deploying language and culture-specific resources for an application.</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463296"/>
            <a:ext cx="1965960" cy="405384"/>
          </a:xfrm>
          <a:prstGeom prst="rect">
            <a:avLst/>
          </a:prstGeom>
        </p:spPr>
        <p:txBody>
          <a:bodyPr wrap="none" lIns="0" tIns="0" rIns="0" bIns="0">
            <a:noAutofit/>
          </a:bodyPr>
          <a:p>
            <a:pPr indent="0"/>
            <a:r>
              <a:rPr lang="en-US" sz="4200">
                <a:latin typeface="Calibri" panose="020F0502020204030204"/>
              </a:rPr>
              <a:t>Generics</a:t>
            </a:r>
            <a:endParaRPr lang="en-US" sz="4200">
              <a:latin typeface="Calibri" panose="020F0502020204030204"/>
            </a:endParaRPr>
          </a:p>
        </p:txBody>
      </p:sp>
      <p:sp>
        <p:nvSpPr>
          <p:cNvPr id="3" name="Rectangles 2"/>
          <p:cNvSpPr/>
          <p:nvPr/>
        </p:nvSpPr>
        <p:spPr>
          <a:xfrm>
            <a:off x="987552" y="1645920"/>
            <a:ext cx="10247376" cy="2831592"/>
          </a:xfrm>
          <a:prstGeom prst="rect">
            <a:avLst/>
          </a:prstGeom>
        </p:spPr>
        <p:txBody>
          <a:bodyPr lIns="0" tIns="0" rIns="0" bIns="0">
            <a:noAutofit/>
          </a:bodyPr>
          <a:p>
            <a:pPr marL="177800" indent="-177800">
              <a:lnSpc>
                <a:spcPts val="3430"/>
              </a:lnSpc>
              <a:spcAft>
                <a:spcPts val="630"/>
              </a:spcAft>
            </a:pPr>
            <a:r>
              <a:rPr lang="en-US" sz="2200" spc="150">
                <a:latin typeface="Impact" panose="020B0806030902050204"/>
              </a:rPr>
              <a:t>•Enables your </a:t>
            </a:r>
            <a:r>
              <a:rPr lang="en-US" sz="2200" spc="150">
                <a:solidFill>
                  <a:srgbClr val="FC0000"/>
                </a:solidFill>
                <a:latin typeface="Impact" panose="020B0806030902050204"/>
              </a:rPr>
              <a:t>types to be </a:t>
            </a:r>
            <a:r>
              <a:rPr lang="en-US" sz="2200" spc="150">
                <a:latin typeface="Impact" panose="020B0806030902050204"/>
              </a:rPr>
              <a:t>more safely </a:t>
            </a:r>
            <a:r>
              <a:rPr lang="en-US" sz="2200" spc="150">
                <a:solidFill>
                  <a:srgbClr val="FC0000"/>
                </a:solidFill>
                <a:latin typeface="Impact" panose="020B0806030902050204"/>
              </a:rPr>
              <a:t>reusable </a:t>
            </a:r>
            <a:r>
              <a:rPr lang="en-US" sz="2200" spc="150">
                <a:latin typeface="Impact" panose="020B0806030902050204"/>
              </a:rPr>
              <a:t>and </a:t>
            </a:r>
            <a:r>
              <a:rPr lang="en-US" sz="2200" spc="150">
                <a:solidFill>
                  <a:srgbClr val="FC0000"/>
                </a:solidFill>
                <a:latin typeface="Impact" panose="020B0806030902050204"/>
              </a:rPr>
              <a:t>more efficient.</a:t>
            </a:r>
            <a:endParaRPr lang="en-US" sz="2200" spc="150">
              <a:solidFill>
                <a:srgbClr val="FC0000"/>
              </a:solidFill>
              <a:latin typeface="Impact" panose="020B0806030902050204"/>
            </a:endParaRPr>
          </a:p>
          <a:p>
            <a:pPr marL="177800" indent="-177800">
              <a:lnSpc>
                <a:spcPts val="3455"/>
              </a:lnSpc>
              <a:spcAft>
                <a:spcPts val="630"/>
              </a:spcAft>
            </a:pPr>
            <a:r>
              <a:rPr lang="en-US" sz="2200" spc="150">
                <a:latin typeface="Impact" panose="020B0806030902050204"/>
              </a:rPr>
              <a:t>•It means, generics </a:t>
            </a:r>
            <a:r>
              <a:rPr lang="en-US" sz="2200" spc="150">
                <a:solidFill>
                  <a:srgbClr val="FC0000"/>
                </a:solidFill>
                <a:latin typeface="Impact" panose="020B0806030902050204"/>
              </a:rPr>
              <a:t>allow </a:t>
            </a:r>
            <a:r>
              <a:rPr lang="en-US" sz="2200" spc="150">
                <a:latin typeface="Impact" panose="020B0806030902050204"/>
              </a:rPr>
              <a:t>you to </a:t>
            </a:r>
            <a:r>
              <a:rPr lang="en-US" sz="2200" spc="150">
                <a:solidFill>
                  <a:srgbClr val="FC0000"/>
                </a:solidFill>
                <a:latin typeface="Impact" panose="020B0806030902050204"/>
              </a:rPr>
              <a:t>write a class </a:t>
            </a:r>
            <a:r>
              <a:rPr lang="en-US" sz="2200" spc="150">
                <a:latin typeface="Impact" panose="020B0806030902050204"/>
              </a:rPr>
              <a:t>or </a:t>
            </a:r>
            <a:r>
              <a:rPr lang="en-US" sz="2200" spc="150">
                <a:solidFill>
                  <a:srgbClr val="FC0000"/>
                </a:solidFill>
                <a:latin typeface="Impact" panose="020B0806030902050204"/>
              </a:rPr>
              <a:t>method </a:t>
            </a:r>
            <a:r>
              <a:rPr lang="en-US" sz="2200" spc="150">
                <a:latin typeface="Impact" panose="020B0806030902050204"/>
              </a:rPr>
              <a:t>that </a:t>
            </a:r>
            <a:r>
              <a:rPr lang="en-US" sz="3100" b="1">
                <a:latin typeface="Calibri" panose="020F0502020204030204"/>
              </a:rPr>
              <a:t>can work with any data type.</a:t>
            </a:r>
            <a:endParaRPr lang="en-US" sz="3100" b="1">
              <a:latin typeface="Calibri" panose="020F0502020204030204"/>
            </a:endParaRPr>
          </a:p>
          <a:p>
            <a:pPr marL="177800" indent="-177800">
              <a:lnSpc>
                <a:spcPts val="3455"/>
              </a:lnSpc>
            </a:pPr>
            <a:r>
              <a:rPr lang="en-US" sz="2200" spc="150">
                <a:latin typeface="Impact" panose="020B0806030902050204"/>
              </a:rPr>
              <a:t>•Generic has a </a:t>
            </a:r>
            <a:r>
              <a:rPr lang="en-US" sz="2200" spc="150">
                <a:solidFill>
                  <a:srgbClr val="FC0000"/>
                </a:solidFill>
                <a:latin typeface="Impact" panose="020B0806030902050204"/>
              </a:rPr>
              <a:t>performance advantage </a:t>
            </a:r>
            <a:r>
              <a:rPr lang="en-US" sz="2200" spc="150">
                <a:latin typeface="Impact" panose="020B0806030902050204"/>
              </a:rPr>
              <a:t>because it </a:t>
            </a:r>
            <a:r>
              <a:rPr lang="en-US" sz="2200" spc="150">
                <a:solidFill>
                  <a:srgbClr val="FC0000"/>
                </a:solidFill>
                <a:latin typeface="Impact" panose="020B0806030902050204"/>
              </a:rPr>
              <a:t>removes </a:t>
            </a:r>
            <a:r>
              <a:rPr lang="en-US" sz="2200" spc="150">
                <a:latin typeface="Impact" panose="020B0806030902050204"/>
              </a:rPr>
              <a:t>the possibilities of </a:t>
            </a:r>
            <a:r>
              <a:rPr lang="en-US" sz="2200" spc="150">
                <a:solidFill>
                  <a:srgbClr val="FC0000"/>
                </a:solidFill>
                <a:latin typeface="Impact" panose="020B0806030902050204"/>
              </a:rPr>
              <a:t>boxing </a:t>
            </a:r>
            <a:r>
              <a:rPr lang="en-US" sz="2200" spc="150">
                <a:latin typeface="Impact" panose="020B0806030902050204"/>
              </a:rPr>
              <a:t>and </a:t>
            </a:r>
            <a:r>
              <a:rPr lang="en-US" sz="2200" spc="150">
                <a:solidFill>
                  <a:srgbClr val="FC0000"/>
                </a:solidFill>
                <a:latin typeface="Impact" panose="020B0806030902050204"/>
              </a:rPr>
              <a:t>unboxing</a:t>
            </a:r>
            <a:endParaRPr lang="en-US" sz="2200" spc="150">
              <a:solidFill>
                <a:srgbClr val="FC0000"/>
              </a:solidFill>
              <a:latin typeface="Impact" panose="020B080603090205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64592" y="566928"/>
            <a:ext cx="4315968" cy="405384"/>
          </a:xfrm>
          <a:prstGeom prst="rect">
            <a:avLst/>
          </a:prstGeom>
        </p:spPr>
        <p:txBody>
          <a:bodyPr wrap="none" lIns="0" tIns="0" rIns="0" bIns="0">
            <a:noAutofit/>
          </a:bodyPr>
          <a:p>
            <a:pPr indent="0"/>
            <a:r>
              <a:rPr lang="en-US" sz="4200">
                <a:latin typeface="Calibri" panose="020F0502020204030204"/>
              </a:rPr>
              <a:t>Generic Class</a:t>
            </a:r>
            <a:endParaRPr lang="en-US" sz="4200">
              <a:latin typeface="Calibri" panose="020F0502020204030204"/>
            </a:endParaRPr>
          </a:p>
        </p:txBody>
      </p:sp>
      <p:sp>
        <p:nvSpPr>
          <p:cNvPr id="3" name="Rectangles 2"/>
          <p:cNvSpPr/>
          <p:nvPr/>
        </p:nvSpPr>
        <p:spPr>
          <a:xfrm>
            <a:off x="164592" y="1356360"/>
            <a:ext cx="4315968" cy="4203192"/>
          </a:xfrm>
          <a:prstGeom prst="rect">
            <a:avLst/>
          </a:prstGeom>
        </p:spPr>
        <p:txBody>
          <a:bodyPr lIns="0" tIns="0" rIns="0" bIns="0">
            <a:noAutofit/>
          </a:bodyPr>
          <a:p>
            <a:pPr marL="419100" indent="-177800" algn="just">
              <a:lnSpc>
                <a:spcPts val="2590"/>
              </a:lnSpc>
              <a:spcAft>
                <a:spcPts val="630"/>
              </a:spcAft>
            </a:pPr>
            <a:r>
              <a:rPr lang="en-US" sz="2600">
                <a:latin typeface="Calibri" panose="020F0502020204030204"/>
              </a:rPr>
              <a:t>•A generic class </a:t>
            </a:r>
            <a:r>
              <a:rPr lang="en-US" sz="2600">
                <a:solidFill>
                  <a:srgbClr val="FC0000"/>
                </a:solidFill>
                <a:latin typeface="Calibri" panose="020F0502020204030204"/>
              </a:rPr>
              <a:t>increases the reusability. </a:t>
            </a:r>
            <a:r>
              <a:rPr lang="en-US" sz="2600">
                <a:latin typeface="Calibri" panose="020F0502020204030204"/>
              </a:rPr>
              <a:t>The more type parameters mean more reusable it becomes.</a:t>
            </a:r>
            <a:endParaRPr lang="en-US" sz="2600">
              <a:latin typeface="Calibri" panose="020F0502020204030204"/>
            </a:endParaRPr>
          </a:p>
          <a:p>
            <a:pPr marL="419100" indent="-177800" algn="just">
              <a:lnSpc>
                <a:spcPts val="2615"/>
              </a:lnSpc>
              <a:spcAft>
                <a:spcPts val="630"/>
              </a:spcAft>
            </a:pPr>
            <a:r>
              <a:rPr lang="en-US" sz="2600">
                <a:latin typeface="Calibri" panose="020F0502020204030204"/>
              </a:rPr>
              <a:t>•A generic class can be a </a:t>
            </a:r>
            <a:r>
              <a:rPr lang="en-US" sz="2600">
                <a:solidFill>
                  <a:srgbClr val="FC0000"/>
                </a:solidFill>
                <a:latin typeface="Calibri" panose="020F0502020204030204"/>
              </a:rPr>
              <a:t>base class </a:t>
            </a:r>
            <a:r>
              <a:rPr lang="en-US" sz="2600">
                <a:latin typeface="Calibri" panose="020F0502020204030204"/>
              </a:rPr>
              <a:t>to other generic or non-generic classes or abstract classes.</a:t>
            </a:r>
            <a:endParaRPr lang="en-US" sz="2600">
              <a:latin typeface="Calibri" panose="020F0502020204030204"/>
            </a:endParaRPr>
          </a:p>
          <a:p>
            <a:pPr marL="419100" indent="-177800" algn="just">
              <a:lnSpc>
                <a:spcPts val="2615"/>
              </a:lnSpc>
            </a:pPr>
            <a:r>
              <a:rPr lang="en-US" sz="2600">
                <a:latin typeface="Calibri" panose="020F0502020204030204"/>
              </a:rPr>
              <a:t>•A generic class can be </a:t>
            </a:r>
            <a:r>
              <a:rPr lang="en-US" sz="2600">
                <a:solidFill>
                  <a:srgbClr val="FC0000"/>
                </a:solidFill>
                <a:latin typeface="Calibri" panose="020F0502020204030204"/>
              </a:rPr>
              <a:t>derived </a:t>
            </a:r>
            <a:r>
              <a:rPr lang="en-US" sz="2600">
                <a:latin typeface="Calibri" panose="020F0502020204030204"/>
              </a:rPr>
              <a:t>from other generic or non-generic interfaces, classes, or abstract classes.</a:t>
            </a:r>
            <a:endParaRPr lang="en-US" sz="2600">
              <a:latin typeface="Calibri" panose="020F0502020204030204"/>
            </a:endParaRPr>
          </a:p>
        </p:txBody>
      </p:sp>
      <p:sp>
        <p:nvSpPr>
          <p:cNvPr id="4" name="Rectangles 3"/>
          <p:cNvSpPr/>
          <p:nvPr/>
        </p:nvSpPr>
        <p:spPr>
          <a:xfrm>
            <a:off x="4715256" y="411480"/>
            <a:ext cx="7476744" cy="5611368"/>
          </a:xfrm>
          <a:prstGeom prst="rect">
            <a:avLst/>
          </a:prstGeom>
        </p:spPr>
        <p:txBody>
          <a:bodyPr lIns="0" tIns="0" rIns="0" bIns="0">
            <a:noAutofit/>
          </a:bodyPr>
          <a:p>
            <a:pPr indent="0">
              <a:lnSpc>
                <a:spcPts val="2545"/>
              </a:lnSpc>
            </a:pPr>
            <a:r>
              <a:rPr lang="en-US" sz="1800">
                <a:solidFill>
                  <a:srgbClr val="130ECE"/>
                </a:solidFill>
                <a:latin typeface="Consolas" panose="020B0609020204030204"/>
              </a:rPr>
              <a:t>-namespace </a:t>
            </a:r>
            <a:r>
              <a:rPr lang="en-US" sz="1800">
                <a:solidFill>
                  <a:srgbClr val="120D18"/>
                </a:solidFill>
                <a:latin typeface="Consolas" panose="020B0609020204030204"/>
              </a:rPr>
              <a:t>Session7Demo</a:t>
            </a:r>
            <a:endParaRPr lang="en-US" sz="1800">
              <a:solidFill>
                <a:srgbClr val="120D18"/>
              </a:solidFill>
              <a:latin typeface="Consolas" panose="020B0609020204030204"/>
            </a:endParaRPr>
          </a:p>
          <a:p>
            <a:pPr marL="175895" indent="0">
              <a:lnSpc>
                <a:spcPts val="254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734695" indent="0">
              <a:spcAft>
                <a:spcPts val="210"/>
              </a:spcAft>
            </a:pPr>
            <a:r>
              <a:rPr lang="en-US" sz="1200" spc="-50">
                <a:solidFill>
                  <a:srgbClr val="A6A4A6"/>
                </a:solidFill>
                <a:latin typeface="Calibri" panose="020F0502020204030204"/>
              </a:rPr>
              <a:t>4 references</a:t>
            </a:r>
            <a:endParaRPr lang="en-US" sz="1200" spc="-50">
              <a:solidFill>
                <a:srgbClr val="A6A4A6"/>
              </a:solidFill>
              <a:latin typeface="Calibri" panose="020F0502020204030204"/>
            </a:endParaRPr>
          </a:p>
          <a:p>
            <a:pPr marL="734695" indent="0">
              <a:lnSpc>
                <a:spcPts val="2640"/>
              </a:lnSpc>
            </a:pPr>
            <a:r>
              <a:rPr lang="en-US" sz="1800">
                <a:solidFill>
                  <a:srgbClr val="130ECE"/>
                </a:solidFill>
                <a:latin typeface="Consolas" panose="020B0609020204030204"/>
              </a:rPr>
              <a:t>public class </a:t>
            </a:r>
            <a:r>
              <a:rPr lang="en-US" sz="1800">
                <a:solidFill>
                  <a:srgbClr val="408EA2"/>
                </a:solidFill>
                <a:latin typeface="Consolas" panose="020B0609020204030204"/>
              </a:rPr>
              <a:t>Program&lt; </a:t>
            </a:r>
            <a:r>
              <a:rPr lang="en-US" sz="1800">
                <a:solidFill>
                  <a:srgbClr val="120D18"/>
                </a:solidFill>
                <a:latin typeface="Consolas" panose="020B0609020204030204"/>
              </a:rPr>
              <a:t>&gt; </a:t>
            </a:r>
            <a:r>
              <a:rPr lang="en-US" sz="1800">
                <a:solidFill>
                  <a:srgbClr val="1B7721"/>
                </a:solidFill>
                <a:latin typeface="Consolas" panose="020B0609020204030204"/>
              </a:rPr>
              <a:t>//Generic class</a:t>
            </a:r>
            <a:endParaRPr lang="en-US" sz="1800">
              <a:solidFill>
                <a:srgbClr val="1B7721"/>
              </a:solidFill>
              <a:latin typeface="Consolas" panose="020B0609020204030204"/>
            </a:endParaRPr>
          </a:p>
          <a:p>
            <a:pPr marL="734695" indent="0">
              <a:lnSpc>
                <a:spcPts val="264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293495" indent="0">
              <a:spcAft>
                <a:spcPts val="420"/>
              </a:spcAft>
            </a:pPr>
            <a:r>
              <a:rPr lang="en-US" sz="1800">
                <a:solidFill>
                  <a:srgbClr val="130ECE"/>
                </a:solidFill>
                <a:latin typeface="Consolas" panose="020B0609020204030204"/>
              </a:rPr>
              <a:t>public </a:t>
            </a:r>
            <a:r>
              <a:rPr lang="en-US" sz="1800">
                <a:solidFill>
                  <a:srgbClr val="120D18"/>
                </a:solidFill>
                <a:latin typeface="Consolas" panose="020B0609020204030204"/>
              </a:rPr>
              <a:t>data;</a:t>
            </a:r>
            <a:endParaRPr lang="en-US" sz="1800">
              <a:solidFill>
                <a:srgbClr val="120D18"/>
              </a:solidFill>
              <a:latin typeface="Consolas" panose="020B0609020204030204"/>
            </a:endParaRPr>
          </a:p>
          <a:p>
            <a:pPr marL="734695"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734695"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734695" indent="0">
              <a:lnSpc>
                <a:spcPts val="2545"/>
              </a:lnSpc>
            </a:pPr>
            <a:r>
              <a:rPr lang="en-US" sz="1800">
                <a:solidFill>
                  <a:srgbClr val="130ECE"/>
                </a:solidFill>
                <a:latin typeface="Consolas" panose="020B0609020204030204"/>
              </a:rPr>
              <a:t>class </a:t>
            </a:r>
            <a:r>
              <a:rPr lang="en-US" sz="1800">
                <a:solidFill>
                  <a:srgbClr val="408EA2"/>
                </a:solidFill>
                <a:latin typeface="Consolas" panose="020B0609020204030204"/>
              </a:rPr>
              <a:t>TestProgram</a:t>
            </a:r>
            <a:endParaRPr lang="en-US" sz="1800">
              <a:solidFill>
                <a:srgbClr val="408EA2"/>
              </a:solidFill>
              <a:latin typeface="Consolas" panose="020B0609020204030204"/>
            </a:endParaRPr>
          </a:p>
          <a:p>
            <a:pPr marL="734695" indent="0">
              <a:lnSpc>
                <a:spcPts val="254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293495"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1293495" indent="0">
              <a:spcAft>
                <a:spcPts val="420"/>
              </a:spcAft>
            </a:pPr>
            <a:r>
              <a:rPr lang="en-US" sz="1800">
                <a:solidFill>
                  <a:srgbClr val="130ECE"/>
                </a:solidFill>
                <a:latin typeface="Consolas" panose="020B0609020204030204"/>
              </a:rPr>
              <a:t>static void </a:t>
            </a:r>
            <a:r>
              <a:rPr lang="en-US" sz="1800">
                <a:solidFill>
                  <a:srgbClr val="34357D"/>
                </a:solidFill>
                <a:latin typeface="Consolas" panose="020B0609020204030204"/>
              </a:rPr>
              <a:t>Main(string[]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marL="1293495"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864995" indent="0">
              <a:lnSpc>
                <a:spcPts val="2400"/>
              </a:lnSpc>
            </a:pPr>
            <a:r>
              <a:rPr lang="en-US" sz="1800">
                <a:solidFill>
                  <a:srgbClr val="325199"/>
                </a:solidFill>
                <a:latin typeface="Consolas" panose="020B0609020204030204"/>
              </a:rPr>
              <a:t>Program&lt;int&gt; </a:t>
            </a:r>
            <a:r>
              <a:rPr lang="en-US" sz="1800">
                <a:solidFill>
                  <a:srgbClr val="34357D"/>
                </a:solidFill>
                <a:latin typeface="Consolas" panose="020B0609020204030204"/>
              </a:rPr>
              <a:t>p= </a:t>
            </a:r>
            <a:r>
              <a:rPr lang="en-US" sz="1800">
                <a:solidFill>
                  <a:srgbClr val="130ECE"/>
                </a:solidFill>
                <a:latin typeface="Consolas" panose="020B0609020204030204"/>
              </a:rPr>
              <a:t>new </a:t>
            </a:r>
            <a:r>
              <a:rPr lang="en-US" sz="1800">
                <a:solidFill>
                  <a:srgbClr val="325199"/>
                </a:solidFill>
                <a:latin typeface="Consolas" panose="020B0609020204030204"/>
              </a:rPr>
              <a:t>Program&lt;int&gt;()</a:t>
            </a:r>
            <a:r>
              <a:rPr lang="en-US" sz="1800">
                <a:solidFill>
                  <a:srgbClr val="120D18"/>
                </a:solidFill>
                <a:latin typeface="Consolas" panose="020B0609020204030204"/>
              </a:rPr>
              <a:t>; p.data </a:t>
            </a:r>
            <a:r>
              <a:rPr lang="en-US" sz="1800">
                <a:latin typeface="Consolas" panose="020B0609020204030204"/>
              </a:rPr>
              <a:t>= </a:t>
            </a:r>
            <a:r>
              <a:rPr lang="en-US" sz="1800">
                <a:solidFill>
                  <a:srgbClr val="120D18"/>
                </a:solidFill>
                <a:latin typeface="Consolas" panose="020B0609020204030204"/>
              </a:rPr>
              <a:t>32;</a:t>
            </a:r>
            <a:endParaRPr lang="en-US" sz="1800">
              <a:solidFill>
                <a:srgbClr val="120D18"/>
              </a:solidFill>
              <a:latin typeface="Consolas" panose="020B0609020204030204"/>
            </a:endParaRPr>
          </a:p>
          <a:p>
            <a:pPr marL="1864995" indent="0">
              <a:spcAft>
                <a:spcPts val="2100"/>
              </a:spcAft>
            </a:pPr>
            <a:r>
              <a:rPr lang="en-US" sz="1800">
                <a:solidFill>
                  <a:srgbClr val="408EA2"/>
                </a:solidFill>
                <a:latin typeface="Consolas" panose="020B0609020204030204"/>
              </a:rPr>
              <a:t>Console</a:t>
            </a:r>
            <a:r>
              <a:rPr lang="en-US" sz="1800">
                <a:solidFill>
                  <a:srgbClr val="545454"/>
                </a:solidFill>
                <a:latin typeface="Consolas" panose="020B0609020204030204"/>
              </a:rPr>
              <a:t>.WriteLineCp</a:t>
            </a:r>
            <a:r>
              <a:rPr lang="en-US" sz="1800">
                <a:solidFill>
                  <a:srgbClr val="120D18"/>
                </a:solidFill>
                <a:latin typeface="Consolas" panose="020B0609020204030204"/>
              </a:rPr>
              <a:t>.data);</a:t>
            </a:r>
            <a:endParaRPr lang="en-US" sz="1800">
              <a:solidFill>
                <a:srgbClr val="120D18"/>
              </a:solidFill>
              <a:latin typeface="Consolas" panose="020B0609020204030204"/>
            </a:endParaRPr>
          </a:p>
          <a:p>
            <a:pPr marL="1864995" indent="0">
              <a:lnSpc>
                <a:spcPts val="2350"/>
              </a:lnSpc>
            </a:pPr>
            <a:r>
              <a:rPr lang="en-US" sz="1800">
                <a:solidFill>
                  <a:srgbClr val="325199"/>
                </a:solidFill>
                <a:latin typeface="Consolas" panose="020B0609020204030204"/>
              </a:rPr>
              <a:t>Program&lt;string&gt; </a:t>
            </a:r>
            <a:r>
              <a:rPr lang="en-US" sz="1800">
                <a:solidFill>
                  <a:srgbClr val="34357D"/>
                </a:solidFill>
                <a:latin typeface="Consolas" panose="020B0609020204030204"/>
              </a:rPr>
              <a:t>pi </a:t>
            </a:r>
            <a:r>
              <a:rPr lang="en-US" sz="1800">
                <a:latin typeface="Consolas" panose="020B0609020204030204"/>
              </a:rPr>
              <a:t>= </a:t>
            </a:r>
            <a:r>
              <a:rPr lang="en-US" sz="1800">
                <a:solidFill>
                  <a:srgbClr val="130ECE"/>
                </a:solidFill>
                <a:latin typeface="Consolas" panose="020B0609020204030204"/>
              </a:rPr>
              <a:t>new </a:t>
            </a:r>
            <a:r>
              <a:rPr lang="en-US" sz="1800">
                <a:solidFill>
                  <a:srgbClr val="325199"/>
                </a:solidFill>
                <a:latin typeface="Consolas" panose="020B0609020204030204"/>
              </a:rPr>
              <a:t>Program&lt;string" </a:t>
            </a:r>
            <a:r>
              <a:rPr lang="en-US" sz="1800">
                <a:solidFill>
                  <a:srgbClr val="34357D"/>
                </a:solidFill>
                <a:latin typeface="Consolas" panose="020B0609020204030204"/>
              </a:rPr>
              <a:t>pi.</a:t>
            </a:r>
            <a:r>
              <a:rPr lang="en-US" sz="1800">
                <a:solidFill>
                  <a:srgbClr val="120D18"/>
                </a:solidFill>
                <a:latin typeface="Consolas" panose="020B0609020204030204"/>
              </a:rPr>
              <a:t>data </a:t>
            </a:r>
            <a:r>
              <a:rPr lang="en-US" sz="1800">
                <a:latin typeface="Consolas" panose="020B0609020204030204"/>
              </a:rPr>
              <a:t>= </a:t>
            </a:r>
            <a:r>
              <a:rPr lang="en-US" sz="1800">
                <a:solidFill>
                  <a:srgbClr val="8D202B"/>
                </a:solidFill>
                <a:latin typeface="Consolas" panose="020B0609020204030204"/>
              </a:rPr>
              <a:t>"Apple";</a:t>
            </a:r>
            <a:endParaRPr lang="en-US" sz="1800">
              <a:solidFill>
                <a:srgbClr val="8D202B"/>
              </a:solidFill>
              <a:latin typeface="Consolas" panose="020B0609020204030204"/>
            </a:endParaRPr>
          </a:p>
          <a:p>
            <a:pPr marL="1864995" indent="0">
              <a:lnSpc>
                <a:spcPts val="2350"/>
              </a:lnSpc>
              <a:spcAft>
                <a:spcPts val="1470"/>
              </a:spcAft>
            </a:pPr>
            <a:r>
              <a:rPr lang="en-US" sz="1800">
                <a:solidFill>
                  <a:srgbClr val="408EA2"/>
                </a:solidFill>
                <a:latin typeface="Consolas" panose="020B0609020204030204"/>
              </a:rPr>
              <a:t>Console</a:t>
            </a:r>
            <a:r>
              <a:rPr lang="en-US" sz="1800">
                <a:solidFill>
                  <a:srgbClr val="545454"/>
                </a:solidFill>
                <a:latin typeface="Consolas" panose="020B0609020204030204"/>
              </a:rPr>
              <a:t>.WriteLineCpl</a:t>
            </a:r>
            <a:r>
              <a:rPr lang="en-US" sz="1800">
                <a:solidFill>
                  <a:srgbClr val="120D18"/>
                </a:solidFill>
                <a:latin typeface="Consolas" panose="020B0609020204030204"/>
              </a:rPr>
              <a:t>.data);</a:t>
            </a:r>
            <a:endParaRPr lang="en-US" sz="1800">
              <a:solidFill>
                <a:srgbClr val="120D18"/>
              </a:solidFill>
              <a:latin typeface="Consolas" panose="020B0609020204030204"/>
            </a:endParaRPr>
          </a:p>
        </p:txBody>
      </p:sp>
      <p:sp>
        <p:nvSpPr>
          <p:cNvPr id="5" name="Rectangles 4"/>
          <p:cNvSpPr/>
          <p:nvPr/>
        </p:nvSpPr>
        <p:spPr>
          <a:xfrm>
            <a:off x="4715256" y="6074664"/>
            <a:ext cx="7476744" cy="222504"/>
          </a:xfrm>
          <a:prstGeom prst="rect">
            <a:avLst/>
          </a:prstGeom>
        </p:spPr>
        <p:txBody>
          <a:bodyPr wrap="none" lIns="0" tIns="0" rIns="0" bIns="0">
            <a:noAutofit/>
          </a:bodyPr>
          <a:p>
            <a:pPr marL="1308100" indent="0"/>
            <a:r>
              <a:rPr lang="en-US" sz="4200">
                <a:solidFill>
                  <a:srgbClr val="120D18"/>
                </a:solidFill>
                <a:latin typeface="Calibri" panose="020F0502020204030204"/>
              </a:rPr>
              <a:t>}</a:t>
            </a:r>
            <a:endParaRPr lang="en-US" sz="4200">
              <a:solidFill>
                <a:srgbClr val="120D18"/>
              </a:solidFill>
              <a:latin typeface="Calibri" panose="020F0502020204030204"/>
            </a:endParaRPr>
          </a:p>
        </p:txBody>
      </p:sp>
      <p:sp>
        <p:nvSpPr>
          <p:cNvPr id="6" name="Rectangles 5"/>
          <p:cNvSpPr/>
          <p:nvPr/>
        </p:nvSpPr>
        <p:spPr>
          <a:xfrm>
            <a:off x="4715256" y="6370320"/>
            <a:ext cx="7476744" cy="487680"/>
          </a:xfrm>
          <a:prstGeom prst="rect">
            <a:avLst/>
          </a:prstGeom>
        </p:spPr>
        <p:txBody>
          <a:bodyPr wrap="none" lIns="0" tIns="0" rIns="0" bIns="0">
            <a:noAutofit/>
          </a:bodyPr>
          <a:p>
            <a:pPr marL="734695" indent="0">
              <a:spcBef>
                <a:spcPts val="1470"/>
              </a:spcBef>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448056"/>
            <a:ext cx="3160776" cy="420624"/>
          </a:xfrm>
          <a:prstGeom prst="rect">
            <a:avLst/>
          </a:prstGeom>
        </p:spPr>
        <p:txBody>
          <a:bodyPr wrap="none" lIns="0" tIns="0" rIns="0" bIns="0">
            <a:noAutofit/>
          </a:bodyPr>
          <a:p>
            <a:pPr indent="0"/>
            <a:r>
              <a:rPr lang="en-US" sz="4200">
                <a:latin typeface="Calibri" panose="020F0502020204030204"/>
              </a:rPr>
              <a:t>Generics class</a:t>
            </a:r>
            <a:endParaRPr lang="en-US" sz="4200">
              <a:latin typeface="Calibri" panose="020F0502020204030204"/>
            </a:endParaRPr>
          </a:p>
        </p:txBody>
      </p:sp>
      <p:sp>
        <p:nvSpPr>
          <p:cNvPr id="3" name="Rectangles 2"/>
          <p:cNvSpPr/>
          <p:nvPr/>
        </p:nvSpPr>
        <p:spPr>
          <a:xfrm>
            <a:off x="82296" y="1801368"/>
            <a:ext cx="5891784" cy="2319528"/>
          </a:xfrm>
          <a:prstGeom prst="rect">
            <a:avLst/>
          </a:prstGeom>
        </p:spPr>
        <p:txBody>
          <a:bodyPr lIns="0" tIns="0" rIns="0" bIns="0">
            <a:noAutofit/>
          </a:bodyPr>
          <a:p>
            <a:pPr indent="0">
              <a:lnSpc>
                <a:spcPts val="2160"/>
              </a:lnSpc>
            </a:pPr>
            <a:r>
              <a:rPr lang="en-US" sz="1600">
                <a:solidFill>
                  <a:srgbClr val="130ECE"/>
                </a:solidFill>
                <a:latin typeface="Consolas" panose="020B0609020204030204"/>
              </a:rPr>
              <a:t>namespace </a:t>
            </a:r>
            <a:r>
              <a:rPr lang="en-US" sz="1600">
                <a:solidFill>
                  <a:srgbClr val="120D18"/>
                </a:solidFill>
                <a:latin typeface="Consolas" panose="020B0609020204030204"/>
              </a:rPr>
              <a:t>Session7Demo</a:t>
            </a:r>
            <a:endParaRPr lang="en-US" sz="1600">
              <a:solidFill>
                <a:srgbClr val="120D18"/>
              </a:solidFill>
              <a:latin typeface="Consolas" panose="020B0609020204030204"/>
            </a:endParaRPr>
          </a:p>
          <a:p>
            <a:pPr indent="0">
              <a:lnSpc>
                <a:spcPts val="216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95300" indent="0">
              <a:spcAft>
                <a:spcPts val="210"/>
              </a:spcAft>
            </a:pPr>
            <a:r>
              <a:rPr lang="en-US" sz="900" spc="-50">
                <a:solidFill>
                  <a:srgbClr val="A6A4A6"/>
                </a:solidFill>
                <a:latin typeface="Calibri" panose="020F0502020204030204"/>
              </a:rPr>
              <a:t>4 references</a:t>
            </a:r>
            <a:endParaRPr lang="en-US" sz="900" spc="-50">
              <a:solidFill>
                <a:srgbClr val="A6A4A6"/>
              </a:solidFill>
              <a:latin typeface="Calibri" panose="020F0502020204030204"/>
            </a:endParaRPr>
          </a:p>
          <a:p>
            <a:pPr indent="0" algn="r">
              <a:lnSpc>
                <a:spcPts val="2210"/>
              </a:lnSpc>
            </a:pPr>
            <a:r>
              <a:rPr lang="en-US" sz="1600">
                <a:solidFill>
                  <a:srgbClr val="130ECE"/>
                </a:solidFill>
                <a:latin typeface="Consolas" panose="020B0609020204030204"/>
              </a:rPr>
              <a:t>public class </a:t>
            </a:r>
            <a:r>
              <a:rPr lang="en-US" sz="1600">
                <a:solidFill>
                  <a:srgbClr val="408EA2"/>
                </a:solidFill>
                <a:latin typeface="Consolas" panose="020B0609020204030204"/>
              </a:rPr>
              <a:t>Program&lt;T&gt; </a:t>
            </a:r>
            <a:r>
              <a:rPr lang="en-US" sz="1600">
                <a:solidFill>
                  <a:srgbClr val="130ECE"/>
                </a:solidFill>
                <a:latin typeface="Consolas" panose="020B0609020204030204"/>
              </a:rPr>
              <a:t>where </a:t>
            </a:r>
            <a:r>
              <a:rPr lang="en-US" sz="1600">
                <a:solidFill>
                  <a:srgbClr val="408EA2"/>
                </a:solidFill>
                <a:latin typeface="Consolas" panose="020B0609020204030204"/>
              </a:rPr>
              <a:t>T </a:t>
            </a:r>
            <a:r>
              <a:rPr lang="en-US" sz="1600">
                <a:solidFill>
                  <a:srgbClr val="120D18"/>
                </a:solidFill>
                <a:latin typeface="Consolas" panose="020B0609020204030204"/>
              </a:rPr>
              <a:t>: </a:t>
            </a:r>
            <a:r>
              <a:rPr lang="en-US" sz="1600">
                <a:solidFill>
                  <a:srgbClr val="408EA2"/>
                </a:solidFill>
                <a:latin typeface="Consolas" panose="020B0609020204030204"/>
              </a:rPr>
              <a:t>IComparable</a:t>
            </a:r>
            <a:endParaRPr lang="en-US" sz="1600">
              <a:solidFill>
                <a:srgbClr val="408EA2"/>
              </a:solidFill>
              <a:latin typeface="Consolas" panose="020B0609020204030204"/>
            </a:endParaRPr>
          </a:p>
          <a:p>
            <a:pPr marL="495300" indent="0">
              <a:lnSpc>
                <a:spcPts val="221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77900" indent="0"/>
            <a:r>
              <a:rPr lang="en-US" sz="1600">
                <a:solidFill>
                  <a:srgbClr val="130ECE"/>
                </a:solidFill>
                <a:latin typeface="Consolas" panose="020B0609020204030204"/>
              </a:rPr>
              <a:t>public </a:t>
            </a:r>
            <a:r>
              <a:rPr lang="en-US" sz="1600">
                <a:solidFill>
                  <a:srgbClr val="120D18"/>
                </a:solidFill>
                <a:latin typeface="Consolas" panose="020B0609020204030204"/>
              </a:rPr>
              <a:t>data;</a:t>
            </a:r>
            <a:endParaRPr lang="en-US" sz="1600">
              <a:solidFill>
                <a:srgbClr val="120D18"/>
              </a:solidFill>
              <a:latin typeface="Consolas" panose="020B0609020204030204"/>
            </a:endParaRPr>
          </a:p>
          <a:p>
            <a:pPr marL="977900" indent="0" algn="just">
              <a:spcAft>
                <a:spcPts val="210"/>
              </a:spcAft>
            </a:pPr>
            <a:r>
              <a:rPr lang="en-US" sz="400" spc="-50">
                <a:solidFill>
                  <a:srgbClr val="130ECE"/>
                </a:solidFill>
                <a:latin typeface="Arial" panose="020B0604020202020204"/>
              </a:rPr>
              <a:t>I    </a:t>
            </a:r>
            <a:r>
              <a:rPr lang="en-US" sz="400" spc="-50">
                <a:solidFill>
                  <a:srgbClr val="6E9A6D"/>
                </a:solidFill>
                <a:latin typeface="Arial" panose="020B0604020202020204"/>
              </a:rPr>
              <a:t>'WWW </a:t>
            </a:r>
            <a:r>
              <a:rPr lang="en-US" sz="400" spc="-50">
                <a:solidFill>
                  <a:srgbClr val="120D18"/>
                </a:solidFill>
                <a:latin typeface="Arial" panose="020B0604020202020204"/>
              </a:rPr>
              <a:t>*</a:t>
            </a:r>
            <a:endParaRPr lang="en-US" sz="400" spc="-50">
              <a:solidFill>
                <a:srgbClr val="120D18"/>
              </a:solidFill>
              <a:latin typeface="Arial" panose="020B0604020202020204"/>
            </a:endParaRPr>
          </a:p>
          <a:p>
            <a:pPr marL="1333500" indent="0">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1333500" indent="0">
              <a:spcAft>
                <a:spcPts val="210"/>
              </a:spcAft>
            </a:pPr>
            <a:r>
              <a:rPr lang="en-US" sz="1600">
                <a:solidFill>
                  <a:srgbClr val="130ECE"/>
                </a:solidFill>
                <a:latin typeface="Consolas" panose="020B0609020204030204"/>
              </a:rPr>
              <a:t>public string </a:t>
            </a:r>
            <a:r>
              <a:rPr lang="en-US" sz="1600">
                <a:solidFill>
                  <a:srgbClr val="545454"/>
                </a:solidFill>
                <a:latin typeface="Consolas" panose="020B0609020204030204"/>
              </a:rPr>
              <a:t>process(T </a:t>
            </a:r>
            <a:r>
              <a:rPr lang="en-US" sz="1600">
                <a:solidFill>
                  <a:srgbClr val="2C3569"/>
                </a:solidFill>
                <a:latin typeface="Consolas" panose="020B0609020204030204"/>
              </a:rPr>
              <a:t>input)</a:t>
            </a:r>
            <a:endParaRPr lang="en-US" sz="1600">
              <a:solidFill>
                <a:srgbClr val="2C3569"/>
              </a:solidFill>
              <a:latin typeface="Consolas" panose="020B0609020204030204"/>
            </a:endParaRPr>
          </a:p>
          <a:p>
            <a:pPr marL="14478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447800" indent="0"/>
            <a:r>
              <a:rPr lang="en-US" sz="1600">
                <a:solidFill>
                  <a:srgbClr val="811BAD"/>
                </a:solidFill>
                <a:latin typeface="Consolas" panose="020B0609020204030204"/>
              </a:rPr>
              <a:t>if </a:t>
            </a:r>
            <a:r>
              <a:rPr lang="en-US" sz="1600">
                <a:solidFill>
                  <a:srgbClr val="120D18"/>
                </a:solidFill>
                <a:latin typeface="Consolas" panose="020B0609020204030204"/>
              </a:rPr>
              <a:t>(data.</a:t>
            </a:r>
            <a:r>
              <a:rPr lang="en-US" sz="1600">
                <a:solidFill>
                  <a:srgbClr val="545454"/>
                </a:solidFill>
                <a:latin typeface="Consolas" panose="020B0609020204030204"/>
              </a:rPr>
              <a:t>CompareToCinput) </a:t>
            </a:r>
            <a:r>
              <a:rPr lang="en-US" sz="1600">
                <a:latin typeface="Consolas" panose="020B0609020204030204"/>
              </a:rPr>
              <a:t>== </a:t>
            </a:r>
            <a:r>
              <a:rPr lang="en-US" sz="1600">
                <a:solidFill>
                  <a:srgbClr val="120D18"/>
                </a:solidFill>
                <a:latin typeface="Consolas" panose="020B0609020204030204"/>
              </a:rPr>
              <a:t>0)</a:t>
            </a:r>
            <a:endParaRPr lang="en-US" sz="1600">
              <a:solidFill>
                <a:srgbClr val="120D18"/>
              </a:solidFill>
              <a:latin typeface="Consolas" panose="020B0609020204030204"/>
            </a:endParaRPr>
          </a:p>
        </p:txBody>
      </p:sp>
      <p:graphicFrame>
        <p:nvGraphicFramePr>
          <p:cNvPr id="4" name="Table 3"/>
          <p:cNvGraphicFramePr>
            <a:graphicFrameLocks noGrp="1"/>
          </p:cNvGraphicFramePr>
          <p:nvPr/>
        </p:nvGraphicFramePr>
        <p:xfrm>
          <a:off x="191389" y="5452745"/>
          <a:ext cx="2621280" cy="993775"/>
        </p:xfrm>
        <a:graphic>
          <a:graphicData uri="http://schemas.openxmlformats.org/drawingml/2006/table">
            <a:tbl>
              <a:tblPr/>
              <a:tblGrid>
                <a:gridCol w="1277112"/>
                <a:gridCol w="1344295"/>
              </a:tblGrid>
              <a:tr h="213360">
                <a:tc>
                  <a:txBody>
                    <a:bodyPr>
                      <a:spAutoFit/>
                    </a:bodyPr>
                    <a:p>
                      <a:pPr indent="0" algn="r"/>
                      <a:r>
                        <a:rPr lang="en-US" sz="1600">
                          <a:solidFill>
                            <a:srgbClr val="811BAD"/>
                          </a:solidFill>
                          <a:latin typeface="Consolas" panose="020B0609020204030204"/>
                        </a:rPr>
                        <a:t>return</a:t>
                      </a:r>
                      <a:endParaRPr lang="en-US" sz="1600">
                        <a:solidFill>
                          <a:srgbClr val="811BAD"/>
                        </a:solidFill>
                        <a:latin typeface="Consolas" panose="020B0609020204030204"/>
                      </a:endParaRPr>
                    </a:p>
                  </a:txBody>
                  <a:tcPr marL="0" marR="0" marT="0" marB="0"/>
                </a:tc>
                <a:tc>
                  <a:txBody>
                    <a:bodyPr>
                      <a:spAutoFit/>
                    </a:bodyPr>
                    <a:p>
                      <a:pPr indent="0"/>
                      <a:r>
                        <a:rPr lang="en-US" sz="1600">
                          <a:solidFill>
                            <a:srgbClr val="8D202B"/>
                          </a:solidFill>
                          <a:latin typeface="Consolas" panose="020B0609020204030204"/>
                        </a:rPr>
                        <a:t>"Same"</a:t>
                      </a:r>
                      <a:r>
                        <a:rPr lang="en-US" sz="1600">
                          <a:solidFill>
                            <a:srgbClr val="2E1E1D"/>
                          </a:solidFill>
                          <a:latin typeface="Consolas" panose="020B0609020204030204"/>
                        </a:rPr>
                        <a:t>;</a:t>
                      </a:r>
                      <a:endParaRPr lang="en-US" sz="1600">
                        <a:solidFill>
                          <a:srgbClr val="2E1E1D"/>
                        </a:solidFill>
                        <a:latin typeface="Consolas" panose="020B0609020204030204"/>
                      </a:endParaRPr>
                    </a:p>
                  </a:txBody>
                  <a:tcPr marL="0" marR="0" marT="0" marB="0"/>
                </a:tc>
              </a:tr>
              <a:tr h="256032">
                <a:tc>
                  <a:txBody>
                    <a:bodyPr>
                      <a:spAutoFit/>
                    </a:bodyPr>
                    <a:p>
                      <a:pPr indent="0"/>
                      <a:r>
                        <a:rPr lang="en-US" sz="1600">
                          <a:solidFill>
                            <a:srgbClr val="6E2F9E"/>
                          </a:solidFill>
                          <a:latin typeface="Consolas" panose="020B0609020204030204"/>
                        </a:rPr>
                        <a:t>else</a:t>
                      </a:r>
                      <a:endParaRPr lang="en-US" sz="1600">
                        <a:solidFill>
                          <a:srgbClr val="6E2F9E"/>
                        </a:solidFill>
                        <a:latin typeface="Consolas" panose="020B0609020204030204"/>
                      </a:endParaRPr>
                    </a:p>
                  </a:txBody>
                  <a:tcPr marL="0" marR="0" marT="0" marB="0"/>
                </a:tc>
                <a:tc>
                  <a:txBody>
                    <a:bodyPr>
                      <a:spAutoFit/>
                    </a:bodyPr>
                    <a:p>
                      <a:endParaRPr sz="1300"/>
                    </a:p>
                  </a:txBody>
                  <a:tcPr marL="0" marR="0" marT="0" marB="0"/>
                </a:tc>
              </a:tr>
              <a:tr h="243840">
                <a:tc>
                  <a:txBody>
                    <a:bodyPr>
                      <a:spAutoFit/>
                    </a:bodyPr>
                    <a:p>
                      <a:pPr indent="0" algn="r"/>
                      <a:r>
                        <a:rPr lang="en-US" sz="1600">
                          <a:solidFill>
                            <a:srgbClr val="811BAD"/>
                          </a:solidFill>
                          <a:latin typeface="Consolas" panose="020B0609020204030204"/>
                        </a:rPr>
                        <a:t>return</a:t>
                      </a:r>
                      <a:endParaRPr lang="en-US" sz="1600">
                        <a:solidFill>
                          <a:srgbClr val="811BAD"/>
                        </a:solidFill>
                        <a:latin typeface="Consolas" panose="020B0609020204030204"/>
                      </a:endParaRPr>
                    </a:p>
                  </a:txBody>
                  <a:tcPr marL="0" marR="0" marT="0" marB="0" anchor="b"/>
                </a:tc>
                <a:tc rowSpan="2">
                  <a:txBody>
                    <a:bodyPr>
                      <a:spAutoFit/>
                    </a:bodyPr>
                    <a:p>
                      <a:pPr indent="0"/>
                      <a:r>
                        <a:rPr lang="en-US" sz="1600">
                          <a:solidFill>
                            <a:srgbClr val="8D202B"/>
                          </a:solidFill>
                          <a:latin typeface="Consolas" panose="020B0609020204030204"/>
                        </a:rPr>
                        <a:t>"Not Same";</a:t>
                      </a:r>
                      <a:endParaRPr lang="en-US" sz="1600">
                        <a:solidFill>
                          <a:srgbClr val="8D202B"/>
                        </a:solidFill>
                        <a:latin typeface="Consolas" panose="020B0609020204030204"/>
                      </a:endParaRPr>
                    </a:p>
                  </a:txBody>
                  <a:tcPr marL="0" marR="0" marT="0" marB="0"/>
                </a:tc>
              </a:tr>
              <a:tr h="249936">
                <a:tc>
                  <a:txBody>
                    <a:bodyPr>
                      <a:spAutoFit/>
                    </a:bodyPr>
                    <a:p>
                      <a:pPr indent="0"/>
                      <a:r>
                        <a:rPr lang="en-US" sz="1600">
                          <a:latin typeface="Consolas" panose="020B0609020204030204"/>
                        </a:rPr>
                        <a:t>&gt;</a:t>
                      </a:r>
                      <a:endParaRPr lang="en-US" sz="1600">
                        <a:latin typeface="Consolas" panose="020B0609020204030204"/>
                      </a:endParaRPr>
                    </a:p>
                  </a:txBody>
                  <a:tcPr marL="0" marR="0" marT="0" marB="0" anchor="b"/>
                </a:tc>
                <a:tc vMerge="1">
                  <a:tcPr marL="0" marR="0" marT="0" marB="0"/>
                </a:tc>
              </a:tr>
            </a:tbl>
          </a:graphicData>
        </a:graphic>
      </p:graphicFrame>
      <p:sp>
        <p:nvSpPr>
          <p:cNvPr id="5" name="Rectangles 4"/>
          <p:cNvSpPr/>
          <p:nvPr/>
        </p:nvSpPr>
        <p:spPr>
          <a:xfrm>
            <a:off x="566928" y="5138928"/>
            <a:ext cx="5568696" cy="225552"/>
          </a:xfrm>
          <a:prstGeom prst="rect">
            <a:avLst/>
          </a:prstGeom>
        </p:spPr>
        <p:txBody>
          <a:bodyPr wrap="none" lIns="0" tIns="0" rIns="0" bIns="0">
            <a:noAutofit/>
          </a:bodyPr>
          <a:p>
            <a:pPr indent="0" algn="r">
              <a:spcAft>
                <a:spcPts val="1260"/>
              </a:spcAft>
            </a:pPr>
            <a:r>
              <a:rPr lang="en-US" sz="2600">
                <a:latin typeface="Calibri" panose="020F0502020204030204"/>
              </a:rPr>
              <a:t>} }</a:t>
            </a:r>
            <a:endParaRPr lang="en-US" sz="2600">
              <a:latin typeface="Calibri" panose="020F0502020204030204"/>
            </a:endParaRPr>
          </a:p>
        </p:txBody>
      </p:sp>
      <p:sp>
        <p:nvSpPr>
          <p:cNvPr id="6" name="Rectangles 5"/>
          <p:cNvSpPr/>
          <p:nvPr/>
        </p:nvSpPr>
        <p:spPr>
          <a:xfrm>
            <a:off x="6458712" y="1618488"/>
            <a:ext cx="5446776" cy="3044952"/>
          </a:xfrm>
          <a:prstGeom prst="rect">
            <a:avLst/>
          </a:prstGeom>
        </p:spPr>
        <p:txBody>
          <a:bodyPr lIns="0" tIns="0" rIns="0" bIns="0">
            <a:noAutofit/>
          </a:bodyPr>
          <a:p>
            <a:pPr indent="0">
              <a:lnSpc>
                <a:spcPts val="1945"/>
              </a:lnSpc>
            </a:pPr>
            <a:r>
              <a:rPr lang="en-US" sz="1700" spc="-50">
                <a:solidFill>
                  <a:srgbClr val="130ECE"/>
                </a:solidFill>
                <a:latin typeface="Consolas" panose="020B0609020204030204"/>
              </a:rPr>
              <a:t>class </a:t>
            </a:r>
            <a:r>
              <a:rPr lang="en-US" sz="1600" spc="-50">
                <a:solidFill>
                  <a:srgbClr val="408EA2"/>
                </a:solidFill>
                <a:latin typeface="Consolas" panose="020B0609020204030204"/>
              </a:rPr>
              <a:t>iescKrogram</a:t>
            </a:r>
            <a:endParaRPr lang="en-US" sz="1600" spc="-50">
              <a:solidFill>
                <a:srgbClr val="408EA2"/>
              </a:solidFill>
              <a:latin typeface="Consolas" panose="020B0609020204030204"/>
            </a:endParaRPr>
          </a:p>
          <a:p>
            <a:pPr indent="0">
              <a:lnSpc>
                <a:spcPts val="194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57200" indent="0"/>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457200" indent="0"/>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MainCstring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457200" indent="0">
              <a:spcAft>
                <a:spcPts val="147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89000" marR="368300" indent="0">
              <a:lnSpc>
                <a:spcPts val="1800"/>
              </a:lnSpc>
            </a:pPr>
            <a:r>
              <a:rPr lang="en-US" sz="1700" spc="-50">
                <a:solidFill>
                  <a:srgbClr val="325199"/>
                </a:solidFill>
                <a:latin typeface="Consolas" panose="020B0609020204030204"/>
              </a:rPr>
              <a:t>Program&lt;int&gt; </a:t>
            </a:r>
            <a:r>
              <a:rPr lang="en-US" sz="1700" spc="-50">
                <a:solidFill>
                  <a:srgbClr val="242D55"/>
                </a:solidFill>
                <a:latin typeface="Consolas" panose="020B0609020204030204"/>
              </a:rPr>
              <a:t>p= </a:t>
            </a:r>
            <a:r>
              <a:rPr lang="en-US" sz="1700" spc="-50">
                <a:solidFill>
                  <a:srgbClr val="130ECE"/>
                </a:solidFill>
                <a:latin typeface="Consolas" panose="020B0609020204030204"/>
              </a:rPr>
              <a:t>new </a:t>
            </a:r>
            <a:r>
              <a:rPr lang="en-US" sz="1700" spc="-50">
                <a:solidFill>
                  <a:srgbClr val="325199"/>
                </a:solidFill>
                <a:latin typeface="Consolas" panose="020B0609020204030204"/>
              </a:rPr>
              <a:t>Program&lt;int&gt;()</a:t>
            </a:r>
            <a:r>
              <a:rPr lang="en-US" sz="1700" spc="-50">
                <a:solidFill>
                  <a:srgbClr val="120D18"/>
                </a:solidFill>
                <a:latin typeface="Consolas" panose="020B0609020204030204"/>
              </a:rPr>
              <a:t>; p.data </a:t>
            </a:r>
            <a:r>
              <a:rPr lang="en-US" sz="1700" spc="-50">
                <a:latin typeface="Consolas" panose="020B0609020204030204"/>
              </a:rPr>
              <a:t>= </a:t>
            </a:r>
            <a:r>
              <a:rPr lang="en-US" sz="1700" spc="-50">
                <a:solidFill>
                  <a:srgbClr val="120D18"/>
                </a:solidFill>
                <a:latin typeface="Consolas" panose="020B0609020204030204"/>
              </a:rPr>
              <a:t>32;</a:t>
            </a:r>
            <a:endParaRPr lang="en-US" sz="1700" spc="-50">
              <a:solidFill>
                <a:srgbClr val="120D18"/>
              </a:solidFill>
              <a:latin typeface="Consolas" panose="020B0609020204030204"/>
            </a:endParaRPr>
          </a:p>
          <a:p>
            <a:pPr marL="889000" indent="0" algn="just">
              <a:lnSpc>
                <a:spcPts val="1800"/>
              </a:lnSpc>
              <a:spcAft>
                <a:spcPts val="1050"/>
              </a:spcAft>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.WriteLineCp</a:t>
            </a:r>
            <a:r>
              <a:rPr lang="en-US" sz="1700" spc="-50">
                <a:solidFill>
                  <a:srgbClr val="120D18"/>
                </a:solidFill>
                <a:latin typeface="Consolas" panose="020B0609020204030204"/>
              </a:rPr>
              <a:t>.</a:t>
            </a:r>
            <a:r>
              <a:rPr lang="en-US" sz="1700" spc="-50">
                <a:solidFill>
                  <a:srgbClr val="6A4735"/>
                </a:solidFill>
                <a:latin typeface="Consolas" panose="020B0609020204030204"/>
              </a:rPr>
              <a:t>process</a:t>
            </a:r>
            <a:r>
              <a:rPr lang="en-US" sz="1700" spc="-50">
                <a:solidFill>
                  <a:srgbClr val="120D18"/>
                </a:solidFill>
                <a:latin typeface="Consolas" panose="020B0609020204030204"/>
              </a:rPr>
              <a:t>(32));</a:t>
            </a:r>
            <a:endParaRPr lang="en-US" sz="1700" spc="-50">
              <a:solidFill>
                <a:srgbClr val="120D18"/>
              </a:solidFill>
              <a:latin typeface="Consolas" panose="020B0609020204030204"/>
            </a:endParaRPr>
          </a:p>
          <a:p>
            <a:pPr marL="889000" indent="0" algn="just">
              <a:lnSpc>
                <a:spcPts val="1800"/>
              </a:lnSpc>
            </a:pPr>
            <a:r>
              <a:rPr lang="en-US" sz="1700" spc="-50">
                <a:solidFill>
                  <a:srgbClr val="325199"/>
                </a:solidFill>
                <a:latin typeface="Consolas" panose="020B0609020204030204"/>
              </a:rPr>
              <a:t>Program&lt;string&gt; </a:t>
            </a:r>
            <a:r>
              <a:rPr lang="en-US" sz="1700" spc="-50">
                <a:solidFill>
                  <a:srgbClr val="34357D"/>
                </a:solidFill>
                <a:latin typeface="Consolas" panose="020B0609020204030204"/>
              </a:rPr>
              <a:t>pi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325199"/>
                </a:solidFill>
                <a:latin typeface="Consolas" panose="020B0609020204030204"/>
              </a:rPr>
              <a:t>Program&lt;string&gt;() </a:t>
            </a:r>
            <a:r>
              <a:rPr lang="en-US" sz="1700" spc="-50">
                <a:solidFill>
                  <a:srgbClr val="34357D"/>
                </a:solidFill>
                <a:latin typeface="Consolas" panose="020B0609020204030204"/>
              </a:rPr>
              <a:t>pi.</a:t>
            </a:r>
            <a:r>
              <a:rPr lang="en-US" sz="1700" spc="-50">
                <a:solidFill>
                  <a:srgbClr val="120D18"/>
                </a:solidFill>
                <a:latin typeface="Consolas" panose="020B0609020204030204"/>
              </a:rPr>
              <a:t>data </a:t>
            </a:r>
            <a:r>
              <a:rPr lang="en-US" sz="1700" spc="-50">
                <a:latin typeface="Consolas" panose="020B0609020204030204"/>
              </a:rPr>
              <a:t>= </a:t>
            </a:r>
            <a:r>
              <a:rPr lang="en-US" sz="1700" spc="-50">
                <a:solidFill>
                  <a:srgbClr val="8D202B"/>
                </a:solidFill>
                <a:latin typeface="Consolas" panose="020B0609020204030204"/>
              </a:rPr>
              <a:t>"Apple";</a:t>
            </a:r>
            <a:endParaRPr lang="en-US" sz="1700" spc="-50">
              <a:solidFill>
                <a:srgbClr val="8D202B"/>
              </a:solidFill>
              <a:latin typeface="Consolas" panose="020B0609020204030204"/>
            </a:endParaRPr>
          </a:p>
          <a:p>
            <a:pPr marL="889000" indent="0" algn="just">
              <a:lnSpc>
                <a:spcPts val="1800"/>
              </a:lnSpc>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.WriteLineCpl</a:t>
            </a:r>
            <a:r>
              <a:rPr lang="en-US" sz="1700" spc="-50">
                <a:solidFill>
                  <a:srgbClr val="120D18"/>
                </a:solidFill>
                <a:latin typeface="Consolas" panose="020B0609020204030204"/>
              </a:rPr>
              <a:t>.</a:t>
            </a:r>
            <a:r>
              <a:rPr lang="en-US" sz="1700" spc="-50">
                <a:solidFill>
                  <a:srgbClr val="6A4735"/>
                </a:solidFill>
                <a:latin typeface="Consolas" panose="020B0609020204030204"/>
              </a:rPr>
              <a:t>process("Apple"))</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457200"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7" name="Rectangles 6"/>
          <p:cNvSpPr/>
          <p:nvPr/>
        </p:nvSpPr>
        <p:spPr>
          <a:xfrm>
            <a:off x="7269480" y="5215128"/>
            <a:ext cx="3270504" cy="237744"/>
          </a:xfrm>
          <a:prstGeom prst="rect">
            <a:avLst/>
          </a:prstGeom>
        </p:spPr>
        <p:txBody>
          <a:bodyPr wrap="none" lIns="0" tIns="0" rIns="0" bIns="0">
            <a:noAutofit/>
          </a:bodyPr>
          <a:p>
            <a:pPr indent="0"/>
            <a:r>
              <a:rPr lang="en-US" sz="1400">
                <a:solidFill>
                  <a:srgbClr val="63428D"/>
                </a:solidFill>
                <a:latin typeface="Calibri" panose="020F0502020204030204"/>
              </a:rPr>
              <a:t>QQ </a:t>
            </a:r>
            <a:r>
              <a:rPr lang="en-US" sz="1400">
                <a:solidFill>
                  <a:srgbClr val="332F38"/>
                </a:solidFill>
                <a:latin typeface="Calibri" panose="020F0502020204030204"/>
              </a:rPr>
              <a:t>Microsoft Visual Studio Debug Console</a:t>
            </a:r>
            <a:endParaRPr lang="en-US" sz="1400">
              <a:solidFill>
                <a:srgbClr val="332F38"/>
              </a:solidFill>
              <a:latin typeface="Calibri" panose="020F0502020204030204"/>
            </a:endParaRPr>
          </a:p>
        </p:txBody>
      </p:sp>
      <p:sp>
        <p:nvSpPr>
          <p:cNvPr id="8" name="Rectangles 7"/>
          <p:cNvSpPr/>
          <p:nvPr/>
        </p:nvSpPr>
        <p:spPr>
          <a:xfrm>
            <a:off x="7174992" y="5577840"/>
            <a:ext cx="445008" cy="387096"/>
          </a:xfrm>
          <a:prstGeom prst="rect">
            <a:avLst/>
          </a:prstGeom>
          <a:solidFill>
            <a:srgbClr val="000000"/>
          </a:solidFill>
        </p:spPr>
        <p:txBody>
          <a:bodyPr lIns="0" tIns="0" rIns="0" bIns="0">
            <a:noAutofit/>
          </a:bodyPr>
          <a:p>
            <a:pPr indent="0">
              <a:spcBef>
                <a:spcPts val="1260"/>
              </a:spcBef>
              <a:spcAft>
                <a:spcPts val="420"/>
              </a:spcAft>
            </a:pPr>
            <a:r>
              <a:rPr lang="en-US" sz="1700" spc="-50">
                <a:solidFill>
                  <a:srgbClr val="BDBEBC"/>
                </a:solidFill>
                <a:latin typeface="Consolas" panose="020B0609020204030204"/>
              </a:rPr>
              <a:t>Same</a:t>
            </a:r>
            <a:endParaRPr lang="en-US" sz="1700" spc="-50">
              <a:solidFill>
                <a:srgbClr val="BDBEBC"/>
              </a:solidFill>
              <a:latin typeface="Consolas" panose="020B0609020204030204"/>
            </a:endParaRPr>
          </a:p>
          <a:p>
            <a:pPr indent="0"/>
            <a:r>
              <a:rPr lang="en-US" sz="1700" spc="-50">
                <a:solidFill>
                  <a:srgbClr val="BDBEBC"/>
                </a:solidFill>
                <a:latin typeface="Consolas" panose="020B0609020204030204"/>
              </a:rPr>
              <a:t>Same</a:t>
            </a:r>
            <a:endParaRPr lang="en-US" sz="1700" spc="-50">
              <a:solidFill>
                <a:srgbClr val="BDBEBC"/>
              </a:solidFill>
              <a:latin typeface="Consolas" panose="020B0609020204030204"/>
            </a:endParaRPr>
          </a:p>
        </p:txBody>
      </p:sp>
      <p:sp>
        <p:nvSpPr>
          <p:cNvPr id="9" name="Rectangles 8"/>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0" name="Rectangles 9"/>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8056"/>
            <a:ext cx="4258056" cy="420624"/>
          </a:xfrm>
          <a:prstGeom prst="rect">
            <a:avLst/>
          </a:prstGeom>
        </p:spPr>
        <p:txBody>
          <a:bodyPr wrap="none" lIns="0" tIns="0" rIns="0" bIns="0">
            <a:noAutofit/>
          </a:bodyPr>
          <a:p>
            <a:pPr indent="0"/>
            <a:r>
              <a:rPr lang="en-US" sz="4200">
                <a:latin typeface="Calibri" panose="020F0502020204030204"/>
              </a:rPr>
              <a:t>Non-Generics class</a:t>
            </a:r>
            <a:endParaRPr lang="en-US" sz="4200">
              <a:latin typeface="Calibri" panose="020F0502020204030204"/>
            </a:endParaRPr>
          </a:p>
        </p:txBody>
      </p:sp>
      <p:sp>
        <p:nvSpPr>
          <p:cNvPr id="3" name="Rectangles 2"/>
          <p:cNvSpPr/>
          <p:nvPr/>
        </p:nvSpPr>
        <p:spPr>
          <a:xfrm>
            <a:off x="140208" y="1304544"/>
            <a:ext cx="5672328" cy="2368296"/>
          </a:xfrm>
          <a:prstGeom prst="rect">
            <a:avLst/>
          </a:prstGeom>
        </p:spPr>
        <p:txBody>
          <a:bodyPr lIns="0" tIns="0" rIns="0" bIns="0">
            <a:noAutofit/>
          </a:bodyPr>
          <a:p>
            <a:pPr indent="0">
              <a:lnSpc>
                <a:spcPts val="2210"/>
              </a:lnSpc>
            </a:pPr>
            <a:r>
              <a:rPr lang="en-US" sz="1600">
                <a:solidFill>
                  <a:srgbClr val="130ECE"/>
                </a:solidFill>
                <a:latin typeface="Consolas" panose="020B0609020204030204"/>
              </a:rPr>
              <a:t>namespace </a:t>
            </a:r>
            <a:r>
              <a:rPr lang="en-US" sz="1600">
                <a:latin typeface="Consolas" panose="020B0609020204030204"/>
              </a:rPr>
              <a:t>Session7Demo</a:t>
            </a:r>
            <a:endParaRPr lang="en-US" sz="1600">
              <a:latin typeface="Consolas" panose="020B0609020204030204"/>
            </a:endParaRPr>
          </a:p>
          <a:p>
            <a:pPr indent="0">
              <a:lnSpc>
                <a:spcPts val="221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508000" indent="0">
              <a:spcAft>
                <a:spcPts val="210"/>
              </a:spcAft>
            </a:pPr>
            <a:r>
              <a:rPr lang="en-US" sz="900" spc="-50">
                <a:solidFill>
                  <a:srgbClr val="A6A4A6"/>
                </a:solidFill>
                <a:latin typeface="Calibri" panose="020F0502020204030204"/>
              </a:rPr>
              <a:t>4 references</a:t>
            </a:r>
            <a:endParaRPr lang="en-US" sz="900" spc="-50">
              <a:solidFill>
                <a:srgbClr val="A6A4A6"/>
              </a:solidFill>
              <a:latin typeface="Calibri" panose="020F0502020204030204"/>
            </a:endParaRPr>
          </a:p>
          <a:p>
            <a:pPr marL="508000" indent="0">
              <a:lnSpc>
                <a:spcPts val="2305"/>
              </a:lnSpc>
            </a:pPr>
            <a:r>
              <a:rPr lang="en-US" sz="1600">
                <a:solidFill>
                  <a:srgbClr val="130ECE"/>
                </a:solidFill>
                <a:latin typeface="Consolas" panose="020B0609020204030204"/>
              </a:rPr>
              <a:t>public 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a:p>
            <a:pPr marL="508000" indent="0">
              <a:lnSpc>
                <a:spcPts val="230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003300" indent="0"/>
            <a:r>
              <a:rPr lang="en-US" sz="1600">
                <a:solidFill>
                  <a:srgbClr val="130ECE"/>
                </a:solidFill>
                <a:latin typeface="Consolas" panose="020B0609020204030204"/>
              </a:rPr>
              <a:t>public object </a:t>
            </a:r>
            <a:r>
              <a:rPr lang="en-US" sz="1600">
                <a:latin typeface="Consolas" panose="020B0609020204030204"/>
              </a:rPr>
              <a:t>data;</a:t>
            </a:r>
            <a:endParaRPr lang="en-US" sz="1600">
              <a:latin typeface="Consolas" panose="020B0609020204030204"/>
            </a:endParaRPr>
          </a:p>
          <a:p>
            <a:pPr marL="1003300" indent="0" algn="just">
              <a:spcAft>
                <a:spcPts val="210"/>
              </a:spcAft>
            </a:pPr>
            <a:r>
              <a:rPr lang="en-US" sz="400" spc="-50">
                <a:solidFill>
                  <a:srgbClr val="130ECE"/>
                </a:solidFill>
                <a:latin typeface="Arial" panose="020B0604020202020204"/>
              </a:rPr>
              <a:t>I    ^    </a:t>
            </a:r>
            <a:r>
              <a:rPr lang="en-US" sz="400" spc="-50">
                <a:solidFill>
                  <a:srgbClr val="6E9A6D"/>
                </a:solidFill>
                <a:latin typeface="Arial" panose="020B0604020202020204"/>
              </a:rPr>
              <a:t>'WWW </a:t>
            </a:r>
            <a:r>
              <a:rPr lang="en-US" sz="400" spc="-50">
                <a:solidFill>
                  <a:srgbClr val="1C1929"/>
                </a:solidFill>
                <a:latin typeface="Arial" panose="020B0604020202020204"/>
              </a:rPr>
              <a:t>"</a:t>
            </a:r>
            <a:endParaRPr lang="en-US" sz="400" spc="-50">
              <a:solidFill>
                <a:srgbClr val="1C1929"/>
              </a:solidFill>
              <a:latin typeface="Arial" panose="020B0604020202020204"/>
            </a:endParaRPr>
          </a:p>
          <a:p>
            <a:pPr marL="1371600" indent="0">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indent="0" algn="r">
              <a:lnSpc>
                <a:spcPts val="2305"/>
              </a:lnSpc>
            </a:pPr>
            <a:r>
              <a:rPr lang="en-US" sz="1600">
                <a:solidFill>
                  <a:srgbClr val="130ECE"/>
                </a:solidFill>
                <a:latin typeface="Consolas" panose="020B0609020204030204"/>
              </a:rPr>
              <a:t>public string </a:t>
            </a:r>
            <a:r>
              <a:rPr lang="en-US" sz="1600">
                <a:solidFill>
                  <a:srgbClr val="34357D"/>
                </a:solidFill>
                <a:latin typeface="Consolas" panose="020B0609020204030204"/>
              </a:rPr>
              <a:t>processfobject input)</a:t>
            </a:r>
            <a:endParaRPr lang="en-US" sz="1600">
              <a:solidFill>
                <a:srgbClr val="34357D"/>
              </a:solidFill>
              <a:latin typeface="Consolas" panose="020B0609020204030204"/>
            </a:endParaRPr>
          </a:p>
          <a:p>
            <a:pPr marL="1498600" indent="0">
              <a:lnSpc>
                <a:spcPts val="230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498600" indent="0"/>
            <a:r>
              <a:rPr lang="en-US" sz="1600">
                <a:solidFill>
                  <a:srgbClr val="811BAD"/>
                </a:solidFill>
                <a:latin typeface="Consolas" panose="020B0609020204030204"/>
              </a:rPr>
              <a:t>if </a:t>
            </a:r>
            <a:r>
              <a:rPr lang="en-US" sz="1600">
                <a:solidFill>
                  <a:srgbClr val="1C1929"/>
                </a:solidFill>
                <a:latin typeface="Consolas" panose="020B0609020204030204"/>
              </a:rPr>
              <a:t>(data==input)</a:t>
            </a:r>
            <a:endParaRPr lang="en-US" sz="1600">
              <a:solidFill>
                <a:srgbClr val="1C1929"/>
              </a:solidFill>
              <a:latin typeface="Consolas" panose="020B0609020204030204"/>
            </a:endParaRPr>
          </a:p>
        </p:txBody>
      </p:sp>
      <p:graphicFrame>
        <p:nvGraphicFramePr>
          <p:cNvPr id="4" name="Table 3"/>
          <p:cNvGraphicFramePr>
            <a:graphicFrameLocks noGrp="1"/>
          </p:cNvGraphicFramePr>
          <p:nvPr/>
        </p:nvGraphicFramePr>
        <p:xfrm>
          <a:off x="1618488" y="3703320"/>
          <a:ext cx="2691384" cy="987552"/>
        </p:xfrm>
        <a:graphic>
          <a:graphicData uri="http://schemas.openxmlformats.org/drawingml/2006/table">
            <a:tbl>
              <a:tblPr/>
              <a:tblGrid>
                <a:gridCol w="1307592"/>
                <a:gridCol w="1383792"/>
              </a:tblGrid>
              <a:tr h="216408">
                <a:tc>
                  <a:txBody>
                    <a:bodyPr>
                      <a:spAutoFit/>
                    </a:bodyPr>
                    <a:p>
                      <a:pPr indent="0" algn="r"/>
                      <a:r>
                        <a:rPr lang="en-US" sz="1600">
                          <a:solidFill>
                            <a:srgbClr val="811BAD"/>
                          </a:solidFill>
                          <a:latin typeface="Consolas" panose="020B0609020204030204"/>
                        </a:rPr>
                        <a:t>return</a:t>
                      </a:r>
                      <a:endParaRPr lang="en-US" sz="1600">
                        <a:solidFill>
                          <a:srgbClr val="811BAD"/>
                        </a:solidFill>
                        <a:latin typeface="Consolas" panose="020B0609020204030204"/>
                      </a:endParaRPr>
                    </a:p>
                  </a:txBody>
                  <a:tcPr marL="0" marR="0" marT="0" marB="0"/>
                </a:tc>
                <a:tc>
                  <a:txBody>
                    <a:bodyPr>
                      <a:spAutoFit/>
                    </a:bodyPr>
                    <a:p>
                      <a:pPr indent="0"/>
                      <a:r>
                        <a:rPr lang="en-US" sz="1600">
                          <a:solidFill>
                            <a:srgbClr val="8D202B"/>
                          </a:solidFill>
                          <a:latin typeface="Consolas" panose="020B0609020204030204"/>
                        </a:rPr>
                        <a:t>"Same"</a:t>
                      </a:r>
                      <a:r>
                        <a:rPr lang="en-US" sz="1600">
                          <a:latin typeface="Consolas" panose="020B0609020204030204"/>
                        </a:rPr>
                        <a:t>;</a:t>
                      </a:r>
                      <a:endParaRPr lang="en-US" sz="1600">
                        <a:latin typeface="Consolas" panose="020B0609020204030204"/>
                      </a:endParaRPr>
                    </a:p>
                  </a:txBody>
                  <a:tcPr marL="0" marR="0" marT="0" marB="0"/>
                </a:tc>
              </a:tr>
              <a:tr h="265176">
                <a:tc>
                  <a:txBody>
                    <a:bodyPr>
                      <a:spAutoFit/>
                    </a:bodyPr>
                    <a:p>
                      <a:pPr indent="0"/>
                      <a:r>
                        <a:rPr lang="en-US" sz="1600">
                          <a:solidFill>
                            <a:srgbClr val="811BAD"/>
                          </a:solidFill>
                          <a:latin typeface="Consolas" panose="020B0609020204030204"/>
                        </a:rPr>
                        <a:t>else</a:t>
                      </a:r>
                      <a:endParaRPr lang="en-US" sz="1600">
                        <a:solidFill>
                          <a:srgbClr val="811BAD"/>
                        </a:solidFill>
                        <a:latin typeface="Consolas" panose="020B0609020204030204"/>
                      </a:endParaRPr>
                    </a:p>
                  </a:txBody>
                  <a:tcPr marL="0" marR="0" marT="0" marB="0"/>
                </a:tc>
                <a:tc>
                  <a:txBody>
                    <a:bodyPr>
                      <a:spAutoFit/>
                    </a:bodyPr>
                    <a:p>
                      <a:endParaRPr sz="1300"/>
                    </a:p>
                  </a:txBody>
                  <a:tcPr marL="0" marR="0" marT="0" marB="0"/>
                </a:tc>
              </a:tr>
              <a:tr h="249936">
                <a:tc>
                  <a:txBody>
                    <a:bodyPr>
                      <a:spAutoFit/>
                    </a:bodyPr>
                    <a:p>
                      <a:pPr indent="0" algn="r"/>
                      <a:r>
                        <a:rPr lang="en-US" sz="1600">
                          <a:solidFill>
                            <a:srgbClr val="811BAD"/>
                          </a:solidFill>
                          <a:latin typeface="Consolas" panose="020B0609020204030204"/>
                        </a:rPr>
                        <a:t>return</a:t>
                      </a:r>
                      <a:endParaRPr lang="en-US" sz="1600">
                        <a:solidFill>
                          <a:srgbClr val="811BAD"/>
                        </a:solidFill>
                        <a:latin typeface="Consolas" panose="020B0609020204030204"/>
                      </a:endParaRPr>
                    </a:p>
                  </a:txBody>
                  <a:tcPr marL="0" marR="0" marT="0" marB="0" anchor="b"/>
                </a:tc>
                <a:tc rowSpan="2">
                  <a:txBody>
                    <a:bodyPr>
                      <a:spAutoFit/>
                    </a:bodyPr>
                    <a:p>
                      <a:pPr indent="0"/>
                      <a:r>
                        <a:rPr lang="en-US" sz="1600">
                          <a:solidFill>
                            <a:srgbClr val="8D202B"/>
                          </a:solidFill>
                          <a:latin typeface="Consolas" panose="020B0609020204030204"/>
                        </a:rPr>
                        <a:t>"Not Same";</a:t>
                      </a:r>
                      <a:endParaRPr lang="en-US" sz="1600">
                        <a:solidFill>
                          <a:srgbClr val="8D202B"/>
                        </a:solidFill>
                        <a:latin typeface="Consolas" panose="020B0609020204030204"/>
                      </a:endParaRPr>
                    </a:p>
                  </a:txBody>
                  <a:tcPr marL="0" marR="0" marT="0" marB="0"/>
                </a:tc>
              </a:tr>
              <a:tr h="256032">
                <a:tc>
                  <a:txBody>
                    <a:bodyPr>
                      <a:spAutoFit/>
                    </a:bodyPr>
                    <a:p>
                      <a:pPr indent="0"/>
                      <a:r>
                        <a:rPr lang="en-US" sz="1600">
                          <a:latin typeface="Consolas" panose="020B0609020204030204"/>
                        </a:rPr>
                        <a:t>&gt;</a:t>
                      </a:r>
                      <a:endParaRPr lang="en-US" sz="1600">
                        <a:latin typeface="Consolas" panose="020B0609020204030204"/>
                      </a:endParaRPr>
                    </a:p>
                  </a:txBody>
                  <a:tcPr marL="0" marR="0" marT="0" marB="0" anchor="b"/>
                </a:tc>
                <a:tc vMerge="1">
                  <a:tcPr marL="0" marR="0" marT="0" marB="0"/>
                </a:tc>
              </a:tr>
            </a:tbl>
          </a:graphicData>
        </a:graphic>
      </p:graphicFrame>
      <p:sp>
        <p:nvSpPr>
          <p:cNvPr id="5" name="Rectangles 4"/>
          <p:cNvSpPr/>
          <p:nvPr/>
        </p:nvSpPr>
        <p:spPr>
          <a:xfrm>
            <a:off x="618744" y="4721352"/>
            <a:ext cx="289560" cy="350520"/>
          </a:xfrm>
          <a:prstGeom prst="rect">
            <a:avLst/>
          </a:prstGeom>
        </p:spPr>
        <p:txBody>
          <a:bodyPr lIns="0" tIns="0" rIns="0" bIns="0">
            <a:noAutofit/>
          </a:bodyPr>
          <a:p>
            <a:pPr indent="0">
              <a:spcBef>
                <a:spcPts val="210"/>
              </a:spcBef>
              <a:spcAft>
                <a:spcPts val="210"/>
              </a:spcAft>
            </a:pPr>
            <a:r>
              <a:rPr lang="en-US" sz="2600">
                <a:latin typeface="Calibri" panose="020F0502020204030204"/>
              </a:rPr>
              <a:t>}</a:t>
            </a:r>
            <a:endParaRPr lang="en-US" sz="2600">
              <a:latin typeface="Calibri" panose="020F0502020204030204"/>
            </a:endParaRPr>
          </a:p>
          <a:p>
            <a:pPr indent="0"/>
            <a:r>
              <a:rPr lang="en-US" sz="500" i="1" spc="-50">
                <a:solidFill>
                  <a:srgbClr val="A6A4A6"/>
                </a:solidFill>
                <a:latin typeface="Arial" panose="020B0604020202020204"/>
              </a:rPr>
              <a:t>rt</a:t>
            </a:r>
            <a:endParaRPr lang="en-US" sz="500" i="1" spc="-50">
              <a:solidFill>
                <a:srgbClr val="A6A4A6"/>
              </a:solidFill>
              <a:latin typeface="Arial" panose="020B0604020202020204"/>
            </a:endParaRPr>
          </a:p>
        </p:txBody>
      </p:sp>
      <p:sp>
        <p:nvSpPr>
          <p:cNvPr id="6" name="Rectangles 5"/>
          <p:cNvSpPr/>
          <p:nvPr/>
        </p:nvSpPr>
        <p:spPr>
          <a:xfrm>
            <a:off x="6367272" y="987552"/>
            <a:ext cx="5614416" cy="4425696"/>
          </a:xfrm>
          <a:prstGeom prst="rect">
            <a:avLst/>
          </a:prstGeom>
        </p:spPr>
        <p:txBody>
          <a:bodyPr lIns="0" tIns="0" rIns="0" bIns="0">
            <a:noAutofit/>
          </a:bodyPr>
          <a:p>
            <a:pPr indent="0">
              <a:lnSpc>
                <a:spcPts val="2160"/>
              </a:lnSpc>
            </a:pPr>
            <a:r>
              <a:rPr lang="en-US" sz="1600">
                <a:solidFill>
                  <a:srgbClr val="130ECE"/>
                </a:solidFill>
                <a:latin typeface="Consolas" panose="020B0609020204030204"/>
              </a:rPr>
              <a:t>class </a:t>
            </a:r>
            <a:r>
              <a:rPr lang="en-US" sz="1600">
                <a:solidFill>
                  <a:srgbClr val="408EA2"/>
                </a:solidFill>
                <a:latin typeface="Consolas" panose="020B0609020204030204"/>
              </a:rPr>
              <a:t>TestProgram</a:t>
            </a:r>
            <a:endParaRPr lang="en-US" sz="1600">
              <a:solidFill>
                <a:srgbClr val="408EA2"/>
              </a:solidFill>
              <a:latin typeface="Consolas" panose="020B0609020204030204"/>
            </a:endParaRPr>
          </a:p>
          <a:p>
            <a:pPr indent="0">
              <a:lnSpc>
                <a:spcPts val="216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5080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08000" indent="0">
              <a:spcAft>
                <a:spcPts val="210"/>
              </a:spcAft>
            </a:pPr>
            <a:r>
              <a:rPr lang="en-US" sz="1600">
                <a:solidFill>
                  <a:srgbClr val="130ECE"/>
                </a:solidFill>
                <a:latin typeface="Consolas" panose="020B0609020204030204"/>
              </a:rPr>
              <a:t>static void </a:t>
            </a:r>
            <a:r>
              <a:rPr lang="en-US" sz="1600">
                <a:solidFill>
                  <a:srgbClr val="34357D"/>
                </a:solidFill>
                <a:latin typeface="Consolas" panose="020B0609020204030204"/>
              </a:rPr>
              <a:t>Main(string</a:t>
            </a:r>
            <a:r>
              <a:rPr lang="en-US" sz="1600">
                <a:solidFill>
                  <a:srgbClr val="1C1929"/>
                </a:solidFill>
                <a:latin typeface="Consolas" panose="020B0609020204030204"/>
              </a:rPr>
              <a:t>[] </a:t>
            </a:r>
            <a:r>
              <a:rPr lang="en-US" sz="1600">
                <a:solidFill>
                  <a:srgbClr val="888888"/>
                </a:solidFill>
                <a:latin typeface="Consolas" panose="020B0609020204030204"/>
              </a:rPr>
              <a:t>args)</a:t>
            </a:r>
            <a:endParaRPr lang="en-US" sz="1600">
              <a:solidFill>
                <a:srgbClr val="888888"/>
              </a:solidFill>
              <a:latin typeface="Consolas" panose="020B0609020204030204"/>
            </a:endParaRPr>
          </a:p>
          <a:p>
            <a:pPr marL="508000" indent="0">
              <a:spcAft>
                <a:spcPts val="168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990600" indent="0">
              <a:lnSpc>
                <a:spcPts val="2015"/>
              </a:lnSpc>
            </a:pPr>
            <a:r>
              <a:rPr lang="en-US" sz="1600">
                <a:solidFill>
                  <a:srgbClr val="408EA2"/>
                </a:solidFill>
                <a:latin typeface="Consolas" panose="020B0609020204030204"/>
              </a:rPr>
              <a:t>Program </a:t>
            </a:r>
            <a:r>
              <a:rPr lang="en-US" sz="1600">
                <a:solidFill>
                  <a:srgbClr val="332F38"/>
                </a:solidFill>
                <a:latin typeface="Consolas" panose="020B0609020204030204"/>
              </a:rPr>
              <a:t>p= </a:t>
            </a:r>
            <a:r>
              <a:rPr lang="en-US" sz="1600">
                <a:solidFill>
                  <a:srgbClr val="130ECE"/>
                </a:solidFill>
                <a:latin typeface="Consolas" panose="020B0609020204030204"/>
              </a:rPr>
              <a:t>new </a:t>
            </a:r>
            <a:r>
              <a:rPr lang="en-US" sz="1600">
                <a:solidFill>
                  <a:srgbClr val="366D7F"/>
                </a:solidFill>
                <a:latin typeface="Consolas" panose="020B0609020204030204"/>
              </a:rPr>
              <a:t>ProgramO; </a:t>
            </a:r>
            <a:r>
              <a:rPr lang="en-US" sz="1600">
                <a:solidFill>
                  <a:srgbClr val="1C1929"/>
                </a:solidFill>
                <a:latin typeface="Consolas" panose="020B0609020204030204"/>
              </a:rPr>
              <a:t>p.data </a:t>
            </a:r>
            <a:r>
              <a:rPr lang="en-US" sz="1600">
                <a:latin typeface="Consolas" panose="020B0609020204030204"/>
              </a:rPr>
              <a:t>= </a:t>
            </a:r>
            <a:r>
              <a:rPr lang="en-US" sz="1600">
                <a:solidFill>
                  <a:srgbClr val="1C1929"/>
                </a:solidFill>
                <a:latin typeface="Consolas" panose="020B0609020204030204"/>
              </a:rPr>
              <a:t>32;</a:t>
            </a:r>
            <a:endParaRPr lang="en-US" sz="1600">
              <a:solidFill>
                <a:srgbClr val="1C1929"/>
              </a:solidFill>
              <a:latin typeface="Consolas" panose="020B0609020204030204"/>
            </a:endParaRPr>
          </a:p>
          <a:p>
            <a:pPr marL="990600" indent="0">
              <a:lnSpc>
                <a:spcPts val="2015"/>
              </a:lnSpc>
              <a:spcAft>
                <a:spcPts val="1260"/>
              </a:spcAft>
            </a:pPr>
            <a:r>
              <a:rPr lang="en-US" sz="1600">
                <a:solidFill>
                  <a:srgbClr val="408EA2"/>
                </a:solidFill>
                <a:latin typeface="Consolas" panose="020B0609020204030204"/>
              </a:rPr>
              <a:t>Console</a:t>
            </a:r>
            <a:r>
              <a:rPr lang="en-US" sz="1600">
                <a:solidFill>
                  <a:srgbClr val="6A4735"/>
                </a:solidFill>
                <a:latin typeface="Consolas" panose="020B0609020204030204"/>
              </a:rPr>
              <a:t>.WriteLineCp</a:t>
            </a:r>
            <a:r>
              <a:rPr lang="en-US" sz="1600">
                <a:solidFill>
                  <a:srgbClr val="1C1929"/>
                </a:solidFill>
                <a:latin typeface="Consolas" panose="020B0609020204030204"/>
              </a:rPr>
              <a:t>.</a:t>
            </a:r>
            <a:r>
              <a:rPr lang="en-US" sz="1600">
                <a:solidFill>
                  <a:srgbClr val="6A4735"/>
                </a:solidFill>
                <a:latin typeface="Consolas" panose="020B0609020204030204"/>
              </a:rPr>
              <a:t>process</a:t>
            </a:r>
            <a:r>
              <a:rPr lang="en-US" sz="1600">
                <a:solidFill>
                  <a:srgbClr val="1C1929"/>
                </a:solidFill>
                <a:latin typeface="Consolas" panose="020B0609020204030204"/>
              </a:rPr>
              <a:t>(32));</a:t>
            </a:r>
            <a:endParaRPr lang="en-US" sz="1600">
              <a:solidFill>
                <a:srgbClr val="1C1929"/>
              </a:solidFill>
              <a:latin typeface="Consolas" panose="020B0609020204030204"/>
            </a:endParaRPr>
          </a:p>
          <a:p>
            <a:pPr marL="990600" indent="0">
              <a:lnSpc>
                <a:spcPts val="2015"/>
              </a:lnSpc>
            </a:pPr>
            <a:r>
              <a:rPr lang="en-US" sz="1600">
                <a:solidFill>
                  <a:srgbClr val="408EA2"/>
                </a:solidFill>
                <a:latin typeface="Consolas" panose="020B0609020204030204"/>
              </a:rPr>
              <a:t>Program </a:t>
            </a:r>
            <a:r>
              <a:rPr lang="en-US" sz="1600">
                <a:solidFill>
                  <a:srgbClr val="34357D"/>
                </a:solidFill>
                <a:latin typeface="Consolas" panose="020B0609020204030204"/>
              </a:rPr>
              <a:t>pi </a:t>
            </a:r>
            <a:r>
              <a:rPr lang="en-US" sz="1600">
                <a:latin typeface="Consolas" panose="020B0609020204030204"/>
              </a:rPr>
              <a:t>= </a:t>
            </a:r>
            <a:r>
              <a:rPr lang="en-US" sz="1600">
                <a:solidFill>
                  <a:srgbClr val="130ECE"/>
                </a:solidFill>
                <a:latin typeface="Consolas" panose="020B0609020204030204"/>
              </a:rPr>
              <a:t>new </a:t>
            </a:r>
            <a:r>
              <a:rPr lang="en-US" sz="1600">
                <a:solidFill>
                  <a:srgbClr val="366D7F"/>
                </a:solidFill>
                <a:latin typeface="Consolas" panose="020B0609020204030204"/>
              </a:rPr>
              <a:t>ProgramO; </a:t>
            </a:r>
            <a:r>
              <a:rPr lang="en-US" sz="1600">
                <a:solidFill>
                  <a:srgbClr val="34357D"/>
                </a:solidFill>
                <a:latin typeface="Consolas" panose="020B0609020204030204"/>
              </a:rPr>
              <a:t>pi.</a:t>
            </a:r>
            <a:r>
              <a:rPr lang="en-US" sz="1600">
                <a:solidFill>
                  <a:srgbClr val="1C1929"/>
                </a:solidFill>
                <a:latin typeface="Consolas" panose="020B0609020204030204"/>
              </a:rPr>
              <a:t>data </a:t>
            </a:r>
            <a:r>
              <a:rPr lang="en-US" sz="1600">
                <a:latin typeface="Consolas" panose="020B0609020204030204"/>
              </a:rPr>
              <a:t>= </a:t>
            </a:r>
            <a:r>
              <a:rPr lang="en-US" sz="1600">
                <a:solidFill>
                  <a:srgbClr val="7B292C"/>
                </a:solidFill>
                <a:latin typeface="Consolas" panose="020B0609020204030204"/>
              </a:rPr>
              <a:t>"Apple";</a:t>
            </a:r>
            <a:endParaRPr lang="en-US" sz="1600">
              <a:solidFill>
                <a:srgbClr val="7B292C"/>
              </a:solidFill>
              <a:latin typeface="Consolas" panose="020B0609020204030204"/>
            </a:endParaRPr>
          </a:p>
          <a:p>
            <a:pPr marL="990600" indent="0">
              <a:lnSpc>
                <a:spcPts val="2015"/>
              </a:lnSpc>
            </a:pPr>
            <a:r>
              <a:rPr lang="en-US" sz="1600">
                <a:solidFill>
                  <a:srgbClr val="408EA2"/>
                </a:solidFill>
                <a:latin typeface="Consolas" panose="020B0609020204030204"/>
              </a:rPr>
              <a:t>Console</a:t>
            </a:r>
            <a:r>
              <a:rPr lang="en-US" sz="1600">
                <a:solidFill>
                  <a:srgbClr val="6A4735"/>
                </a:solidFill>
                <a:latin typeface="Consolas" panose="020B0609020204030204"/>
              </a:rPr>
              <a:t>.WriteLineC</a:t>
            </a:r>
            <a:r>
              <a:rPr lang="en-US" sz="1600">
                <a:solidFill>
                  <a:srgbClr val="34357D"/>
                </a:solidFill>
                <a:latin typeface="Consolas" panose="020B0609020204030204"/>
              </a:rPr>
              <a:t>pi</a:t>
            </a:r>
            <a:r>
              <a:rPr lang="en-US" sz="1600">
                <a:solidFill>
                  <a:srgbClr val="1C1929"/>
                </a:solidFill>
                <a:latin typeface="Consolas" panose="020B0609020204030204"/>
              </a:rPr>
              <a:t>.</a:t>
            </a:r>
            <a:r>
              <a:rPr lang="en-US" sz="1600">
                <a:solidFill>
                  <a:srgbClr val="6A4735"/>
                </a:solidFill>
                <a:latin typeface="Consolas" panose="020B0609020204030204"/>
              </a:rPr>
              <a:t>process</a:t>
            </a:r>
            <a:r>
              <a:rPr lang="en-US" sz="1600">
                <a:solidFill>
                  <a:srgbClr val="7B292C"/>
                </a:solidFill>
                <a:latin typeface="Consolas" panose="020B0609020204030204"/>
              </a:rPr>
              <a:t>("Apple"))</a:t>
            </a:r>
            <a:endParaRPr lang="en-US" sz="1600">
              <a:solidFill>
                <a:srgbClr val="7B292C"/>
              </a:solidFill>
              <a:latin typeface="Consolas" panose="020B0609020204030204"/>
            </a:endParaRPr>
          </a:p>
          <a:p>
            <a:pPr marL="508000" indent="0">
              <a:spcAft>
                <a:spcPts val="168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just">
              <a:spcAft>
                <a:spcPts val="1260"/>
              </a:spcAft>
            </a:pPr>
            <a:r>
              <a:rPr lang="en-US" sz="1000">
                <a:solidFill>
                  <a:srgbClr val="1C1929"/>
                </a:solidFill>
                <a:latin typeface="Consolas" panose="020B0609020204030204"/>
              </a:rPr>
              <a:t>} </a:t>
            </a:r>
            <a:r>
              <a:rPr lang="en-US" sz="1000">
                <a:solidFill>
                  <a:srgbClr val="332F38"/>
                </a:solidFill>
                <a:latin typeface="Consolas" panose="020B0609020204030204"/>
              </a:rPr>
              <a:t>_</a:t>
            </a:r>
            <a:endParaRPr lang="en-US" sz="1000">
              <a:solidFill>
                <a:srgbClr val="332F38"/>
              </a:solidFill>
              <a:latin typeface="Consolas" panose="020B0609020204030204"/>
            </a:endParaRPr>
          </a:p>
          <a:p>
            <a:pPr marL="990600" indent="0"/>
            <a:r>
              <a:rPr lang="en-US" sz="1400">
                <a:solidFill>
                  <a:srgbClr val="63428D"/>
                </a:solidFill>
                <a:latin typeface="Calibri" panose="020F0502020204030204"/>
              </a:rPr>
              <a:t>CD </a:t>
            </a:r>
            <a:r>
              <a:rPr lang="en-US" sz="1400">
                <a:solidFill>
                  <a:srgbClr val="332F38"/>
                </a:solidFill>
                <a:latin typeface="Calibri" panose="020F0502020204030204"/>
              </a:rPr>
              <a:t>Microsoft Visual Studio Debug Console</a:t>
            </a:r>
            <a:endParaRPr lang="en-US" sz="1400">
              <a:solidFill>
                <a:srgbClr val="332F38"/>
              </a:solidFill>
              <a:latin typeface="Calibri" panose="020F0502020204030204"/>
            </a:endParaRPr>
          </a:p>
        </p:txBody>
      </p:sp>
      <p:sp>
        <p:nvSpPr>
          <p:cNvPr id="7" name="Rectangles 6"/>
          <p:cNvSpPr/>
          <p:nvPr/>
        </p:nvSpPr>
        <p:spPr>
          <a:xfrm>
            <a:off x="7248144" y="5538216"/>
            <a:ext cx="862584" cy="390144"/>
          </a:xfrm>
          <a:prstGeom prst="rect">
            <a:avLst/>
          </a:prstGeom>
          <a:solidFill>
            <a:srgbClr val="000000"/>
          </a:solidFill>
        </p:spPr>
        <p:txBody>
          <a:bodyPr lIns="0" tIns="0" rIns="0" bIns="0">
            <a:noAutofit/>
          </a:bodyPr>
          <a:p>
            <a:pPr indent="0">
              <a:lnSpc>
                <a:spcPts val="1800"/>
              </a:lnSpc>
            </a:pPr>
            <a:r>
              <a:rPr lang="en-US" sz="1500" spc="-50">
                <a:solidFill>
                  <a:srgbClr val="BDBEBC"/>
                </a:solidFill>
                <a:latin typeface="Consolas" panose="020B0609020204030204"/>
              </a:rPr>
              <a:t>Not Same Same</a:t>
            </a:r>
            <a:endParaRPr lang="en-US" sz="1500" spc="-50">
              <a:solidFill>
                <a:srgbClr val="BDBEBC"/>
              </a:solidFill>
              <a:latin typeface="Consolas" panose="020B0609020204030204"/>
            </a:endParaRPr>
          </a:p>
        </p:txBody>
      </p:sp>
      <p:sp>
        <p:nvSpPr>
          <p:cNvPr id="8" name="Rectangles 7"/>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9" name="Rectangles 8"/>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813816"/>
            <a:ext cx="3901440" cy="402336"/>
          </a:xfrm>
          <a:prstGeom prst="rect">
            <a:avLst/>
          </a:prstGeom>
        </p:spPr>
        <p:txBody>
          <a:bodyPr wrap="none" lIns="0" tIns="0" rIns="0" bIns="0">
            <a:noAutofit/>
          </a:bodyPr>
          <a:p>
            <a:pPr indent="0"/>
            <a:r>
              <a:rPr lang="en-US" sz="4200">
                <a:latin typeface="Calibri" panose="020F0502020204030204"/>
              </a:rPr>
              <a:t>Generic Methods</a:t>
            </a:r>
            <a:endParaRPr lang="en-US" sz="4200">
              <a:latin typeface="Calibri" panose="020F0502020204030204"/>
            </a:endParaRPr>
          </a:p>
        </p:txBody>
      </p:sp>
      <p:sp>
        <p:nvSpPr>
          <p:cNvPr id="3" name="Rectangles 2"/>
          <p:cNvSpPr/>
          <p:nvPr/>
        </p:nvSpPr>
        <p:spPr>
          <a:xfrm>
            <a:off x="929640" y="1929384"/>
            <a:ext cx="3901440" cy="2566416"/>
          </a:xfrm>
          <a:prstGeom prst="rect">
            <a:avLst/>
          </a:prstGeom>
        </p:spPr>
        <p:txBody>
          <a:bodyPr lIns="0" tIns="0" rIns="0" bIns="0">
            <a:noAutofit/>
          </a:bodyPr>
          <a:p>
            <a:pPr marL="241300" marR="1155700" indent="-241300">
              <a:lnSpc>
                <a:spcPts val="3025"/>
              </a:lnSpc>
            </a:pPr>
            <a:r>
              <a:rPr lang="en-US" sz="2600">
                <a:latin typeface="Calibri" panose="020F0502020204030204"/>
              </a:rPr>
              <a:t>•A method declared with the </a:t>
            </a:r>
            <a:r>
              <a:rPr lang="en-US" sz="2600">
                <a:solidFill>
                  <a:srgbClr val="FC0000"/>
                </a:solidFill>
                <a:latin typeface="Calibri" panose="020F0502020204030204"/>
              </a:rPr>
              <a:t>type parameters </a:t>
            </a:r>
            <a:r>
              <a:rPr lang="en-US" sz="2600">
                <a:latin typeface="Calibri" panose="020F0502020204030204"/>
              </a:rPr>
              <a:t>for its </a:t>
            </a:r>
            <a:r>
              <a:rPr lang="en-US" sz="2600">
                <a:solidFill>
                  <a:srgbClr val="FC0000"/>
                </a:solidFill>
                <a:latin typeface="Calibri" panose="020F0502020204030204"/>
              </a:rPr>
              <a:t>return type </a:t>
            </a:r>
            <a:r>
              <a:rPr lang="en-US" sz="2600">
                <a:latin typeface="Calibri" panose="020F0502020204030204"/>
              </a:rPr>
              <a:t>or </a:t>
            </a:r>
            <a:r>
              <a:rPr lang="en-US" sz="2600">
                <a:solidFill>
                  <a:srgbClr val="FC0000"/>
                </a:solidFill>
                <a:latin typeface="Calibri" panose="020F0502020204030204"/>
              </a:rPr>
              <a:t>parameters </a:t>
            </a:r>
            <a:r>
              <a:rPr lang="en-US" sz="2600">
                <a:latin typeface="Calibri" panose="020F0502020204030204"/>
              </a:rPr>
              <a:t>is called a generic method.</a:t>
            </a:r>
            <a:endParaRPr lang="en-US" sz="2600">
              <a:latin typeface="Calibri" panose="020F0502020204030204"/>
            </a:endParaRPr>
          </a:p>
        </p:txBody>
      </p:sp>
      <p:sp>
        <p:nvSpPr>
          <p:cNvPr id="4" name="Rectangles 3"/>
          <p:cNvSpPr/>
          <p:nvPr/>
        </p:nvSpPr>
        <p:spPr>
          <a:xfrm>
            <a:off x="4824984" y="597408"/>
            <a:ext cx="7278624" cy="5361432"/>
          </a:xfrm>
          <a:prstGeom prst="rect">
            <a:avLst/>
          </a:prstGeom>
        </p:spPr>
        <p:txBody>
          <a:bodyPr lIns="0" tIns="0" rIns="0" bIns="0">
            <a:noAutofit/>
          </a:bodyPr>
          <a:p>
            <a:pPr marR="177800" indent="0" algn="ctr">
              <a:lnSpc>
                <a:spcPts val="2280"/>
              </a:lnSpc>
            </a:pPr>
            <a:r>
              <a:rPr lang="en-US" sz="1600">
                <a:solidFill>
                  <a:srgbClr val="130ECE"/>
                </a:solidFill>
                <a:latin typeface="Consolas" panose="020B0609020204030204"/>
              </a:rPr>
              <a:t>-namespace </a:t>
            </a:r>
            <a:r>
              <a:rPr lang="en-US" sz="1600">
                <a:solidFill>
                  <a:srgbClr val="1C1929"/>
                </a:solidFill>
                <a:latin typeface="Consolas" panose="020B0609020204030204"/>
              </a:rPr>
              <a:t>Session7Demo</a:t>
            </a:r>
            <a:endParaRPr lang="en-US" sz="1600">
              <a:solidFill>
                <a:srgbClr val="1C1929"/>
              </a:solidFill>
              <a:latin typeface="Consolas" panose="020B0609020204030204"/>
            </a:endParaRPr>
          </a:p>
          <a:p>
            <a:pPr marL="161290" indent="0">
              <a:lnSpc>
                <a:spcPts val="228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656590" indent="0">
              <a:spcAft>
                <a:spcPts val="210"/>
              </a:spcAft>
            </a:pPr>
            <a:r>
              <a:rPr lang="en-US" sz="900" spc="-50">
                <a:solidFill>
                  <a:srgbClr val="A6A4A6"/>
                </a:solidFill>
                <a:latin typeface="Calibri" panose="020F0502020204030204"/>
              </a:rPr>
              <a:t>4 references</a:t>
            </a:r>
            <a:endParaRPr lang="en-US" sz="900" spc="-50">
              <a:solidFill>
                <a:srgbClr val="A6A4A6"/>
              </a:solidFill>
              <a:latin typeface="Calibri" panose="020F0502020204030204"/>
            </a:endParaRPr>
          </a:p>
          <a:p>
            <a:pPr marL="656590" indent="0">
              <a:spcAft>
                <a:spcPts val="210"/>
              </a:spcAft>
            </a:pPr>
            <a:r>
              <a:rPr lang="en-US" sz="1600">
                <a:solidFill>
                  <a:srgbClr val="130ECE"/>
                </a:solidFill>
                <a:latin typeface="Consolas" panose="020B0609020204030204"/>
              </a:rPr>
              <a:t>public class </a:t>
            </a:r>
            <a:r>
              <a:rPr lang="en-US" sz="1600">
                <a:solidFill>
                  <a:srgbClr val="408EA2"/>
                </a:solidFill>
                <a:latin typeface="Consolas" panose="020B0609020204030204"/>
              </a:rPr>
              <a:t>Program&lt; </a:t>
            </a:r>
            <a:r>
              <a:rPr lang="en-US" sz="1600">
                <a:solidFill>
                  <a:srgbClr val="1C1929"/>
                </a:solidFill>
                <a:latin typeface="Consolas" panose="020B0609020204030204"/>
              </a:rPr>
              <a:t>F&gt;</a:t>
            </a:r>
            <a:endParaRPr lang="en-US" sz="1600">
              <a:solidFill>
                <a:srgbClr val="1C1929"/>
              </a:solidFill>
              <a:latin typeface="Consolas" panose="020B0609020204030204"/>
            </a:endParaRPr>
          </a:p>
          <a:p>
            <a:pPr marL="65659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151890" indent="0">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1151890" indent="0">
              <a:lnSpc>
                <a:spcPts val="2255"/>
              </a:lnSpc>
            </a:pPr>
            <a:r>
              <a:rPr lang="en-US" sz="1600">
                <a:solidFill>
                  <a:srgbClr val="130ECE"/>
                </a:solidFill>
                <a:latin typeface="Consolas" panose="020B0609020204030204"/>
              </a:rPr>
              <a:t>public void </a:t>
            </a:r>
            <a:r>
              <a:rPr lang="en-US" sz="1600">
                <a:solidFill>
                  <a:srgbClr val="6A4735"/>
                </a:solidFill>
                <a:latin typeface="Consolas" panose="020B0609020204030204"/>
              </a:rPr>
              <a:t>showValues(T </a:t>
            </a:r>
            <a:r>
              <a:rPr lang="en-US" sz="1600">
                <a:solidFill>
                  <a:srgbClr val="34357D"/>
                </a:solidFill>
                <a:latin typeface="Consolas" panose="020B0609020204030204"/>
              </a:rPr>
              <a:t>value </a:t>
            </a:r>
            <a:r>
              <a:rPr lang="en-US" sz="1600">
                <a:solidFill>
                  <a:srgbClr val="1C1929"/>
                </a:solidFill>
                <a:latin typeface="Consolas" panose="020B0609020204030204"/>
              </a:rPr>
              <a:t>) </a:t>
            </a:r>
            <a:r>
              <a:rPr lang="en-US" sz="1600">
                <a:solidFill>
                  <a:srgbClr val="1B7721"/>
                </a:solidFill>
                <a:latin typeface="Consolas" panose="020B0609020204030204"/>
              </a:rPr>
              <a:t>//Type parameter</a:t>
            </a:r>
            <a:endParaRPr lang="en-US" sz="1600">
              <a:solidFill>
                <a:srgbClr val="1B7721"/>
              </a:solidFill>
              <a:latin typeface="Consolas" panose="020B0609020204030204"/>
            </a:endParaRPr>
          </a:p>
          <a:p>
            <a:pPr indent="0" algn="ctr">
              <a:lnSpc>
                <a:spcPts val="225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647190" indent="0">
              <a:spcAft>
                <a:spcPts val="210"/>
              </a:spcAft>
            </a:pPr>
            <a:r>
              <a:rPr lang="en-US" sz="1600">
                <a:solidFill>
                  <a:srgbClr val="408EA2"/>
                </a:solidFill>
                <a:latin typeface="Consolas" panose="020B0609020204030204"/>
              </a:rPr>
              <a:t>Console.</a:t>
            </a:r>
            <a:r>
              <a:rPr lang="en-US" sz="1600">
                <a:solidFill>
                  <a:srgbClr val="6A4735"/>
                </a:solidFill>
                <a:latin typeface="Consolas" panose="020B0609020204030204"/>
              </a:rPr>
              <a:t>WriteLine(value)</a:t>
            </a:r>
            <a:r>
              <a:rPr lang="en-US" sz="1600">
                <a:solidFill>
                  <a:srgbClr val="1C1929"/>
                </a:solidFill>
                <a:latin typeface="Consolas" panose="020B0609020204030204"/>
              </a:rPr>
              <a:t>;</a:t>
            </a:r>
            <a:endParaRPr lang="en-US" sz="1600">
              <a:solidFill>
                <a:srgbClr val="1C1929"/>
              </a:solidFill>
              <a:latin typeface="Consolas" panose="020B0609020204030204"/>
            </a:endParaRPr>
          </a:p>
          <a:p>
            <a:pPr indent="0" algn="ctr">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65659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65659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R="177800" indent="0" algn="ctr">
              <a:lnSpc>
                <a:spcPts val="2255"/>
              </a:lnSpc>
            </a:pPr>
            <a:r>
              <a:rPr lang="en-US" sz="1400">
                <a:solidFill>
                  <a:srgbClr val="888888"/>
                </a:solidFill>
                <a:latin typeface="Calibri" panose="020F0502020204030204"/>
              </a:rPr>
              <a:t>3</a:t>
            </a:r>
            <a:r>
              <a:rPr lang="en-US" sz="1000">
                <a:solidFill>
                  <a:srgbClr val="888888"/>
                </a:solidFill>
                <a:latin typeface="Consolas" panose="020B0609020204030204"/>
              </a:rPr>
              <a:t> </a:t>
            </a:r>
            <a:r>
              <a:rPr lang="en-US" sz="1600">
                <a:solidFill>
                  <a:srgbClr val="130ECE"/>
                </a:solidFill>
                <a:latin typeface="Consolas" panose="020B0609020204030204"/>
              </a:rPr>
              <a:t>class </a:t>
            </a:r>
            <a:r>
              <a:rPr lang="en-US" sz="1600">
                <a:solidFill>
                  <a:srgbClr val="408EA2"/>
                </a:solidFill>
                <a:latin typeface="Consolas" panose="020B0609020204030204"/>
              </a:rPr>
              <a:t>TestProgram</a:t>
            </a:r>
            <a:endParaRPr lang="en-US" sz="1600">
              <a:solidFill>
                <a:srgbClr val="408EA2"/>
              </a:solidFill>
              <a:latin typeface="Consolas" panose="020B0609020204030204"/>
            </a:endParaRPr>
          </a:p>
          <a:p>
            <a:pPr marL="656590" indent="0">
              <a:lnSpc>
                <a:spcPts val="225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15189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1151890" indent="0">
              <a:spcAft>
                <a:spcPts val="210"/>
              </a:spcAft>
            </a:pPr>
            <a:r>
              <a:rPr lang="en-US" sz="1600">
                <a:solidFill>
                  <a:srgbClr val="130ECE"/>
                </a:solidFill>
                <a:latin typeface="Consolas" panose="020B0609020204030204"/>
              </a:rPr>
              <a:t>static void </a:t>
            </a:r>
            <a:r>
              <a:rPr lang="en-US" sz="1600">
                <a:solidFill>
                  <a:srgbClr val="34357D"/>
                </a:solidFill>
                <a:latin typeface="Consolas" panose="020B0609020204030204"/>
              </a:rPr>
              <a:t>Mainfstring</a:t>
            </a:r>
            <a:r>
              <a:rPr lang="en-US" sz="1600">
                <a:solidFill>
                  <a:srgbClr val="1C1929"/>
                </a:solidFill>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indent="0" algn="ctr">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647190" indent="0">
              <a:lnSpc>
                <a:spcPts val="2110"/>
              </a:lnSpc>
              <a:spcAft>
                <a:spcPts val="1260"/>
              </a:spcAft>
            </a:pPr>
            <a:r>
              <a:rPr lang="en-US" sz="1600">
                <a:solidFill>
                  <a:srgbClr val="325199"/>
                </a:solidFill>
                <a:latin typeface="Consolas" panose="020B0609020204030204"/>
              </a:rPr>
              <a:t>Program&lt;int&gt; </a:t>
            </a:r>
            <a:r>
              <a:rPr lang="en-US" sz="1600">
                <a:solidFill>
                  <a:srgbClr val="1C1929"/>
                </a:solidFill>
                <a:latin typeface="Consolas" panose="020B0609020204030204"/>
              </a:rPr>
              <a:t>p= </a:t>
            </a:r>
            <a:r>
              <a:rPr lang="en-US" sz="1600">
                <a:solidFill>
                  <a:srgbClr val="130ECE"/>
                </a:solidFill>
                <a:latin typeface="Consolas" panose="020B0609020204030204"/>
              </a:rPr>
              <a:t>new </a:t>
            </a:r>
            <a:r>
              <a:rPr lang="en-US" sz="1600">
                <a:solidFill>
                  <a:srgbClr val="325199"/>
                </a:solidFill>
                <a:latin typeface="Consolas" panose="020B0609020204030204"/>
              </a:rPr>
              <a:t>Program&lt;int&gt;()</a:t>
            </a:r>
            <a:r>
              <a:rPr lang="en-US" sz="1600">
                <a:solidFill>
                  <a:srgbClr val="1C1929"/>
                </a:solidFill>
                <a:latin typeface="Consolas" panose="020B0609020204030204"/>
              </a:rPr>
              <a:t>; </a:t>
            </a:r>
            <a:r>
              <a:rPr lang="en-US" sz="1600">
                <a:solidFill>
                  <a:srgbClr val="34357D"/>
                </a:solidFill>
                <a:latin typeface="Consolas" panose="020B0609020204030204"/>
              </a:rPr>
              <a:t>p</a:t>
            </a:r>
            <a:r>
              <a:rPr lang="en-US" sz="1600">
                <a:solidFill>
                  <a:srgbClr val="1C1929"/>
                </a:solidFill>
                <a:latin typeface="Consolas" panose="020B0609020204030204"/>
              </a:rPr>
              <a:t>.</a:t>
            </a:r>
            <a:r>
              <a:rPr lang="en-US" sz="1600">
                <a:solidFill>
                  <a:srgbClr val="6A4735"/>
                </a:solidFill>
                <a:latin typeface="Consolas" panose="020B0609020204030204"/>
              </a:rPr>
              <a:t>showValues(lO)</a:t>
            </a:r>
            <a:r>
              <a:rPr lang="en-US" sz="1600">
                <a:solidFill>
                  <a:srgbClr val="1C1929"/>
                </a:solidFill>
                <a:latin typeface="Consolas" panose="020B0609020204030204"/>
              </a:rPr>
              <a:t>;</a:t>
            </a:r>
            <a:endParaRPr lang="en-US" sz="1600">
              <a:solidFill>
                <a:srgbClr val="1C1929"/>
              </a:solidFill>
              <a:latin typeface="Consolas" panose="020B0609020204030204"/>
            </a:endParaRPr>
          </a:p>
          <a:p>
            <a:pPr marL="1647190" indent="0">
              <a:lnSpc>
                <a:spcPts val="2065"/>
              </a:lnSpc>
              <a:spcAft>
                <a:spcPts val="1260"/>
              </a:spcAft>
            </a:pPr>
            <a:r>
              <a:rPr lang="en-US" sz="1600">
                <a:solidFill>
                  <a:srgbClr val="325199"/>
                </a:solidFill>
                <a:latin typeface="Consolas" panose="020B0609020204030204"/>
              </a:rPr>
              <a:t>Program&lt;string&gt; </a:t>
            </a:r>
            <a:r>
              <a:rPr lang="en-US" sz="1600">
                <a:solidFill>
                  <a:srgbClr val="34357D"/>
                </a:solidFill>
                <a:latin typeface="Consolas" panose="020B0609020204030204"/>
              </a:rPr>
              <a:t>pi </a:t>
            </a:r>
            <a:r>
              <a:rPr lang="en-US" sz="1600">
                <a:latin typeface="Consolas" panose="020B0609020204030204"/>
              </a:rPr>
              <a:t>= </a:t>
            </a:r>
            <a:r>
              <a:rPr lang="en-US" sz="1600">
                <a:solidFill>
                  <a:srgbClr val="130ECE"/>
                </a:solidFill>
                <a:latin typeface="Consolas" panose="020B0609020204030204"/>
              </a:rPr>
              <a:t>new </a:t>
            </a:r>
            <a:r>
              <a:rPr lang="en-US" sz="1600">
                <a:solidFill>
                  <a:srgbClr val="325199"/>
                </a:solidFill>
                <a:latin typeface="Consolas" panose="020B0609020204030204"/>
              </a:rPr>
              <a:t>Program&lt;string&gt;()</a:t>
            </a:r>
            <a:r>
              <a:rPr lang="en-US" sz="1600">
                <a:solidFill>
                  <a:srgbClr val="1C1929"/>
                </a:solidFill>
                <a:latin typeface="Consolas" panose="020B0609020204030204"/>
              </a:rPr>
              <a:t>; </a:t>
            </a:r>
            <a:r>
              <a:rPr lang="en-US" sz="1600">
                <a:solidFill>
                  <a:srgbClr val="34357D"/>
                </a:solidFill>
                <a:latin typeface="Consolas" panose="020B0609020204030204"/>
              </a:rPr>
              <a:t>pi</a:t>
            </a:r>
            <a:r>
              <a:rPr lang="en-US" sz="1600">
                <a:solidFill>
                  <a:srgbClr val="1C1929"/>
                </a:solidFill>
                <a:latin typeface="Consolas" panose="020B0609020204030204"/>
              </a:rPr>
              <a:t>.</a:t>
            </a:r>
            <a:r>
              <a:rPr lang="en-US" sz="1600">
                <a:solidFill>
                  <a:srgbClr val="6A4735"/>
                </a:solidFill>
                <a:latin typeface="Consolas" panose="020B0609020204030204"/>
              </a:rPr>
              <a:t>showValuesC'India")</a:t>
            </a:r>
            <a:r>
              <a:rPr lang="en-US" sz="1600">
                <a:solidFill>
                  <a:srgbClr val="1C1929"/>
                </a:solidFill>
                <a:latin typeface="Consolas" panose="020B0609020204030204"/>
              </a:rPr>
              <a:t>;</a:t>
            </a:r>
            <a:endParaRPr lang="en-US" sz="1600">
              <a:solidFill>
                <a:srgbClr val="1C1929"/>
              </a:solidFill>
              <a:latin typeface="Consolas" panose="020B0609020204030204"/>
            </a:endParaRPr>
          </a:p>
        </p:txBody>
      </p:sp>
      <p:sp>
        <p:nvSpPr>
          <p:cNvPr id="5" name="Rectangles 4"/>
          <p:cNvSpPr/>
          <p:nvPr/>
        </p:nvSpPr>
        <p:spPr>
          <a:xfrm>
            <a:off x="4824984" y="6004560"/>
            <a:ext cx="7278624" cy="198120"/>
          </a:xfrm>
          <a:prstGeom prst="rect">
            <a:avLst/>
          </a:prstGeom>
        </p:spPr>
        <p:txBody>
          <a:bodyPr wrap="none" lIns="0" tIns="0" rIns="0" bIns="0">
            <a:noAutofit/>
          </a:bodyPr>
          <a:p>
            <a:pPr marL="1155700"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6" name="Rectangles 5"/>
          <p:cNvSpPr/>
          <p:nvPr/>
        </p:nvSpPr>
        <p:spPr>
          <a:xfrm>
            <a:off x="4824984" y="6263640"/>
            <a:ext cx="7278624" cy="432816"/>
          </a:xfrm>
          <a:prstGeom prst="rect">
            <a:avLst/>
          </a:prstGeom>
        </p:spPr>
        <p:txBody>
          <a:bodyPr lIns="0" tIns="0" rIns="0" bIns="0">
            <a:noAutofit/>
          </a:bodyPr>
          <a:p>
            <a:pPr marL="656590" indent="0">
              <a:spcBef>
                <a:spcPts val="1260"/>
              </a:spcBef>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61290" indent="0"/>
            <a:r>
              <a:rPr lang="en-US" sz="2700" i="1">
                <a:solidFill>
                  <a:srgbClr val="1C1929"/>
                </a:solidFill>
                <a:latin typeface="Calibri" panose="020F0502020204030204"/>
              </a:rPr>
              <a:t>\</a:t>
            </a:r>
            <a:endParaRPr lang="en-US" sz="2700" i="1">
              <a:solidFill>
                <a:srgbClr val="1C1929"/>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829056"/>
            <a:ext cx="4431792" cy="405384"/>
          </a:xfrm>
          <a:prstGeom prst="rect">
            <a:avLst/>
          </a:prstGeom>
        </p:spPr>
        <p:txBody>
          <a:bodyPr wrap="none" lIns="0" tIns="0" rIns="0" bIns="0">
            <a:noAutofit/>
          </a:bodyPr>
          <a:p>
            <a:pPr indent="0"/>
            <a:r>
              <a:rPr lang="en-US" sz="4200">
                <a:latin typeface="Calibri" panose="020F0502020204030204"/>
              </a:rPr>
              <a:t>Generic Constraints</a:t>
            </a:r>
            <a:endParaRPr lang="en-US" sz="4200">
              <a:latin typeface="Calibri" panose="020F0502020204030204"/>
            </a:endParaRPr>
          </a:p>
        </p:txBody>
      </p:sp>
      <p:sp>
        <p:nvSpPr>
          <p:cNvPr id="3" name="Rectangles 2"/>
          <p:cNvSpPr/>
          <p:nvPr/>
        </p:nvSpPr>
        <p:spPr>
          <a:xfrm>
            <a:off x="481584" y="1450848"/>
            <a:ext cx="3014472" cy="2587752"/>
          </a:xfrm>
          <a:prstGeom prst="rect">
            <a:avLst/>
          </a:prstGeom>
        </p:spPr>
        <p:txBody>
          <a:bodyPr lIns="0" tIns="0" rIns="0" bIns="0">
            <a:noAutofit/>
          </a:bodyPr>
          <a:p>
            <a:pPr indent="0">
              <a:lnSpc>
                <a:spcPts val="3000"/>
              </a:lnSpc>
            </a:pPr>
            <a:r>
              <a:rPr lang="en-US" sz="2600">
                <a:latin typeface="Calibri" panose="020F0502020204030204"/>
              </a:rPr>
              <a:t>If we want to restrict a generic class to </a:t>
            </a:r>
            <a:r>
              <a:rPr lang="en-US" sz="2600">
                <a:solidFill>
                  <a:srgbClr val="FC0000"/>
                </a:solidFill>
                <a:latin typeface="Calibri" panose="020F0502020204030204"/>
              </a:rPr>
              <a:t>accept only the particular type </a:t>
            </a:r>
            <a:r>
              <a:rPr lang="en-US" sz="2600">
                <a:latin typeface="Calibri" panose="020F0502020204030204"/>
              </a:rPr>
              <a:t>of placeholder, then we need to use </a:t>
            </a:r>
            <a:r>
              <a:rPr lang="en-US" sz="2600" b="1">
                <a:latin typeface="Calibri" panose="020F0502020204030204"/>
              </a:rPr>
              <a:t>Constraints</a:t>
            </a:r>
            <a:endParaRPr lang="en-US" sz="2600" b="1">
              <a:latin typeface="Calibri" panose="020F0502020204030204"/>
            </a:endParaRPr>
          </a:p>
        </p:txBody>
      </p:sp>
      <p:sp>
        <p:nvSpPr>
          <p:cNvPr id="4" name="Rectangles 3"/>
          <p:cNvSpPr/>
          <p:nvPr/>
        </p:nvSpPr>
        <p:spPr>
          <a:xfrm>
            <a:off x="3666744" y="1368552"/>
            <a:ext cx="8241792" cy="3810000"/>
          </a:xfrm>
          <a:prstGeom prst="rect">
            <a:avLst/>
          </a:prstGeom>
        </p:spPr>
        <p:txBody>
          <a:bodyPr lIns="0" tIns="0" rIns="0" bIns="0">
            <a:noAutofit/>
          </a:bodyPr>
          <a:p>
            <a:pPr marL="74930" indent="0">
              <a:lnSpc>
                <a:spcPts val="1850"/>
              </a:lnSpc>
            </a:pP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Session7Demo</a:t>
            </a:r>
            <a:endParaRPr lang="en-US" sz="1700" spc="-50">
              <a:solidFill>
                <a:srgbClr val="120D18"/>
              </a:solidFill>
              <a:latin typeface="Consolas" panose="020B0609020204030204"/>
            </a:endParaRPr>
          </a:p>
          <a:p>
            <a:pPr marL="7493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81330" indent="0">
              <a:spcAft>
                <a:spcPts val="210"/>
              </a:spcAft>
            </a:pPr>
            <a:r>
              <a:rPr lang="en-US" sz="1700" spc="-50">
                <a:solidFill>
                  <a:srgbClr val="1B7721"/>
                </a:solidFill>
                <a:latin typeface="Consolas" panose="020B0609020204030204"/>
              </a:rPr>
              <a:t>// T</a:t>
            </a:r>
            <a:r>
              <a:rPr lang="en-US" sz="1700" spc="-50">
                <a:solidFill>
                  <a:srgbClr val="574733"/>
                </a:solidFill>
                <a:latin typeface="Consolas" panose="020B0609020204030204"/>
              </a:rPr>
              <a:t>: </a:t>
            </a:r>
            <a:r>
              <a:rPr lang="en-US" sz="1700" spc="-50">
                <a:solidFill>
                  <a:srgbClr val="1B7721"/>
                </a:solidFill>
                <a:latin typeface="Consolas" panose="020B0609020204030204"/>
              </a:rPr>
              <a:t>class contraint means Program class will accept only referecence type</a:t>
            </a:r>
            <a:endParaRPr lang="en-US" sz="1700" spc="-50">
              <a:solidFill>
                <a:srgbClr val="1B7721"/>
              </a:solidFill>
              <a:latin typeface="Consolas" panose="020B0609020204030204"/>
            </a:endParaRPr>
          </a:p>
          <a:p>
            <a:pPr marL="481330" indent="0">
              <a:spcAft>
                <a:spcPts val="210"/>
              </a:spcAft>
            </a:pPr>
            <a:r>
              <a:rPr lang="en-US" sz="850" spc="-50">
                <a:solidFill>
                  <a:srgbClr val="A6A4A6"/>
                </a:solidFill>
                <a:latin typeface="Calibri" panose="020F0502020204030204"/>
              </a:rPr>
              <a:t>4 references</a:t>
            </a:r>
            <a:endParaRPr lang="en-US" sz="850" spc="-50">
              <a:solidFill>
                <a:srgbClr val="A6A4A6"/>
              </a:solidFill>
              <a:latin typeface="Calibri" panose="020F0502020204030204"/>
            </a:endParaRPr>
          </a:p>
          <a:p>
            <a:pPr marL="481330" indent="0">
              <a:spcAft>
                <a:spcPts val="210"/>
              </a:spcAft>
            </a:pPr>
            <a:r>
              <a:rPr lang="en-US" sz="1700" spc="-50">
                <a:solidFill>
                  <a:srgbClr val="130ECE"/>
                </a:solidFill>
                <a:latin typeface="Consolas" panose="020B0609020204030204"/>
              </a:rPr>
              <a:t>public class </a:t>
            </a:r>
            <a:r>
              <a:rPr lang="en-US" sz="1700" spc="-50">
                <a:solidFill>
                  <a:srgbClr val="325199"/>
                </a:solidFill>
                <a:latin typeface="Consolas" panose="020B0609020204030204"/>
              </a:rPr>
              <a:t>Program&lt;T&gt; </a:t>
            </a:r>
            <a:r>
              <a:rPr lang="en-US" sz="1700" spc="-50">
                <a:solidFill>
                  <a:srgbClr val="130ECE"/>
                </a:solidFill>
                <a:latin typeface="Consolas" panose="020B0609020204030204"/>
              </a:rPr>
              <a:t>where </a:t>
            </a:r>
            <a:r>
              <a:rPr lang="en-US" sz="1700" spc="-50">
                <a:solidFill>
                  <a:srgbClr val="408EA2"/>
                </a:solidFill>
                <a:latin typeface="Consolas" panose="020B0609020204030204"/>
              </a:rPr>
              <a:t>T </a:t>
            </a:r>
            <a:r>
              <a:rPr lang="en-US" sz="1700" spc="-50">
                <a:solidFill>
                  <a:srgbClr val="120D18"/>
                </a:solidFill>
                <a:latin typeface="Consolas" panose="020B0609020204030204"/>
              </a:rPr>
              <a:t>: </a:t>
            </a:r>
            <a:r>
              <a:rPr lang="en-US" sz="1700" spc="-50">
                <a:solidFill>
                  <a:srgbClr val="130ECE"/>
                </a:solidFill>
                <a:latin typeface="Consolas" panose="020B0609020204030204"/>
              </a:rPr>
              <a:t>class</a:t>
            </a:r>
            <a:endParaRPr lang="en-US" sz="1700" spc="-50">
              <a:solidFill>
                <a:srgbClr val="130ECE"/>
              </a:solidFill>
              <a:latin typeface="Consolas" panose="020B0609020204030204"/>
            </a:endParaRPr>
          </a:p>
          <a:p>
            <a:pPr marL="900430" indent="0">
              <a:spcAft>
                <a:spcPts val="210"/>
              </a:spcAft>
            </a:pPr>
            <a:r>
              <a:rPr lang="en-US" sz="850" spc="-50">
                <a:solidFill>
                  <a:srgbClr val="A6A4A6"/>
                </a:solidFill>
                <a:latin typeface="Calibri" panose="020F0502020204030204"/>
              </a:rPr>
              <a:t>2 references</a:t>
            </a:r>
            <a:endParaRPr lang="en-US" sz="850" spc="-50">
              <a:solidFill>
                <a:srgbClr val="A6A4A6"/>
              </a:solidFill>
              <a:latin typeface="Calibri" panose="020F0502020204030204"/>
            </a:endParaRPr>
          </a:p>
          <a:p>
            <a:pPr marL="481330" indent="0">
              <a:spcAft>
                <a:spcPts val="210"/>
              </a:spcAft>
            </a:pPr>
            <a:r>
              <a:rPr lang="en-US" sz="1700" spc="-50">
                <a:solidFill>
                  <a:srgbClr val="120D18"/>
                </a:solidFill>
                <a:latin typeface="Consolas" panose="020B0609020204030204"/>
              </a:rPr>
              <a:t>{ </a:t>
            </a:r>
            <a:r>
              <a:rPr lang="en-US" sz="1700" spc="-50">
                <a:solidFill>
                  <a:srgbClr val="130ECE"/>
                </a:solidFill>
                <a:latin typeface="Consolas" panose="020B0609020204030204"/>
              </a:rPr>
              <a:t>public void </a:t>
            </a:r>
            <a:r>
              <a:rPr lang="en-US" sz="1700" spc="-50">
                <a:solidFill>
                  <a:srgbClr val="574733"/>
                </a:solidFill>
                <a:latin typeface="Consolas" panose="020B0609020204030204"/>
              </a:rPr>
              <a:t>showValuesCT </a:t>
            </a:r>
            <a:r>
              <a:rPr lang="en-US" sz="1700" spc="-50">
                <a:solidFill>
                  <a:srgbClr val="34357D"/>
                </a:solidFill>
                <a:latin typeface="Consolas" panose="020B0609020204030204"/>
              </a:rPr>
              <a:t>value </a:t>
            </a:r>
            <a:r>
              <a:rPr lang="en-US" sz="1700" spc="-50">
                <a:solidFill>
                  <a:srgbClr val="120D18"/>
                </a:solidFill>
                <a:latin typeface="Consolas" panose="020B0609020204030204"/>
              </a:rPr>
              <a:t>) </a:t>
            </a:r>
            <a:r>
              <a:rPr lang="en-US" sz="1700" spc="-50">
                <a:solidFill>
                  <a:srgbClr val="1B7721"/>
                </a:solidFill>
                <a:latin typeface="Consolas" panose="020B0609020204030204"/>
              </a:rPr>
              <a:t>//Type parameter</a:t>
            </a:r>
            <a:endParaRPr lang="en-US" sz="1700" spc="-50">
              <a:solidFill>
                <a:srgbClr val="1B7721"/>
              </a:solidFill>
              <a:latin typeface="Consolas" panose="020B0609020204030204"/>
            </a:endParaRPr>
          </a:p>
          <a:p>
            <a:pPr marL="74930" indent="0">
              <a:spcAft>
                <a:spcPts val="210"/>
              </a:spcAft>
            </a:pPr>
            <a:r>
              <a:rPr lang="en-US" sz="2600">
                <a:solidFill>
                  <a:srgbClr val="D4D4D4"/>
                </a:solidFill>
                <a:latin typeface="Calibri" panose="020F0502020204030204"/>
              </a:rPr>
              <a:t>: ! </a:t>
            </a:r>
            <a:r>
              <a:rPr lang="en-US" sz="2600" baseline="30000">
                <a:solidFill>
                  <a:srgbClr val="120D18"/>
                </a:solidFill>
                <a:latin typeface="Calibri" panose="020F0502020204030204"/>
              </a:rPr>
              <a:t>{</a:t>
            </a:r>
            <a:endParaRPr lang="en-US" sz="2600" baseline="30000">
              <a:solidFill>
                <a:srgbClr val="120D18"/>
              </a:solidFill>
              <a:latin typeface="Calibri" panose="020F0502020204030204"/>
            </a:endParaRPr>
          </a:p>
          <a:p>
            <a:pPr marL="1306830" indent="0">
              <a:spcAft>
                <a:spcPts val="210"/>
              </a:spcAft>
            </a:pPr>
            <a:r>
              <a:rPr lang="en-US" sz="1700" spc="-50">
                <a:solidFill>
                  <a:srgbClr val="408EA2"/>
                </a:solidFill>
                <a:latin typeface="Consolas" panose="020B0609020204030204"/>
              </a:rPr>
              <a:t>Console</a:t>
            </a:r>
            <a:r>
              <a:rPr lang="en-US" sz="1700" spc="-50">
                <a:solidFill>
                  <a:srgbClr val="120D18"/>
                </a:solidFill>
                <a:latin typeface="Consolas" panose="020B0609020204030204"/>
              </a:rPr>
              <a:t>.</a:t>
            </a:r>
            <a:r>
              <a:rPr lang="en-US" sz="1700" spc="-50">
                <a:solidFill>
                  <a:srgbClr val="574733"/>
                </a:solidFill>
                <a:latin typeface="Consolas" panose="020B0609020204030204"/>
              </a:rPr>
              <a:t>WriteLine(value)</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90043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8133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8133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481330" indent="0">
              <a:lnSpc>
                <a:spcPts val="185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TestProgram</a:t>
            </a:r>
            <a:endParaRPr lang="en-US" sz="1700" spc="-50">
              <a:solidFill>
                <a:srgbClr val="408EA2"/>
              </a:solidFill>
              <a:latin typeface="Consolas" panose="020B0609020204030204"/>
            </a:endParaRPr>
          </a:p>
          <a:p>
            <a:pPr marL="48133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0043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indent="0" algn="ctr">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90043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06830" marR="427355" indent="0">
              <a:lnSpc>
                <a:spcPts val="1750"/>
              </a:lnSpc>
              <a:spcAft>
                <a:spcPts val="1050"/>
              </a:spcAft>
            </a:pPr>
            <a:r>
              <a:rPr lang="en-US" sz="1700" spc="-50">
                <a:solidFill>
                  <a:srgbClr val="325199"/>
                </a:solidFill>
                <a:latin typeface="Consolas" panose="020B0609020204030204"/>
              </a:rPr>
              <a:t>Program&lt;int&gt; </a:t>
            </a:r>
            <a:r>
              <a:rPr lang="en-US" sz="1700" spc="-50">
                <a:solidFill>
                  <a:srgbClr val="242D55"/>
                </a:solidFill>
                <a:latin typeface="Consolas" panose="020B0609020204030204"/>
              </a:rPr>
              <a:t>p= </a:t>
            </a:r>
            <a:r>
              <a:rPr lang="en-US" sz="1700" spc="-50">
                <a:solidFill>
                  <a:srgbClr val="130ECE"/>
                </a:solidFill>
                <a:latin typeface="Consolas" panose="020B0609020204030204"/>
              </a:rPr>
              <a:t>new </a:t>
            </a:r>
            <a:r>
              <a:rPr lang="en-US" sz="1700" spc="-50">
                <a:solidFill>
                  <a:srgbClr val="325199"/>
                </a:solidFill>
                <a:latin typeface="Consolas" panose="020B0609020204030204"/>
              </a:rPr>
              <a:t>Program&lt;int&gt;()</a:t>
            </a:r>
            <a:r>
              <a:rPr lang="en-US" sz="1700" spc="-50">
                <a:solidFill>
                  <a:srgbClr val="120D18"/>
                </a:solidFill>
                <a:latin typeface="Consolas" panose="020B0609020204030204"/>
              </a:rPr>
              <a:t>; </a:t>
            </a:r>
            <a:r>
              <a:rPr lang="en-US" sz="1700" spc="-50">
                <a:solidFill>
                  <a:srgbClr val="1B7721"/>
                </a:solidFill>
                <a:latin typeface="Consolas" panose="020B0609020204030204"/>
              </a:rPr>
              <a:t>//Error as its a value type </a:t>
            </a:r>
            <a:r>
              <a:rPr lang="en-US" sz="1700" spc="-50">
                <a:solidFill>
                  <a:srgbClr val="34357D"/>
                </a:solidFill>
                <a:latin typeface="Consolas" panose="020B0609020204030204"/>
              </a:rPr>
              <a:t>p</a:t>
            </a:r>
            <a:r>
              <a:rPr lang="en-US" sz="1700" spc="-50">
                <a:solidFill>
                  <a:srgbClr val="120D18"/>
                </a:solidFill>
                <a:latin typeface="Consolas" panose="020B0609020204030204"/>
              </a:rPr>
              <a:t>.</a:t>
            </a:r>
            <a:r>
              <a:rPr lang="en-US" sz="1700" spc="-50">
                <a:solidFill>
                  <a:srgbClr val="574733"/>
                </a:solidFill>
                <a:latin typeface="Consolas" panose="020B0609020204030204"/>
              </a:rPr>
              <a:t>showValues(lO)</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p:txBody>
      </p:sp>
      <p:sp>
        <p:nvSpPr>
          <p:cNvPr id="5" name="Rectangles 4"/>
          <p:cNvSpPr/>
          <p:nvPr/>
        </p:nvSpPr>
        <p:spPr>
          <a:xfrm>
            <a:off x="4136136" y="5394960"/>
            <a:ext cx="5260848" cy="417576"/>
          </a:xfrm>
          <a:prstGeom prst="rect">
            <a:avLst/>
          </a:prstGeom>
        </p:spPr>
        <p:txBody>
          <a:bodyPr lIns="0" tIns="0" rIns="0" bIns="0">
            <a:noAutofit/>
          </a:bodyPr>
          <a:p>
            <a:pPr marL="837565" indent="0">
              <a:lnSpc>
                <a:spcPts val="1705"/>
              </a:lnSpc>
              <a:spcBef>
                <a:spcPts val="1050"/>
              </a:spcBef>
              <a:spcAft>
                <a:spcPts val="1050"/>
              </a:spcAft>
            </a:pPr>
            <a:r>
              <a:rPr lang="en-US" sz="1700" spc="-50">
                <a:solidFill>
                  <a:srgbClr val="325199"/>
                </a:solidFill>
                <a:latin typeface="Consolas" panose="020B0609020204030204"/>
              </a:rPr>
              <a:t>Program&lt;string&gt; </a:t>
            </a:r>
            <a:r>
              <a:rPr lang="en-US" sz="1700" spc="-50">
                <a:solidFill>
                  <a:srgbClr val="2C3569"/>
                </a:solidFill>
                <a:latin typeface="Consolas" panose="020B0609020204030204"/>
              </a:rPr>
              <a:t>pi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325199"/>
                </a:solidFill>
                <a:latin typeface="Consolas" panose="020B0609020204030204"/>
              </a:rPr>
              <a:t>Program&lt;string&gt;0</a:t>
            </a:r>
            <a:r>
              <a:rPr lang="en-US" sz="1700" spc="-50">
                <a:solidFill>
                  <a:srgbClr val="1C1929"/>
                </a:solidFill>
                <a:latin typeface="Consolas" panose="020B0609020204030204"/>
              </a:rPr>
              <a:t>; </a:t>
            </a:r>
            <a:r>
              <a:rPr lang="en-US" sz="1700" spc="-50">
                <a:solidFill>
                  <a:srgbClr val="2C3569"/>
                </a:solidFill>
                <a:latin typeface="Consolas" panose="020B0609020204030204"/>
              </a:rPr>
              <a:t>pi</a:t>
            </a:r>
            <a:r>
              <a:rPr lang="en-US" sz="1700" spc="-50">
                <a:solidFill>
                  <a:srgbClr val="1C1929"/>
                </a:solidFill>
                <a:latin typeface="Consolas" panose="020B0609020204030204"/>
              </a:rPr>
              <a:t>.</a:t>
            </a:r>
            <a:r>
              <a:rPr lang="en-US" sz="1700" spc="-50">
                <a:solidFill>
                  <a:srgbClr val="6A4735"/>
                </a:solidFill>
                <a:latin typeface="Consolas" panose="020B0609020204030204"/>
              </a:rPr>
              <a:t>showValuesO'India")</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p:txBody>
      </p:sp>
      <p:sp>
        <p:nvSpPr>
          <p:cNvPr id="6" name="Rectangles 5"/>
          <p:cNvSpPr/>
          <p:nvPr/>
        </p:nvSpPr>
        <p:spPr>
          <a:xfrm>
            <a:off x="4136136" y="5849112"/>
            <a:ext cx="5260848" cy="164592"/>
          </a:xfrm>
          <a:prstGeom prst="rect">
            <a:avLst/>
          </a:prstGeom>
        </p:spPr>
        <p:txBody>
          <a:bodyPr wrap="none" lIns="0" tIns="0" rIns="0" bIns="0">
            <a:noAutofit/>
          </a:bodyPr>
          <a:p>
            <a:pPr marL="431800"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7" name="Rectangles 6"/>
          <p:cNvSpPr/>
          <p:nvPr/>
        </p:nvSpPr>
        <p:spPr>
          <a:xfrm>
            <a:off x="4136136" y="6065520"/>
            <a:ext cx="5260848" cy="179832"/>
          </a:xfrm>
          <a:prstGeom prst="rect">
            <a:avLst/>
          </a:prstGeom>
        </p:spPr>
        <p:txBody>
          <a:bodyPr wrap="none" lIns="0" tIns="0" rIns="0" bIns="0">
            <a:noAutofit/>
          </a:bodyPr>
          <a:p>
            <a:pPr indent="0">
              <a:spcBef>
                <a:spcPts val="1050"/>
              </a:spcBef>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8" name="Rectangles 7"/>
          <p:cNvSpPr/>
          <p:nvPr/>
        </p:nvSpPr>
        <p:spPr>
          <a:xfrm>
            <a:off x="3721608" y="6245352"/>
            <a:ext cx="131064" cy="182880"/>
          </a:xfrm>
          <a:prstGeom prst="rect">
            <a:avLst/>
          </a:prstGeom>
        </p:spPr>
        <p:txBody>
          <a:bodyPr wrap="none" lIns="0" tIns="0" rIns="0" bIns="0">
            <a:noAutofit/>
          </a:bodyPr>
          <a:p>
            <a:pPr indent="0"/>
            <a:r>
              <a:rPr lang="en-US" sz="1100">
                <a:latin typeface="Calibri" panose="020F0502020204030204"/>
              </a:rPr>
              <a:t>11</a:t>
            </a:r>
            <a:endParaRPr lang="en-US" sz="1100">
              <a:latin typeface="Calibri" panose="020F0502020204030204"/>
            </a:endParaRPr>
          </a:p>
        </p:txBody>
      </p:sp>
      <p:sp>
        <p:nvSpPr>
          <p:cNvPr id="9" name="Rectangles 8"/>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0" name="Rectangles 9"/>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829056"/>
            <a:ext cx="4431792" cy="405384"/>
          </a:xfrm>
          <a:prstGeom prst="rect">
            <a:avLst/>
          </a:prstGeom>
        </p:spPr>
        <p:txBody>
          <a:bodyPr wrap="none" lIns="0" tIns="0" rIns="0" bIns="0">
            <a:noAutofit/>
          </a:bodyPr>
          <a:p>
            <a:pPr indent="0"/>
            <a:r>
              <a:rPr lang="en-US" sz="4200">
                <a:latin typeface="Calibri" panose="020F0502020204030204"/>
              </a:rPr>
              <a:t>Generic Constraints</a:t>
            </a:r>
            <a:endParaRPr lang="en-US" sz="4200">
              <a:latin typeface="Calibri" panose="020F0502020204030204"/>
            </a:endParaRPr>
          </a:p>
        </p:txBody>
      </p:sp>
      <p:sp>
        <p:nvSpPr>
          <p:cNvPr id="3" name="Rectangles 2"/>
          <p:cNvSpPr/>
          <p:nvPr/>
        </p:nvSpPr>
        <p:spPr>
          <a:xfrm>
            <a:off x="1149096" y="1877568"/>
            <a:ext cx="1408176" cy="262128"/>
          </a:xfrm>
          <a:prstGeom prst="rect">
            <a:avLst/>
          </a:prstGeom>
          <a:solidFill>
            <a:srgbClr val="0877D5"/>
          </a:solidFill>
        </p:spPr>
        <p:txBody>
          <a:bodyPr wrap="none" lIns="0" tIns="0" rIns="0" bIns="0">
            <a:noAutofit/>
          </a:bodyPr>
          <a:p>
            <a:pPr indent="0" algn="just">
              <a:spcAft>
                <a:spcPts val="1050"/>
              </a:spcAft>
            </a:pPr>
            <a:r>
              <a:rPr lang="en-US" sz="2600">
                <a:solidFill>
                  <a:srgbClr val="FFFFFF"/>
                </a:solidFill>
                <a:latin typeface="Calibri" panose="020F0502020204030204"/>
              </a:rPr>
              <a:t>Constraint</a:t>
            </a:r>
            <a:endParaRPr lang="en-US" sz="2600">
              <a:solidFill>
                <a:srgbClr val="FFFFFF"/>
              </a:solidFill>
              <a:latin typeface="Calibri" panose="020F0502020204030204"/>
            </a:endParaRPr>
          </a:p>
        </p:txBody>
      </p:sp>
      <p:sp>
        <p:nvSpPr>
          <p:cNvPr id="4" name="Rectangles 3"/>
          <p:cNvSpPr/>
          <p:nvPr/>
        </p:nvSpPr>
        <p:spPr>
          <a:xfrm>
            <a:off x="1133856" y="2340864"/>
            <a:ext cx="3889248" cy="3240024"/>
          </a:xfrm>
          <a:prstGeom prst="rect">
            <a:avLst/>
          </a:prstGeom>
        </p:spPr>
        <p:txBody>
          <a:bodyPr lIns="0" tIns="0" rIns="0" bIns="0">
            <a:noAutofit/>
          </a:bodyPr>
          <a:p>
            <a:pPr marR="1917700" indent="0">
              <a:lnSpc>
                <a:spcPts val="6550"/>
              </a:lnSpc>
              <a:spcBef>
                <a:spcPts val="1050"/>
              </a:spcBef>
              <a:spcAft>
                <a:spcPts val="420"/>
              </a:spcAft>
            </a:pPr>
            <a:r>
              <a:rPr lang="en-US" sz="2600">
                <a:latin typeface="Calibri" panose="020F0502020204030204"/>
              </a:rPr>
              <a:t>where T: struct where T: class</a:t>
            </a:r>
            <a:endParaRPr lang="en-US" sz="2600">
              <a:latin typeface="Calibri" panose="020F0502020204030204"/>
            </a:endParaRPr>
          </a:p>
          <a:p>
            <a:pPr indent="0" algn="just">
              <a:lnSpc>
                <a:spcPts val="9410"/>
              </a:lnSpc>
            </a:pPr>
            <a:r>
              <a:rPr lang="en-US" sz="2600">
                <a:latin typeface="Calibri" panose="020F0502020204030204"/>
              </a:rPr>
              <a:t>where T: &lt;base class name&gt; where T: interface name&gt;</a:t>
            </a:r>
            <a:endParaRPr lang="en-US" sz="2600">
              <a:latin typeface="Calibri" panose="020F0502020204030204"/>
            </a:endParaRPr>
          </a:p>
        </p:txBody>
      </p:sp>
      <p:sp>
        <p:nvSpPr>
          <p:cNvPr id="5" name="Rectangles 4"/>
          <p:cNvSpPr/>
          <p:nvPr/>
        </p:nvSpPr>
        <p:spPr>
          <a:xfrm>
            <a:off x="5635752" y="6477000"/>
            <a:ext cx="231648" cy="158496"/>
          </a:xfrm>
          <a:prstGeom prst="rect">
            <a:avLst/>
          </a:prstGeom>
        </p:spPr>
        <p:txBody>
          <a:bodyPr wrap="none" lIns="0" tIns="0" rIns="0" bIns="0">
            <a:noAutofit/>
          </a:bodyPr>
          <a:p>
            <a:pPr indent="0"/>
            <a:r>
              <a:rPr lang="en-US" sz="800" b="1" spc="100">
                <a:solidFill>
                  <a:srgbClr val="888888"/>
                </a:solidFill>
                <a:latin typeface="Arial" panose="020B0604020202020204"/>
              </a:rPr>
              <a:t>By:</a:t>
            </a:r>
            <a:endParaRPr lang="en-US" sz="800" b="1" spc="100">
              <a:solidFill>
                <a:srgbClr val="888888"/>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43840" y="1880616"/>
            <a:ext cx="1514856" cy="316992"/>
          </a:xfrm>
          <a:prstGeom prst="rect">
            <a:avLst/>
          </a:prstGeom>
          <a:solidFill>
            <a:srgbClr val="0877D5"/>
          </a:solidFill>
        </p:spPr>
        <p:txBody>
          <a:bodyPr wrap="none" lIns="0" tIns="0" rIns="0" bIns="0">
            <a:noAutofit/>
          </a:bodyPr>
          <a:p>
            <a:pPr indent="0">
              <a:spcAft>
                <a:spcPts val="1050"/>
              </a:spcAft>
            </a:pPr>
            <a:r>
              <a:rPr lang="en-US" sz="2600">
                <a:solidFill>
                  <a:srgbClr val="FFFFFF"/>
                </a:solidFill>
                <a:latin typeface="Calibri" panose="020F0502020204030204"/>
              </a:rPr>
              <a:t>Description</a:t>
            </a:r>
            <a:endParaRPr lang="en-US" sz="2600">
              <a:solidFill>
                <a:srgbClr val="FFFFFF"/>
              </a:solidFill>
              <a:latin typeface="Calibri" panose="020F0502020204030204"/>
            </a:endParaRPr>
          </a:p>
        </p:txBody>
      </p:sp>
      <p:sp>
        <p:nvSpPr>
          <p:cNvPr id="3" name="Rectangles 2"/>
          <p:cNvSpPr/>
          <p:nvPr/>
        </p:nvSpPr>
        <p:spPr>
          <a:xfrm>
            <a:off x="222504" y="2340864"/>
            <a:ext cx="4812792" cy="3663696"/>
          </a:xfrm>
          <a:prstGeom prst="rect">
            <a:avLst/>
          </a:prstGeom>
        </p:spPr>
        <p:txBody>
          <a:bodyPr lIns="0" tIns="0" rIns="0" bIns="0">
            <a:noAutofit/>
          </a:bodyPr>
          <a:p>
            <a:pPr indent="0">
              <a:lnSpc>
                <a:spcPts val="2855"/>
              </a:lnSpc>
              <a:spcBef>
                <a:spcPts val="1050"/>
              </a:spcBef>
              <a:spcAft>
                <a:spcPts val="420"/>
              </a:spcAft>
            </a:pPr>
            <a:r>
              <a:rPr lang="en-US" sz="2600">
                <a:latin typeface="Calibri" panose="020F0502020204030204"/>
              </a:rPr>
              <a:t>The type argument must be a value type.</a:t>
            </a:r>
            <a:endParaRPr lang="en-US" sz="2600">
              <a:latin typeface="Calibri" panose="020F0502020204030204"/>
            </a:endParaRPr>
          </a:p>
          <a:p>
            <a:pPr indent="0">
              <a:lnSpc>
                <a:spcPts val="2880"/>
              </a:lnSpc>
              <a:spcAft>
                <a:spcPts val="1050"/>
              </a:spcAft>
            </a:pPr>
            <a:r>
              <a:rPr lang="en-US" sz="2600">
                <a:latin typeface="Calibri" panose="020F0502020204030204"/>
              </a:rPr>
              <a:t>The type argument must be a reference type.</a:t>
            </a:r>
            <a:endParaRPr lang="en-US" sz="2600">
              <a:latin typeface="Calibri" panose="020F0502020204030204"/>
            </a:endParaRPr>
          </a:p>
          <a:p>
            <a:pPr indent="0">
              <a:lnSpc>
                <a:spcPts val="2880"/>
              </a:lnSpc>
              <a:spcAft>
                <a:spcPts val="420"/>
              </a:spcAft>
            </a:pPr>
            <a:r>
              <a:rPr lang="en-US" sz="2600">
                <a:latin typeface="Calibri" panose="020F0502020204030204"/>
              </a:rPr>
              <a:t>The type of argument must be or derive from the specified base class.</a:t>
            </a:r>
            <a:endParaRPr lang="en-US" sz="2600">
              <a:latin typeface="Calibri" panose="020F0502020204030204"/>
            </a:endParaRPr>
          </a:p>
          <a:p>
            <a:pPr indent="0">
              <a:lnSpc>
                <a:spcPts val="2855"/>
              </a:lnSpc>
            </a:pPr>
            <a:r>
              <a:rPr lang="en-US" sz="2600">
                <a:latin typeface="Calibri" panose="020F0502020204030204"/>
              </a:rPr>
              <a:t>The type argument must be or implement the specified interface.</a:t>
            </a:r>
            <a:endParaRPr lang="en-US" sz="2600">
              <a:latin typeface="Calibri" panose="020F0502020204030204"/>
            </a:endParaRPr>
          </a:p>
        </p:txBody>
      </p:sp>
      <p:sp>
        <p:nvSpPr>
          <p:cNvPr id="4" name="Rectangles 3"/>
          <p:cNvSpPr/>
          <p:nvPr/>
        </p:nvSpPr>
        <p:spPr>
          <a:xfrm>
            <a:off x="27432" y="6470904"/>
            <a:ext cx="667512" cy="140208"/>
          </a:xfrm>
          <a:prstGeom prst="rect">
            <a:avLst/>
          </a:prstGeom>
        </p:spPr>
        <p:txBody>
          <a:bodyPr wrap="none" lIns="0" tIns="0" rIns="0" bIns="0">
            <a:noAutofit/>
          </a:bodyPr>
          <a:p>
            <a:pPr indent="0"/>
            <a:r>
              <a:rPr lang="en-US" sz="1100">
                <a:solidFill>
                  <a:srgbClr val="888888"/>
                </a:solidFill>
                <a:latin typeface="Calibri" panose="020F0502020204030204"/>
              </a:rPr>
              <a:t>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40080" y="612648"/>
            <a:ext cx="7699248" cy="420624"/>
          </a:xfrm>
          <a:prstGeom prst="rect">
            <a:avLst/>
          </a:prstGeom>
        </p:spPr>
        <p:txBody>
          <a:bodyPr wrap="none" lIns="0" tIns="0" rIns="0" bIns="0">
            <a:noAutofit/>
          </a:bodyPr>
          <a:p>
            <a:pPr indent="0"/>
            <a:r>
              <a:rPr lang="en-US" sz="4200">
                <a:latin typeface="Calibri" panose="020F0502020204030204"/>
              </a:rPr>
              <a:t>Generic methods with Constraints</a:t>
            </a:r>
            <a:endParaRPr lang="en-US" sz="4200">
              <a:latin typeface="Calibri" panose="020F0502020204030204"/>
            </a:endParaRPr>
          </a:p>
        </p:txBody>
      </p:sp>
      <p:sp>
        <p:nvSpPr>
          <p:cNvPr id="3" name="Rectangles 2"/>
          <p:cNvSpPr/>
          <p:nvPr/>
        </p:nvSpPr>
        <p:spPr>
          <a:xfrm>
            <a:off x="627888" y="1231392"/>
            <a:ext cx="2471928" cy="423672"/>
          </a:xfrm>
          <a:prstGeom prst="rect">
            <a:avLst/>
          </a:prstGeom>
        </p:spPr>
        <p:txBody>
          <a:bodyPr lIns="0" tIns="0" rIns="0" bIns="0">
            <a:noAutofit/>
          </a:bodyPr>
          <a:p>
            <a:pPr indent="0">
              <a:lnSpc>
                <a:spcPts val="1945"/>
              </a:lnSpc>
            </a:pPr>
            <a:r>
              <a:rPr lang="en-US" sz="1700" spc="-50">
                <a:solidFill>
                  <a:srgbClr val="130ECE"/>
                </a:solidFill>
                <a:latin typeface="Consolas" panose="020B0609020204030204"/>
              </a:rPr>
              <a:t>namespace </a:t>
            </a:r>
            <a:r>
              <a:rPr lang="en-US" sz="1700" spc="-50">
                <a:latin typeface="Consolas" panose="020B0609020204030204"/>
              </a:rPr>
              <a:t>Session7Demo</a:t>
            </a:r>
            <a:endParaRPr lang="en-US" sz="1700" spc="-50">
              <a:latin typeface="Consolas" panose="020B0609020204030204"/>
            </a:endParaRPr>
          </a:p>
          <a:p>
            <a:pPr indent="0">
              <a:lnSpc>
                <a:spcPts val="1945"/>
              </a:lnSpc>
            </a:pPr>
            <a:r>
              <a:rPr lang="en-US" sz="2600">
                <a:latin typeface="Calibri" panose="020F0502020204030204"/>
              </a:rPr>
              <a:t>{</a:t>
            </a:r>
            <a:endParaRPr lang="en-US" sz="2600">
              <a:latin typeface="Calibri" panose="020F0502020204030204"/>
            </a:endParaRPr>
          </a:p>
        </p:txBody>
      </p:sp>
      <p:sp>
        <p:nvSpPr>
          <p:cNvPr id="4" name="Rectangles 3"/>
          <p:cNvSpPr/>
          <p:nvPr/>
        </p:nvSpPr>
        <p:spPr>
          <a:xfrm>
            <a:off x="1063752" y="1685544"/>
            <a:ext cx="2599944" cy="576072"/>
          </a:xfrm>
          <a:prstGeom prst="rect">
            <a:avLst/>
          </a:prstGeom>
        </p:spPr>
        <p:txBody>
          <a:bodyPr lIns="0" tIns="0" rIns="0" bIns="0">
            <a:noAutofit/>
          </a:bodyPr>
          <a:p>
            <a:pPr indent="0">
              <a:spcAft>
                <a:spcPts val="210"/>
              </a:spcAft>
            </a:pPr>
            <a:r>
              <a:rPr lang="en-US" sz="900" spc="-50">
                <a:solidFill>
                  <a:srgbClr val="A6A4A6"/>
                </a:solidFill>
                <a:latin typeface="Calibri" panose="020F0502020204030204"/>
              </a:rPr>
              <a:t>4 references</a:t>
            </a:r>
            <a:endParaRPr lang="en-US" sz="900" spc="-50">
              <a:solidFill>
                <a:srgbClr val="A6A4A6"/>
              </a:solidFill>
              <a:latin typeface="Calibri" panose="020F0502020204030204"/>
            </a:endParaRPr>
          </a:p>
          <a:p>
            <a:pPr indent="0">
              <a:lnSpc>
                <a:spcPts val="2015"/>
              </a:lnSpc>
            </a:pPr>
            <a:r>
              <a:rPr lang="en-US" sz="1700" spc="-50">
                <a:solidFill>
                  <a:srgbClr val="130ECE"/>
                </a:solidFill>
                <a:latin typeface="Consolas" panose="020B0609020204030204"/>
              </a:rPr>
              <a:t>public class </a:t>
            </a:r>
            <a:r>
              <a:rPr lang="en-US" sz="1700" spc="-50">
                <a:solidFill>
                  <a:srgbClr val="366D7F"/>
                </a:solidFill>
                <a:latin typeface="Consolas" panose="020B0609020204030204"/>
              </a:rPr>
              <a:t>Program&lt;T&gt;</a:t>
            </a:r>
            <a:endParaRPr lang="en-US" sz="1700" spc="-50">
              <a:solidFill>
                <a:srgbClr val="366D7F"/>
              </a:solidFill>
              <a:latin typeface="Consolas" panose="020B0609020204030204"/>
            </a:endParaRPr>
          </a:p>
          <a:p>
            <a:pPr indent="0">
              <a:lnSpc>
                <a:spcPts val="2015"/>
              </a:lnSpc>
            </a:pPr>
            <a:r>
              <a:rPr lang="en-US" sz="2600">
                <a:latin typeface="Calibri" panose="020F0502020204030204"/>
              </a:rPr>
              <a:t>{</a:t>
            </a:r>
            <a:endParaRPr lang="en-US" sz="2600">
              <a:latin typeface="Calibri" panose="020F0502020204030204"/>
            </a:endParaRPr>
          </a:p>
        </p:txBody>
      </p:sp>
      <p:sp>
        <p:nvSpPr>
          <p:cNvPr id="5" name="Rectangles 4"/>
          <p:cNvSpPr/>
          <p:nvPr/>
        </p:nvSpPr>
        <p:spPr>
          <a:xfrm>
            <a:off x="1063752" y="2279904"/>
            <a:ext cx="6626352" cy="3188208"/>
          </a:xfrm>
          <a:prstGeom prst="rect">
            <a:avLst/>
          </a:prstGeom>
        </p:spPr>
        <p:txBody>
          <a:bodyPr lIns="0" tIns="0" rIns="0" bIns="0">
            <a:noAutofit/>
          </a:bodyPr>
          <a:p>
            <a:pPr marL="482600" indent="0">
              <a:spcAft>
                <a:spcPts val="210"/>
              </a:spcAft>
            </a:pPr>
            <a:r>
              <a:rPr lang="en-US" sz="1700" spc="-50">
                <a:solidFill>
                  <a:srgbClr val="1B7721"/>
                </a:solidFill>
                <a:latin typeface="Consolas" panose="020B0609020204030204"/>
              </a:rPr>
              <a:t>//X:struct constraint means only value type is accepted</a:t>
            </a:r>
            <a:endParaRPr lang="en-US" sz="1700" spc="-50">
              <a:solidFill>
                <a:srgbClr val="1B7721"/>
              </a:solidFill>
              <a:latin typeface="Consolas" panose="020B0609020204030204"/>
            </a:endParaRPr>
          </a:p>
          <a:p>
            <a:pPr marL="482600" indent="0">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482600" indent="0">
              <a:lnSpc>
                <a:spcPts val="1990"/>
              </a:lnSpc>
            </a:pPr>
            <a:r>
              <a:rPr lang="en-US" sz="1700" spc="-50">
                <a:solidFill>
                  <a:srgbClr val="130ECE"/>
                </a:solidFill>
                <a:latin typeface="Consolas" panose="020B0609020204030204"/>
              </a:rPr>
              <a:t>public void </a:t>
            </a:r>
            <a:r>
              <a:rPr lang="en-US" sz="1700" spc="-50">
                <a:solidFill>
                  <a:srgbClr val="545454"/>
                </a:solidFill>
                <a:latin typeface="Consolas" panose="020B0609020204030204"/>
              </a:rPr>
              <a:t>showValues&lt;X&gt;(T </a:t>
            </a:r>
            <a:r>
              <a:rPr lang="en-US" sz="1700" spc="-50">
                <a:solidFill>
                  <a:srgbClr val="34357D"/>
                </a:solidFill>
                <a:latin typeface="Consolas" panose="020B0609020204030204"/>
              </a:rPr>
              <a:t>value </a:t>
            </a:r>
            <a:r>
              <a:rPr lang="en-US" sz="1700" spc="-50">
                <a:solidFill>
                  <a:srgbClr val="120D18"/>
                </a:solidFill>
                <a:latin typeface="Consolas" panose="020B0609020204030204"/>
              </a:rPr>
              <a:t>D </a:t>
            </a:r>
            <a:r>
              <a:rPr lang="en-US" sz="1700" spc="-50">
                <a:solidFill>
                  <a:srgbClr val="130ECE"/>
                </a:solidFill>
                <a:latin typeface="Consolas" panose="020B0609020204030204"/>
              </a:rPr>
              <a:t>where </a:t>
            </a:r>
            <a:r>
              <a:rPr lang="en-US" sz="1700" spc="-50">
                <a:solidFill>
                  <a:srgbClr val="325199"/>
                </a:solidFill>
                <a:latin typeface="Consolas" panose="020B0609020204030204"/>
              </a:rPr>
              <a:t>X:</a:t>
            </a:r>
            <a:r>
              <a:rPr lang="en-US" sz="1700" spc="-50">
                <a:solidFill>
                  <a:srgbClr val="130ECE"/>
                </a:solidFill>
                <a:latin typeface="Consolas" panose="020B0609020204030204"/>
              </a:rPr>
              <a:t>struct</a:t>
            </a:r>
            <a:endParaRPr lang="en-US" sz="1700" spc="-50">
              <a:solidFill>
                <a:srgbClr val="130ECE"/>
              </a:solidFill>
              <a:latin typeface="Consolas" panose="020B0609020204030204"/>
            </a:endParaRPr>
          </a:p>
          <a:p>
            <a:pPr marL="482600" indent="0">
              <a:lnSpc>
                <a:spcPts val="199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27100" indent="0">
              <a:spcAft>
                <a:spcPts val="210"/>
              </a:spcAft>
            </a:pPr>
            <a:r>
              <a:rPr lang="en-US" sz="1700" spc="-50">
                <a:solidFill>
                  <a:srgbClr val="408EA2"/>
                </a:solidFill>
                <a:latin typeface="Consolas" panose="020B0609020204030204"/>
              </a:rPr>
              <a:t>Console</a:t>
            </a:r>
            <a:r>
              <a:rPr lang="en-US" sz="1700" spc="-50">
                <a:solidFill>
                  <a:srgbClr val="120D18"/>
                </a:solidFill>
                <a:latin typeface="Consolas" panose="020B0609020204030204"/>
              </a:rPr>
              <a:t>.</a:t>
            </a:r>
            <a:r>
              <a:rPr lang="en-US" sz="1700" spc="-50">
                <a:solidFill>
                  <a:srgbClr val="545454"/>
                </a:solidFill>
                <a:latin typeface="Consolas" panose="020B0609020204030204"/>
              </a:rPr>
              <a:t>WriteLine(value)</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4826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lnSpc>
                <a:spcPts val="199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TestProgram</a:t>
            </a:r>
            <a:endParaRPr lang="en-US" sz="1700" spc="-50">
              <a:solidFill>
                <a:srgbClr val="408EA2"/>
              </a:solidFill>
              <a:latin typeface="Consolas" panose="020B0609020204030204"/>
            </a:endParaRPr>
          </a:p>
          <a:p>
            <a:pPr indent="0">
              <a:lnSpc>
                <a:spcPts val="199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826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482600" indent="0">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4826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27100" marR="1841500" indent="0">
              <a:lnSpc>
                <a:spcPts val="1775"/>
              </a:lnSpc>
            </a:pPr>
            <a:r>
              <a:rPr lang="en-US" sz="1700" spc="-50">
                <a:solidFill>
                  <a:srgbClr val="325199"/>
                </a:solidFill>
                <a:latin typeface="Consolas" panose="020B0609020204030204"/>
              </a:rPr>
              <a:t>Program&lt;int&gt; </a:t>
            </a:r>
            <a:r>
              <a:rPr lang="en-US" sz="1700" spc="-50">
                <a:solidFill>
                  <a:srgbClr val="242D55"/>
                </a:solidFill>
                <a:latin typeface="Consolas" panose="020B0609020204030204"/>
              </a:rPr>
              <a:t>p= </a:t>
            </a:r>
            <a:r>
              <a:rPr lang="en-US" sz="1700" spc="-50">
                <a:solidFill>
                  <a:srgbClr val="130ECE"/>
                </a:solidFill>
                <a:latin typeface="Consolas" panose="020B0609020204030204"/>
              </a:rPr>
              <a:t>new </a:t>
            </a:r>
            <a:r>
              <a:rPr lang="en-US" sz="1700" spc="-50">
                <a:solidFill>
                  <a:srgbClr val="325199"/>
                </a:solidFill>
                <a:latin typeface="Consolas" panose="020B0609020204030204"/>
              </a:rPr>
              <a:t>Program&lt;int&gt;0</a:t>
            </a:r>
            <a:r>
              <a:rPr lang="en-US" sz="1700" spc="-50">
                <a:solidFill>
                  <a:srgbClr val="120D18"/>
                </a:solidFill>
                <a:latin typeface="Consolas" panose="020B0609020204030204"/>
              </a:rPr>
              <a:t>; </a:t>
            </a:r>
            <a:r>
              <a:rPr lang="en-US" sz="1700" spc="-50">
                <a:solidFill>
                  <a:srgbClr val="34357D"/>
                </a:solidFill>
                <a:latin typeface="Consolas" panose="020B0609020204030204"/>
              </a:rPr>
              <a:t>p</a:t>
            </a:r>
            <a:r>
              <a:rPr lang="en-US" sz="1700" spc="-50">
                <a:solidFill>
                  <a:srgbClr val="120D18"/>
                </a:solidFill>
                <a:latin typeface="Consolas" panose="020B0609020204030204"/>
              </a:rPr>
              <a:t>.</a:t>
            </a:r>
            <a:r>
              <a:rPr lang="en-US" sz="1700" spc="-50">
                <a:solidFill>
                  <a:srgbClr val="545454"/>
                </a:solidFill>
                <a:latin typeface="Consolas" panose="020B0609020204030204"/>
              </a:rPr>
              <a:t>showValues&lt;int&gt;(12)</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p:txBody>
      </p:sp>
      <p:sp>
        <p:nvSpPr>
          <p:cNvPr id="6" name="Rectangles 5"/>
          <p:cNvSpPr/>
          <p:nvPr/>
        </p:nvSpPr>
        <p:spPr>
          <a:xfrm>
            <a:off x="1499616" y="6132576"/>
            <a:ext cx="170688" cy="231648"/>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7" name="Rectangles 6"/>
          <p:cNvSpPr/>
          <p:nvPr/>
        </p:nvSpPr>
        <p:spPr>
          <a:xfrm>
            <a:off x="1938528" y="5699760"/>
            <a:ext cx="8467344" cy="469392"/>
          </a:xfrm>
          <a:prstGeom prst="rect">
            <a:avLst/>
          </a:prstGeom>
        </p:spPr>
        <p:txBody>
          <a:bodyPr lIns="0" tIns="0" rIns="0" bIns="0">
            <a:noAutofit/>
          </a:bodyPr>
          <a:p>
            <a:pPr indent="0">
              <a:spcAft>
                <a:spcPts val="210"/>
              </a:spcAft>
            </a:pPr>
            <a:r>
              <a:rPr lang="en-US" sz="1700" spc="-50">
                <a:solidFill>
                  <a:srgbClr val="325199"/>
                </a:solidFill>
                <a:latin typeface="Consolas" panose="020B0609020204030204"/>
              </a:rPr>
              <a:t>Program&lt;string&gt; </a:t>
            </a:r>
            <a:r>
              <a:rPr lang="en-US" sz="1700" spc="-50">
                <a:solidFill>
                  <a:srgbClr val="2C3569"/>
                </a:solidFill>
                <a:latin typeface="Consolas" panose="020B0609020204030204"/>
              </a:rPr>
              <a:t>pi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325199"/>
                </a:solidFill>
                <a:latin typeface="Consolas" panose="020B0609020204030204"/>
              </a:rPr>
              <a:t>Program&lt;string&gt;0</a:t>
            </a:r>
            <a:r>
              <a:rPr lang="en-US" sz="1700" spc="-50">
                <a:latin typeface="Consolas" panose="020B0609020204030204"/>
              </a:rPr>
              <a:t>;</a:t>
            </a:r>
            <a:endParaRPr lang="en-US" sz="1700" spc="-50">
              <a:latin typeface="Consolas" panose="020B0609020204030204"/>
            </a:endParaRPr>
          </a:p>
          <a:p>
            <a:pPr indent="0"/>
            <a:r>
              <a:rPr lang="en-US" sz="1700" spc="-50">
                <a:solidFill>
                  <a:srgbClr val="2C3569"/>
                </a:solidFill>
                <a:latin typeface="Consolas" panose="020B0609020204030204"/>
              </a:rPr>
              <a:t>pi</a:t>
            </a:r>
            <a:r>
              <a:rPr lang="en-US" sz="1700" spc="-50">
                <a:solidFill>
                  <a:srgbClr val="2E1E1D"/>
                </a:solidFill>
                <a:latin typeface="Consolas" panose="020B0609020204030204"/>
              </a:rPr>
              <a:t>.</a:t>
            </a:r>
            <a:r>
              <a:rPr lang="en-US" sz="1700" spc="-50">
                <a:solidFill>
                  <a:srgbClr val="321946"/>
                </a:solidFill>
                <a:latin typeface="Consolas" panose="020B0609020204030204"/>
              </a:rPr>
              <a:t>showValues&lt;string&gt;C"India"D</a:t>
            </a:r>
            <a:r>
              <a:rPr lang="en-US" sz="1700" spc="-50">
                <a:solidFill>
                  <a:srgbClr val="2E1E1D"/>
                </a:solidFill>
                <a:latin typeface="Consolas" panose="020B0609020204030204"/>
              </a:rPr>
              <a:t>; </a:t>
            </a:r>
            <a:r>
              <a:rPr lang="en-US" sz="1700" spc="-50">
                <a:solidFill>
                  <a:srgbClr val="1B7721"/>
                </a:solidFill>
                <a:latin typeface="Consolas" panose="020B0609020204030204"/>
              </a:rPr>
              <a:t>//Error - method constraint is value type</a:t>
            </a:r>
            <a:endParaRPr lang="en-US" sz="1700" spc="-50">
              <a:solidFill>
                <a:srgbClr val="1B7721"/>
              </a:solidFill>
              <a:latin typeface="Consolas" panose="020B0609020204030204"/>
            </a:endParaRPr>
          </a:p>
          <a:p>
            <a:pPr indent="0" algn="just"/>
            <a:r>
              <a:rPr lang="en-US" sz="400">
                <a:solidFill>
                  <a:srgbClr val="2C3569"/>
                </a:solidFill>
                <a:latin typeface="Arial" panose="020B0604020202020204"/>
              </a:rPr>
              <a:t>I    </a:t>
            </a:r>
            <a:r>
              <a:rPr lang="en-US" sz="400">
                <a:solidFill>
                  <a:srgbClr val="B85879"/>
                </a:solidFill>
                <a:latin typeface="Arial" panose="020B0604020202020204"/>
              </a:rPr>
              <a:t>»\AAAAAA/WVAA/\AAAAA/WWAAAA/*</a:t>
            </a:r>
            <a:r>
              <a:rPr lang="en-US" sz="400" strike="sngStrike">
                <a:solidFill>
                  <a:srgbClr val="B85879"/>
                </a:solidFill>
                <a:latin typeface="Arial" panose="020B0604020202020204"/>
              </a:rPr>
              <a:t>t</a:t>
            </a:r>
            <a:r>
              <a:rPr lang="en-US" sz="400" strike="sngStrike" baseline="30000">
                <a:solidFill>
                  <a:srgbClr val="B85879"/>
                </a:solidFill>
                <a:latin typeface="Arial" panose="020B0604020202020204"/>
              </a:rPr>
              <a:t>,</a:t>
            </a:r>
            <a:r>
              <a:rPr lang="en-US" sz="400">
                <a:solidFill>
                  <a:srgbClr val="B85879"/>
                </a:solidFill>
                <a:latin typeface="Arial" panose="020B0604020202020204"/>
              </a:rPr>
              <a:t>VN    </a:t>
            </a:r>
            <a:r>
              <a:rPr lang="en-US" sz="400" i="1">
                <a:solidFill>
                  <a:srgbClr val="2E1E1D"/>
                </a:solidFill>
                <a:latin typeface="Consolas" panose="020B0609020204030204"/>
              </a:rPr>
              <a:t>'</a:t>
            </a:r>
            <a:r>
              <a:rPr lang="en-US" sz="400">
                <a:solidFill>
                  <a:srgbClr val="2E1E1D"/>
                </a:solidFill>
                <a:latin typeface="Arial" panose="020B0604020202020204"/>
              </a:rPr>
              <a:t>    </a:t>
            </a:r>
            <a:r>
              <a:rPr lang="en-US" sz="400">
                <a:solidFill>
                  <a:srgbClr val="1B7721"/>
                </a:solidFill>
                <a:latin typeface="Arial" panose="020B0604020202020204"/>
              </a:rPr>
              <a:t>^ ■</a:t>
            </a:r>
            <a:endParaRPr lang="en-US" sz="400">
              <a:solidFill>
                <a:srgbClr val="1B7721"/>
              </a:solidFill>
              <a:latin typeface="Arial" panose="020B0604020202020204"/>
            </a:endParaRPr>
          </a:p>
        </p:txBody>
      </p:sp>
      <p:sp>
        <p:nvSpPr>
          <p:cNvPr id="8" name="Rectangles 7"/>
          <p:cNvSpPr/>
          <p:nvPr/>
        </p:nvSpPr>
        <p:spPr>
          <a:xfrm>
            <a:off x="5635752" y="6534912"/>
            <a:ext cx="926592" cy="100584"/>
          </a:xfrm>
          <a:prstGeom prst="rect">
            <a:avLst/>
          </a:prstGeom>
        </p:spPr>
        <p:txBody>
          <a:bodyPr wrap="none" lIns="0" tIns="0" rIns="0" bIns="0">
            <a:noAutofit/>
          </a:bodyPr>
          <a:p>
            <a:pPr indent="0" algn="just"/>
            <a:r>
              <a:rPr lang="en-US" sz="750" cap="small" spc="100">
                <a:latin typeface="Constantia" panose="02030602050306030303"/>
              </a:rPr>
              <a:t>d</a:t>
            </a:r>
            <a:r>
              <a:rPr lang="en-US" sz="750" spc="100">
                <a:latin typeface="Constantia" panose="02030602050306030303"/>
              </a:rPr>
              <a:t> y o C</a:t>
            </a:r>
            <a:r>
              <a:rPr lang="en-US" sz="500">
                <a:latin typeface="SimSun" panose="02010600030101010101" pitchFamily="2" charset="-122"/>
              </a:rPr>
              <a:t>7</a:t>
            </a:r>
            <a:r>
              <a:rPr lang="en-US" sz="750" spc="100">
                <a:latin typeface="Constantia" panose="02030602050306030303"/>
              </a:rPr>
              <a:t>1: y 11\ i ci 11 c</a:t>
            </a:r>
            <a:endParaRPr lang="en-US" sz="750" spc="100">
              <a:latin typeface="Constantia" panose="02030602050306030303"/>
            </a:endParaRPr>
          </a:p>
        </p:txBody>
      </p:sp>
      <p:sp>
        <p:nvSpPr>
          <p:cNvPr id="9" name="Rectangles 8"/>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04672"/>
            <a:ext cx="8412480" cy="524256"/>
          </a:xfrm>
          <a:prstGeom prst="rect">
            <a:avLst/>
          </a:prstGeom>
        </p:spPr>
        <p:txBody>
          <a:bodyPr wrap="none" lIns="0" tIns="0" rIns="0" bIns="0">
            <a:noAutofit/>
          </a:bodyPr>
          <a:p>
            <a:pPr indent="0">
              <a:spcAft>
                <a:spcPts val="3780"/>
              </a:spcAft>
            </a:pPr>
            <a:r>
              <a:rPr lang="en-US" sz="4300">
                <a:latin typeface="Calibri" panose="020F0502020204030204"/>
              </a:rPr>
              <a:t>Collections (generic and non-generic)</a:t>
            </a:r>
            <a:endParaRPr lang="en-US" sz="4300">
              <a:latin typeface="Calibri" panose="020F0502020204030204"/>
            </a:endParaRPr>
          </a:p>
        </p:txBody>
      </p:sp>
      <p:sp>
        <p:nvSpPr>
          <p:cNvPr id="3" name="Rectangles 2"/>
          <p:cNvSpPr/>
          <p:nvPr/>
        </p:nvSpPr>
        <p:spPr>
          <a:xfrm>
            <a:off x="963168" y="1905000"/>
            <a:ext cx="10116312" cy="3669792"/>
          </a:xfrm>
          <a:prstGeom prst="rect">
            <a:avLst/>
          </a:prstGeom>
        </p:spPr>
        <p:txBody>
          <a:bodyPr lIns="0" tIns="0" rIns="0" bIns="0">
            <a:noAutofit/>
          </a:bodyPr>
          <a:p>
            <a:pPr marL="210820" indent="-241300">
              <a:lnSpc>
                <a:spcPts val="2785"/>
              </a:lnSpc>
              <a:spcBef>
                <a:spcPts val="3780"/>
              </a:spcBef>
              <a:spcAft>
                <a:spcPts val="630"/>
              </a:spcAft>
            </a:pPr>
            <a:r>
              <a:rPr lang="en-US" sz="2600">
                <a:latin typeface="Calibri" panose="020F0502020204030204"/>
              </a:rPr>
              <a:t>•    C# includes specialized classes that </a:t>
            </a:r>
            <a:r>
              <a:rPr lang="en-US" sz="2600">
                <a:solidFill>
                  <a:srgbClr val="FC0000"/>
                </a:solidFill>
                <a:latin typeface="Calibri" panose="020F0502020204030204"/>
              </a:rPr>
              <a:t>store </a:t>
            </a:r>
            <a:r>
              <a:rPr lang="en-US" sz="2600">
                <a:latin typeface="Calibri" panose="020F0502020204030204"/>
              </a:rPr>
              <a:t>series of </a:t>
            </a:r>
            <a:r>
              <a:rPr lang="en-US" sz="2600">
                <a:solidFill>
                  <a:srgbClr val="FC0000"/>
                </a:solidFill>
                <a:latin typeface="Calibri" panose="020F0502020204030204"/>
              </a:rPr>
              <a:t>values or objects </a:t>
            </a:r>
            <a:r>
              <a:rPr lang="en-US" sz="2600">
                <a:latin typeface="Calibri" panose="020F0502020204030204"/>
              </a:rPr>
              <a:t>are called collections.</a:t>
            </a:r>
            <a:endParaRPr lang="en-US" sz="2600">
              <a:latin typeface="Calibri" panose="020F0502020204030204"/>
            </a:endParaRPr>
          </a:p>
          <a:p>
            <a:pPr marL="210820" indent="-241300">
              <a:lnSpc>
                <a:spcPts val="2810"/>
              </a:lnSpc>
              <a:spcAft>
                <a:spcPts val="630"/>
              </a:spcAft>
            </a:pPr>
            <a:r>
              <a:rPr lang="en-US" sz="2600">
                <a:latin typeface="Calibri" panose="020F0502020204030204"/>
              </a:rPr>
              <a:t>•    Collection classes serve various purposes, such as </a:t>
            </a:r>
            <a:r>
              <a:rPr lang="en-US" sz="2600">
                <a:solidFill>
                  <a:srgbClr val="FC0000"/>
                </a:solidFill>
                <a:latin typeface="Calibri" panose="020F0502020204030204"/>
              </a:rPr>
              <a:t>allocating memory dynamically </a:t>
            </a:r>
            <a:r>
              <a:rPr lang="en-US" sz="2600">
                <a:latin typeface="Calibri" panose="020F0502020204030204"/>
              </a:rPr>
              <a:t>to elements and </a:t>
            </a:r>
            <a:r>
              <a:rPr lang="en-US" sz="2600">
                <a:solidFill>
                  <a:srgbClr val="FC0000"/>
                </a:solidFill>
                <a:latin typeface="Calibri" panose="020F0502020204030204"/>
              </a:rPr>
              <a:t>accessing a list of items </a:t>
            </a:r>
            <a:r>
              <a:rPr lang="en-US" sz="2600">
                <a:latin typeface="Calibri" panose="020F0502020204030204"/>
              </a:rPr>
              <a:t>on the basis of an </a:t>
            </a:r>
            <a:r>
              <a:rPr lang="en-US" sz="2600">
                <a:solidFill>
                  <a:srgbClr val="FC0000"/>
                </a:solidFill>
                <a:latin typeface="Calibri" panose="020F0502020204030204"/>
              </a:rPr>
              <a:t>index </a:t>
            </a:r>
            <a:r>
              <a:rPr lang="en-US" sz="2600">
                <a:latin typeface="Calibri" panose="020F0502020204030204"/>
              </a:rPr>
              <a:t>etc.</a:t>
            </a:r>
            <a:endParaRPr lang="en-US" sz="2600">
              <a:latin typeface="Calibri" panose="020F0502020204030204"/>
            </a:endParaRPr>
          </a:p>
          <a:p>
            <a:pPr marL="210820" indent="-241300">
              <a:lnSpc>
                <a:spcPts val="2760"/>
              </a:lnSpc>
              <a:spcAft>
                <a:spcPts val="630"/>
              </a:spcAft>
            </a:pPr>
            <a:r>
              <a:rPr lang="en-US" sz="2600">
                <a:latin typeface="Calibri" panose="020F0502020204030204"/>
              </a:rPr>
              <a:t>•    There are two types of collections available in C#: </a:t>
            </a:r>
            <a:r>
              <a:rPr lang="en-US" sz="2600" b="1">
                <a:latin typeface="Calibri" panose="020F0502020204030204"/>
              </a:rPr>
              <a:t>non-generic collections </a:t>
            </a:r>
            <a:r>
              <a:rPr lang="en-US" sz="2600">
                <a:latin typeface="Calibri" panose="020F0502020204030204"/>
              </a:rPr>
              <a:t>and </a:t>
            </a:r>
            <a:r>
              <a:rPr lang="en-US" sz="2600" b="1">
                <a:latin typeface="Calibri" panose="020F0502020204030204"/>
              </a:rPr>
              <a:t>generic collections.</a:t>
            </a:r>
            <a:endParaRPr lang="en-US" sz="2600" b="1">
              <a:latin typeface="Calibri" panose="020F0502020204030204"/>
            </a:endParaRPr>
          </a:p>
          <a:p>
            <a:pPr indent="0" algn="just">
              <a:spcAft>
                <a:spcPts val="1260"/>
              </a:spcAft>
            </a:pPr>
            <a:r>
              <a:rPr lang="en-US" sz="2600" b="1">
                <a:solidFill>
                  <a:srgbClr val="00AD50"/>
                </a:solidFill>
                <a:latin typeface="Calibri" panose="020F0502020204030204"/>
              </a:rPr>
              <a:t>•    System.Collections </a:t>
            </a:r>
            <a:r>
              <a:rPr lang="en-US" sz="2600">
                <a:latin typeface="Calibri" panose="020F0502020204030204"/>
              </a:rPr>
              <a:t>- namespace contains the </a:t>
            </a:r>
            <a:r>
              <a:rPr lang="en-US" sz="2600">
                <a:solidFill>
                  <a:srgbClr val="FC0000"/>
                </a:solidFill>
                <a:latin typeface="Calibri" panose="020F0502020204030204"/>
              </a:rPr>
              <a:t>non-generic </a:t>
            </a:r>
            <a:r>
              <a:rPr lang="en-US" sz="2600">
                <a:latin typeface="Calibri" panose="020F0502020204030204"/>
              </a:rPr>
              <a:t>collection types</a:t>
            </a:r>
            <a:endParaRPr lang="en-US" sz="2600">
              <a:latin typeface="Calibri" panose="020F0502020204030204"/>
            </a:endParaRPr>
          </a:p>
          <a:p>
            <a:pPr indent="0" algn="just"/>
            <a:r>
              <a:rPr lang="en-US" sz="2600" b="1">
                <a:solidFill>
                  <a:srgbClr val="00AD50"/>
                </a:solidFill>
                <a:latin typeface="Calibri" panose="020F0502020204030204"/>
              </a:rPr>
              <a:t>•    System.Collections.Generic </a:t>
            </a:r>
            <a:r>
              <a:rPr lang="en-US" sz="2600">
                <a:latin typeface="Calibri" panose="020F0502020204030204"/>
              </a:rPr>
              <a:t>- namespace includes </a:t>
            </a:r>
            <a:r>
              <a:rPr lang="en-US" sz="2600">
                <a:solidFill>
                  <a:srgbClr val="FC0000"/>
                </a:solidFill>
                <a:latin typeface="Calibri" panose="020F0502020204030204"/>
              </a:rPr>
              <a:t>generic </a:t>
            </a:r>
            <a:r>
              <a:rPr lang="en-US" sz="2600">
                <a:latin typeface="Calibri" panose="020F0502020204030204"/>
              </a:rPr>
              <a:t>collection types.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onsolas" panose="020B0609020204030204"/>
              </a:rPr>
              <a:t>11</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815840" y="1295400"/>
            <a:ext cx="2663952" cy="499872"/>
          </a:xfrm>
          <a:prstGeom prst="rect">
            <a:avLst/>
          </a:prstGeom>
        </p:spPr>
        <p:txBody>
          <a:bodyPr wrap="none" lIns="0" tIns="0" rIns="0" bIns="0">
            <a:noAutofit/>
          </a:bodyPr>
          <a:p>
            <a:pPr indent="0" algn="ctr">
              <a:spcAft>
                <a:spcPts val="5460"/>
              </a:spcAft>
            </a:pPr>
            <a:r>
              <a:rPr lang="en-US" sz="5300" b="1" spc="-100">
                <a:solidFill>
                  <a:srgbClr val="BF0000"/>
                </a:solidFill>
                <a:latin typeface="Calibri" panose="020F0502020204030204"/>
              </a:rPr>
              <a:t>Session-2</a:t>
            </a:r>
            <a:endParaRPr lang="en-US" sz="5300" b="1" spc="-100">
              <a:solidFill>
                <a:srgbClr val="BF0000"/>
              </a:solidFill>
              <a:latin typeface="Calibri" panose="020F0502020204030204"/>
            </a:endParaRPr>
          </a:p>
        </p:txBody>
      </p:sp>
      <p:sp>
        <p:nvSpPr>
          <p:cNvPr id="3" name="Rectangles 2"/>
          <p:cNvSpPr/>
          <p:nvPr/>
        </p:nvSpPr>
        <p:spPr>
          <a:xfrm>
            <a:off x="2093976" y="2764536"/>
            <a:ext cx="8129016" cy="2109216"/>
          </a:xfrm>
          <a:prstGeom prst="rect">
            <a:avLst/>
          </a:prstGeom>
        </p:spPr>
        <p:txBody>
          <a:bodyPr lIns="0" tIns="0" rIns="0" bIns="0">
            <a:noAutofit/>
          </a:bodyPr>
          <a:p>
            <a:pPr indent="0" algn="ctr">
              <a:lnSpc>
                <a:spcPts val="5830"/>
              </a:lnSpc>
              <a:spcBef>
                <a:spcPts val="5460"/>
              </a:spcBef>
            </a:pPr>
            <a:r>
              <a:rPr lang="en-US" sz="5300" b="1" spc="-100">
                <a:latin typeface="Calibri" panose="020F0502020204030204"/>
              </a:rPr>
              <a:t>Introduction to Visual Studio</a:t>
            </a:r>
            <a:endParaRPr lang="en-US" sz="5300" b="1" spc="-100">
              <a:latin typeface="Calibri" panose="020F0502020204030204"/>
            </a:endParaRPr>
          </a:p>
          <a:p>
            <a:pPr indent="0" algn="ctr">
              <a:lnSpc>
                <a:spcPts val="5830"/>
              </a:lnSpc>
            </a:pPr>
            <a:r>
              <a:rPr lang="en-US" sz="5300" b="1" spc="-100">
                <a:latin typeface="Calibri" panose="020F0502020204030204"/>
              </a:rPr>
              <a:t>and</a:t>
            </a:r>
            <a:endParaRPr lang="en-US" sz="5300" b="1" spc="-100">
              <a:latin typeface="Calibri" panose="020F0502020204030204"/>
            </a:endParaRPr>
          </a:p>
          <a:p>
            <a:pPr indent="0" algn="ctr">
              <a:lnSpc>
                <a:spcPts val="5830"/>
              </a:lnSpc>
            </a:pPr>
            <a:r>
              <a:rPr lang="en-US" sz="5300" b="1" spc="-100">
                <a:latin typeface="Calibri" panose="020F0502020204030204"/>
              </a:rPr>
              <a:t>.NET technologies</a:t>
            </a:r>
            <a:endParaRPr lang="en-US" sz="5300" b="1" spc="-1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44424" y="603504"/>
            <a:ext cx="10366248" cy="405384"/>
          </a:xfrm>
          <a:prstGeom prst="rect">
            <a:avLst/>
          </a:prstGeom>
        </p:spPr>
        <p:txBody>
          <a:bodyPr wrap="none" lIns="0" tIns="0" rIns="0" bIns="0">
            <a:noAutofit/>
          </a:bodyPr>
          <a:p>
            <a:pPr indent="0"/>
            <a:r>
              <a:rPr lang="en-US" sz="4200">
                <a:latin typeface="Calibri" panose="020F0502020204030204"/>
              </a:rPr>
              <a:t>Generic Collections</a:t>
            </a:r>
            <a:endParaRPr lang="en-US" sz="4200">
              <a:latin typeface="Calibri" panose="020F0502020204030204"/>
            </a:endParaRPr>
          </a:p>
        </p:txBody>
      </p:sp>
      <p:sp>
        <p:nvSpPr>
          <p:cNvPr id="3" name="Rectangles 2"/>
          <p:cNvSpPr/>
          <p:nvPr/>
        </p:nvSpPr>
        <p:spPr>
          <a:xfrm>
            <a:off x="344424" y="1484376"/>
            <a:ext cx="10366248" cy="713232"/>
          </a:xfrm>
          <a:prstGeom prst="rect">
            <a:avLst/>
          </a:prstGeom>
        </p:spPr>
        <p:txBody>
          <a:bodyPr lIns="0" tIns="0" rIns="0" bIns="0">
            <a:noAutofit/>
          </a:bodyPr>
          <a:p>
            <a:pPr marL="444500" indent="-203200">
              <a:lnSpc>
                <a:spcPts val="3025"/>
              </a:lnSpc>
            </a:pPr>
            <a:r>
              <a:rPr lang="en-US" sz="2600">
                <a:latin typeface="Calibri" panose="020F0502020204030204"/>
              </a:rPr>
              <a:t>•C# includes the following generic collection classes in the namespace </a:t>
            </a:r>
            <a:r>
              <a:rPr lang="en-US" sz="2600">
                <a:solidFill>
                  <a:srgbClr val="FC0000"/>
                </a:solidFill>
                <a:latin typeface="Calibri" panose="020F0502020204030204"/>
              </a:rPr>
              <a:t>System.Collections.Generic</a:t>
            </a:r>
            <a:endParaRPr lang="en-US" sz="2600">
              <a:solidFill>
                <a:srgbClr val="FC0000"/>
              </a:solidFill>
              <a:latin typeface="Calibri" panose="020F0502020204030204"/>
            </a:endParaRPr>
          </a:p>
        </p:txBody>
      </p:sp>
      <p:graphicFrame>
        <p:nvGraphicFramePr>
          <p:cNvPr id="4" name="Table 3"/>
          <p:cNvGraphicFramePr>
            <a:graphicFrameLocks noGrp="1"/>
          </p:cNvGraphicFramePr>
          <p:nvPr/>
        </p:nvGraphicFramePr>
        <p:xfrm>
          <a:off x="536448" y="2276856"/>
          <a:ext cx="10369296" cy="4206240"/>
        </p:xfrm>
        <a:graphic>
          <a:graphicData uri="http://schemas.openxmlformats.org/drawingml/2006/table">
            <a:tbl>
              <a:tblPr/>
              <a:tblGrid>
                <a:gridCol w="2813304"/>
                <a:gridCol w="7555992"/>
              </a:tblGrid>
              <a:tr h="326136">
                <a:tc>
                  <a:txBody>
                    <a:bodyPr>
                      <a:spAutoFit/>
                    </a:bodyPr>
                    <a:p>
                      <a:pPr indent="0"/>
                      <a:r>
                        <a:rPr lang="en-US" sz="1400" b="1">
                          <a:latin typeface="Calibri" panose="020F0502020204030204"/>
                        </a:rPr>
                        <a:t>Generic Collections</a:t>
                      </a:r>
                      <a:endParaRPr lang="en-US" sz="1400" b="1">
                        <a:latin typeface="Calibri" panose="020F0502020204030204"/>
                      </a:endParaRPr>
                    </a:p>
                  </a:txBody>
                  <a:tcPr marL="0" marR="0" marT="0" marB="0" anchor="b">
                    <a:solidFill>
                      <a:srgbClr val="FFC000"/>
                    </a:solidFill>
                  </a:tcPr>
                </a:tc>
                <a:tc>
                  <a:txBody>
                    <a:bodyPr>
                      <a:spAutoFit/>
                    </a:bodyPr>
                    <a:p>
                      <a:pPr indent="0"/>
                      <a:r>
                        <a:rPr lang="en-US" sz="1400" b="1">
                          <a:latin typeface="Calibri" panose="020F0502020204030204"/>
                        </a:rPr>
                        <a:t>Description</a:t>
                      </a:r>
                      <a:endParaRPr lang="en-US" sz="1400" b="1">
                        <a:latin typeface="Calibri" panose="020F0502020204030204"/>
                      </a:endParaRPr>
                    </a:p>
                  </a:txBody>
                  <a:tcPr marL="0" marR="0" marT="0" marB="0" anchor="b">
                    <a:solidFill>
                      <a:srgbClr val="FFC000"/>
                    </a:solidFill>
                  </a:tcPr>
                </a:tc>
              </a:tr>
              <a:tr h="621792">
                <a:tc>
                  <a:txBody>
                    <a:bodyPr>
                      <a:spAutoFit/>
                    </a:bodyPr>
                    <a:p>
                      <a:pPr indent="0"/>
                      <a:r>
                        <a:rPr lang="en-US" sz="1700">
                          <a:latin typeface="Calibri" panose="020F0502020204030204"/>
                        </a:rPr>
                        <a:t>List&lt;T&gt;</a:t>
                      </a:r>
                      <a:endParaRPr lang="en-US" sz="1700">
                        <a:latin typeface="Calibri" panose="020F0502020204030204"/>
                      </a:endParaRPr>
                    </a:p>
                  </a:txBody>
                  <a:tcPr marL="0" marR="0" marT="0" marB="0"/>
                </a:tc>
                <a:tc>
                  <a:txBody>
                    <a:bodyPr>
                      <a:spAutoFit/>
                    </a:bodyPr>
                    <a:p>
                      <a:pPr marR="1003300" indent="0">
                        <a:lnSpc>
                          <a:spcPts val="2135"/>
                        </a:lnSpc>
                      </a:pPr>
                      <a:r>
                        <a:rPr lang="en-US" sz="1700">
                          <a:latin typeface="Calibri" panose="020F0502020204030204"/>
                        </a:rPr>
                        <a:t>Contains elements of specified type. It grows automatically as you add elements in it.</a:t>
                      </a:r>
                      <a:endParaRPr lang="en-US" sz="1700">
                        <a:latin typeface="Calibri" panose="020F0502020204030204"/>
                      </a:endParaRPr>
                    </a:p>
                  </a:txBody>
                  <a:tcPr marL="0" marR="0" marT="0" marB="0"/>
                </a:tc>
              </a:tr>
              <a:tr h="350520">
                <a:tc>
                  <a:txBody>
                    <a:bodyPr>
                      <a:spAutoFit/>
                    </a:bodyPr>
                    <a:p>
                      <a:pPr indent="0"/>
                      <a:r>
                        <a:rPr lang="en-US" sz="1700">
                          <a:latin typeface="Calibri" panose="020F0502020204030204"/>
                        </a:rPr>
                        <a:t>Dictionary&lt;TKey,TValue&gt;</a:t>
                      </a:r>
                      <a:endParaRPr lang="en-US" sz="1700">
                        <a:latin typeface="Calibri" panose="020F0502020204030204"/>
                      </a:endParaRPr>
                    </a:p>
                  </a:txBody>
                  <a:tcPr marL="0" marR="0" marT="0" marB="0" anchor="b"/>
                </a:tc>
                <a:tc>
                  <a:txBody>
                    <a:bodyPr>
                      <a:spAutoFit/>
                    </a:bodyPr>
                    <a:p>
                      <a:pPr indent="0"/>
                      <a:r>
                        <a:rPr lang="en-US" sz="1700">
                          <a:latin typeface="Calibri" panose="020F0502020204030204"/>
                        </a:rPr>
                        <a:t>Contains key-value pairs.</a:t>
                      </a:r>
                      <a:endParaRPr lang="en-US" sz="1700">
                        <a:latin typeface="Calibri" panose="020F0502020204030204"/>
                      </a:endParaRPr>
                    </a:p>
                  </a:txBody>
                  <a:tcPr marL="0" marR="0" marT="0" marB="0" anchor="b"/>
                </a:tc>
              </a:tr>
              <a:tr h="749808">
                <a:tc>
                  <a:txBody>
                    <a:bodyPr>
                      <a:spAutoFit/>
                    </a:bodyPr>
                    <a:p>
                      <a:pPr indent="0"/>
                      <a:r>
                        <a:rPr lang="en-US" sz="1700">
                          <a:latin typeface="Calibri" panose="020F0502020204030204"/>
                        </a:rPr>
                        <a:t>So rte d Li st &lt;T Key,TVa 1 u e &gt;</a:t>
                      </a:r>
                      <a:endParaRPr lang="en-US" sz="1700">
                        <a:latin typeface="Calibri" panose="020F0502020204030204"/>
                      </a:endParaRPr>
                    </a:p>
                  </a:txBody>
                  <a:tcPr marL="0" marR="0" marT="0" marB="0" anchor="ctr"/>
                </a:tc>
                <a:tc>
                  <a:txBody>
                    <a:bodyPr>
                      <a:spAutoFit/>
                    </a:bodyPr>
                    <a:p>
                      <a:pPr indent="0">
                        <a:lnSpc>
                          <a:spcPts val="2160"/>
                        </a:lnSpc>
                      </a:pPr>
                      <a:r>
                        <a:rPr lang="en-US" sz="1700">
                          <a:latin typeface="Calibri" panose="020F0502020204030204"/>
                        </a:rPr>
                        <a:t>Stores key and value pairs. It automatically adds the elements in ascending order of key by default.</a:t>
                      </a:r>
                      <a:endParaRPr lang="en-US" sz="1700">
                        <a:latin typeface="Calibri" panose="020F0502020204030204"/>
                      </a:endParaRPr>
                    </a:p>
                  </a:txBody>
                  <a:tcPr marL="0" marR="0" marT="0" marB="0"/>
                </a:tc>
              </a:tr>
              <a:tr h="896112">
                <a:tc>
                  <a:txBody>
                    <a:bodyPr>
                      <a:spAutoFit/>
                    </a:bodyPr>
                    <a:p>
                      <a:pPr indent="0"/>
                      <a:r>
                        <a:rPr lang="en-US" sz="1700">
                          <a:latin typeface="Calibri" panose="020F0502020204030204"/>
                        </a:rPr>
                        <a:t>Queue&lt;T&gt;</a:t>
                      </a:r>
                      <a:endParaRPr lang="en-US" sz="1700">
                        <a:latin typeface="Calibri" panose="020F0502020204030204"/>
                      </a:endParaRPr>
                    </a:p>
                  </a:txBody>
                  <a:tcPr marL="0" marR="0" marT="0" marB="0"/>
                </a:tc>
                <a:tc>
                  <a:txBody>
                    <a:bodyPr>
                      <a:spAutoFit/>
                    </a:bodyPr>
                    <a:p>
                      <a:pPr indent="0">
                        <a:lnSpc>
                          <a:spcPts val="2160"/>
                        </a:lnSpc>
                      </a:pPr>
                      <a:r>
                        <a:rPr lang="en-US" sz="1700">
                          <a:latin typeface="Calibri" panose="020F0502020204030204"/>
                        </a:rPr>
                        <a:t>Stores the values in FIFO style (First In First Out). It keeps the order in which the values were added. It provides an EnqueueQ method to add values and a DequeueQ method to retrieve values from the collection.</a:t>
                      </a:r>
                      <a:endParaRPr lang="en-US" sz="1700">
                        <a:latin typeface="Calibri" panose="020F0502020204030204"/>
                      </a:endParaRPr>
                    </a:p>
                  </a:txBody>
                  <a:tcPr marL="0" marR="0" marT="0" marB="0" anchor="b"/>
                </a:tc>
              </a:tr>
              <a:tr h="752856">
                <a:tc>
                  <a:txBody>
                    <a:bodyPr>
                      <a:spAutoFit/>
                    </a:bodyPr>
                    <a:p>
                      <a:pPr indent="0"/>
                      <a:r>
                        <a:rPr lang="en-US" sz="1700">
                          <a:latin typeface="Calibri" panose="020F0502020204030204"/>
                        </a:rPr>
                        <a:t>Stack&lt;T&gt;</a:t>
                      </a:r>
                      <a:endParaRPr lang="en-US" sz="1700">
                        <a:latin typeface="Calibri" panose="020F0502020204030204"/>
                      </a:endParaRPr>
                    </a:p>
                  </a:txBody>
                  <a:tcPr marL="0" marR="0" marT="0" marB="0"/>
                </a:tc>
                <a:tc>
                  <a:txBody>
                    <a:bodyPr>
                      <a:spAutoFit/>
                    </a:bodyPr>
                    <a:p>
                      <a:pPr indent="0">
                        <a:lnSpc>
                          <a:spcPts val="2160"/>
                        </a:lnSpc>
                      </a:pPr>
                      <a:r>
                        <a:rPr lang="en-US" sz="1700">
                          <a:latin typeface="Calibri" panose="020F0502020204030204"/>
                        </a:rPr>
                        <a:t>Stores the values as LIFO (Last In First Out). It provides a PushQ method to add a value and Pop() &amp; PeekQ methods to retrieve values.</a:t>
                      </a:r>
                      <a:endParaRPr lang="en-US" sz="1700">
                        <a:latin typeface="Calibri" panose="020F0502020204030204"/>
                      </a:endParaRPr>
                    </a:p>
                  </a:txBody>
                  <a:tcPr marL="0" marR="0" marT="0" marB="0"/>
                </a:tc>
              </a:tr>
              <a:tr h="509016">
                <a:tc>
                  <a:txBody>
                    <a:bodyPr>
                      <a:spAutoFit/>
                    </a:bodyPr>
                    <a:p>
                      <a:pPr indent="0"/>
                      <a:r>
                        <a:rPr lang="en-US" sz="1700">
                          <a:latin typeface="Calibri" panose="020F0502020204030204"/>
                        </a:rPr>
                        <a:t>Hashset&lt;T&gt;</a:t>
                      </a:r>
                      <a:endParaRPr lang="en-US" sz="1700">
                        <a:latin typeface="Calibri" panose="020F0502020204030204"/>
                      </a:endParaRPr>
                    </a:p>
                  </a:txBody>
                  <a:tcPr marL="0" marR="0" marT="0" marB="0"/>
                </a:tc>
                <a:tc>
                  <a:txBody>
                    <a:bodyPr>
                      <a:spAutoFit/>
                    </a:bodyPr>
                    <a:p>
                      <a:pPr indent="0"/>
                      <a:r>
                        <a:rPr lang="en-US" sz="1700">
                          <a:latin typeface="Calibri" panose="020F0502020204030204"/>
                        </a:rPr>
                        <a:t>Contains non-duplicate elements. It eliminates duplicate elements.</a:t>
                      </a:r>
                      <a:endParaRPr lang="en-US" sz="1700">
                        <a:latin typeface="Calibri" panose="020F0502020204030204"/>
                      </a:endParaRPr>
                    </a:p>
                  </a:txBody>
                  <a:tcPr marL="0" marR="0" marT="0" marB="0"/>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latin typeface="Calibri" panose="020F0502020204030204"/>
              </a:rPr>
              <a:t>—</a:t>
            </a:r>
            <a:endParaRPr lang="en-US" sz="1100">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onsolas" panose="020B0609020204030204"/>
              </a:rPr>
              <a:t>12</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44424" y="603504"/>
            <a:ext cx="4358640" cy="405384"/>
          </a:xfrm>
          <a:prstGeom prst="rect">
            <a:avLst/>
          </a:prstGeom>
        </p:spPr>
        <p:txBody>
          <a:bodyPr wrap="none" lIns="0" tIns="0" rIns="0" bIns="0">
            <a:noAutofit/>
          </a:bodyPr>
          <a:p>
            <a:pPr indent="0"/>
            <a:r>
              <a:rPr lang="en-US" sz="4200">
                <a:latin typeface="Calibri" panose="020F0502020204030204"/>
              </a:rPr>
              <a:t>Generic Collections</a:t>
            </a:r>
            <a:endParaRPr lang="en-US" sz="4200">
              <a:latin typeface="Calibri" panose="020F0502020204030204"/>
            </a:endParaRPr>
          </a:p>
        </p:txBody>
      </p:sp>
      <p:sp>
        <p:nvSpPr>
          <p:cNvPr id="3" name="Rectangles 2"/>
          <p:cNvSpPr/>
          <p:nvPr/>
        </p:nvSpPr>
        <p:spPr>
          <a:xfrm>
            <a:off x="344424" y="1484376"/>
            <a:ext cx="4358640" cy="3145536"/>
          </a:xfrm>
          <a:prstGeom prst="rect">
            <a:avLst/>
          </a:prstGeom>
        </p:spPr>
        <p:txBody>
          <a:bodyPr lIns="0" tIns="0" rIns="0" bIns="0">
            <a:noAutofit/>
          </a:bodyPr>
          <a:p>
            <a:pPr marL="215900" marR="279400" indent="0" algn="just">
              <a:lnSpc>
                <a:spcPts val="3025"/>
              </a:lnSpc>
              <a:spcAft>
                <a:spcPts val="630"/>
              </a:spcAft>
            </a:pPr>
            <a:r>
              <a:rPr lang="en-US" sz="2600" b="1">
                <a:solidFill>
                  <a:srgbClr val="00AD50"/>
                </a:solidFill>
                <a:latin typeface="Calibri" panose="020F0502020204030204"/>
              </a:rPr>
              <a:t>List&lt;T&gt;: </a:t>
            </a:r>
            <a:r>
              <a:rPr lang="en-US" sz="2600">
                <a:latin typeface="Calibri" panose="020F0502020204030204"/>
              </a:rPr>
              <a:t>Its a </a:t>
            </a:r>
            <a:r>
              <a:rPr lang="en-US" sz="2600">
                <a:solidFill>
                  <a:srgbClr val="FC0000"/>
                </a:solidFill>
                <a:latin typeface="Calibri" panose="020F0502020204030204"/>
              </a:rPr>
              <a:t>collection </a:t>
            </a:r>
            <a:r>
              <a:rPr lang="en-US" sz="2600">
                <a:latin typeface="Calibri" panose="020F0502020204030204"/>
              </a:rPr>
              <a:t>of </a:t>
            </a:r>
            <a:r>
              <a:rPr lang="en-US" sz="2600">
                <a:solidFill>
                  <a:srgbClr val="FC0000"/>
                </a:solidFill>
                <a:latin typeface="Calibri" panose="020F0502020204030204"/>
              </a:rPr>
              <a:t>strongly typed objects </a:t>
            </a:r>
            <a:r>
              <a:rPr lang="en-US" sz="2600">
                <a:latin typeface="Calibri" panose="020F0502020204030204"/>
              </a:rPr>
              <a:t>that can be accessed by index and having methods for sorting, searching, and modifying list.</a:t>
            </a:r>
            <a:endParaRPr lang="en-US" sz="2600">
              <a:latin typeface="Calibri" panose="020F0502020204030204"/>
            </a:endParaRPr>
          </a:p>
          <a:p>
            <a:pPr marL="215900" marR="279400" indent="0" algn="just">
              <a:lnSpc>
                <a:spcPts val="3025"/>
              </a:lnSpc>
            </a:pPr>
            <a:r>
              <a:rPr lang="en-US" sz="2600">
                <a:latin typeface="Calibri" panose="020F0502020204030204"/>
              </a:rPr>
              <a:t>It is the generic version of the ArrayList</a:t>
            </a:r>
            <a:endParaRPr lang="en-US" sz="2600">
              <a:latin typeface="Calibri" panose="020F0502020204030204"/>
            </a:endParaRPr>
          </a:p>
        </p:txBody>
      </p:sp>
      <p:sp>
        <p:nvSpPr>
          <p:cNvPr id="4" name="Rectangles 3"/>
          <p:cNvSpPr/>
          <p:nvPr/>
        </p:nvSpPr>
        <p:spPr>
          <a:xfrm>
            <a:off x="5010912" y="640080"/>
            <a:ext cx="3307080" cy="539496"/>
          </a:xfrm>
          <a:prstGeom prst="rect">
            <a:avLst/>
          </a:prstGeom>
        </p:spPr>
        <p:txBody>
          <a:bodyPr lIns="0" tIns="0" rIns="0" bIns="0">
            <a:noAutofit/>
          </a:bodyPr>
          <a:p>
            <a:pPr indent="0">
              <a:lnSpc>
                <a:spcPts val="2545"/>
              </a:lnSpc>
            </a:pPr>
            <a:r>
              <a:rPr lang="en-US" sz="1800">
                <a:solidFill>
                  <a:srgbClr val="747474"/>
                </a:solidFill>
                <a:latin typeface="Consolas" panose="020B0609020204030204"/>
              </a:rPr>
              <a:t>&amp; </a:t>
            </a:r>
            <a:r>
              <a:rPr lang="en-US" sz="1800">
                <a:solidFill>
                  <a:srgbClr val="130ECE"/>
                </a:solidFill>
                <a:latin typeface="Consolas" panose="020B0609020204030204"/>
              </a:rPr>
              <a:t>namespace </a:t>
            </a:r>
            <a:r>
              <a:rPr lang="en-US" sz="1800">
                <a:latin typeface="Consolas" panose="020B0609020204030204"/>
              </a:rPr>
              <a:t>Session7Demo</a:t>
            </a:r>
            <a:endParaRPr lang="en-US" sz="1800">
              <a:latin typeface="Consolas" panose="020B0609020204030204"/>
            </a:endParaRPr>
          </a:p>
          <a:p>
            <a:pPr marL="201930" indent="0">
              <a:lnSpc>
                <a:spcPts val="2545"/>
              </a:lnSpc>
              <a:spcAft>
                <a:spcPts val="630"/>
              </a:spcAft>
            </a:pPr>
            <a:r>
              <a:rPr lang="en-US" sz="2600">
                <a:latin typeface="Calibri" panose="020F0502020204030204"/>
              </a:rPr>
              <a:t>{</a:t>
            </a:r>
            <a:endParaRPr lang="en-US" sz="2600">
              <a:latin typeface="Calibri" panose="020F0502020204030204"/>
            </a:endParaRPr>
          </a:p>
        </p:txBody>
      </p:sp>
      <p:sp>
        <p:nvSpPr>
          <p:cNvPr id="5" name="Rectangles 4"/>
          <p:cNvSpPr/>
          <p:nvPr/>
        </p:nvSpPr>
        <p:spPr>
          <a:xfrm>
            <a:off x="5010912" y="1466088"/>
            <a:ext cx="161544" cy="954024"/>
          </a:xfrm>
          <a:prstGeom prst="rect">
            <a:avLst/>
          </a:prstGeom>
        </p:spPr>
        <p:txBody>
          <a:bodyPr lIns="0" tIns="0" rIns="0" bIns="0">
            <a:noAutofit/>
          </a:bodyPr>
          <a:p>
            <a:pPr indent="0">
              <a:spcAft>
                <a:spcPts val="3360"/>
              </a:spcAft>
            </a:pPr>
            <a:r>
              <a:rPr lang="en-US" sz="2600">
                <a:solidFill>
                  <a:srgbClr val="888888"/>
                </a:solidFill>
                <a:latin typeface="Calibri" panose="020F0502020204030204"/>
              </a:rPr>
              <a:t>s</a:t>
            </a:r>
            <a:endParaRPr lang="en-US" sz="2600">
              <a:solidFill>
                <a:srgbClr val="888888"/>
              </a:solidFill>
              <a:latin typeface="Calibri" panose="020F0502020204030204"/>
            </a:endParaRPr>
          </a:p>
          <a:p>
            <a:pPr indent="0"/>
            <a:r>
              <a:rPr lang="en-US" sz="2600">
                <a:solidFill>
                  <a:srgbClr val="888888"/>
                </a:solidFill>
                <a:latin typeface="Calibri" panose="020F0502020204030204"/>
              </a:rPr>
              <a:t>0</a:t>
            </a:r>
            <a:endParaRPr lang="en-US" sz="2600">
              <a:solidFill>
                <a:srgbClr val="888888"/>
              </a:solidFill>
              <a:latin typeface="Calibri" panose="020F0502020204030204"/>
            </a:endParaRPr>
          </a:p>
        </p:txBody>
      </p:sp>
      <p:sp>
        <p:nvSpPr>
          <p:cNvPr id="6" name="Rectangles 5"/>
          <p:cNvSpPr/>
          <p:nvPr/>
        </p:nvSpPr>
        <p:spPr>
          <a:xfrm>
            <a:off x="5010912" y="4047744"/>
            <a:ext cx="161544" cy="173736"/>
          </a:xfrm>
          <a:prstGeom prst="rect">
            <a:avLst/>
          </a:prstGeom>
        </p:spPr>
        <p:txBody>
          <a:bodyPr wrap="none" lIns="0" tIns="0" rIns="0" bIns="0">
            <a:noAutofit/>
          </a:bodyPr>
          <a:p>
            <a:pPr indent="0"/>
            <a:r>
              <a:rPr lang="en-US" sz="2600">
                <a:solidFill>
                  <a:srgbClr val="888888"/>
                </a:solidFill>
                <a:latin typeface="Calibri" panose="020F0502020204030204"/>
              </a:rPr>
              <a:t>0</a:t>
            </a:r>
            <a:endParaRPr lang="en-US" sz="2600">
              <a:solidFill>
                <a:srgbClr val="888888"/>
              </a:solidFill>
              <a:latin typeface="Calibri" panose="020F0502020204030204"/>
            </a:endParaRPr>
          </a:p>
        </p:txBody>
      </p:sp>
      <p:sp>
        <p:nvSpPr>
          <p:cNvPr id="7" name="Rectangles 6"/>
          <p:cNvSpPr/>
          <p:nvPr/>
        </p:nvSpPr>
        <p:spPr>
          <a:xfrm>
            <a:off x="5611368" y="1420368"/>
            <a:ext cx="5678424" cy="4331208"/>
          </a:xfrm>
          <a:prstGeom prst="rect">
            <a:avLst/>
          </a:prstGeom>
        </p:spPr>
        <p:txBody>
          <a:bodyPr lIns="0" tIns="0" rIns="0" bIns="0">
            <a:noAutofit/>
          </a:bodyPr>
          <a:p>
            <a:pPr indent="0">
              <a:lnSpc>
                <a:spcPts val="2640"/>
              </a:lnSpc>
              <a:spcBef>
                <a:spcPts val="630"/>
              </a:spcBef>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a:p>
            <a:pPr indent="0">
              <a:lnSpc>
                <a:spcPts val="264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210"/>
              </a:spcAft>
            </a:pPr>
            <a:r>
              <a:rPr lang="en-US" sz="1400">
                <a:solidFill>
                  <a:srgbClr val="A6A4A6"/>
                </a:solidFill>
                <a:latin typeface="Calibri" panose="020F0502020204030204"/>
              </a:rPr>
              <a:t>0 references</a:t>
            </a:r>
            <a:endParaRPr lang="en-US" sz="1400">
              <a:solidFill>
                <a:srgbClr val="A6A4A6"/>
              </a:solidFill>
              <a:latin typeface="Calibri" panose="020F0502020204030204"/>
            </a:endParaRPr>
          </a:p>
          <a:p>
            <a:pPr indent="0">
              <a:spcAft>
                <a:spcPts val="210"/>
              </a:spcAft>
            </a:pPr>
            <a:r>
              <a:rPr lang="en-US" sz="1800">
                <a:solidFill>
                  <a:srgbClr val="130ECE"/>
                </a:solidFill>
                <a:latin typeface="Consolas" panose="020B0609020204030204"/>
              </a:rPr>
              <a:t>static void </a:t>
            </a:r>
            <a:r>
              <a:rPr lang="en-US" sz="1800">
                <a:solidFill>
                  <a:srgbClr val="34357D"/>
                </a:solidFill>
                <a:latin typeface="Consolas" panose="020B0609020204030204"/>
              </a:rPr>
              <a:t>Main(string[] args)</a:t>
            </a:r>
            <a:endParaRPr lang="en-US" sz="1800">
              <a:solidFill>
                <a:srgbClr val="34357D"/>
              </a:solidFill>
              <a:latin typeface="Consolas" panose="020B0609020204030204"/>
            </a:endParaRPr>
          </a:p>
          <a:p>
            <a:pPr indent="0" algn="just">
              <a:spcAft>
                <a:spcPts val="210"/>
              </a:spcAft>
            </a:pPr>
            <a:r>
              <a:rPr lang="en-US" sz="2600">
                <a:solidFill>
                  <a:srgbClr val="D4D4D4"/>
                </a:solidFill>
                <a:latin typeface="Calibri" panose="020F0502020204030204"/>
              </a:rPr>
              <a:t>j    </a:t>
            </a: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2330"/>
              </a:lnSpc>
            </a:pPr>
            <a:r>
              <a:rPr lang="en-US" sz="1800">
                <a:solidFill>
                  <a:srgbClr val="34357D"/>
                </a:solidFill>
                <a:latin typeface="Consolas" panose="020B0609020204030204"/>
              </a:rPr>
              <a:t>List&lt;int&gt;list </a:t>
            </a:r>
            <a:r>
              <a:rPr lang="en-US" sz="2100" spc="-100">
                <a:latin typeface="Consolas" panose="020B0609020204030204"/>
              </a:rPr>
              <a:t>= </a:t>
            </a:r>
            <a:r>
              <a:rPr lang="en-US" sz="1800">
                <a:solidFill>
                  <a:srgbClr val="130ECE"/>
                </a:solidFill>
                <a:latin typeface="Consolas" panose="020B0609020204030204"/>
              </a:rPr>
              <a:t>new </a:t>
            </a:r>
            <a:r>
              <a:rPr lang="en-US" sz="2100" spc="-100">
                <a:solidFill>
                  <a:srgbClr val="34357D"/>
                </a:solidFill>
                <a:latin typeface="Consolas" panose="020B0609020204030204"/>
              </a:rPr>
              <a:t>List&lt;int&gt;0 </a:t>
            </a:r>
            <a:r>
              <a:rPr lang="en-US" sz="1800">
                <a:solidFill>
                  <a:srgbClr val="34357D"/>
                </a:solidFill>
                <a:latin typeface="Consolas" panose="020B0609020204030204"/>
              </a:rPr>
              <a:t>list</a:t>
            </a:r>
            <a:r>
              <a:rPr lang="en-US" sz="1800">
                <a:solidFill>
                  <a:srgbClr val="120D18"/>
                </a:solidFill>
                <a:latin typeface="Consolas" panose="020B0609020204030204"/>
              </a:rPr>
              <a:t>.</a:t>
            </a:r>
            <a:r>
              <a:rPr lang="en-US" sz="1800">
                <a:solidFill>
                  <a:srgbClr val="493329"/>
                </a:solidFill>
                <a:latin typeface="Consolas" panose="020B0609020204030204"/>
              </a:rPr>
              <a:t>Add(17)</a:t>
            </a:r>
            <a:r>
              <a:rPr lang="en-US" sz="1800">
                <a:solidFill>
                  <a:srgbClr val="120D18"/>
                </a:solidFill>
                <a:latin typeface="Consolas" panose="020B0609020204030204"/>
              </a:rPr>
              <a:t>; </a:t>
            </a:r>
            <a:r>
              <a:rPr lang="en-US" sz="1800">
                <a:solidFill>
                  <a:srgbClr val="34357D"/>
                </a:solidFill>
                <a:latin typeface="Consolas" panose="020B0609020204030204"/>
              </a:rPr>
              <a:t>list</a:t>
            </a:r>
            <a:r>
              <a:rPr lang="en-US" sz="1800">
                <a:solidFill>
                  <a:srgbClr val="120D18"/>
                </a:solidFill>
                <a:latin typeface="Consolas" panose="020B0609020204030204"/>
              </a:rPr>
              <a:t>.</a:t>
            </a:r>
            <a:r>
              <a:rPr lang="en-US" sz="1800">
                <a:solidFill>
                  <a:srgbClr val="493329"/>
                </a:solidFill>
                <a:latin typeface="Consolas" panose="020B0609020204030204"/>
              </a:rPr>
              <a:t>Add(23)</a:t>
            </a:r>
            <a:r>
              <a:rPr lang="en-US" sz="1800">
                <a:solidFill>
                  <a:srgbClr val="120D18"/>
                </a:solidFill>
                <a:latin typeface="Consolas" panose="020B0609020204030204"/>
              </a:rPr>
              <a:t>; </a:t>
            </a:r>
            <a:r>
              <a:rPr lang="en-US" sz="1800">
                <a:solidFill>
                  <a:srgbClr val="34357D"/>
                </a:solidFill>
                <a:latin typeface="Consolas" panose="020B0609020204030204"/>
              </a:rPr>
              <a:t>list</a:t>
            </a:r>
            <a:r>
              <a:rPr lang="en-US" sz="1800">
                <a:solidFill>
                  <a:srgbClr val="120D18"/>
                </a:solidFill>
                <a:latin typeface="Consolas" panose="020B0609020204030204"/>
              </a:rPr>
              <a:t>.</a:t>
            </a:r>
            <a:r>
              <a:rPr lang="en-US" sz="1800">
                <a:solidFill>
                  <a:srgbClr val="493329"/>
                </a:solidFill>
                <a:latin typeface="Consolas" panose="020B0609020204030204"/>
              </a:rPr>
              <a:t>Add(31)</a:t>
            </a:r>
            <a:r>
              <a:rPr lang="en-US" sz="1800">
                <a:solidFill>
                  <a:srgbClr val="120D18"/>
                </a:solidFill>
                <a:latin typeface="Consolas" panose="020B0609020204030204"/>
              </a:rPr>
              <a:t>;</a:t>
            </a:r>
            <a:endParaRPr lang="en-US" sz="1800">
              <a:solidFill>
                <a:srgbClr val="120D18"/>
              </a:solidFill>
              <a:latin typeface="Consolas" panose="020B0609020204030204"/>
            </a:endParaRPr>
          </a:p>
          <a:p>
            <a:pPr indent="0">
              <a:lnSpc>
                <a:spcPts val="2350"/>
              </a:lnSpc>
              <a:spcAft>
                <a:spcPts val="210"/>
              </a:spcAft>
            </a:pPr>
            <a:r>
              <a:rPr lang="en-US" sz="1800">
                <a:solidFill>
                  <a:srgbClr val="6E2F9E"/>
                </a:solidFill>
                <a:latin typeface="Consolas" panose="020B0609020204030204"/>
              </a:rPr>
              <a:t>-ForeachCint </a:t>
            </a:r>
            <a:r>
              <a:rPr lang="en-US" sz="1800">
                <a:solidFill>
                  <a:srgbClr val="34357D"/>
                </a:solidFill>
                <a:latin typeface="Consolas" panose="020B0609020204030204"/>
              </a:rPr>
              <a:t>i </a:t>
            </a:r>
            <a:r>
              <a:rPr lang="en-US" sz="1800">
                <a:solidFill>
                  <a:srgbClr val="6E2F9E"/>
                </a:solidFill>
                <a:latin typeface="Consolas" panose="020B0609020204030204"/>
              </a:rPr>
              <a:t>in </a:t>
            </a:r>
            <a:r>
              <a:rPr lang="en-US" sz="1800">
                <a:solidFill>
                  <a:srgbClr val="34357D"/>
                </a:solidFill>
                <a:latin typeface="Consolas" panose="020B0609020204030204"/>
              </a:rPr>
              <a:t>list)</a:t>
            </a:r>
            <a:endParaRPr lang="en-US" sz="1800">
              <a:solidFill>
                <a:srgbClr val="34357D"/>
              </a:solidFill>
              <a:latin typeface="Consolas" panose="020B0609020204030204"/>
            </a:endParaRPr>
          </a:p>
          <a:p>
            <a:pPr indent="0" algn="just">
              <a:lnSpc>
                <a:spcPts val="2350"/>
              </a:lnSpc>
            </a:pPr>
            <a:r>
              <a:rPr lang="en-US" sz="2600">
                <a:solidFill>
                  <a:srgbClr val="D4D4D4"/>
                </a:solidFill>
                <a:latin typeface="Calibri" panose="020F0502020204030204"/>
              </a:rPr>
              <a:t>i    </a:t>
            </a: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2350"/>
              </a:lnSpc>
              <a:spcAft>
                <a:spcPts val="210"/>
              </a:spcAft>
            </a:pPr>
            <a:r>
              <a:rPr lang="en-US" sz="1800">
                <a:solidFill>
                  <a:srgbClr val="408EA2"/>
                </a:solidFill>
                <a:latin typeface="Consolas" panose="020B0609020204030204"/>
              </a:rPr>
              <a:t>Console</a:t>
            </a:r>
            <a:r>
              <a:rPr lang="en-US" sz="1800">
                <a:solidFill>
                  <a:srgbClr val="493329"/>
                </a:solidFill>
                <a:latin typeface="Consolas" panose="020B0609020204030204"/>
              </a:rPr>
              <a:t>.WriteLine(i)</a:t>
            </a:r>
            <a:r>
              <a:rPr lang="en-US" sz="1800">
                <a:solidFill>
                  <a:srgbClr val="120D18"/>
                </a:solidFill>
                <a:latin typeface="Consolas" panose="020B0609020204030204"/>
              </a:rPr>
              <a:t>;</a:t>
            </a:r>
            <a:endParaRPr lang="en-US" sz="1800">
              <a:solidFill>
                <a:srgbClr val="120D18"/>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gn="just">
              <a:spcAft>
                <a:spcPts val="210"/>
              </a:spcAft>
            </a:pPr>
            <a:r>
              <a:rPr lang="en-US" sz="2600">
                <a:solidFill>
                  <a:srgbClr val="D4D4D4"/>
                </a:solidFill>
                <a:latin typeface="Calibri" panose="020F0502020204030204"/>
              </a:rPr>
              <a:t>:    </a:t>
            </a: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168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8" name="Rectangles 7"/>
          <p:cNvSpPr/>
          <p:nvPr/>
        </p:nvSpPr>
        <p:spPr>
          <a:xfrm>
            <a:off x="557784" y="6062472"/>
            <a:ext cx="9829800" cy="213360"/>
          </a:xfrm>
          <a:prstGeom prst="rect">
            <a:avLst/>
          </a:prstGeom>
        </p:spPr>
        <p:txBody>
          <a:bodyPr wrap="none" lIns="0" tIns="0" rIns="0" bIns="0">
            <a:noAutofit/>
          </a:bodyPr>
          <a:p>
            <a:pPr indent="0">
              <a:lnSpc>
                <a:spcPts val="2160"/>
              </a:lnSpc>
            </a:pPr>
            <a:r>
              <a:rPr lang="en-US" sz="1900" b="1" i="1">
                <a:solidFill>
                  <a:srgbClr val="1C1929"/>
                </a:solidFill>
                <a:latin typeface="Calibri" panose="020F0502020204030204"/>
              </a:rPr>
              <a:t>Note: </a:t>
            </a:r>
            <a:r>
              <a:rPr lang="en-US" sz="1800" i="1">
                <a:solidFill>
                  <a:srgbClr val="FC0000"/>
                </a:solidFill>
                <a:latin typeface="Arial" panose="020B0604020202020204"/>
              </a:rPr>
              <a:t>foreach </a:t>
            </a:r>
            <a:r>
              <a:rPr lang="en-US" sz="1800" i="1">
                <a:solidFill>
                  <a:srgbClr val="1C1929"/>
                </a:solidFill>
                <a:latin typeface="Arial" panose="020B0604020202020204"/>
              </a:rPr>
              <a:t>is useful for traversing each items in an array ora collection of items and displayed </a:t>
            </a:r>
            <a:endParaRPr lang="en-US" sz="1800" i="1">
              <a:solidFill>
                <a:srgbClr val="1C1929"/>
              </a:solidFill>
              <a:latin typeface="Arial" panose="020B0604020202020204"/>
            </a:endParaRPr>
          </a:p>
        </p:txBody>
      </p:sp>
      <p:sp>
        <p:nvSpPr>
          <p:cNvPr id="9" name="Rectangles 8"/>
          <p:cNvSpPr/>
          <p:nvPr/>
        </p:nvSpPr>
        <p:spPr>
          <a:xfrm>
            <a:off x="560832" y="6339840"/>
            <a:ext cx="1158240" cy="210312"/>
          </a:xfrm>
          <a:prstGeom prst="rect">
            <a:avLst/>
          </a:prstGeom>
        </p:spPr>
        <p:txBody>
          <a:bodyPr wrap="none" lIns="0" tIns="0" rIns="0" bIns="0">
            <a:noAutofit/>
          </a:bodyPr>
          <a:p>
            <a:pPr indent="0">
              <a:lnSpc>
                <a:spcPts val="2160"/>
              </a:lnSpc>
            </a:pPr>
            <a:r>
              <a:rPr lang="en-US" sz="1800" i="1">
                <a:solidFill>
                  <a:srgbClr val="1C1929"/>
                </a:solidFill>
                <a:latin typeface="Arial" panose="020B0604020202020204"/>
              </a:rPr>
              <a:t>one by one.</a:t>
            </a:r>
            <a:endParaRPr lang="en-US" sz="1800" i="1">
              <a:solidFill>
                <a:srgbClr val="1C1929"/>
              </a:solidFill>
              <a:latin typeface="Arial" panose="020B0604020202020204"/>
            </a:endParaRPr>
          </a:p>
        </p:txBody>
      </p:sp>
      <p:sp>
        <p:nvSpPr>
          <p:cNvPr id="10" name="Rectangles 9"/>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1" name="Rectangles 10"/>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44424" y="603504"/>
            <a:ext cx="4358640" cy="420624"/>
          </a:xfrm>
          <a:prstGeom prst="rect">
            <a:avLst/>
          </a:prstGeom>
        </p:spPr>
        <p:txBody>
          <a:bodyPr wrap="none" lIns="0" tIns="0" rIns="0" bIns="0">
            <a:noAutofit/>
          </a:bodyPr>
          <a:p>
            <a:pPr indent="0"/>
            <a:r>
              <a:rPr lang="en-US" sz="4200">
                <a:latin typeface="Calibri" panose="020F0502020204030204"/>
              </a:rPr>
              <a:t>Generic Collections</a:t>
            </a:r>
            <a:endParaRPr lang="en-US" sz="4200">
              <a:latin typeface="Calibri" panose="020F0502020204030204"/>
            </a:endParaRPr>
          </a:p>
        </p:txBody>
      </p:sp>
      <p:sp>
        <p:nvSpPr>
          <p:cNvPr id="3" name="Rectangles 2"/>
          <p:cNvSpPr/>
          <p:nvPr/>
        </p:nvSpPr>
        <p:spPr>
          <a:xfrm>
            <a:off x="505968" y="1761744"/>
            <a:ext cx="3852672" cy="3989832"/>
          </a:xfrm>
          <a:prstGeom prst="rect">
            <a:avLst/>
          </a:prstGeom>
        </p:spPr>
        <p:txBody>
          <a:bodyPr lIns="0" tIns="0" rIns="0" bIns="0">
            <a:noAutofit/>
          </a:bodyPr>
          <a:p>
            <a:pPr marL="241300" indent="-241300">
              <a:spcAft>
                <a:spcPts val="840"/>
              </a:spcAft>
            </a:pPr>
            <a:r>
              <a:rPr lang="en-US" sz="2600" b="1">
                <a:solidFill>
                  <a:srgbClr val="00AD50"/>
                </a:solidFill>
                <a:latin typeface="Calibri" panose="020F0502020204030204"/>
              </a:rPr>
              <a:t>Dictionary&lt;Tkey,Tvalue&gt;:</a:t>
            </a:r>
            <a:endParaRPr lang="en-US" sz="2600" b="1">
              <a:solidFill>
                <a:srgbClr val="00AD50"/>
              </a:solidFill>
              <a:latin typeface="Calibri" panose="020F0502020204030204"/>
            </a:endParaRPr>
          </a:p>
          <a:p>
            <a:pPr marL="241300" indent="-241300">
              <a:lnSpc>
                <a:spcPts val="2160"/>
              </a:lnSpc>
              <a:spcAft>
                <a:spcPts val="420"/>
              </a:spcAft>
            </a:pPr>
            <a:r>
              <a:rPr lang="en-US" sz="2600">
                <a:latin typeface="Calibri" panose="020F0502020204030204"/>
              </a:rPr>
              <a:t>•    Stores key-value pairs in no particular order.</a:t>
            </a:r>
            <a:endParaRPr lang="en-US" sz="2600">
              <a:latin typeface="Calibri" panose="020F0502020204030204"/>
            </a:endParaRPr>
          </a:p>
          <a:p>
            <a:pPr marL="241300" indent="-241300">
              <a:lnSpc>
                <a:spcPts val="2210"/>
              </a:lnSpc>
              <a:spcAft>
                <a:spcPts val="420"/>
              </a:spcAft>
            </a:pPr>
            <a:r>
              <a:rPr lang="en-US" sz="2600">
                <a:latin typeface="Calibri" panose="020F0502020204030204"/>
              </a:rPr>
              <a:t>•    Implements </a:t>
            </a:r>
            <a:r>
              <a:rPr lang="en-US" sz="2600" u="sng">
                <a:solidFill>
                  <a:srgbClr val="FC0000"/>
                </a:solidFill>
                <a:latin typeface="Calibri" panose="020F0502020204030204"/>
              </a:rPr>
              <a:t>IDictionarv&lt;TK ev. TValue&gt;</a:t>
            </a:r>
            <a:r>
              <a:rPr lang="en-US" sz="2600">
                <a:solidFill>
                  <a:srgbClr val="FC0000"/>
                </a:solidFill>
                <a:latin typeface="Calibri" panose="020F0502020204030204"/>
              </a:rPr>
              <a:t> </a:t>
            </a:r>
            <a:r>
              <a:rPr lang="en-US" sz="2600">
                <a:latin typeface="Calibri" panose="020F0502020204030204"/>
              </a:rPr>
              <a:t>interface.</a:t>
            </a:r>
            <a:endParaRPr lang="en-US" sz="2600">
              <a:latin typeface="Calibri" panose="020F0502020204030204"/>
            </a:endParaRPr>
          </a:p>
          <a:p>
            <a:pPr marL="241300" indent="-241300">
              <a:lnSpc>
                <a:spcPts val="2210"/>
              </a:lnSpc>
              <a:spcAft>
                <a:spcPts val="420"/>
              </a:spcAft>
            </a:pPr>
            <a:r>
              <a:rPr lang="en-US" sz="2600">
                <a:latin typeface="Calibri" panose="020F0502020204030204"/>
              </a:rPr>
              <a:t>•    Keys must be unique and cannot be null.</a:t>
            </a:r>
            <a:endParaRPr lang="en-US" sz="2600">
              <a:latin typeface="Calibri" panose="020F0502020204030204"/>
            </a:endParaRPr>
          </a:p>
          <a:p>
            <a:pPr marL="241300" indent="-241300">
              <a:lnSpc>
                <a:spcPts val="2210"/>
              </a:lnSpc>
              <a:spcAft>
                <a:spcPts val="420"/>
              </a:spcAft>
            </a:pPr>
            <a:r>
              <a:rPr lang="en-US" sz="2600">
                <a:latin typeface="Calibri" panose="020F0502020204030204"/>
              </a:rPr>
              <a:t>•    Values can be null or duplicate</a:t>
            </a:r>
            <a:endParaRPr lang="en-US" sz="2600">
              <a:latin typeface="Calibri" panose="020F0502020204030204"/>
            </a:endParaRPr>
          </a:p>
          <a:p>
            <a:pPr marL="241300" indent="-241300">
              <a:lnSpc>
                <a:spcPts val="2160"/>
              </a:lnSpc>
            </a:pPr>
            <a:r>
              <a:rPr lang="en-US" sz="2600">
                <a:latin typeface="Calibri" panose="020F0502020204030204"/>
              </a:rPr>
              <a:t>•    Elements are stored as </a:t>
            </a:r>
            <a:r>
              <a:rPr lang="en-US" sz="2600" u="sng">
                <a:solidFill>
                  <a:srgbClr val="FC0000"/>
                </a:solidFill>
                <a:latin typeface="Calibri" panose="020F0502020204030204"/>
              </a:rPr>
              <a:t>KevVaIuePair&lt;TKev. TValue&gt;</a:t>
            </a:r>
            <a:r>
              <a:rPr lang="en-US" sz="2600">
                <a:solidFill>
                  <a:srgbClr val="FC0000"/>
                </a:solidFill>
                <a:latin typeface="Calibri" panose="020F0502020204030204"/>
              </a:rPr>
              <a:t> </a:t>
            </a:r>
            <a:r>
              <a:rPr lang="en-US" sz="2600">
                <a:latin typeface="Calibri" panose="020F0502020204030204"/>
              </a:rPr>
              <a:t>objects.</a:t>
            </a:r>
            <a:endParaRPr lang="en-US" sz="2600">
              <a:latin typeface="Calibri" panose="020F0502020204030204"/>
            </a:endParaRPr>
          </a:p>
        </p:txBody>
      </p:sp>
      <p:sp>
        <p:nvSpPr>
          <p:cNvPr id="4" name="Rectangles 3"/>
          <p:cNvSpPr/>
          <p:nvPr/>
        </p:nvSpPr>
        <p:spPr>
          <a:xfrm>
            <a:off x="4504944" y="1761744"/>
            <a:ext cx="7242048" cy="3611880"/>
          </a:xfrm>
          <a:prstGeom prst="rect">
            <a:avLst/>
          </a:prstGeom>
        </p:spPr>
        <p:txBody>
          <a:bodyPr lIns="0" tIns="0" rIns="0" bIns="0">
            <a:noAutofit/>
          </a:bodyPr>
          <a:p>
            <a:pPr marR="5181600" indent="0">
              <a:lnSpc>
                <a:spcPts val="1680"/>
              </a:lnSpc>
            </a:pPr>
            <a:r>
              <a:rPr lang="en-US" sz="1200">
                <a:solidFill>
                  <a:srgbClr val="130ECE"/>
                </a:solidFill>
                <a:latin typeface="Consolas" panose="020B0609020204030204"/>
              </a:rPr>
              <a:t>namespace </a:t>
            </a:r>
            <a:r>
              <a:rPr lang="en-US" sz="1200">
                <a:solidFill>
                  <a:srgbClr val="120D18"/>
                </a:solidFill>
                <a:latin typeface="Consolas" panose="020B0609020204030204"/>
              </a:rPr>
              <a:t>Session7Demo {</a:t>
            </a:r>
            <a:endParaRPr lang="en-US" sz="1200">
              <a:solidFill>
                <a:srgbClr val="120D18"/>
              </a:solidFill>
              <a:latin typeface="Consolas" panose="020B0609020204030204"/>
            </a:endParaRPr>
          </a:p>
          <a:p>
            <a:pPr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R="5740400" indent="0">
              <a:lnSpc>
                <a:spcPts val="1730"/>
              </a:lnSpc>
            </a:pPr>
            <a:r>
              <a:rPr lang="en-US" sz="1200">
                <a:solidFill>
                  <a:srgbClr val="130ECE"/>
                </a:solidFill>
                <a:latin typeface="Consolas" panose="020B0609020204030204"/>
              </a:rPr>
              <a:t>class </a:t>
            </a:r>
            <a:r>
              <a:rPr lang="en-US" sz="1200">
                <a:solidFill>
                  <a:srgbClr val="408EA2"/>
                </a:solidFill>
                <a:latin typeface="Consolas" panose="020B0609020204030204"/>
              </a:rPr>
              <a:t>Program </a:t>
            </a:r>
            <a:r>
              <a:rPr lang="en-US" sz="1200">
                <a:solidFill>
                  <a:srgbClr val="120D18"/>
                </a:solidFill>
                <a:latin typeface="Consolas" panose="020B0609020204030204"/>
              </a:rPr>
              <a:t>{</a:t>
            </a:r>
            <a:endParaRPr lang="en-US" sz="1200">
              <a:solidFill>
                <a:srgbClr val="120D18"/>
              </a:solidFill>
              <a:latin typeface="Consolas" panose="020B0609020204030204"/>
            </a:endParaRPr>
          </a:p>
          <a:p>
            <a:pPr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indent="0"/>
            <a:r>
              <a:rPr lang="en-US" sz="1200">
                <a:solidFill>
                  <a:srgbClr val="130ECE"/>
                </a:solidFill>
                <a:latin typeface="Consolas" panose="020B0609020204030204"/>
              </a:rPr>
              <a:t>static void </a:t>
            </a:r>
            <a:r>
              <a:rPr lang="en-US" sz="1200">
                <a:solidFill>
                  <a:srgbClr val="2C3569"/>
                </a:solidFill>
                <a:latin typeface="Consolas" panose="020B0609020204030204"/>
              </a:rPr>
              <a:t>Main(string[] </a:t>
            </a:r>
            <a:r>
              <a:rPr lang="en-US" sz="1200">
                <a:solidFill>
                  <a:srgbClr val="888888"/>
                </a:solidFill>
                <a:latin typeface="Consolas" panose="020B0609020204030204"/>
              </a:rPr>
              <a:t>args)</a:t>
            </a:r>
            <a:endParaRPr lang="en-US" sz="1200">
              <a:solidFill>
                <a:srgbClr val="888888"/>
              </a:solidFill>
              <a:latin typeface="Consolas" panose="020B0609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560"/>
              </a:lnSpc>
            </a:pPr>
            <a:r>
              <a:rPr lang="en-US" sz="1200">
                <a:solidFill>
                  <a:srgbClr val="3355AA"/>
                </a:solidFill>
                <a:latin typeface="Consolas" panose="020B0609020204030204"/>
              </a:rPr>
              <a:t>Dictionary&lt;string</a:t>
            </a:r>
            <a:r>
              <a:rPr lang="en-US" sz="2400" b="1" i="1">
                <a:solidFill>
                  <a:srgbClr val="120D18"/>
                </a:solidFill>
                <a:latin typeface="Consolas" panose="020B0609020204030204"/>
              </a:rPr>
              <a:t>,</a:t>
            </a:r>
            <a:r>
              <a:rPr lang="en-US" sz="1200">
                <a:solidFill>
                  <a:srgbClr val="130ECE"/>
                </a:solidFill>
                <a:latin typeface="Consolas" panose="020B0609020204030204"/>
              </a:rPr>
              <a:t>string&gt; </a:t>
            </a:r>
            <a:r>
              <a:rPr lang="en-US" sz="1200">
                <a:solidFill>
                  <a:srgbClr val="2C3569"/>
                </a:solidFill>
                <a:latin typeface="Consolas" panose="020B0609020204030204"/>
              </a:rPr>
              <a:t>items </a:t>
            </a:r>
            <a:r>
              <a:rPr lang="en-US" sz="1200">
                <a:latin typeface="Consolas" panose="020B0609020204030204"/>
              </a:rPr>
              <a:t>= </a:t>
            </a:r>
            <a:r>
              <a:rPr lang="en-US" sz="1200">
                <a:solidFill>
                  <a:srgbClr val="130ECE"/>
                </a:solidFill>
                <a:latin typeface="Consolas" panose="020B0609020204030204"/>
              </a:rPr>
              <a:t>new </a:t>
            </a:r>
            <a:r>
              <a:rPr lang="en-US" sz="1200">
                <a:solidFill>
                  <a:srgbClr val="3355AA"/>
                </a:solidFill>
                <a:latin typeface="Consolas" panose="020B0609020204030204"/>
              </a:rPr>
              <a:t>Dictionary&lt;string</a:t>
            </a:r>
            <a:r>
              <a:rPr lang="en-US" sz="1200">
                <a:solidFill>
                  <a:srgbClr val="120D18"/>
                </a:solidFill>
                <a:latin typeface="Consolas" panose="020B0609020204030204"/>
              </a:rPr>
              <a:t>, </a:t>
            </a:r>
            <a:r>
              <a:rPr lang="en-US" sz="1200">
                <a:solidFill>
                  <a:srgbClr val="150D9E"/>
                </a:solidFill>
                <a:latin typeface="Consolas" panose="020B0609020204030204"/>
              </a:rPr>
              <a:t>string&gt;() </a:t>
            </a:r>
            <a:r>
              <a:rPr lang="en-US" sz="1200">
                <a:solidFill>
                  <a:srgbClr val="2C3569"/>
                </a:solidFill>
                <a:latin typeface="Consolas" panose="020B0609020204030204"/>
              </a:rPr>
              <a:t>items</a:t>
            </a:r>
            <a:r>
              <a:rPr lang="en-US" sz="1200">
                <a:solidFill>
                  <a:srgbClr val="120D18"/>
                </a:solidFill>
                <a:latin typeface="Consolas" panose="020B0609020204030204"/>
              </a:rPr>
              <a:t>.</a:t>
            </a:r>
            <a:r>
              <a:rPr lang="en-US" sz="1200">
                <a:solidFill>
                  <a:srgbClr val="7B292C"/>
                </a:solidFill>
                <a:latin typeface="Consolas" panose="020B0609020204030204"/>
              </a:rPr>
              <a:t>AddO'India"</a:t>
            </a:r>
            <a:r>
              <a:rPr lang="en-US" sz="2400" b="1" i="1">
                <a:solidFill>
                  <a:srgbClr val="120D18"/>
                </a:solidFill>
                <a:latin typeface="Consolas" panose="020B0609020204030204"/>
              </a:rPr>
              <a:t>,</a:t>
            </a:r>
            <a:r>
              <a:rPr lang="en-US" sz="1200">
                <a:solidFill>
                  <a:srgbClr val="7B292C"/>
                </a:solidFill>
                <a:latin typeface="Consolas" panose="020B0609020204030204"/>
              </a:rPr>
              <a:t>"Rupees")</a:t>
            </a:r>
            <a:r>
              <a:rPr lang="en-US" sz="1200">
                <a:solidFill>
                  <a:srgbClr val="120D18"/>
                </a:solidFill>
                <a:latin typeface="Consolas" panose="020B0609020204030204"/>
              </a:rPr>
              <a:t>; </a:t>
            </a:r>
            <a:r>
              <a:rPr lang="en-US" sz="1200">
                <a:solidFill>
                  <a:srgbClr val="2C3569"/>
                </a:solidFill>
                <a:latin typeface="Consolas" panose="020B0609020204030204"/>
              </a:rPr>
              <a:t>items</a:t>
            </a:r>
            <a:r>
              <a:rPr lang="en-US" sz="1200">
                <a:solidFill>
                  <a:srgbClr val="120D18"/>
                </a:solidFill>
                <a:latin typeface="Consolas" panose="020B0609020204030204"/>
              </a:rPr>
              <a:t>.</a:t>
            </a:r>
            <a:r>
              <a:rPr lang="en-US" sz="1200">
                <a:solidFill>
                  <a:srgbClr val="7B292C"/>
                </a:solidFill>
                <a:latin typeface="Consolas" panose="020B0609020204030204"/>
              </a:rPr>
              <a:t>Add("USA"</a:t>
            </a:r>
            <a:r>
              <a:rPr lang="en-US" sz="1200">
                <a:solidFill>
                  <a:srgbClr val="120D18"/>
                </a:solidFill>
                <a:latin typeface="Consolas" panose="020B0609020204030204"/>
              </a:rPr>
              <a:t>,</a:t>
            </a:r>
            <a:r>
              <a:rPr lang="en-US" sz="1200">
                <a:solidFill>
                  <a:srgbClr val="7B292C"/>
                </a:solidFill>
                <a:latin typeface="Consolas" panose="020B0609020204030204"/>
              </a:rPr>
              <a:t>"Dollars")</a:t>
            </a:r>
            <a:r>
              <a:rPr lang="en-US" sz="1200">
                <a:solidFill>
                  <a:srgbClr val="120D18"/>
                </a:solidFill>
                <a:latin typeface="Consolas" panose="020B0609020204030204"/>
              </a:rPr>
              <a:t>; </a:t>
            </a:r>
            <a:r>
              <a:rPr lang="en-US" sz="1200">
                <a:solidFill>
                  <a:srgbClr val="2C3569"/>
                </a:solidFill>
                <a:latin typeface="Consolas" panose="020B0609020204030204"/>
              </a:rPr>
              <a:t>items</a:t>
            </a:r>
            <a:r>
              <a:rPr lang="en-US" sz="1200">
                <a:solidFill>
                  <a:srgbClr val="120D18"/>
                </a:solidFill>
                <a:latin typeface="Consolas" panose="020B0609020204030204"/>
              </a:rPr>
              <a:t>.</a:t>
            </a:r>
            <a:r>
              <a:rPr lang="en-US" sz="1200">
                <a:solidFill>
                  <a:srgbClr val="7B292C"/>
                </a:solidFill>
                <a:latin typeface="Consolas" panose="020B0609020204030204"/>
              </a:rPr>
              <a:t>Add("Japan"</a:t>
            </a:r>
            <a:r>
              <a:rPr lang="en-US" sz="1200">
                <a:solidFill>
                  <a:srgbClr val="120D18"/>
                </a:solidFill>
                <a:latin typeface="Consolas" panose="020B0609020204030204"/>
              </a:rPr>
              <a:t>.</a:t>
            </a:r>
            <a:r>
              <a:rPr lang="en-US" sz="1200">
                <a:solidFill>
                  <a:srgbClr val="130ECE"/>
                </a:solidFill>
                <a:latin typeface="Consolas" panose="020B0609020204030204"/>
              </a:rPr>
              <a:t>null)</a:t>
            </a:r>
            <a:r>
              <a:rPr lang="en-US" sz="1200">
                <a:solidFill>
                  <a:srgbClr val="120D18"/>
                </a:solidFill>
                <a:latin typeface="Consolas" panose="020B0609020204030204"/>
              </a:rPr>
              <a:t>;</a:t>
            </a:r>
            <a:endParaRPr lang="en-US" sz="1200">
              <a:solidFill>
                <a:srgbClr val="120D18"/>
              </a:solidFill>
              <a:latin typeface="Consolas" panose="020B0609020204030204"/>
            </a:endParaRPr>
          </a:p>
          <a:p>
            <a:pPr indent="0">
              <a:lnSpc>
                <a:spcPts val="1560"/>
              </a:lnSpc>
            </a:pPr>
            <a:r>
              <a:rPr lang="en-US" sz="1200">
                <a:solidFill>
                  <a:srgbClr val="5A58B0"/>
                </a:solidFill>
                <a:latin typeface="Consolas" panose="020B0609020204030204"/>
              </a:rPr>
              <a:t>-ForeachCKeyValuePair </a:t>
            </a:r>
            <a:r>
              <a:rPr lang="en-US" sz="1200">
                <a:solidFill>
                  <a:srgbClr val="130ECE"/>
                </a:solidFill>
                <a:latin typeface="Consolas" panose="020B0609020204030204"/>
              </a:rPr>
              <a:t>&lt;string</a:t>
            </a:r>
            <a:r>
              <a:rPr lang="en-US" sz="1200">
                <a:solidFill>
                  <a:srgbClr val="120D18"/>
                </a:solidFill>
                <a:latin typeface="Consolas" panose="020B0609020204030204"/>
              </a:rPr>
              <a:t>,</a:t>
            </a:r>
            <a:r>
              <a:rPr lang="en-US" sz="1200">
                <a:solidFill>
                  <a:srgbClr val="130ECE"/>
                </a:solidFill>
                <a:latin typeface="Consolas" panose="020B0609020204030204"/>
              </a:rPr>
              <a:t>string&gt; </a:t>
            </a:r>
            <a:r>
              <a:rPr lang="en-US" sz="1200">
                <a:solidFill>
                  <a:srgbClr val="2C3569"/>
                </a:solidFill>
                <a:latin typeface="Consolas" panose="020B0609020204030204"/>
              </a:rPr>
              <a:t>i </a:t>
            </a:r>
            <a:r>
              <a:rPr lang="en-US" sz="1200">
                <a:solidFill>
                  <a:srgbClr val="811BAD"/>
                </a:solidFill>
                <a:latin typeface="Consolas" panose="020B0609020204030204"/>
              </a:rPr>
              <a:t>in </a:t>
            </a:r>
            <a:r>
              <a:rPr lang="en-US" sz="1200">
                <a:solidFill>
                  <a:srgbClr val="2C3569"/>
                </a:solidFill>
                <a:latin typeface="Consolas" panose="020B0609020204030204"/>
              </a:rPr>
              <a:t>items)</a:t>
            </a:r>
            <a:endParaRPr lang="en-US" sz="1200">
              <a:solidFill>
                <a:srgbClr val="2C3569"/>
              </a:solidFill>
              <a:latin typeface="Consolas" panose="020B0609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r>
              <a:rPr lang="en-US" sz="1200">
                <a:solidFill>
                  <a:srgbClr val="408EA2"/>
                </a:solidFill>
                <a:latin typeface="Consolas" panose="020B0609020204030204"/>
              </a:rPr>
              <a:t>Console</a:t>
            </a:r>
            <a:r>
              <a:rPr lang="en-US" sz="1200">
                <a:solidFill>
                  <a:srgbClr val="6A4735"/>
                </a:solidFill>
                <a:latin typeface="Consolas" panose="020B0609020204030204"/>
              </a:rPr>
              <a:t>.WriteLine(i</a:t>
            </a:r>
            <a:r>
              <a:rPr lang="en-US" sz="1200">
                <a:solidFill>
                  <a:srgbClr val="120D18"/>
                </a:solidFill>
                <a:latin typeface="Consolas" panose="020B0609020204030204"/>
              </a:rPr>
              <a:t>.key </a:t>
            </a:r>
            <a:r>
              <a:rPr lang="en-US" sz="1200">
                <a:solidFill>
                  <a:srgbClr val="461A23"/>
                </a:solidFill>
                <a:latin typeface="Consolas" panose="020B0609020204030204"/>
              </a:rPr>
              <a:t>+" </a:t>
            </a:r>
            <a:r>
              <a:rPr lang="en-US" sz="1200">
                <a:solidFill>
                  <a:srgbClr val="7B292C"/>
                </a:solidFill>
                <a:latin typeface="Consolas" panose="020B0609020204030204"/>
              </a:rPr>
              <a:t>" </a:t>
            </a:r>
            <a:r>
              <a:rPr lang="en-US" sz="1200">
                <a:latin typeface="Consolas" panose="020B0609020204030204"/>
              </a:rPr>
              <a:t>+ </a:t>
            </a:r>
            <a:r>
              <a:rPr lang="en-US" sz="1200">
                <a:solidFill>
                  <a:srgbClr val="2C3569"/>
                </a:solidFill>
                <a:latin typeface="Consolas" panose="020B0609020204030204"/>
              </a:rPr>
              <a:t>i.</a:t>
            </a:r>
            <a:r>
              <a:rPr lang="en-US" sz="1200">
                <a:solidFill>
                  <a:srgbClr val="120D18"/>
                </a:solidFill>
                <a:latin typeface="Consolas" panose="020B0609020204030204"/>
              </a:rPr>
              <a:t>Value);</a:t>
            </a:r>
            <a:endParaRPr lang="en-US" sz="1200">
              <a:solidFill>
                <a:srgbClr val="120D18"/>
              </a:solidFill>
              <a:latin typeface="Consolas" panose="020B0609020204030204"/>
            </a:endParaRPr>
          </a:p>
          <a:p>
            <a:pPr indent="0">
              <a:lnSpc>
                <a:spcPts val="153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53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53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r>
              <a:rPr lang="en-US" sz="2600">
                <a:solidFill>
                  <a:srgbClr val="120D18"/>
                </a:solidFill>
                <a:latin typeface="Calibri" panose="020F0502020204030204"/>
              </a:rPr>
              <a:t>&gt;1</a:t>
            </a:r>
            <a:endParaRPr lang="en-US" sz="2600">
              <a:solidFill>
                <a:srgbClr val="120D1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30352" y="527304"/>
            <a:ext cx="5361432" cy="515112"/>
          </a:xfrm>
          <a:prstGeom prst="rect">
            <a:avLst/>
          </a:prstGeom>
        </p:spPr>
        <p:txBody>
          <a:bodyPr wrap="none" lIns="0" tIns="0" rIns="0" bIns="0">
            <a:noAutofit/>
          </a:bodyPr>
          <a:p>
            <a:pPr indent="0"/>
            <a:r>
              <a:rPr lang="en-US" sz="4200">
                <a:latin typeface="Calibri" panose="020F0502020204030204"/>
              </a:rPr>
              <a:t>Non-generic Collections</a:t>
            </a:r>
            <a:endParaRPr lang="en-US" sz="4200">
              <a:latin typeface="Calibri" panose="020F0502020204030204"/>
            </a:endParaRPr>
          </a:p>
        </p:txBody>
      </p:sp>
      <p:sp>
        <p:nvSpPr>
          <p:cNvPr id="3" name="Rectangles 2"/>
          <p:cNvSpPr/>
          <p:nvPr/>
        </p:nvSpPr>
        <p:spPr>
          <a:xfrm>
            <a:off x="502920" y="1231392"/>
            <a:ext cx="8881872" cy="728472"/>
          </a:xfrm>
          <a:prstGeom prst="rect">
            <a:avLst/>
          </a:prstGeom>
        </p:spPr>
        <p:txBody>
          <a:bodyPr lIns="0" tIns="0" rIns="0" bIns="0">
            <a:noAutofit/>
          </a:bodyPr>
          <a:p>
            <a:pPr indent="0">
              <a:lnSpc>
                <a:spcPts val="3000"/>
              </a:lnSpc>
            </a:pPr>
            <a:r>
              <a:rPr lang="en-US" sz="2600">
                <a:latin typeface="Calibri" panose="020F0502020204030204"/>
              </a:rPr>
              <a:t>C# includes the following non-generic collection classes in the namespace </a:t>
            </a:r>
            <a:r>
              <a:rPr lang="en-US" sz="2600">
                <a:solidFill>
                  <a:srgbClr val="FC0000"/>
                </a:solidFill>
                <a:latin typeface="Calibri" panose="020F0502020204030204"/>
              </a:rPr>
              <a:t>System.Collections</a:t>
            </a:r>
            <a:endParaRPr lang="en-US" sz="2600">
              <a:solidFill>
                <a:srgbClr val="FC0000"/>
              </a:solidFill>
              <a:latin typeface="Calibri" panose="020F0502020204030204"/>
            </a:endParaRPr>
          </a:p>
        </p:txBody>
      </p:sp>
      <p:graphicFrame>
        <p:nvGraphicFramePr>
          <p:cNvPr id="4" name="Table 3"/>
          <p:cNvGraphicFramePr>
            <a:graphicFrameLocks noGrp="1"/>
          </p:cNvGraphicFramePr>
          <p:nvPr/>
        </p:nvGraphicFramePr>
        <p:xfrm>
          <a:off x="502920" y="1975104"/>
          <a:ext cx="10436352" cy="4230624"/>
        </p:xfrm>
        <a:graphic>
          <a:graphicData uri="http://schemas.openxmlformats.org/drawingml/2006/table">
            <a:tbl>
              <a:tblPr/>
              <a:tblGrid>
                <a:gridCol w="2514600"/>
                <a:gridCol w="7921752"/>
              </a:tblGrid>
              <a:tr h="301752">
                <a:tc>
                  <a:txBody>
                    <a:bodyPr>
                      <a:spAutoFit/>
                    </a:bodyPr>
                    <a:p>
                      <a:pPr indent="0"/>
                      <a:r>
                        <a:rPr lang="en-US" sz="1700">
                          <a:latin typeface="Calibri" panose="020F0502020204030204"/>
                        </a:rPr>
                        <a:t>Non-generic Collections</a:t>
                      </a:r>
                      <a:endParaRPr lang="en-US" sz="1700">
                        <a:latin typeface="Calibri" panose="020F0502020204030204"/>
                      </a:endParaRPr>
                    </a:p>
                  </a:txBody>
                  <a:tcPr marL="0" marR="0" marT="0" marB="0" anchor="b">
                    <a:solidFill>
                      <a:srgbClr val="FFC000"/>
                    </a:solidFill>
                  </a:tcPr>
                </a:tc>
                <a:tc>
                  <a:txBody>
                    <a:bodyPr>
                      <a:spAutoFit/>
                    </a:bodyPr>
                    <a:p>
                      <a:pPr indent="0"/>
                      <a:r>
                        <a:rPr lang="en-US" sz="1700">
                          <a:latin typeface="Calibri" panose="020F0502020204030204"/>
                        </a:rPr>
                        <a:t>Usage</a:t>
                      </a:r>
                      <a:endParaRPr lang="en-US" sz="1700">
                        <a:latin typeface="Calibri" panose="020F0502020204030204"/>
                      </a:endParaRPr>
                    </a:p>
                  </a:txBody>
                  <a:tcPr marL="0" marR="0" marT="0" marB="0" anchor="b">
                    <a:solidFill>
                      <a:srgbClr val="FFC000"/>
                    </a:solidFill>
                  </a:tcPr>
                </a:tc>
              </a:tr>
              <a:tr h="658368">
                <a:tc>
                  <a:txBody>
                    <a:bodyPr>
                      <a:spAutoFit/>
                    </a:bodyPr>
                    <a:p>
                      <a:pPr indent="0"/>
                      <a:r>
                        <a:rPr lang="en-US" sz="1700">
                          <a:latin typeface="Calibri" panose="020F0502020204030204"/>
                        </a:rPr>
                        <a:t>ArrayList</a:t>
                      </a:r>
                      <a:endParaRPr lang="en-US" sz="1700">
                        <a:latin typeface="Calibri" panose="020F0502020204030204"/>
                      </a:endParaRPr>
                    </a:p>
                  </a:txBody>
                  <a:tcPr marL="0" marR="0" marT="0" marB="0"/>
                </a:tc>
                <a:tc>
                  <a:txBody>
                    <a:bodyPr>
                      <a:spAutoFit/>
                    </a:bodyPr>
                    <a:p>
                      <a:pPr indent="0">
                        <a:lnSpc>
                          <a:spcPts val="2160"/>
                        </a:lnSpc>
                      </a:pPr>
                      <a:r>
                        <a:rPr lang="en-US" sz="1700">
                          <a:latin typeface="Calibri" panose="020F0502020204030204"/>
                        </a:rPr>
                        <a:t>Stores objects of any type like an array. However, there is no need to specify the size of the ArrayList like with an array as it grows automatically.</a:t>
                      </a:r>
                      <a:endParaRPr lang="en-US" sz="1700">
                        <a:latin typeface="Calibri" panose="020F0502020204030204"/>
                      </a:endParaRPr>
                    </a:p>
                  </a:txBody>
                  <a:tcPr marL="0" marR="0" marT="0" marB="0"/>
                </a:tc>
              </a:tr>
              <a:tr h="728472">
                <a:tc>
                  <a:txBody>
                    <a:bodyPr>
                      <a:spAutoFit/>
                    </a:bodyPr>
                    <a:p>
                      <a:pPr indent="0"/>
                      <a:r>
                        <a:rPr lang="en-US" sz="1700">
                          <a:latin typeface="Calibri" panose="020F0502020204030204"/>
                        </a:rPr>
                        <a:t>SortedList</a:t>
                      </a:r>
                      <a:endParaRPr lang="en-US" sz="1700">
                        <a:latin typeface="Calibri" panose="020F0502020204030204"/>
                      </a:endParaRPr>
                    </a:p>
                  </a:txBody>
                  <a:tcPr marL="0" marR="0" marT="0" marB="0"/>
                </a:tc>
                <a:tc>
                  <a:txBody>
                    <a:bodyPr>
                      <a:spAutoFit/>
                    </a:bodyPr>
                    <a:p>
                      <a:pPr indent="0">
                        <a:lnSpc>
                          <a:spcPts val="2160"/>
                        </a:lnSpc>
                      </a:pPr>
                      <a:r>
                        <a:rPr lang="en-US" sz="1700">
                          <a:latin typeface="Calibri" panose="020F0502020204030204"/>
                        </a:rPr>
                        <a:t>Stores key and value pairs. It automatically arranges elements in ascending order of key by default. C# includes both, generic and non-generic SortedList collection.</a:t>
                      </a:r>
                      <a:endParaRPr lang="en-US" sz="1700">
                        <a:latin typeface="Calibri" panose="020F0502020204030204"/>
                      </a:endParaRPr>
                    </a:p>
                  </a:txBody>
                  <a:tcPr marL="0" marR="0" marT="0" marB="0"/>
                </a:tc>
              </a:tr>
              <a:tr h="844296">
                <a:tc>
                  <a:txBody>
                    <a:bodyPr>
                      <a:spAutoFit/>
                    </a:bodyPr>
                    <a:p>
                      <a:pPr indent="0"/>
                      <a:r>
                        <a:rPr lang="en-US" sz="1700">
                          <a:latin typeface="Calibri" panose="020F0502020204030204"/>
                        </a:rPr>
                        <a:t>Stack</a:t>
                      </a:r>
                      <a:endParaRPr lang="en-US" sz="1700">
                        <a:latin typeface="Calibri" panose="020F0502020204030204"/>
                      </a:endParaRPr>
                    </a:p>
                  </a:txBody>
                  <a:tcPr marL="0" marR="0" marT="0" marB="0"/>
                </a:tc>
                <a:tc>
                  <a:txBody>
                    <a:bodyPr>
                      <a:spAutoFit/>
                    </a:bodyPr>
                    <a:p>
                      <a:pPr indent="0">
                        <a:lnSpc>
                          <a:spcPts val="2160"/>
                        </a:lnSpc>
                      </a:pPr>
                      <a:r>
                        <a:rPr lang="en-US" sz="1700">
                          <a:latin typeface="Calibri" panose="020F0502020204030204"/>
                        </a:rPr>
                        <a:t>Stores the values in LIFO style (Last In First Out). It provides a PushQ method to add a value and Pop() &amp; PeekQ methods to retrieve values. C# includes both, generic and non-generic Stack.</a:t>
                      </a:r>
                      <a:endParaRPr lang="en-US" sz="1700">
                        <a:latin typeface="Calibri" panose="020F0502020204030204"/>
                      </a:endParaRPr>
                    </a:p>
                  </a:txBody>
                  <a:tcPr marL="0" marR="0" marT="0" marB="0" anchor="b"/>
                </a:tc>
              </a:tr>
              <a:tr h="1121664">
                <a:tc>
                  <a:txBody>
                    <a:bodyPr>
                      <a:spAutoFit/>
                    </a:bodyPr>
                    <a:p>
                      <a:pPr indent="0"/>
                      <a:r>
                        <a:rPr lang="en-US" sz="1700">
                          <a:latin typeface="Calibri" panose="020F0502020204030204"/>
                        </a:rPr>
                        <a:t>Queue</a:t>
                      </a:r>
                      <a:endParaRPr lang="en-US" sz="1700">
                        <a:latin typeface="Calibri" panose="020F0502020204030204"/>
                      </a:endParaRPr>
                    </a:p>
                  </a:txBody>
                  <a:tcPr marL="0" marR="0" marT="0" marB="0"/>
                </a:tc>
                <a:tc>
                  <a:txBody>
                    <a:bodyPr>
                      <a:spAutoFit/>
                    </a:bodyPr>
                    <a:p>
                      <a:pPr indent="0">
                        <a:lnSpc>
                          <a:spcPts val="2160"/>
                        </a:lnSpc>
                      </a:pPr>
                      <a:r>
                        <a:rPr lang="en-US" sz="1700">
                          <a:latin typeface="Calibri" panose="020F0502020204030204"/>
                        </a:rPr>
                        <a:t>Stores the values in FIFO style (First In First Out). It keeps the order in which the values were added. It provides an EnqueueQ method to add values and a DequeueQ method to retrieve values from the collection. C# includes generic and non-generic Queue.</a:t>
                      </a:r>
                      <a:endParaRPr lang="en-US" sz="1700">
                        <a:latin typeface="Calibri" panose="020F0502020204030204"/>
                      </a:endParaRPr>
                    </a:p>
                  </a:txBody>
                  <a:tcPr marL="0" marR="0" marT="0" marB="0" anchor="b"/>
                </a:tc>
              </a:tr>
              <a:tr h="576072">
                <a:tc>
                  <a:txBody>
                    <a:bodyPr>
                      <a:spAutoFit/>
                    </a:bodyPr>
                    <a:p>
                      <a:pPr indent="0"/>
                      <a:r>
                        <a:rPr lang="en-US" sz="1700">
                          <a:latin typeface="Calibri" panose="020F0502020204030204"/>
                        </a:rPr>
                        <a:t>Hashtable</a:t>
                      </a:r>
                      <a:endParaRPr lang="en-US" sz="1700">
                        <a:latin typeface="Calibri" panose="020F0502020204030204"/>
                      </a:endParaRPr>
                    </a:p>
                  </a:txBody>
                  <a:tcPr marL="0" marR="0" marT="0" marB="0"/>
                </a:tc>
                <a:tc>
                  <a:txBody>
                    <a:bodyPr>
                      <a:spAutoFit/>
                    </a:bodyPr>
                    <a:p>
                      <a:pPr indent="0">
                        <a:lnSpc>
                          <a:spcPts val="2160"/>
                        </a:lnSpc>
                      </a:pPr>
                      <a:r>
                        <a:rPr lang="en-US" sz="1700">
                          <a:latin typeface="Calibri" panose="020F0502020204030204"/>
                        </a:rPr>
                        <a:t>Stores key and value pairs. It retrieves the values by comparing the hash value of the keys.</a:t>
                      </a:r>
                      <a:endParaRPr lang="en-US" sz="1700">
                        <a:latin typeface="Calibri" panose="020F0502020204030204"/>
                      </a:endParaRPr>
                    </a:p>
                  </a:txBody>
                  <a:tcPr marL="0" marR="0" marT="0" marB="0" anchor="b"/>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65760" y="603504"/>
            <a:ext cx="5455920" cy="420624"/>
          </a:xfrm>
          <a:prstGeom prst="rect">
            <a:avLst/>
          </a:prstGeom>
        </p:spPr>
        <p:txBody>
          <a:bodyPr wrap="none" lIns="0" tIns="0" rIns="0" bIns="0">
            <a:noAutofit/>
          </a:bodyPr>
          <a:p>
            <a:pPr indent="0"/>
            <a:r>
              <a:rPr lang="en-US" sz="4200">
                <a:latin typeface="Calibri" panose="020F0502020204030204"/>
              </a:rPr>
              <a:t>Non-Generic Collections</a:t>
            </a:r>
            <a:endParaRPr lang="en-US" sz="4200">
              <a:latin typeface="Calibri" panose="020F0502020204030204"/>
            </a:endParaRPr>
          </a:p>
        </p:txBody>
      </p:sp>
      <p:sp>
        <p:nvSpPr>
          <p:cNvPr id="3" name="Rectangles 2"/>
          <p:cNvSpPr/>
          <p:nvPr/>
        </p:nvSpPr>
        <p:spPr>
          <a:xfrm>
            <a:off x="533400" y="1444752"/>
            <a:ext cx="4532376" cy="4069080"/>
          </a:xfrm>
          <a:prstGeom prst="rect">
            <a:avLst/>
          </a:prstGeom>
        </p:spPr>
        <p:txBody>
          <a:bodyPr lIns="0" tIns="0" rIns="0" bIns="0">
            <a:noAutofit/>
          </a:bodyPr>
          <a:p>
            <a:pPr marL="254000" indent="-254000">
              <a:spcAft>
                <a:spcPts val="1050"/>
              </a:spcAft>
            </a:pPr>
            <a:r>
              <a:rPr lang="en-US" sz="2600" b="1">
                <a:solidFill>
                  <a:srgbClr val="00AD50"/>
                </a:solidFill>
                <a:latin typeface="Calibri" panose="020F0502020204030204"/>
              </a:rPr>
              <a:t>ArrayList:</a:t>
            </a:r>
            <a:endParaRPr lang="en-US" sz="2600" b="1">
              <a:solidFill>
                <a:srgbClr val="00AD50"/>
              </a:solidFill>
              <a:latin typeface="Calibri" panose="020F0502020204030204"/>
            </a:endParaRPr>
          </a:p>
          <a:p>
            <a:pPr marL="254000" indent="-254000">
              <a:lnSpc>
                <a:spcPts val="2690"/>
              </a:lnSpc>
              <a:spcAft>
                <a:spcPts val="420"/>
              </a:spcAft>
            </a:pPr>
            <a:r>
              <a:rPr lang="en-US" sz="2600">
                <a:latin typeface="Calibri" panose="020F0502020204030204"/>
              </a:rPr>
              <a:t>•    Its a non-generic </a:t>
            </a:r>
            <a:r>
              <a:rPr lang="en-US" sz="2600">
                <a:solidFill>
                  <a:srgbClr val="FC0000"/>
                </a:solidFill>
                <a:latin typeface="Calibri" panose="020F0502020204030204"/>
              </a:rPr>
              <a:t>collection of objects </a:t>
            </a:r>
            <a:r>
              <a:rPr lang="en-US" sz="2600">
                <a:latin typeface="Calibri" panose="020F0502020204030204"/>
              </a:rPr>
              <a:t>whose size increases dynamically.</a:t>
            </a:r>
            <a:endParaRPr lang="en-US" sz="2600">
              <a:latin typeface="Calibri" panose="020F0502020204030204"/>
            </a:endParaRPr>
          </a:p>
          <a:p>
            <a:pPr marL="254000" indent="-254000">
              <a:lnSpc>
                <a:spcPts val="2690"/>
              </a:lnSpc>
              <a:spcAft>
                <a:spcPts val="420"/>
              </a:spcAft>
            </a:pPr>
            <a:r>
              <a:rPr lang="en-US" sz="2600">
                <a:latin typeface="Calibri" panose="020F0502020204030204"/>
              </a:rPr>
              <a:t>•    It is the same as Array except that its </a:t>
            </a:r>
            <a:r>
              <a:rPr lang="en-US" sz="2600">
                <a:solidFill>
                  <a:srgbClr val="FC0000"/>
                </a:solidFill>
                <a:latin typeface="Calibri" panose="020F0502020204030204"/>
              </a:rPr>
              <a:t>size increases dynamically.</a:t>
            </a:r>
            <a:endParaRPr lang="en-US" sz="2600">
              <a:solidFill>
                <a:srgbClr val="FC0000"/>
              </a:solidFill>
              <a:latin typeface="Calibri" panose="020F0502020204030204"/>
            </a:endParaRPr>
          </a:p>
          <a:p>
            <a:pPr marL="254000" indent="-254000">
              <a:lnSpc>
                <a:spcPts val="2690"/>
              </a:lnSpc>
            </a:pPr>
            <a:r>
              <a:rPr lang="en-US" sz="2600">
                <a:latin typeface="Calibri" panose="020F0502020204030204"/>
              </a:rPr>
              <a:t>•can be used to </a:t>
            </a:r>
            <a:r>
              <a:rPr lang="en-US" sz="2600">
                <a:solidFill>
                  <a:srgbClr val="FC0000"/>
                </a:solidFill>
                <a:latin typeface="Calibri" panose="020F0502020204030204"/>
              </a:rPr>
              <a:t>add unknown data </a:t>
            </a:r>
            <a:r>
              <a:rPr lang="en-US" sz="2600">
                <a:latin typeface="Calibri" panose="020F0502020204030204"/>
              </a:rPr>
              <a:t>where you </a:t>
            </a:r>
            <a:r>
              <a:rPr lang="en-US" sz="2600">
                <a:solidFill>
                  <a:srgbClr val="FC0000"/>
                </a:solidFill>
                <a:latin typeface="Calibri" panose="020F0502020204030204"/>
              </a:rPr>
              <a:t>don't know the types </a:t>
            </a:r>
            <a:r>
              <a:rPr lang="en-US" sz="2600">
                <a:latin typeface="Calibri" panose="020F0502020204030204"/>
              </a:rPr>
              <a:t>and the </a:t>
            </a:r>
            <a:r>
              <a:rPr lang="en-US" sz="2600">
                <a:solidFill>
                  <a:srgbClr val="FC0000"/>
                </a:solidFill>
                <a:latin typeface="Calibri" panose="020F0502020204030204"/>
              </a:rPr>
              <a:t>size </a:t>
            </a:r>
            <a:r>
              <a:rPr lang="en-US" sz="2600">
                <a:latin typeface="Calibri" panose="020F0502020204030204"/>
              </a:rPr>
              <a:t>of the data.</a:t>
            </a:r>
            <a:endParaRPr lang="en-US" sz="2600">
              <a:latin typeface="Calibri" panose="020F0502020204030204"/>
            </a:endParaRPr>
          </a:p>
        </p:txBody>
      </p:sp>
      <p:sp>
        <p:nvSpPr>
          <p:cNvPr id="4" name="Rectangles 3"/>
          <p:cNvSpPr/>
          <p:nvPr/>
        </p:nvSpPr>
        <p:spPr>
          <a:xfrm>
            <a:off x="5635752" y="6477000"/>
            <a:ext cx="219456" cy="158496"/>
          </a:xfrm>
          <a:prstGeom prst="rect">
            <a:avLst/>
          </a:prstGeom>
        </p:spPr>
        <p:txBody>
          <a:bodyPr wrap="none" lIns="0" tIns="0" rIns="0" bIns="0">
            <a:noAutofit/>
          </a:bodyPr>
          <a:p>
            <a:pPr indent="0"/>
            <a:r>
              <a:rPr lang="en-US" sz="1100">
                <a:solidFill>
                  <a:srgbClr val="888888"/>
                </a:solidFill>
                <a:latin typeface="Calibri" panose="020F0502020204030204"/>
              </a:rPr>
              <a:t>By:</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20040" y="1200912"/>
            <a:ext cx="2889504" cy="673608"/>
          </a:xfrm>
          <a:prstGeom prst="rect">
            <a:avLst/>
          </a:prstGeom>
        </p:spPr>
        <p:txBody>
          <a:bodyPr lIns="0" tIns="0" rIns="0" bIns="0">
            <a:noAutofit/>
          </a:bodyPr>
          <a:p>
            <a:pPr indent="0">
              <a:lnSpc>
                <a:spcPts val="2065"/>
              </a:lnSpc>
            </a:pPr>
            <a:r>
              <a:rPr lang="en-US" sz="1600">
                <a:solidFill>
                  <a:srgbClr val="130ECE"/>
                </a:solidFill>
                <a:latin typeface="Consolas" panose="020B0609020204030204"/>
              </a:rPr>
              <a:t>using </a:t>
            </a:r>
            <a:r>
              <a:rPr lang="en-US" sz="1600">
                <a:latin typeface="Consolas" panose="020B0609020204030204"/>
              </a:rPr>
              <a:t>System.Collections</a:t>
            </a:r>
            <a:r>
              <a:rPr lang="en-US" sz="1600">
                <a:solidFill>
                  <a:srgbClr val="2E1E1D"/>
                </a:solidFill>
                <a:latin typeface="Consolas" panose="020B0609020204030204"/>
              </a:rPr>
              <a:t>; </a:t>
            </a:r>
            <a:r>
              <a:rPr lang="en-US" sz="1600">
                <a:solidFill>
                  <a:srgbClr val="130ECE"/>
                </a:solidFill>
                <a:latin typeface="Consolas" panose="020B0609020204030204"/>
              </a:rPr>
              <a:t>namespace </a:t>
            </a:r>
            <a:r>
              <a:rPr lang="en-US" sz="1600">
                <a:latin typeface="Consolas" panose="020B0609020204030204"/>
              </a:rPr>
              <a:t>Session7Demo </a:t>
            </a:r>
            <a:r>
              <a:rPr lang="en-US" sz="1600">
                <a:solidFill>
                  <a:srgbClr val="2E1E1D"/>
                </a:solidFill>
                <a:latin typeface="Consolas" panose="020B0609020204030204"/>
              </a:rPr>
              <a:t>{</a:t>
            </a:r>
            <a:endParaRPr lang="en-US" sz="1600">
              <a:solidFill>
                <a:srgbClr val="2E1E1D"/>
              </a:solidFill>
              <a:latin typeface="Consolas" panose="020B0609020204030204"/>
            </a:endParaRPr>
          </a:p>
        </p:txBody>
      </p:sp>
      <p:sp>
        <p:nvSpPr>
          <p:cNvPr id="3" name="Rectangles 2"/>
          <p:cNvSpPr/>
          <p:nvPr/>
        </p:nvSpPr>
        <p:spPr>
          <a:xfrm>
            <a:off x="661416" y="1935480"/>
            <a:ext cx="649224" cy="94488"/>
          </a:xfrm>
          <a:prstGeom prst="rect">
            <a:avLst/>
          </a:prstGeom>
        </p:spPr>
        <p:txBody>
          <a:bodyPr wrap="none" lIns="0" tIns="0" rIns="0" bIns="0">
            <a:noAutofit/>
          </a:bodyPr>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p:txBody>
      </p:sp>
      <p:sp>
        <p:nvSpPr>
          <p:cNvPr id="4" name="Rectangles 3"/>
          <p:cNvSpPr/>
          <p:nvPr/>
        </p:nvSpPr>
        <p:spPr>
          <a:xfrm>
            <a:off x="673608" y="2100072"/>
            <a:ext cx="1511808" cy="201168"/>
          </a:xfrm>
          <a:prstGeom prst="rect">
            <a:avLst/>
          </a:prstGeom>
        </p:spPr>
        <p:txBody>
          <a:bodyPr wrap="none" lIns="0" tIns="0" rIns="0" bIns="0">
            <a:noAutofit/>
          </a:bodyPr>
          <a:p>
            <a:pPr indent="0">
              <a:lnSpc>
                <a:spcPts val="2090"/>
              </a:lnSpc>
            </a:pPr>
            <a:r>
              <a:rPr lang="en-US" sz="1600">
                <a:solidFill>
                  <a:srgbClr val="130ECE"/>
                </a:solidFill>
                <a:latin typeface="Consolas" panose="020B0609020204030204"/>
              </a:rPr>
              <a:t>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p:txBody>
      </p:sp>
      <p:sp>
        <p:nvSpPr>
          <p:cNvPr id="5" name="Rectangles 4"/>
          <p:cNvSpPr/>
          <p:nvPr/>
        </p:nvSpPr>
        <p:spPr>
          <a:xfrm>
            <a:off x="801624" y="2331720"/>
            <a:ext cx="73152" cy="188976"/>
          </a:xfrm>
          <a:prstGeom prst="rect">
            <a:avLst/>
          </a:prstGeom>
        </p:spPr>
        <p:txBody>
          <a:bodyPr wrap="none" lIns="0" tIns="0" rIns="0" bIns="0">
            <a:noAutofit/>
          </a:bodyPr>
          <a:p>
            <a:pPr indent="0">
              <a:lnSpc>
                <a:spcPts val="2090"/>
              </a:lnSpc>
            </a:pPr>
            <a:r>
              <a:rPr lang="en-US" sz="2600">
                <a:solidFill>
                  <a:srgbClr val="2E1E1D"/>
                </a:solidFill>
                <a:latin typeface="Calibri" panose="020F0502020204030204"/>
              </a:rPr>
              <a:t>{</a:t>
            </a:r>
            <a:endParaRPr lang="en-US" sz="2600">
              <a:solidFill>
                <a:srgbClr val="2E1E1D"/>
              </a:solidFill>
              <a:latin typeface="Calibri" panose="020F0502020204030204"/>
            </a:endParaRPr>
          </a:p>
        </p:txBody>
      </p:sp>
      <p:sp>
        <p:nvSpPr>
          <p:cNvPr id="6" name="Rectangles 5"/>
          <p:cNvSpPr/>
          <p:nvPr/>
        </p:nvSpPr>
        <p:spPr>
          <a:xfrm>
            <a:off x="347472" y="2575560"/>
            <a:ext cx="1551432" cy="155448"/>
          </a:xfrm>
          <a:prstGeom prst="rect">
            <a:avLst/>
          </a:prstGeom>
        </p:spPr>
        <p:txBody>
          <a:bodyPr wrap="none" lIns="0" tIns="0" rIns="0" bIns="0">
            <a:noAutofit/>
          </a:bodyPr>
          <a:p>
            <a:pPr indent="0" algn="just">
              <a:spcAft>
                <a:spcPts val="210"/>
              </a:spcAft>
            </a:pPr>
            <a:r>
              <a:rPr lang="en-US" sz="900" spc="-50">
                <a:solidFill>
                  <a:srgbClr val="D4D4D4"/>
                </a:solidFill>
                <a:latin typeface="Calibri" panose="020F0502020204030204"/>
              </a:rPr>
              <a:t>'_ '    </a:t>
            </a: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p:txBody>
      </p:sp>
      <p:sp>
        <p:nvSpPr>
          <p:cNvPr id="7" name="Rectangles 6"/>
          <p:cNvSpPr/>
          <p:nvPr/>
        </p:nvSpPr>
        <p:spPr>
          <a:xfrm>
            <a:off x="1267968" y="2734056"/>
            <a:ext cx="3611880" cy="213360"/>
          </a:xfrm>
          <a:prstGeom prst="rect">
            <a:avLst/>
          </a:prstGeom>
        </p:spPr>
        <p:txBody>
          <a:bodyPr wrap="none" lIns="0" tIns="0" rIns="0" bIns="0">
            <a:noAutofit/>
          </a:bodyPr>
          <a:p>
            <a:pPr indent="0">
              <a:spcAft>
                <a:spcPts val="1680"/>
              </a:spcAft>
            </a:pPr>
            <a:r>
              <a:rPr lang="en-US" sz="1600">
                <a:solidFill>
                  <a:srgbClr val="130ECE"/>
                </a:solidFill>
                <a:latin typeface="Consolas" panose="020B0609020204030204"/>
              </a:rPr>
              <a:t>static void </a:t>
            </a:r>
            <a:r>
              <a:rPr lang="en-US" sz="1600">
                <a:solidFill>
                  <a:srgbClr val="2C3569"/>
                </a:solidFill>
                <a:latin typeface="Consolas" panose="020B0609020204030204"/>
              </a:rPr>
              <a:t>Main(string[] </a:t>
            </a:r>
            <a:r>
              <a:rPr lang="en-US" sz="1600">
                <a:solidFill>
                  <a:srgbClr val="888888"/>
                </a:solidFill>
                <a:latin typeface="Consolas" panose="020B0609020204030204"/>
              </a:rPr>
              <a:t>args)</a:t>
            </a:r>
            <a:endParaRPr lang="en-US" sz="1600">
              <a:solidFill>
                <a:srgbClr val="888888"/>
              </a:solidFill>
              <a:latin typeface="Consolas" panose="020B0609020204030204"/>
            </a:endParaRPr>
          </a:p>
        </p:txBody>
      </p:sp>
      <p:sp>
        <p:nvSpPr>
          <p:cNvPr id="8" name="Rectangles 7"/>
          <p:cNvSpPr/>
          <p:nvPr/>
        </p:nvSpPr>
        <p:spPr>
          <a:xfrm>
            <a:off x="1728216" y="3233928"/>
            <a:ext cx="3624072" cy="1203960"/>
          </a:xfrm>
          <a:prstGeom prst="rect">
            <a:avLst/>
          </a:prstGeom>
        </p:spPr>
        <p:txBody>
          <a:bodyPr lIns="0" tIns="0" rIns="0" bIns="0">
            <a:noAutofit/>
          </a:bodyPr>
          <a:p>
            <a:pPr indent="0">
              <a:lnSpc>
                <a:spcPts val="1945"/>
              </a:lnSpc>
              <a:spcAft>
                <a:spcPts val="210"/>
              </a:spcAft>
            </a:pPr>
            <a:r>
              <a:rPr lang="en-US" sz="1600">
                <a:solidFill>
                  <a:srgbClr val="408EA2"/>
                </a:solidFill>
                <a:latin typeface="Consolas" panose="020B0609020204030204"/>
              </a:rPr>
              <a:t>ArrayList </a:t>
            </a:r>
            <a:r>
              <a:rPr lang="en-US" sz="1600">
                <a:solidFill>
                  <a:srgbClr val="2C3569"/>
                </a:solidFill>
                <a:latin typeface="Consolas" panose="020B0609020204030204"/>
              </a:rPr>
              <a:t>set </a:t>
            </a:r>
            <a:r>
              <a:rPr lang="en-US" sz="1600">
                <a:latin typeface="Consolas" panose="020B0609020204030204"/>
              </a:rPr>
              <a:t>= </a:t>
            </a:r>
            <a:r>
              <a:rPr lang="en-US" sz="1600">
                <a:solidFill>
                  <a:srgbClr val="130ECE"/>
                </a:solidFill>
                <a:latin typeface="Consolas" panose="020B0609020204030204"/>
              </a:rPr>
              <a:t>new </a:t>
            </a:r>
            <a:r>
              <a:rPr lang="en-US" sz="1600">
                <a:solidFill>
                  <a:srgbClr val="408EA2"/>
                </a:solidFill>
                <a:latin typeface="Consolas" panose="020B0609020204030204"/>
              </a:rPr>
              <a:t>ArrayList</a:t>
            </a:r>
            <a:r>
              <a:rPr lang="en-US" sz="1600">
                <a:solidFill>
                  <a:srgbClr val="2E1E1D"/>
                </a:solidFill>
                <a:latin typeface="Consolas" panose="020B0609020204030204"/>
              </a:rPr>
              <a:t>O </a:t>
            </a:r>
            <a:r>
              <a:rPr lang="en-US" sz="1600">
                <a:solidFill>
                  <a:srgbClr val="2C3569"/>
                </a:solidFill>
                <a:latin typeface="Consolas" panose="020B0609020204030204"/>
              </a:rPr>
              <a:t>set</a:t>
            </a:r>
            <a:r>
              <a:rPr lang="en-US" sz="1600">
                <a:solidFill>
                  <a:srgbClr val="6A4735"/>
                </a:solidFill>
                <a:latin typeface="Consolas" panose="020B0609020204030204"/>
              </a:rPr>
              <a:t>.Add</a:t>
            </a:r>
            <a:r>
              <a:rPr lang="en-US" sz="1600">
                <a:solidFill>
                  <a:srgbClr val="2E1E1D"/>
                </a:solidFill>
                <a:latin typeface="Consolas" panose="020B0609020204030204"/>
              </a:rPr>
              <a:t>C"</a:t>
            </a:r>
            <a:r>
              <a:rPr lang="en-US" sz="1600">
                <a:solidFill>
                  <a:srgbClr val="7B292C"/>
                </a:solidFill>
                <a:latin typeface="Consolas" panose="020B0609020204030204"/>
              </a:rPr>
              <a:t>India")</a:t>
            </a:r>
            <a:r>
              <a:rPr lang="en-US" sz="1600">
                <a:solidFill>
                  <a:srgbClr val="2E1E1D"/>
                </a:solidFill>
                <a:latin typeface="Consolas" panose="020B0609020204030204"/>
              </a:rPr>
              <a:t>; </a:t>
            </a:r>
            <a:r>
              <a:rPr lang="en-US" sz="1600">
                <a:solidFill>
                  <a:srgbClr val="2C3569"/>
                </a:solidFill>
                <a:latin typeface="Consolas" panose="020B0609020204030204"/>
              </a:rPr>
              <a:t>set</a:t>
            </a:r>
            <a:r>
              <a:rPr lang="en-US" sz="1600">
                <a:solidFill>
                  <a:srgbClr val="2E1E1D"/>
                </a:solidFill>
                <a:latin typeface="Consolas" panose="020B0609020204030204"/>
              </a:rPr>
              <a:t>.Add(32); </a:t>
            </a:r>
            <a:r>
              <a:rPr lang="en-US" sz="1600">
                <a:solidFill>
                  <a:srgbClr val="2C3569"/>
                </a:solidFill>
                <a:latin typeface="Consolas" panose="020B0609020204030204"/>
              </a:rPr>
              <a:t>set</a:t>
            </a:r>
            <a:r>
              <a:rPr lang="en-US" sz="1600">
                <a:latin typeface="Consolas" panose="020B0609020204030204"/>
              </a:rPr>
              <a:t>.</a:t>
            </a:r>
            <a:r>
              <a:rPr lang="en-US" sz="1600">
                <a:solidFill>
                  <a:srgbClr val="6A4735"/>
                </a:solidFill>
                <a:latin typeface="Consolas" panose="020B0609020204030204"/>
              </a:rPr>
              <a:t>Add("USA")</a:t>
            </a:r>
            <a:r>
              <a:rPr lang="en-US" sz="1600">
                <a:solidFill>
                  <a:srgbClr val="2E1E1D"/>
                </a:solidFill>
                <a:latin typeface="Consolas" panose="020B0609020204030204"/>
              </a:rPr>
              <a:t>; </a:t>
            </a:r>
            <a:r>
              <a:rPr lang="en-US" sz="1600">
                <a:solidFill>
                  <a:srgbClr val="2C3569"/>
                </a:solidFill>
                <a:latin typeface="Consolas" panose="020B0609020204030204"/>
              </a:rPr>
              <a:t>set</a:t>
            </a:r>
            <a:r>
              <a:rPr lang="en-US" sz="1600">
                <a:solidFill>
                  <a:srgbClr val="2E1E1D"/>
                </a:solidFill>
                <a:latin typeface="Consolas" panose="020B0609020204030204"/>
              </a:rPr>
              <a:t>.</a:t>
            </a:r>
            <a:r>
              <a:rPr lang="en-US" sz="1600">
                <a:solidFill>
                  <a:srgbClr val="2C3569"/>
                </a:solidFill>
                <a:latin typeface="Consolas" panose="020B0609020204030204"/>
              </a:rPr>
              <a:t>Add(nuVl)</a:t>
            </a:r>
            <a:r>
              <a:rPr lang="en-US" sz="1600">
                <a:solidFill>
                  <a:srgbClr val="2E1E1D"/>
                </a:solidFill>
                <a:latin typeface="Consolas" panose="020B0609020204030204"/>
              </a:rPr>
              <a:t>;</a:t>
            </a:r>
            <a:endParaRPr lang="en-US" sz="1600">
              <a:solidFill>
                <a:srgbClr val="2E1E1D"/>
              </a:solidFill>
              <a:latin typeface="Consolas" panose="020B0609020204030204"/>
            </a:endParaRPr>
          </a:p>
        </p:txBody>
      </p:sp>
      <p:sp>
        <p:nvSpPr>
          <p:cNvPr id="9" name="Rectangles 8"/>
          <p:cNvSpPr/>
          <p:nvPr/>
        </p:nvSpPr>
        <p:spPr>
          <a:xfrm>
            <a:off x="1725168" y="4480560"/>
            <a:ext cx="2919984" cy="207264"/>
          </a:xfrm>
          <a:prstGeom prst="rect">
            <a:avLst/>
          </a:prstGeom>
        </p:spPr>
        <p:txBody>
          <a:bodyPr wrap="none" lIns="0" tIns="0" rIns="0" bIns="0">
            <a:noAutofit/>
          </a:bodyPr>
          <a:p>
            <a:pPr indent="0">
              <a:lnSpc>
                <a:spcPts val="1945"/>
              </a:lnSpc>
              <a:spcAft>
                <a:spcPts val="210"/>
              </a:spcAft>
            </a:pPr>
            <a:r>
              <a:rPr lang="en-US" sz="1600">
                <a:solidFill>
                  <a:srgbClr val="811BAD"/>
                </a:solidFill>
                <a:latin typeface="Consolas" panose="020B0609020204030204"/>
              </a:rPr>
              <a:t>-Foreach </a:t>
            </a:r>
            <a:r>
              <a:rPr lang="en-US" sz="1600">
                <a:solidFill>
                  <a:srgbClr val="130ECE"/>
                </a:solidFill>
                <a:latin typeface="Consolas" panose="020B0609020204030204"/>
              </a:rPr>
              <a:t>(object </a:t>
            </a:r>
            <a:r>
              <a:rPr lang="en-US" sz="1600">
                <a:solidFill>
                  <a:srgbClr val="2C3569"/>
                </a:solidFill>
                <a:latin typeface="Consolas" panose="020B0609020204030204"/>
              </a:rPr>
              <a:t>s </a:t>
            </a:r>
            <a:r>
              <a:rPr lang="en-US" sz="1600">
                <a:solidFill>
                  <a:srgbClr val="811BAD"/>
                </a:solidFill>
                <a:latin typeface="Consolas" panose="020B0609020204030204"/>
              </a:rPr>
              <a:t>in </a:t>
            </a:r>
            <a:r>
              <a:rPr lang="en-US" sz="1600">
                <a:solidFill>
                  <a:srgbClr val="2C3569"/>
                </a:solidFill>
                <a:latin typeface="Consolas" panose="020B0609020204030204"/>
              </a:rPr>
              <a:t>set)</a:t>
            </a:r>
            <a:endParaRPr lang="en-US" sz="1600">
              <a:solidFill>
                <a:srgbClr val="2C3569"/>
              </a:solidFill>
              <a:latin typeface="Consolas" panose="020B0609020204030204"/>
            </a:endParaRPr>
          </a:p>
        </p:txBody>
      </p:sp>
      <p:sp>
        <p:nvSpPr>
          <p:cNvPr id="10" name="Rectangles 9"/>
          <p:cNvSpPr/>
          <p:nvPr/>
        </p:nvSpPr>
        <p:spPr>
          <a:xfrm>
            <a:off x="1746504" y="4724400"/>
            <a:ext cx="70104" cy="185928"/>
          </a:xfrm>
          <a:prstGeom prst="rect">
            <a:avLst/>
          </a:prstGeom>
        </p:spPr>
        <p:txBody>
          <a:bodyPr wrap="none" lIns="0" tIns="0" rIns="0" bIns="0">
            <a:noAutofit/>
          </a:bodyPr>
          <a:p>
            <a:pPr indent="0">
              <a:spcAft>
                <a:spcPts val="210"/>
              </a:spcAft>
            </a:pPr>
            <a:r>
              <a:rPr lang="en-US" sz="2600">
                <a:latin typeface="Calibri" panose="020F0502020204030204"/>
              </a:rPr>
              <a:t>{</a:t>
            </a:r>
            <a:endParaRPr lang="en-US" sz="2600">
              <a:latin typeface="Calibri" panose="020F0502020204030204"/>
            </a:endParaRPr>
          </a:p>
        </p:txBody>
      </p:sp>
      <p:sp>
        <p:nvSpPr>
          <p:cNvPr id="11" name="Rectangles 10"/>
          <p:cNvSpPr/>
          <p:nvPr/>
        </p:nvSpPr>
        <p:spPr>
          <a:xfrm>
            <a:off x="2200656" y="4977384"/>
            <a:ext cx="2426208" cy="210312"/>
          </a:xfrm>
          <a:prstGeom prst="rect">
            <a:avLst/>
          </a:prstGeom>
        </p:spPr>
        <p:txBody>
          <a:bodyPr wrap="none" lIns="0" tIns="0" rIns="0" bIns="0">
            <a:noAutofit/>
          </a:bodyPr>
          <a:p>
            <a:pPr indent="0">
              <a:spcAft>
                <a:spcPts val="210"/>
              </a:spcAft>
            </a:pPr>
            <a:r>
              <a:rPr lang="en-US" sz="1600">
                <a:solidFill>
                  <a:srgbClr val="408EA2"/>
                </a:solidFill>
                <a:latin typeface="Consolas" panose="020B0609020204030204"/>
              </a:rPr>
              <a:t>Console</a:t>
            </a:r>
            <a:r>
              <a:rPr lang="en-US" sz="1600">
                <a:solidFill>
                  <a:srgbClr val="2E1E1D"/>
                </a:solidFill>
                <a:latin typeface="Consolas" panose="020B0609020204030204"/>
              </a:rPr>
              <a:t>.</a:t>
            </a:r>
            <a:r>
              <a:rPr lang="en-US" sz="1600">
                <a:solidFill>
                  <a:srgbClr val="6A4735"/>
                </a:solidFill>
                <a:latin typeface="Consolas" panose="020B0609020204030204"/>
              </a:rPr>
              <a:t>WriteLine(s)</a:t>
            </a:r>
            <a:r>
              <a:rPr lang="en-US" sz="1600">
                <a:solidFill>
                  <a:srgbClr val="2E1E1D"/>
                </a:solidFill>
                <a:latin typeface="Consolas" panose="020B0609020204030204"/>
              </a:rPr>
              <a:t>;</a:t>
            </a:r>
            <a:endParaRPr lang="en-US" sz="1600">
              <a:solidFill>
                <a:srgbClr val="2E1E1D"/>
              </a:solidFill>
              <a:latin typeface="Consolas" panose="020B0609020204030204"/>
            </a:endParaRPr>
          </a:p>
        </p:txBody>
      </p:sp>
      <p:sp>
        <p:nvSpPr>
          <p:cNvPr id="12" name="Rectangles 11"/>
          <p:cNvSpPr/>
          <p:nvPr/>
        </p:nvSpPr>
        <p:spPr>
          <a:xfrm>
            <a:off x="1743456" y="5221224"/>
            <a:ext cx="73152" cy="185928"/>
          </a:xfrm>
          <a:prstGeom prst="rect">
            <a:avLst/>
          </a:prstGeom>
        </p:spPr>
        <p:txBody>
          <a:bodyPr wrap="none" lIns="0" tIns="0" rIns="0" bIns="0">
            <a:noAutofit/>
          </a:bodyPr>
          <a:p>
            <a:pPr indent="0">
              <a:spcAft>
                <a:spcPts val="1680"/>
              </a:spcAft>
            </a:pPr>
            <a:r>
              <a:rPr lang="en-US" sz="2600">
                <a:latin typeface="Calibri" panose="020F0502020204030204"/>
              </a:rPr>
              <a:t>}</a:t>
            </a:r>
            <a:endParaRPr lang="en-US" sz="2600">
              <a:latin typeface="Calibri" panose="020F0502020204030204"/>
            </a:endParaRPr>
          </a:p>
        </p:txBody>
      </p:sp>
      <p:sp>
        <p:nvSpPr>
          <p:cNvPr id="13" name="Rectangles 12"/>
          <p:cNvSpPr/>
          <p:nvPr/>
        </p:nvSpPr>
        <p:spPr>
          <a:xfrm>
            <a:off x="5251704" y="6477000"/>
            <a:ext cx="15849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
        <p:nvSpPr>
          <p:cNvPr id="14" name="Rectangles 13"/>
          <p:cNvSpPr/>
          <p:nvPr/>
        </p:nvSpPr>
        <p:spPr>
          <a:xfrm>
            <a:off x="280416" y="5931408"/>
            <a:ext cx="170688" cy="243840"/>
          </a:xfrm>
          <a:prstGeom prst="rect">
            <a:avLst/>
          </a:prstGeom>
        </p:spPr>
        <p:txBody>
          <a:bodyPr wrap="none" lIns="0" tIns="0" rIns="0" bIns="0">
            <a:noAutofit/>
          </a:bodyPr>
          <a:p>
            <a:pPr indent="0">
              <a:spcBef>
                <a:spcPts val="210"/>
              </a:spcBef>
            </a:pPr>
            <a:r>
              <a:rPr lang="en-US" sz="2600">
                <a:latin typeface="Calibri" panose="020F0502020204030204"/>
              </a:rPr>
              <a:t>}</a:t>
            </a:r>
            <a:endParaRPr lang="en-US" sz="2600">
              <a:latin typeface="Calibri" panose="020F0502020204030204"/>
            </a:endParaRPr>
          </a:p>
        </p:txBody>
      </p:sp>
      <p:sp>
        <p:nvSpPr>
          <p:cNvPr id="15" name="Rectangles 14"/>
          <p:cNvSpPr/>
          <p:nvPr/>
        </p:nvSpPr>
        <p:spPr>
          <a:xfrm>
            <a:off x="755904" y="5681472"/>
            <a:ext cx="164592" cy="237744"/>
          </a:xfrm>
          <a:prstGeom prst="rect">
            <a:avLst/>
          </a:prstGeom>
        </p:spPr>
        <p:txBody>
          <a:bodyPr wrap="none" lIns="0" tIns="0" rIns="0" bIns="0">
            <a:noAutofit/>
          </a:bodyPr>
          <a:p>
            <a:pPr indent="0">
              <a:spcBef>
                <a:spcPts val="1680"/>
              </a:spcBef>
              <a:spcAft>
                <a:spcPts val="210"/>
              </a:spcAft>
            </a:pPr>
            <a:r>
              <a:rPr lang="en-US" sz="2600">
                <a:latin typeface="Calibri" panose="020F0502020204030204"/>
              </a:rPr>
              <a:t>}</a:t>
            </a:r>
            <a:endParaRPr lang="en-US" sz="2600">
              <a:latin typeface="Calibri" panose="020F0502020204030204"/>
            </a:endParaRPr>
          </a:p>
        </p:txBody>
      </p:sp>
      <p:sp>
        <p:nvSpPr>
          <p:cNvPr id="16" name="Rectangles 15"/>
          <p:cNvSpPr/>
          <p:nvPr/>
        </p:nvSpPr>
        <p:spPr>
          <a:xfrm>
            <a:off x="30480" y="6467856"/>
            <a:ext cx="707136" cy="124968"/>
          </a:xfrm>
          <a:prstGeom prst="rect">
            <a:avLst/>
          </a:prstGeom>
        </p:spPr>
        <p:txBody>
          <a:bodyPr wrap="none" lIns="0" tIns="0" rIns="0" bIns="0">
            <a:noAutofit/>
          </a:bodyPr>
          <a:p>
            <a:pPr indent="0"/>
            <a:r>
              <a:rPr lang="en-US" sz="1100">
                <a:solidFill>
                  <a:srgbClr val="888888"/>
                </a:solidFill>
                <a:latin typeface="Calibri" panose="020F0502020204030204"/>
              </a:rPr>
              <a:t>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65760" y="603504"/>
            <a:ext cx="5455920" cy="420624"/>
          </a:xfrm>
          <a:prstGeom prst="rect">
            <a:avLst/>
          </a:prstGeom>
        </p:spPr>
        <p:txBody>
          <a:bodyPr wrap="none" lIns="0" tIns="0" rIns="0" bIns="0">
            <a:noAutofit/>
          </a:bodyPr>
          <a:p>
            <a:pPr indent="0"/>
            <a:r>
              <a:rPr lang="en-US" sz="4400">
                <a:latin typeface="Calibri" panose="020F0502020204030204"/>
              </a:rPr>
              <a:t>Non-Generic Collections</a:t>
            </a:r>
            <a:endParaRPr lang="en-US" sz="4400">
              <a:latin typeface="Calibri" panose="020F0502020204030204"/>
            </a:endParaRPr>
          </a:p>
        </p:txBody>
      </p:sp>
      <p:sp>
        <p:nvSpPr>
          <p:cNvPr id="3" name="Rectangles 2"/>
          <p:cNvSpPr/>
          <p:nvPr/>
        </p:nvSpPr>
        <p:spPr>
          <a:xfrm>
            <a:off x="551688" y="1405128"/>
            <a:ext cx="4568952" cy="3989832"/>
          </a:xfrm>
          <a:prstGeom prst="rect">
            <a:avLst/>
          </a:prstGeom>
        </p:spPr>
        <p:txBody>
          <a:bodyPr lIns="0" tIns="0" rIns="0" bIns="0">
            <a:noAutofit/>
          </a:bodyPr>
          <a:p>
            <a:pPr marL="241300" indent="-241300">
              <a:spcAft>
                <a:spcPts val="840"/>
              </a:spcAft>
            </a:pPr>
            <a:r>
              <a:rPr lang="en-US" sz="2200" b="1">
                <a:solidFill>
                  <a:srgbClr val="00AD50"/>
                </a:solidFill>
                <a:latin typeface="Calibri" panose="020F0502020204030204"/>
              </a:rPr>
              <a:t>Hashtable</a:t>
            </a:r>
            <a:endParaRPr lang="en-US" sz="2200" b="1">
              <a:solidFill>
                <a:srgbClr val="00AD50"/>
              </a:solidFill>
              <a:latin typeface="Calibri" panose="020F0502020204030204"/>
            </a:endParaRPr>
          </a:p>
          <a:p>
            <a:pPr marL="241300" indent="-241300">
              <a:lnSpc>
                <a:spcPts val="2185"/>
              </a:lnSpc>
            </a:pPr>
            <a:r>
              <a:rPr lang="en-US" sz="2600">
                <a:latin typeface="Calibri" panose="020F0502020204030204"/>
              </a:rPr>
              <a:t>•    is a non-generic collection that stores key-value pairs, similar to generic </a:t>
            </a:r>
            <a:r>
              <a:rPr lang="en-US" sz="2600">
                <a:solidFill>
                  <a:srgbClr val="FC0000"/>
                </a:solidFill>
                <a:latin typeface="Calibri" panose="020F0502020204030204"/>
              </a:rPr>
              <a:t>Dictionary&lt;TKey,</a:t>
            </a:r>
            <a:endParaRPr lang="en-US" sz="2600">
              <a:solidFill>
                <a:srgbClr val="FC0000"/>
              </a:solidFill>
              <a:latin typeface="Calibri" panose="020F0502020204030204"/>
            </a:endParaRPr>
          </a:p>
          <a:p>
            <a:pPr marL="241300" indent="0">
              <a:lnSpc>
                <a:spcPts val="2185"/>
              </a:lnSpc>
              <a:spcAft>
                <a:spcPts val="420"/>
              </a:spcAft>
            </a:pPr>
            <a:r>
              <a:rPr lang="en-US" sz="2600">
                <a:solidFill>
                  <a:srgbClr val="FC0000"/>
                </a:solidFill>
                <a:latin typeface="Calibri" panose="020F0502020204030204"/>
              </a:rPr>
              <a:t>TValue&gt; </a:t>
            </a:r>
            <a:r>
              <a:rPr lang="en-US" sz="2600">
                <a:latin typeface="Calibri" panose="020F0502020204030204"/>
              </a:rPr>
              <a:t>collection</a:t>
            </a:r>
            <a:endParaRPr lang="en-US" sz="2600">
              <a:latin typeface="Calibri" panose="020F0502020204030204"/>
            </a:endParaRPr>
          </a:p>
          <a:p>
            <a:pPr marL="241300" indent="-241300">
              <a:lnSpc>
                <a:spcPts val="2135"/>
              </a:lnSpc>
              <a:spcAft>
                <a:spcPts val="420"/>
              </a:spcAft>
            </a:pPr>
            <a:r>
              <a:rPr lang="en-US" sz="2600">
                <a:latin typeface="Calibri" panose="020F0502020204030204"/>
              </a:rPr>
              <a:t>•    Implements </a:t>
            </a:r>
            <a:r>
              <a:rPr lang="en-US" sz="2600">
                <a:solidFill>
                  <a:srgbClr val="FC0000"/>
                </a:solidFill>
                <a:latin typeface="Calibri" panose="020F0502020204030204"/>
              </a:rPr>
              <a:t>IDictionary </a:t>
            </a:r>
            <a:r>
              <a:rPr lang="en-US" sz="2600">
                <a:latin typeface="Calibri" panose="020F0502020204030204"/>
              </a:rPr>
              <a:t>interfac e.</a:t>
            </a:r>
            <a:endParaRPr lang="en-US" sz="2600">
              <a:latin typeface="Calibri" panose="020F0502020204030204"/>
            </a:endParaRPr>
          </a:p>
          <a:p>
            <a:pPr marL="241300" indent="-241300">
              <a:lnSpc>
                <a:spcPts val="2185"/>
              </a:lnSpc>
              <a:spcAft>
                <a:spcPts val="420"/>
              </a:spcAft>
            </a:pPr>
            <a:r>
              <a:rPr lang="en-US" sz="2600">
                <a:latin typeface="Calibri" panose="020F0502020204030204"/>
              </a:rPr>
              <a:t>•    Keys must be unique and cannot be null.</a:t>
            </a:r>
            <a:endParaRPr lang="en-US" sz="2600">
              <a:latin typeface="Calibri" panose="020F0502020204030204"/>
            </a:endParaRPr>
          </a:p>
          <a:p>
            <a:pPr indent="0" algn="just">
              <a:spcAft>
                <a:spcPts val="840"/>
              </a:spcAft>
            </a:pPr>
            <a:r>
              <a:rPr lang="en-US" sz="2600">
                <a:latin typeface="Calibri" panose="020F0502020204030204"/>
              </a:rPr>
              <a:t>•    Values can be null or duplicate.</a:t>
            </a:r>
            <a:endParaRPr lang="en-US" sz="2600">
              <a:latin typeface="Calibri" panose="020F0502020204030204"/>
            </a:endParaRPr>
          </a:p>
          <a:p>
            <a:pPr marL="241300" indent="-241300">
              <a:lnSpc>
                <a:spcPts val="2135"/>
              </a:lnSpc>
            </a:pPr>
            <a:r>
              <a:rPr lang="en-US" sz="2600">
                <a:latin typeface="Calibri" panose="020F0502020204030204"/>
              </a:rPr>
              <a:t>•    Elements are stored as </a:t>
            </a:r>
            <a:r>
              <a:rPr lang="en-US" sz="2600">
                <a:solidFill>
                  <a:srgbClr val="FC0000"/>
                </a:solidFill>
                <a:latin typeface="Calibri" panose="020F0502020204030204"/>
              </a:rPr>
              <a:t>DictionaryEntry </a:t>
            </a:r>
            <a:r>
              <a:rPr lang="en-US" sz="2600">
                <a:latin typeface="Calibri" panose="020F0502020204030204"/>
              </a:rPr>
              <a:t>objects.</a:t>
            </a:r>
            <a:endParaRPr lang="en-US" sz="2600">
              <a:latin typeface="Calibri" panose="020F0502020204030204"/>
            </a:endParaRPr>
          </a:p>
        </p:txBody>
      </p:sp>
      <p:sp>
        <p:nvSpPr>
          <p:cNvPr id="4" name="Rectangles 3"/>
          <p:cNvSpPr/>
          <p:nvPr/>
        </p:nvSpPr>
        <p:spPr>
          <a:xfrm>
            <a:off x="5419344" y="1161288"/>
            <a:ext cx="5489448" cy="4895088"/>
          </a:xfrm>
          <a:prstGeom prst="rect">
            <a:avLst/>
          </a:prstGeom>
        </p:spPr>
        <p:txBody>
          <a:bodyPr lIns="0" tIns="0" rIns="0" bIns="0">
            <a:noAutofit/>
          </a:bodyPr>
          <a:p>
            <a:pPr marR="2489200" indent="165100">
              <a:lnSpc>
                <a:spcPts val="2040"/>
              </a:lnSpc>
            </a:pPr>
            <a:r>
              <a:rPr lang="en-US" sz="1700" spc="-50">
                <a:solidFill>
                  <a:srgbClr val="130ECE"/>
                </a:solidFill>
                <a:latin typeface="Consolas" panose="020B0609020204030204"/>
              </a:rPr>
              <a:t>using </a:t>
            </a:r>
            <a:r>
              <a:rPr lang="en-US" sz="1700" spc="-50">
                <a:solidFill>
                  <a:srgbClr val="120D18"/>
                </a:solidFill>
                <a:latin typeface="Consolas" panose="020B0609020204030204"/>
              </a:rPr>
              <a:t>System.CoLLections; </a:t>
            </a:r>
            <a:r>
              <a:rPr lang="en-US" sz="1700" spc="-50">
                <a:solidFill>
                  <a:srgbClr val="130ECE"/>
                </a:solidFill>
                <a:latin typeface="Consolas" panose="020B0609020204030204"/>
              </a:rPr>
              <a:t>anamespace </a:t>
            </a:r>
            <a:r>
              <a:rPr lang="en-US" sz="1700" spc="-50">
                <a:solidFill>
                  <a:srgbClr val="120D18"/>
                </a:solidFill>
                <a:latin typeface="Consolas" panose="020B0609020204030204"/>
              </a:rPr>
              <a:t>Session7Demo {</a:t>
            </a:r>
            <a:endParaRPr lang="en-US" sz="1700" spc="-50">
              <a:solidFill>
                <a:srgbClr val="120D18"/>
              </a:solidFill>
              <a:latin typeface="Consolas" panose="020B0609020204030204"/>
            </a:endParaRPr>
          </a:p>
          <a:p>
            <a:pPr marL="4953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635000" marR="3505200" indent="-635000">
              <a:lnSpc>
                <a:spcPts val="2065"/>
              </a:lnSpc>
            </a:pPr>
            <a:r>
              <a:rPr lang="en-US" sz="1700" spc="-50">
                <a:solidFill>
                  <a:srgbClr val="888888"/>
                </a:solidFill>
                <a:latin typeface="Consolas" panose="020B0609020204030204"/>
              </a:rPr>
              <a:t>3 </a:t>
            </a:r>
            <a:r>
              <a:rPr lang="en-US" sz="1700" spc="-50">
                <a:solidFill>
                  <a:srgbClr val="130ECE"/>
                </a:solidFill>
                <a:latin typeface="Consolas" panose="020B0609020204030204"/>
              </a:rPr>
              <a:t>class </a:t>
            </a:r>
            <a:r>
              <a:rPr lang="en-US" sz="1700" spc="-50">
                <a:solidFill>
                  <a:srgbClr val="408EA2"/>
                </a:solidFill>
                <a:latin typeface="Consolas" panose="020B0609020204030204"/>
              </a:rPr>
              <a:t>Program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10795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R="241300" indent="0" algn="ct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165100" indent="0">
              <a:spcAft>
                <a:spcPts val="210"/>
              </a:spcAft>
            </a:pPr>
            <a:r>
              <a:rPr lang="en-US" sz="600">
                <a:solidFill>
                  <a:srgbClr val="D4D4D4"/>
                </a:solidFill>
                <a:latin typeface="Impact" panose="020B0806030902050204"/>
              </a:rPr>
              <a:t>| | </a:t>
            </a:r>
            <a:r>
              <a:rPr lang="en-US" sz="600">
                <a:solidFill>
                  <a:srgbClr val="120D18"/>
                </a:solidFill>
                <a:latin typeface="Impact" panose="020B0806030902050204"/>
              </a:rPr>
              <a:t>{</a:t>
            </a:r>
            <a:endParaRPr lang="en-US" sz="600">
              <a:solidFill>
                <a:srgbClr val="120D18"/>
              </a:solidFill>
              <a:latin typeface="Impact" panose="020B0806030902050204"/>
            </a:endParaRPr>
          </a:p>
          <a:p>
            <a:pPr marL="1549400" indent="0">
              <a:lnSpc>
                <a:spcPts val="1920"/>
              </a:lnSpc>
            </a:pPr>
            <a:r>
              <a:rPr lang="en-US" sz="1700" spc="-50">
                <a:solidFill>
                  <a:srgbClr val="408EA2"/>
                </a:solidFill>
                <a:latin typeface="Consolas" panose="020B0609020204030204"/>
              </a:rPr>
              <a:t>Hashtable </a:t>
            </a:r>
            <a:r>
              <a:rPr lang="en-US" sz="1700" spc="-50">
                <a:solidFill>
                  <a:srgbClr val="34357D"/>
                </a:solidFill>
                <a:latin typeface="Consolas" panose="020B0609020204030204"/>
              </a:rPr>
              <a:t>set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408EA2"/>
                </a:solidFill>
                <a:latin typeface="Consolas" panose="020B0609020204030204"/>
              </a:rPr>
              <a:t>HashtableO;</a:t>
            </a:r>
            <a:endParaRPr lang="en-US" sz="1700" spc="-50">
              <a:solidFill>
                <a:srgbClr val="408EA2"/>
              </a:solidFill>
              <a:latin typeface="Consolas" panose="020B0609020204030204"/>
            </a:endParaRPr>
          </a:p>
          <a:p>
            <a:pPr marL="1549400" indent="0">
              <a:lnSpc>
                <a:spcPts val="1920"/>
              </a:lnSpc>
            </a:pPr>
            <a:r>
              <a:rPr lang="en-US" sz="1700" spc="-50">
                <a:solidFill>
                  <a:srgbClr val="34357D"/>
                </a:solidFill>
                <a:latin typeface="Consolas" panose="020B0609020204030204"/>
              </a:rPr>
              <a:t>set</a:t>
            </a:r>
            <a:r>
              <a:rPr lang="en-US" sz="1700" spc="-50">
                <a:solidFill>
                  <a:srgbClr val="6A4735"/>
                </a:solidFill>
                <a:latin typeface="Consolas" panose="020B0609020204030204"/>
              </a:rPr>
              <a:t>.Add</a:t>
            </a:r>
            <a:r>
              <a:rPr lang="en-US" sz="1700" spc="-50">
                <a:solidFill>
                  <a:srgbClr val="120D18"/>
                </a:solidFill>
                <a:latin typeface="Consolas" panose="020B0609020204030204"/>
              </a:rPr>
              <a:t>(1,</a:t>
            </a:r>
            <a:r>
              <a:rPr lang="en-US" sz="1700" spc="-50">
                <a:solidFill>
                  <a:srgbClr val="7B292C"/>
                </a:solidFill>
                <a:latin typeface="Consolas" panose="020B0609020204030204"/>
              </a:rPr>
              <a:t>"India")</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1549400" indent="0">
              <a:lnSpc>
                <a:spcPts val="1920"/>
              </a:lnSpc>
            </a:pPr>
            <a:r>
              <a:rPr lang="en-US" sz="1700" spc="-50">
                <a:solidFill>
                  <a:srgbClr val="34357D"/>
                </a:solidFill>
                <a:latin typeface="Consolas" panose="020B0609020204030204"/>
              </a:rPr>
              <a:t>set</a:t>
            </a:r>
            <a:r>
              <a:rPr lang="en-US" sz="1700" spc="-50">
                <a:solidFill>
                  <a:srgbClr val="493329"/>
                </a:solidFill>
                <a:latin typeface="Consolas" panose="020B0609020204030204"/>
              </a:rPr>
              <a:t>.Add(2,</a:t>
            </a:r>
            <a:r>
              <a:rPr lang="en-US" sz="1700" spc="-50">
                <a:solidFill>
                  <a:srgbClr val="120D18"/>
                </a:solidFill>
                <a:latin typeface="Consolas" panose="020B0609020204030204"/>
              </a:rPr>
              <a:t>32);</a:t>
            </a:r>
            <a:endParaRPr lang="en-US" sz="1700" spc="-50">
              <a:solidFill>
                <a:srgbClr val="120D18"/>
              </a:solidFill>
              <a:latin typeface="Consolas" panose="020B0609020204030204"/>
            </a:endParaRPr>
          </a:p>
          <a:p>
            <a:pPr marL="1549400" indent="0">
              <a:lnSpc>
                <a:spcPts val="1920"/>
              </a:lnSpc>
            </a:pPr>
            <a:r>
              <a:rPr lang="en-US" sz="1700" spc="-50">
                <a:solidFill>
                  <a:srgbClr val="34357D"/>
                </a:solidFill>
                <a:latin typeface="Consolas" panose="020B0609020204030204"/>
              </a:rPr>
              <a:t>set</a:t>
            </a:r>
            <a:r>
              <a:rPr lang="en-US" sz="1700" spc="-50">
                <a:solidFill>
                  <a:srgbClr val="120D18"/>
                </a:solidFill>
                <a:latin typeface="Consolas" panose="020B0609020204030204"/>
              </a:rPr>
              <a:t>.</a:t>
            </a:r>
            <a:r>
              <a:rPr lang="en-US" sz="1700" spc="-50">
                <a:solidFill>
                  <a:srgbClr val="493329"/>
                </a:solidFill>
                <a:latin typeface="Consolas" panose="020B0609020204030204"/>
              </a:rPr>
              <a:t>Add(3</a:t>
            </a:r>
            <a:r>
              <a:rPr lang="en-US" sz="1700" spc="-50">
                <a:solidFill>
                  <a:srgbClr val="120D18"/>
                </a:solidFill>
                <a:latin typeface="Consolas" panose="020B0609020204030204"/>
              </a:rPr>
              <a:t>, </a:t>
            </a:r>
            <a:r>
              <a:rPr lang="en-US" sz="1700" spc="-50">
                <a:solidFill>
                  <a:srgbClr val="7B292C"/>
                </a:solidFill>
                <a:latin typeface="Consolas" panose="020B0609020204030204"/>
              </a:rPr>
              <a:t>"USA");</a:t>
            </a:r>
            <a:endParaRPr lang="en-US" sz="1700" spc="-50">
              <a:solidFill>
                <a:srgbClr val="7B292C"/>
              </a:solidFill>
              <a:latin typeface="Consolas" panose="020B0609020204030204"/>
            </a:endParaRPr>
          </a:p>
          <a:p>
            <a:pPr marL="1549400" indent="0">
              <a:lnSpc>
                <a:spcPts val="1920"/>
              </a:lnSpc>
            </a:pPr>
            <a:r>
              <a:rPr lang="en-US" sz="1700" spc="-50">
                <a:solidFill>
                  <a:srgbClr val="34357D"/>
                </a:solidFill>
                <a:latin typeface="Consolas" panose="020B0609020204030204"/>
              </a:rPr>
              <a:t>set.</a:t>
            </a:r>
            <a:r>
              <a:rPr lang="en-US" sz="1700" spc="-50">
                <a:solidFill>
                  <a:srgbClr val="6A4735"/>
                </a:solidFill>
                <a:latin typeface="Consolas" panose="020B0609020204030204"/>
              </a:rPr>
              <a:t>Add</a:t>
            </a:r>
            <a:r>
              <a:rPr lang="en-US" sz="1700" spc="-50">
                <a:solidFill>
                  <a:srgbClr val="120D18"/>
                </a:solidFill>
                <a:latin typeface="Consolas" panose="020B0609020204030204"/>
              </a:rPr>
              <a:t>(4, </a:t>
            </a:r>
            <a:r>
              <a:rPr lang="en-US" sz="1700" spc="-50">
                <a:solidFill>
                  <a:srgbClr val="150D9E"/>
                </a:solidFill>
                <a:latin typeface="Consolas" panose="020B0609020204030204"/>
              </a:rPr>
              <a:t>null);</a:t>
            </a:r>
            <a:endParaRPr lang="en-US" sz="1700" spc="-50">
              <a:solidFill>
                <a:srgbClr val="150D9E"/>
              </a:solidFill>
              <a:latin typeface="Consolas" panose="020B0609020204030204"/>
            </a:endParaRPr>
          </a:p>
          <a:p>
            <a:pPr marL="1549400" indent="0">
              <a:lnSpc>
                <a:spcPts val="1920"/>
              </a:lnSpc>
            </a:pPr>
            <a:r>
              <a:rPr lang="en-US" sz="1700" spc="-50">
                <a:solidFill>
                  <a:srgbClr val="811BAD"/>
                </a:solidFill>
                <a:latin typeface="Consolas" panose="020B0609020204030204"/>
              </a:rPr>
              <a:t>-Foreach </a:t>
            </a:r>
            <a:r>
              <a:rPr lang="en-US" sz="1700" spc="-50">
                <a:solidFill>
                  <a:srgbClr val="408EA2"/>
                </a:solidFill>
                <a:latin typeface="Consolas" panose="020B0609020204030204"/>
              </a:rPr>
              <a:t>(DictionaryEntry </a:t>
            </a:r>
            <a:r>
              <a:rPr lang="en-US" sz="1700" spc="-50">
                <a:solidFill>
                  <a:srgbClr val="34357D"/>
                </a:solidFill>
                <a:latin typeface="Consolas" panose="020B0609020204030204"/>
              </a:rPr>
              <a:t>s </a:t>
            </a:r>
            <a:r>
              <a:rPr lang="en-US" sz="1700" spc="-50">
                <a:solidFill>
                  <a:srgbClr val="811BAD"/>
                </a:solidFill>
                <a:latin typeface="Consolas" panose="020B0609020204030204"/>
              </a:rPr>
              <a:t>in </a:t>
            </a:r>
            <a:r>
              <a:rPr lang="en-US" sz="1700" spc="-50">
                <a:solidFill>
                  <a:srgbClr val="34357D"/>
                </a:solidFill>
                <a:latin typeface="Consolas" panose="020B0609020204030204"/>
              </a:rPr>
              <a:t>set)</a:t>
            </a:r>
            <a:endParaRPr lang="en-US" sz="1700" spc="-50">
              <a:solidFill>
                <a:srgbClr val="34357D"/>
              </a:solidFill>
              <a:latin typeface="Consolas" panose="020B0609020204030204"/>
            </a:endParaRPr>
          </a:p>
          <a:p>
            <a:pPr marL="165100" indent="0">
              <a:spcAft>
                <a:spcPts val="210"/>
              </a:spcAft>
            </a:pPr>
            <a:r>
              <a:rPr lang="en-US" sz="2600">
                <a:solidFill>
                  <a:srgbClr val="D4D4D4"/>
                </a:solidFill>
                <a:latin typeface="Calibri" panose="020F0502020204030204"/>
              </a:rPr>
              <a:t>! | </a:t>
            </a: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gn="r">
              <a:spcAft>
                <a:spcPts val="210"/>
              </a:spcAft>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.WriteLineCs</a:t>
            </a:r>
            <a:r>
              <a:rPr lang="en-US" sz="1700" spc="-50">
                <a:solidFill>
                  <a:srgbClr val="120D18"/>
                </a:solidFill>
                <a:latin typeface="Consolas" panose="020B0609020204030204"/>
              </a:rPr>
              <a:t>.Key </a:t>
            </a:r>
            <a:r>
              <a:rPr lang="en-US" sz="1700" spc="-50">
                <a:solidFill>
                  <a:srgbClr val="493329"/>
                </a:solidFill>
                <a:latin typeface="Consolas" panose="020B0609020204030204"/>
              </a:rPr>
              <a:t>+" </a:t>
            </a:r>
            <a:r>
              <a:rPr lang="en-US" sz="1700" spc="-50">
                <a:solidFill>
                  <a:srgbClr val="7B292C"/>
                </a:solidFill>
                <a:latin typeface="Consolas" panose="020B0609020204030204"/>
              </a:rPr>
              <a:t>"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1549400" indent="0">
              <a:lnSpc>
                <a:spcPts val="192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79500" indent="0">
              <a:lnSpc>
                <a:spcPts val="192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635000" indent="0">
              <a:lnSpc>
                <a:spcPts val="192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65100" indent="0">
              <a:lnSpc>
                <a:spcPts val="192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11158728" y="4858512"/>
            <a:ext cx="877824" cy="243840"/>
          </a:xfrm>
          <a:prstGeom prst="rect">
            <a:avLst/>
          </a:prstGeom>
        </p:spPr>
        <p:txBody>
          <a:bodyPr wrap="none" lIns="0" tIns="0" rIns="0" bIns="0">
            <a:noAutofit/>
          </a:bodyPr>
          <a:p>
            <a:pPr indent="0"/>
            <a:r>
              <a:rPr lang="en-US" sz="1700" spc="-50">
                <a:latin typeface="Consolas" panose="020B0609020204030204"/>
              </a:rPr>
              <a:t>.Value);</a:t>
            </a:r>
            <a:endParaRPr lang="en-US" sz="1700" spc="-50">
              <a:latin typeface="Consolas" panose="020B0609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8345424" cy="515112"/>
          </a:xfrm>
          <a:prstGeom prst="rect">
            <a:avLst/>
          </a:prstGeom>
        </p:spPr>
        <p:txBody>
          <a:bodyPr wrap="none" lIns="0" tIns="0" rIns="0" bIns="0">
            <a:noAutofit/>
          </a:bodyPr>
          <a:p>
            <a:pPr indent="0"/>
            <a:r>
              <a:rPr lang="en-US" sz="4200">
                <a:latin typeface="Calibri" panose="020F0502020204030204"/>
              </a:rPr>
              <a:t>Collections example using ICollection</a:t>
            </a:r>
            <a:endParaRPr lang="en-US" sz="4200">
              <a:latin typeface="Calibri" panose="020F0502020204030204"/>
            </a:endParaRPr>
          </a:p>
        </p:txBody>
      </p:sp>
      <p:sp>
        <p:nvSpPr>
          <p:cNvPr id="3" name="Rectangles 2"/>
          <p:cNvSpPr/>
          <p:nvPr/>
        </p:nvSpPr>
        <p:spPr>
          <a:xfrm>
            <a:off x="332232" y="2069592"/>
            <a:ext cx="5367528" cy="3249168"/>
          </a:xfrm>
          <a:prstGeom prst="rect">
            <a:avLst/>
          </a:prstGeom>
        </p:spPr>
        <p:txBody>
          <a:bodyPr lIns="0" tIns="0" rIns="0" bIns="0">
            <a:noAutofit/>
          </a:bodyPr>
          <a:p>
            <a:pPr indent="0">
              <a:lnSpc>
                <a:spcPts val="2545"/>
              </a:lnSpc>
            </a:pPr>
            <a:r>
              <a:rPr lang="en-US" sz="1800">
                <a:solidFill>
                  <a:srgbClr val="130ECE"/>
                </a:solidFill>
                <a:latin typeface="Consolas" panose="020B0609020204030204"/>
              </a:rPr>
              <a:t>namespace </a:t>
            </a:r>
            <a:r>
              <a:rPr lang="en-US" sz="1800">
                <a:solidFill>
                  <a:srgbClr val="120D18"/>
                </a:solidFill>
                <a:latin typeface="Consolas" panose="020B0609020204030204"/>
              </a:rPr>
              <a:t>Session7Demo</a:t>
            </a:r>
            <a:endParaRPr lang="en-US" sz="1800">
              <a:solidFill>
                <a:srgbClr val="120D18"/>
              </a:solidFill>
              <a:latin typeface="Consolas" panose="020B0609020204030204"/>
            </a:endParaRPr>
          </a:p>
          <a:p>
            <a:pPr indent="0">
              <a:lnSpc>
                <a:spcPts val="254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71500" indent="0">
              <a:spcAft>
                <a:spcPts val="210"/>
              </a:spcAft>
            </a:pPr>
            <a:r>
              <a:rPr lang="en-US" sz="1400">
                <a:solidFill>
                  <a:srgbClr val="A6A4A6"/>
                </a:solidFill>
                <a:latin typeface="Calibri" panose="020F0502020204030204"/>
              </a:rPr>
              <a:t>7 references</a:t>
            </a:r>
            <a:endParaRPr lang="en-US" sz="1400">
              <a:solidFill>
                <a:srgbClr val="A6A4A6"/>
              </a:solidFill>
              <a:latin typeface="Calibri" panose="020F0502020204030204"/>
            </a:endParaRPr>
          </a:p>
          <a:p>
            <a:pPr marL="571500" indent="0">
              <a:lnSpc>
                <a:spcPts val="2470"/>
              </a:lnSpc>
            </a:pPr>
            <a:r>
              <a:rPr lang="en-US" sz="1800">
                <a:solidFill>
                  <a:srgbClr val="130ECE"/>
                </a:solidFill>
                <a:latin typeface="Consolas" panose="020B0609020204030204"/>
              </a:rPr>
              <a:t>class </a:t>
            </a:r>
            <a:r>
              <a:rPr lang="en-US" sz="1800">
                <a:solidFill>
                  <a:srgbClr val="408EA2"/>
                </a:solidFill>
                <a:latin typeface="Consolas" panose="020B0609020204030204"/>
              </a:rPr>
              <a:t>Emp</a:t>
            </a:r>
            <a:endParaRPr lang="en-US" sz="1800">
              <a:solidFill>
                <a:srgbClr val="408EA2"/>
              </a:solidFill>
              <a:latin typeface="Consolas" panose="020B0609020204030204"/>
            </a:endParaRPr>
          </a:p>
          <a:p>
            <a:pPr marL="571500" indent="0">
              <a:lnSpc>
                <a:spcPts val="247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117600" indent="0">
              <a:lnSpc>
                <a:spcPts val="2255"/>
              </a:lnSpc>
            </a:pPr>
            <a:r>
              <a:rPr lang="en-US" sz="1800">
                <a:solidFill>
                  <a:srgbClr val="130ECE"/>
                </a:solidFill>
                <a:latin typeface="Consolas" panose="020B0609020204030204"/>
              </a:rPr>
              <a:t>public int </a:t>
            </a:r>
            <a:r>
              <a:rPr lang="en-US" sz="1800">
                <a:solidFill>
                  <a:srgbClr val="120D18"/>
                </a:solidFill>
                <a:latin typeface="Consolas" panose="020B0609020204030204"/>
              </a:rPr>
              <a:t>empID; </a:t>
            </a:r>
            <a:r>
              <a:rPr lang="en-US" sz="1800">
                <a:solidFill>
                  <a:srgbClr val="130ECE"/>
                </a:solidFill>
                <a:latin typeface="Consolas" panose="020B0609020204030204"/>
              </a:rPr>
              <a:t>public string </a:t>
            </a:r>
            <a:r>
              <a:rPr lang="en-US" sz="1800">
                <a:solidFill>
                  <a:srgbClr val="120D18"/>
                </a:solidFill>
                <a:latin typeface="Consolas" panose="020B0609020204030204"/>
              </a:rPr>
              <a:t>empName;</a:t>
            </a:r>
            <a:endParaRPr lang="en-US" sz="1800">
              <a:solidFill>
                <a:srgbClr val="120D18"/>
              </a:solidFill>
              <a:latin typeface="Consolas" panose="020B0609020204030204"/>
            </a:endParaRPr>
          </a:p>
          <a:p>
            <a:pPr marL="1117600" indent="0">
              <a:spcAft>
                <a:spcPts val="210"/>
              </a:spcAft>
            </a:pPr>
            <a:r>
              <a:rPr lang="en-US" sz="1400">
                <a:solidFill>
                  <a:srgbClr val="A6A4A6"/>
                </a:solidFill>
                <a:latin typeface="Calibri" panose="020F0502020204030204"/>
              </a:rPr>
              <a:t>3 references</a:t>
            </a:r>
            <a:endParaRPr lang="en-US" sz="1400">
              <a:solidFill>
                <a:srgbClr val="A6A4A6"/>
              </a:solidFill>
              <a:latin typeface="Calibri" panose="020F0502020204030204"/>
            </a:endParaRPr>
          </a:p>
          <a:p>
            <a:pPr marL="1117600" indent="0">
              <a:lnSpc>
                <a:spcPts val="2545"/>
              </a:lnSpc>
            </a:pPr>
            <a:r>
              <a:rPr lang="en-US" sz="1800">
                <a:solidFill>
                  <a:srgbClr val="130ECE"/>
                </a:solidFill>
                <a:latin typeface="Consolas" panose="020B0609020204030204"/>
              </a:rPr>
              <a:t>public </a:t>
            </a:r>
            <a:r>
              <a:rPr lang="en-US" sz="1800">
                <a:solidFill>
                  <a:srgbClr val="3355AA"/>
                </a:solidFill>
                <a:latin typeface="Consolas" panose="020B0609020204030204"/>
              </a:rPr>
              <a:t>EmpCint </a:t>
            </a:r>
            <a:r>
              <a:rPr lang="en-US" sz="1800">
                <a:solidFill>
                  <a:srgbClr val="2C3569"/>
                </a:solidFill>
                <a:latin typeface="Consolas" panose="020B0609020204030204"/>
              </a:rPr>
              <a:t>id,</a:t>
            </a:r>
            <a:r>
              <a:rPr lang="en-US" sz="1800">
                <a:solidFill>
                  <a:srgbClr val="130ECE"/>
                </a:solidFill>
                <a:latin typeface="Consolas" panose="020B0609020204030204"/>
              </a:rPr>
              <a:t>string </a:t>
            </a:r>
            <a:r>
              <a:rPr lang="en-US" sz="1800">
                <a:solidFill>
                  <a:srgbClr val="2C3569"/>
                </a:solidFill>
                <a:latin typeface="Consolas" panose="020B0609020204030204"/>
              </a:rPr>
              <a:t>ename)</a:t>
            </a:r>
            <a:endParaRPr lang="en-US" sz="1800">
              <a:solidFill>
                <a:srgbClr val="2C3569"/>
              </a:solidFill>
              <a:latin typeface="Consolas" panose="020B0609020204030204"/>
            </a:endParaRPr>
          </a:p>
          <a:p>
            <a:pPr marL="1117600" indent="0">
              <a:lnSpc>
                <a:spcPts val="254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663700" marR="863600" indent="0">
              <a:lnSpc>
                <a:spcPts val="2330"/>
              </a:lnSpc>
            </a:pPr>
            <a:r>
              <a:rPr lang="en-US" sz="1600">
                <a:solidFill>
                  <a:srgbClr val="9E9AE3"/>
                </a:solidFill>
                <a:latin typeface="Consolas" panose="020B0609020204030204"/>
              </a:rPr>
              <a:t>this.</a:t>
            </a:r>
            <a:r>
              <a:rPr lang="en-US" sz="1800">
                <a:solidFill>
                  <a:srgbClr val="120D18"/>
                </a:solidFill>
                <a:latin typeface="Consolas" panose="020B0609020204030204"/>
              </a:rPr>
              <a:t>empID </a:t>
            </a:r>
            <a:r>
              <a:rPr lang="en-US" sz="1800">
                <a:latin typeface="Consolas" panose="020B0609020204030204"/>
              </a:rPr>
              <a:t>= </a:t>
            </a:r>
            <a:r>
              <a:rPr lang="en-US" sz="1800">
                <a:solidFill>
                  <a:srgbClr val="2C3569"/>
                </a:solidFill>
                <a:latin typeface="Consolas" panose="020B0609020204030204"/>
              </a:rPr>
              <a:t>id; </a:t>
            </a:r>
            <a:r>
              <a:rPr lang="en-US" sz="1600">
                <a:solidFill>
                  <a:srgbClr val="9E9AE3"/>
                </a:solidFill>
                <a:latin typeface="Consolas" panose="020B0609020204030204"/>
              </a:rPr>
              <a:t>this.</a:t>
            </a:r>
            <a:r>
              <a:rPr lang="en-US" sz="1800">
                <a:solidFill>
                  <a:srgbClr val="120D18"/>
                </a:solidFill>
                <a:latin typeface="Consolas" panose="020B0609020204030204"/>
              </a:rPr>
              <a:t>empName </a:t>
            </a:r>
            <a:r>
              <a:rPr lang="en-US" sz="1800">
                <a:latin typeface="Consolas" panose="020B0609020204030204"/>
              </a:rPr>
              <a:t>= </a:t>
            </a:r>
            <a:r>
              <a:rPr lang="en-US" sz="1800">
                <a:solidFill>
                  <a:srgbClr val="2C3569"/>
                </a:solidFill>
                <a:latin typeface="Consolas" panose="020B0609020204030204"/>
              </a:rPr>
              <a:t>ename;</a:t>
            </a:r>
            <a:endParaRPr lang="en-US" sz="1800">
              <a:solidFill>
                <a:srgbClr val="2C3569"/>
              </a:solidFill>
              <a:latin typeface="Consolas" panose="020B0609020204030204"/>
            </a:endParaRPr>
          </a:p>
        </p:txBody>
      </p:sp>
      <p:sp>
        <p:nvSpPr>
          <p:cNvPr id="4" name="Rectangles 3"/>
          <p:cNvSpPr/>
          <p:nvPr/>
        </p:nvSpPr>
        <p:spPr>
          <a:xfrm>
            <a:off x="5958840" y="1880616"/>
            <a:ext cx="5879592" cy="3608832"/>
          </a:xfrm>
          <a:prstGeom prst="rect">
            <a:avLst/>
          </a:prstGeom>
        </p:spPr>
        <p:txBody>
          <a:bodyPr lIns="0" tIns="0" rIns="0" bIns="0">
            <a:noAutofit/>
          </a:bodyPr>
          <a:p>
            <a:pPr indent="0">
              <a:lnSpc>
                <a:spcPts val="199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139700" indent="0">
              <a:lnSpc>
                <a:spcPts val="199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just"/>
            <a:r>
              <a:rPr lang="en-US" sz="900" spc="-50">
                <a:solidFill>
                  <a:srgbClr val="D4D4D4"/>
                </a:solidFill>
                <a:latin typeface="Calibri" panose="020F0502020204030204"/>
              </a:rPr>
              <a:t>'    </a:t>
            </a:r>
            <a:r>
              <a:rPr lang="en-US" sz="900" spc="-50">
                <a:solidFill>
                  <a:srgbClr val="A6A4A6"/>
                </a:solidFill>
                <a:latin typeface="Calibri" panose="020F0502020204030204"/>
              </a:rPr>
              <a:t>0 references    </a:t>
            </a:r>
            <a:r>
              <a:rPr lang="en-US" sz="900" spc="-50">
                <a:solidFill>
                  <a:srgbClr val="D4D4D4"/>
                </a:solidFill>
                <a:latin typeface="Calibri" panose="020F0502020204030204"/>
              </a:rPr>
              <a:t>____</a:t>
            </a:r>
            <a:endParaRPr lang="en-US" sz="900" spc="-50">
              <a:solidFill>
                <a:srgbClr val="D4D4D4"/>
              </a:solidFill>
              <a:latin typeface="Calibri" panose="020F0502020204030204"/>
            </a:endParaRPr>
          </a:p>
          <a:p>
            <a:pPr marL="584200" indent="0"/>
            <a:r>
              <a:rPr lang="en-US" sz="1700" spc="-50">
                <a:solidFill>
                  <a:srgbClr val="130ECE"/>
                </a:solidFill>
                <a:latin typeface="Consolas" panose="020B0609020204030204"/>
              </a:rPr>
              <a:t>static void </a:t>
            </a:r>
            <a:r>
              <a:rPr lang="en-US" sz="1700" spc="-50">
                <a:solidFill>
                  <a:srgbClr val="2C3569"/>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584200" indent="0"/>
            <a:r>
              <a:rPr lang="en-US" sz="2600">
                <a:solidFill>
                  <a:srgbClr val="1C1929"/>
                </a:solidFill>
                <a:latin typeface="Calibri" panose="020F0502020204030204"/>
              </a:rPr>
              <a:t>{</a:t>
            </a:r>
            <a:endParaRPr lang="en-US" sz="2600">
              <a:solidFill>
                <a:srgbClr val="1C1929"/>
              </a:solidFill>
              <a:latin typeface="Calibri" panose="020F0502020204030204"/>
            </a:endParaRPr>
          </a:p>
          <a:p>
            <a:pPr marL="1016000" indent="0">
              <a:lnSpc>
                <a:spcPts val="1825"/>
              </a:lnSpc>
            </a:pPr>
            <a:r>
              <a:rPr lang="en-US" sz="1700" spc="-50">
                <a:solidFill>
                  <a:srgbClr val="1B7721"/>
                </a:solidFill>
                <a:latin typeface="Consolas" panose="020B0609020204030204"/>
              </a:rPr>
              <a:t>//Emp data type in place o-f T in ICollection </a:t>
            </a:r>
            <a:r>
              <a:rPr lang="en-US" sz="1700" spc="-50">
                <a:solidFill>
                  <a:srgbClr val="408EA2"/>
                </a:solidFill>
                <a:latin typeface="Consolas" panose="020B0609020204030204"/>
              </a:rPr>
              <a:t>ICollection&lt;Emp&gt; </a:t>
            </a:r>
            <a:r>
              <a:rPr lang="en-US" sz="1700" spc="-50">
                <a:solidFill>
                  <a:srgbClr val="2C3569"/>
                </a:solidFill>
                <a:latin typeface="Consolas" panose="020B0609020204030204"/>
              </a:rPr>
              <a:t>list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2C3569"/>
                </a:solidFill>
                <a:latin typeface="Consolas" panose="020B0609020204030204"/>
              </a:rPr>
              <a:t>List&lt;Emp&gt;0; list.AddCnew Emp(19, </a:t>
            </a:r>
            <a:r>
              <a:rPr lang="en-US" sz="1700" spc="-50">
                <a:solidFill>
                  <a:srgbClr val="671F28"/>
                </a:solidFill>
                <a:latin typeface="Consolas" panose="020B0609020204030204"/>
              </a:rPr>
              <a:t>"Alex")); </a:t>
            </a:r>
            <a:r>
              <a:rPr lang="en-US" sz="1700" spc="-50">
                <a:solidFill>
                  <a:srgbClr val="2C3569"/>
                </a:solidFill>
                <a:latin typeface="Consolas" panose="020B0609020204030204"/>
              </a:rPr>
              <a:t>list.Add(new EmpCll, </a:t>
            </a:r>
            <a:r>
              <a:rPr lang="en-US" sz="1700" spc="-50">
                <a:solidFill>
                  <a:srgbClr val="671F28"/>
                </a:solidFill>
                <a:latin typeface="Consolas" panose="020B0609020204030204"/>
              </a:rPr>
              <a:t>"Ram")); </a:t>
            </a:r>
            <a:r>
              <a:rPr lang="en-US" sz="1700" spc="-50">
                <a:solidFill>
                  <a:srgbClr val="2C3569"/>
                </a:solidFill>
                <a:latin typeface="Consolas" panose="020B0609020204030204"/>
              </a:rPr>
              <a:t>list.AddCnew Emp(ld, </a:t>
            </a:r>
            <a:r>
              <a:rPr lang="en-US" sz="1700" spc="-50">
                <a:solidFill>
                  <a:srgbClr val="671F28"/>
                </a:solidFill>
                <a:latin typeface="Consolas" panose="020B0609020204030204"/>
              </a:rPr>
              <a:t>"John")); </a:t>
            </a:r>
            <a:r>
              <a:rPr lang="en-US" sz="1700" spc="-50">
                <a:solidFill>
                  <a:srgbClr val="6E2F9E"/>
                </a:solidFill>
                <a:latin typeface="Consolas" panose="020B0609020204030204"/>
              </a:rPr>
              <a:t>foreach(Emp </a:t>
            </a:r>
            <a:r>
              <a:rPr lang="en-US" sz="1700" spc="-50">
                <a:solidFill>
                  <a:srgbClr val="2C3569"/>
                </a:solidFill>
                <a:latin typeface="Consolas" panose="020B0609020204030204"/>
              </a:rPr>
              <a:t>i </a:t>
            </a:r>
            <a:r>
              <a:rPr lang="en-US" sz="1700" spc="-50">
                <a:solidFill>
                  <a:srgbClr val="6E2F9E"/>
                </a:solidFill>
                <a:latin typeface="Consolas" panose="020B0609020204030204"/>
              </a:rPr>
              <a:t>in </a:t>
            </a:r>
            <a:r>
              <a:rPr lang="en-US" sz="1700" spc="-50">
                <a:solidFill>
                  <a:srgbClr val="2C3569"/>
                </a:solidFill>
                <a:latin typeface="Consolas" panose="020B0609020204030204"/>
              </a:rPr>
              <a:t>list)</a:t>
            </a:r>
            <a:endParaRPr lang="en-US" sz="1700" spc="-50">
              <a:solidFill>
                <a:srgbClr val="2C3569"/>
              </a:solidFill>
              <a:latin typeface="Consolas" panose="020B0609020204030204"/>
            </a:endParaRPr>
          </a:p>
          <a:p>
            <a:pPr marL="1016000" indent="0"/>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r"/>
            <a:r>
              <a:rPr lang="en-US" sz="1700" spc="-50">
                <a:solidFill>
                  <a:srgbClr val="408EA2"/>
                </a:solidFill>
                <a:latin typeface="Consolas" panose="020B0609020204030204"/>
              </a:rPr>
              <a:t>Console</a:t>
            </a:r>
            <a:r>
              <a:rPr lang="en-US" sz="1700" spc="-50">
                <a:solidFill>
                  <a:srgbClr val="574733"/>
                </a:solidFill>
                <a:latin typeface="Consolas" panose="020B0609020204030204"/>
              </a:rPr>
              <a:t>.WriteLineCi</a:t>
            </a:r>
            <a:r>
              <a:rPr lang="en-US" sz="1700" spc="-50">
                <a:solidFill>
                  <a:srgbClr val="1C1929"/>
                </a:solidFill>
                <a:latin typeface="Consolas" panose="020B0609020204030204"/>
              </a:rPr>
              <a:t>.empID+" "+i.empName)</a:t>
            </a:r>
            <a:endParaRPr lang="en-US" sz="1700" spc="-50">
              <a:solidFill>
                <a:srgbClr val="1C1929"/>
              </a:solidFill>
              <a:latin typeface="Consolas" panose="020B0609020204030204"/>
            </a:endParaRPr>
          </a:p>
          <a:p>
            <a:pPr marL="1016000" indent="0">
              <a:lnSpc>
                <a:spcPts val="182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584200" indent="0">
              <a:lnSpc>
                <a:spcPts val="182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39700" indent="0">
              <a:lnSpc>
                <a:spcPts val="1825"/>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
        <p:nvSpPr>
          <p:cNvPr id="6" name="Rectangles 5"/>
          <p:cNvSpPr/>
          <p:nvPr/>
        </p:nvSpPr>
        <p:spPr>
          <a:xfrm>
            <a:off x="865632" y="5583936"/>
            <a:ext cx="182880" cy="286512"/>
          </a:xfrm>
          <a:prstGeom prst="rect">
            <a:avLst/>
          </a:prstGeom>
        </p:spPr>
        <p:txBody>
          <a:bodyPr wrap="none" lIns="0" tIns="0" rIns="0" bIns="0">
            <a:noAutofit/>
          </a:bodyPr>
          <a:p>
            <a:pPr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7" name="Rectangles 6"/>
          <p:cNvSpPr/>
          <p:nvPr/>
        </p:nvSpPr>
        <p:spPr>
          <a:xfrm>
            <a:off x="5608320" y="6461760"/>
            <a:ext cx="987552" cy="170688"/>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6864096" cy="515112"/>
          </a:xfrm>
          <a:prstGeom prst="rect">
            <a:avLst/>
          </a:prstGeom>
        </p:spPr>
        <p:txBody>
          <a:bodyPr wrap="none" lIns="0" tIns="0" rIns="0" bIns="0">
            <a:noAutofit/>
          </a:bodyPr>
          <a:p>
            <a:pPr indent="0"/>
            <a:r>
              <a:rPr lang="en-US" sz="4200">
                <a:latin typeface="Calibri" panose="020F0502020204030204"/>
              </a:rPr>
              <a:t>Collections example using IList</a:t>
            </a:r>
            <a:endParaRPr lang="en-US" sz="4200">
              <a:latin typeface="Calibri" panose="020F0502020204030204"/>
            </a:endParaRPr>
          </a:p>
        </p:txBody>
      </p:sp>
      <p:sp>
        <p:nvSpPr>
          <p:cNvPr id="3" name="Rectangles 2"/>
          <p:cNvSpPr/>
          <p:nvPr/>
        </p:nvSpPr>
        <p:spPr>
          <a:xfrm>
            <a:off x="45720" y="1706880"/>
            <a:ext cx="5382768" cy="3758184"/>
          </a:xfrm>
          <a:prstGeom prst="rect">
            <a:avLst/>
          </a:prstGeom>
        </p:spPr>
        <p:txBody>
          <a:bodyPr lIns="0" tIns="0" rIns="0" bIns="0">
            <a:noAutofit/>
          </a:bodyPr>
          <a:p>
            <a:pPr indent="0">
              <a:lnSpc>
                <a:spcPts val="2495"/>
              </a:lnSpc>
            </a:pPr>
            <a:r>
              <a:rPr lang="en-US" sz="1800">
                <a:solidFill>
                  <a:srgbClr val="130ECE"/>
                </a:solidFill>
                <a:latin typeface="Consolas" panose="020B0609020204030204"/>
              </a:rPr>
              <a:t>namespace </a:t>
            </a:r>
            <a:r>
              <a:rPr lang="en-US" sz="1800">
                <a:solidFill>
                  <a:srgbClr val="120D18"/>
                </a:solidFill>
                <a:latin typeface="Consolas" panose="020B0609020204030204"/>
              </a:rPr>
              <a:t>Session7Demo</a:t>
            </a:r>
            <a:endParaRPr lang="en-US" sz="1800">
              <a:solidFill>
                <a:srgbClr val="120D18"/>
              </a:solidFill>
              <a:latin typeface="Consolas" panose="020B0609020204030204"/>
            </a:endParaRPr>
          </a:p>
          <a:p>
            <a:pPr indent="0">
              <a:lnSpc>
                <a:spcPts val="249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58800" indent="0">
              <a:spcAft>
                <a:spcPts val="210"/>
              </a:spcAft>
            </a:pPr>
            <a:r>
              <a:rPr lang="en-US" sz="900" spc="-50">
                <a:solidFill>
                  <a:srgbClr val="A6A4A6"/>
                </a:solidFill>
                <a:latin typeface="Calibri" panose="020F0502020204030204"/>
              </a:rPr>
              <a:t>7 references</a:t>
            </a:r>
            <a:endParaRPr lang="en-US" sz="900" spc="-50">
              <a:solidFill>
                <a:srgbClr val="A6A4A6"/>
              </a:solidFill>
              <a:latin typeface="Calibri" panose="020F0502020204030204"/>
            </a:endParaRPr>
          </a:p>
          <a:p>
            <a:pPr marL="558800" indent="0">
              <a:lnSpc>
                <a:spcPts val="2400"/>
              </a:lnSpc>
            </a:pPr>
            <a:r>
              <a:rPr lang="en-US" sz="1800">
                <a:solidFill>
                  <a:srgbClr val="130ECE"/>
                </a:solidFill>
                <a:latin typeface="Consolas" panose="020B0609020204030204"/>
              </a:rPr>
              <a:t>class </a:t>
            </a:r>
            <a:r>
              <a:rPr lang="en-US" sz="1800">
                <a:solidFill>
                  <a:srgbClr val="408EA2"/>
                </a:solidFill>
                <a:latin typeface="Consolas" panose="020B0609020204030204"/>
              </a:rPr>
              <a:t>Emp</a:t>
            </a:r>
            <a:endParaRPr lang="en-US" sz="1800">
              <a:solidFill>
                <a:srgbClr val="408EA2"/>
              </a:solidFill>
              <a:latin typeface="Consolas" panose="020B0609020204030204"/>
            </a:endParaRPr>
          </a:p>
          <a:p>
            <a:pPr marL="558800" indent="0" algn="just">
              <a:lnSpc>
                <a:spcPts val="240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92200" indent="0">
              <a:lnSpc>
                <a:spcPts val="2210"/>
              </a:lnSpc>
            </a:pPr>
            <a:r>
              <a:rPr lang="en-US" sz="1800">
                <a:solidFill>
                  <a:srgbClr val="130ECE"/>
                </a:solidFill>
                <a:latin typeface="Consolas" panose="020B0609020204030204"/>
              </a:rPr>
              <a:t>public int </a:t>
            </a:r>
            <a:r>
              <a:rPr lang="en-US" sz="1800">
                <a:solidFill>
                  <a:srgbClr val="120D18"/>
                </a:solidFill>
                <a:latin typeface="Consolas" panose="020B0609020204030204"/>
              </a:rPr>
              <a:t>empID; </a:t>
            </a:r>
            <a:r>
              <a:rPr lang="en-US" sz="1800">
                <a:solidFill>
                  <a:srgbClr val="130ECE"/>
                </a:solidFill>
                <a:latin typeface="Consolas" panose="020B0609020204030204"/>
              </a:rPr>
              <a:t>public string </a:t>
            </a:r>
            <a:r>
              <a:rPr lang="en-US" sz="1800">
                <a:solidFill>
                  <a:srgbClr val="120D18"/>
                </a:solidFill>
                <a:latin typeface="Consolas" panose="020B0609020204030204"/>
              </a:rPr>
              <a:t>empName;</a:t>
            </a:r>
            <a:endParaRPr lang="en-US" sz="1800">
              <a:solidFill>
                <a:srgbClr val="120D18"/>
              </a:solidFill>
              <a:latin typeface="Consolas" panose="020B0609020204030204"/>
            </a:endParaRPr>
          </a:p>
          <a:p>
            <a:pPr marL="1092200" indent="0">
              <a:spcAft>
                <a:spcPts val="210"/>
              </a:spcAft>
            </a:pPr>
            <a:r>
              <a:rPr lang="en-US" sz="900" spc="-50">
                <a:solidFill>
                  <a:srgbClr val="A6A4A6"/>
                </a:solidFill>
                <a:latin typeface="Calibri" panose="020F0502020204030204"/>
              </a:rPr>
              <a:t>3 references</a:t>
            </a:r>
            <a:endParaRPr lang="en-US" sz="900" spc="-50">
              <a:solidFill>
                <a:srgbClr val="A6A4A6"/>
              </a:solidFill>
              <a:latin typeface="Calibri" panose="020F0502020204030204"/>
            </a:endParaRPr>
          </a:p>
          <a:p>
            <a:pPr marL="1092200" indent="0">
              <a:spcAft>
                <a:spcPts val="210"/>
              </a:spcAft>
            </a:pPr>
            <a:r>
              <a:rPr lang="en-US" sz="1800">
                <a:solidFill>
                  <a:srgbClr val="130ECE"/>
                </a:solidFill>
                <a:latin typeface="Consolas" panose="020B0609020204030204"/>
              </a:rPr>
              <a:t>public </a:t>
            </a:r>
            <a:r>
              <a:rPr lang="en-US" sz="1800">
                <a:solidFill>
                  <a:srgbClr val="3355AA"/>
                </a:solidFill>
                <a:latin typeface="Consolas" panose="020B0609020204030204"/>
              </a:rPr>
              <a:t>EmpCint </a:t>
            </a:r>
            <a:r>
              <a:rPr lang="en-US" sz="1800">
                <a:solidFill>
                  <a:srgbClr val="2C3569"/>
                </a:solidFill>
                <a:latin typeface="Consolas" panose="020B0609020204030204"/>
              </a:rPr>
              <a:t>id,</a:t>
            </a:r>
            <a:r>
              <a:rPr lang="en-US" sz="1800">
                <a:solidFill>
                  <a:srgbClr val="130ECE"/>
                </a:solidFill>
                <a:latin typeface="Consolas" panose="020B0609020204030204"/>
              </a:rPr>
              <a:t>string </a:t>
            </a:r>
            <a:r>
              <a:rPr lang="en-US" sz="1800">
                <a:solidFill>
                  <a:srgbClr val="2C3569"/>
                </a:solidFill>
                <a:latin typeface="Consolas" panose="020B0609020204030204"/>
              </a:rPr>
              <a:t>ename)</a:t>
            </a:r>
            <a:endParaRPr lang="en-US" sz="1800">
              <a:solidFill>
                <a:srgbClr val="2C3569"/>
              </a:solidFill>
              <a:latin typeface="Consolas" panose="020B0609020204030204"/>
            </a:endParaRPr>
          </a:p>
          <a:p>
            <a:pPr indent="0">
              <a:spcAft>
                <a:spcPts val="210"/>
              </a:spcAft>
            </a:pPr>
            <a:r>
              <a:rPr lang="en-US" sz="900" b="1">
                <a:solidFill>
                  <a:srgbClr val="D4D4D4"/>
                </a:solidFill>
                <a:latin typeface="Consolas" panose="020B0609020204030204"/>
              </a:rPr>
              <a:t>| | </a:t>
            </a:r>
            <a:r>
              <a:rPr lang="en-US" sz="900" b="1">
                <a:solidFill>
                  <a:srgbClr val="120D18"/>
                </a:solidFill>
                <a:latin typeface="Consolas" panose="020B0609020204030204"/>
              </a:rPr>
              <a:t>{</a:t>
            </a:r>
            <a:endParaRPr lang="en-US" sz="900" b="1">
              <a:solidFill>
                <a:srgbClr val="120D18"/>
              </a:solidFill>
              <a:latin typeface="Consolas" panose="020B0609020204030204"/>
            </a:endParaRPr>
          </a:p>
          <a:p>
            <a:pPr marL="1625600" marR="990600" indent="0">
              <a:lnSpc>
                <a:spcPts val="2255"/>
              </a:lnSpc>
              <a:spcAft>
                <a:spcPts val="210"/>
              </a:spcAft>
            </a:pPr>
            <a:r>
              <a:rPr lang="en-US" sz="1600">
                <a:solidFill>
                  <a:srgbClr val="9E9AE3"/>
                </a:solidFill>
                <a:latin typeface="Consolas" panose="020B0609020204030204"/>
              </a:rPr>
              <a:t>this.</a:t>
            </a:r>
            <a:r>
              <a:rPr lang="en-US" sz="1800">
                <a:solidFill>
                  <a:srgbClr val="120D18"/>
                </a:solidFill>
                <a:latin typeface="Consolas" panose="020B0609020204030204"/>
              </a:rPr>
              <a:t>empID </a:t>
            </a:r>
            <a:r>
              <a:rPr lang="en-US" sz="1800">
                <a:latin typeface="Consolas" panose="020B0609020204030204"/>
              </a:rPr>
              <a:t>= </a:t>
            </a:r>
            <a:r>
              <a:rPr lang="en-US" sz="1800">
                <a:solidFill>
                  <a:srgbClr val="2C3569"/>
                </a:solidFill>
                <a:latin typeface="Consolas" panose="020B0609020204030204"/>
              </a:rPr>
              <a:t>id; </a:t>
            </a:r>
            <a:r>
              <a:rPr lang="en-US" sz="1600">
                <a:solidFill>
                  <a:srgbClr val="9E9AE3"/>
                </a:solidFill>
                <a:latin typeface="Consolas" panose="020B0609020204030204"/>
              </a:rPr>
              <a:t>this.</a:t>
            </a:r>
            <a:r>
              <a:rPr lang="en-US" sz="1800">
                <a:solidFill>
                  <a:srgbClr val="120D18"/>
                </a:solidFill>
                <a:latin typeface="Consolas" panose="020B0609020204030204"/>
              </a:rPr>
              <a:t>empName </a:t>
            </a:r>
            <a:r>
              <a:rPr lang="en-US" sz="1800">
                <a:latin typeface="Consolas" panose="020B0609020204030204"/>
              </a:rPr>
              <a:t>= </a:t>
            </a:r>
            <a:r>
              <a:rPr lang="en-US" sz="1800">
                <a:solidFill>
                  <a:srgbClr val="2C3569"/>
                </a:solidFill>
                <a:latin typeface="Consolas" panose="020B0609020204030204"/>
              </a:rPr>
              <a:t>ename;</a:t>
            </a:r>
            <a:endParaRPr lang="en-US" sz="1800">
              <a:solidFill>
                <a:srgbClr val="2C3569"/>
              </a:solidFill>
              <a:latin typeface="Consolas" panose="020B0609020204030204"/>
            </a:endParaRPr>
          </a:p>
          <a:p>
            <a:pPr marL="10922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58800" indent="0" algn="just"/>
            <a:r>
              <a:rPr lang="en-US" sz="2600">
                <a:solidFill>
                  <a:srgbClr val="120D18"/>
                </a:solidFill>
                <a:latin typeface="Calibri" panose="020F0502020204030204"/>
              </a:rPr>
              <a:t>&gt;    </a:t>
            </a:r>
            <a:r>
              <a:rPr lang="en-US" sz="2600">
                <a:solidFill>
                  <a:srgbClr val="332F38"/>
                </a:solidFill>
                <a:latin typeface="Calibri" panose="020F0502020204030204"/>
              </a:rPr>
              <a:t>&gt;i</a:t>
            </a:r>
            <a:endParaRPr lang="en-US" sz="2600">
              <a:solidFill>
                <a:srgbClr val="332F38"/>
              </a:solidFill>
              <a:latin typeface="Calibri" panose="020F0502020204030204"/>
            </a:endParaRPr>
          </a:p>
        </p:txBody>
      </p:sp>
      <p:sp>
        <p:nvSpPr>
          <p:cNvPr id="4" name="Rectangles 3"/>
          <p:cNvSpPr/>
          <p:nvPr/>
        </p:nvSpPr>
        <p:spPr>
          <a:xfrm>
            <a:off x="5611368" y="1670304"/>
            <a:ext cx="5907024" cy="3541776"/>
          </a:xfrm>
          <a:prstGeom prst="rect">
            <a:avLst/>
          </a:prstGeom>
        </p:spPr>
        <p:txBody>
          <a:bodyPr lIns="0" tIns="0" rIns="0" bIns="0">
            <a:noAutofit/>
          </a:bodyPr>
          <a:p>
            <a:pPr indent="0">
              <a:lnSpc>
                <a:spcPts val="2015"/>
              </a:lnSpc>
            </a:pPr>
            <a:r>
              <a:rPr lang="en-US" sz="1700" spc="-50">
                <a:solidFill>
                  <a:srgbClr val="2B23C4"/>
                </a:solidFill>
                <a:latin typeface="Consolas" panose="020B0609020204030204"/>
              </a:rPr>
              <a:t>class </a:t>
            </a:r>
            <a:r>
              <a:rPr lang="en-US" sz="1700" spc="-50">
                <a:solidFill>
                  <a:srgbClr val="408EA2"/>
                </a:solidFill>
                <a:latin typeface="Consolas" panose="020B0609020204030204"/>
              </a:rPr>
              <a:t>urogram</a:t>
            </a:r>
            <a:endParaRPr lang="en-US" sz="1700" spc="-50">
              <a:solidFill>
                <a:srgbClr val="408EA2"/>
              </a:solidFill>
              <a:latin typeface="Consolas" panose="020B0609020204030204"/>
            </a:endParaRPr>
          </a:p>
          <a:p>
            <a:pPr marL="139700" indent="0">
              <a:lnSpc>
                <a:spcPts val="2015"/>
              </a:lnSpc>
              <a:spcAft>
                <a:spcPts val="210"/>
              </a:spcAft>
            </a:pPr>
            <a:r>
              <a:rPr lang="en-US" sz="2600">
                <a:solidFill>
                  <a:srgbClr val="332F38"/>
                </a:solidFill>
                <a:latin typeface="Calibri" panose="020F0502020204030204"/>
              </a:rPr>
              <a:t>{</a:t>
            </a:r>
            <a:endParaRPr lang="en-US" sz="2600">
              <a:solidFill>
                <a:srgbClr val="332F38"/>
              </a:solidFill>
              <a:latin typeface="Calibri" panose="020F0502020204030204"/>
            </a:endParaRPr>
          </a:p>
          <a:p>
            <a:pPr marL="571500" indent="0">
              <a:spcAft>
                <a:spcPts val="210"/>
              </a:spcAft>
            </a:pPr>
            <a:r>
              <a:rPr lang="en-US" sz="1700" spc="-50">
                <a:solidFill>
                  <a:srgbClr val="2B23C4"/>
                </a:solidFill>
                <a:latin typeface="Consolas" panose="020B0609020204030204"/>
              </a:rPr>
              <a:t>static void </a:t>
            </a:r>
            <a:r>
              <a:rPr lang="en-US" sz="1700" spc="-50">
                <a:solidFill>
                  <a:srgbClr val="34357D"/>
                </a:solidFill>
                <a:latin typeface="Consolas" panose="020B0609020204030204"/>
              </a:rPr>
              <a:t>Main(string[] args)</a:t>
            </a:r>
            <a:endParaRPr lang="en-US" sz="1700" spc="-50">
              <a:solidFill>
                <a:srgbClr val="34357D"/>
              </a:solidFill>
              <a:latin typeface="Consolas" panose="020B0609020204030204"/>
            </a:endParaRPr>
          </a:p>
          <a:p>
            <a:pPr marL="571500" indent="0">
              <a:spcAft>
                <a:spcPts val="1470"/>
              </a:spcAft>
            </a:pPr>
            <a:r>
              <a:rPr lang="en-US" sz="2600">
                <a:solidFill>
                  <a:srgbClr val="332F38"/>
                </a:solidFill>
                <a:latin typeface="Calibri" panose="020F0502020204030204"/>
              </a:rPr>
              <a:t>{</a:t>
            </a:r>
            <a:endParaRPr lang="en-US" sz="2600">
              <a:solidFill>
                <a:srgbClr val="332F38"/>
              </a:solidFill>
              <a:latin typeface="Calibri" panose="020F0502020204030204"/>
            </a:endParaRPr>
          </a:p>
          <a:p>
            <a:pPr marL="1003300" marR="1219200" indent="0">
              <a:lnSpc>
                <a:spcPts val="1825"/>
              </a:lnSpc>
            </a:pPr>
            <a:r>
              <a:rPr lang="en-US" sz="1700" spc="-50">
                <a:solidFill>
                  <a:srgbClr val="408EA2"/>
                </a:solidFill>
                <a:latin typeface="Consolas" panose="020B0609020204030204"/>
              </a:rPr>
              <a:t>IList&lt;Emp&gt; </a:t>
            </a:r>
            <a:r>
              <a:rPr lang="en-US" sz="1700" spc="-50">
                <a:solidFill>
                  <a:srgbClr val="34357D"/>
                </a:solidFill>
                <a:latin typeface="Consolas" panose="020B0609020204030204"/>
              </a:rPr>
              <a:t>list </a:t>
            </a:r>
            <a:r>
              <a:rPr lang="en-US" sz="1700" spc="-50">
                <a:solidFill>
                  <a:srgbClr val="332F38"/>
                </a:solidFill>
                <a:latin typeface="Consolas" panose="020B0609020204030204"/>
              </a:rPr>
              <a:t>= </a:t>
            </a:r>
            <a:r>
              <a:rPr lang="en-US" sz="1700" spc="-50">
                <a:solidFill>
                  <a:srgbClr val="2B23C4"/>
                </a:solidFill>
                <a:latin typeface="Consolas" panose="020B0609020204030204"/>
              </a:rPr>
              <a:t>new </a:t>
            </a:r>
            <a:r>
              <a:rPr lang="en-US" sz="1700" spc="-50">
                <a:solidFill>
                  <a:srgbClr val="445F68"/>
                </a:solidFill>
                <a:latin typeface="Consolas" panose="020B0609020204030204"/>
              </a:rPr>
              <a:t>List&lt;Emp&gt;(); </a:t>
            </a:r>
            <a:r>
              <a:rPr lang="en-US" sz="1700" spc="-50">
                <a:solidFill>
                  <a:srgbClr val="34357D"/>
                </a:solidFill>
                <a:latin typeface="Consolas" panose="020B0609020204030204"/>
              </a:rPr>
              <a:t>list.AddCnew </a:t>
            </a:r>
            <a:r>
              <a:rPr lang="en-US" sz="1700" spc="-50">
                <a:solidFill>
                  <a:srgbClr val="445F68"/>
                </a:solidFill>
                <a:latin typeface="Consolas" panose="020B0609020204030204"/>
              </a:rPr>
              <a:t>Emp(19, </a:t>
            </a:r>
            <a:r>
              <a:rPr lang="en-US" sz="1700" spc="-50">
                <a:solidFill>
                  <a:srgbClr val="632940"/>
                </a:solidFill>
                <a:latin typeface="Consolas" panose="020B0609020204030204"/>
              </a:rPr>
              <a:t>"Alex")); </a:t>
            </a:r>
            <a:r>
              <a:rPr lang="en-US" sz="1700" spc="-50">
                <a:solidFill>
                  <a:srgbClr val="34357D"/>
                </a:solidFill>
                <a:latin typeface="Consolas" panose="020B0609020204030204"/>
              </a:rPr>
              <a:t>list.AddCnew </a:t>
            </a:r>
            <a:r>
              <a:rPr lang="en-US" sz="1700" spc="-50">
                <a:solidFill>
                  <a:srgbClr val="445F68"/>
                </a:solidFill>
                <a:latin typeface="Consolas" panose="020B0609020204030204"/>
              </a:rPr>
              <a:t>EmpCll, </a:t>
            </a:r>
            <a:r>
              <a:rPr lang="en-US" sz="1700" spc="-50">
                <a:solidFill>
                  <a:srgbClr val="632940"/>
                </a:solidFill>
                <a:latin typeface="Consolas" panose="020B0609020204030204"/>
              </a:rPr>
              <a:t>"Ram")); </a:t>
            </a:r>
            <a:r>
              <a:rPr lang="en-US" sz="1700" spc="-50">
                <a:solidFill>
                  <a:srgbClr val="34357D"/>
                </a:solidFill>
                <a:latin typeface="Consolas" panose="020B0609020204030204"/>
              </a:rPr>
              <a:t>list.AddCnew </a:t>
            </a:r>
            <a:r>
              <a:rPr lang="en-US" sz="1700" spc="-50">
                <a:solidFill>
                  <a:srgbClr val="445F68"/>
                </a:solidFill>
                <a:latin typeface="Consolas" panose="020B0609020204030204"/>
              </a:rPr>
              <a:t>Emp(14, </a:t>
            </a:r>
            <a:r>
              <a:rPr lang="en-US" sz="1700" spc="-50">
                <a:solidFill>
                  <a:srgbClr val="632940"/>
                </a:solidFill>
                <a:latin typeface="Consolas" panose="020B0609020204030204"/>
              </a:rPr>
              <a:t>"John"));</a:t>
            </a:r>
            <a:endParaRPr lang="en-US" sz="1700" spc="-50">
              <a:solidFill>
                <a:srgbClr val="632940"/>
              </a:solidFill>
              <a:latin typeface="Consolas" panose="020B0609020204030204"/>
            </a:endParaRPr>
          </a:p>
          <a:p>
            <a:pPr marL="1003300" indent="0">
              <a:lnSpc>
                <a:spcPts val="1825"/>
              </a:lnSpc>
              <a:spcAft>
                <a:spcPts val="210"/>
              </a:spcAft>
            </a:pPr>
            <a:r>
              <a:rPr lang="en-US" sz="1700" spc="-50">
                <a:solidFill>
                  <a:srgbClr val="7649A2"/>
                </a:solidFill>
                <a:latin typeface="Consolas" panose="020B0609020204030204"/>
              </a:rPr>
              <a:t>■ForeachCEmp </a:t>
            </a:r>
            <a:r>
              <a:rPr lang="en-US" sz="1700" spc="-50">
                <a:solidFill>
                  <a:srgbClr val="34357D"/>
                </a:solidFill>
                <a:latin typeface="Consolas" panose="020B0609020204030204"/>
              </a:rPr>
              <a:t>i </a:t>
            </a:r>
            <a:r>
              <a:rPr lang="en-US" sz="1700" spc="-50">
                <a:solidFill>
                  <a:srgbClr val="7649A2"/>
                </a:solidFill>
                <a:latin typeface="Consolas" panose="020B0609020204030204"/>
              </a:rPr>
              <a:t>in </a:t>
            </a:r>
            <a:r>
              <a:rPr lang="en-US" sz="1700" spc="-50">
                <a:solidFill>
                  <a:srgbClr val="34357D"/>
                </a:solidFill>
                <a:latin typeface="Consolas" panose="020B0609020204030204"/>
              </a:rPr>
              <a:t>list)</a:t>
            </a:r>
            <a:endParaRPr lang="en-US" sz="1700" spc="-50">
              <a:solidFill>
                <a:srgbClr val="34357D"/>
              </a:solidFill>
              <a:latin typeface="Consolas" panose="020B0609020204030204"/>
            </a:endParaRPr>
          </a:p>
          <a:p>
            <a:pPr marL="1003300" indent="0">
              <a:spcAft>
                <a:spcPts val="210"/>
              </a:spcAft>
            </a:pPr>
            <a:r>
              <a:rPr lang="en-US" sz="2600">
                <a:solidFill>
                  <a:srgbClr val="332F38"/>
                </a:solidFill>
                <a:latin typeface="Calibri" panose="020F0502020204030204"/>
              </a:rPr>
              <a:t>{</a:t>
            </a:r>
            <a:endParaRPr lang="en-US" sz="2600">
              <a:solidFill>
                <a:srgbClr val="332F38"/>
              </a:solidFill>
              <a:latin typeface="Calibri" panose="020F0502020204030204"/>
            </a:endParaRPr>
          </a:p>
          <a:p>
            <a:pPr indent="0" algn="r">
              <a:spcAft>
                <a:spcPts val="210"/>
              </a:spcAft>
            </a:pPr>
            <a:r>
              <a:rPr lang="en-US" sz="1700" spc="-50">
                <a:solidFill>
                  <a:srgbClr val="408EA2"/>
                </a:solidFill>
                <a:latin typeface="Consolas" panose="020B0609020204030204"/>
              </a:rPr>
              <a:t>Console.</a:t>
            </a:r>
            <a:r>
              <a:rPr lang="en-US" sz="1700" spc="-50">
                <a:solidFill>
                  <a:srgbClr val="545454"/>
                </a:solidFill>
                <a:latin typeface="Consolas" panose="020B0609020204030204"/>
              </a:rPr>
              <a:t>WriteLineCi.</a:t>
            </a:r>
            <a:r>
              <a:rPr lang="en-US" sz="1700" spc="-50">
                <a:solidFill>
                  <a:srgbClr val="332F38"/>
                </a:solidFill>
                <a:latin typeface="Consolas" panose="020B0609020204030204"/>
              </a:rPr>
              <a:t>empID+" "+i.empName);</a:t>
            </a:r>
            <a:endParaRPr lang="en-US" sz="1700" spc="-50">
              <a:solidFill>
                <a:srgbClr val="332F38"/>
              </a:solidFill>
              <a:latin typeface="Consolas" panose="020B0609020204030204"/>
            </a:endParaRPr>
          </a:p>
          <a:p>
            <a:pPr marL="1003300" indent="0">
              <a:lnSpc>
                <a:spcPts val="1825"/>
              </a:lnSpc>
            </a:pPr>
            <a:r>
              <a:rPr lang="en-US" sz="2600">
                <a:solidFill>
                  <a:srgbClr val="332F38"/>
                </a:solidFill>
                <a:latin typeface="Calibri" panose="020F0502020204030204"/>
              </a:rPr>
              <a:t>}</a:t>
            </a:r>
            <a:endParaRPr lang="en-US" sz="2600">
              <a:solidFill>
                <a:srgbClr val="332F38"/>
              </a:solidFill>
              <a:latin typeface="Calibri" panose="020F0502020204030204"/>
            </a:endParaRPr>
          </a:p>
          <a:p>
            <a:pPr marL="571500" indent="0">
              <a:lnSpc>
                <a:spcPts val="1825"/>
              </a:lnSpc>
            </a:pPr>
            <a:r>
              <a:rPr lang="en-US" sz="2600">
                <a:solidFill>
                  <a:srgbClr val="332F38"/>
                </a:solidFill>
                <a:latin typeface="Calibri" panose="020F0502020204030204"/>
              </a:rPr>
              <a:t>}</a:t>
            </a:r>
            <a:endParaRPr lang="en-US" sz="2600">
              <a:solidFill>
                <a:srgbClr val="332F38"/>
              </a:solidFill>
              <a:latin typeface="Calibri" panose="020F0502020204030204"/>
            </a:endParaRPr>
          </a:p>
          <a:p>
            <a:pPr marL="139700" indent="0">
              <a:lnSpc>
                <a:spcPts val="1825"/>
              </a:lnSpc>
            </a:pPr>
            <a:r>
              <a:rPr lang="en-US" sz="2600">
                <a:solidFill>
                  <a:srgbClr val="332F38"/>
                </a:solidFill>
                <a:latin typeface="Calibri" panose="020F0502020204030204"/>
              </a:rPr>
              <a:t>}</a:t>
            </a:r>
            <a:endParaRPr lang="en-US" sz="2600">
              <a:solidFill>
                <a:srgbClr val="332F3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9079992" cy="499872"/>
          </a:xfrm>
          <a:prstGeom prst="rect">
            <a:avLst/>
          </a:prstGeom>
        </p:spPr>
        <p:txBody>
          <a:bodyPr wrap="none" lIns="0" tIns="0" rIns="0" bIns="0">
            <a:noAutofit/>
          </a:bodyPr>
          <a:p>
            <a:pPr indent="0"/>
            <a:r>
              <a:rPr lang="en-US" sz="4200">
                <a:latin typeface="Calibri" panose="020F0502020204030204"/>
              </a:rPr>
              <a:t>Collections example using IDictionary</a:t>
            </a:r>
            <a:endParaRPr lang="en-US" sz="4200">
              <a:latin typeface="Calibri" panose="020F0502020204030204"/>
            </a:endParaRPr>
          </a:p>
        </p:txBody>
      </p:sp>
      <p:sp>
        <p:nvSpPr>
          <p:cNvPr id="3" name="Rectangles 2"/>
          <p:cNvSpPr/>
          <p:nvPr/>
        </p:nvSpPr>
        <p:spPr>
          <a:xfrm>
            <a:off x="932688" y="1618488"/>
            <a:ext cx="9079992" cy="4791456"/>
          </a:xfrm>
          <a:prstGeom prst="rect">
            <a:avLst/>
          </a:prstGeom>
        </p:spPr>
        <p:txBody>
          <a:bodyPr lIns="0" tIns="0" rIns="0" bIns="0">
            <a:noAutofit/>
          </a:bodyPr>
          <a:p>
            <a:pPr marL="266700" indent="0">
              <a:lnSpc>
                <a:spcPts val="2135"/>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393700" indent="0">
              <a:lnSpc>
                <a:spcPts val="213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8636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863600" indent="0">
              <a:spcAft>
                <a:spcPts val="210"/>
              </a:spcAft>
            </a:pPr>
            <a:r>
              <a:rPr lang="en-US" sz="1700" spc="-50">
                <a:solidFill>
                  <a:srgbClr val="130ECE"/>
                </a:solidFill>
                <a:latin typeface="Consolas" panose="020B0609020204030204"/>
              </a:rPr>
              <a:t>static void </a:t>
            </a:r>
            <a:r>
              <a:rPr lang="en-US" sz="1700" spc="-50">
                <a:solidFill>
                  <a:srgbClr val="2C3569"/>
                </a:solidFill>
                <a:latin typeface="Consolas" panose="020B0609020204030204"/>
              </a:rPr>
              <a:t>Main(string[] args)</a:t>
            </a:r>
            <a:endParaRPr lang="en-US" sz="1700" spc="-50">
              <a:solidFill>
                <a:srgbClr val="2C3569"/>
              </a:solidFill>
              <a:latin typeface="Consolas" panose="020B0609020204030204"/>
            </a:endParaRPr>
          </a:p>
          <a:p>
            <a:pPr marL="8636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092200" indent="0">
              <a:lnSpc>
                <a:spcPts val="1945"/>
              </a:lnSpc>
            </a:pPr>
            <a:r>
              <a:rPr lang="en-US" sz="1700" spc="-50">
                <a:solidFill>
                  <a:srgbClr val="1B7721"/>
                </a:solidFill>
                <a:latin typeface="Consolas" panose="020B0609020204030204"/>
              </a:rPr>
              <a:t>// Create a new dictionary of strings, with string keys,</a:t>
            </a:r>
            <a:endParaRPr lang="en-US" sz="1700" spc="-50">
              <a:solidFill>
                <a:srgbClr val="1B7721"/>
              </a:solidFill>
              <a:latin typeface="Consolas" panose="020B0609020204030204"/>
            </a:endParaRPr>
          </a:p>
          <a:p>
            <a:pPr marL="1333500" indent="0">
              <a:lnSpc>
                <a:spcPts val="1945"/>
              </a:lnSpc>
              <a:spcAft>
                <a:spcPts val="1260"/>
              </a:spcAft>
            </a:pPr>
            <a:r>
              <a:rPr lang="en-US" sz="1700" spc="-50">
                <a:solidFill>
                  <a:srgbClr val="1B7721"/>
                </a:solidFill>
                <a:latin typeface="Consolas" panose="020B0609020204030204"/>
              </a:rPr>
              <a:t>// and access it through the IDictionary generic interface. </a:t>
            </a:r>
            <a:r>
              <a:rPr lang="en-US" sz="1700" spc="-50">
                <a:solidFill>
                  <a:srgbClr val="408EA2"/>
                </a:solidFill>
                <a:latin typeface="Consolas" panose="020B0609020204030204"/>
              </a:rPr>
              <a:t>IDictionary&lt; </a:t>
            </a:r>
            <a:r>
              <a:rPr lang="en-US" sz="1700" spc="-50">
                <a:solidFill>
                  <a:srgbClr val="130ECE"/>
                </a:solidFill>
                <a:latin typeface="Consolas" panose="020B0609020204030204"/>
              </a:rPr>
              <a:t>string</a:t>
            </a:r>
            <a:r>
              <a:rPr lang="en-US" sz="1700" spc="-50">
                <a:solidFill>
                  <a:srgbClr val="1C1929"/>
                </a:solidFill>
                <a:latin typeface="Consolas" panose="020B0609020204030204"/>
              </a:rPr>
              <a:t>,</a:t>
            </a:r>
            <a:r>
              <a:rPr lang="en-US" sz="1700" spc="-50">
                <a:solidFill>
                  <a:srgbClr val="130ECE"/>
                </a:solidFill>
                <a:latin typeface="Consolas" panose="020B0609020204030204"/>
              </a:rPr>
              <a:t>string&gt; </a:t>
            </a:r>
            <a:r>
              <a:rPr lang="en-US" sz="1700" spc="-50">
                <a:solidFill>
                  <a:srgbClr val="2C3569"/>
                </a:solidFill>
                <a:latin typeface="Consolas" panose="020B0609020204030204"/>
              </a:rPr>
              <a:t>list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3355AA"/>
                </a:solidFill>
                <a:latin typeface="Consolas" panose="020B0609020204030204"/>
              </a:rPr>
              <a:t>Dictionary&lt;string</a:t>
            </a:r>
            <a:r>
              <a:rPr lang="en-US" sz="1700" spc="-50">
                <a:solidFill>
                  <a:srgbClr val="1C1929"/>
                </a:solidFill>
                <a:latin typeface="Consolas" panose="020B0609020204030204"/>
              </a:rPr>
              <a:t>,</a:t>
            </a:r>
            <a:r>
              <a:rPr lang="en-US" sz="1700" spc="-50">
                <a:solidFill>
                  <a:srgbClr val="150D9E"/>
                </a:solidFill>
                <a:latin typeface="Consolas" panose="020B0609020204030204"/>
              </a:rPr>
              <a:t>string&gt;0 </a:t>
            </a:r>
            <a:r>
              <a:rPr lang="en-US" sz="1700" spc="-50">
                <a:solidFill>
                  <a:srgbClr val="2C3569"/>
                </a:solidFill>
                <a:latin typeface="Consolas" panose="020B0609020204030204"/>
              </a:rPr>
              <a:t>list</a:t>
            </a:r>
            <a:r>
              <a:rPr lang="en-US" sz="1700" spc="-50">
                <a:solidFill>
                  <a:srgbClr val="1C1929"/>
                </a:solidFill>
                <a:latin typeface="Consolas" panose="020B0609020204030204"/>
              </a:rPr>
              <a:t>. </a:t>
            </a:r>
            <a:r>
              <a:rPr lang="en-US" sz="1700" spc="-50">
                <a:solidFill>
                  <a:srgbClr val="7B292C"/>
                </a:solidFill>
                <a:latin typeface="Consolas" panose="020B0609020204030204"/>
              </a:rPr>
              <a:t>AddC'Alex" </a:t>
            </a:r>
            <a:r>
              <a:rPr lang="en-US" sz="1700" spc="-50">
                <a:solidFill>
                  <a:srgbClr val="1C1929"/>
                </a:solidFill>
                <a:latin typeface="Consolas" panose="020B0609020204030204"/>
              </a:rPr>
              <a:t>, </a:t>
            </a:r>
            <a:r>
              <a:rPr lang="en-US" sz="1700" spc="-50">
                <a:solidFill>
                  <a:srgbClr val="7B292C"/>
                </a:solidFill>
                <a:latin typeface="Consolas" panose="020B0609020204030204"/>
              </a:rPr>
              <a:t>"Manager") </a:t>
            </a:r>
            <a:r>
              <a:rPr lang="en-US" sz="1700" spc="-50">
                <a:solidFill>
                  <a:srgbClr val="1C1929"/>
                </a:solidFill>
                <a:latin typeface="Consolas" panose="020B0609020204030204"/>
              </a:rPr>
              <a:t>; </a:t>
            </a:r>
            <a:r>
              <a:rPr lang="en-US" sz="1700" spc="-50">
                <a:solidFill>
                  <a:srgbClr val="2C3569"/>
                </a:solidFill>
                <a:latin typeface="Consolas" panose="020B0609020204030204"/>
              </a:rPr>
              <a:t>list</a:t>
            </a:r>
            <a:r>
              <a:rPr lang="en-US" sz="1700" spc="-50">
                <a:solidFill>
                  <a:srgbClr val="574733"/>
                </a:solidFill>
                <a:latin typeface="Consolas" panose="020B0609020204030204"/>
              </a:rPr>
              <a:t>.AddC"</a:t>
            </a:r>
            <a:r>
              <a:rPr lang="en-US" sz="1700" spc="-50">
                <a:solidFill>
                  <a:srgbClr val="7B292C"/>
                </a:solidFill>
                <a:latin typeface="Consolas" panose="020B0609020204030204"/>
              </a:rPr>
              <a:t>John"</a:t>
            </a:r>
            <a:r>
              <a:rPr lang="en-US" sz="1700" spc="-50">
                <a:solidFill>
                  <a:srgbClr val="1C1929"/>
                </a:solidFill>
                <a:latin typeface="Consolas" panose="020B0609020204030204"/>
              </a:rPr>
              <a:t>, </a:t>
            </a:r>
            <a:r>
              <a:rPr lang="en-US" sz="1700" spc="-50">
                <a:solidFill>
                  <a:srgbClr val="7B292C"/>
                </a:solidFill>
                <a:latin typeface="Consolas" panose="020B0609020204030204"/>
              </a:rPr>
              <a:t>"Clerk"); </a:t>
            </a:r>
            <a:r>
              <a:rPr lang="en-US" sz="1700" spc="-50">
                <a:solidFill>
                  <a:srgbClr val="2C3569"/>
                </a:solidFill>
                <a:latin typeface="Consolas" panose="020B0609020204030204"/>
              </a:rPr>
              <a:t>list</a:t>
            </a:r>
            <a:r>
              <a:rPr lang="en-US" sz="1700" spc="-50">
                <a:solidFill>
                  <a:srgbClr val="1C1929"/>
                </a:solidFill>
                <a:latin typeface="Consolas" panose="020B0609020204030204"/>
              </a:rPr>
              <a:t>.</a:t>
            </a:r>
            <a:r>
              <a:rPr lang="en-US" sz="1700" spc="-50">
                <a:solidFill>
                  <a:srgbClr val="574733"/>
                </a:solidFill>
                <a:latin typeface="Consolas" panose="020B0609020204030204"/>
              </a:rPr>
              <a:t>Add(</a:t>
            </a:r>
            <a:r>
              <a:rPr lang="en-US" sz="1700" spc="-50">
                <a:solidFill>
                  <a:srgbClr val="7B292C"/>
                </a:solidFill>
                <a:latin typeface="Consolas" panose="020B0609020204030204"/>
              </a:rPr>
              <a:t>"Merry"</a:t>
            </a:r>
            <a:r>
              <a:rPr lang="en-US" sz="1700" spc="-50">
                <a:solidFill>
                  <a:srgbClr val="1C1929"/>
                </a:solidFill>
                <a:latin typeface="Consolas" panose="020B0609020204030204"/>
              </a:rPr>
              <a:t>, </a:t>
            </a:r>
            <a:r>
              <a:rPr lang="en-US" sz="1700" spc="-50">
                <a:solidFill>
                  <a:srgbClr val="7B292C"/>
                </a:solidFill>
                <a:latin typeface="Consolas" panose="020B0609020204030204"/>
              </a:rPr>
              <a:t>"Operator")</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a:p>
            <a:pPr marL="1333500" indent="0">
              <a:lnSpc>
                <a:spcPts val="1945"/>
              </a:lnSpc>
            </a:pPr>
            <a:r>
              <a:rPr lang="en-US" sz="1700" spc="-50">
                <a:solidFill>
                  <a:srgbClr val="1B7721"/>
                </a:solidFill>
                <a:latin typeface="Consolas" panose="020B0609020204030204"/>
              </a:rPr>
              <a:t>// When you use foreach to enumerate dictionary elements,</a:t>
            </a:r>
            <a:endParaRPr lang="en-US" sz="1700" spc="-50">
              <a:solidFill>
                <a:srgbClr val="1B7721"/>
              </a:solidFill>
              <a:latin typeface="Consolas" panose="020B0609020204030204"/>
            </a:endParaRPr>
          </a:p>
          <a:p>
            <a:pPr marL="1333500" indent="0">
              <a:lnSpc>
                <a:spcPts val="1945"/>
              </a:lnSpc>
              <a:spcAft>
                <a:spcPts val="210"/>
              </a:spcAft>
            </a:pPr>
            <a:r>
              <a:rPr lang="en-US" sz="1700" spc="-50">
                <a:solidFill>
                  <a:srgbClr val="1B7721"/>
                </a:solidFill>
                <a:latin typeface="Consolas" panose="020B0609020204030204"/>
              </a:rPr>
              <a:t>// the elements are retrieved as KeyValuePair objects, </a:t>
            </a:r>
            <a:r>
              <a:rPr lang="en-US" sz="1700" spc="-50">
                <a:solidFill>
                  <a:srgbClr val="811BAD"/>
                </a:solidFill>
                <a:latin typeface="Consolas" panose="020B0609020204030204"/>
              </a:rPr>
              <a:t>foreach </a:t>
            </a:r>
            <a:r>
              <a:rPr lang="en-US" sz="1700" spc="-50">
                <a:solidFill>
                  <a:srgbClr val="3355AA"/>
                </a:solidFill>
                <a:latin typeface="Consolas" panose="020B0609020204030204"/>
              </a:rPr>
              <a:t>(KeyValuePair&lt;string</a:t>
            </a:r>
            <a:r>
              <a:rPr lang="en-US" sz="1700" spc="-50">
                <a:solidFill>
                  <a:srgbClr val="1C1929"/>
                </a:solidFill>
                <a:latin typeface="Consolas" panose="020B0609020204030204"/>
              </a:rPr>
              <a:t>,</a:t>
            </a:r>
            <a:r>
              <a:rPr lang="en-US" sz="1700" spc="-50">
                <a:solidFill>
                  <a:srgbClr val="130ECE"/>
                </a:solidFill>
                <a:latin typeface="Consolas" panose="020B0609020204030204"/>
              </a:rPr>
              <a:t>string&gt; </a:t>
            </a:r>
            <a:r>
              <a:rPr lang="en-US" sz="1700" spc="-50">
                <a:solidFill>
                  <a:srgbClr val="2C3569"/>
                </a:solidFill>
                <a:latin typeface="Consolas" panose="020B0609020204030204"/>
              </a:rPr>
              <a:t>i </a:t>
            </a:r>
            <a:r>
              <a:rPr lang="en-US" sz="1700" spc="-50">
                <a:solidFill>
                  <a:srgbClr val="811BAD"/>
                </a:solidFill>
                <a:latin typeface="Consolas" panose="020B0609020204030204"/>
              </a:rPr>
              <a:t>in </a:t>
            </a:r>
            <a:r>
              <a:rPr lang="en-US" sz="1700" spc="-50">
                <a:solidFill>
                  <a:srgbClr val="2C3569"/>
                </a:solidFill>
                <a:latin typeface="Consolas" panose="020B0609020204030204"/>
              </a:rPr>
              <a:t>list)</a:t>
            </a:r>
            <a:endParaRPr lang="en-US" sz="1700" spc="-50">
              <a:solidFill>
                <a:srgbClr val="2C3569"/>
              </a:solidFill>
              <a:latin typeface="Consolas" panose="020B0609020204030204"/>
            </a:endParaRPr>
          </a:p>
          <a:p>
            <a:pPr marL="13335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676400" indent="0" algn="just">
              <a:spcAft>
                <a:spcPts val="210"/>
              </a:spcAft>
            </a:pPr>
            <a:r>
              <a:rPr lang="en-US" sz="1700" spc="-50">
                <a:solidFill>
                  <a:srgbClr val="408EA2"/>
                </a:solidFill>
                <a:latin typeface="Consolas" panose="020B0609020204030204"/>
              </a:rPr>
              <a:t>Console</a:t>
            </a:r>
            <a:r>
              <a:rPr lang="en-US" sz="1700" spc="-50">
                <a:solidFill>
                  <a:srgbClr val="574733"/>
                </a:solidFill>
                <a:latin typeface="Consolas" panose="020B0609020204030204"/>
              </a:rPr>
              <a:t>.WriteLineCi</a:t>
            </a:r>
            <a:r>
              <a:rPr lang="en-US" sz="1700" spc="-50">
                <a:solidFill>
                  <a:srgbClr val="1C1929"/>
                </a:solidFill>
                <a:latin typeface="Consolas" panose="020B0609020204030204"/>
              </a:rPr>
              <a:t>.Key    +" "+i.Value);</a:t>
            </a:r>
            <a:endParaRPr lang="en-US" sz="1700" spc="-50">
              <a:solidFill>
                <a:srgbClr val="1C1929"/>
              </a:solidFill>
              <a:latin typeface="Consolas" panose="020B0609020204030204"/>
            </a:endParaRPr>
          </a:p>
          <a:p>
            <a:pPr marL="1333500" indent="0">
              <a:lnSpc>
                <a:spcPts val="194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863600" indent="0">
              <a:lnSpc>
                <a:spcPts val="194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393700" indent="0">
              <a:lnSpc>
                <a:spcPts val="1945"/>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4" name="Rectangles 3"/>
          <p:cNvSpPr/>
          <p:nvPr/>
        </p:nvSpPr>
        <p:spPr>
          <a:xfrm>
            <a:off x="932688" y="6489192"/>
            <a:ext cx="9079992" cy="146304"/>
          </a:xfrm>
          <a:prstGeom prst="rect">
            <a:avLst/>
          </a:prstGeom>
        </p:spPr>
        <p:txBody>
          <a:bodyPr wrap="none" lIns="0" tIns="0" rIns="0" bIns="0">
            <a:noAutofit/>
          </a:bodyPr>
          <a:p>
            <a:pPr marL="4724400"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2017776" cy="402336"/>
          </a:xfrm>
          <a:prstGeom prst="rect">
            <a:avLst/>
          </a:prstGeom>
        </p:spPr>
        <p:txBody>
          <a:bodyPr wrap="none" lIns="0" tIns="0" rIns="0" bIns="0">
            <a:noAutofit/>
          </a:bodyPr>
          <a:p>
            <a:pPr indent="0">
              <a:spcAft>
                <a:spcPts val="3780"/>
              </a:spcAft>
            </a:pPr>
            <a:r>
              <a:rPr lang="en-US" sz="4300">
                <a:latin typeface="Calibri" panose="020F0502020204030204"/>
              </a:rPr>
              <a:t>Contents</a:t>
            </a:r>
            <a:endParaRPr lang="en-US" sz="4300">
              <a:latin typeface="Calibri" panose="020F0502020204030204"/>
            </a:endParaRPr>
          </a:p>
        </p:txBody>
      </p:sp>
      <p:sp>
        <p:nvSpPr>
          <p:cNvPr id="3" name="Rectangles 2"/>
          <p:cNvSpPr/>
          <p:nvPr/>
        </p:nvSpPr>
        <p:spPr>
          <a:xfrm>
            <a:off x="981456" y="1911096"/>
            <a:ext cx="6102096" cy="1874520"/>
          </a:xfrm>
          <a:prstGeom prst="rect">
            <a:avLst/>
          </a:prstGeom>
        </p:spPr>
        <p:txBody>
          <a:bodyPr lIns="0" tIns="0" rIns="0" bIns="0">
            <a:noAutofit/>
          </a:bodyPr>
          <a:p>
            <a:pPr indent="0" algn="just">
              <a:lnSpc>
                <a:spcPts val="4030"/>
              </a:lnSpc>
              <a:spcBef>
                <a:spcPts val="3780"/>
              </a:spcBef>
            </a:pPr>
            <a:r>
              <a:rPr lang="en-US" sz="2600">
                <a:latin typeface="Calibri" panose="020F0502020204030204"/>
              </a:rPr>
              <a:t>•    Introduction to Visual Studio</a:t>
            </a:r>
            <a:endParaRPr lang="en-US" sz="2600">
              <a:latin typeface="Calibri" panose="020F0502020204030204"/>
            </a:endParaRPr>
          </a:p>
          <a:p>
            <a:pPr indent="0">
              <a:lnSpc>
                <a:spcPts val="4030"/>
              </a:lnSpc>
            </a:pPr>
            <a:r>
              <a:rPr lang="en-US" sz="2600">
                <a:latin typeface="Calibri" panose="020F0502020204030204"/>
              </a:rPr>
              <a:t>•    .NET Framework, .NET Code and Xamarin •Managed and Unmanaged Code •Using ILDASM utility</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08048"/>
            <a:ext cx="9899904" cy="1240536"/>
          </a:xfrm>
          <a:prstGeom prst="rect">
            <a:avLst/>
          </a:prstGeom>
        </p:spPr>
        <p:txBody>
          <a:bodyPr lIns="0" tIns="0" rIns="0" bIns="0">
            <a:noAutofit/>
          </a:bodyPr>
          <a:p>
            <a:pPr marL="635000" indent="-635000">
              <a:lnSpc>
                <a:spcPts val="3000"/>
              </a:lnSpc>
              <a:spcAft>
                <a:spcPts val="630"/>
              </a:spcAft>
            </a:pPr>
            <a:r>
              <a:rPr lang="en-US" sz="2600">
                <a:latin typeface="Calibri" panose="020F0502020204030204"/>
              </a:rPr>
              <a:t>1.    C# 8.0 and .NET Core 3.0 - Modern Cross-Platform Development Fourth Edition by MarkJ. Price</a:t>
            </a:r>
            <a:endParaRPr lang="en-US" sz="2600">
              <a:latin typeface="Calibri" panose="020F0502020204030204"/>
            </a:endParaRPr>
          </a:p>
          <a:p>
            <a:pPr indent="0" algn="just"/>
            <a:r>
              <a:rPr lang="en-US" sz="2600">
                <a:latin typeface="Calibri" panose="020F0502020204030204"/>
              </a:rPr>
              <a:t>2.    </a:t>
            </a:r>
            <a:r>
              <a:rPr lang="en-US" sz="2600" u="sng">
                <a:solidFill>
                  <a:srgbClr val="016DC0"/>
                </a:solidFill>
                <a:latin typeface="Calibri" panose="020F0502020204030204"/>
                <a:hlinkClick r:id="rId1"/>
              </a:rPr>
              <a:t>https://www.geeksforgeeks.org</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onsolas" panose="020B0609020204030204"/>
              </a:rPr>
              <a:t>21</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78096" y="2115312"/>
            <a:ext cx="2962656" cy="551688"/>
          </a:xfrm>
          <a:prstGeom prst="rect">
            <a:avLst/>
          </a:prstGeom>
        </p:spPr>
        <p:txBody>
          <a:bodyPr wrap="none" lIns="0" tIns="0" rIns="0" bIns="0">
            <a:noAutofit/>
          </a:bodyPr>
          <a:p>
            <a:pPr indent="0" algn="ctr">
              <a:spcAft>
                <a:spcPts val="5880"/>
              </a:spcAft>
            </a:pPr>
            <a:r>
              <a:rPr lang="en-US" sz="5300" b="1" spc="-50">
                <a:solidFill>
                  <a:srgbClr val="BF0000"/>
                </a:solidFill>
                <a:latin typeface="Calibri" panose="020F0502020204030204"/>
              </a:rPr>
              <a:t>Session-8</a:t>
            </a:r>
            <a:endParaRPr lang="en-US" sz="5300" b="1" spc="-50">
              <a:solidFill>
                <a:srgbClr val="BF0000"/>
              </a:solidFill>
              <a:latin typeface="Calibri" panose="020F0502020204030204"/>
            </a:endParaRPr>
          </a:p>
        </p:txBody>
      </p:sp>
      <p:sp>
        <p:nvSpPr>
          <p:cNvPr id="3" name="Rectangles 2"/>
          <p:cNvSpPr/>
          <p:nvPr/>
        </p:nvSpPr>
        <p:spPr>
          <a:xfrm>
            <a:off x="4547616" y="3749040"/>
            <a:ext cx="3054096" cy="691896"/>
          </a:xfrm>
          <a:prstGeom prst="rect">
            <a:avLst/>
          </a:prstGeom>
        </p:spPr>
        <p:txBody>
          <a:bodyPr wrap="none" lIns="0" tIns="0" rIns="0" bIns="0">
            <a:noAutofit/>
          </a:bodyPr>
          <a:p>
            <a:pPr indent="0" algn="ctr">
              <a:spcBef>
                <a:spcPts val="5880"/>
              </a:spcBef>
            </a:pPr>
            <a:r>
              <a:rPr lang="en-US" sz="5300" b="1" spc="-50">
                <a:latin typeface="Calibri" panose="020F0502020204030204"/>
              </a:rPr>
              <a:t>Delegates</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4724400" cy="3526536"/>
          </a:xfrm>
          <a:prstGeom prst="rect">
            <a:avLst/>
          </a:prstGeom>
        </p:spPr>
        <p:txBody>
          <a:bodyPr lIns="0" tIns="0" rIns="0" bIns="0">
            <a:noAutofit/>
          </a:bodyPr>
          <a:p>
            <a:pPr indent="0">
              <a:spcAft>
                <a:spcPts val="1470"/>
              </a:spcAft>
            </a:pPr>
            <a:r>
              <a:rPr lang="en-US" sz="4300">
                <a:latin typeface="Calibri" panose="020F0502020204030204"/>
              </a:rPr>
              <a:t>Contents</a:t>
            </a:r>
            <a:endParaRPr lang="en-US" sz="4300">
              <a:latin typeface="Calibri" panose="020F0502020204030204"/>
            </a:endParaRPr>
          </a:p>
          <a:p>
            <a:pPr indent="0" algn="just">
              <a:lnSpc>
                <a:spcPts val="3170"/>
              </a:lnSpc>
            </a:pPr>
            <a:r>
              <a:rPr lang="en-US" sz="2600">
                <a:latin typeface="Calibri" panose="020F0502020204030204"/>
              </a:rPr>
              <a:t>•    Delegates</a:t>
            </a:r>
            <a:endParaRPr lang="en-US" sz="2600">
              <a:latin typeface="Calibri" panose="020F0502020204030204"/>
            </a:endParaRPr>
          </a:p>
          <a:p>
            <a:pPr marL="511810" indent="0" algn="just">
              <a:lnSpc>
                <a:spcPts val="3170"/>
              </a:lnSpc>
            </a:pPr>
            <a:r>
              <a:rPr lang="en-US" sz="2300">
                <a:latin typeface="Calibri" panose="020F0502020204030204"/>
              </a:rPr>
              <a:t>•    Calling methods using delegates</a:t>
            </a:r>
            <a:endParaRPr lang="en-US" sz="2300">
              <a:latin typeface="Calibri" panose="020F0502020204030204"/>
            </a:endParaRPr>
          </a:p>
          <a:p>
            <a:pPr marL="511810" indent="0" algn="just">
              <a:lnSpc>
                <a:spcPts val="3170"/>
              </a:lnSpc>
            </a:pPr>
            <a:r>
              <a:rPr lang="en-US" sz="2300">
                <a:latin typeface="Calibri" panose="020F0502020204030204"/>
              </a:rPr>
              <a:t>•    Uses of delegates</a:t>
            </a:r>
            <a:endParaRPr lang="en-US" sz="2300">
              <a:latin typeface="Calibri" panose="020F0502020204030204"/>
            </a:endParaRPr>
          </a:p>
          <a:p>
            <a:pPr marL="511810" indent="0" algn="just">
              <a:spcAft>
                <a:spcPts val="840"/>
              </a:spcAft>
            </a:pPr>
            <a:r>
              <a:rPr lang="en-US" sz="2300">
                <a:latin typeface="Calibri" panose="020F0502020204030204"/>
              </a:rPr>
              <a:t>•    Multicast delegates</a:t>
            </a:r>
            <a:endParaRPr lang="en-US" sz="2300">
              <a:latin typeface="Calibri" panose="020F0502020204030204"/>
            </a:endParaRPr>
          </a:p>
          <a:p>
            <a:pPr marL="511810" indent="0" algn="just">
              <a:lnSpc>
                <a:spcPts val="3985"/>
              </a:lnSpc>
            </a:pPr>
            <a:r>
              <a:rPr lang="en-US" sz="2300">
                <a:latin typeface="Calibri" panose="020F0502020204030204"/>
              </a:rPr>
              <a:t>•    Action, func, Predicate delegates</a:t>
            </a:r>
            <a:endParaRPr lang="en-US" sz="2300">
              <a:latin typeface="Calibri" panose="020F0502020204030204"/>
            </a:endParaRPr>
          </a:p>
          <a:p>
            <a:pPr indent="0" algn="just">
              <a:lnSpc>
                <a:spcPts val="3985"/>
              </a:lnSpc>
            </a:pPr>
            <a:r>
              <a:rPr lang="en-US" sz="2600">
                <a:latin typeface="Calibri" panose="020F0502020204030204"/>
              </a:rPr>
              <a:t>•Anonymous methods</a:t>
            </a:r>
            <a:endParaRPr lang="en-US" sz="2600">
              <a:latin typeface="Calibri" panose="020F0502020204030204"/>
            </a:endParaRPr>
          </a:p>
          <a:p>
            <a:pPr indent="0" algn="just">
              <a:lnSpc>
                <a:spcPts val="3985"/>
              </a:lnSpc>
            </a:pPr>
            <a:r>
              <a:rPr lang="en-US" sz="2600">
                <a:latin typeface="Calibri" panose="020F0502020204030204"/>
              </a:rPr>
              <a:t>•    Lambdas</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onsolas" panose="020B0609020204030204"/>
              </a:rPr>
              <a:t>2</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68680" y="448056"/>
            <a:ext cx="10107168" cy="499872"/>
          </a:xfrm>
          <a:prstGeom prst="rect">
            <a:avLst/>
          </a:prstGeom>
        </p:spPr>
        <p:txBody>
          <a:bodyPr wrap="none" lIns="0" tIns="0" rIns="0" bIns="0">
            <a:noAutofit/>
          </a:bodyPr>
          <a:p>
            <a:pPr marL="101600" indent="0"/>
            <a:r>
              <a:rPr lang="en-US" sz="4200">
                <a:latin typeface="Calibri" panose="020F0502020204030204"/>
              </a:rPr>
              <a:t>Delegates</a:t>
            </a:r>
            <a:endParaRPr lang="en-US" sz="4200">
              <a:latin typeface="Calibri" panose="020F0502020204030204"/>
            </a:endParaRPr>
          </a:p>
        </p:txBody>
      </p:sp>
      <p:sp>
        <p:nvSpPr>
          <p:cNvPr id="3" name="Rectangles 2"/>
          <p:cNvSpPr/>
          <p:nvPr/>
        </p:nvSpPr>
        <p:spPr>
          <a:xfrm>
            <a:off x="868680" y="1271016"/>
            <a:ext cx="10107168" cy="4565904"/>
          </a:xfrm>
          <a:prstGeom prst="rect">
            <a:avLst/>
          </a:prstGeom>
        </p:spPr>
        <p:txBody>
          <a:bodyPr lIns="0" tIns="0" rIns="0" bIns="0">
            <a:noAutofit/>
          </a:bodyPr>
          <a:p>
            <a:pPr marL="177800" indent="-177800">
              <a:lnSpc>
                <a:spcPts val="3455"/>
              </a:lnSpc>
              <a:spcAft>
                <a:spcPts val="630"/>
              </a:spcAft>
            </a:pPr>
            <a:r>
              <a:rPr lang="en-US" sz="2200" spc="150">
                <a:latin typeface="Impact" panose="020B0806030902050204"/>
              </a:rPr>
              <a:t>•Contains the </a:t>
            </a:r>
            <a:r>
              <a:rPr lang="en-US" sz="2200" spc="150">
                <a:solidFill>
                  <a:srgbClr val="FC0000"/>
                </a:solidFill>
                <a:latin typeface="Impact" panose="020B0806030902050204"/>
              </a:rPr>
              <a:t>memory address </a:t>
            </a:r>
            <a:r>
              <a:rPr lang="en-US" sz="2200" spc="150">
                <a:latin typeface="Impact" panose="020B0806030902050204"/>
              </a:rPr>
              <a:t>of </a:t>
            </a:r>
            <a:r>
              <a:rPr lang="en-US" sz="2200" spc="150">
                <a:solidFill>
                  <a:srgbClr val="FC0000"/>
                </a:solidFill>
                <a:latin typeface="Impact" panose="020B0806030902050204"/>
              </a:rPr>
              <a:t>methods </a:t>
            </a:r>
            <a:r>
              <a:rPr lang="en-US" sz="2200" spc="150">
                <a:latin typeface="Impact" panose="020B0806030902050204"/>
              </a:rPr>
              <a:t>that </a:t>
            </a:r>
            <a:r>
              <a:rPr lang="en-US" sz="2200" spc="150">
                <a:solidFill>
                  <a:srgbClr val="FC0000"/>
                </a:solidFill>
                <a:latin typeface="Impact" panose="020B0806030902050204"/>
              </a:rPr>
              <a:t>matches </a:t>
            </a:r>
            <a:r>
              <a:rPr lang="en-US" sz="2200" spc="150">
                <a:latin typeface="Impact" panose="020B0806030902050204"/>
              </a:rPr>
              <a:t>the </a:t>
            </a:r>
            <a:r>
              <a:rPr lang="en-US" sz="2200" spc="150">
                <a:solidFill>
                  <a:srgbClr val="FC0000"/>
                </a:solidFill>
                <a:latin typeface="Impact" panose="020B0806030902050204"/>
              </a:rPr>
              <a:t>same signature as the delegate </a:t>
            </a:r>
            <a:r>
              <a:rPr lang="en-US" sz="2200" spc="150">
                <a:latin typeface="Impact" panose="020B0806030902050204"/>
              </a:rPr>
              <a:t>so that it can be called safely with the correct parameter types</a:t>
            </a:r>
            <a:endParaRPr lang="en-US" sz="2200" spc="150">
              <a:latin typeface="Impact" panose="020B0806030902050204"/>
            </a:endParaRPr>
          </a:p>
          <a:p>
            <a:pPr marL="177800" indent="-177800">
              <a:spcAft>
                <a:spcPts val="1470"/>
              </a:spcAft>
            </a:pPr>
            <a:r>
              <a:rPr lang="en-US" sz="2200" spc="150">
                <a:latin typeface="Impact" panose="020B0806030902050204"/>
              </a:rPr>
              <a:t>•The delegate is a </a:t>
            </a:r>
            <a:r>
              <a:rPr lang="en-US" sz="2200" spc="150">
                <a:solidFill>
                  <a:srgbClr val="FC0000"/>
                </a:solidFill>
                <a:latin typeface="Impact" panose="020B0806030902050204"/>
              </a:rPr>
              <a:t>reference type </a:t>
            </a:r>
            <a:r>
              <a:rPr lang="en-US" sz="2200" spc="150">
                <a:latin typeface="Impact" panose="020B0806030902050204"/>
              </a:rPr>
              <a:t>data type</a:t>
            </a:r>
            <a:endParaRPr lang="en-US" sz="2200" spc="150">
              <a:latin typeface="Impact" panose="020B0806030902050204"/>
            </a:endParaRPr>
          </a:p>
          <a:p>
            <a:pPr marL="177800" indent="-177800">
              <a:lnSpc>
                <a:spcPts val="3455"/>
              </a:lnSpc>
              <a:spcAft>
                <a:spcPts val="630"/>
              </a:spcAft>
            </a:pPr>
            <a:r>
              <a:rPr lang="en-US" sz="2200" spc="150">
                <a:latin typeface="Impact" panose="020B0806030902050204"/>
              </a:rPr>
              <a:t>•A delegate can be declared outside of the class or inside the class. Practically, it </a:t>
            </a:r>
            <a:r>
              <a:rPr lang="en-US" sz="2200" spc="150">
                <a:solidFill>
                  <a:srgbClr val="FC0000"/>
                </a:solidFill>
                <a:latin typeface="Impact" panose="020B0806030902050204"/>
              </a:rPr>
              <a:t>should </a:t>
            </a:r>
            <a:r>
              <a:rPr lang="en-US" sz="2200" spc="150">
                <a:latin typeface="Impact" panose="020B0806030902050204"/>
              </a:rPr>
              <a:t>be </a:t>
            </a:r>
            <a:r>
              <a:rPr lang="en-US" sz="2200" spc="150">
                <a:solidFill>
                  <a:srgbClr val="FC0000"/>
                </a:solidFill>
                <a:latin typeface="Impact" panose="020B0806030902050204"/>
              </a:rPr>
              <a:t>declared out of the class.</a:t>
            </a:r>
            <a:endParaRPr lang="en-US" sz="2200" spc="150">
              <a:solidFill>
                <a:srgbClr val="FC0000"/>
              </a:solidFill>
              <a:latin typeface="Impact" panose="020B0806030902050204"/>
            </a:endParaRPr>
          </a:p>
          <a:p>
            <a:pPr marL="177800" indent="-177800">
              <a:spcAft>
                <a:spcPts val="1050"/>
              </a:spcAft>
            </a:pPr>
            <a:r>
              <a:rPr lang="en-US" sz="2200" spc="150">
                <a:latin typeface="Impact" panose="020B0806030902050204"/>
              </a:rPr>
              <a:t>•Steps while working with delegates:</a:t>
            </a:r>
            <a:endParaRPr lang="en-US" sz="2200" spc="150">
              <a:latin typeface="Impact" panose="020B0806030902050204"/>
            </a:endParaRPr>
          </a:p>
          <a:p>
            <a:pPr marL="457200" indent="0" algn="just">
              <a:lnSpc>
                <a:spcPts val="3070"/>
              </a:lnSpc>
            </a:pPr>
            <a:r>
              <a:rPr lang="en-US" sz="2300">
                <a:solidFill>
                  <a:srgbClr val="FC0000"/>
                </a:solidFill>
                <a:latin typeface="Calibri" panose="020F0502020204030204"/>
              </a:rPr>
              <a:t>•    Declare a delegate</a:t>
            </a:r>
            <a:endParaRPr lang="en-US" sz="2300">
              <a:solidFill>
                <a:srgbClr val="FC0000"/>
              </a:solidFill>
              <a:latin typeface="Calibri" panose="020F0502020204030204"/>
            </a:endParaRPr>
          </a:p>
          <a:p>
            <a:pPr marL="457200" indent="0" algn="just">
              <a:lnSpc>
                <a:spcPts val="3070"/>
              </a:lnSpc>
            </a:pPr>
            <a:r>
              <a:rPr lang="en-US" sz="2300">
                <a:solidFill>
                  <a:srgbClr val="FC0000"/>
                </a:solidFill>
                <a:latin typeface="Calibri" panose="020F0502020204030204"/>
              </a:rPr>
              <a:t>•    Set a target method</a:t>
            </a:r>
            <a:endParaRPr lang="en-US" sz="2300">
              <a:solidFill>
                <a:srgbClr val="FC0000"/>
              </a:solidFill>
              <a:latin typeface="Calibri" panose="020F0502020204030204"/>
            </a:endParaRPr>
          </a:p>
          <a:p>
            <a:pPr marL="457200" indent="0" algn="just">
              <a:lnSpc>
                <a:spcPts val="3070"/>
              </a:lnSpc>
            </a:pPr>
            <a:r>
              <a:rPr lang="en-US" sz="2300">
                <a:solidFill>
                  <a:srgbClr val="FC0000"/>
                </a:solidFill>
                <a:latin typeface="Calibri" panose="020F0502020204030204"/>
              </a:rPr>
              <a:t>•    Invoke a delegate</a:t>
            </a:r>
            <a:endParaRPr lang="en-US" sz="23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19912" y="448056"/>
            <a:ext cx="10030968" cy="499872"/>
          </a:xfrm>
          <a:prstGeom prst="rect">
            <a:avLst/>
          </a:prstGeom>
        </p:spPr>
        <p:txBody>
          <a:bodyPr wrap="none" lIns="0" tIns="0" rIns="0" bIns="0">
            <a:noAutofit/>
          </a:bodyPr>
          <a:p>
            <a:pPr marL="152400" indent="0"/>
            <a:r>
              <a:rPr lang="en-US" sz="4200">
                <a:latin typeface="Calibri" panose="020F0502020204030204"/>
              </a:rPr>
              <a:t>Delegates</a:t>
            </a:r>
            <a:endParaRPr lang="en-US" sz="4200">
              <a:latin typeface="Calibri" panose="020F0502020204030204"/>
            </a:endParaRPr>
          </a:p>
        </p:txBody>
      </p:sp>
      <p:sp>
        <p:nvSpPr>
          <p:cNvPr id="3" name="Rectangles 2"/>
          <p:cNvSpPr/>
          <p:nvPr/>
        </p:nvSpPr>
        <p:spPr>
          <a:xfrm>
            <a:off x="819912" y="1115568"/>
            <a:ext cx="10030968" cy="5626608"/>
          </a:xfrm>
          <a:prstGeom prst="rect">
            <a:avLst/>
          </a:prstGeom>
        </p:spPr>
        <p:txBody>
          <a:bodyPr lIns="0" tIns="0" rIns="0" bIns="0">
            <a:noAutofit/>
          </a:bodyPr>
          <a:p>
            <a:pPr indent="0">
              <a:lnSpc>
                <a:spcPts val="2450"/>
              </a:lnSpc>
            </a:pPr>
            <a:r>
              <a:rPr lang="en-US" sz="1800">
                <a:solidFill>
                  <a:srgbClr val="130ECE"/>
                </a:solidFill>
                <a:latin typeface="Consolas" panose="020B0609020204030204"/>
              </a:rPr>
              <a:t>namespace </a:t>
            </a:r>
            <a:r>
              <a:rPr lang="en-US" sz="1800">
                <a:solidFill>
                  <a:srgbClr val="1C1929"/>
                </a:solidFill>
                <a:latin typeface="Consolas" panose="020B0609020204030204"/>
              </a:rPr>
              <a:t>Session8Demo</a:t>
            </a:r>
            <a:endParaRPr lang="en-US" sz="1800">
              <a:solidFill>
                <a:srgbClr val="1C1929"/>
              </a:solidFill>
              <a:latin typeface="Consolas" panose="020B0609020204030204"/>
            </a:endParaRPr>
          </a:p>
          <a:p>
            <a:pPr indent="0" algn="just">
              <a:lnSpc>
                <a:spcPts val="245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609600" indent="0">
              <a:spcAft>
                <a:spcPts val="210"/>
              </a:spcAft>
            </a:pPr>
            <a:r>
              <a:rPr lang="en-US" sz="1800">
                <a:solidFill>
                  <a:srgbClr val="130ECE"/>
                </a:solidFill>
                <a:latin typeface="Consolas" panose="020B0609020204030204"/>
              </a:rPr>
              <a:t>public delegate int </a:t>
            </a:r>
            <a:r>
              <a:rPr lang="en-US" sz="1800">
                <a:solidFill>
                  <a:srgbClr val="408EA2"/>
                </a:solidFill>
                <a:latin typeface="Consolas" panose="020B0609020204030204"/>
              </a:rPr>
              <a:t>MyDelegateCint </a:t>
            </a:r>
            <a:r>
              <a:rPr lang="en-US" sz="1800">
                <a:solidFill>
                  <a:srgbClr val="130ECE"/>
                </a:solidFill>
                <a:latin typeface="Consolas" panose="020B0609020204030204"/>
              </a:rPr>
              <a:t>x,int </a:t>
            </a:r>
            <a:r>
              <a:rPr lang="en-US" sz="1800">
                <a:solidFill>
                  <a:srgbClr val="1C1929"/>
                </a:solidFill>
                <a:latin typeface="Consolas" panose="020B0609020204030204"/>
              </a:rPr>
              <a:t>y);</a:t>
            </a:r>
            <a:r>
              <a:rPr lang="en-US" sz="1800">
                <a:solidFill>
                  <a:srgbClr val="1B7721"/>
                </a:solidFill>
                <a:latin typeface="Consolas" panose="020B0609020204030204"/>
              </a:rPr>
              <a:t>//Declare a Delegate</a:t>
            </a:r>
            <a:endParaRPr lang="en-US" sz="1800">
              <a:solidFill>
                <a:srgbClr val="1B7721"/>
              </a:solidFill>
              <a:latin typeface="Consolas" panose="020B0609020204030204"/>
            </a:endParaRPr>
          </a:p>
          <a:p>
            <a:pPr marL="609600" indent="0">
              <a:spcAft>
                <a:spcPts val="210"/>
              </a:spcAft>
            </a:pPr>
            <a:r>
              <a:rPr lang="en-US" sz="1200" spc="-50">
                <a:solidFill>
                  <a:srgbClr val="A6A4A6"/>
                </a:solidFill>
                <a:latin typeface="Calibri" panose="020F0502020204030204"/>
              </a:rPr>
              <a:t>2 references</a:t>
            </a:r>
            <a:endParaRPr lang="en-US" sz="1200" spc="-50">
              <a:solidFill>
                <a:srgbClr val="A6A4A6"/>
              </a:solidFill>
              <a:latin typeface="Calibri" panose="020F0502020204030204"/>
            </a:endParaRPr>
          </a:p>
          <a:p>
            <a:pPr marL="609600" indent="0">
              <a:lnSpc>
                <a:spcPts val="2400"/>
              </a:lnSpc>
            </a:pPr>
            <a:r>
              <a:rPr lang="en-US" sz="1800">
                <a:solidFill>
                  <a:srgbClr val="130ECE"/>
                </a:solidFill>
                <a:latin typeface="Consolas" panose="020B0609020204030204"/>
              </a:rPr>
              <a:t>class </a:t>
            </a:r>
            <a:r>
              <a:rPr lang="en-US" sz="1800">
                <a:solidFill>
                  <a:srgbClr val="408EA2"/>
                </a:solidFill>
                <a:latin typeface="Consolas" panose="020B0609020204030204"/>
              </a:rPr>
              <a:t>TestProgram</a:t>
            </a:r>
            <a:endParaRPr lang="en-US" sz="1800">
              <a:solidFill>
                <a:srgbClr val="408EA2"/>
              </a:solidFill>
              <a:latin typeface="Consolas" panose="020B0609020204030204"/>
            </a:endParaRPr>
          </a:p>
          <a:p>
            <a:pPr marL="609600" indent="0">
              <a:lnSpc>
                <a:spcPts val="240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193800" indent="0">
              <a:spcAft>
                <a:spcPts val="210"/>
              </a:spcAft>
            </a:pPr>
            <a:r>
              <a:rPr lang="en-US" sz="1200" spc="-50">
                <a:solidFill>
                  <a:srgbClr val="A6A4A6"/>
                </a:solidFill>
                <a:latin typeface="Calibri" panose="020F0502020204030204"/>
              </a:rPr>
              <a:t>1 reference</a:t>
            </a:r>
            <a:endParaRPr lang="en-US" sz="1200" spc="-50">
              <a:solidFill>
                <a:srgbClr val="A6A4A6"/>
              </a:solidFill>
              <a:latin typeface="Calibri" panose="020F0502020204030204"/>
            </a:endParaRPr>
          </a:p>
          <a:p>
            <a:pPr marL="1193800" indent="0" algn="just">
              <a:lnSpc>
                <a:spcPts val="2065"/>
              </a:lnSpc>
              <a:spcAft>
                <a:spcPts val="210"/>
              </a:spcAft>
            </a:pPr>
            <a:r>
              <a:rPr lang="en-US" sz="1800">
                <a:solidFill>
                  <a:srgbClr val="130ECE"/>
                </a:solidFill>
                <a:latin typeface="Consolas" panose="020B0609020204030204"/>
              </a:rPr>
              <a:t>public int </a:t>
            </a:r>
            <a:r>
              <a:rPr lang="en-US" sz="1800">
                <a:solidFill>
                  <a:srgbClr val="545454"/>
                </a:solidFill>
                <a:latin typeface="Consolas" panose="020B0609020204030204"/>
              </a:rPr>
              <a:t>calculateFunctionCint </a:t>
            </a:r>
            <a:r>
              <a:rPr lang="en-US" sz="1800">
                <a:solidFill>
                  <a:srgbClr val="34357D"/>
                </a:solidFill>
                <a:latin typeface="Consolas" panose="020B0609020204030204"/>
              </a:rPr>
              <a:t>a,</a:t>
            </a:r>
            <a:r>
              <a:rPr lang="en-US" sz="1800">
                <a:solidFill>
                  <a:srgbClr val="130ECE"/>
                </a:solidFill>
                <a:latin typeface="Consolas" panose="020B0609020204030204"/>
              </a:rPr>
              <a:t>int </a:t>
            </a:r>
            <a:r>
              <a:rPr lang="en-US" sz="1800">
                <a:solidFill>
                  <a:srgbClr val="1B7721"/>
                </a:solidFill>
                <a:latin typeface="Consolas" panose="020B0609020204030204"/>
              </a:rPr>
              <a:t>b)//Target method</a:t>
            </a:r>
            <a:endParaRPr lang="en-US" sz="1800">
              <a:solidFill>
                <a:srgbClr val="1B7721"/>
              </a:solidFill>
              <a:latin typeface="Consolas" panose="020B0609020204030204"/>
            </a:endParaRPr>
          </a:p>
          <a:p>
            <a:pPr indent="0" algn="just">
              <a:lnSpc>
                <a:spcPts val="2065"/>
              </a:lnSpc>
            </a:pPr>
            <a:r>
              <a:rPr lang="en-US" sz="2600">
                <a:solidFill>
                  <a:srgbClr val="D4D4D4"/>
                </a:solidFill>
                <a:latin typeface="Calibri" panose="020F0502020204030204"/>
              </a:rPr>
              <a:t>:    </a:t>
            </a:r>
            <a:r>
              <a:rPr lang="en-US" sz="2600">
                <a:solidFill>
                  <a:srgbClr val="1C1929"/>
                </a:solidFill>
                <a:latin typeface="Calibri" panose="020F0502020204030204"/>
              </a:rPr>
              <a:t>{</a:t>
            </a:r>
            <a:endParaRPr lang="en-US" sz="2600">
              <a:solidFill>
                <a:srgbClr val="1C1929"/>
              </a:solidFill>
              <a:latin typeface="Calibri" panose="020F0502020204030204"/>
            </a:endParaRPr>
          </a:p>
          <a:p>
            <a:pPr indent="1778000">
              <a:spcAft>
                <a:spcPts val="210"/>
              </a:spcAft>
            </a:pPr>
            <a:r>
              <a:rPr lang="en-US" sz="1800">
                <a:solidFill>
                  <a:srgbClr val="811BAD"/>
                </a:solidFill>
                <a:latin typeface="Consolas" panose="020B0609020204030204"/>
              </a:rPr>
              <a:t>return </a:t>
            </a:r>
            <a:r>
              <a:rPr lang="en-US" sz="1800">
                <a:solidFill>
                  <a:srgbClr val="34357D"/>
                </a:solidFill>
                <a:latin typeface="Consolas" panose="020B0609020204030204"/>
              </a:rPr>
              <a:t>a </a:t>
            </a:r>
            <a:r>
              <a:rPr lang="en-US" sz="1800">
                <a:solidFill>
                  <a:srgbClr val="1C1929"/>
                </a:solidFill>
                <a:latin typeface="Consolas" panose="020B0609020204030204"/>
              </a:rPr>
              <a:t>+ </a:t>
            </a:r>
            <a:r>
              <a:rPr lang="en-US" sz="1800">
                <a:solidFill>
                  <a:srgbClr val="34357D"/>
                </a:solidFill>
                <a:latin typeface="Consolas" panose="020B0609020204030204"/>
              </a:rPr>
              <a:t>b </a:t>
            </a:r>
            <a:r>
              <a:rPr lang="en-US" sz="1800">
                <a:solidFill>
                  <a:srgbClr val="1C1929"/>
                </a:solidFill>
                <a:latin typeface="Consolas" panose="020B0609020204030204"/>
              </a:rPr>
              <a:t>;</a:t>
            </a:r>
            <a:endParaRPr lang="en-US" sz="1800">
              <a:solidFill>
                <a:srgbClr val="1C1929"/>
              </a:solidFill>
              <a:latin typeface="Consolas" panose="020B0609020204030204"/>
            </a:endParaRPr>
          </a:p>
          <a:p>
            <a:pPr indent="0" algn="just">
              <a:spcAft>
                <a:spcPts val="210"/>
              </a:spcAft>
            </a:pPr>
            <a:r>
              <a:rPr lang="en-US" sz="2600">
                <a:solidFill>
                  <a:srgbClr val="D4D4D4"/>
                </a:solidFill>
                <a:latin typeface="Calibri" panose="020F0502020204030204"/>
              </a:rPr>
              <a:t>:    </a:t>
            </a:r>
            <a:r>
              <a:rPr lang="en-US" sz="2600">
                <a:solidFill>
                  <a:srgbClr val="1C1929"/>
                </a:solidFill>
                <a:latin typeface="Calibri" panose="020F0502020204030204"/>
              </a:rPr>
              <a:t>}</a:t>
            </a:r>
            <a:endParaRPr lang="en-US" sz="2600">
              <a:solidFill>
                <a:srgbClr val="1C1929"/>
              </a:solidFill>
              <a:latin typeface="Calibri" panose="020F0502020204030204"/>
            </a:endParaRPr>
          </a:p>
          <a:p>
            <a:pPr marL="1193800"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a:p>
            <a:pPr marL="1193800" indent="0" algn="just">
              <a:spcAft>
                <a:spcPts val="210"/>
              </a:spcAft>
            </a:pPr>
            <a:r>
              <a:rPr lang="en-US" sz="1800">
                <a:solidFill>
                  <a:srgbClr val="130ECE"/>
                </a:solidFill>
                <a:latin typeface="Consolas" panose="020B0609020204030204"/>
              </a:rPr>
              <a:t>static void </a:t>
            </a:r>
            <a:r>
              <a:rPr lang="en-US" sz="1800">
                <a:solidFill>
                  <a:srgbClr val="34357D"/>
                </a:solidFill>
                <a:latin typeface="Consolas" panose="020B0609020204030204"/>
              </a:rPr>
              <a:t>MainCstring</a:t>
            </a:r>
            <a:r>
              <a:rPr lang="en-US" sz="1800">
                <a:solidFill>
                  <a:srgbClr val="1C1929"/>
                </a:solidFill>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indent="0" algn="just">
              <a:spcAft>
                <a:spcPts val="210"/>
              </a:spcAft>
            </a:pPr>
            <a:r>
              <a:rPr lang="en-US" sz="2600">
                <a:solidFill>
                  <a:srgbClr val="D4D4D4"/>
                </a:solidFill>
                <a:latin typeface="Calibri" panose="020F0502020204030204"/>
              </a:rPr>
              <a:t>|    </a:t>
            </a:r>
            <a:r>
              <a:rPr lang="en-US" sz="2600">
                <a:solidFill>
                  <a:srgbClr val="1C1929"/>
                </a:solidFill>
                <a:latin typeface="Calibri" panose="020F0502020204030204"/>
              </a:rPr>
              <a:t>{</a:t>
            </a:r>
            <a:endParaRPr lang="en-US" sz="2600">
              <a:solidFill>
                <a:srgbClr val="1C1929"/>
              </a:solidFill>
              <a:latin typeface="Calibri" panose="020F0502020204030204"/>
            </a:endParaRPr>
          </a:p>
          <a:p>
            <a:pPr indent="1778000">
              <a:lnSpc>
                <a:spcPts val="2135"/>
              </a:lnSpc>
            </a:pPr>
            <a:r>
              <a:rPr lang="en-US" sz="1800">
                <a:solidFill>
                  <a:srgbClr val="408EA2"/>
                </a:solidFill>
                <a:latin typeface="Consolas" panose="020B0609020204030204"/>
              </a:rPr>
              <a:t>TestProgram </a:t>
            </a:r>
            <a:r>
              <a:rPr lang="en-US" sz="1800">
                <a:solidFill>
                  <a:srgbClr val="34357D"/>
                </a:solidFill>
                <a:latin typeface="Consolas" panose="020B0609020204030204"/>
              </a:rPr>
              <a:t>obj=new </a:t>
            </a:r>
            <a:r>
              <a:rPr lang="en-US" sz="1800">
                <a:solidFill>
                  <a:srgbClr val="408EA2"/>
                </a:solidFill>
                <a:latin typeface="Consolas" panose="020B0609020204030204"/>
              </a:rPr>
              <a:t>TestProgramC)</a:t>
            </a:r>
            <a:r>
              <a:rPr lang="en-US" sz="1800">
                <a:solidFill>
                  <a:srgbClr val="1C1929"/>
                </a:solidFill>
                <a:latin typeface="Consolas" panose="020B0609020204030204"/>
              </a:rPr>
              <a:t>;</a:t>
            </a:r>
            <a:endParaRPr lang="en-US" sz="1800">
              <a:solidFill>
                <a:srgbClr val="1C1929"/>
              </a:solidFill>
              <a:latin typeface="Consolas" panose="020B0609020204030204"/>
            </a:endParaRPr>
          </a:p>
          <a:p>
            <a:pPr indent="1778000">
              <a:lnSpc>
                <a:spcPts val="2135"/>
              </a:lnSpc>
              <a:spcAft>
                <a:spcPts val="210"/>
              </a:spcAft>
            </a:pPr>
            <a:r>
              <a:rPr lang="en-US" sz="1800">
                <a:solidFill>
                  <a:srgbClr val="1B7721"/>
                </a:solidFill>
                <a:latin typeface="Consolas" panose="020B0609020204030204"/>
              </a:rPr>
              <a:t>//Create Delegate Instance that points to the Method </a:t>
            </a:r>
            <a:r>
              <a:rPr lang="en-US" sz="1800">
                <a:solidFill>
                  <a:srgbClr val="408EA2"/>
                </a:solidFill>
                <a:latin typeface="Consolas" panose="020B0609020204030204"/>
              </a:rPr>
              <a:t>MyDelegate </a:t>
            </a:r>
            <a:r>
              <a:rPr lang="en-US" sz="1800">
                <a:solidFill>
                  <a:srgbClr val="34357D"/>
                </a:solidFill>
                <a:latin typeface="Consolas" panose="020B0609020204030204"/>
              </a:rPr>
              <a:t>d </a:t>
            </a:r>
            <a:r>
              <a:rPr lang="en-US" sz="1800">
                <a:latin typeface="Consolas" panose="020B0609020204030204"/>
              </a:rPr>
              <a:t>= </a:t>
            </a:r>
            <a:r>
              <a:rPr lang="en-US" sz="1800">
                <a:solidFill>
                  <a:srgbClr val="130ECE"/>
                </a:solidFill>
                <a:latin typeface="Consolas" panose="020B0609020204030204"/>
              </a:rPr>
              <a:t>new </a:t>
            </a:r>
            <a:r>
              <a:rPr lang="en-US" sz="1800">
                <a:solidFill>
                  <a:srgbClr val="408EA2"/>
                </a:solidFill>
                <a:latin typeface="Consolas" panose="020B0609020204030204"/>
              </a:rPr>
              <a:t>MyDelegate(ob</a:t>
            </a:r>
            <a:r>
              <a:rPr lang="en-US" sz="1800">
                <a:solidFill>
                  <a:srgbClr val="34357D"/>
                </a:solidFill>
                <a:latin typeface="Consolas" panose="020B0609020204030204"/>
              </a:rPr>
              <a:t>j</a:t>
            </a:r>
            <a:r>
              <a:rPr lang="en-US" sz="1800">
                <a:solidFill>
                  <a:srgbClr val="1C1929"/>
                </a:solidFill>
                <a:latin typeface="Consolas" panose="020B0609020204030204"/>
              </a:rPr>
              <a:t>.</a:t>
            </a:r>
            <a:r>
              <a:rPr lang="en-US" sz="1800">
                <a:solidFill>
                  <a:srgbClr val="545454"/>
                </a:solidFill>
                <a:latin typeface="Consolas" panose="020B0609020204030204"/>
              </a:rPr>
              <a:t>calculateFunction)</a:t>
            </a:r>
            <a:r>
              <a:rPr lang="en-US" sz="1800">
                <a:solidFill>
                  <a:srgbClr val="1C1929"/>
                </a:solidFill>
                <a:latin typeface="Consolas" panose="020B0609020204030204"/>
              </a:rPr>
              <a:t>; </a:t>
            </a:r>
            <a:r>
              <a:rPr lang="en-US" sz="1800">
                <a:solidFill>
                  <a:srgbClr val="1B7721"/>
                </a:solidFill>
                <a:latin typeface="Consolas" panose="020B0609020204030204"/>
              </a:rPr>
              <a:t>//Invoke the Delegate, which calls the method </a:t>
            </a:r>
            <a:r>
              <a:rPr lang="en-US" sz="1800">
                <a:solidFill>
                  <a:srgbClr val="D4D4D4"/>
                </a:solidFill>
                <a:latin typeface="Consolas" panose="020B0609020204030204"/>
              </a:rPr>
              <a:t>;    </a:t>
            </a:r>
            <a:r>
              <a:rPr lang="en-US" sz="1800">
                <a:solidFill>
                  <a:srgbClr val="408EA2"/>
                </a:solidFill>
                <a:latin typeface="Consolas" panose="020B0609020204030204"/>
              </a:rPr>
              <a:t>Console</a:t>
            </a:r>
            <a:r>
              <a:rPr lang="en-US" sz="1800">
                <a:solidFill>
                  <a:srgbClr val="545454"/>
                </a:solidFill>
                <a:latin typeface="Consolas" panose="020B0609020204030204"/>
              </a:rPr>
              <a:t>.WriteLineCdCl2</a:t>
            </a:r>
            <a:r>
              <a:rPr lang="en-US" sz="1800" baseline="-25000">
                <a:solidFill>
                  <a:srgbClr val="1C1929"/>
                </a:solidFill>
                <a:latin typeface="Consolas" panose="020B0609020204030204"/>
              </a:rPr>
              <a:t>f</a:t>
            </a:r>
            <a:r>
              <a:rPr lang="en-US" sz="1800">
                <a:solidFill>
                  <a:srgbClr val="1C1929"/>
                </a:solidFill>
                <a:latin typeface="Consolas" panose="020B0609020204030204"/>
              </a:rPr>
              <a:t> </a:t>
            </a:r>
            <a:r>
              <a:rPr lang="en-US" sz="1800">
                <a:solidFill>
                  <a:srgbClr val="1C1929"/>
                </a:solidFill>
                <a:latin typeface="Consolas" panose="020B0609020204030204"/>
              </a:rPr>
              <a:t>22));</a:t>
            </a:r>
            <a:endParaRPr lang="en-US" sz="1800">
              <a:solidFill>
                <a:srgbClr val="1C1929"/>
              </a:solidFill>
              <a:latin typeface="Consolas" panose="020B0609020204030204"/>
            </a:endParaRPr>
          </a:p>
          <a:p>
            <a:pPr indent="0" algn="just">
              <a:spcAft>
                <a:spcPts val="210"/>
              </a:spcAft>
            </a:pPr>
            <a:r>
              <a:rPr lang="en-US" sz="2600">
                <a:solidFill>
                  <a:srgbClr val="D4D4D4"/>
                </a:solidFill>
                <a:latin typeface="Calibri" panose="020F0502020204030204"/>
              </a:rPr>
              <a:t>i    </a:t>
            </a:r>
            <a:r>
              <a:rPr lang="en-US" sz="2600">
                <a:solidFill>
                  <a:srgbClr val="1C1929"/>
                </a:solidFill>
                <a:latin typeface="Calibri" panose="020F0502020204030204"/>
              </a:rPr>
              <a:t>&gt;</a:t>
            </a:r>
            <a:endParaRPr lang="en-US" sz="2600">
              <a:solidFill>
                <a:srgbClr val="1C1929"/>
              </a:solidFill>
              <a:latin typeface="Calibri" panose="020F0502020204030204"/>
            </a:endParaRPr>
          </a:p>
          <a:p>
            <a:pPr indent="0" algn="just">
              <a:spcAft>
                <a:spcPts val="210"/>
              </a:spcAft>
            </a:pPr>
            <a:r>
              <a:rPr lang="en-US" sz="2600">
                <a:solidFill>
                  <a:srgbClr val="D4D4D4"/>
                </a:solidFill>
                <a:latin typeface="Calibri" panose="020F0502020204030204"/>
              </a:rPr>
              <a:t>i </a:t>
            </a:r>
            <a:r>
              <a:rPr lang="en-US" sz="2600">
                <a:solidFill>
                  <a:srgbClr val="1C1929"/>
                </a:solidFill>
                <a:latin typeface="Calibri" panose="020F0502020204030204"/>
              </a:rPr>
              <a:t>&gt;</a:t>
            </a:r>
            <a:endParaRPr lang="en-US" sz="2600">
              <a:solidFill>
                <a:srgbClr val="1C1929"/>
              </a:solidFill>
              <a:latin typeface="Calibri" panose="020F0502020204030204"/>
            </a:endParaRPr>
          </a:p>
          <a:p>
            <a:pPr indent="0" algn="just"/>
            <a:r>
              <a:rPr lang="en-US" sz="2600">
                <a:solidFill>
                  <a:srgbClr val="1C1929"/>
                </a:solidFill>
                <a:latin typeface="Calibri" panose="020F0502020204030204"/>
              </a:rPr>
              <a:t>}</a:t>
            </a:r>
            <a:endParaRPr lang="en-US" sz="2600">
              <a:solidFill>
                <a:srgbClr val="1C1929"/>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3977640" cy="518160"/>
          </a:xfrm>
          <a:prstGeom prst="rect">
            <a:avLst/>
          </a:prstGeom>
        </p:spPr>
        <p:txBody>
          <a:bodyPr wrap="none" lIns="0" tIns="0" rIns="0" bIns="0">
            <a:noAutofit/>
          </a:bodyPr>
          <a:p>
            <a:pPr indent="0"/>
            <a:r>
              <a:rPr lang="en-US" sz="4200">
                <a:latin typeface="Calibri" panose="020F0502020204030204"/>
              </a:rPr>
              <a:t>Uses of Delegates</a:t>
            </a:r>
            <a:endParaRPr lang="en-US" sz="4200">
              <a:latin typeface="Calibri" panose="020F0502020204030204"/>
            </a:endParaRPr>
          </a:p>
        </p:txBody>
      </p:sp>
      <p:sp>
        <p:nvSpPr>
          <p:cNvPr id="3" name="Rectangles 2"/>
          <p:cNvSpPr/>
          <p:nvPr/>
        </p:nvSpPr>
        <p:spPr>
          <a:xfrm>
            <a:off x="981456" y="1908048"/>
            <a:ext cx="9284208" cy="3541776"/>
          </a:xfrm>
          <a:prstGeom prst="rect">
            <a:avLst/>
          </a:prstGeom>
        </p:spPr>
        <p:txBody>
          <a:bodyPr lIns="0" tIns="0" rIns="0" bIns="0">
            <a:noAutofit/>
          </a:bodyPr>
          <a:p>
            <a:pPr marL="194310" indent="-177800">
              <a:lnSpc>
                <a:spcPts val="3025"/>
              </a:lnSpc>
              <a:spcAft>
                <a:spcPts val="420"/>
              </a:spcAft>
            </a:pPr>
            <a:r>
              <a:rPr lang="en-US" sz="2600">
                <a:latin typeface="Calibri" panose="020F0502020204030204"/>
              </a:rPr>
              <a:t>•    </a:t>
            </a:r>
            <a:r>
              <a:rPr lang="en-US" sz="2600">
                <a:highlight>
                  <a:srgbClr val="FFFF00"/>
                </a:highlight>
                <a:latin typeface="Calibri" panose="020F0502020204030204"/>
              </a:rPr>
              <a:t>Delegates are </a:t>
            </a:r>
            <a:r>
              <a:rPr lang="en-US" sz="2600" b="1">
                <a:highlight>
                  <a:srgbClr val="FFFF00"/>
                </a:highlight>
                <a:latin typeface="Calibri" panose="020F0502020204030204"/>
              </a:rPr>
              <a:t>reference type </a:t>
            </a:r>
            <a:r>
              <a:rPr lang="en-US" sz="2600">
                <a:highlight>
                  <a:srgbClr val="FFFF00"/>
                </a:highlight>
                <a:latin typeface="Calibri" panose="020F0502020204030204"/>
              </a:rPr>
              <a:t>but instead of referencing objects it </a:t>
            </a:r>
            <a:r>
              <a:rPr lang="en-US" sz="2600" b="1">
                <a:highlight>
                  <a:srgbClr val="FFFF00"/>
                </a:highlight>
                <a:latin typeface="Calibri" panose="020F0502020204030204"/>
              </a:rPr>
              <a:t>reference methods.</a:t>
            </a:r>
            <a:endParaRPr lang="en-US" sz="2600" b="1">
              <a:highlight>
                <a:srgbClr val="FFFF00"/>
              </a:highlight>
              <a:latin typeface="Calibri" panose="020F0502020204030204"/>
            </a:endParaRPr>
          </a:p>
          <a:p>
            <a:pPr indent="0" algn="just">
              <a:spcAft>
                <a:spcPts val="1260"/>
              </a:spcAft>
            </a:pPr>
            <a:r>
              <a:rPr lang="en-US" sz="2600">
                <a:latin typeface="Calibri" panose="020F0502020204030204"/>
              </a:rPr>
              <a:t>•    Delegates have </a:t>
            </a:r>
            <a:r>
              <a:rPr lang="en-US" sz="2600" b="1">
                <a:latin typeface="Calibri" panose="020F0502020204030204"/>
              </a:rPr>
              <a:t>no method body.</a:t>
            </a:r>
            <a:endParaRPr lang="en-US" sz="2600" b="1">
              <a:latin typeface="Calibri" panose="020F0502020204030204"/>
            </a:endParaRPr>
          </a:p>
          <a:p>
            <a:pPr indent="0" algn="just">
              <a:spcAft>
                <a:spcPts val="1260"/>
              </a:spcAft>
            </a:pPr>
            <a:r>
              <a:rPr lang="en-US" sz="2600">
                <a:latin typeface="Calibri" panose="020F0502020204030204"/>
              </a:rPr>
              <a:t>•    Delegates are </a:t>
            </a:r>
            <a:r>
              <a:rPr lang="en-US" sz="2600" b="1">
                <a:latin typeface="Calibri" panose="020F0502020204030204"/>
              </a:rPr>
              <a:t>type-safe, object-oriented </a:t>
            </a:r>
            <a:r>
              <a:rPr lang="en-US" sz="2600">
                <a:latin typeface="Calibri" panose="020F0502020204030204"/>
              </a:rPr>
              <a:t>and </a:t>
            </a:r>
            <a:r>
              <a:rPr lang="en-US" sz="2600" b="1">
                <a:latin typeface="Calibri" panose="020F0502020204030204"/>
              </a:rPr>
              <a:t>secure.</a:t>
            </a:r>
            <a:endParaRPr lang="en-US" sz="2600" b="1">
              <a:latin typeface="Calibri" panose="020F0502020204030204"/>
            </a:endParaRPr>
          </a:p>
          <a:p>
            <a:pPr marL="194310" indent="-177800">
              <a:lnSpc>
                <a:spcPts val="3025"/>
              </a:lnSpc>
              <a:spcAft>
                <a:spcPts val="420"/>
              </a:spcAft>
            </a:pPr>
            <a:r>
              <a:rPr lang="en-US" sz="2600">
                <a:latin typeface="Calibri" panose="020F0502020204030204"/>
              </a:rPr>
              <a:t>•A Delegate is a </a:t>
            </a:r>
            <a:r>
              <a:rPr lang="en-US" sz="2600" b="1">
                <a:latin typeface="Calibri" panose="020F0502020204030204"/>
              </a:rPr>
              <a:t>function pointer </a:t>
            </a:r>
            <a:r>
              <a:rPr lang="en-US" sz="2600">
                <a:latin typeface="Calibri" panose="020F0502020204030204"/>
              </a:rPr>
              <a:t>that allows you to reference a method.</a:t>
            </a:r>
            <a:endParaRPr lang="en-US" sz="2600">
              <a:latin typeface="Calibri" panose="020F0502020204030204"/>
            </a:endParaRPr>
          </a:p>
          <a:p>
            <a:pPr marL="194310" marR="328930" indent="-177800">
              <a:lnSpc>
                <a:spcPts val="3025"/>
              </a:lnSpc>
            </a:pPr>
            <a:r>
              <a:rPr lang="en-US" sz="2600">
                <a:latin typeface="Calibri" panose="020F0502020204030204"/>
              </a:rPr>
              <a:t>•A Function that is added to delegates must have </a:t>
            </a:r>
            <a:r>
              <a:rPr lang="en-US" sz="2600" b="1">
                <a:latin typeface="Calibri" panose="020F0502020204030204"/>
              </a:rPr>
              <a:t>same return type </a:t>
            </a:r>
            <a:r>
              <a:rPr lang="en-US" sz="2600">
                <a:latin typeface="Calibri" panose="020F0502020204030204"/>
              </a:rPr>
              <a:t>and </a:t>
            </a:r>
            <a:r>
              <a:rPr lang="en-US" sz="2600" b="1">
                <a:latin typeface="Calibri" panose="020F0502020204030204"/>
              </a:rPr>
              <a:t>same signature </a:t>
            </a:r>
            <a:r>
              <a:rPr lang="en-US" sz="2600">
                <a:latin typeface="Calibri" panose="020F0502020204030204"/>
              </a:rPr>
              <a:t>as delegate.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4425696" cy="515112"/>
          </a:xfrm>
          <a:prstGeom prst="rect">
            <a:avLst/>
          </a:prstGeom>
        </p:spPr>
        <p:txBody>
          <a:bodyPr wrap="none" lIns="0" tIns="0" rIns="0" bIns="0">
            <a:noAutofit/>
          </a:bodyPr>
          <a:p>
            <a:pPr indent="0"/>
            <a:r>
              <a:rPr lang="en-US" sz="4200">
                <a:latin typeface="Calibri" panose="020F0502020204030204"/>
              </a:rPr>
              <a:t>Multicast Delegates</a:t>
            </a:r>
            <a:endParaRPr lang="en-US" sz="4200">
              <a:latin typeface="Calibri" panose="020F0502020204030204"/>
            </a:endParaRPr>
          </a:p>
        </p:txBody>
      </p:sp>
      <p:sp>
        <p:nvSpPr>
          <p:cNvPr id="3" name="Rectangles 2"/>
          <p:cNvSpPr/>
          <p:nvPr/>
        </p:nvSpPr>
        <p:spPr>
          <a:xfrm>
            <a:off x="920496" y="1844040"/>
            <a:ext cx="10116312" cy="3913632"/>
          </a:xfrm>
          <a:prstGeom prst="rect">
            <a:avLst/>
          </a:prstGeom>
        </p:spPr>
        <p:txBody>
          <a:bodyPr lIns="0" tIns="0" rIns="0" bIns="0">
            <a:noAutofit/>
          </a:bodyPr>
          <a:p>
            <a:pPr indent="0" algn="just">
              <a:spcAft>
                <a:spcPts val="840"/>
              </a:spcAft>
            </a:pPr>
            <a:r>
              <a:rPr lang="en-US" sz="2600">
                <a:latin typeface="Calibri" panose="020F0502020204030204"/>
              </a:rPr>
              <a:t>•    A delegate that </a:t>
            </a:r>
            <a:r>
              <a:rPr lang="en-US" sz="2600">
                <a:solidFill>
                  <a:srgbClr val="FC0000"/>
                </a:solidFill>
                <a:latin typeface="Calibri" panose="020F0502020204030204"/>
              </a:rPr>
              <a:t>points multiple methods </a:t>
            </a:r>
            <a:r>
              <a:rPr lang="en-US" sz="2600">
                <a:latin typeface="Calibri" panose="020F0502020204030204"/>
              </a:rPr>
              <a:t>is called a multicast delegate</a:t>
            </a:r>
            <a:endParaRPr lang="en-US" sz="2600">
              <a:latin typeface="Calibri" panose="020F0502020204030204"/>
            </a:endParaRPr>
          </a:p>
          <a:p>
            <a:pPr indent="0" algn="just">
              <a:spcAft>
                <a:spcPts val="840"/>
              </a:spcAft>
            </a:pPr>
            <a:r>
              <a:rPr lang="en-US" sz="2600">
                <a:latin typeface="Calibri" panose="020F0502020204030204"/>
              </a:rPr>
              <a:t>•    It helps the user to point more than one method </a:t>
            </a:r>
            <a:r>
              <a:rPr lang="en-US" sz="2600">
                <a:solidFill>
                  <a:srgbClr val="FC0000"/>
                </a:solidFill>
                <a:latin typeface="Calibri" panose="020F0502020204030204"/>
              </a:rPr>
              <a:t>in a single call.</a:t>
            </a:r>
            <a:endParaRPr lang="en-US" sz="2600">
              <a:solidFill>
                <a:srgbClr val="FC0000"/>
              </a:solidFill>
              <a:latin typeface="Calibri" panose="020F0502020204030204"/>
            </a:endParaRPr>
          </a:p>
          <a:p>
            <a:pPr marL="241300" indent="-241300">
              <a:lnSpc>
                <a:spcPts val="2185"/>
              </a:lnSpc>
              <a:spcAft>
                <a:spcPts val="420"/>
              </a:spcAft>
            </a:pPr>
            <a:r>
              <a:rPr lang="en-US" sz="2600">
                <a:latin typeface="Calibri" panose="020F0502020204030204"/>
              </a:rPr>
              <a:t>•    Delegates are combined and when you call a delegate then a complete list of methods is called.</a:t>
            </a:r>
            <a:endParaRPr lang="en-US" sz="2600">
              <a:latin typeface="Calibri" panose="020F0502020204030204"/>
            </a:endParaRPr>
          </a:p>
          <a:p>
            <a:pPr indent="0" algn="just">
              <a:lnSpc>
                <a:spcPts val="3170"/>
              </a:lnSpc>
            </a:pPr>
            <a:r>
              <a:rPr lang="en-US" sz="2600">
                <a:latin typeface="Calibri" panose="020F0502020204030204"/>
              </a:rPr>
              <a:t>•    All methods are called in </a:t>
            </a:r>
            <a:r>
              <a:rPr lang="en-US" sz="2600">
                <a:solidFill>
                  <a:srgbClr val="FC0000"/>
                </a:solidFill>
                <a:latin typeface="Calibri" panose="020F0502020204030204"/>
              </a:rPr>
              <a:t>First in First Out(FIFO) </a:t>
            </a:r>
            <a:r>
              <a:rPr lang="en-US" sz="2600">
                <a:latin typeface="Calibri" panose="020F0502020204030204"/>
              </a:rPr>
              <a:t>order.</a:t>
            </a:r>
            <a:endParaRPr lang="en-US" sz="2600">
              <a:latin typeface="Calibri" panose="020F0502020204030204"/>
            </a:endParaRPr>
          </a:p>
          <a:p>
            <a:pPr indent="0" algn="just">
              <a:lnSpc>
                <a:spcPts val="3170"/>
              </a:lnSpc>
            </a:pPr>
            <a:r>
              <a:rPr lang="en-US" sz="2600">
                <a:latin typeface="Calibri" panose="020F0502020204030204"/>
              </a:rPr>
              <a:t>•    V or '+=' Operator is used to add the methods to delegates.</a:t>
            </a:r>
            <a:endParaRPr lang="en-US" sz="2600">
              <a:latin typeface="Calibri" panose="020F0502020204030204"/>
            </a:endParaRPr>
          </a:p>
          <a:p>
            <a:pPr indent="0" algn="just">
              <a:lnSpc>
                <a:spcPts val="3170"/>
              </a:lnSpc>
              <a:spcAft>
                <a:spcPts val="2100"/>
              </a:spcAft>
            </a:pPr>
            <a:r>
              <a:rPr lang="en-US" sz="2600">
                <a:latin typeface="Calibri" panose="020F0502020204030204"/>
              </a:rPr>
              <a:t>•or Operator is used to remove the methods from the delegates list.</a:t>
            </a:r>
            <a:endParaRPr lang="en-US" sz="2600">
              <a:latin typeface="Calibri" panose="020F0502020204030204"/>
            </a:endParaRPr>
          </a:p>
          <a:p>
            <a:pPr indent="0">
              <a:lnSpc>
                <a:spcPts val="2160"/>
              </a:lnSpc>
            </a:pPr>
            <a:r>
              <a:rPr lang="en-US" sz="2600" b="1">
                <a:latin typeface="Calibri" panose="020F0502020204030204"/>
              </a:rPr>
              <a:t>Note: </a:t>
            </a:r>
            <a:r>
              <a:rPr lang="en-US" sz="2600">
                <a:latin typeface="Calibri" panose="020F0502020204030204"/>
              </a:rPr>
              <a:t>Remember, multicasting of delegate should have a return type of void otherwise it will return the value only from the last method added in the multicast.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1336" y="813816"/>
            <a:ext cx="6495288" cy="499872"/>
          </a:xfrm>
          <a:prstGeom prst="rect">
            <a:avLst/>
          </a:prstGeom>
        </p:spPr>
        <p:txBody>
          <a:bodyPr wrap="none" lIns="0" tIns="0" rIns="0" bIns="0">
            <a:noAutofit/>
          </a:bodyPr>
          <a:p>
            <a:pPr marL="215900" indent="0" algn="ctr"/>
            <a:r>
              <a:rPr lang="en-US" sz="4200">
                <a:latin typeface="Calibri" panose="020F0502020204030204"/>
              </a:rPr>
              <a:t>Multicast Delegates</a:t>
            </a:r>
            <a:endParaRPr lang="en-US" sz="4200">
              <a:latin typeface="Calibri" panose="020F0502020204030204"/>
            </a:endParaRPr>
          </a:p>
        </p:txBody>
      </p:sp>
      <p:sp>
        <p:nvSpPr>
          <p:cNvPr id="3" name="Rectangles 2"/>
          <p:cNvSpPr/>
          <p:nvPr/>
        </p:nvSpPr>
        <p:spPr>
          <a:xfrm>
            <a:off x="21336" y="1603248"/>
            <a:ext cx="6495288" cy="4325112"/>
          </a:xfrm>
          <a:prstGeom prst="rect">
            <a:avLst/>
          </a:prstGeom>
        </p:spPr>
        <p:txBody>
          <a:bodyPr lIns="0" tIns="0" rIns="0" bIns="0">
            <a:noAutofit/>
          </a:bodyPr>
          <a:p>
            <a:pPr indent="0">
              <a:lnSpc>
                <a:spcPts val="1920"/>
              </a:lnSpc>
            </a:pPr>
            <a:r>
              <a:rPr lang="en-US" sz="1300">
                <a:solidFill>
                  <a:srgbClr val="130ECE"/>
                </a:solidFill>
                <a:latin typeface="Consolas" panose="020B0609020204030204"/>
              </a:rPr>
              <a:t>namespace </a:t>
            </a:r>
            <a:r>
              <a:rPr lang="en-US" sz="1300">
                <a:latin typeface="Consolas" panose="020B0609020204030204"/>
              </a:rPr>
              <a:t>Session8Demo</a:t>
            </a:r>
            <a:endParaRPr lang="en-US" sz="1300">
              <a:latin typeface="Consolas" panose="020B0609020204030204"/>
            </a:endParaRPr>
          </a:p>
          <a:p>
            <a:pPr indent="0">
              <a:lnSpc>
                <a:spcPts val="1920"/>
              </a:lnSpc>
            </a:pPr>
            <a:r>
              <a:rPr lang="en-US" sz="2600">
                <a:latin typeface="Calibri" panose="020F0502020204030204"/>
              </a:rPr>
              <a:t>{</a:t>
            </a:r>
            <a:endParaRPr lang="en-US" sz="2600">
              <a:latin typeface="Calibri" panose="020F0502020204030204"/>
            </a:endParaRPr>
          </a:p>
          <a:p>
            <a:pPr marL="393700" indent="0">
              <a:spcAft>
                <a:spcPts val="1470"/>
              </a:spcAft>
            </a:pPr>
            <a:r>
              <a:rPr lang="en-US" sz="1300">
                <a:solidFill>
                  <a:srgbClr val="130ECE"/>
                </a:solidFill>
                <a:latin typeface="Consolas" panose="020B0609020204030204"/>
              </a:rPr>
              <a:t>public delegate void </a:t>
            </a:r>
            <a:r>
              <a:rPr lang="en-US" sz="1300">
                <a:solidFill>
                  <a:srgbClr val="408EA2"/>
                </a:solidFill>
                <a:latin typeface="Consolas" panose="020B0609020204030204"/>
              </a:rPr>
              <a:t>MyDelegate(int </a:t>
            </a:r>
            <a:r>
              <a:rPr lang="en-US" sz="1300">
                <a:solidFill>
                  <a:srgbClr val="130ECE"/>
                </a:solidFill>
                <a:latin typeface="Consolas" panose="020B0609020204030204"/>
              </a:rPr>
              <a:t>x,int </a:t>
            </a:r>
            <a:r>
              <a:rPr lang="en-US" sz="1300">
                <a:solidFill>
                  <a:srgbClr val="1E1F38"/>
                </a:solidFill>
                <a:latin typeface="Consolas" panose="020B0609020204030204"/>
              </a:rPr>
              <a:t>y);</a:t>
            </a:r>
            <a:r>
              <a:rPr lang="en-US" sz="1300">
                <a:solidFill>
                  <a:srgbClr val="1B7721"/>
                </a:solidFill>
                <a:latin typeface="Consolas" panose="020B0609020204030204"/>
              </a:rPr>
              <a:t>//Declare a Delegate</a:t>
            </a:r>
            <a:endParaRPr lang="en-US" sz="1300">
              <a:solidFill>
                <a:srgbClr val="1B7721"/>
              </a:solidFill>
              <a:latin typeface="Consolas" panose="020B0609020204030204"/>
            </a:endParaRPr>
          </a:p>
          <a:p>
            <a:pPr marL="393700" indent="0">
              <a:spcAft>
                <a:spcPts val="210"/>
              </a:spcAft>
            </a:pPr>
            <a:r>
              <a:rPr lang="en-US" sz="850" spc="-50">
                <a:solidFill>
                  <a:srgbClr val="A6A4A6"/>
                </a:solidFill>
                <a:latin typeface="Calibri" panose="020F0502020204030204"/>
              </a:rPr>
              <a:t>2 references</a:t>
            </a:r>
            <a:endParaRPr lang="en-US" sz="850" spc="-50">
              <a:solidFill>
                <a:srgbClr val="A6A4A6"/>
              </a:solidFill>
              <a:latin typeface="Calibri" panose="020F0502020204030204"/>
            </a:endParaRPr>
          </a:p>
          <a:p>
            <a:pPr marL="393700" indent="0">
              <a:lnSpc>
                <a:spcPts val="1945"/>
              </a:lnSpc>
            </a:pPr>
            <a:r>
              <a:rPr lang="en-US" sz="1300">
                <a:solidFill>
                  <a:srgbClr val="130ECE"/>
                </a:solidFill>
                <a:latin typeface="Consolas" panose="020B0609020204030204"/>
              </a:rPr>
              <a:t>class </a:t>
            </a:r>
            <a:r>
              <a:rPr lang="en-US" sz="1300">
                <a:solidFill>
                  <a:srgbClr val="408EA2"/>
                </a:solidFill>
                <a:latin typeface="Consolas" panose="020B0609020204030204"/>
              </a:rPr>
              <a:t>TestProgram</a:t>
            </a:r>
            <a:endParaRPr lang="en-US" sz="1300">
              <a:solidFill>
                <a:srgbClr val="408EA2"/>
              </a:solidFill>
              <a:latin typeface="Consolas" panose="020B0609020204030204"/>
            </a:endParaRPr>
          </a:p>
          <a:p>
            <a:pPr marL="393700" indent="0">
              <a:lnSpc>
                <a:spcPts val="1945"/>
              </a:lnSpc>
            </a:pPr>
            <a:r>
              <a:rPr lang="en-US" sz="2600">
                <a:latin typeface="Calibri" panose="020F0502020204030204"/>
              </a:rPr>
              <a:t>{</a:t>
            </a:r>
            <a:endParaRPr lang="en-US" sz="2600">
              <a:latin typeface="Calibri" panose="020F0502020204030204"/>
            </a:endParaRPr>
          </a:p>
          <a:p>
            <a:pPr marL="7747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774700" indent="0">
              <a:lnSpc>
                <a:spcPts val="1895"/>
              </a:lnSpc>
            </a:pPr>
            <a:r>
              <a:rPr lang="en-US" sz="1300">
                <a:solidFill>
                  <a:srgbClr val="130ECE"/>
                </a:solidFill>
                <a:latin typeface="Consolas" panose="020B0609020204030204"/>
              </a:rPr>
              <a:t>public void </a:t>
            </a:r>
            <a:r>
              <a:rPr lang="en-US" sz="1300">
                <a:solidFill>
                  <a:srgbClr val="545454"/>
                </a:solidFill>
                <a:latin typeface="Consolas" panose="020B0609020204030204"/>
              </a:rPr>
              <a:t>addFunctionCint </a:t>
            </a:r>
            <a:r>
              <a:rPr lang="en-US" sz="1300">
                <a:solidFill>
                  <a:srgbClr val="130ECE"/>
                </a:solidFill>
                <a:latin typeface="Consolas" panose="020B0609020204030204"/>
              </a:rPr>
              <a:t>a,int </a:t>
            </a:r>
            <a:r>
              <a:rPr lang="en-US" sz="1300">
                <a:solidFill>
                  <a:srgbClr val="1B7721"/>
                </a:solidFill>
                <a:latin typeface="Consolas" panose="020B0609020204030204"/>
              </a:rPr>
              <a:t>b)//Target methodl</a:t>
            </a:r>
            <a:endParaRPr lang="en-US" sz="1300">
              <a:solidFill>
                <a:srgbClr val="1B7721"/>
              </a:solidFill>
              <a:latin typeface="Consolas" panose="020B0609020204030204"/>
            </a:endParaRPr>
          </a:p>
          <a:p>
            <a:pPr marL="774700" indent="0">
              <a:lnSpc>
                <a:spcPts val="1895"/>
              </a:lnSpc>
            </a:pPr>
            <a:r>
              <a:rPr lang="en-US" sz="2600">
                <a:latin typeface="Calibri" panose="020F0502020204030204"/>
              </a:rPr>
              <a:t>{</a:t>
            </a:r>
            <a:endParaRPr lang="en-US" sz="2600">
              <a:latin typeface="Calibri" panose="020F0502020204030204"/>
            </a:endParaRPr>
          </a:p>
          <a:p>
            <a:pPr marL="1143000" indent="0">
              <a:spcAft>
                <a:spcPts val="210"/>
              </a:spcAft>
            </a:pPr>
            <a:r>
              <a:rPr lang="en-US" sz="1300">
                <a:solidFill>
                  <a:srgbClr val="408EA2"/>
                </a:solidFill>
                <a:latin typeface="Consolas" panose="020B0609020204030204"/>
              </a:rPr>
              <a:t>Console.</a:t>
            </a:r>
            <a:r>
              <a:rPr lang="en-US" sz="1300">
                <a:solidFill>
                  <a:srgbClr val="545454"/>
                </a:solidFill>
                <a:latin typeface="Consolas" panose="020B0609020204030204"/>
              </a:rPr>
              <a:t>WriteLineC</a:t>
            </a:r>
            <a:r>
              <a:rPr lang="en-US" sz="1300">
                <a:solidFill>
                  <a:srgbClr val="7B292C"/>
                </a:solidFill>
                <a:latin typeface="Consolas" panose="020B0609020204030204"/>
              </a:rPr>
              <a:t>"Addition -Function" </a:t>
            </a:r>
            <a:r>
              <a:rPr lang="en-US" sz="1300">
                <a:latin typeface="Consolas" panose="020B0609020204030204"/>
              </a:rPr>
              <a:t>+ </a:t>
            </a:r>
            <a:r>
              <a:rPr lang="en-US" sz="1300">
                <a:solidFill>
                  <a:srgbClr val="1E1F38"/>
                </a:solidFill>
                <a:latin typeface="Consolas" panose="020B0609020204030204"/>
              </a:rPr>
              <a:t>(a+b));</a:t>
            </a:r>
            <a:endParaRPr lang="en-US" sz="1300">
              <a:solidFill>
                <a:srgbClr val="1E1F38"/>
              </a:solidFill>
              <a:latin typeface="Consolas" panose="020B0609020204030204"/>
            </a:endParaRPr>
          </a:p>
          <a:p>
            <a:pPr marL="774700"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a:p>
            <a:pPr marL="7747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774700" indent="0">
              <a:lnSpc>
                <a:spcPts val="1970"/>
              </a:lnSpc>
            </a:pPr>
            <a:r>
              <a:rPr lang="en-US" sz="1300">
                <a:solidFill>
                  <a:srgbClr val="130ECE"/>
                </a:solidFill>
                <a:latin typeface="Consolas" panose="020B0609020204030204"/>
              </a:rPr>
              <a:t>public void </a:t>
            </a:r>
            <a:r>
              <a:rPr lang="en-US" sz="1300">
                <a:solidFill>
                  <a:srgbClr val="545454"/>
                </a:solidFill>
                <a:latin typeface="Consolas" panose="020B0609020204030204"/>
              </a:rPr>
              <a:t>subFunctionCint </a:t>
            </a:r>
            <a:r>
              <a:rPr lang="en-US" sz="1300">
                <a:solidFill>
                  <a:srgbClr val="1E1F38"/>
                </a:solidFill>
                <a:latin typeface="Consolas" panose="020B0609020204030204"/>
              </a:rPr>
              <a:t>a, </a:t>
            </a:r>
            <a:r>
              <a:rPr lang="en-US" sz="1300">
                <a:solidFill>
                  <a:srgbClr val="130ECE"/>
                </a:solidFill>
                <a:latin typeface="Consolas" panose="020B0609020204030204"/>
              </a:rPr>
              <a:t>int </a:t>
            </a:r>
            <a:r>
              <a:rPr lang="en-US" sz="1300">
                <a:solidFill>
                  <a:srgbClr val="1B7721"/>
                </a:solidFill>
                <a:latin typeface="Consolas" panose="020B0609020204030204"/>
              </a:rPr>
              <a:t>b)//Target method2</a:t>
            </a:r>
            <a:endParaRPr lang="en-US" sz="1300">
              <a:solidFill>
                <a:srgbClr val="1B7721"/>
              </a:solidFill>
              <a:latin typeface="Consolas" panose="020B0609020204030204"/>
            </a:endParaRPr>
          </a:p>
          <a:p>
            <a:pPr marL="774700" indent="0">
              <a:lnSpc>
                <a:spcPts val="1970"/>
              </a:lnSpc>
            </a:pPr>
            <a:r>
              <a:rPr lang="en-US" sz="2600">
                <a:latin typeface="Calibri" panose="020F0502020204030204"/>
              </a:rPr>
              <a:t>{</a:t>
            </a:r>
            <a:endParaRPr lang="en-US" sz="2600">
              <a:latin typeface="Calibri" panose="020F0502020204030204"/>
            </a:endParaRPr>
          </a:p>
          <a:p>
            <a:pPr marL="1041400" indent="0">
              <a:spcAft>
                <a:spcPts val="210"/>
              </a:spcAft>
            </a:pPr>
            <a:r>
              <a:rPr lang="en-US" sz="1300">
                <a:solidFill>
                  <a:srgbClr val="408EA2"/>
                </a:solidFill>
                <a:latin typeface="Consolas" panose="020B0609020204030204"/>
              </a:rPr>
              <a:t>Console.</a:t>
            </a:r>
            <a:r>
              <a:rPr lang="en-US" sz="1300">
                <a:solidFill>
                  <a:srgbClr val="7B292C"/>
                </a:solidFill>
                <a:latin typeface="Consolas" panose="020B0609020204030204"/>
              </a:rPr>
              <a:t>WriteLine("Subtract -Function" </a:t>
            </a:r>
            <a:r>
              <a:rPr lang="en-US" sz="1300">
                <a:solidFill>
                  <a:srgbClr val="1E1F38"/>
                </a:solidFill>
                <a:latin typeface="Consolas" panose="020B0609020204030204"/>
              </a:rPr>
              <a:t>+(a-b));</a:t>
            </a:r>
            <a:endParaRPr lang="en-US" sz="1300">
              <a:solidFill>
                <a:srgbClr val="1E1F38"/>
              </a:solidFill>
              <a:latin typeface="Consolas" panose="020B0609020204030204"/>
            </a:endParaRPr>
          </a:p>
          <a:p>
            <a:pPr marL="774700"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a:p>
            <a:pPr marL="7747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774700" indent="0">
              <a:lnSpc>
                <a:spcPts val="1920"/>
              </a:lnSpc>
            </a:pPr>
            <a:r>
              <a:rPr lang="en-US" sz="1300">
                <a:solidFill>
                  <a:srgbClr val="130ECE"/>
                </a:solidFill>
                <a:latin typeface="Consolas" panose="020B0609020204030204"/>
              </a:rPr>
              <a:t>public void </a:t>
            </a:r>
            <a:r>
              <a:rPr lang="en-US" sz="1300">
                <a:solidFill>
                  <a:srgbClr val="545454"/>
                </a:solidFill>
                <a:latin typeface="Consolas" panose="020B0609020204030204"/>
              </a:rPr>
              <a:t>mulFunctionCint </a:t>
            </a:r>
            <a:r>
              <a:rPr lang="en-US" sz="1300">
                <a:solidFill>
                  <a:srgbClr val="1E1F38"/>
                </a:solidFill>
                <a:latin typeface="Consolas" panose="020B0609020204030204"/>
              </a:rPr>
              <a:t>a, </a:t>
            </a:r>
            <a:r>
              <a:rPr lang="en-US" sz="1300">
                <a:solidFill>
                  <a:srgbClr val="130ECE"/>
                </a:solidFill>
                <a:latin typeface="Consolas" panose="020B0609020204030204"/>
              </a:rPr>
              <a:t>int </a:t>
            </a:r>
            <a:r>
              <a:rPr lang="en-US" sz="1300">
                <a:solidFill>
                  <a:srgbClr val="1B7721"/>
                </a:solidFill>
                <a:latin typeface="Consolas" panose="020B0609020204030204"/>
              </a:rPr>
              <a:t>b)//Target method3</a:t>
            </a:r>
            <a:endParaRPr lang="en-US" sz="1300">
              <a:solidFill>
                <a:srgbClr val="1B7721"/>
              </a:solidFill>
              <a:latin typeface="Consolas" panose="020B0609020204030204"/>
            </a:endParaRPr>
          </a:p>
          <a:p>
            <a:pPr marL="774700" indent="0">
              <a:lnSpc>
                <a:spcPts val="1920"/>
              </a:lnSpc>
            </a:pPr>
            <a:r>
              <a:rPr lang="en-US" sz="2600">
                <a:latin typeface="Calibri" panose="020F0502020204030204"/>
              </a:rPr>
              <a:t>{</a:t>
            </a:r>
            <a:endParaRPr lang="en-US" sz="2600">
              <a:latin typeface="Calibri" panose="020F0502020204030204"/>
            </a:endParaRPr>
          </a:p>
          <a:p>
            <a:pPr marL="1143000" indent="0"/>
            <a:r>
              <a:rPr lang="en-US" sz="1300">
                <a:solidFill>
                  <a:srgbClr val="408EA2"/>
                </a:solidFill>
                <a:latin typeface="Consolas" panose="020B0609020204030204"/>
              </a:rPr>
              <a:t>Console.</a:t>
            </a:r>
            <a:r>
              <a:rPr lang="en-US" sz="1300">
                <a:solidFill>
                  <a:srgbClr val="7B292C"/>
                </a:solidFill>
                <a:latin typeface="Consolas" panose="020B0609020204030204"/>
              </a:rPr>
              <a:t>WriteLine("Multiplication -Function:" </a:t>
            </a:r>
            <a:r>
              <a:rPr lang="en-US" sz="1300">
                <a:latin typeface="Consolas" panose="020B0609020204030204"/>
              </a:rPr>
              <a:t>+ </a:t>
            </a:r>
            <a:r>
              <a:rPr lang="en-US" sz="1300">
                <a:solidFill>
                  <a:srgbClr val="1E1F38"/>
                </a:solidFill>
                <a:latin typeface="Consolas" panose="020B0609020204030204"/>
              </a:rPr>
              <a:t>(a </a:t>
            </a:r>
            <a:r>
              <a:rPr lang="en-US" sz="1300">
                <a:latin typeface="Consolas" panose="020B0609020204030204"/>
              </a:rPr>
              <a:t>* </a:t>
            </a:r>
            <a:r>
              <a:rPr lang="en-US" sz="1300">
                <a:solidFill>
                  <a:srgbClr val="1E1F38"/>
                </a:solidFill>
                <a:latin typeface="Consolas" panose="020B0609020204030204"/>
              </a:rPr>
              <a:t>b));</a:t>
            </a:r>
            <a:endParaRPr lang="en-US" sz="1300">
              <a:solidFill>
                <a:srgbClr val="1E1F38"/>
              </a:solidFill>
              <a:latin typeface="Consolas" panose="020B0609020204030204"/>
            </a:endParaRPr>
          </a:p>
        </p:txBody>
      </p:sp>
      <p:sp>
        <p:nvSpPr>
          <p:cNvPr id="4" name="Rectangles 3"/>
          <p:cNvSpPr/>
          <p:nvPr/>
        </p:nvSpPr>
        <p:spPr>
          <a:xfrm>
            <a:off x="21336" y="5961888"/>
            <a:ext cx="6495288" cy="185928"/>
          </a:xfrm>
          <a:prstGeom prst="rect">
            <a:avLst/>
          </a:prstGeom>
        </p:spPr>
        <p:txBody>
          <a:bodyPr wrap="none" lIns="0" tIns="0" rIns="0" bIns="0">
            <a:noAutofit/>
          </a:bodyPr>
          <a:p>
            <a:pPr marL="774700" indent="0"/>
            <a:r>
              <a:rPr lang="en-US" sz="1800">
                <a:latin typeface="Calibri" panose="020F0502020204030204"/>
              </a:rPr>
              <a:t>}</a:t>
            </a:r>
            <a:endParaRPr lang="en-US" sz="18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7482840" y="2026920"/>
            <a:ext cx="4273296" cy="3224784"/>
          </a:xfrm>
          <a:prstGeom prst="rect">
            <a:avLst/>
          </a:prstGeom>
        </p:spPr>
        <p:txBody>
          <a:bodyPr lIns="0" tIns="0" rIns="0" bIns="0">
            <a:noAutofit/>
          </a:bodyPr>
          <a:p>
            <a:pPr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indent="0">
              <a:spcAft>
                <a:spcPts val="210"/>
              </a:spcAft>
            </a:pPr>
            <a:r>
              <a:rPr lang="en-US" sz="1600" spc="-50">
                <a:solidFill>
                  <a:srgbClr val="130ECE"/>
                </a:solidFill>
                <a:latin typeface="Consolas" panose="020B0609020204030204"/>
              </a:rPr>
              <a:t>static void </a:t>
            </a:r>
            <a:r>
              <a:rPr lang="en-US" sz="1600" spc="-50">
                <a:solidFill>
                  <a:srgbClr val="34357D"/>
                </a:solidFill>
                <a:latin typeface="Consolas" panose="020B0609020204030204"/>
              </a:rPr>
              <a:t>Main(string[] args)</a:t>
            </a:r>
            <a:endParaRPr lang="en-US" sz="1600" spc="-50">
              <a:solidFill>
                <a:srgbClr val="34357D"/>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57200" indent="0">
              <a:spcAft>
                <a:spcPts val="210"/>
              </a:spcAft>
            </a:pPr>
            <a:r>
              <a:rPr lang="en-US" sz="1600" spc="-50">
                <a:solidFill>
                  <a:srgbClr val="408EA2"/>
                </a:solidFill>
                <a:latin typeface="Consolas" panose="020B0609020204030204"/>
              </a:rPr>
              <a:t>TestProgram </a:t>
            </a:r>
            <a:r>
              <a:rPr lang="en-US" sz="1600" spc="-50">
                <a:solidFill>
                  <a:srgbClr val="34357D"/>
                </a:solidFill>
                <a:latin typeface="Consolas" panose="020B0609020204030204"/>
              </a:rPr>
              <a:t>obj=new </a:t>
            </a:r>
            <a:r>
              <a:rPr lang="en-US" sz="1600" spc="-50">
                <a:solidFill>
                  <a:srgbClr val="408EA2"/>
                </a:solidFill>
                <a:latin typeface="Consolas" panose="020B0609020204030204"/>
              </a:rPr>
              <a:t>TestProgramO</a:t>
            </a:r>
            <a:r>
              <a:rPr lang="en-US" sz="1600" spc="-50">
                <a:solidFill>
                  <a:srgbClr val="120D18"/>
                </a:solidFill>
                <a:latin typeface="Consolas" panose="020B0609020204030204"/>
              </a:rPr>
              <a:t>;</a:t>
            </a:r>
            <a:endParaRPr lang="en-US" sz="1600" spc="-50">
              <a:solidFill>
                <a:srgbClr val="120D18"/>
              </a:solidFill>
              <a:latin typeface="Consolas" panose="020B0609020204030204"/>
            </a:endParaRPr>
          </a:p>
          <a:p>
            <a:pPr marL="457200" indent="0">
              <a:lnSpc>
                <a:spcPts val="2065"/>
              </a:lnSpc>
              <a:spcAft>
                <a:spcPts val="1260"/>
              </a:spcAft>
            </a:pPr>
            <a:r>
              <a:rPr lang="en-US" sz="1600" spc="-50">
                <a:solidFill>
                  <a:srgbClr val="1B7721"/>
                </a:solidFill>
                <a:latin typeface="Consolas" panose="020B0609020204030204"/>
              </a:rPr>
              <a:t>// call 1st method </a:t>
            </a:r>
            <a:r>
              <a:rPr lang="en-US" sz="1600" spc="-50">
                <a:solidFill>
                  <a:srgbClr val="408EA2"/>
                </a:solidFill>
                <a:latin typeface="Consolas" panose="020B0609020204030204"/>
              </a:rPr>
              <a:t>MyDelegate </a:t>
            </a:r>
            <a:r>
              <a:rPr lang="en-US" sz="1600" spc="-50">
                <a:solidFill>
                  <a:srgbClr val="34357D"/>
                </a:solidFill>
                <a:latin typeface="Consolas" panose="020B0609020204030204"/>
              </a:rPr>
              <a:t>dl </a:t>
            </a:r>
            <a:r>
              <a:rPr lang="en-US" sz="1600" spc="-50">
                <a:latin typeface="Consolas" panose="020B0609020204030204"/>
              </a:rPr>
              <a:t>= </a:t>
            </a:r>
            <a:r>
              <a:rPr lang="en-US" sz="1600" spc="-50">
                <a:solidFill>
                  <a:srgbClr val="34357D"/>
                </a:solidFill>
                <a:latin typeface="Consolas" panose="020B0609020204030204"/>
              </a:rPr>
              <a:t>obj</a:t>
            </a:r>
            <a:r>
              <a:rPr lang="en-US" sz="1600" spc="-50">
                <a:solidFill>
                  <a:srgbClr val="6A4735"/>
                </a:solidFill>
                <a:latin typeface="Consolas" panose="020B0609020204030204"/>
              </a:rPr>
              <a:t>.addFunction;</a:t>
            </a:r>
            <a:endParaRPr lang="en-US" sz="1600" spc="-50">
              <a:solidFill>
                <a:srgbClr val="6A4735"/>
              </a:solidFill>
              <a:latin typeface="Consolas" panose="020B0609020204030204"/>
            </a:endParaRPr>
          </a:p>
          <a:p>
            <a:pPr marL="457200" indent="0">
              <a:lnSpc>
                <a:spcPts val="1990"/>
              </a:lnSpc>
            </a:pPr>
            <a:r>
              <a:rPr lang="en-US" sz="1600" spc="-50">
                <a:solidFill>
                  <a:srgbClr val="1B7721"/>
                </a:solidFill>
                <a:latin typeface="Consolas" panose="020B0609020204030204"/>
              </a:rPr>
              <a:t>// call 2nd method</a:t>
            </a:r>
            <a:endParaRPr lang="en-US" sz="1600" spc="-50">
              <a:solidFill>
                <a:srgbClr val="1B7721"/>
              </a:solidFill>
              <a:latin typeface="Consolas" panose="020B0609020204030204"/>
            </a:endParaRPr>
          </a:p>
          <a:p>
            <a:pPr marL="457200" indent="0">
              <a:lnSpc>
                <a:spcPts val="1990"/>
              </a:lnSpc>
            </a:pPr>
            <a:r>
              <a:rPr lang="en-US" sz="1600" spc="-50">
                <a:solidFill>
                  <a:srgbClr val="34357D"/>
                </a:solidFill>
                <a:latin typeface="Consolas" panose="020B0609020204030204"/>
              </a:rPr>
              <a:t>dl </a:t>
            </a:r>
            <a:r>
              <a:rPr lang="en-US" sz="1600" spc="-50">
                <a:latin typeface="Consolas" panose="020B0609020204030204"/>
              </a:rPr>
              <a:t>+= </a:t>
            </a:r>
            <a:r>
              <a:rPr lang="en-US" sz="1600" spc="-50">
                <a:solidFill>
                  <a:srgbClr val="34357D"/>
                </a:solidFill>
                <a:latin typeface="Consolas" panose="020B0609020204030204"/>
              </a:rPr>
              <a:t>obj</a:t>
            </a:r>
            <a:r>
              <a:rPr lang="en-US" sz="1600" spc="-50">
                <a:solidFill>
                  <a:srgbClr val="120D18"/>
                </a:solidFill>
                <a:latin typeface="Consolas" panose="020B0609020204030204"/>
              </a:rPr>
              <a:t>.</a:t>
            </a:r>
            <a:r>
              <a:rPr lang="en-US" sz="1600" spc="-50">
                <a:solidFill>
                  <a:srgbClr val="6A4735"/>
                </a:solidFill>
                <a:latin typeface="Consolas" panose="020B0609020204030204"/>
              </a:rPr>
              <a:t>subFunction;</a:t>
            </a:r>
            <a:r>
              <a:rPr lang="en-US" sz="1600" spc="-50">
                <a:solidFill>
                  <a:srgbClr val="1B7721"/>
                </a:solidFill>
                <a:latin typeface="Consolas" panose="020B0609020204030204"/>
              </a:rPr>
              <a:t>//Multicasting // call 3rd method</a:t>
            </a:r>
            <a:endParaRPr lang="en-US" sz="1600" spc="-50">
              <a:solidFill>
                <a:srgbClr val="1B7721"/>
              </a:solidFill>
              <a:latin typeface="Consolas" panose="020B0609020204030204"/>
            </a:endParaRPr>
          </a:p>
          <a:p>
            <a:pPr marL="457200" indent="0">
              <a:lnSpc>
                <a:spcPts val="1990"/>
              </a:lnSpc>
            </a:pPr>
            <a:r>
              <a:rPr lang="en-US" sz="1600" spc="-50">
                <a:solidFill>
                  <a:srgbClr val="34357D"/>
                </a:solidFill>
                <a:latin typeface="Consolas" panose="020B0609020204030204"/>
              </a:rPr>
              <a:t>dl </a:t>
            </a:r>
            <a:r>
              <a:rPr lang="en-US" sz="1600" spc="-50">
                <a:latin typeface="Consolas" panose="020B0609020204030204"/>
              </a:rPr>
              <a:t>+= </a:t>
            </a:r>
            <a:r>
              <a:rPr lang="en-US" sz="1600" spc="-50">
                <a:solidFill>
                  <a:srgbClr val="34357D"/>
                </a:solidFill>
                <a:latin typeface="Consolas" panose="020B0609020204030204"/>
              </a:rPr>
              <a:t>obj</a:t>
            </a:r>
            <a:r>
              <a:rPr lang="en-US" sz="1600" spc="-50">
                <a:solidFill>
                  <a:srgbClr val="6A4735"/>
                </a:solidFill>
                <a:latin typeface="Consolas" panose="020B0609020204030204"/>
              </a:rPr>
              <a:t>.mulFunction;</a:t>
            </a:r>
            <a:r>
              <a:rPr lang="en-US" sz="1600" spc="-50">
                <a:solidFill>
                  <a:srgbClr val="1B7721"/>
                </a:solidFill>
                <a:latin typeface="Consolas" panose="020B0609020204030204"/>
              </a:rPr>
              <a:t>//Multicasting // pass the values in three methods </a:t>
            </a:r>
            <a:r>
              <a:rPr lang="en-US" sz="1600" spc="-50">
                <a:solidFill>
                  <a:srgbClr val="6A4735"/>
                </a:solidFill>
                <a:latin typeface="Consolas" panose="020B0609020204030204"/>
              </a:rPr>
              <a:t>dl.Invoke(2, </a:t>
            </a:r>
            <a:r>
              <a:rPr lang="en-US" sz="1600" spc="-50">
                <a:solidFill>
                  <a:srgbClr val="120D18"/>
                </a:solidFill>
                <a:latin typeface="Consolas" panose="020B0609020204030204"/>
              </a:rPr>
              <a:t>3);</a:t>
            </a:r>
            <a:endParaRPr lang="en-US" sz="1600" spc="-50">
              <a:solidFill>
                <a:srgbClr val="120D1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9710928" cy="499872"/>
          </a:xfrm>
          <a:prstGeom prst="rect">
            <a:avLst/>
          </a:prstGeom>
        </p:spPr>
        <p:txBody>
          <a:bodyPr wrap="none" lIns="0" tIns="0" rIns="0" bIns="0">
            <a:noAutofit/>
          </a:bodyPr>
          <a:p>
            <a:pPr indent="0"/>
            <a:r>
              <a:rPr lang="en-US" sz="4200">
                <a:latin typeface="Calibri" panose="020F0502020204030204"/>
              </a:rPr>
              <a:t>Func Delegate</a:t>
            </a:r>
            <a:endParaRPr lang="en-US" sz="4200">
              <a:latin typeface="Calibri" panose="020F0502020204030204"/>
            </a:endParaRPr>
          </a:p>
        </p:txBody>
      </p:sp>
      <p:sp>
        <p:nvSpPr>
          <p:cNvPr id="3" name="Rectangles 2"/>
          <p:cNvSpPr/>
          <p:nvPr/>
        </p:nvSpPr>
        <p:spPr>
          <a:xfrm>
            <a:off x="950976" y="1776984"/>
            <a:ext cx="9710928" cy="2435352"/>
          </a:xfrm>
          <a:prstGeom prst="rect">
            <a:avLst/>
          </a:prstGeom>
        </p:spPr>
        <p:txBody>
          <a:bodyPr lIns="0" tIns="0" rIns="0" bIns="0">
            <a:noAutofit/>
          </a:bodyPr>
          <a:p>
            <a:pPr indent="0" algn="just">
              <a:spcAft>
                <a:spcPts val="1260"/>
              </a:spcAft>
            </a:pPr>
            <a:r>
              <a:rPr lang="en-US" sz="2600">
                <a:latin typeface="Calibri" panose="020F0502020204030204"/>
              </a:rPr>
              <a:t>•    Func is a </a:t>
            </a:r>
            <a:r>
              <a:rPr lang="en-US" sz="2600">
                <a:solidFill>
                  <a:srgbClr val="FC0000"/>
                </a:solidFill>
                <a:latin typeface="Calibri" panose="020F0502020204030204"/>
              </a:rPr>
              <a:t>generic delegate </a:t>
            </a:r>
            <a:r>
              <a:rPr lang="en-US" sz="2600">
                <a:latin typeface="Calibri" panose="020F0502020204030204"/>
              </a:rPr>
              <a:t>included in the </a:t>
            </a:r>
            <a:r>
              <a:rPr lang="en-US" sz="2600" b="1">
                <a:latin typeface="Calibri" panose="020F0502020204030204"/>
              </a:rPr>
              <a:t>System </a:t>
            </a:r>
            <a:r>
              <a:rPr lang="en-US" sz="2600">
                <a:latin typeface="Calibri" panose="020F0502020204030204"/>
              </a:rPr>
              <a:t>namespace.</a:t>
            </a:r>
            <a:endParaRPr lang="en-US" sz="2600">
              <a:latin typeface="Calibri" panose="020F0502020204030204"/>
            </a:endParaRPr>
          </a:p>
          <a:p>
            <a:pPr marL="229870" indent="-177800">
              <a:lnSpc>
                <a:spcPts val="3025"/>
              </a:lnSpc>
              <a:spcAft>
                <a:spcPts val="630"/>
              </a:spcAft>
            </a:pPr>
            <a:r>
              <a:rPr lang="en-US" sz="2600">
                <a:latin typeface="Calibri" panose="020F0502020204030204"/>
              </a:rPr>
              <a:t>•    It has </a:t>
            </a:r>
            <a:r>
              <a:rPr lang="en-US" sz="2600">
                <a:solidFill>
                  <a:srgbClr val="FC0000"/>
                </a:solidFill>
                <a:latin typeface="Calibri" panose="020F0502020204030204"/>
              </a:rPr>
              <a:t>zero </a:t>
            </a:r>
            <a:r>
              <a:rPr lang="en-US" sz="2600">
                <a:latin typeface="Calibri" panose="020F0502020204030204"/>
              </a:rPr>
              <a:t>or </a:t>
            </a:r>
            <a:r>
              <a:rPr lang="en-US" sz="2600">
                <a:solidFill>
                  <a:srgbClr val="FC0000"/>
                </a:solidFill>
                <a:latin typeface="Calibri" panose="020F0502020204030204"/>
              </a:rPr>
              <a:t>more </a:t>
            </a:r>
            <a:r>
              <a:rPr lang="en-US" sz="2700" i="1" spc="-50">
                <a:latin typeface="Calibri" panose="020F0502020204030204"/>
              </a:rPr>
              <a:t>input</a:t>
            </a:r>
            <a:r>
              <a:rPr lang="en-US" sz="2600">
                <a:latin typeface="Calibri" panose="020F0502020204030204"/>
              </a:rPr>
              <a:t> parameters and </a:t>
            </a:r>
            <a:r>
              <a:rPr lang="en-US" sz="2600">
                <a:solidFill>
                  <a:srgbClr val="FC0000"/>
                </a:solidFill>
                <a:latin typeface="Calibri" panose="020F0502020204030204"/>
              </a:rPr>
              <a:t>one </a:t>
            </a:r>
            <a:r>
              <a:rPr lang="en-US" sz="2700" i="1" spc="-50">
                <a:latin typeface="Calibri" panose="020F0502020204030204"/>
              </a:rPr>
              <a:t>out</a:t>
            </a:r>
            <a:r>
              <a:rPr lang="en-US" sz="2600">
                <a:latin typeface="Calibri" panose="020F0502020204030204"/>
              </a:rPr>
              <a:t> parameter. The </a:t>
            </a:r>
            <a:r>
              <a:rPr lang="en-US" sz="2600">
                <a:solidFill>
                  <a:srgbClr val="FC0000"/>
                </a:solidFill>
                <a:latin typeface="Calibri" panose="020F0502020204030204"/>
              </a:rPr>
              <a:t>last parameter </a:t>
            </a:r>
            <a:r>
              <a:rPr lang="en-US" sz="2600">
                <a:latin typeface="Calibri" panose="020F0502020204030204"/>
              </a:rPr>
              <a:t>is considered as an </a:t>
            </a:r>
            <a:r>
              <a:rPr lang="en-US" sz="2600">
                <a:solidFill>
                  <a:srgbClr val="FC0000"/>
                </a:solidFill>
                <a:latin typeface="Calibri" panose="020F0502020204030204"/>
              </a:rPr>
              <a:t>out </a:t>
            </a:r>
            <a:r>
              <a:rPr lang="en-US" sz="2600">
                <a:latin typeface="Calibri" panose="020F0502020204030204"/>
              </a:rPr>
              <a:t>parameter.</a:t>
            </a:r>
            <a:endParaRPr lang="en-US" sz="2600">
              <a:latin typeface="Calibri" panose="020F0502020204030204"/>
            </a:endParaRPr>
          </a:p>
          <a:p>
            <a:pPr marL="229870" indent="-177800">
              <a:lnSpc>
                <a:spcPts val="3025"/>
              </a:lnSpc>
            </a:pPr>
            <a:r>
              <a:rPr lang="en-US" sz="2600">
                <a:latin typeface="Calibri" panose="020F0502020204030204"/>
              </a:rPr>
              <a:t>•A Func delegate type can include 0 to 16 input parameters of different types. However, it must include an out parameter for the result.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1816" y="813816"/>
            <a:ext cx="4261104" cy="499872"/>
          </a:xfrm>
          <a:prstGeom prst="rect">
            <a:avLst/>
          </a:prstGeom>
        </p:spPr>
        <p:txBody>
          <a:bodyPr wrap="none" lIns="0" tIns="0" rIns="0" bIns="0">
            <a:noAutofit/>
          </a:bodyPr>
          <a:p>
            <a:pPr marR="203200" indent="0" algn="r"/>
            <a:r>
              <a:rPr lang="en-US" sz="4200">
                <a:latin typeface="Calibri" panose="020F0502020204030204"/>
              </a:rPr>
              <a:t>Func Delegate</a:t>
            </a:r>
            <a:endParaRPr lang="en-US" sz="4200">
              <a:latin typeface="Calibri" panose="020F0502020204030204"/>
            </a:endParaRPr>
          </a:p>
        </p:txBody>
      </p:sp>
      <p:sp>
        <p:nvSpPr>
          <p:cNvPr id="3" name="Rectangles 2"/>
          <p:cNvSpPr/>
          <p:nvPr/>
        </p:nvSpPr>
        <p:spPr>
          <a:xfrm>
            <a:off x="51816" y="1566672"/>
            <a:ext cx="4261104" cy="4477512"/>
          </a:xfrm>
          <a:prstGeom prst="rect">
            <a:avLst/>
          </a:prstGeom>
        </p:spPr>
        <p:txBody>
          <a:bodyPr lIns="0" tIns="0" rIns="0" bIns="0">
            <a:noAutofit/>
          </a:bodyPr>
          <a:p>
            <a:pPr marL="127000" marR="1905000" indent="-127000">
              <a:lnSpc>
                <a:spcPts val="2210"/>
              </a:lnSpc>
            </a:pPr>
            <a:r>
              <a:rPr lang="en-US" sz="1600" spc="-50">
                <a:solidFill>
                  <a:srgbClr val="130ECE"/>
                </a:solidFill>
                <a:latin typeface="Consolas" panose="020B0609020204030204"/>
              </a:rPr>
              <a:t>^namespace </a:t>
            </a:r>
            <a:r>
              <a:rPr lang="en-US" sz="1600" spc="-50">
                <a:latin typeface="Consolas" panose="020B0609020204030204"/>
              </a:rPr>
              <a:t>Session8Demo {</a:t>
            </a:r>
            <a:endParaRPr lang="en-US" sz="1600" spc="-50">
              <a:latin typeface="Consolas" panose="020B0609020204030204"/>
            </a:endParaRPr>
          </a:p>
          <a:p>
            <a:pPr marL="6223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622300" indent="0">
              <a:spcAft>
                <a:spcPts val="210"/>
              </a:spcAft>
            </a:pPr>
            <a:r>
              <a:rPr lang="en-US" sz="1600" spc="-50">
                <a:solidFill>
                  <a:srgbClr val="130ECE"/>
                </a:solidFill>
                <a:latin typeface="Consolas" panose="020B0609020204030204"/>
              </a:rPr>
              <a:t>class </a:t>
            </a:r>
            <a:r>
              <a:rPr lang="en-US" sz="1600" spc="-50">
                <a:solidFill>
                  <a:srgbClr val="408EA2"/>
                </a:solidFill>
                <a:latin typeface="Consolas" panose="020B0609020204030204"/>
              </a:rPr>
              <a:t>TestProgram</a:t>
            </a:r>
            <a:endParaRPr lang="en-US" sz="1600" spc="-50">
              <a:solidFill>
                <a:srgbClr val="408EA2"/>
              </a:solidFill>
              <a:latin typeface="Consolas" panose="020B0609020204030204"/>
            </a:endParaRPr>
          </a:p>
          <a:p>
            <a:pPr marL="533400" indent="0">
              <a:spcAft>
                <a:spcPts val="210"/>
              </a:spcAft>
            </a:pPr>
            <a:r>
              <a:rPr lang="en-US" sz="2600">
                <a:latin typeface="Calibri" panose="020F0502020204030204"/>
              </a:rPr>
              <a:t>{</a:t>
            </a:r>
            <a:endParaRPr lang="en-US" sz="2600">
              <a:latin typeface="Calibri" panose="020F0502020204030204"/>
            </a:endParaRPr>
          </a:p>
          <a:p>
            <a:pPr marL="9398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939800" indent="0">
              <a:spcAft>
                <a:spcPts val="210"/>
              </a:spcAft>
            </a:pPr>
            <a:r>
              <a:rPr lang="en-US" sz="1600" spc="-50">
                <a:solidFill>
                  <a:srgbClr val="130ECE"/>
                </a:solidFill>
                <a:latin typeface="Consolas" panose="020B0609020204030204"/>
              </a:rPr>
              <a:t>static int </a:t>
            </a:r>
            <a:r>
              <a:rPr lang="en-US" sz="1600" spc="-50">
                <a:solidFill>
                  <a:srgbClr val="34357D"/>
                </a:solidFill>
                <a:latin typeface="Consolas" panose="020B0609020204030204"/>
              </a:rPr>
              <a:t>addNumfint </a:t>
            </a:r>
            <a:r>
              <a:rPr lang="en-US" sz="1600" spc="-50">
                <a:solidFill>
                  <a:srgbClr val="242D55"/>
                </a:solidFill>
                <a:latin typeface="Consolas" panose="020B0609020204030204"/>
              </a:rPr>
              <a:t>x, </a:t>
            </a:r>
            <a:r>
              <a:rPr lang="en-US" sz="1600" spc="-50">
                <a:solidFill>
                  <a:srgbClr val="130ECE"/>
                </a:solidFill>
                <a:latin typeface="Consolas" panose="020B0609020204030204"/>
              </a:rPr>
              <a:t>int </a:t>
            </a:r>
            <a:r>
              <a:rPr lang="en-US" sz="1600" spc="-50">
                <a:solidFill>
                  <a:srgbClr val="242D55"/>
                </a:solidFill>
                <a:latin typeface="Consolas" panose="020B0609020204030204"/>
              </a:rPr>
              <a:t>y)</a:t>
            </a:r>
            <a:endParaRPr lang="en-US" sz="1600" spc="-50">
              <a:solidFill>
                <a:srgbClr val="242D55"/>
              </a:solidFill>
              <a:latin typeface="Consolas" panose="020B0609020204030204"/>
            </a:endParaRPr>
          </a:p>
          <a:p>
            <a:pPr marL="939800" indent="0">
              <a:spcAft>
                <a:spcPts val="210"/>
              </a:spcAft>
            </a:pPr>
            <a:r>
              <a:rPr lang="en-US" sz="2600">
                <a:latin typeface="Calibri" panose="020F0502020204030204"/>
              </a:rPr>
              <a:t>{</a:t>
            </a:r>
            <a:endParaRPr lang="en-US" sz="2600">
              <a:latin typeface="Calibri" panose="020F0502020204030204"/>
            </a:endParaRPr>
          </a:p>
          <a:p>
            <a:pPr marL="1333500" indent="0">
              <a:spcAft>
                <a:spcPts val="210"/>
              </a:spcAft>
            </a:pPr>
            <a:r>
              <a:rPr lang="en-US" sz="1600" spc="-50">
                <a:solidFill>
                  <a:srgbClr val="811BAD"/>
                </a:solidFill>
                <a:latin typeface="Consolas" panose="020B0609020204030204"/>
              </a:rPr>
              <a:t>return </a:t>
            </a:r>
            <a:r>
              <a:rPr lang="en-US" sz="1600" spc="-50">
                <a:solidFill>
                  <a:srgbClr val="34357D"/>
                </a:solidFill>
                <a:latin typeface="Consolas" panose="020B0609020204030204"/>
              </a:rPr>
              <a:t>x </a:t>
            </a:r>
            <a:r>
              <a:rPr lang="en-US" sz="1600" spc="-50">
                <a:latin typeface="Consolas" panose="020B0609020204030204"/>
              </a:rPr>
              <a:t>+ </a:t>
            </a:r>
            <a:r>
              <a:rPr lang="en-US" sz="1600" spc="-50">
                <a:solidFill>
                  <a:srgbClr val="242D55"/>
                </a:solidFill>
                <a:latin typeface="Consolas" panose="020B0609020204030204"/>
              </a:rPr>
              <a:t>y;</a:t>
            </a:r>
            <a:endParaRPr lang="en-US" sz="1600" spc="-50">
              <a:solidFill>
                <a:srgbClr val="242D55"/>
              </a:solidFill>
              <a:latin typeface="Consolas" panose="020B0609020204030204"/>
            </a:endParaRPr>
          </a:p>
          <a:p>
            <a:pPr marL="939800" indent="0">
              <a:spcAft>
                <a:spcPts val="210"/>
              </a:spcAft>
            </a:pPr>
            <a:r>
              <a:rPr lang="en-US" sz="2600">
                <a:latin typeface="Calibri" panose="020F0502020204030204"/>
              </a:rPr>
              <a:t>}</a:t>
            </a:r>
            <a:endParaRPr lang="en-US" sz="2600">
              <a:latin typeface="Calibri" panose="020F0502020204030204"/>
            </a:endParaRPr>
          </a:p>
          <a:p>
            <a:pPr marL="9398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939800" indent="0">
              <a:lnSpc>
                <a:spcPts val="2305"/>
              </a:lnSpc>
            </a:pPr>
            <a:r>
              <a:rPr lang="en-US" sz="1600" spc="-50">
                <a:solidFill>
                  <a:srgbClr val="130ECE"/>
                </a:solidFill>
                <a:latin typeface="Consolas" panose="020B0609020204030204"/>
              </a:rPr>
              <a:t>static string </a:t>
            </a:r>
            <a:r>
              <a:rPr lang="en-US" sz="1600" spc="-50">
                <a:solidFill>
                  <a:srgbClr val="34357D"/>
                </a:solidFill>
                <a:latin typeface="Consolas" panose="020B0609020204030204"/>
              </a:rPr>
              <a:t>displayfstring </a:t>
            </a:r>
            <a:r>
              <a:rPr lang="en-US" sz="1600" spc="-50">
                <a:solidFill>
                  <a:srgbClr val="242D55"/>
                </a:solidFill>
                <a:latin typeface="Consolas" panose="020B0609020204030204"/>
              </a:rPr>
              <a:t>msg) </a:t>
            </a:r>
            <a:r>
              <a:rPr lang="en-US" sz="1600" spc="-50">
                <a:latin typeface="Consolas" panose="020B0609020204030204"/>
              </a:rPr>
              <a:t>{</a:t>
            </a:r>
            <a:endParaRPr lang="en-US" sz="1600" spc="-50">
              <a:latin typeface="Consolas" panose="020B0609020204030204"/>
            </a:endParaRPr>
          </a:p>
          <a:p>
            <a:pPr marL="1333500" indent="0">
              <a:spcAft>
                <a:spcPts val="210"/>
              </a:spcAft>
            </a:pPr>
            <a:r>
              <a:rPr lang="en-US" sz="1600" spc="-50">
                <a:solidFill>
                  <a:srgbClr val="811BAD"/>
                </a:solidFill>
                <a:latin typeface="Consolas" panose="020B0609020204030204"/>
              </a:rPr>
              <a:t>return </a:t>
            </a:r>
            <a:r>
              <a:rPr lang="en-US" sz="1600" spc="-50">
                <a:solidFill>
                  <a:srgbClr val="34357D"/>
                </a:solidFill>
                <a:latin typeface="Consolas" panose="020B0609020204030204"/>
              </a:rPr>
              <a:t>msg;</a:t>
            </a:r>
            <a:endParaRPr lang="en-US" sz="1600" spc="-50">
              <a:solidFill>
                <a:srgbClr val="34357D"/>
              </a:solidFill>
              <a:latin typeface="Consolas" panose="020B0609020204030204"/>
            </a:endParaRPr>
          </a:p>
          <a:p>
            <a:pPr marL="939800" indent="0">
              <a:spcAft>
                <a:spcPts val="210"/>
              </a:spcAft>
            </a:pPr>
            <a:r>
              <a:rPr lang="en-US" sz="2600">
                <a:latin typeface="Calibri" panose="020F0502020204030204"/>
              </a:rPr>
              <a:t>}</a:t>
            </a:r>
            <a:endParaRPr lang="en-US" sz="2600">
              <a:latin typeface="Calibri" panose="020F0502020204030204"/>
            </a:endParaRPr>
          </a:p>
          <a:p>
            <a:pPr marL="9398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939800" indent="0">
              <a:lnSpc>
                <a:spcPts val="2210"/>
              </a:lnSpc>
            </a:pPr>
            <a:r>
              <a:rPr lang="en-US" sz="1600" spc="-50">
                <a:solidFill>
                  <a:srgbClr val="130ECE"/>
                </a:solidFill>
                <a:latin typeface="Consolas" panose="020B0609020204030204"/>
              </a:rPr>
              <a:t>static float </a:t>
            </a:r>
            <a:r>
              <a:rPr lang="en-US" sz="1600" spc="-50">
                <a:solidFill>
                  <a:srgbClr val="574733"/>
                </a:solidFill>
                <a:latin typeface="Consolas" panose="020B0609020204030204"/>
              </a:rPr>
              <a:t>calculateTaxO </a:t>
            </a:r>
            <a:r>
              <a:rPr lang="en-US" sz="1600" spc="-50">
                <a:latin typeface="Consolas" panose="020B0609020204030204"/>
              </a:rPr>
              <a:t>{</a:t>
            </a:r>
            <a:endParaRPr lang="en-US" sz="1600" spc="-50">
              <a:latin typeface="Consolas" panose="020B0609020204030204"/>
            </a:endParaRPr>
          </a:p>
          <a:p>
            <a:pPr marL="1333500" indent="0"/>
            <a:r>
              <a:rPr lang="en-US" sz="1600" spc="-50">
                <a:solidFill>
                  <a:srgbClr val="811BAD"/>
                </a:solidFill>
                <a:latin typeface="Consolas" panose="020B0609020204030204"/>
              </a:rPr>
              <a:t>return </a:t>
            </a:r>
            <a:r>
              <a:rPr lang="en-US" sz="1600" spc="-50">
                <a:latin typeface="Consolas" panose="020B0609020204030204"/>
              </a:rPr>
              <a:t>0.5f * 1300 ;</a:t>
            </a:r>
            <a:endParaRPr lang="en-US" sz="1600" spc="-50">
              <a:latin typeface="Consolas" panose="020B0609020204030204"/>
            </a:endParaRPr>
          </a:p>
        </p:txBody>
      </p:sp>
      <p:sp>
        <p:nvSpPr>
          <p:cNvPr id="4" name="Rectangles 3"/>
          <p:cNvSpPr/>
          <p:nvPr/>
        </p:nvSpPr>
        <p:spPr>
          <a:xfrm>
            <a:off x="51816" y="6080760"/>
            <a:ext cx="4261104" cy="210312"/>
          </a:xfrm>
          <a:prstGeom prst="rect">
            <a:avLst/>
          </a:prstGeom>
        </p:spPr>
        <p:txBody>
          <a:bodyPr wrap="none" lIns="0" tIns="0" rIns="0" bIns="0">
            <a:noAutofit/>
          </a:bodyPr>
          <a:p>
            <a:pPr marL="939800" indent="0"/>
            <a:r>
              <a:rPr lang="en-US" sz="4200">
                <a:latin typeface="Calibri" panose="020F0502020204030204"/>
              </a:rPr>
              <a:t>}</a:t>
            </a:r>
            <a:endParaRPr lang="en-US" sz="4200">
              <a:latin typeface="Calibri" panose="020F0502020204030204"/>
            </a:endParaRPr>
          </a:p>
        </p:txBody>
      </p:sp>
      <p:sp>
        <p:nvSpPr>
          <p:cNvPr id="5" name="Rectangles 4"/>
          <p:cNvSpPr/>
          <p:nvPr/>
        </p:nvSpPr>
        <p:spPr>
          <a:xfrm>
            <a:off x="4450080" y="1298448"/>
            <a:ext cx="7473696" cy="3953256"/>
          </a:xfrm>
          <a:prstGeom prst="rect">
            <a:avLst/>
          </a:prstGeom>
        </p:spPr>
        <p:txBody>
          <a:bodyPr lIns="0" tIns="0" rIns="0" bIns="0">
            <a:noAutofit/>
          </a:bodyPr>
          <a:p>
            <a:pPr indent="0"/>
            <a:r>
              <a:rPr lang="en-US" sz="850" spc="-50">
                <a:solidFill>
                  <a:srgbClr val="D4D4D4"/>
                </a:solidFill>
                <a:latin typeface="Calibri" panose="020F0502020204030204"/>
              </a:rPr>
              <a:t>J </a:t>
            </a: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indent="0"/>
            <a:r>
              <a:rPr lang="en-US" sz="1300">
                <a:solidFill>
                  <a:srgbClr val="130ECE"/>
                </a:solidFill>
                <a:latin typeface="Consolas" panose="020B0609020204030204"/>
              </a:rPr>
              <a:t>static void </a:t>
            </a:r>
            <a:r>
              <a:rPr lang="en-US" sz="1300">
                <a:solidFill>
                  <a:srgbClr val="2C3569"/>
                </a:solidFill>
                <a:latin typeface="Consolas" panose="020B0609020204030204"/>
              </a:rPr>
              <a:t>Main(string[] args)</a:t>
            </a:r>
            <a:endParaRPr lang="en-US" sz="1300">
              <a:solidFill>
                <a:srgbClr val="2C3569"/>
              </a:solidFill>
              <a:latin typeface="Consolas" panose="020B0609020204030204"/>
            </a:endParaRPr>
          </a:p>
          <a:p>
            <a:pPr indent="0"/>
            <a:r>
              <a:rPr lang="en-US" sz="2600">
                <a:latin typeface="Calibri" panose="020F0502020204030204"/>
              </a:rPr>
              <a:t>{</a:t>
            </a:r>
            <a:endParaRPr lang="en-US" sz="2600">
              <a:latin typeface="Calibri" panose="020F0502020204030204"/>
            </a:endParaRPr>
          </a:p>
          <a:p>
            <a:pPr indent="0">
              <a:lnSpc>
                <a:spcPts val="1825"/>
              </a:lnSpc>
            </a:pPr>
            <a:r>
              <a:rPr lang="en-US" sz="1300">
                <a:solidFill>
                  <a:srgbClr val="293CA7"/>
                </a:solidFill>
                <a:latin typeface="Consolas" panose="020B0609020204030204"/>
              </a:rPr>
              <a:t>Func&lt;int, </a:t>
            </a:r>
            <a:r>
              <a:rPr lang="en-US" sz="1300">
                <a:solidFill>
                  <a:srgbClr val="130ECE"/>
                </a:solidFill>
                <a:latin typeface="Consolas" panose="020B0609020204030204"/>
              </a:rPr>
              <a:t>int,int&gt; </a:t>
            </a:r>
            <a:r>
              <a:rPr lang="en-US" sz="1300">
                <a:solidFill>
                  <a:srgbClr val="2C3569"/>
                </a:solidFill>
                <a:latin typeface="Consolas" panose="020B0609020204030204"/>
              </a:rPr>
              <a:t>add </a:t>
            </a:r>
            <a:r>
              <a:rPr lang="en-US" sz="1300">
                <a:latin typeface="Consolas" panose="020B0609020204030204"/>
              </a:rPr>
              <a:t>= </a:t>
            </a:r>
            <a:r>
              <a:rPr lang="en-US" sz="1300">
                <a:solidFill>
                  <a:srgbClr val="574733"/>
                </a:solidFill>
                <a:latin typeface="Consolas" panose="020B0609020204030204"/>
              </a:rPr>
              <a:t>addNum;//2 </a:t>
            </a:r>
            <a:r>
              <a:rPr lang="en-US" sz="1300">
                <a:solidFill>
                  <a:srgbClr val="1B7721"/>
                </a:solidFill>
                <a:latin typeface="Consolas" panose="020B0609020204030204"/>
              </a:rPr>
              <a:t>input and 1 out parameter </a:t>
            </a:r>
            <a:r>
              <a:rPr lang="en-US" sz="1300">
                <a:solidFill>
                  <a:srgbClr val="130ECE"/>
                </a:solidFill>
                <a:latin typeface="Consolas" panose="020B0609020204030204"/>
              </a:rPr>
              <a:t>int </a:t>
            </a:r>
            <a:r>
              <a:rPr lang="en-US" sz="1300">
                <a:solidFill>
                  <a:srgbClr val="2C3569"/>
                </a:solidFill>
                <a:latin typeface="Consolas" panose="020B0609020204030204"/>
              </a:rPr>
              <a:t>result </a:t>
            </a:r>
            <a:r>
              <a:rPr lang="en-US" sz="1300">
                <a:latin typeface="Consolas" panose="020B0609020204030204"/>
              </a:rPr>
              <a:t>= </a:t>
            </a:r>
            <a:r>
              <a:rPr lang="en-US" sz="1300">
                <a:solidFill>
                  <a:srgbClr val="1E1F38"/>
                </a:solidFill>
                <a:latin typeface="Consolas" panose="020B0609020204030204"/>
              </a:rPr>
              <a:t>add(10, </a:t>
            </a:r>
            <a:r>
              <a:rPr lang="en-US" sz="1300">
                <a:latin typeface="Consolas" panose="020B0609020204030204"/>
              </a:rPr>
              <a:t>10);</a:t>
            </a:r>
            <a:endParaRPr lang="en-US" sz="1300">
              <a:latin typeface="Consolas" panose="020B0609020204030204"/>
            </a:endParaRPr>
          </a:p>
          <a:p>
            <a:pPr indent="0">
              <a:lnSpc>
                <a:spcPts val="1825"/>
              </a:lnSpc>
              <a:spcAft>
                <a:spcPts val="1050"/>
              </a:spcAft>
            </a:pPr>
            <a:r>
              <a:rPr lang="en-US" sz="1300">
                <a:solidFill>
                  <a:srgbClr val="408EA2"/>
                </a:solidFill>
                <a:latin typeface="Consolas" panose="020B0609020204030204"/>
              </a:rPr>
              <a:t>Console.</a:t>
            </a:r>
            <a:r>
              <a:rPr lang="en-US" sz="1300">
                <a:solidFill>
                  <a:srgbClr val="574733"/>
                </a:solidFill>
                <a:latin typeface="Consolas" panose="020B0609020204030204"/>
              </a:rPr>
              <a:t>WriteLine(result)</a:t>
            </a:r>
            <a:r>
              <a:rPr lang="en-US" sz="1300">
                <a:latin typeface="Consolas" panose="020B0609020204030204"/>
              </a:rPr>
              <a:t>;</a:t>
            </a:r>
            <a:endParaRPr lang="en-US" sz="1300">
              <a:latin typeface="Consolas" panose="020B0609020204030204"/>
            </a:endParaRPr>
          </a:p>
          <a:p>
            <a:pPr indent="0">
              <a:lnSpc>
                <a:spcPts val="1825"/>
              </a:lnSpc>
            </a:pPr>
            <a:r>
              <a:rPr lang="en-US" sz="1300">
                <a:solidFill>
                  <a:srgbClr val="293CA7"/>
                </a:solidFill>
                <a:latin typeface="Consolas" panose="020B0609020204030204"/>
              </a:rPr>
              <a:t>Func&lt;string,</a:t>
            </a:r>
            <a:r>
              <a:rPr lang="en-US" sz="1300">
                <a:solidFill>
                  <a:srgbClr val="130ECE"/>
                </a:solidFill>
                <a:latin typeface="Consolas" panose="020B0609020204030204"/>
              </a:rPr>
              <a:t>string&gt; </a:t>
            </a:r>
            <a:r>
              <a:rPr lang="en-US" sz="1300">
                <a:solidFill>
                  <a:srgbClr val="2C3569"/>
                </a:solidFill>
                <a:latin typeface="Consolas" panose="020B0609020204030204"/>
              </a:rPr>
              <a:t>-Func </a:t>
            </a:r>
            <a:r>
              <a:rPr lang="en-US" sz="1300">
                <a:latin typeface="Consolas" panose="020B0609020204030204"/>
              </a:rPr>
              <a:t>= </a:t>
            </a:r>
            <a:r>
              <a:rPr lang="en-US" sz="1300">
                <a:solidFill>
                  <a:srgbClr val="574733"/>
                </a:solidFill>
                <a:latin typeface="Consolas" panose="020B0609020204030204"/>
              </a:rPr>
              <a:t>display;// </a:t>
            </a:r>
            <a:r>
              <a:rPr lang="en-US" sz="1300">
                <a:solidFill>
                  <a:srgbClr val="1B7721"/>
                </a:solidFill>
                <a:latin typeface="Consolas" panose="020B0609020204030204"/>
              </a:rPr>
              <a:t>1 input and 1 out parameter </a:t>
            </a:r>
            <a:r>
              <a:rPr lang="en-US" sz="1300">
                <a:solidFill>
                  <a:srgbClr val="130ECE"/>
                </a:solidFill>
                <a:latin typeface="Consolas" panose="020B0609020204030204"/>
              </a:rPr>
              <a:t>string </a:t>
            </a:r>
            <a:r>
              <a:rPr lang="en-US" sz="1300">
                <a:solidFill>
                  <a:srgbClr val="2C3569"/>
                </a:solidFill>
                <a:latin typeface="Consolas" panose="020B0609020204030204"/>
              </a:rPr>
              <a:t>message </a:t>
            </a:r>
            <a:r>
              <a:rPr lang="en-US" sz="1300">
                <a:latin typeface="Consolas" panose="020B0609020204030204"/>
              </a:rPr>
              <a:t>= </a:t>
            </a:r>
            <a:r>
              <a:rPr lang="en-US" sz="1300">
                <a:solidFill>
                  <a:srgbClr val="574733"/>
                </a:solidFill>
                <a:latin typeface="Consolas" panose="020B0609020204030204"/>
              </a:rPr>
              <a:t>func("Hello </a:t>
            </a:r>
            <a:r>
              <a:rPr lang="en-US" sz="1300">
                <a:solidFill>
                  <a:srgbClr val="7B292C"/>
                </a:solidFill>
                <a:latin typeface="Consolas" panose="020B0609020204030204"/>
              </a:rPr>
              <a:t>world");</a:t>
            </a:r>
            <a:endParaRPr lang="en-US" sz="1300">
              <a:solidFill>
                <a:srgbClr val="7B292C"/>
              </a:solidFill>
              <a:latin typeface="Consolas" panose="020B0609020204030204"/>
            </a:endParaRPr>
          </a:p>
          <a:p>
            <a:pPr indent="0">
              <a:lnSpc>
                <a:spcPts val="1825"/>
              </a:lnSpc>
              <a:spcAft>
                <a:spcPts val="1050"/>
              </a:spcAft>
            </a:pPr>
            <a:r>
              <a:rPr lang="en-US" sz="1300">
                <a:solidFill>
                  <a:srgbClr val="408EA2"/>
                </a:solidFill>
                <a:latin typeface="Consolas" panose="020B0609020204030204"/>
              </a:rPr>
              <a:t>Console.</a:t>
            </a:r>
            <a:r>
              <a:rPr lang="en-US" sz="1300">
                <a:solidFill>
                  <a:srgbClr val="574733"/>
                </a:solidFill>
                <a:latin typeface="Consolas" panose="020B0609020204030204"/>
              </a:rPr>
              <a:t>WriteLine(message)</a:t>
            </a:r>
            <a:r>
              <a:rPr lang="en-US" sz="1300">
                <a:solidFill>
                  <a:srgbClr val="1E1F38"/>
                </a:solidFill>
                <a:latin typeface="Consolas" panose="020B0609020204030204"/>
              </a:rPr>
              <a:t>;</a:t>
            </a:r>
            <a:endParaRPr lang="en-US" sz="1300">
              <a:solidFill>
                <a:srgbClr val="1E1F38"/>
              </a:solidFill>
              <a:latin typeface="Consolas" panose="020B0609020204030204"/>
            </a:endParaRPr>
          </a:p>
          <a:p>
            <a:pPr indent="0">
              <a:lnSpc>
                <a:spcPts val="1825"/>
              </a:lnSpc>
            </a:pPr>
            <a:r>
              <a:rPr lang="en-US" sz="1300">
                <a:solidFill>
                  <a:srgbClr val="293CA7"/>
                </a:solidFill>
                <a:latin typeface="Consolas" panose="020B0609020204030204"/>
              </a:rPr>
              <a:t>Func&lt;float&gt; </a:t>
            </a:r>
            <a:r>
              <a:rPr lang="en-US" sz="1300">
                <a:solidFill>
                  <a:srgbClr val="2C3569"/>
                </a:solidFill>
                <a:latin typeface="Consolas" panose="020B0609020204030204"/>
              </a:rPr>
              <a:t>obj </a:t>
            </a:r>
            <a:r>
              <a:rPr lang="en-US" sz="1300">
                <a:latin typeface="Consolas" panose="020B0609020204030204"/>
              </a:rPr>
              <a:t>= </a:t>
            </a:r>
            <a:r>
              <a:rPr lang="en-US" sz="1300">
                <a:solidFill>
                  <a:srgbClr val="574733"/>
                </a:solidFill>
                <a:latin typeface="Consolas" panose="020B0609020204030204"/>
              </a:rPr>
              <a:t>calculateTax; </a:t>
            </a:r>
            <a:r>
              <a:rPr lang="en-US" sz="1300">
                <a:solidFill>
                  <a:srgbClr val="1B7721"/>
                </a:solidFill>
                <a:latin typeface="Consolas" panose="020B0609020204030204"/>
              </a:rPr>
              <a:t>//No input and 1 out parameter </a:t>
            </a:r>
            <a:r>
              <a:rPr lang="en-US" sz="1300">
                <a:solidFill>
                  <a:srgbClr val="130ECE"/>
                </a:solidFill>
                <a:latin typeface="Consolas" panose="020B0609020204030204"/>
              </a:rPr>
              <a:t>float </a:t>
            </a:r>
            <a:r>
              <a:rPr lang="en-US" sz="1300">
                <a:solidFill>
                  <a:srgbClr val="2C3569"/>
                </a:solidFill>
                <a:latin typeface="Consolas" panose="020B0609020204030204"/>
              </a:rPr>
              <a:t>res </a:t>
            </a:r>
            <a:r>
              <a:rPr lang="en-US" sz="1300">
                <a:latin typeface="Consolas" panose="020B0609020204030204"/>
              </a:rPr>
              <a:t>= </a:t>
            </a:r>
            <a:r>
              <a:rPr lang="en-US" sz="1300">
                <a:solidFill>
                  <a:srgbClr val="1E1F38"/>
                </a:solidFill>
                <a:latin typeface="Consolas" panose="020B0609020204030204"/>
              </a:rPr>
              <a:t>obj();</a:t>
            </a:r>
            <a:endParaRPr lang="en-US" sz="1300">
              <a:solidFill>
                <a:srgbClr val="1E1F38"/>
              </a:solidFill>
              <a:latin typeface="Consolas" panose="020B0609020204030204"/>
            </a:endParaRPr>
          </a:p>
          <a:p>
            <a:pPr indent="0">
              <a:lnSpc>
                <a:spcPts val="1825"/>
              </a:lnSpc>
            </a:pPr>
            <a:r>
              <a:rPr lang="en-US" sz="1300">
                <a:solidFill>
                  <a:srgbClr val="408EA2"/>
                </a:solidFill>
                <a:latin typeface="Consolas" panose="020B0609020204030204"/>
              </a:rPr>
              <a:t>Console.</a:t>
            </a:r>
            <a:r>
              <a:rPr lang="en-US" sz="1300">
                <a:solidFill>
                  <a:srgbClr val="574733"/>
                </a:solidFill>
                <a:latin typeface="Consolas" panose="020B0609020204030204"/>
              </a:rPr>
              <a:t>WriteLine(res)</a:t>
            </a:r>
            <a:r>
              <a:rPr lang="en-US" sz="1300">
                <a:latin typeface="Consolas" panose="020B0609020204030204"/>
              </a:rPr>
              <a:t>;</a:t>
            </a:r>
            <a:endParaRPr lang="en-US" sz="1300">
              <a:latin typeface="Consolas" panose="020B0609020204030204"/>
            </a:endParaRPr>
          </a:p>
          <a:p>
            <a:pPr indent="0">
              <a:lnSpc>
                <a:spcPts val="1850"/>
              </a:lnSpc>
            </a:pPr>
            <a:r>
              <a:rPr lang="en-US" sz="1900">
                <a:solidFill>
                  <a:srgbClr val="1E1F38"/>
                </a:solidFill>
                <a:latin typeface="Calibri" panose="020F0502020204030204"/>
              </a:rPr>
              <a:t>}</a:t>
            </a:r>
            <a:endParaRPr lang="en-US" sz="1900">
              <a:solidFill>
                <a:srgbClr val="1E1F38"/>
              </a:solidFill>
              <a:latin typeface="Calibri" panose="020F0502020204030204"/>
            </a:endParaRPr>
          </a:p>
          <a:p>
            <a:pPr indent="0">
              <a:lnSpc>
                <a:spcPts val="1850"/>
              </a:lnSpc>
            </a:pPr>
            <a:r>
              <a:rPr lang="en-US" sz="2600">
                <a:solidFill>
                  <a:srgbClr val="1E1F38"/>
                </a:solidFill>
                <a:latin typeface="Calibri" panose="020F0502020204030204"/>
              </a:rPr>
              <a:t>}</a:t>
            </a:r>
            <a:endParaRPr lang="en-US" sz="2600">
              <a:solidFill>
                <a:srgbClr val="1E1F38"/>
              </a:solidFill>
              <a:latin typeface="Calibri" panose="020F0502020204030204"/>
            </a:endParaRPr>
          </a:p>
          <a:p>
            <a:pPr indent="0">
              <a:lnSpc>
                <a:spcPts val="1850"/>
              </a:lnSpc>
            </a:pPr>
            <a:r>
              <a:rPr lang="en-US" sz="2600">
                <a:latin typeface="Calibri" panose="020F0502020204030204"/>
              </a:rPr>
              <a:t>}</a:t>
            </a:r>
            <a:endParaRPr lang="en-US" sz="2600">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8056"/>
            <a:ext cx="6443472" cy="420624"/>
          </a:xfrm>
          <a:prstGeom prst="rect">
            <a:avLst/>
          </a:prstGeom>
        </p:spPr>
        <p:txBody>
          <a:bodyPr wrap="none" lIns="0" tIns="0" rIns="0" bIns="0">
            <a:noAutofit/>
          </a:bodyPr>
          <a:p>
            <a:pPr indent="0"/>
            <a:r>
              <a:rPr lang="en-US" sz="4200">
                <a:latin typeface="Calibri" panose="020F0502020204030204"/>
              </a:rPr>
              <a:t>Introduction to Visual Studio</a:t>
            </a:r>
            <a:endParaRPr lang="en-US" sz="4200">
              <a:latin typeface="Calibri" panose="020F0502020204030204"/>
            </a:endParaRPr>
          </a:p>
        </p:txBody>
      </p:sp>
      <p:sp>
        <p:nvSpPr>
          <p:cNvPr id="3" name="Rectangles 2"/>
          <p:cNvSpPr/>
          <p:nvPr/>
        </p:nvSpPr>
        <p:spPr>
          <a:xfrm>
            <a:off x="1078992" y="1542288"/>
            <a:ext cx="9732264" cy="1856232"/>
          </a:xfrm>
          <a:prstGeom prst="rect">
            <a:avLst/>
          </a:prstGeom>
        </p:spPr>
        <p:txBody>
          <a:bodyPr lIns="0" tIns="0" rIns="0" bIns="0">
            <a:noAutofit/>
          </a:bodyPr>
          <a:p>
            <a:pPr indent="0">
              <a:lnSpc>
                <a:spcPts val="3025"/>
              </a:lnSpc>
            </a:pPr>
            <a:r>
              <a:rPr lang="en-US" sz="2600">
                <a:latin typeface="Calibri" panose="020F0502020204030204"/>
              </a:rPr>
              <a:t>Microsoft has a family of code editors and </a:t>
            </a:r>
            <a:r>
              <a:rPr lang="en-US" sz="2600" b="1">
                <a:latin typeface="Calibri" panose="020F0502020204030204"/>
              </a:rPr>
              <a:t>Integrated Development Environments (IDEs), </a:t>
            </a:r>
            <a:r>
              <a:rPr lang="en-US" sz="2600">
                <a:latin typeface="Calibri" panose="020F0502020204030204"/>
              </a:rPr>
              <a:t>which include:</a:t>
            </a:r>
            <a:endParaRPr lang="en-US" sz="2600">
              <a:latin typeface="Calibri" panose="020F0502020204030204"/>
            </a:endParaRPr>
          </a:p>
          <a:p>
            <a:pPr marL="518160" indent="0" algn="just">
              <a:lnSpc>
                <a:spcPts val="3070"/>
              </a:lnSpc>
            </a:pPr>
            <a:r>
              <a:rPr lang="en-US" sz="2300">
                <a:latin typeface="Calibri" panose="020F0502020204030204"/>
              </a:rPr>
              <a:t>•    Visual Studio Code</a:t>
            </a:r>
            <a:endParaRPr lang="en-US" sz="2300">
              <a:latin typeface="Calibri" panose="020F0502020204030204"/>
            </a:endParaRPr>
          </a:p>
          <a:p>
            <a:pPr marL="518160" indent="0" algn="just">
              <a:lnSpc>
                <a:spcPts val="3070"/>
              </a:lnSpc>
            </a:pPr>
            <a:r>
              <a:rPr lang="en-US" sz="2300">
                <a:latin typeface="Calibri" panose="020F0502020204030204"/>
              </a:rPr>
              <a:t>•    Visual Studio 2019</a:t>
            </a:r>
            <a:endParaRPr lang="en-US" sz="2300">
              <a:latin typeface="Calibri" panose="020F0502020204030204"/>
            </a:endParaRPr>
          </a:p>
          <a:p>
            <a:pPr marL="518160" indent="0" algn="just">
              <a:lnSpc>
                <a:spcPts val="3070"/>
              </a:lnSpc>
            </a:pPr>
            <a:r>
              <a:rPr lang="en-US" sz="2300">
                <a:latin typeface="Calibri" panose="020F0502020204030204"/>
              </a:rPr>
              <a:t>•    Visual Studio 2019 for Mac</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093464" cy="499872"/>
          </a:xfrm>
          <a:prstGeom prst="rect">
            <a:avLst/>
          </a:prstGeom>
        </p:spPr>
        <p:txBody>
          <a:bodyPr wrap="none" lIns="0" tIns="0" rIns="0" bIns="0">
            <a:noAutofit/>
          </a:bodyPr>
          <a:p>
            <a:pPr indent="0"/>
            <a:r>
              <a:rPr lang="en-US" sz="4200">
                <a:latin typeface="Calibri" panose="020F0502020204030204"/>
              </a:rPr>
              <a:t>Action Delegate</a:t>
            </a:r>
            <a:endParaRPr lang="en-US" sz="4200">
              <a:latin typeface="Calibri" panose="020F0502020204030204"/>
            </a:endParaRPr>
          </a:p>
        </p:txBody>
      </p:sp>
      <p:sp>
        <p:nvSpPr>
          <p:cNvPr id="3" name="Rectangles 2"/>
          <p:cNvSpPr/>
          <p:nvPr/>
        </p:nvSpPr>
        <p:spPr>
          <a:xfrm>
            <a:off x="914400" y="1703832"/>
            <a:ext cx="4093464" cy="4148328"/>
          </a:xfrm>
          <a:prstGeom prst="rect">
            <a:avLst/>
          </a:prstGeom>
        </p:spPr>
        <p:txBody>
          <a:bodyPr lIns="0" tIns="0" rIns="0" bIns="0">
            <a:noAutofit/>
          </a:bodyPr>
          <a:p>
            <a:pPr marL="254000" indent="-254000">
              <a:lnSpc>
                <a:spcPts val="2185"/>
              </a:lnSpc>
              <a:spcAft>
                <a:spcPts val="420"/>
              </a:spcAft>
            </a:pPr>
            <a:r>
              <a:rPr lang="en-US" sz="2600">
                <a:latin typeface="Calibri" panose="020F0502020204030204"/>
              </a:rPr>
              <a:t>•    Action is a delegate type defined in the </a:t>
            </a:r>
            <a:r>
              <a:rPr lang="en-US" sz="2600" b="1">
                <a:latin typeface="Calibri" panose="020F0502020204030204"/>
              </a:rPr>
              <a:t>System </a:t>
            </a:r>
            <a:r>
              <a:rPr lang="en-US" sz="2600">
                <a:latin typeface="Calibri" panose="020F0502020204030204"/>
              </a:rPr>
              <a:t>namespace.</a:t>
            </a:r>
            <a:endParaRPr lang="en-US" sz="2600">
              <a:latin typeface="Calibri" panose="020F0502020204030204"/>
            </a:endParaRPr>
          </a:p>
          <a:p>
            <a:pPr marL="254000" indent="-254000">
              <a:lnSpc>
                <a:spcPts val="2160"/>
              </a:lnSpc>
              <a:spcAft>
                <a:spcPts val="420"/>
              </a:spcAft>
            </a:pPr>
            <a:r>
              <a:rPr lang="en-US" sz="2600">
                <a:latin typeface="Calibri" panose="020F0502020204030204"/>
              </a:rPr>
              <a:t>•    An Action type delegate is the same as Func delegate except that the Action delegate </a:t>
            </a:r>
            <a:r>
              <a:rPr lang="en-US" sz="2600">
                <a:solidFill>
                  <a:srgbClr val="FC0000"/>
                </a:solidFill>
                <a:latin typeface="Calibri" panose="020F0502020204030204"/>
              </a:rPr>
              <a:t>doesn't return a value. </a:t>
            </a:r>
            <a:r>
              <a:rPr lang="en-US" sz="2600">
                <a:latin typeface="Calibri" panose="020F0502020204030204"/>
              </a:rPr>
              <a:t>In other words, an Action delegate can be </a:t>
            </a:r>
            <a:r>
              <a:rPr lang="en-US" sz="2600">
                <a:solidFill>
                  <a:srgbClr val="FC0000"/>
                </a:solidFill>
                <a:latin typeface="Calibri" panose="020F0502020204030204"/>
              </a:rPr>
              <a:t>used with a method </a:t>
            </a:r>
            <a:r>
              <a:rPr lang="en-US" sz="2600">
                <a:latin typeface="Calibri" panose="020F0502020204030204"/>
              </a:rPr>
              <a:t>that has a </a:t>
            </a:r>
            <a:r>
              <a:rPr lang="en-US" sz="2600">
                <a:solidFill>
                  <a:srgbClr val="FC0000"/>
                </a:solidFill>
                <a:latin typeface="Calibri" panose="020F0502020204030204"/>
              </a:rPr>
              <a:t>void return type.</a:t>
            </a:r>
            <a:endParaRPr lang="en-US" sz="2600">
              <a:solidFill>
                <a:srgbClr val="FC0000"/>
              </a:solidFill>
              <a:latin typeface="Calibri" panose="020F0502020204030204"/>
            </a:endParaRPr>
          </a:p>
          <a:p>
            <a:pPr marL="254000" indent="-254000">
              <a:lnSpc>
                <a:spcPts val="2160"/>
              </a:lnSpc>
            </a:pPr>
            <a:r>
              <a:rPr lang="en-US" sz="2600">
                <a:latin typeface="Calibri" panose="020F0502020204030204"/>
              </a:rPr>
              <a:t>•    An Action delegate can take up to 16 input parameters of d fferent types.</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096" y="1609344"/>
            <a:ext cx="97536" cy="176784"/>
          </a:xfrm>
          <a:prstGeom prst="rect">
            <a:avLst/>
          </a:prstGeom>
        </p:spPr>
        <p:txBody>
          <a:bodyPr wrap="none" lIns="0" tIns="0" rIns="0" bIns="0">
            <a:noAutofit/>
          </a:bodyPr>
          <a:p>
            <a:pPr indent="0"/>
            <a:r>
              <a:rPr lang="en-US" sz="400">
                <a:solidFill>
                  <a:srgbClr val="5B6B61"/>
                </a:solidFill>
                <a:latin typeface="Calibri" panose="020F0502020204030204"/>
              </a:rPr>
              <a:t>-</a:t>
            </a:r>
            <a:endParaRPr lang="en-US" sz="400">
              <a:solidFill>
                <a:srgbClr val="5B6B61"/>
              </a:solidFill>
              <a:latin typeface="Calibri" panose="020F0502020204030204"/>
            </a:endParaRPr>
          </a:p>
        </p:txBody>
      </p:sp>
      <p:sp>
        <p:nvSpPr>
          <p:cNvPr id="3" name="Rectangles 2"/>
          <p:cNvSpPr/>
          <p:nvPr/>
        </p:nvSpPr>
        <p:spPr>
          <a:xfrm>
            <a:off x="137160" y="48768"/>
            <a:ext cx="3054096" cy="231648"/>
          </a:xfrm>
          <a:prstGeom prst="rect">
            <a:avLst/>
          </a:prstGeom>
        </p:spPr>
        <p:txBody>
          <a:bodyPr wrap="none" lIns="0" tIns="0" rIns="0" bIns="0">
            <a:noAutofit/>
          </a:bodyPr>
          <a:p>
            <a:pPr indent="0">
              <a:lnSpc>
                <a:spcPts val="2570"/>
              </a:lnSpc>
            </a:pPr>
            <a:r>
              <a:rPr lang="en-US" sz="2000">
                <a:solidFill>
                  <a:srgbClr val="130ECE"/>
                </a:solidFill>
                <a:latin typeface="Consolas" panose="020B0609020204030204"/>
              </a:rPr>
              <a:t>namespace </a:t>
            </a:r>
            <a:r>
              <a:rPr lang="en-US" sz="2000">
                <a:latin typeface="Consolas" panose="020B0609020204030204"/>
              </a:rPr>
              <a:t>Session8Demo</a:t>
            </a:r>
            <a:endParaRPr lang="en-US" sz="2000">
              <a:latin typeface="Consolas" panose="020B0609020204030204"/>
            </a:endParaRPr>
          </a:p>
        </p:txBody>
      </p:sp>
      <p:sp>
        <p:nvSpPr>
          <p:cNvPr id="4" name="Rectangles 3"/>
          <p:cNvSpPr/>
          <p:nvPr/>
        </p:nvSpPr>
        <p:spPr>
          <a:xfrm>
            <a:off x="149352" y="326136"/>
            <a:ext cx="85344" cy="225552"/>
          </a:xfrm>
          <a:prstGeom prst="rect">
            <a:avLst/>
          </a:prstGeom>
        </p:spPr>
        <p:txBody>
          <a:bodyPr wrap="none" lIns="0" tIns="0" rIns="0" bIns="0">
            <a:noAutofit/>
          </a:bodyPr>
          <a:p>
            <a:pPr indent="0">
              <a:lnSpc>
                <a:spcPts val="2570"/>
              </a:lnSpc>
            </a:pPr>
            <a:r>
              <a:rPr lang="en-US" sz="4200">
                <a:solidFill>
                  <a:srgbClr val="1E1F38"/>
                </a:solidFill>
                <a:latin typeface="Calibri" panose="020F0502020204030204"/>
              </a:rPr>
              <a:t>{</a:t>
            </a:r>
            <a:endParaRPr lang="en-US" sz="4200">
              <a:solidFill>
                <a:srgbClr val="1E1F38"/>
              </a:solidFill>
              <a:latin typeface="Calibri" panose="020F0502020204030204"/>
            </a:endParaRPr>
          </a:p>
        </p:txBody>
      </p:sp>
      <p:sp>
        <p:nvSpPr>
          <p:cNvPr id="5" name="Rectangles 4"/>
          <p:cNvSpPr/>
          <p:nvPr/>
        </p:nvSpPr>
        <p:spPr>
          <a:xfrm>
            <a:off x="822960" y="630936"/>
            <a:ext cx="771144" cy="112776"/>
          </a:xfrm>
          <a:prstGeom prst="rect">
            <a:avLst/>
          </a:prstGeom>
        </p:spPr>
        <p:txBody>
          <a:bodyPr wrap="none" lIns="0" tIns="0" rIns="0" bIns="0">
            <a:noAutofit/>
          </a:bodyPr>
          <a:p>
            <a:pPr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p:txBody>
      </p:sp>
      <p:sp>
        <p:nvSpPr>
          <p:cNvPr id="6" name="Rectangles 5"/>
          <p:cNvSpPr/>
          <p:nvPr/>
        </p:nvSpPr>
        <p:spPr>
          <a:xfrm>
            <a:off x="838200" y="819912"/>
            <a:ext cx="2365248" cy="231648"/>
          </a:xfrm>
          <a:prstGeom prst="rect">
            <a:avLst/>
          </a:prstGeom>
        </p:spPr>
        <p:txBody>
          <a:bodyPr wrap="none" lIns="0" tIns="0" rIns="0" bIns="0">
            <a:noAutofit/>
          </a:bodyPr>
          <a:p>
            <a:pPr indent="0">
              <a:spcAft>
                <a:spcPts val="210"/>
              </a:spcAft>
            </a:pPr>
            <a:r>
              <a:rPr lang="en-US" sz="1800">
                <a:solidFill>
                  <a:srgbClr val="130ECE"/>
                </a:solidFill>
                <a:latin typeface="Consolas" panose="020B0609020204030204"/>
              </a:rPr>
              <a:t>class </a:t>
            </a:r>
            <a:r>
              <a:rPr lang="en-US" sz="1800">
                <a:solidFill>
                  <a:srgbClr val="408EA2"/>
                </a:solidFill>
                <a:latin typeface="Consolas" panose="020B0609020204030204"/>
              </a:rPr>
              <a:t>TestProgram</a:t>
            </a:r>
            <a:endParaRPr lang="en-US" sz="1800">
              <a:solidFill>
                <a:srgbClr val="408EA2"/>
              </a:solidFill>
              <a:latin typeface="Consolas" panose="020B0609020204030204"/>
            </a:endParaRPr>
          </a:p>
        </p:txBody>
      </p:sp>
      <p:sp>
        <p:nvSpPr>
          <p:cNvPr id="7" name="Rectangles 6"/>
          <p:cNvSpPr/>
          <p:nvPr/>
        </p:nvSpPr>
        <p:spPr>
          <a:xfrm>
            <a:off x="710184" y="1106424"/>
            <a:ext cx="85344" cy="219456"/>
          </a:xfrm>
          <a:prstGeom prst="rect">
            <a:avLst/>
          </a:prstGeom>
        </p:spPr>
        <p:txBody>
          <a:bodyPr wrap="none" lIns="0" tIns="0" rIns="0" bIns="0">
            <a:noAutofit/>
          </a:bodyPr>
          <a:p>
            <a:pPr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p:txBody>
      </p:sp>
      <p:sp>
        <p:nvSpPr>
          <p:cNvPr id="8" name="Rectangles 7"/>
          <p:cNvSpPr/>
          <p:nvPr/>
        </p:nvSpPr>
        <p:spPr>
          <a:xfrm>
            <a:off x="1252728" y="1402080"/>
            <a:ext cx="697992" cy="112776"/>
          </a:xfrm>
          <a:prstGeom prst="rect">
            <a:avLst/>
          </a:prstGeom>
        </p:spPr>
        <p:txBody>
          <a:bodyPr wrap="none" lIns="0" tIns="0" rIns="0" bIns="0">
            <a:noAutofit/>
          </a:bodyPr>
          <a:p>
            <a:pPr indent="0">
              <a:spcAft>
                <a:spcPts val="210"/>
              </a:spcAft>
            </a:pPr>
            <a:r>
              <a:rPr lang="en-US" sz="1200" spc="-50">
                <a:solidFill>
                  <a:srgbClr val="A6A4A6"/>
                </a:solidFill>
                <a:latin typeface="Calibri" panose="020F0502020204030204"/>
              </a:rPr>
              <a:t>1 reference</a:t>
            </a:r>
            <a:endParaRPr lang="en-US" sz="1200" spc="-50">
              <a:solidFill>
                <a:srgbClr val="A6A4A6"/>
              </a:solidFill>
              <a:latin typeface="Calibri" panose="020F0502020204030204"/>
            </a:endParaRPr>
          </a:p>
        </p:txBody>
      </p:sp>
      <p:sp>
        <p:nvSpPr>
          <p:cNvPr id="9" name="Rectangles 8"/>
          <p:cNvSpPr/>
          <p:nvPr/>
        </p:nvSpPr>
        <p:spPr>
          <a:xfrm>
            <a:off x="1264920" y="1588008"/>
            <a:ext cx="4450080" cy="249936"/>
          </a:xfrm>
          <a:prstGeom prst="rect">
            <a:avLst/>
          </a:prstGeom>
        </p:spPr>
        <p:txBody>
          <a:bodyPr wrap="none" lIns="0" tIns="0" rIns="0" bIns="0">
            <a:noAutofit/>
          </a:bodyPr>
          <a:p>
            <a:pPr indent="0" algn="r">
              <a:spcAft>
                <a:spcPts val="210"/>
              </a:spcAft>
            </a:pPr>
            <a:r>
              <a:rPr lang="en-US" sz="1800">
                <a:solidFill>
                  <a:srgbClr val="130ECE"/>
                </a:solidFill>
                <a:latin typeface="Consolas" panose="020B0609020204030204"/>
              </a:rPr>
              <a:t>static void </a:t>
            </a:r>
            <a:r>
              <a:rPr lang="en-US" sz="1800">
                <a:solidFill>
                  <a:srgbClr val="545454"/>
                </a:solidFill>
                <a:latin typeface="Consolas" panose="020B0609020204030204"/>
              </a:rPr>
              <a:t>addNumCint </a:t>
            </a:r>
            <a:r>
              <a:rPr lang="en-US" sz="1800">
                <a:solidFill>
                  <a:srgbClr val="34357D"/>
                </a:solidFill>
                <a:latin typeface="Consolas" panose="020B0609020204030204"/>
              </a:rPr>
              <a:t>x, </a:t>
            </a:r>
            <a:r>
              <a:rPr lang="en-US" sz="1800">
                <a:solidFill>
                  <a:srgbClr val="130ECE"/>
                </a:solidFill>
                <a:latin typeface="Consolas" panose="020B0609020204030204"/>
              </a:rPr>
              <a:t>int </a:t>
            </a:r>
            <a:r>
              <a:rPr lang="en-US" sz="1800">
                <a:solidFill>
                  <a:srgbClr val="1E1F38"/>
                </a:solidFill>
                <a:latin typeface="Consolas" panose="020B0609020204030204"/>
              </a:rPr>
              <a:t>y)</a:t>
            </a:r>
            <a:endParaRPr lang="en-US" sz="1800">
              <a:solidFill>
                <a:srgbClr val="1E1F38"/>
              </a:solidFill>
              <a:latin typeface="Consolas" panose="020B0609020204030204"/>
            </a:endParaRPr>
          </a:p>
        </p:txBody>
      </p:sp>
      <p:sp>
        <p:nvSpPr>
          <p:cNvPr id="10" name="Rectangles 9"/>
          <p:cNvSpPr/>
          <p:nvPr/>
        </p:nvSpPr>
        <p:spPr>
          <a:xfrm>
            <a:off x="1271016" y="1880616"/>
            <a:ext cx="91440" cy="219456"/>
          </a:xfrm>
          <a:prstGeom prst="rect">
            <a:avLst/>
          </a:prstGeom>
        </p:spPr>
        <p:txBody>
          <a:bodyPr wrap="none" lIns="0" tIns="0" rIns="0" bIns="0">
            <a:noAutofit/>
          </a:bodyPr>
          <a:p>
            <a:pPr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p:txBody>
      </p:sp>
      <p:sp>
        <p:nvSpPr>
          <p:cNvPr id="11" name="Rectangles 10"/>
          <p:cNvSpPr/>
          <p:nvPr/>
        </p:nvSpPr>
        <p:spPr>
          <a:xfrm>
            <a:off x="1813560" y="2179320"/>
            <a:ext cx="3456432" cy="249936"/>
          </a:xfrm>
          <a:prstGeom prst="rect">
            <a:avLst/>
          </a:prstGeom>
        </p:spPr>
        <p:txBody>
          <a:bodyPr wrap="none" lIns="0" tIns="0" rIns="0" bIns="0">
            <a:noAutofit/>
          </a:bodyPr>
          <a:p>
            <a:pPr indent="0" algn="just">
              <a:spcAft>
                <a:spcPts val="210"/>
              </a:spcAft>
            </a:pPr>
            <a:r>
              <a:rPr lang="en-US" sz="1800">
                <a:solidFill>
                  <a:srgbClr val="408EA2"/>
                </a:solidFill>
                <a:latin typeface="Consolas" panose="020B0609020204030204"/>
              </a:rPr>
              <a:t>Console </a:t>
            </a:r>
            <a:r>
              <a:rPr lang="en-US" sz="1800">
                <a:solidFill>
                  <a:srgbClr val="545454"/>
                </a:solidFill>
                <a:latin typeface="Consolas" panose="020B0609020204030204"/>
              </a:rPr>
              <a:t>.Writel_ine(x </a:t>
            </a:r>
            <a:r>
              <a:rPr lang="en-US" sz="1800">
                <a:latin typeface="Consolas" panose="020B0609020204030204"/>
              </a:rPr>
              <a:t>+ </a:t>
            </a:r>
            <a:r>
              <a:rPr lang="en-US" sz="1800">
                <a:solidFill>
                  <a:srgbClr val="1E1F38"/>
                </a:solidFill>
                <a:latin typeface="Consolas" panose="020B0609020204030204"/>
              </a:rPr>
              <a:t>y);</a:t>
            </a:r>
            <a:endParaRPr lang="en-US" sz="1800">
              <a:solidFill>
                <a:srgbClr val="1E1F38"/>
              </a:solidFill>
              <a:latin typeface="Consolas" panose="020B0609020204030204"/>
            </a:endParaRPr>
          </a:p>
        </p:txBody>
      </p:sp>
      <p:sp>
        <p:nvSpPr>
          <p:cNvPr id="12" name="Rectangles 11"/>
          <p:cNvSpPr/>
          <p:nvPr/>
        </p:nvSpPr>
        <p:spPr>
          <a:xfrm>
            <a:off x="1271016" y="2471928"/>
            <a:ext cx="91440" cy="225552"/>
          </a:xfrm>
          <a:prstGeom prst="rect">
            <a:avLst/>
          </a:prstGeom>
        </p:spPr>
        <p:txBody>
          <a:bodyPr wrap="none" lIns="0" tIns="0" rIns="0" bIns="0">
            <a:noAutofit/>
          </a:bodyPr>
          <a:p>
            <a:pPr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p:txBody>
      </p:sp>
      <p:sp>
        <p:nvSpPr>
          <p:cNvPr id="13" name="Rectangles 12"/>
          <p:cNvSpPr/>
          <p:nvPr/>
        </p:nvSpPr>
        <p:spPr>
          <a:xfrm>
            <a:off x="1252728" y="2773680"/>
            <a:ext cx="701040" cy="115824"/>
          </a:xfrm>
          <a:prstGeom prst="rect">
            <a:avLst/>
          </a:prstGeom>
        </p:spPr>
        <p:txBody>
          <a:bodyPr wrap="none" lIns="0" tIns="0" rIns="0" bIns="0">
            <a:noAutofit/>
          </a:bodyPr>
          <a:p>
            <a:pPr indent="0">
              <a:spcAft>
                <a:spcPts val="210"/>
              </a:spcAft>
            </a:pPr>
            <a:r>
              <a:rPr lang="en-US" sz="1200" spc="-50">
                <a:solidFill>
                  <a:srgbClr val="A6A4A6"/>
                </a:solidFill>
                <a:latin typeface="Calibri" panose="020F0502020204030204"/>
              </a:rPr>
              <a:t>1 reference</a:t>
            </a:r>
            <a:endParaRPr lang="en-US" sz="1200" spc="-50">
              <a:solidFill>
                <a:srgbClr val="A6A4A6"/>
              </a:solidFill>
              <a:latin typeface="Calibri" panose="020F0502020204030204"/>
            </a:endParaRPr>
          </a:p>
        </p:txBody>
      </p:sp>
      <p:sp>
        <p:nvSpPr>
          <p:cNvPr id="14" name="Rectangles 13"/>
          <p:cNvSpPr/>
          <p:nvPr/>
        </p:nvSpPr>
        <p:spPr>
          <a:xfrm>
            <a:off x="1264920" y="2947416"/>
            <a:ext cx="4309872" cy="249936"/>
          </a:xfrm>
          <a:prstGeom prst="rect">
            <a:avLst/>
          </a:prstGeom>
        </p:spPr>
        <p:txBody>
          <a:bodyPr wrap="none" lIns="0" tIns="0" rIns="0" bIns="0">
            <a:noAutofit/>
          </a:bodyPr>
          <a:p>
            <a:pPr indent="0" algn="r">
              <a:spcAft>
                <a:spcPts val="210"/>
              </a:spcAft>
            </a:pPr>
            <a:r>
              <a:rPr lang="en-US" sz="1800">
                <a:solidFill>
                  <a:srgbClr val="130ECE"/>
                </a:solidFill>
                <a:latin typeface="Consolas" panose="020B0609020204030204"/>
              </a:rPr>
              <a:t>static void </a:t>
            </a:r>
            <a:r>
              <a:rPr lang="en-US" sz="1800">
                <a:solidFill>
                  <a:srgbClr val="34357D"/>
                </a:solidFill>
                <a:latin typeface="Consolas" panose="020B0609020204030204"/>
              </a:rPr>
              <a:t>displayCstring msg)</a:t>
            </a:r>
            <a:endParaRPr lang="en-US" sz="1800">
              <a:solidFill>
                <a:srgbClr val="34357D"/>
              </a:solidFill>
              <a:latin typeface="Consolas" panose="020B0609020204030204"/>
            </a:endParaRPr>
          </a:p>
        </p:txBody>
      </p:sp>
      <p:sp>
        <p:nvSpPr>
          <p:cNvPr id="15" name="Rectangles 14"/>
          <p:cNvSpPr/>
          <p:nvPr/>
        </p:nvSpPr>
        <p:spPr>
          <a:xfrm>
            <a:off x="1271016" y="3246120"/>
            <a:ext cx="91440" cy="225552"/>
          </a:xfrm>
          <a:prstGeom prst="rect">
            <a:avLst/>
          </a:prstGeom>
        </p:spPr>
        <p:txBody>
          <a:bodyPr wrap="none" lIns="0" tIns="0" rIns="0" bIns="0">
            <a:noAutofit/>
          </a:bodyPr>
          <a:p>
            <a:pPr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p:txBody>
      </p:sp>
      <p:sp>
        <p:nvSpPr>
          <p:cNvPr id="16" name="Rectangles 15"/>
          <p:cNvSpPr/>
          <p:nvPr/>
        </p:nvSpPr>
        <p:spPr>
          <a:xfrm>
            <a:off x="1819656" y="3538728"/>
            <a:ext cx="3169920" cy="256032"/>
          </a:xfrm>
          <a:prstGeom prst="rect">
            <a:avLst/>
          </a:prstGeom>
        </p:spPr>
        <p:txBody>
          <a:bodyPr wrap="none" lIns="0" tIns="0" rIns="0" bIns="0">
            <a:noAutofit/>
          </a:bodyPr>
          <a:p>
            <a:pPr indent="0" algn="just">
              <a:spcAft>
                <a:spcPts val="210"/>
              </a:spcAft>
            </a:pPr>
            <a:r>
              <a:rPr lang="en-US" sz="1800">
                <a:solidFill>
                  <a:srgbClr val="408EA2"/>
                </a:solidFill>
                <a:latin typeface="Consolas" panose="020B0609020204030204"/>
              </a:rPr>
              <a:t>Console</a:t>
            </a:r>
            <a:r>
              <a:rPr lang="en-US" sz="1800">
                <a:solidFill>
                  <a:srgbClr val="1E1F38"/>
                </a:solidFill>
                <a:latin typeface="Consolas" panose="020B0609020204030204"/>
              </a:rPr>
              <a:t>.</a:t>
            </a:r>
            <a:r>
              <a:rPr lang="en-US" sz="1800">
                <a:solidFill>
                  <a:srgbClr val="545454"/>
                </a:solidFill>
                <a:latin typeface="Consolas" panose="020B0609020204030204"/>
              </a:rPr>
              <a:t>WriteLineCmsg)</a:t>
            </a:r>
            <a:r>
              <a:rPr lang="en-US" sz="1800">
                <a:solidFill>
                  <a:srgbClr val="1E1F38"/>
                </a:solidFill>
                <a:latin typeface="Consolas" panose="020B0609020204030204"/>
              </a:rPr>
              <a:t>;</a:t>
            </a:r>
            <a:endParaRPr lang="en-US" sz="1800">
              <a:solidFill>
                <a:srgbClr val="1E1F38"/>
              </a:solidFill>
              <a:latin typeface="Consolas" panose="020B0609020204030204"/>
            </a:endParaRPr>
          </a:p>
        </p:txBody>
      </p:sp>
      <p:sp>
        <p:nvSpPr>
          <p:cNvPr id="17" name="Rectangles 16"/>
          <p:cNvSpPr/>
          <p:nvPr/>
        </p:nvSpPr>
        <p:spPr>
          <a:xfrm>
            <a:off x="1271016" y="3843528"/>
            <a:ext cx="85344" cy="219456"/>
          </a:xfrm>
          <a:prstGeom prst="rect">
            <a:avLst/>
          </a:prstGeom>
        </p:spPr>
        <p:txBody>
          <a:bodyPr wrap="none" lIns="0" tIns="0" rIns="0" bIns="0">
            <a:noAutofit/>
          </a:bodyPr>
          <a:p>
            <a:pPr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p:txBody>
      </p:sp>
      <p:sp>
        <p:nvSpPr>
          <p:cNvPr id="18" name="Rectangles 17"/>
          <p:cNvSpPr/>
          <p:nvPr/>
        </p:nvSpPr>
        <p:spPr>
          <a:xfrm>
            <a:off x="1243584" y="4139184"/>
            <a:ext cx="771144" cy="112776"/>
          </a:xfrm>
          <a:prstGeom prst="rect">
            <a:avLst/>
          </a:prstGeom>
        </p:spPr>
        <p:txBody>
          <a:bodyPr wrap="none" lIns="0" tIns="0" rIns="0" bIns="0">
            <a:noAutofit/>
          </a:bodyPr>
          <a:p>
            <a:pPr indent="0">
              <a:spcAft>
                <a:spcPts val="210"/>
              </a:spcAft>
            </a:pPr>
            <a:r>
              <a:rPr lang="en-US" sz="1200" spc="-50">
                <a:solidFill>
                  <a:srgbClr val="A6A4A6"/>
                </a:solidFill>
                <a:latin typeface="Calibri" panose="020F0502020204030204"/>
              </a:rPr>
              <a:t>0 references</a:t>
            </a:r>
            <a:endParaRPr lang="en-US" sz="1200" spc="-50">
              <a:solidFill>
                <a:srgbClr val="A6A4A6"/>
              </a:solidFill>
              <a:latin typeface="Calibri" panose="020F0502020204030204"/>
            </a:endParaRPr>
          </a:p>
        </p:txBody>
      </p:sp>
      <p:sp>
        <p:nvSpPr>
          <p:cNvPr id="19" name="Rectangles 18"/>
          <p:cNvSpPr/>
          <p:nvPr/>
        </p:nvSpPr>
        <p:spPr>
          <a:xfrm>
            <a:off x="1261872" y="4319016"/>
            <a:ext cx="4306824" cy="252984"/>
          </a:xfrm>
          <a:prstGeom prst="rect">
            <a:avLst/>
          </a:prstGeom>
        </p:spPr>
        <p:txBody>
          <a:bodyPr wrap="none" lIns="0" tIns="0" rIns="0" bIns="0">
            <a:noAutofit/>
          </a:bodyPr>
          <a:p>
            <a:pPr indent="0" algn="r">
              <a:spcAft>
                <a:spcPts val="210"/>
              </a:spcAft>
            </a:pPr>
            <a:r>
              <a:rPr lang="en-US" sz="1800">
                <a:solidFill>
                  <a:srgbClr val="130ECE"/>
                </a:solidFill>
                <a:latin typeface="Consolas" panose="020B0609020204030204"/>
              </a:rPr>
              <a:t>static void </a:t>
            </a:r>
            <a:r>
              <a:rPr lang="en-US" sz="1800">
                <a:solidFill>
                  <a:srgbClr val="34357D"/>
                </a:solidFill>
                <a:latin typeface="Consolas" panose="020B0609020204030204"/>
              </a:rPr>
              <a:t>Main(string[] </a:t>
            </a:r>
            <a:r>
              <a:rPr lang="en-US" sz="1800">
                <a:solidFill>
                  <a:srgbClr val="888888"/>
                </a:solidFill>
                <a:latin typeface="Consolas" panose="020B0609020204030204"/>
              </a:rPr>
              <a:t>args)</a:t>
            </a:r>
            <a:endParaRPr lang="en-US" sz="1800">
              <a:solidFill>
                <a:srgbClr val="888888"/>
              </a:solidFill>
              <a:latin typeface="Consolas" panose="020B0609020204030204"/>
            </a:endParaRPr>
          </a:p>
        </p:txBody>
      </p:sp>
      <p:sp>
        <p:nvSpPr>
          <p:cNvPr id="20" name="Rectangles 19"/>
          <p:cNvSpPr/>
          <p:nvPr/>
        </p:nvSpPr>
        <p:spPr>
          <a:xfrm>
            <a:off x="1271016" y="4611624"/>
            <a:ext cx="85344" cy="222504"/>
          </a:xfrm>
          <a:prstGeom prst="rect">
            <a:avLst/>
          </a:prstGeom>
        </p:spPr>
        <p:txBody>
          <a:bodyPr wrap="none" lIns="0" tIns="0" rIns="0" bIns="0">
            <a:noAutofit/>
          </a:bodyPr>
          <a:p>
            <a:pPr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p:txBody>
      </p:sp>
      <p:sp>
        <p:nvSpPr>
          <p:cNvPr id="21" name="Rectangles 20"/>
          <p:cNvSpPr/>
          <p:nvPr/>
        </p:nvSpPr>
        <p:spPr>
          <a:xfrm>
            <a:off x="1810512" y="4928616"/>
            <a:ext cx="4056888" cy="527304"/>
          </a:xfrm>
          <a:prstGeom prst="rect">
            <a:avLst/>
          </a:prstGeom>
        </p:spPr>
        <p:txBody>
          <a:bodyPr lIns="0" tIns="0" rIns="0" bIns="0">
            <a:noAutofit/>
          </a:bodyPr>
          <a:p>
            <a:pPr indent="0" algn="just">
              <a:lnSpc>
                <a:spcPts val="2330"/>
              </a:lnSpc>
            </a:pPr>
            <a:r>
              <a:rPr lang="en-US" sz="1800">
                <a:solidFill>
                  <a:srgbClr val="3355AA"/>
                </a:solidFill>
                <a:latin typeface="Consolas" panose="020B0609020204030204"/>
              </a:rPr>
              <a:t>Action&lt;int</a:t>
            </a:r>
            <a:r>
              <a:rPr lang="en-US" sz="1800">
                <a:solidFill>
                  <a:srgbClr val="1E1F38"/>
                </a:solidFill>
                <a:latin typeface="Consolas" panose="020B0609020204030204"/>
              </a:rPr>
              <a:t>,</a:t>
            </a:r>
            <a:r>
              <a:rPr lang="en-US" sz="1800">
                <a:solidFill>
                  <a:srgbClr val="130ECE"/>
                </a:solidFill>
                <a:latin typeface="Consolas" panose="020B0609020204030204"/>
              </a:rPr>
              <a:t>int&gt; </a:t>
            </a:r>
            <a:r>
              <a:rPr lang="en-US" sz="1800">
                <a:solidFill>
                  <a:srgbClr val="34357D"/>
                </a:solidFill>
                <a:latin typeface="Consolas" panose="020B0609020204030204"/>
              </a:rPr>
              <a:t>objl </a:t>
            </a:r>
            <a:r>
              <a:rPr lang="en-US" sz="1800">
                <a:latin typeface="Consolas" panose="020B0609020204030204"/>
              </a:rPr>
              <a:t>= </a:t>
            </a:r>
            <a:r>
              <a:rPr lang="en-US" sz="1800">
                <a:solidFill>
                  <a:srgbClr val="545454"/>
                </a:solidFill>
                <a:latin typeface="Consolas" panose="020B0609020204030204"/>
              </a:rPr>
              <a:t>addNum </a:t>
            </a:r>
            <a:r>
              <a:rPr lang="en-US" sz="1800">
                <a:solidFill>
                  <a:srgbClr val="1E1F38"/>
                </a:solidFill>
                <a:latin typeface="Consolas" panose="020B0609020204030204"/>
              </a:rPr>
              <a:t>objlClO, </a:t>
            </a:r>
            <a:r>
              <a:rPr lang="en-US" sz="1800">
                <a:latin typeface="Consolas" panose="020B0609020204030204"/>
              </a:rPr>
              <a:t>12);</a:t>
            </a:r>
            <a:endParaRPr lang="en-US" sz="1800">
              <a:latin typeface="Consolas" panose="020B0609020204030204"/>
            </a:endParaRPr>
          </a:p>
        </p:txBody>
      </p:sp>
      <p:sp>
        <p:nvSpPr>
          <p:cNvPr id="22" name="Rectangles 21"/>
          <p:cNvSpPr/>
          <p:nvPr/>
        </p:nvSpPr>
        <p:spPr>
          <a:xfrm>
            <a:off x="1810512" y="5522976"/>
            <a:ext cx="4056888" cy="527304"/>
          </a:xfrm>
          <a:prstGeom prst="rect">
            <a:avLst/>
          </a:prstGeom>
        </p:spPr>
        <p:txBody>
          <a:bodyPr lIns="0" tIns="0" rIns="0" bIns="0">
            <a:noAutofit/>
          </a:bodyPr>
          <a:p>
            <a:pPr indent="0" algn="just">
              <a:lnSpc>
                <a:spcPts val="2330"/>
              </a:lnSpc>
            </a:pPr>
            <a:r>
              <a:rPr lang="en-US" sz="1800">
                <a:solidFill>
                  <a:srgbClr val="3355AA"/>
                </a:solidFill>
                <a:latin typeface="Consolas" panose="020B0609020204030204"/>
              </a:rPr>
              <a:t>Action&lt;string&gt; </a:t>
            </a:r>
            <a:r>
              <a:rPr lang="en-US" sz="1800">
                <a:solidFill>
                  <a:srgbClr val="34357D"/>
                </a:solidFill>
                <a:latin typeface="Consolas" panose="020B0609020204030204"/>
              </a:rPr>
              <a:t>obj2 </a:t>
            </a:r>
            <a:r>
              <a:rPr lang="en-US" sz="1800">
                <a:latin typeface="Consolas" panose="020B0609020204030204"/>
              </a:rPr>
              <a:t>= </a:t>
            </a:r>
            <a:r>
              <a:rPr lang="en-US" sz="1800">
                <a:solidFill>
                  <a:srgbClr val="545454"/>
                </a:solidFill>
                <a:latin typeface="Consolas" panose="020B0609020204030204"/>
              </a:rPr>
              <a:t>display obj2("Hello </a:t>
            </a:r>
            <a:r>
              <a:rPr lang="en-US" sz="1800">
                <a:solidFill>
                  <a:srgbClr val="7B292C"/>
                </a:solidFill>
                <a:latin typeface="Consolas" panose="020B0609020204030204"/>
              </a:rPr>
              <a:t>World");</a:t>
            </a:r>
            <a:endParaRPr lang="en-US" sz="1800">
              <a:solidFill>
                <a:srgbClr val="7B292C"/>
              </a:solidFill>
              <a:latin typeface="Consolas" panose="020B0609020204030204"/>
            </a:endParaRPr>
          </a:p>
        </p:txBody>
      </p:sp>
      <p:sp>
        <p:nvSpPr>
          <p:cNvPr id="23" name="Rectangles 22"/>
          <p:cNvSpPr/>
          <p:nvPr/>
        </p:nvSpPr>
        <p:spPr>
          <a:xfrm>
            <a:off x="6096" y="4346448"/>
            <a:ext cx="97536" cy="176784"/>
          </a:xfrm>
          <a:prstGeom prst="rect">
            <a:avLst/>
          </a:prstGeom>
        </p:spPr>
        <p:txBody>
          <a:bodyPr wrap="none" lIns="0" tIns="0" rIns="0" bIns="0">
            <a:noAutofit/>
          </a:bodyPr>
          <a:p>
            <a:pPr indent="0"/>
            <a:r>
              <a:rPr lang="en-US" sz="1300">
                <a:solidFill>
                  <a:srgbClr val="888888"/>
                </a:solidFill>
                <a:latin typeface="Consolas" panose="020B0609020204030204"/>
              </a:rPr>
              <a:t>3</a:t>
            </a:r>
            <a:endParaRPr lang="en-US" sz="1300">
              <a:solidFill>
                <a:srgbClr val="888888"/>
              </a:solidFill>
              <a:latin typeface="Consolas" panose="020B0609020204030204"/>
            </a:endParaRPr>
          </a:p>
        </p:txBody>
      </p:sp>
      <p:sp>
        <p:nvSpPr>
          <p:cNvPr id="24" name="Rectangles 23"/>
          <p:cNvSpPr/>
          <p:nvPr/>
        </p:nvSpPr>
        <p:spPr>
          <a:xfrm>
            <a:off x="658368" y="6339840"/>
            <a:ext cx="280416" cy="286512"/>
          </a:xfrm>
          <a:prstGeom prst="rect">
            <a:avLst/>
          </a:prstGeom>
        </p:spPr>
        <p:txBody>
          <a:bodyPr wrap="none" lIns="0" tIns="0" rIns="0" bIns="0">
            <a:noAutofit/>
          </a:bodyPr>
          <a:p>
            <a:pPr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25" name="Rectangles 24"/>
          <p:cNvSpPr/>
          <p:nvPr/>
        </p:nvSpPr>
        <p:spPr>
          <a:xfrm>
            <a:off x="1219200" y="6083808"/>
            <a:ext cx="188976" cy="249936"/>
          </a:xfrm>
          <a:prstGeom prst="rect">
            <a:avLst/>
          </a:prstGeom>
        </p:spPr>
        <p:txBody>
          <a:bodyPr wrap="none" lIns="0" tIns="0" rIns="0" bIns="0">
            <a:noAutofit/>
          </a:bodyPr>
          <a:p>
            <a:pPr indent="0"/>
            <a:r>
              <a:rPr lang="en-US" sz="4200">
                <a:latin typeface="Calibri" panose="020F0502020204030204"/>
              </a:rPr>
              <a:t>}</a:t>
            </a:r>
            <a:endParaRPr lang="en-US" sz="42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9790176" cy="499872"/>
          </a:xfrm>
          <a:prstGeom prst="rect">
            <a:avLst/>
          </a:prstGeom>
        </p:spPr>
        <p:txBody>
          <a:bodyPr wrap="none" lIns="0" tIns="0" rIns="0" bIns="0">
            <a:noAutofit/>
          </a:bodyPr>
          <a:p>
            <a:pPr indent="0"/>
            <a:r>
              <a:rPr lang="en-US" sz="4200">
                <a:latin typeface="Calibri" panose="020F0502020204030204"/>
              </a:rPr>
              <a:t>Predicate Delegate</a:t>
            </a:r>
            <a:endParaRPr lang="en-US" sz="4200">
              <a:latin typeface="Calibri" panose="020F0502020204030204"/>
            </a:endParaRPr>
          </a:p>
        </p:txBody>
      </p:sp>
      <p:sp>
        <p:nvSpPr>
          <p:cNvPr id="3" name="Rectangles 2"/>
          <p:cNvSpPr/>
          <p:nvPr/>
        </p:nvSpPr>
        <p:spPr>
          <a:xfrm>
            <a:off x="950976" y="1770888"/>
            <a:ext cx="9790176" cy="2118360"/>
          </a:xfrm>
          <a:prstGeom prst="rect">
            <a:avLst/>
          </a:prstGeom>
        </p:spPr>
        <p:txBody>
          <a:bodyPr lIns="0" tIns="0" rIns="0" bIns="0">
            <a:noAutofit/>
          </a:bodyPr>
          <a:p>
            <a:pPr marL="215900" indent="-215900">
              <a:lnSpc>
                <a:spcPts val="3025"/>
              </a:lnSpc>
              <a:spcAft>
                <a:spcPts val="630"/>
              </a:spcAft>
            </a:pPr>
            <a:r>
              <a:rPr lang="en-US" sz="2600">
                <a:latin typeface="Calibri" panose="020F0502020204030204"/>
              </a:rPr>
              <a:t>•    It represents a method </a:t>
            </a:r>
            <a:r>
              <a:rPr lang="en-US" sz="2600">
                <a:solidFill>
                  <a:srgbClr val="FC0000"/>
                </a:solidFill>
                <a:latin typeface="Calibri" panose="020F0502020204030204"/>
              </a:rPr>
              <a:t>containing a set of criteria </a:t>
            </a:r>
            <a:r>
              <a:rPr lang="en-US" sz="2600">
                <a:latin typeface="Calibri" panose="020F0502020204030204"/>
              </a:rPr>
              <a:t>and </a:t>
            </a:r>
            <a:r>
              <a:rPr lang="en-US" sz="2600">
                <a:solidFill>
                  <a:srgbClr val="FC0000"/>
                </a:solidFill>
                <a:latin typeface="Calibri" panose="020F0502020204030204"/>
              </a:rPr>
              <a:t>checks whether </a:t>
            </a:r>
            <a:r>
              <a:rPr lang="en-US" sz="2600">
                <a:latin typeface="Calibri" panose="020F0502020204030204"/>
              </a:rPr>
              <a:t>the </a:t>
            </a:r>
            <a:r>
              <a:rPr lang="en-US" sz="2600">
                <a:solidFill>
                  <a:srgbClr val="FC0000"/>
                </a:solidFill>
                <a:latin typeface="Calibri" panose="020F0502020204030204"/>
              </a:rPr>
              <a:t>passed parameter meets those criteria.</a:t>
            </a:r>
            <a:endParaRPr lang="en-US" sz="2600">
              <a:solidFill>
                <a:srgbClr val="FC0000"/>
              </a:solidFill>
              <a:latin typeface="Calibri" panose="020F0502020204030204"/>
            </a:endParaRPr>
          </a:p>
          <a:p>
            <a:pPr marL="215900" indent="-215900">
              <a:lnSpc>
                <a:spcPts val="3025"/>
              </a:lnSpc>
              <a:spcAft>
                <a:spcPts val="630"/>
              </a:spcAft>
            </a:pPr>
            <a:r>
              <a:rPr lang="en-US" sz="2600">
                <a:latin typeface="Calibri" panose="020F0502020204030204"/>
              </a:rPr>
              <a:t>•    A predicate delegate methods </a:t>
            </a:r>
            <a:r>
              <a:rPr lang="en-US" sz="2600">
                <a:solidFill>
                  <a:srgbClr val="FC0000"/>
                </a:solidFill>
                <a:latin typeface="Calibri" panose="020F0502020204030204"/>
              </a:rPr>
              <a:t>must take one input </a:t>
            </a:r>
            <a:r>
              <a:rPr lang="en-US" sz="2600">
                <a:latin typeface="Calibri" panose="020F0502020204030204"/>
              </a:rPr>
              <a:t>parameter and </a:t>
            </a:r>
            <a:r>
              <a:rPr lang="en-US" sz="2600">
                <a:solidFill>
                  <a:srgbClr val="FC0000"/>
                </a:solidFill>
                <a:latin typeface="Calibri" panose="020F0502020204030204"/>
              </a:rPr>
              <a:t>return a boolean </a:t>
            </a:r>
            <a:r>
              <a:rPr lang="en-US" sz="2600">
                <a:latin typeface="Calibri" panose="020F0502020204030204"/>
              </a:rPr>
              <a:t>- true or false.</a:t>
            </a:r>
            <a:endParaRPr lang="en-US" sz="2600">
              <a:latin typeface="Calibri" panose="020F0502020204030204"/>
            </a:endParaRPr>
          </a:p>
          <a:p>
            <a:pPr indent="0" algn="just"/>
            <a:r>
              <a:rPr lang="en-US" sz="2600">
                <a:latin typeface="Calibri" panose="020F0502020204030204"/>
              </a:rPr>
              <a:t>•    Predicate delegate is defined in the </a:t>
            </a:r>
            <a:r>
              <a:rPr lang="en-US" sz="2600" b="1">
                <a:latin typeface="Calibri" panose="020F0502020204030204"/>
              </a:rPr>
              <a:t>System </a:t>
            </a:r>
            <a:r>
              <a:rPr lang="en-US" sz="2600">
                <a:latin typeface="Calibri" panose="020F0502020204030204"/>
              </a:rPr>
              <a:t>namespace.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800" b="1" spc="-50">
                <a:solidFill>
                  <a:srgbClr val="888888"/>
                </a:solidFill>
                <a:latin typeface="Arial" panose="020B0604020202020204"/>
              </a:rPr>
              <a:t>11</a:t>
            </a:r>
            <a:endParaRPr lang="en-US" sz="800" b="1" spc="-50">
              <a:solidFill>
                <a:srgbClr val="888888"/>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12776" y="530352"/>
            <a:ext cx="4218432" cy="515112"/>
          </a:xfrm>
          <a:prstGeom prst="rect">
            <a:avLst/>
          </a:prstGeom>
        </p:spPr>
        <p:txBody>
          <a:bodyPr wrap="none" lIns="0" tIns="0" rIns="0" bIns="0">
            <a:noAutofit/>
          </a:bodyPr>
          <a:p>
            <a:pPr indent="0"/>
            <a:r>
              <a:rPr lang="en-US" sz="4200">
                <a:latin typeface="Calibri" panose="020F0502020204030204"/>
              </a:rPr>
              <a:t>Predicate Delegate</a:t>
            </a:r>
            <a:endParaRPr lang="en-US" sz="4200">
              <a:latin typeface="Calibri" panose="020F0502020204030204"/>
            </a:endParaRPr>
          </a:p>
        </p:txBody>
      </p:sp>
      <p:sp>
        <p:nvSpPr>
          <p:cNvPr id="3" name="Rectangles 2"/>
          <p:cNvSpPr/>
          <p:nvPr/>
        </p:nvSpPr>
        <p:spPr>
          <a:xfrm>
            <a:off x="5041392" y="323088"/>
            <a:ext cx="6510528" cy="527304"/>
          </a:xfrm>
          <a:prstGeom prst="rect">
            <a:avLst/>
          </a:prstGeom>
        </p:spPr>
        <p:txBody>
          <a:bodyPr lIns="0" tIns="0" rIns="0" bIns="0">
            <a:noAutofit/>
          </a:bodyPr>
          <a:p>
            <a:pPr indent="0">
              <a:lnSpc>
                <a:spcPts val="2570"/>
              </a:lnSpc>
            </a:pPr>
            <a:r>
              <a:rPr lang="en-US" sz="2000">
                <a:solidFill>
                  <a:srgbClr val="130ECE"/>
                </a:solidFill>
                <a:latin typeface="Consolas" panose="020B0609020204030204"/>
              </a:rPr>
              <a:t>namespace </a:t>
            </a:r>
            <a:r>
              <a:rPr lang="en-US" sz="2000">
                <a:solidFill>
                  <a:srgbClr val="1C1929"/>
                </a:solidFill>
                <a:latin typeface="Consolas" panose="020B0609020204030204"/>
              </a:rPr>
              <a:t>Session8Demo</a:t>
            </a:r>
            <a:endParaRPr lang="en-US" sz="2000">
              <a:solidFill>
                <a:srgbClr val="1C1929"/>
              </a:solidFill>
              <a:latin typeface="Consolas" panose="020B0609020204030204"/>
            </a:endParaRPr>
          </a:p>
          <a:p>
            <a:pPr indent="0">
              <a:lnSpc>
                <a:spcPts val="2570"/>
              </a:lnSpc>
            </a:pPr>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4" name="Rectangles 3"/>
          <p:cNvSpPr/>
          <p:nvPr/>
        </p:nvSpPr>
        <p:spPr>
          <a:xfrm>
            <a:off x="5041392" y="932688"/>
            <a:ext cx="6510528" cy="5001768"/>
          </a:xfrm>
          <a:prstGeom prst="rect">
            <a:avLst/>
          </a:prstGeom>
        </p:spPr>
        <p:txBody>
          <a:bodyPr lIns="0" tIns="0" rIns="0" bIns="0">
            <a:noAutofit/>
          </a:bodyPr>
          <a:p>
            <a:pPr marL="720725" indent="0">
              <a:spcAft>
                <a:spcPts val="210"/>
              </a:spcAft>
            </a:pPr>
            <a:r>
              <a:rPr lang="en-US" sz="1400">
                <a:solidFill>
                  <a:srgbClr val="A6A4A6"/>
                </a:solidFill>
                <a:latin typeface="Calibri" panose="020F0502020204030204"/>
              </a:rPr>
              <a:t>0 references</a:t>
            </a:r>
            <a:endParaRPr lang="en-US" sz="1400">
              <a:solidFill>
                <a:srgbClr val="A6A4A6"/>
              </a:solidFill>
              <a:latin typeface="Calibri" panose="020F0502020204030204"/>
            </a:endParaRPr>
          </a:p>
          <a:p>
            <a:pPr marL="720725" indent="0">
              <a:spcAft>
                <a:spcPts val="210"/>
              </a:spcAft>
            </a:pPr>
            <a:r>
              <a:rPr lang="en-US" sz="1800">
                <a:solidFill>
                  <a:srgbClr val="130ECE"/>
                </a:solidFill>
                <a:latin typeface="Consolas" panose="020B0609020204030204"/>
              </a:rPr>
              <a:t>class </a:t>
            </a:r>
            <a:r>
              <a:rPr lang="en-US" sz="1800">
                <a:solidFill>
                  <a:srgbClr val="408EA2"/>
                </a:solidFill>
                <a:latin typeface="Consolas" panose="020B0609020204030204"/>
              </a:rPr>
              <a:t>TestProgram</a:t>
            </a:r>
            <a:endParaRPr lang="en-US" sz="1800">
              <a:solidFill>
                <a:srgbClr val="408EA2"/>
              </a:solidFill>
              <a:latin typeface="Consolas" panose="020B0609020204030204"/>
            </a:endParaRPr>
          </a:p>
          <a:p>
            <a:pPr marL="606425"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152525" indent="0">
              <a:spcAft>
                <a:spcPts val="210"/>
              </a:spcAft>
            </a:pPr>
            <a:r>
              <a:rPr lang="en-US" sz="1400">
                <a:solidFill>
                  <a:srgbClr val="A6A4A6"/>
                </a:solidFill>
                <a:latin typeface="Calibri" panose="020F0502020204030204"/>
              </a:rPr>
              <a:t>1 reference</a:t>
            </a:r>
            <a:endParaRPr lang="en-US" sz="1400">
              <a:solidFill>
                <a:srgbClr val="A6A4A6"/>
              </a:solidFill>
              <a:latin typeface="Calibri" panose="020F0502020204030204"/>
            </a:endParaRPr>
          </a:p>
          <a:p>
            <a:pPr marL="1152525" indent="0"/>
            <a:r>
              <a:rPr lang="en-US" sz="1800">
                <a:solidFill>
                  <a:srgbClr val="130ECE"/>
                </a:solidFill>
                <a:latin typeface="Consolas" panose="020B0609020204030204"/>
              </a:rPr>
              <a:t>static bool </a:t>
            </a:r>
            <a:r>
              <a:rPr lang="en-US" sz="1800">
                <a:solidFill>
                  <a:srgbClr val="545454"/>
                </a:solidFill>
                <a:latin typeface="Consolas" panose="020B0609020204030204"/>
              </a:rPr>
              <a:t>checkValuesCint </a:t>
            </a:r>
            <a:r>
              <a:rPr lang="en-US" sz="1800">
                <a:solidFill>
                  <a:srgbClr val="1C1929"/>
                </a:solidFill>
                <a:latin typeface="Consolas" panose="020B0609020204030204"/>
              </a:rPr>
              <a:t>x)</a:t>
            </a:r>
            <a:endParaRPr lang="en-US" sz="1800">
              <a:solidFill>
                <a:srgbClr val="1C1929"/>
              </a:solidFill>
              <a:latin typeface="Consolas" panose="020B0609020204030204"/>
            </a:endParaRPr>
          </a:p>
          <a:p>
            <a:pPr indent="0" algn="just">
              <a:lnSpc>
                <a:spcPts val="2350"/>
              </a:lnSpc>
            </a:pPr>
            <a:r>
              <a:rPr lang="en-US" sz="2300">
                <a:solidFill>
                  <a:srgbClr val="D4D4D4"/>
                </a:solidFill>
                <a:latin typeface="Arial" panose="020B0604020202020204"/>
              </a:rPr>
              <a:t>|    i    </a:t>
            </a:r>
            <a:r>
              <a:rPr lang="en-US" sz="2300">
                <a:solidFill>
                  <a:srgbClr val="1C1929"/>
                </a:solidFill>
                <a:latin typeface="Arial" panose="020B0604020202020204"/>
              </a:rPr>
              <a:t>{</a:t>
            </a:r>
            <a:endParaRPr lang="en-US" sz="2300">
              <a:solidFill>
                <a:srgbClr val="1C1929"/>
              </a:solidFill>
              <a:latin typeface="Arial" panose="020B0604020202020204"/>
            </a:endParaRPr>
          </a:p>
          <a:p>
            <a:pPr marL="1724025" marR="2578100" indent="0">
              <a:lnSpc>
                <a:spcPts val="2350"/>
              </a:lnSpc>
            </a:pPr>
            <a:r>
              <a:rPr lang="en-US" sz="1800">
                <a:solidFill>
                  <a:srgbClr val="130ECE"/>
                </a:solidFill>
                <a:latin typeface="Consolas" panose="020B0609020204030204"/>
              </a:rPr>
              <a:t>bool </a:t>
            </a:r>
            <a:r>
              <a:rPr lang="en-US" sz="1800">
                <a:solidFill>
                  <a:srgbClr val="3355AA"/>
                </a:solidFill>
                <a:latin typeface="Consolas" panose="020B0609020204030204"/>
              </a:rPr>
              <a:t>Flag=false; </a:t>
            </a:r>
            <a:r>
              <a:rPr lang="en-US" sz="1800">
                <a:solidFill>
                  <a:srgbClr val="811BAD"/>
                </a:solidFill>
                <a:latin typeface="Consolas" panose="020B0609020204030204"/>
              </a:rPr>
              <a:t>i-F </a:t>
            </a:r>
            <a:r>
              <a:rPr lang="en-US" sz="1800">
                <a:solidFill>
                  <a:srgbClr val="1C1929"/>
                </a:solidFill>
                <a:latin typeface="Consolas" panose="020B0609020204030204"/>
              </a:rPr>
              <a:t>(x </a:t>
            </a:r>
            <a:r>
              <a:rPr lang="en-US" sz="1800">
                <a:latin typeface="Consolas" panose="020B0609020204030204"/>
              </a:rPr>
              <a:t>&gt; </a:t>
            </a:r>
            <a:r>
              <a:rPr lang="en-US" sz="1800">
                <a:solidFill>
                  <a:srgbClr val="1C1929"/>
                </a:solidFill>
                <a:latin typeface="Consolas" panose="020B0609020204030204"/>
              </a:rPr>
              <a:t>0)</a:t>
            </a:r>
            <a:endParaRPr lang="en-US" sz="1800">
              <a:solidFill>
                <a:srgbClr val="1C1929"/>
              </a:solidFill>
              <a:latin typeface="Consolas" panose="020B0609020204030204"/>
            </a:endParaRPr>
          </a:p>
          <a:p>
            <a:pPr marL="2854325" indent="0">
              <a:lnSpc>
                <a:spcPts val="2350"/>
              </a:lnSpc>
            </a:pPr>
            <a:r>
              <a:rPr lang="en-US" sz="1800">
                <a:solidFill>
                  <a:srgbClr val="2C3569"/>
                </a:solidFill>
                <a:latin typeface="Consolas" panose="020B0609020204030204"/>
              </a:rPr>
              <a:t>flag= </a:t>
            </a:r>
            <a:r>
              <a:rPr lang="en-US" sz="1800">
                <a:solidFill>
                  <a:srgbClr val="130ECE"/>
                </a:solidFill>
                <a:latin typeface="Consolas" panose="020B0609020204030204"/>
              </a:rPr>
              <a:t>true;</a:t>
            </a:r>
            <a:endParaRPr lang="en-US" sz="1800">
              <a:solidFill>
                <a:srgbClr val="130ECE"/>
              </a:solidFill>
              <a:latin typeface="Consolas" panose="020B0609020204030204"/>
            </a:endParaRPr>
          </a:p>
          <a:p>
            <a:pPr marL="1724025" indent="0" algn="just">
              <a:lnSpc>
                <a:spcPts val="2350"/>
              </a:lnSpc>
            </a:pPr>
            <a:r>
              <a:rPr lang="en-US" sz="1800">
                <a:solidFill>
                  <a:srgbClr val="811BAD"/>
                </a:solidFill>
                <a:latin typeface="Consolas" panose="020B0609020204030204"/>
              </a:rPr>
              <a:t>else</a:t>
            </a:r>
            <a:endParaRPr lang="en-US" sz="1800">
              <a:solidFill>
                <a:srgbClr val="811BAD"/>
              </a:solidFill>
              <a:latin typeface="Consolas" panose="020B0609020204030204"/>
            </a:endParaRPr>
          </a:p>
          <a:p>
            <a:pPr marL="1724025" marR="2578100" indent="558800">
              <a:lnSpc>
                <a:spcPts val="2350"/>
              </a:lnSpc>
            </a:pPr>
            <a:r>
              <a:rPr lang="en-US" sz="1800">
                <a:solidFill>
                  <a:srgbClr val="2C3569"/>
                </a:solidFill>
                <a:latin typeface="Consolas" panose="020B0609020204030204"/>
              </a:rPr>
              <a:t>flag= </a:t>
            </a:r>
            <a:r>
              <a:rPr lang="en-US" sz="1800">
                <a:solidFill>
                  <a:srgbClr val="130ECE"/>
                </a:solidFill>
                <a:latin typeface="Consolas" panose="020B0609020204030204"/>
              </a:rPr>
              <a:t>-False; </a:t>
            </a:r>
            <a:r>
              <a:rPr lang="en-US" sz="1800">
                <a:solidFill>
                  <a:srgbClr val="811BAD"/>
                </a:solidFill>
                <a:latin typeface="Consolas" panose="020B0609020204030204"/>
              </a:rPr>
              <a:t>return </a:t>
            </a:r>
            <a:r>
              <a:rPr lang="en-US" sz="1800">
                <a:solidFill>
                  <a:srgbClr val="2C3569"/>
                </a:solidFill>
                <a:latin typeface="Consolas" panose="020B0609020204030204"/>
              </a:rPr>
              <a:t>-Flag;</a:t>
            </a:r>
            <a:endParaRPr lang="en-US" sz="1800">
              <a:solidFill>
                <a:srgbClr val="2C3569"/>
              </a:solidFill>
              <a:latin typeface="Consolas" panose="020B0609020204030204"/>
            </a:endParaRPr>
          </a:p>
          <a:p>
            <a:pPr indent="0" algn="just">
              <a:spcAft>
                <a:spcPts val="210"/>
              </a:spcAft>
            </a:pPr>
            <a:r>
              <a:rPr lang="en-US" sz="1100" b="1">
                <a:solidFill>
                  <a:srgbClr val="D4D4D4"/>
                </a:solidFill>
                <a:latin typeface="Consolas" panose="020B0609020204030204"/>
              </a:rPr>
              <a:t>|    |    </a:t>
            </a:r>
            <a:r>
              <a:rPr lang="en-US" sz="1100" b="1">
                <a:solidFill>
                  <a:srgbClr val="1C1929"/>
                </a:solidFill>
                <a:latin typeface="Consolas" panose="020B0609020204030204"/>
              </a:rPr>
              <a:t>}</a:t>
            </a:r>
            <a:endParaRPr lang="en-US" sz="1100" b="1">
              <a:solidFill>
                <a:srgbClr val="1C1929"/>
              </a:solidFill>
              <a:latin typeface="Consolas" panose="020B0609020204030204"/>
            </a:endParaRPr>
          </a:p>
          <a:p>
            <a:pPr marL="1152525" indent="0">
              <a:spcAft>
                <a:spcPts val="210"/>
              </a:spcAft>
            </a:pPr>
            <a:r>
              <a:rPr lang="en-US" sz="1400">
                <a:solidFill>
                  <a:srgbClr val="A6A4A6"/>
                </a:solidFill>
                <a:latin typeface="Calibri" panose="020F0502020204030204"/>
              </a:rPr>
              <a:t>u references</a:t>
            </a:r>
            <a:endParaRPr lang="en-US" sz="1400">
              <a:solidFill>
                <a:srgbClr val="A6A4A6"/>
              </a:solidFill>
              <a:latin typeface="Calibri" panose="020F0502020204030204"/>
            </a:endParaRPr>
          </a:p>
          <a:p>
            <a:pPr marL="1152525" indent="0"/>
            <a:r>
              <a:rPr lang="en-US" sz="1800">
                <a:solidFill>
                  <a:srgbClr val="130ECE"/>
                </a:solidFill>
                <a:latin typeface="Consolas" panose="020B0609020204030204"/>
              </a:rPr>
              <a:t>static void </a:t>
            </a:r>
            <a:r>
              <a:rPr lang="en-US" sz="1800">
                <a:solidFill>
                  <a:srgbClr val="545454"/>
                </a:solidFill>
                <a:latin typeface="Consolas" panose="020B0609020204030204"/>
              </a:rPr>
              <a:t>Main</a:t>
            </a:r>
            <a:r>
              <a:rPr lang="en-US" sz="1800">
                <a:solidFill>
                  <a:srgbClr val="1C1929"/>
                </a:solidFill>
                <a:latin typeface="Consolas" panose="020B0609020204030204"/>
              </a:rPr>
              <a:t>(</a:t>
            </a:r>
            <a:r>
              <a:rPr lang="en-US" sz="1800">
                <a:solidFill>
                  <a:srgbClr val="130ECE"/>
                </a:solidFill>
                <a:latin typeface="Consolas" panose="020B0609020204030204"/>
              </a:rPr>
              <a:t>string</a:t>
            </a:r>
            <a:r>
              <a:rPr lang="en-US" sz="1800">
                <a:solidFill>
                  <a:srgbClr val="1C1929"/>
                </a:solidFill>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indent="0" algn="just">
              <a:lnSpc>
                <a:spcPts val="2350"/>
              </a:lnSpc>
            </a:pPr>
            <a:r>
              <a:rPr lang="en-US" sz="3300">
                <a:solidFill>
                  <a:srgbClr val="D4D4D4"/>
                </a:solidFill>
                <a:latin typeface="Consolas" panose="020B0609020204030204"/>
              </a:rPr>
              <a:t>i    j    </a:t>
            </a:r>
            <a:r>
              <a:rPr lang="en-US" sz="3300">
                <a:solidFill>
                  <a:srgbClr val="1C1929"/>
                </a:solidFill>
                <a:latin typeface="Consolas" panose="020B0609020204030204"/>
              </a:rPr>
              <a:t>(</a:t>
            </a:r>
            <a:endParaRPr lang="en-US" sz="3300">
              <a:solidFill>
                <a:srgbClr val="1C1929"/>
              </a:solidFill>
              <a:latin typeface="Consolas" panose="020B0609020204030204"/>
            </a:endParaRPr>
          </a:p>
          <a:p>
            <a:pPr marL="1724025" indent="0" algn="just">
              <a:lnSpc>
                <a:spcPts val="2350"/>
              </a:lnSpc>
              <a:spcAft>
                <a:spcPts val="3360"/>
              </a:spcAft>
            </a:pPr>
            <a:r>
              <a:rPr lang="en-US" sz="1800">
                <a:solidFill>
                  <a:srgbClr val="3355AA"/>
                </a:solidFill>
                <a:latin typeface="Consolas" panose="020B0609020204030204"/>
              </a:rPr>
              <a:t>Predicate&lt;int&gt; </a:t>
            </a:r>
            <a:r>
              <a:rPr lang="en-US" sz="1800">
                <a:solidFill>
                  <a:srgbClr val="2C3569"/>
                </a:solidFill>
                <a:latin typeface="Consolas" panose="020B0609020204030204"/>
              </a:rPr>
              <a:t>objl </a:t>
            </a:r>
            <a:r>
              <a:rPr lang="en-US" sz="1800">
                <a:latin typeface="Consolas" panose="020B0609020204030204"/>
              </a:rPr>
              <a:t>= </a:t>
            </a:r>
            <a:r>
              <a:rPr lang="en-US" sz="1800">
                <a:solidFill>
                  <a:srgbClr val="545454"/>
                </a:solidFill>
                <a:latin typeface="Consolas" panose="020B0609020204030204"/>
              </a:rPr>
              <a:t>checkValues; </a:t>
            </a:r>
            <a:r>
              <a:rPr lang="en-US" sz="1800">
                <a:solidFill>
                  <a:srgbClr val="408EA2"/>
                </a:solidFill>
                <a:latin typeface="Consolas" panose="020B0609020204030204"/>
              </a:rPr>
              <a:t>Console</a:t>
            </a:r>
            <a:r>
              <a:rPr lang="en-US" sz="1800">
                <a:solidFill>
                  <a:srgbClr val="1C1929"/>
                </a:solidFill>
                <a:latin typeface="Consolas" panose="020B0609020204030204"/>
              </a:rPr>
              <a:t>.</a:t>
            </a:r>
            <a:r>
              <a:rPr lang="en-US" sz="1800">
                <a:solidFill>
                  <a:srgbClr val="545454"/>
                </a:solidFill>
                <a:latin typeface="Consolas" panose="020B0609020204030204"/>
              </a:rPr>
              <a:t>WriteLineCobjlCl©))</a:t>
            </a:r>
            <a:r>
              <a:rPr lang="en-US" sz="1800">
                <a:solidFill>
                  <a:srgbClr val="1C1929"/>
                </a:solidFill>
                <a:latin typeface="Consolas" panose="020B0609020204030204"/>
              </a:rPr>
              <a:t>;</a:t>
            </a:r>
            <a:endParaRPr lang="en-US" sz="1800">
              <a:solidFill>
                <a:srgbClr val="1C1929"/>
              </a:solidFill>
              <a:latin typeface="Consolas" panose="020B0609020204030204"/>
            </a:endParaRPr>
          </a:p>
        </p:txBody>
      </p:sp>
      <p:sp>
        <p:nvSpPr>
          <p:cNvPr id="5" name="Rectangles 4"/>
          <p:cNvSpPr/>
          <p:nvPr/>
        </p:nvSpPr>
        <p:spPr>
          <a:xfrm>
            <a:off x="5041392" y="5989320"/>
            <a:ext cx="6510528" cy="225552"/>
          </a:xfrm>
          <a:prstGeom prst="rect">
            <a:avLst/>
          </a:prstGeom>
        </p:spPr>
        <p:txBody>
          <a:bodyPr wrap="none" lIns="0" tIns="0" rIns="0" bIns="0">
            <a:noAutofit/>
          </a:bodyPr>
          <a:p>
            <a:pPr marL="1168400"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6" name="Rectangles 5"/>
          <p:cNvSpPr/>
          <p:nvPr/>
        </p:nvSpPr>
        <p:spPr>
          <a:xfrm>
            <a:off x="5041392" y="6281928"/>
            <a:ext cx="6510528" cy="225552"/>
          </a:xfrm>
          <a:prstGeom prst="rect">
            <a:avLst/>
          </a:prstGeom>
        </p:spPr>
        <p:txBody>
          <a:bodyPr wrap="none" lIns="0" tIns="0" rIns="0" bIns="0">
            <a:noAutofit/>
          </a:bodyPr>
          <a:p>
            <a:pPr marL="596900"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7" name="Rectangles 6"/>
          <p:cNvSpPr/>
          <p:nvPr/>
        </p:nvSpPr>
        <p:spPr>
          <a:xfrm>
            <a:off x="5041392" y="6586728"/>
            <a:ext cx="6510528" cy="240792"/>
          </a:xfrm>
          <a:prstGeom prst="rect">
            <a:avLst/>
          </a:prstGeom>
        </p:spPr>
        <p:txBody>
          <a:bodyPr wrap="none" lIns="0" tIns="0" rIns="0" bIns="0">
            <a:noAutofit/>
          </a:bodyPr>
          <a:p>
            <a:pPr indent="0" algn="just">
              <a:spcBef>
                <a:spcPts val="3360"/>
              </a:spcBef>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01752" y="448056"/>
            <a:ext cx="4632960" cy="515112"/>
          </a:xfrm>
          <a:prstGeom prst="rect">
            <a:avLst/>
          </a:prstGeom>
        </p:spPr>
        <p:txBody>
          <a:bodyPr wrap="none" lIns="0" tIns="0" rIns="0" bIns="0">
            <a:noAutofit/>
          </a:bodyPr>
          <a:p>
            <a:pPr indent="0">
              <a:spcAft>
                <a:spcPts val="2310"/>
              </a:spcAft>
            </a:pPr>
            <a:r>
              <a:rPr lang="en-US" sz="4300">
                <a:latin typeface="Calibri" panose="020F0502020204030204"/>
              </a:rPr>
              <a:t>Anonymous Method</a:t>
            </a:r>
            <a:endParaRPr lang="en-US" sz="4300">
              <a:latin typeface="Calibri" panose="020F0502020204030204"/>
            </a:endParaRPr>
          </a:p>
        </p:txBody>
      </p:sp>
      <p:sp>
        <p:nvSpPr>
          <p:cNvPr id="3" name="Rectangles 2"/>
          <p:cNvSpPr/>
          <p:nvPr/>
        </p:nvSpPr>
        <p:spPr>
          <a:xfrm>
            <a:off x="441960" y="1459992"/>
            <a:ext cx="3264408" cy="3886200"/>
          </a:xfrm>
          <a:prstGeom prst="rect">
            <a:avLst/>
          </a:prstGeom>
        </p:spPr>
        <p:txBody>
          <a:bodyPr lIns="0" tIns="0" rIns="0" bIns="0">
            <a:noAutofit/>
          </a:bodyPr>
          <a:p>
            <a:pPr marL="203200" indent="-203200">
              <a:lnSpc>
                <a:spcPts val="2185"/>
              </a:lnSpc>
              <a:spcAft>
                <a:spcPts val="420"/>
              </a:spcAft>
            </a:pPr>
            <a:r>
              <a:rPr lang="en-US" sz="2600">
                <a:latin typeface="Calibri" panose="020F0502020204030204"/>
              </a:rPr>
              <a:t>• As the name suggests, an anonymous method is a </a:t>
            </a:r>
            <a:r>
              <a:rPr lang="en-US" sz="2600">
                <a:solidFill>
                  <a:srgbClr val="FC0000"/>
                </a:solidFill>
                <a:latin typeface="Calibri" panose="020F0502020204030204"/>
              </a:rPr>
              <a:t>method without </a:t>
            </a:r>
            <a:r>
              <a:rPr lang="en-US" sz="2600">
                <a:latin typeface="Calibri" panose="020F0502020204030204"/>
              </a:rPr>
              <a:t>a </a:t>
            </a:r>
            <a:r>
              <a:rPr lang="en-US" sz="2600">
                <a:solidFill>
                  <a:srgbClr val="FC0000"/>
                </a:solidFill>
                <a:latin typeface="Calibri" panose="020F0502020204030204"/>
              </a:rPr>
              <a:t>name.</a:t>
            </a:r>
            <a:endParaRPr lang="en-US" sz="2600">
              <a:solidFill>
                <a:srgbClr val="FC0000"/>
              </a:solidFill>
              <a:latin typeface="Calibri" panose="020F0502020204030204"/>
            </a:endParaRPr>
          </a:p>
          <a:p>
            <a:pPr marL="203200" indent="-203200">
              <a:lnSpc>
                <a:spcPts val="2160"/>
              </a:lnSpc>
              <a:spcAft>
                <a:spcPts val="420"/>
              </a:spcAft>
            </a:pPr>
            <a:r>
              <a:rPr lang="en-US" sz="2600">
                <a:latin typeface="Calibri" panose="020F0502020204030204"/>
              </a:rPr>
              <a:t>•Anonymous methods in C# can be </a:t>
            </a:r>
            <a:r>
              <a:rPr lang="en-US" sz="2600">
                <a:solidFill>
                  <a:srgbClr val="FC0000"/>
                </a:solidFill>
                <a:latin typeface="Calibri" panose="020F0502020204030204"/>
              </a:rPr>
              <a:t>defined </a:t>
            </a:r>
            <a:r>
              <a:rPr lang="en-US" sz="2600">
                <a:latin typeface="Calibri" panose="020F0502020204030204"/>
              </a:rPr>
              <a:t>using the </a:t>
            </a:r>
            <a:r>
              <a:rPr lang="en-US" sz="2600">
                <a:solidFill>
                  <a:srgbClr val="FC0000"/>
                </a:solidFill>
                <a:latin typeface="Calibri" panose="020F0502020204030204"/>
              </a:rPr>
              <a:t>delegate keyword </a:t>
            </a:r>
            <a:r>
              <a:rPr lang="en-US" sz="2600">
                <a:latin typeface="Calibri" panose="020F0502020204030204"/>
              </a:rPr>
              <a:t>and can be </a:t>
            </a:r>
            <a:r>
              <a:rPr lang="en-US" sz="2600">
                <a:solidFill>
                  <a:srgbClr val="FC0000"/>
                </a:solidFill>
                <a:latin typeface="Calibri" panose="020F0502020204030204"/>
              </a:rPr>
              <a:t>assigned to a variable </a:t>
            </a:r>
            <a:r>
              <a:rPr lang="en-US" sz="2600">
                <a:latin typeface="Calibri" panose="020F0502020204030204"/>
              </a:rPr>
              <a:t>of </a:t>
            </a:r>
            <a:r>
              <a:rPr lang="en-US" sz="2600">
                <a:solidFill>
                  <a:srgbClr val="FC0000"/>
                </a:solidFill>
                <a:latin typeface="Calibri" panose="020F0502020204030204"/>
              </a:rPr>
              <a:t>delegate type</a:t>
            </a:r>
            <a:endParaRPr lang="en-US" sz="2600">
              <a:solidFill>
                <a:srgbClr val="FC0000"/>
              </a:solidFill>
              <a:latin typeface="Calibri" panose="020F0502020204030204"/>
            </a:endParaRPr>
          </a:p>
          <a:p>
            <a:pPr marL="203200" indent="-203200">
              <a:lnSpc>
                <a:spcPts val="2185"/>
              </a:lnSpc>
            </a:pPr>
            <a:r>
              <a:rPr lang="en-US" sz="2600">
                <a:latin typeface="Calibri" panose="020F0502020204030204"/>
              </a:rPr>
              <a:t>•Anonymous method can be </a:t>
            </a:r>
            <a:r>
              <a:rPr lang="en-US" sz="2600">
                <a:solidFill>
                  <a:srgbClr val="FC0000"/>
                </a:solidFill>
                <a:latin typeface="Calibri" panose="020F0502020204030204"/>
              </a:rPr>
              <a:t>passed as a parameter.</a:t>
            </a:r>
            <a:endParaRPr lang="en-US" sz="2600">
              <a:solidFill>
                <a:srgbClr val="FC0000"/>
              </a:solidFill>
              <a:latin typeface="Calibri" panose="020F0502020204030204"/>
            </a:endParaRPr>
          </a:p>
        </p:txBody>
      </p:sp>
      <p:sp>
        <p:nvSpPr>
          <p:cNvPr id="4" name="Rectangles 3"/>
          <p:cNvSpPr/>
          <p:nvPr/>
        </p:nvSpPr>
        <p:spPr>
          <a:xfrm>
            <a:off x="3785616" y="1267968"/>
            <a:ext cx="7973568" cy="4477512"/>
          </a:xfrm>
          <a:prstGeom prst="rect">
            <a:avLst/>
          </a:prstGeom>
        </p:spPr>
        <p:txBody>
          <a:bodyPr lIns="0" tIns="0" rIns="0" bIns="0">
            <a:noAutofit/>
          </a:bodyPr>
          <a:p>
            <a:pPr marR="5118100" indent="0">
              <a:lnSpc>
                <a:spcPts val="2230"/>
              </a:lnSpc>
              <a:spcBef>
                <a:spcPts val="2310"/>
              </a:spcBef>
            </a:pPr>
            <a:r>
              <a:rPr lang="en-US" sz="1600" spc="-50">
                <a:solidFill>
                  <a:srgbClr val="130ECE"/>
                </a:solidFill>
                <a:latin typeface="Consolas" panose="020B0609020204030204"/>
              </a:rPr>
              <a:t>EinamespacG </a:t>
            </a:r>
            <a:r>
              <a:rPr lang="en-US" sz="1600" spc="-50">
                <a:solidFill>
                  <a:srgbClr val="1C1929"/>
                </a:solidFill>
                <a:latin typeface="Consolas" panose="020B0609020204030204"/>
              </a:rPr>
              <a:t>Session8Demo {</a:t>
            </a:r>
            <a:endParaRPr lang="en-US" sz="1600" spc="-50">
              <a:solidFill>
                <a:srgbClr val="1C1929"/>
              </a:solidFill>
              <a:latin typeface="Consolas" panose="020B0609020204030204"/>
            </a:endParaRPr>
          </a:p>
          <a:p>
            <a:pPr indent="0">
              <a:spcAft>
                <a:spcPts val="210"/>
              </a:spcAft>
            </a:pPr>
            <a:r>
              <a:rPr lang="en-US" sz="1600" spc="-50">
                <a:solidFill>
                  <a:srgbClr val="130ECE"/>
                </a:solidFill>
                <a:latin typeface="Consolas" panose="020B0609020204030204"/>
              </a:rPr>
              <a:t>public delegate void </a:t>
            </a:r>
            <a:r>
              <a:rPr lang="en-US" sz="1600" spc="-50">
                <a:solidFill>
                  <a:srgbClr val="408EA2"/>
                </a:solidFill>
                <a:latin typeface="Consolas" panose="020B0609020204030204"/>
              </a:rPr>
              <a:t>MyDelegateCint </a:t>
            </a:r>
            <a:r>
              <a:rPr lang="en-US" sz="1600" spc="-50">
                <a:solidFill>
                  <a:srgbClr val="2C3569"/>
                </a:solidFill>
                <a:latin typeface="Consolas" panose="020B0609020204030204"/>
              </a:rPr>
              <a:t>val)</a:t>
            </a:r>
            <a:r>
              <a:rPr lang="en-US" sz="1600" spc="-50">
                <a:solidFill>
                  <a:srgbClr val="1B7721"/>
                </a:solidFill>
                <a:latin typeface="Consolas" panose="020B0609020204030204"/>
              </a:rPr>
              <a:t>[//Declare delegate</a:t>
            </a:r>
            <a:endParaRPr lang="en-US" sz="1600" spc="-50">
              <a:solidFill>
                <a:srgbClr val="1B7721"/>
              </a:solidFill>
              <a:latin typeface="Consolas" panose="020B0609020204030204"/>
            </a:endParaRPr>
          </a:p>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lnSpc>
                <a:spcPts val="2210"/>
              </a:lnSpc>
            </a:pPr>
            <a:r>
              <a:rPr lang="en-US" sz="1600" spc="-50">
                <a:solidFill>
                  <a:srgbClr val="130ECE"/>
                </a:solidFill>
                <a:latin typeface="Consolas" panose="020B0609020204030204"/>
              </a:rPr>
              <a:t>class </a:t>
            </a:r>
            <a:r>
              <a:rPr lang="en-US" sz="1600" spc="-50">
                <a:solidFill>
                  <a:srgbClr val="408EA2"/>
                </a:solidFill>
                <a:latin typeface="Consolas" panose="020B0609020204030204"/>
              </a:rPr>
              <a:t>TestProgram </a:t>
            </a:r>
            <a:r>
              <a:rPr lang="en-US" sz="1600" spc="-50">
                <a:solidFill>
                  <a:srgbClr val="1C1929"/>
                </a:solidFill>
                <a:latin typeface="Consolas" panose="020B0609020204030204"/>
              </a:rPr>
              <a:t>{</a:t>
            </a:r>
            <a:endParaRPr lang="en-US" sz="1600" spc="-50">
              <a:solidFill>
                <a:srgbClr val="1C1929"/>
              </a:solidFill>
              <a:latin typeface="Consolas" panose="020B0609020204030204"/>
            </a:endParaRPr>
          </a:p>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spcAft>
                <a:spcPts val="210"/>
              </a:spcAft>
            </a:pPr>
            <a:r>
              <a:rPr lang="en-US" sz="1600" spc="-50">
                <a:solidFill>
                  <a:srgbClr val="130ECE"/>
                </a:solidFill>
                <a:latin typeface="Consolas" panose="020B0609020204030204"/>
              </a:rPr>
              <a:t>static void </a:t>
            </a:r>
            <a:r>
              <a:rPr lang="en-US" sz="1600" spc="-50">
                <a:solidFill>
                  <a:srgbClr val="2C3569"/>
                </a:solidFill>
                <a:latin typeface="Consolas" panose="020B0609020204030204"/>
              </a:rPr>
              <a:t>Main(string[] </a:t>
            </a:r>
            <a:r>
              <a:rPr lang="en-US" sz="1600" spc="-50">
                <a:solidFill>
                  <a:srgbClr val="888888"/>
                </a:solidFill>
                <a:latin typeface="Consolas" panose="020B0609020204030204"/>
              </a:rPr>
              <a:t>args)</a:t>
            </a:r>
            <a:endParaRPr lang="en-US" sz="1600" spc="-50">
              <a:solidFill>
                <a:srgbClr val="888888"/>
              </a:solidFill>
              <a:latin typeface="Consolas" panose="020B0609020204030204"/>
            </a:endParaRPr>
          </a:p>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nSpc>
                <a:spcPts val="2065"/>
              </a:lnSpc>
            </a:pPr>
            <a:r>
              <a:rPr lang="en-US" sz="1600" spc="-50">
                <a:solidFill>
                  <a:srgbClr val="1B7721"/>
                </a:solidFill>
                <a:latin typeface="Consolas" panose="020B0609020204030204"/>
              </a:rPr>
              <a:t>//Anonymous method</a:t>
            </a:r>
            <a:endParaRPr lang="en-US" sz="1600" spc="-50">
              <a:solidFill>
                <a:srgbClr val="1B7721"/>
              </a:solidFill>
              <a:latin typeface="Consolas" panose="020B0609020204030204"/>
            </a:endParaRPr>
          </a:p>
          <a:p>
            <a:pPr indent="0">
              <a:lnSpc>
                <a:spcPts val="2065"/>
              </a:lnSpc>
            </a:pPr>
            <a:r>
              <a:rPr lang="en-US" sz="1600" spc="-50">
                <a:solidFill>
                  <a:srgbClr val="408EA2"/>
                </a:solidFill>
                <a:latin typeface="Consolas" panose="020B0609020204030204"/>
              </a:rPr>
              <a:t>MyDelegate </a:t>
            </a:r>
            <a:r>
              <a:rPr lang="en-US" sz="1600" spc="-50">
                <a:solidFill>
                  <a:srgbClr val="2C3569"/>
                </a:solidFill>
                <a:latin typeface="Consolas" panose="020B0609020204030204"/>
              </a:rPr>
              <a:t>d </a:t>
            </a:r>
            <a:r>
              <a:rPr lang="en-US" sz="1600" spc="-50">
                <a:latin typeface="Consolas" panose="020B0609020204030204"/>
              </a:rPr>
              <a:t>= </a:t>
            </a:r>
            <a:r>
              <a:rPr lang="en-US" sz="1600" spc="-50">
                <a:solidFill>
                  <a:srgbClr val="130ECE"/>
                </a:solidFill>
                <a:latin typeface="Consolas" panose="020B0609020204030204"/>
              </a:rPr>
              <a:t>delegate </a:t>
            </a:r>
            <a:r>
              <a:rPr lang="en-US" sz="1600" spc="-50">
                <a:solidFill>
                  <a:srgbClr val="150D9E"/>
                </a:solidFill>
                <a:latin typeface="Consolas" panose="020B0609020204030204"/>
              </a:rPr>
              <a:t>(int </a:t>
            </a:r>
            <a:r>
              <a:rPr lang="en-US" sz="1600" spc="-50">
                <a:solidFill>
                  <a:srgbClr val="2C3569"/>
                </a:solidFill>
                <a:latin typeface="Consolas" panose="020B0609020204030204"/>
              </a:rPr>
              <a:t>val) </a:t>
            </a:r>
            <a:r>
              <a:rPr lang="en-US" sz="1600" spc="-50">
                <a:solidFill>
                  <a:srgbClr val="1C1929"/>
                </a:solidFill>
                <a:latin typeface="Consolas" panose="020B0609020204030204"/>
              </a:rPr>
              <a:t>{</a:t>
            </a:r>
            <a:endParaRPr lang="en-US" sz="1600" spc="-50">
              <a:solidFill>
                <a:srgbClr val="1C1929"/>
              </a:solidFill>
              <a:latin typeface="Consolas" panose="020B0609020204030204"/>
            </a:endParaRPr>
          </a:p>
          <a:p>
            <a:pPr indent="0">
              <a:lnSpc>
                <a:spcPts val="2065"/>
              </a:lnSpc>
              <a:spcAft>
                <a:spcPts val="210"/>
              </a:spcAft>
            </a:pPr>
            <a:r>
              <a:rPr lang="en-US" sz="1600" spc="-50">
                <a:solidFill>
                  <a:srgbClr val="408EA2"/>
                </a:solidFill>
                <a:latin typeface="Consolas" panose="020B0609020204030204"/>
              </a:rPr>
              <a:t>Console</a:t>
            </a:r>
            <a:r>
              <a:rPr lang="en-US" sz="1600" spc="-50">
                <a:solidFill>
                  <a:srgbClr val="1C1929"/>
                </a:solidFill>
                <a:latin typeface="Consolas" panose="020B0609020204030204"/>
              </a:rPr>
              <a:t>.</a:t>
            </a:r>
            <a:r>
              <a:rPr lang="en-US" sz="1600" spc="-50">
                <a:solidFill>
                  <a:srgbClr val="574733"/>
                </a:solidFill>
                <a:latin typeface="Consolas" panose="020B0609020204030204"/>
              </a:rPr>
              <a:t>WriteLine(val)</a:t>
            </a:r>
            <a:r>
              <a:rPr lang="en-US" sz="1600" spc="-50">
                <a:solidFill>
                  <a:srgbClr val="1C1929"/>
                </a:solidFill>
                <a:latin typeface="Consolas" panose="020B0609020204030204"/>
              </a:rPr>
              <a:t>;</a:t>
            </a:r>
            <a:endParaRPr lang="en-US" sz="1600" spc="-50">
              <a:solidFill>
                <a:srgbClr val="1C1929"/>
              </a:solidFill>
              <a:latin typeface="Consolas" panose="020B0609020204030204"/>
            </a:endParaRPr>
          </a:p>
          <a:p>
            <a:pPr indent="0">
              <a:spcAft>
                <a:spcPts val="1470"/>
              </a:spcAft>
            </a:pPr>
            <a:r>
              <a:rPr lang="en-US" sz="2600">
                <a:solidFill>
                  <a:srgbClr val="1C1929"/>
                </a:solidFill>
                <a:latin typeface="Calibri" panose="020F0502020204030204"/>
              </a:rPr>
              <a:t>&gt;;</a:t>
            </a:r>
            <a:endParaRPr lang="en-US" sz="2600">
              <a:solidFill>
                <a:srgbClr val="1C1929"/>
              </a:solidFill>
              <a:latin typeface="Calibri" panose="020F0502020204030204"/>
            </a:endParaRPr>
          </a:p>
          <a:p>
            <a:pPr indent="0">
              <a:spcAft>
                <a:spcPts val="210"/>
              </a:spcAft>
            </a:pPr>
            <a:r>
              <a:rPr lang="en-US" sz="1600" spc="-50">
                <a:solidFill>
                  <a:srgbClr val="1C1929"/>
                </a:solidFill>
                <a:latin typeface="Consolas" panose="020B0609020204030204"/>
              </a:rPr>
              <a:t>d(10);</a:t>
            </a:r>
            <a:endParaRPr lang="en-US" sz="1600" spc="-50">
              <a:solidFill>
                <a:srgbClr val="1C1929"/>
              </a:solidFill>
              <a:latin typeface="Consolas" panose="020B0609020204030204"/>
            </a:endParaRPr>
          </a:p>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01752" y="448056"/>
            <a:ext cx="11006328" cy="5641848"/>
          </a:xfrm>
          <a:prstGeom prst="rect">
            <a:avLst/>
          </a:prstGeom>
        </p:spPr>
        <p:txBody>
          <a:bodyPr lIns="0" tIns="0" rIns="0" bIns="0">
            <a:noAutofit/>
          </a:bodyPr>
          <a:p>
            <a:pPr marL="101600" indent="0">
              <a:spcAft>
                <a:spcPts val="1260"/>
              </a:spcAft>
            </a:pPr>
            <a:r>
              <a:rPr lang="en-US" sz="4300">
                <a:latin typeface="Calibri" panose="020F0502020204030204"/>
              </a:rPr>
              <a:t>Anonymous Method as parameter</a:t>
            </a:r>
            <a:endParaRPr lang="en-US" sz="4300">
              <a:latin typeface="Calibri" panose="020F0502020204030204"/>
            </a:endParaRPr>
          </a:p>
          <a:p>
            <a:pPr marL="101600" indent="0" algn="just">
              <a:lnSpc>
                <a:spcPts val="2545"/>
              </a:lnSpc>
            </a:pPr>
            <a:r>
              <a:rPr lang="en-US" sz="1800">
                <a:solidFill>
                  <a:srgbClr val="130ECE"/>
                </a:solidFill>
                <a:latin typeface="Consolas" panose="020B0609020204030204"/>
              </a:rPr>
              <a:t>namespace </a:t>
            </a:r>
            <a:r>
              <a:rPr lang="en-US" sz="1800">
                <a:solidFill>
                  <a:srgbClr val="1C1929"/>
                </a:solidFill>
                <a:latin typeface="Consolas" panose="020B0609020204030204"/>
              </a:rPr>
              <a:t>Session8Demo</a:t>
            </a:r>
            <a:endParaRPr lang="en-US" sz="1800">
              <a:solidFill>
                <a:srgbClr val="1C1929"/>
              </a:solidFill>
              <a:latin typeface="Consolas" panose="020B0609020204030204"/>
            </a:endParaRPr>
          </a:p>
          <a:p>
            <a:pPr marL="101600" indent="0" algn="just">
              <a:lnSpc>
                <a:spcPts val="254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673100" indent="0">
              <a:spcAft>
                <a:spcPts val="210"/>
              </a:spcAft>
            </a:pPr>
            <a:r>
              <a:rPr lang="en-US" sz="1800">
                <a:solidFill>
                  <a:srgbClr val="130ECE"/>
                </a:solidFill>
                <a:latin typeface="Consolas" panose="020B0609020204030204"/>
              </a:rPr>
              <a:t>public delegate void </a:t>
            </a:r>
            <a:r>
              <a:rPr lang="en-US" sz="1800">
                <a:solidFill>
                  <a:srgbClr val="408EA2"/>
                </a:solidFill>
                <a:latin typeface="Consolas" panose="020B0609020204030204"/>
              </a:rPr>
              <a:t>MyDelegateCint </a:t>
            </a:r>
            <a:r>
              <a:rPr lang="en-US" sz="1800">
                <a:solidFill>
                  <a:srgbClr val="242D55"/>
                </a:solidFill>
                <a:latin typeface="Consolas" panose="020B0609020204030204"/>
              </a:rPr>
              <a:t>val)</a:t>
            </a:r>
            <a:r>
              <a:rPr lang="en-US" sz="1800">
                <a:solidFill>
                  <a:srgbClr val="1C1929"/>
                </a:solidFill>
                <a:latin typeface="Consolas" panose="020B0609020204030204"/>
              </a:rPr>
              <a:t>;</a:t>
            </a:r>
            <a:r>
              <a:rPr lang="en-US" sz="1800">
                <a:solidFill>
                  <a:srgbClr val="1B7721"/>
                </a:solidFill>
                <a:latin typeface="Consolas" panose="020B0609020204030204"/>
              </a:rPr>
              <a:t>//Declare delegate</a:t>
            </a:r>
            <a:endParaRPr lang="en-US" sz="1800">
              <a:solidFill>
                <a:srgbClr val="1B7721"/>
              </a:solidFill>
              <a:latin typeface="Consolas" panose="020B0609020204030204"/>
            </a:endParaRPr>
          </a:p>
          <a:p>
            <a:pPr marL="812800" indent="0">
              <a:spcAft>
                <a:spcPts val="210"/>
              </a:spcAft>
            </a:pPr>
            <a:r>
              <a:rPr lang="en-US" sz="1400">
                <a:solidFill>
                  <a:srgbClr val="A6A4A6"/>
                </a:solidFill>
                <a:latin typeface="Calibri" panose="020F0502020204030204"/>
              </a:rPr>
              <a:t>0 references</a:t>
            </a:r>
            <a:endParaRPr lang="en-US" sz="1400">
              <a:solidFill>
                <a:srgbClr val="A6A4A6"/>
              </a:solidFill>
              <a:latin typeface="Calibri" panose="020F0502020204030204"/>
            </a:endParaRPr>
          </a:p>
          <a:p>
            <a:pPr marL="812800" indent="0">
              <a:lnSpc>
                <a:spcPts val="2545"/>
              </a:lnSpc>
            </a:pPr>
            <a:r>
              <a:rPr lang="en-US" sz="1800">
                <a:solidFill>
                  <a:srgbClr val="130ECE"/>
                </a:solidFill>
                <a:latin typeface="Consolas" panose="020B0609020204030204"/>
              </a:rPr>
              <a:t>class </a:t>
            </a:r>
            <a:r>
              <a:rPr lang="en-US" sz="1800">
                <a:solidFill>
                  <a:srgbClr val="408EA2"/>
                </a:solidFill>
                <a:latin typeface="Consolas" panose="020B0609020204030204"/>
              </a:rPr>
              <a:t>TestProgram</a:t>
            </a:r>
            <a:endParaRPr lang="en-US" sz="1800">
              <a:solidFill>
                <a:srgbClr val="408EA2"/>
              </a:solidFill>
              <a:latin typeface="Consolas" panose="020B0609020204030204"/>
            </a:endParaRPr>
          </a:p>
          <a:p>
            <a:pPr marL="812800" indent="0">
              <a:lnSpc>
                <a:spcPts val="254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231900" indent="0">
              <a:spcAft>
                <a:spcPts val="210"/>
              </a:spcAft>
            </a:pPr>
            <a:r>
              <a:rPr lang="en-US" sz="1400">
                <a:solidFill>
                  <a:srgbClr val="A6A4A6"/>
                </a:solidFill>
                <a:latin typeface="Calibri" panose="020F0502020204030204"/>
              </a:rPr>
              <a:t>1 reference</a:t>
            </a:r>
            <a:endParaRPr lang="en-US" sz="1400">
              <a:solidFill>
                <a:srgbClr val="A6A4A6"/>
              </a:solidFill>
              <a:latin typeface="Calibri" panose="020F0502020204030204"/>
            </a:endParaRPr>
          </a:p>
          <a:p>
            <a:pPr marL="1231900" indent="0">
              <a:spcAft>
                <a:spcPts val="210"/>
              </a:spcAft>
            </a:pPr>
            <a:r>
              <a:rPr lang="en-US" sz="1800">
                <a:solidFill>
                  <a:srgbClr val="130ECE"/>
                </a:solidFill>
                <a:latin typeface="Consolas" panose="020B0609020204030204"/>
              </a:rPr>
              <a:t>static void </a:t>
            </a:r>
            <a:r>
              <a:rPr lang="en-US" sz="1800">
                <a:solidFill>
                  <a:srgbClr val="5B6B61"/>
                </a:solidFill>
                <a:latin typeface="Consolas" panose="020B0609020204030204"/>
              </a:rPr>
              <a:t>printValues(MyDelegate </a:t>
            </a:r>
            <a:r>
              <a:rPr lang="en-US" sz="1800">
                <a:solidFill>
                  <a:srgbClr val="34357D"/>
                </a:solidFill>
                <a:latin typeface="Consolas" panose="020B0609020204030204"/>
              </a:rPr>
              <a:t>obj,int </a:t>
            </a:r>
            <a:r>
              <a:rPr lang="en-US" sz="1800">
                <a:solidFill>
                  <a:srgbClr val="242D55"/>
                </a:solidFill>
                <a:latin typeface="Consolas" panose="020B0609020204030204"/>
              </a:rPr>
              <a:t>val)</a:t>
            </a:r>
            <a:endParaRPr lang="en-US" sz="1800">
              <a:solidFill>
                <a:srgbClr val="242D55"/>
              </a:solidFill>
              <a:latin typeface="Consolas" panose="020B0609020204030204"/>
            </a:endParaRPr>
          </a:p>
          <a:p>
            <a:pPr marL="101600" indent="0" algn="just">
              <a:spcAft>
                <a:spcPts val="210"/>
              </a:spcAft>
            </a:pPr>
            <a:r>
              <a:rPr lang="en-US" sz="1000">
                <a:solidFill>
                  <a:srgbClr val="D4D4D4"/>
                </a:solidFill>
                <a:latin typeface="Consolas" panose="020B0609020204030204"/>
              </a:rPr>
              <a:t>:    :    </a:t>
            </a:r>
            <a:r>
              <a:rPr lang="en-US" sz="1000" baseline="30000">
                <a:solidFill>
                  <a:srgbClr val="1C1929"/>
                </a:solidFill>
                <a:latin typeface="Consolas" panose="020B0609020204030204"/>
              </a:rPr>
              <a:t>{</a:t>
            </a:r>
            <a:endParaRPr lang="en-US" sz="1000" baseline="30000">
              <a:solidFill>
                <a:srgbClr val="1C1929"/>
              </a:solidFill>
              <a:latin typeface="Consolas" panose="020B0609020204030204"/>
            </a:endParaRPr>
          </a:p>
          <a:p>
            <a:pPr marL="1803400" indent="0">
              <a:spcAft>
                <a:spcPts val="210"/>
              </a:spcAft>
            </a:pPr>
            <a:r>
              <a:rPr lang="en-US" sz="1800">
                <a:solidFill>
                  <a:srgbClr val="242D55"/>
                </a:solidFill>
                <a:latin typeface="Consolas" panose="020B0609020204030204"/>
              </a:rPr>
              <a:t>obj(val)</a:t>
            </a:r>
            <a:r>
              <a:rPr lang="en-US" sz="1800">
                <a:solidFill>
                  <a:srgbClr val="1C1929"/>
                </a:solidFill>
                <a:latin typeface="Consolas" panose="020B0609020204030204"/>
              </a:rPr>
              <a:t>;</a:t>
            </a:r>
            <a:endParaRPr lang="en-US" sz="1800">
              <a:solidFill>
                <a:srgbClr val="1C1929"/>
              </a:solidFill>
              <a:latin typeface="Consolas" panose="020B0609020204030204"/>
            </a:endParaRPr>
          </a:p>
          <a:p>
            <a:pPr marL="101600" indent="0" algn="just">
              <a:spcAft>
                <a:spcPts val="210"/>
              </a:spcAft>
            </a:pPr>
            <a:r>
              <a:rPr lang="en-US" sz="2600">
                <a:solidFill>
                  <a:srgbClr val="D4D4D4"/>
                </a:solidFill>
                <a:latin typeface="Calibri" panose="020F0502020204030204"/>
              </a:rPr>
              <a:t>:    !    </a:t>
            </a:r>
            <a:r>
              <a:rPr lang="en-US" sz="2600">
                <a:solidFill>
                  <a:srgbClr val="1C1929"/>
                </a:solidFill>
                <a:latin typeface="Calibri" panose="020F0502020204030204"/>
              </a:rPr>
              <a:t>}</a:t>
            </a:r>
            <a:endParaRPr lang="en-US" sz="2600">
              <a:solidFill>
                <a:srgbClr val="1C1929"/>
              </a:solidFill>
              <a:latin typeface="Calibri" panose="020F0502020204030204"/>
            </a:endParaRPr>
          </a:p>
          <a:p>
            <a:pPr marL="1231900" indent="0">
              <a:spcAft>
                <a:spcPts val="210"/>
              </a:spcAft>
            </a:pPr>
            <a:r>
              <a:rPr lang="en-US" sz="1400">
                <a:solidFill>
                  <a:srgbClr val="A6A4A6"/>
                </a:solidFill>
                <a:latin typeface="Calibri" panose="020F0502020204030204"/>
              </a:rPr>
              <a:t>0 references</a:t>
            </a:r>
            <a:endParaRPr lang="en-US" sz="1400">
              <a:solidFill>
                <a:srgbClr val="A6A4A6"/>
              </a:solidFill>
              <a:latin typeface="Calibri" panose="020F0502020204030204"/>
            </a:endParaRPr>
          </a:p>
          <a:p>
            <a:pPr marL="1231900" indent="0"/>
            <a:r>
              <a:rPr lang="en-US" sz="1800">
                <a:solidFill>
                  <a:srgbClr val="130ECE"/>
                </a:solidFill>
                <a:latin typeface="Consolas" panose="020B0609020204030204"/>
              </a:rPr>
              <a:t>static void </a:t>
            </a:r>
            <a:r>
              <a:rPr lang="en-US" sz="1800">
                <a:solidFill>
                  <a:srgbClr val="34357D"/>
                </a:solidFill>
                <a:latin typeface="Consolas" panose="020B0609020204030204"/>
              </a:rPr>
              <a:t>Main(string[]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marL="101600" indent="0" algn="just">
              <a:spcAft>
                <a:spcPts val="210"/>
              </a:spcAft>
            </a:pPr>
            <a:r>
              <a:rPr lang="en-US" sz="1700" spc="-50">
                <a:solidFill>
                  <a:srgbClr val="D4D4D4"/>
                </a:solidFill>
                <a:latin typeface="Consolas" panose="020B0609020204030204"/>
              </a:rPr>
              <a:t>;    </a:t>
            </a:r>
            <a:r>
              <a:rPr lang="en-US" sz="1400" b="1">
                <a:solidFill>
                  <a:srgbClr val="D4D4D4"/>
                </a:solidFill>
                <a:latin typeface="Arial" panose="020B0604020202020204"/>
              </a:rPr>
              <a:t>|    </a:t>
            </a:r>
            <a:r>
              <a:rPr lang="en-US" sz="1400" b="1">
                <a:solidFill>
                  <a:srgbClr val="1C1929"/>
                </a:solidFill>
                <a:latin typeface="Arial" panose="020B0604020202020204"/>
              </a:rPr>
              <a:t>{</a:t>
            </a:r>
            <a:endParaRPr lang="en-US" sz="1400" b="1">
              <a:solidFill>
                <a:srgbClr val="1C1929"/>
              </a:solidFill>
              <a:latin typeface="Arial" panose="020B0604020202020204"/>
            </a:endParaRPr>
          </a:p>
          <a:p>
            <a:pPr marL="1803400" indent="0">
              <a:spcAft>
                <a:spcPts val="210"/>
              </a:spcAft>
            </a:pPr>
            <a:r>
              <a:rPr lang="en-US" sz="1800">
                <a:solidFill>
                  <a:srgbClr val="1B7721"/>
                </a:solidFill>
                <a:latin typeface="Consolas" panose="020B0609020204030204"/>
              </a:rPr>
              <a:t>//Passing Anonymous method values</a:t>
            </a:r>
            <a:endParaRPr lang="en-US" sz="1800">
              <a:solidFill>
                <a:srgbClr val="1B7721"/>
              </a:solidFill>
              <a:latin typeface="Consolas" panose="020B0609020204030204"/>
            </a:endParaRPr>
          </a:p>
          <a:p>
            <a:pPr marL="1803400" indent="0">
              <a:lnSpc>
                <a:spcPts val="2470"/>
              </a:lnSpc>
            </a:pPr>
            <a:r>
              <a:rPr lang="en-US" sz="1800">
                <a:solidFill>
                  <a:srgbClr val="34357D"/>
                </a:solidFill>
                <a:latin typeface="Consolas" panose="020B0609020204030204"/>
              </a:rPr>
              <a:t>printValuesCdelegate </a:t>
            </a:r>
            <a:r>
              <a:rPr lang="en-US" sz="1800">
                <a:solidFill>
                  <a:srgbClr val="150D9E"/>
                </a:solidFill>
                <a:latin typeface="Consolas" panose="020B0609020204030204"/>
              </a:rPr>
              <a:t>(int </a:t>
            </a:r>
            <a:r>
              <a:rPr lang="en-US" sz="1800">
                <a:solidFill>
                  <a:srgbClr val="242D55"/>
                </a:solidFill>
                <a:latin typeface="Consolas" panose="020B0609020204030204"/>
              </a:rPr>
              <a:t>val) </a:t>
            </a:r>
            <a:r>
              <a:rPr lang="en-US" sz="1800">
                <a:solidFill>
                  <a:srgbClr val="1C1929"/>
                </a:solidFill>
                <a:latin typeface="Consolas" panose="020B0609020204030204"/>
              </a:rPr>
              <a:t>{ </a:t>
            </a:r>
            <a:r>
              <a:rPr lang="en-US" sz="1800">
                <a:solidFill>
                  <a:srgbClr val="408EA2"/>
                </a:solidFill>
                <a:latin typeface="Consolas" panose="020B0609020204030204"/>
              </a:rPr>
              <a:t>Console</a:t>
            </a:r>
            <a:r>
              <a:rPr lang="en-US" sz="1800">
                <a:solidFill>
                  <a:srgbClr val="1C1929"/>
                </a:solidFill>
                <a:latin typeface="Consolas" panose="020B0609020204030204"/>
              </a:rPr>
              <a:t>.</a:t>
            </a:r>
            <a:r>
              <a:rPr lang="en-US" sz="1800">
                <a:solidFill>
                  <a:srgbClr val="574733"/>
                </a:solidFill>
                <a:latin typeface="Consolas" panose="020B0609020204030204"/>
              </a:rPr>
              <a:t>WriteLineCval)</a:t>
            </a:r>
            <a:r>
              <a:rPr lang="en-US" sz="1800">
                <a:solidFill>
                  <a:srgbClr val="1C1929"/>
                </a:solidFill>
                <a:latin typeface="Consolas" panose="020B0609020204030204"/>
              </a:rPr>
              <a:t>; }, 400);</a:t>
            </a:r>
            <a:endParaRPr lang="en-US" sz="1800">
              <a:solidFill>
                <a:srgbClr val="1C1929"/>
              </a:solidFill>
              <a:latin typeface="Consolas" panose="020B0609020204030204"/>
            </a:endParaRPr>
          </a:p>
          <a:p>
            <a:pPr marL="101600" indent="0">
              <a:lnSpc>
                <a:spcPts val="2470"/>
              </a:lnSpc>
            </a:pPr>
            <a:r>
              <a:rPr lang="en-US" sz="3200" b="1">
                <a:solidFill>
                  <a:srgbClr val="D4D4D4"/>
                </a:solidFill>
                <a:latin typeface="Consolas" panose="020B0609020204030204"/>
              </a:rPr>
              <a:t>i </a:t>
            </a:r>
            <a:r>
              <a:rPr lang="en-US" sz="3200" b="1">
                <a:solidFill>
                  <a:srgbClr val="1C1929"/>
                </a:solidFill>
                <a:latin typeface="Consolas" panose="020B0609020204030204"/>
              </a:rPr>
              <a:t>}</a:t>
            </a:r>
            <a:endParaRPr lang="en-US" sz="3200" b="1">
              <a:solidFill>
                <a:srgbClr val="1C1929"/>
              </a:solidFill>
              <a:latin typeface="Consolas" panose="020B0609020204030204"/>
            </a:endParaRPr>
          </a:p>
          <a:p>
            <a:pPr marL="673100" indent="0">
              <a:lnSpc>
                <a:spcPts val="2470"/>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3" name="Rectangles 2"/>
          <p:cNvSpPr/>
          <p:nvPr/>
        </p:nvSpPr>
        <p:spPr>
          <a:xfrm>
            <a:off x="390144" y="6132576"/>
            <a:ext cx="124968" cy="262128"/>
          </a:xfrm>
          <a:prstGeom prst="rect">
            <a:avLst/>
          </a:prstGeom>
        </p:spPr>
        <p:txBody>
          <a:bodyPr wrap="none" lIns="0" tIns="0" rIns="0" bIns="0">
            <a:noAutofit/>
          </a:bodyPr>
          <a:p>
            <a:pPr indent="0"/>
            <a:r>
              <a:rPr lang="en-US" sz="4200">
                <a:latin typeface="Calibri" panose="020F0502020204030204"/>
              </a:rPr>
              <a:t>}</a:t>
            </a:r>
            <a:endParaRPr lang="en-US" sz="4200">
              <a:latin typeface="Calibri" panose="020F0502020204030204"/>
            </a:endParaRPr>
          </a:p>
        </p:txBody>
      </p:sp>
      <p:sp>
        <p:nvSpPr>
          <p:cNvPr id="4" name="Rectangles 3"/>
          <p:cNvSpPr/>
          <p:nvPr/>
        </p:nvSpPr>
        <p:spPr>
          <a:xfrm>
            <a:off x="5635752" y="6522720"/>
            <a:ext cx="926592" cy="112776"/>
          </a:xfrm>
          <a:prstGeom prst="rect">
            <a:avLst/>
          </a:prstGeom>
        </p:spPr>
        <p:txBody>
          <a:bodyPr wrap="none" lIns="0" tIns="0" rIns="0" bIns="0">
            <a:noAutofit/>
          </a:bodyPr>
          <a:p>
            <a:pPr indent="0"/>
            <a:r>
              <a:rPr lang="en-US" sz="650">
                <a:solidFill>
                  <a:srgbClr val="888888"/>
                </a:solidFill>
                <a:latin typeface="Calibri" panose="020F0502020204030204"/>
              </a:rPr>
              <a:t>Dy . </a:t>
            </a:r>
            <a:r>
              <a:rPr lang="en-US" sz="550" i="1" spc="100">
                <a:solidFill>
                  <a:srgbClr val="888888"/>
                </a:solidFill>
                <a:latin typeface="Calibri" panose="020F0502020204030204"/>
              </a:rPr>
              <a:t>U\.</a:t>
            </a:r>
            <a:r>
              <a:rPr lang="en-US" sz="650">
                <a:solidFill>
                  <a:srgbClr val="888888"/>
                </a:solidFill>
                <a:latin typeface="Calibri" panose="020F0502020204030204"/>
              </a:rPr>
              <a:t> V IMdIIL</a:t>
            </a:r>
            <a:endParaRPr lang="en-US" sz="650">
              <a:solidFill>
                <a:srgbClr val="888888"/>
              </a:solidFill>
              <a:latin typeface="Calibri" panose="020F0502020204030204"/>
            </a:endParaRPr>
          </a:p>
        </p:txBody>
      </p:sp>
      <p:sp>
        <p:nvSpPr>
          <p:cNvPr id="5" name="Rectangles 4"/>
          <p:cNvSpPr/>
          <p:nvPr/>
        </p:nvSpPr>
        <p:spPr>
          <a:xfrm>
            <a:off x="11109960" y="6522720"/>
            <a:ext cx="167640" cy="88392"/>
          </a:xfrm>
          <a:prstGeom prst="rect">
            <a:avLst/>
          </a:prstGeom>
        </p:spPr>
        <p:txBody>
          <a:bodyPr wrap="none" lIns="0" tIns="0" rIns="0" bIns="0">
            <a:noAutofit/>
          </a:bodyPr>
          <a:p>
            <a:pPr indent="0"/>
            <a:r>
              <a:rPr lang="en-US" sz="650">
                <a:solidFill>
                  <a:srgbClr val="888888"/>
                </a:solidFill>
                <a:latin typeface="Calibri" panose="020F0502020204030204"/>
              </a:rPr>
              <a:t>J.H</a:t>
            </a:r>
            <a:endParaRPr lang="en-US" sz="65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1752600" cy="420624"/>
          </a:xfrm>
          <a:prstGeom prst="rect">
            <a:avLst/>
          </a:prstGeom>
        </p:spPr>
        <p:txBody>
          <a:bodyPr wrap="none" lIns="0" tIns="0" rIns="0" bIns="0">
            <a:noAutofit/>
          </a:bodyPr>
          <a:p>
            <a:pPr indent="0"/>
            <a:r>
              <a:rPr lang="en-US" sz="4200">
                <a:latin typeface="Calibri" panose="020F0502020204030204"/>
              </a:rPr>
              <a:t>Lambda</a:t>
            </a:r>
            <a:endParaRPr lang="en-US" sz="4200">
              <a:latin typeface="Calibri" panose="020F0502020204030204"/>
            </a:endParaRPr>
          </a:p>
        </p:txBody>
      </p:sp>
      <p:sp>
        <p:nvSpPr>
          <p:cNvPr id="3" name="Rectangles 2"/>
          <p:cNvSpPr/>
          <p:nvPr/>
        </p:nvSpPr>
        <p:spPr>
          <a:xfrm>
            <a:off x="972312" y="1874520"/>
            <a:ext cx="10265664" cy="4111752"/>
          </a:xfrm>
          <a:prstGeom prst="rect">
            <a:avLst/>
          </a:prstGeom>
        </p:spPr>
        <p:txBody>
          <a:bodyPr lIns="0" tIns="0" rIns="0" bIns="0">
            <a:noAutofit/>
          </a:bodyPr>
          <a:p>
            <a:pPr marL="205740" indent="-190500" algn="just">
              <a:spcAft>
                <a:spcPts val="1050"/>
              </a:spcAft>
            </a:pPr>
            <a:r>
              <a:rPr lang="en-US" sz="2600">
                <a:latin typeface="Calibri" panose="020F0502020204030204"/>
              </a:rPr>
              <a:t>•    A lambda expression in C# </a:t>
            </a:r>
            <a:r>
              <a:rPr lang="en-US" sz="2600">
                <a:solidFill>
                  <a:srgbClr val="FC0000"/>
                </a:solidFill>
                <a:latin typeface="Calibri" panose="020F0502020204030204"/>
              </a:rPr>
              <a:t>describes a pattern.</a:t>
            </a:r>
            <a:endParaRPr lang="en-US" sz="2600">
              <a:solidFill>
                <a:srgbClr val="FC0000"/>
              </a:solidFill>
              <a:latin typeface="Calibri" panose="020F0502020204030204"/>
            </a:endParaRPr>
          </a:p>
          <a:p>
            <a:pPr marL="205740" indent="-190500" algn="just">
              <a:lnSpc>
                <a:spcPts val="2470"/>
              </a:lnSpc>
              <a:spcAft>
                <a:spcPts val="420"/>
              </a:spcAft>
            </a:pPr>
            <a:r>
              <a:rPr lang="en-US" sz="2600">
                <a:latin typeface="Calibri" panose="020F0502020204030204"/>
              </a:rPr>
              <a:t>•    Lambda Expressions has the token =&gt; in an expression context. This is read as </a:t>
            </a:r>
            <a:r>
              <a:rPr lang="en-US" sz="2600">
                <a:solidFill>
                  <a:srgbClr val="FC0000"/>
                </a:solidFill>
                <a:latin typeface="Calibri" panose="020F0502020204030204"/>
              </a:rPr>
              <a:t>"goes to" operator </a:t>
            </a:r>
            <a:r>
              <a:rPr lang="en-US" sz="2600">
                <a:latin typeface="Calibri" panose="020F0502020204030204"/>
              </a:rPr>
              <a:t>and </a:t>
            </a:r>
            <a:r>
              <a:rPr lang="en-US" sz="2600">
                <a:solidFill>
                  <a:srgbClr val="FC0000"/>
                </a:solidFill>
                <a:latin typeface="Calibri" panose="020F0502020204030204"/>
              </a:rPr>
              <a:t>used </a:t>
            </a:r>
            <a:r>
              <a:rPr lang="en-US" sz="2600">
                <a:latin typeface="Calibri" panose="020F0502020204030204"/>
              </a:rPr>
              <a:t>when a </a:t>
            </a:r>
            <a:r>
              <a:rPr lang="en-US" sz="2600">
                <a:solidFill>
                  <a:srgbClr val="FC0000"/>
                </a:solidFill>
                <a:latin typeface="Calibri" panose="020F0502020204030204"/>
              </a:rPr>
              <a:t>lambda expression is declared.</a:t>
            </a:r>
            <a:endParaRPr lang="en-US" sz="2600">
              <a:solidFill>
                <a:srgbClr val="FC0000"/>
              </a:solidFill>
              <a:latin typeface="Calibri" panose="020F0502020204030204"/>
            </a:endParaRPr>
          </a:p>
          <a:p>
            <a:pPr marL="205740" indent="-190500" algn="just">
              <a:spcAft>
                <a:spcPts val="1050"/>
              </a:spcAft>
            </a:pPr>
            <a:r>
              <a:rPr lang="en-US" sz="2600">
                <a:solidFill>
                  <a:srgbClr val="FC0000"/>
                </a:solidFill>
                <a:latin typeface="Calibri" panose="020F0502020204030204"/>
              </a:rPr>
              <a:t>•    Lambda expression </a:t>
            </a:r>
            <a:r>
              <a:rPr lang="en-US" sz="2600">
                <a:latin typeface="Calibri" panose="020F0502020204030204"/>
              </a:rPr>
              <a:t>is a better way to </a:t>
            </a:r>
            <a:r>
              <a:rPr lang="en-US" sz="2600">
                <a:solidFill>
                  <a:srgbClr val="FC0000"/>
                </a:solidFill>
                <a:latin typeface="Calibri" panose="020F0502020204030204"/>
              </a:rPr>
              <a:t>represent an anonymous method.</a:t>
            </a:r>
            <a:endParaRPr lang="en-US" sz="2600">
              <a:solidFill>
                <a:srgbClr val="FC0000"/>
              </a:solidFill>
              <a:latin typeface="Calibri" panose="020F0502020204030204"/>
            </a:endParaRPr>
          </a:p>
          <a:p>
            <a:pPr marL="205740" indent="-190500" algn="just">
              <a:lnSpc>
                <a:spcPts val="2470"/>
              </a:lnSpc>
              <a:spcAft>
                <a:spcPts val="420"/>
              </a:spcAft>
            </a:pPr>
            <a:r>
              <a:rPr lang="en-US" sz="2600">
                <a:latin typeface="Calibri" panose="020F0502020204030204"/>
              </a:rPr>
              <a:t>•    Both anonymous methods and Lambda expressions allow you define the </a:t>
            </a:r>
            <a:r>
              <a:rPr lang="en-US" sz="2600">
                <a:solidFill>
                  <a:srgbClr val="FC0000"/>
                </a:solidFill>
                <a:latin typeface="Calibri" panose="020F0502020204030204"/>
              </a:rPr>
              <a:t>method implementation inline, </a:t>
            </a:r>
            <a:r>
              <a:rPr lang="en-US" sz="2600">
                <a:latin typeface="Calibri" panose="020F0502020204030204"/>
              </a:rPr>
              <a:t>however, an anonymous method </a:t>
            </a:r>
            <a:r>
              <a:rPr lang="en-US" sz="2600">
                <a:solidFill>
                  <a:srgbClr val="FC0000"/>
                </a:solidFill>
                <a:latin typeface="Calibri" panose="020F0502020204030204"/>
              </a:rPr>
              <a:t>explicitly </a:t>
            </a:r>
            <a:r>
              <a:rPr lang="en-US" sz="2600">
                <a:latin typeface="Calibri" panose="020F0502020204030204"/>
              </a:rPr>
              <a:t>requires you to </a:t>
            </a:r>
            <a:r>
              <a:rPr lang="en-US" sz="2600">
                <a:solidFill>
                  <a:srgbClr val="FC0000"/>
                </a:solidFill>
                <a:latin typeface="Calibri" panose="020F0502020204030204"/>
              </a:rPr>
              <a:t>define the parameter types </a:t>
            </a:r>
            <a:r>
              <a:rPr lang="en-US" sz="2600">
                <a:latin typeface="Calibri" panose="020F0502020204030204"/>
              </a:rPr>
              <a:t>and the </a:t>
            </a:r>
            <a:r>
              <a:rPr lang="en-US" sz="2600">
                <a:solidFill>
                  <a:srgbClr val="FC0000"/>
                </a:solidFill>
                <a:latin typeface="Calibri" panose="020F0502020204030204"/>
              </a:rPr>
              <a:t>return type </a:t>
            </a:r>
            <a:r>
              <a:rPr lang="en-US" sz="2600">
                <a:latin typeface="Calibri" panose="020F0502020204030204"/>
              </a:rPr>
              <a:t>for a method</a:t>
            </a:r>
            <a:endParaRPr lang="en-US" sz="2600">
              <a:latin typeface="Calibri" panose="020F0502020204030204"/>
            </a:endParaRPr>
          </a:p>
          <a:p>
            <a:pPr marL="205740" indent="-190500" algn="just">
              <a:spcAft>
                <a:spcPts val="1050"/>
              </a:spcAft>
            </a:pPr>
            <a:r>
              <a:rPr lang="en-US" sz="2600">
                <a:latin typeface="Calibri" panose="020F0502020204030204"/>
              </a:rPr>
              <a:t>•    Syntax:</a:t>
            </a:r>
            <a:endParaRPr lang="en-US" sz="2600">
              <a:latin typeface="Calibri" panose="020F0502020204030204"/>
            </a:endParaRPr>
          </a:p>
          <a:p>
            <a:pPr marL="421640" indent="0">
              <a:spcAft>
                <a:spcPts val="420"/>
              </a:spcAft>
            </a:pPr>
            <a:r>
              <a:rPr lang="en-US" sz="2700" i="1" spc="-50">
                <a:latin typeface="Calibri" panose="020F0502020204030204"/>
              </a:rPr>
              <a:t>Parameter =&gt; expression eg. sum=&gt; sum+3;</a:t>
            </a:r>
            <a:endParaRPr lang="en-US" sz="2700" i="1" spc="-50">
              <a:latin typeface="Calibri" panose="020F0502020204030204"/>
            </a:endParaRPr>
          </a:p>
          <a:p>
            <a:pPr marL="421640" indent="0"/>
            <a:r>
              <a:rPr lang="en-US" sz="2700" i="1" spc="-50">
                <a:latin typeface="Calibri" panose="020F0502020204030204"/>
              </a:rPr>
              <a:t>Parameter-list =&gt; expression eg.</a:t>
            </a:r>
            <a:r>
              <a:rPr lang="en-US" sz="2600">
                <a:latin typeface="Calibri" panose="020F0502020204030204"/>
              </a:rPr>
              <a:t> (a, b) =&gt; a * b;</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16864" y="813816"/>
            <a:ext cx="5614416" cy="402336"/>
          </a:xfrm>
          <a:prstGeom prst="rect">
            <a:avLst/>
          </a:prstGeom>
        </p:spPr>
        <p:txBody>
          <a:bodyPr wrap="none" lIns="0" tIns="0" rIns="0" bIns="0">
            <a:noAutofit/>
          </a:bodyPr>
          <a:p>
            <a:pPr marL="152400" indent="0"/>
            <a:r>
              <a:rPr lang="en-US" sz="4200">
                <a:latin typeface="Calibri" panose="020F0502020204030204"/>
              </a:rPr>
              <a:t>Lambda</a:t>
            </a:r>
            <a:endParaRPr lang="en-US" sz="4200">
              <a:latin typeface="Calibri" panose="020F0502020204030204"/>
            </a:endParaRPr>
          </a:p>
        </p:txBody>
      </p:sp>
      <p:sp>
        <p:nvSpPr>
          <p:cNvPr id="3" name="Rectangles 2"/>
          <p:cNvSpPr/>
          <p:nvPr/>
        </p:nvSpPr>
        <p:spPr>
          <a:xfrm>
            <a:off x="816864" y="1530096"/>
            <a:ext cx="5614416" cy="4489704"/>
          </a:xfrm>
          <a:prstGeom prst="rect">
            <a:avLst/>
          </a:prstGeom>
        </p:spPr>
        <p:txBody>
          <a:bodyPr lIns="0" tIns="0" rIns="0" bIns="0">
            <a:noAutofit/>
          </a:bodyPr>
          <a:p>
            <a:pPr marL="101600" indent="0">
              <a:lnSpc>
                <a:spcPts val="2690"/>
              </a:lnSpc>
            </a:pPr>
            <a:r>
              <a:rPr lang="en-US" sz="1800">
                <a:solidFill>
                  <a:srgbClr val="130ECE"/>
                </a:solidFill>
                <a:latin typeface="Consolas" panose="020B0609020204030204"/>
              </a:rPr>
              <a:t>namespace </a:t>
            </a:r>
            <a:r>
              <a:rPr lang="en-US" sz="1800">
                <a:solidFill>
                  <a:srgbClr val="1C1929"/>
                </a:solidFill>
                <a:latin typeface="Consolas" panose="020B0609020204030204"/>
              </a:rPr>
              <a:t>Session8Demo</a:t>
            </a:r>
            <a:endParaRPr lang="en-US" sz="1800">
              <a:solidFill>
                <a:srgbClr val="1C1929"/>
              </a:solidFill>
              <a:latin typeface="Consolas" panose="020B0609020204030204"/>
            </a:endParaRPr>
          </a:p>
          <a:p>
            <a:pPr marL="101600" indent="0">
              <a:lnSpc>
                <a:spcPts val="269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r">
              <a:spcAft>
                <a:spcPts val="210"/>
              </a:spcAft>
            </a:pPr>
            <a:r>
              <a:rPr lang="en-US" sz="1800">
                <a:solidFill>
                  <a:srgbClr val="130ECE"/>
                </a:solidFill>
                <a:latin typeface="Consolas" panose="020B0609020204030204"/>
              </a:rPr>
              <a:t>public delegate void </a:t>
            </a:r>
            <a:r>
              <a:rPr lang="en-US" sz="1800">
                <a:solidFill>
                  <a:srgbClr val="408EA2"/>
                </a:solidFill>
                <a:latin typeface="Consolas" panose="020B0609020204030204"/>
              </a:rPr>
              <a:t>MyDelegateCint</a:t>
            </a:r>
            <a:endParaRPr lang="en-US" sz="1800">
              <a:solidFill>
                <a:srgbClr val="408EA2"/>
              </a:solidFill>
              <a:latin typeface="Consolas" panose="020B0609020204030204"/>
            </a:endParaRPr>
          </a:p>
          <a:p>
            <a:pPr marL="787400" indent="0">
              <a:spcAft>
                <a:spcPts val="210"/>
              </a:spcAft>
            </a:pPr>
            <a:r>
              <a:rPr lang="en-US" sz="1400">
                <a:solidFill>
                  <a:srgbClr val="A6A4A6"/>
                </a:solidFill>
                <a:latin typeface="Calibri" panose="020F0502020204030204"/>
              </a:rPr>
              <a:t>0 references</a:t>
            </a:r>
            <a:endParaRPr lang="en-US" sz="1400">
              <a:solidFill>
                <a:srgbClr val="A6A4A6"/>
              </a:solidFill>
              <a:latin typeface="Calibri" panose="020F0502020204030204"/>
            </a:endParaRPr>
          </a:p>
          <a:p>
            <a:pPr marL="787400" indent="0">
              <a:spcAft>
                <a:spcPts val="210"/>
              </a:spcAft>
            </a:pPr>
            <a:r>
              <a:rPr lang="en-US" sz="1800">
                <a:solidFill>
                  <a:srgbClr val="130ECE"/>
                </a:solidFill>
                <a:latin typeface="Consolas" panose="020B0609020204030204"/>
              </a:rPr>
              <a:t>class </a:t>
            </a:r>
            <a:r>
              <a:rPr lang="en-US" sz="1800">
                <a:solidFill>
                  <a:srgbClr val="408EA2"/>
                </a:solidFill>
                <a:latin typeface="Consolas" panose="020B0609020204030204"/>
              </a:rPr>
              <a:t>TestProgram</a:t>
            </a:r>
            <a:endParaRPr lang="en-US" sz="1800">
              <a:solidFill>
                <a:srgbClr val="408EA2"/>
              </a:solidFill>
              <a:latin typeface="Consolas" panose="020B0609020204030204"/>
            </a:endParaRPr>
          </a:p>
          <a:p>
            <a:pPr marL="6604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219200" indent="0" algn="just">
              <a:spcAft>
                <a:spcPts val="210"/>
              </a:spcAft>
            </a:pPr>
            <a:r>
              <a:rPr lang="en-US" sz="1400">
                <a:solidFill>
                  <a:srgbClr val="A6A4A6"/>
                </a:solidFill>
                <a:latin typeface="Calibri" panose="020F0502020204030204"/>
              </a:rPr>
              <a:t>0 references</a:t>
            </a:r>
            <a:endParaRPr lang="en-US" sz="1400">
              <a:solidFill>
                <a:srgbClr val="A6A4A6"/>
              </a:solidFill>
              <a:latin typeface="Calibri" panose="020F0502020204030204"/>
            </a:endParaRPr>
          </a:p>
          <a:p>
            <a:pPr marL="1219200" indent="0" algn="just">
              <a:lnSpc>
                <a:spcPts val="2545"/>
              </a:lnSpc>
            </a:pPr>
            <a:r>
              <a:rPr lang="en-US" sz="1800">
                <a:solidFill>
                  <a:srgbClr val="130ECE"/>
                </a:solidFill>
                <a:latin typeface="Consolas" panose="020B0609020204030204"/>
              </a:rPr>
              <a:t>static void </a:t>
            </a:r>
            <a:r>
              <a:rPr lang="en-US" sz="1800">
                <a:solidFill>
                  <a:srgbClr val="34357D"/>
                </a:solidFill>
                <a:latin typeface="Consolas" panose="020B0609020204030204"/>
              </a:rPr>
              <a:t>MainCstring</a:t>
            </a:r>
            <a:r>
              <a:rPr lang="en-US" sz="1800">
                <a:solidFill>
                  <a:srgbClr val="1C1929"/>
                </a:solidFill>
                <a:latin typeface="Consolas" panose="020B0609020204030204"/>
              </a:rPr>
              <a:t>[] </a:t>
            </a:r>
            <a:r>
              <a:rPr lang="en-US" sz="1800">
                <a:solidFill>
                  <a:srgbClr val="888888"/>
                </a:solidFill>
                <a:latin typeface="Consolas" panose="020B0609020204030204"/>
              </a:rPr>
              <a:t>args) </a:t>
            </a:r>
            <a:r>
              <a:rPr lang="en-US" sz="1800">
                <a:solidFill>
                  <a:srgbClr val="1C1929"/>
                </a:solidFill>
                <a:latin typeface="Consolas" panose="020B0609020204030204"/>
              </a:rPr>
              <a:t>{</a:t>
            </a:r>
            <a:endParaRPr lang="en-US" sz="1800">
              <a:solidFill>
                <a:srgbClr val="1C1929"/>
              </a:solidFill>
              <a:latin typeface="Consolas" panose="020B0609020204030204"/>
            </a:endParaRPr>
          </a:p>
          <a:p>
            <a:pPr marL="1778000" indent="0">
              <a:lnSpc>
                <a:spcPts val="2330"/>
              </a:lnSpc>
              <a:spcAft>
                <a:spcPts val="210"/>
              </a:spcAft>
            </a:pPr>
            <a:r>
              <a:rPr lang="en-US" sz="1800">
                <a:solidFill>
                  <a:srgbClr val="1B7721"/>
                </a:solidFill>
                <a:latin typeface="Consolas" panose="020B0609020204030204"/>
              </a:rPr>
              <a:t>//Lambda expressions </a:t>
            </a:r>
            <a:r>
              <a:rPr lang="en-US" sz="1800">
                <a:solidFill>
                  <a:srgbClr val="408EA2"/>
                </a:solidFill>
                <a:latin typeface="Consolas" panose="020B0609020204030204"/>
              </a:rPr>
              <a:t>MyDelegate </a:t>
            </a:r>
            <a:r>
              <a:rPr lang="en-US" sz="1800">
                <a:solidFill>
                  <a:srgbClr val="34357D"/>
                </a:solidFill>
                <a:latin typeface="Consolas" panose="020B0609020204030204"/>
              </a:rPr>
              <a:t>dl </a:t>
            </a:r>
            <a:r>
              <a:rPr lang="en-US" sz="1800">
                <a:latin typeface="Consolas" panose="020B0609020204030204"/>
              </a:rPr>
              <a:t>= </a:t>
            </a:r>
            <a:r>
              <a:rPr lang="en-US" sz="1800">
                <a:solidFill>
                  <a:srgbClr val="34357D"/>
                </a:solidFill>
                <a:latin typeface="Consolas" panose="020B0609020204030204"/>
              </a:rPr>
              <a:t>x </a:t>
            </a:r>
            <a:r>
              <a:rPr lang="en-US" sz="1800">
                <a:latin typeface="Consolas" panose="020B0609020204030204"/>
              </a:rPr>
              <a:t>=&gt;</a:t>
            </a:r>
            <a:endParaRPr lang="en-US" sz="1800">
              <a:latin typeface="Consolas" panose="020B0609020204030204"/>
            </a:endParaRPr>
          </a:p>
          <a:p>
            <a:pPr marL="101600" indent="0">
              <a:spcAft>
                <a:spcPts val="210"/>
              </a:spcAft>
            </a:pPr>
            <a:r>
              <a:rPr lang="en-US" sz="2600">
                <a:solidFill>
                  <a:srgbClr val="D4D4D4"/>
                </a:solidFill>
                <a:latin typeface="Calibri" panose="020F0502020204030204"/>
              </a:rPr>
              <a:t>| </a:t>
            </a:r>
            <a:r>
              <a:rPr lang="en-US" sz="2600">
                <a:solidFill>
                  <a:srgbClr val="1C1929"/>
                </a:solidFill>
                <a:latin typeface="Calibri" panose="020F0502020204030204"/>
              </a:rPr>
              <a:t>{</a:t>
            </a:r>
            <a:endParaRPr lang="en-US" sz="2600">
              <a:solidFill>
                <a:srgbClr val="1C1929"/>
              </a:solidFill>
              <a:latin typeface="Calibri" panose="020F0502020204030204"/>
            </a:endParaRPr>
          </a:p>
          <a:p>
            <a:pPr marR="203200" indent="0" algn="r">
              <a:spcAft>
                <a:spcPts val="210"/>
              </a:spcAft>
            </a:pPr>
            <a:r>
              <a:rPr lang="en-US" sz="1800">
                <a:solidFill>
                  <a:srgbClr val="408EA2"/>
                </a:solidFill>
                <a:latin typeface="Consolas" panose="020B0609020204030204"/>
              </a:rPr>
              <a:t>Console</a:t>
            </a:r>
            <a:r>
              <a:rPr lang="en-US" sz="1800">
                <a:solidFill>
                  <a:srgbClr val="1C1929"/>
                </a:solidFill>
                <a:latin typeface="Consolas" panose="020B0609020204030204"/>
              </a:rPr>
              <a:t>.</a:t>
            </a:r>
            <a:r>
              <a:rPr lang="en-US" sz="1800">
                <a:solidFill>
                  <a:srgbClr val="574733"/>
                </a:solidFill>
                <a:latin typeface="Consolas" panose="020B0609020204030204"/>
              </a:rPr>
              <a:t>WriteLine(x)</a:t>
            </a:r>
            <a:r>
              <a:rPr lang="en-US" sz="1800">
                <a:solidFill>
                  <a:srgbClr val="1C1929"/>
                </a:solidFill>
                <a:latin typeface="Consolas" panose="020B0609020204030204"/>
              </a:rPr>
              <a:t>;</a:t>
            </a:r>
            <a:endParaRPr lang="en-US" sz="1800">
              <a:solidFill>
                <a:srgbClr val="1C1929"/>
              </a:solidFill>
              <a:latin typeface="Consolas" panose="020B0609020204030204"/>
            </a:endParaRPr>
          </a:p>
          <a:p>
            <a:pPr marL="19431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778000" indent="0">
              <a:spcAft>
                <a:spcPts val="210"/>
              </a:spcAft>
            </a:pPr>
            <a:r>
              <a:rPr lang="en-US" sz="1800">
                <a:solidFill>
                  <a:srgbClr val="1C1929"/>
                </a:solidFill>
                <a:latin typeface="Consolas" panose="020B0609020204030204"/>
              </a:rPr>
              <a:t>dlC8);</a:t>
            </a:r>
            <a:endParaRPr lang="en-US" sz="1800">
              <a:solidFill>
                <a:srgbClr val="1C1929"/>
              </a:solidFill>
              <a:latin typeface="Consolas" panose="020B0609020204030204"/>
            </a:endParaRPr>
          </a:p>
          <a:p>
            <a:pPr marL="1219200"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4" name="Rectangles 3"/>
          <p:cNvSpPr/>
          <p:nvPr/>
        </p:nvSpPr>
        <p:spPr>
          <a:xfrm>
            <a:off x="816864" y="6086856"/>
            <a:ext cx="5614416" cy="225552"/>
          </a:xfrm>
          <a:prstGeom prst="rect">
            <a:avLst/>
          </a:prstGeom>
        </p:spPr>
        <p:txBody>
          <a:bodyPr wrap="none" lIns="0" tIns="0" rIns="0" bIns="0">
            <a:noAutofit/>
          </a:bodyPr>
          <a:p>
            <a:pPr marL="660400"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5" name="Rectangles 4"/>
          <p:cNvSpPr/>
          <p:nvPr/>
        </p:nvSpPr>
        <p:spPr>
          <a:xfrm>
            <a:off x="816864" y="6391656"/>
            <a:ext cx="5614416" cy="350520"/>
          </a:xfrm>
          <a:prstGeom prst="rect">
            <a:avLst/>
          </a:prstGeom>
        </p:spPr>
        <p:txBody>
          <a:bodyPr wrap="none" lIns="0" tIns="0" rIns="0" bIns="0">
            <a:noAutofit/>
          </a:bodyPr>
          <a:p>
            <a:pPr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09728" y="2097024"/>
            <a:ext cx="3139440" cy="289560"/>
          </a:xfrm>
          <a:prstGeom prst="rect">
            <a:avLst/>
          </a:prstGeom>
        </p:spPr>
        <p:txBody>
          <a:bodyPr wrap="none" lIns="0" tIns="0" rIns="0" bIns="0">
            <a:noAutofit/>
          </a:bodyPr>
          <a:p>
            <a:pPr indent="0"/>
            <a:r>
              <a:rPr lang="en-US" sz="1800">
                <a:solidFill>
                  <a:srgbClr val="242D55"/>
                </a:solidFill>
                <a:latin typeface="Consolas" panose="020B0609020204030204"/>
              </a:rPr>
              <a:t>val)</a:t>
            </a:r>
            <a:r>
              <a:rPr lang="en-US" sz="1800">
                <a:latin typeface="Consolas" panose="020B0609020204030204"/>
              </a:rPr>
              <a:t>;</a:t>
            </a:r>
            <a:r>
              <a:rPr lang="en-US" sz="1800">
                <a:solidFill>
                  <a:srgbClr val="1B7721"/>
                </a:solidFill>
                <a:latin typeface="Consolas" panose="020B0609020204030204"/>
              </a:rPr>
              <a:t>//Declare Delegat</a:t>
            </a:r>
            <a:endParaRPr lang="en-US" sz="1800">
              <a:solidFill>
                <a:srgbClr val="1B7721"/>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08048"/>
            <a:ext cx="9899904" cy="1240536"/>
          </a:xfrm>
          <a:prstGeom prst="rect">
            <a:avLst/>
          </a:prstGeom>
        </p:spPr>
        <p:txBody>
          <a:bodyPr lIns="0" tIns="0" rIns="0" bIns="0">
            <a:noAutofit/>
          </a:bodyPr>
          <a:p>
            <a:pPr marL="635000" indent="-635000">
              <a:lnSpc>
                <a:spcPts val="3000"/>
              </a:lnSpc>
              <a:spcAft>
                <a:spcPts val="630"/>
              </a:spcAft>
            </a:pPr>
            <a:r>
              <a:rPr lang="en-US" sz="2600">
                <a:latin typeface="Calibri" panose="020F0502020204030204"/>
              </a:rPr>
              <a:t>1.    C# 8.0 and .NET Core 3.0 - Modern Cross-Platform Development Fourth Edition by MarkJ. Price</a:t>
            </a:r>
            <a:endParaRPr lang="en-US" sz="2600">
              <a:latin typeface="Calibri" panose="020F0502020204030204"/>
            </a:endParaRPr>
          </a:p>
          <a:p>
            <a:pPr indent="0" algn="just"/>
            <a:r>
              <a:rPr lang="en-US" sz="2600">
                <a:latin typeface="Calibri" panose="020F0502020204030204"/>
              </a:rPr>
              <a:t>2.    </a:t>
            </a:r>
            <a:r>
              <a:rPr lang="en-US" sz="2600" u="sng">
                <a:solidFill>
                  <a:srgbClr val="016DC0"/>
                </a:solidFill>
                <a:latin typeface="Calibri" panose="020F0502020204030204"/>
                <a:hlinkClick r:id="rId1"/>
              </a:rPr>
              <a:t>https://www.geeksforgeeks.org</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76072" y="448056"/>
            <a:ext cx="6443472" cy="420624"/>
          </a:xfrm>
          <a:prstGeom prst="rect">
            <a:avLst/>
          </a:prstGeom>
        </p:spPr>
        <p:txBody>
          <a:bodyPr wrap="none" lIns="0" tIns="0" rIns="0" bIns="0">
            <a:noAutofit/>
          </a:bodyPr>
          <a:p>
            <a:pPr indent="0"/>
            <a:r>
              <a:rPr lang="en-US" sz="4200">
                <a:latin typeface="Calibri" panose="020F0502020204030204"/>
              </a:rPr>
              <a:t>Introduction to Visual Studio</a:t>
            </a:r>
            <a:endParaRPr lang="en-US" sz="4200">
              <a:latin typeface="Calibri" panose="020F0502020204030204"/>
            </a:endParaRPr>
          </a:p>
        </p:txBody>
      </p:sp>
      <p:sp>
        <p:nvSpPr>
          <p:cNvPr id="3" name="Rectangles 2"/>
          <p:cNvSpPr/>
          <p:nvPr/>
        </p:nvSpPr>
        <p:spPr>
          <a:xfrm>
            <a:off x="536448" y="1411224"/>
            <a:ext cx="10466832" cy="4306824"/>
          </a:xfrm>
          <a:prstGeom prst="rect">
            <a:avLst/>
          </a:prstGeom>
        </p:spPr>
        <p:txBody>
          <a:bodyPr lIns="0" tIns="0" rIns="0" bIns="0">
            <a:noAutofit/>
          </a:bodyPr>
          <a:p>
            <a:pPr marL="266700" indent="-266700" algn="just">
              <a:spcAft>
                <a:spcPts val="1260"/>
              </a:spcAft>
            </a:pPr>
            <a:r>
              <a:rPr lang="en-US" sz="2600" b="1">
                <a:solidFill>
                  <a:srgbClr val="016DC0"/>
                </a:solidFill>
                <a:latin typeface="Calibri" panose="020F0502020204030204"/>
              </a:rPr>
              <a:t>Visual Studio Code</a:t>
            </a:r>
            <a:endParaRPr lang="en-US" sz="2600" b="1">
              <a:solidFill>
                <a:srgbClr val="016DC0"/>
              </a:solidFill>
              <a:latin typeface="Calibri" panose="020F0502020204030204"/>
            </a:endParaRPr>
          </a:p>
          <a:p>
            <a:pPr marL="266700" indent="-266700" algn="just">
              <a:lnSpc>
                <a:spcPts val="3025"/>
              </a:lnSpc>
              <a:spcAft>
                <a:spcPts val="630"/>
              </a:spcAft>
            </a:pPr>
            <a:r>
              <a:rPr lang="en-US" sz="2600">
                <a:latin typeface="Calibri" panose="020F0502020204030204"/>
              </a:rPr>
              <a:t>•The most modern and </a:t>
            </a:r>
            <a:r>
              <a:rPr lang="en-US" sz="2600">
                <a:solidFill>
                  <a:srgbClr val="FC0000"/>
                </a:solidFill>
                <a:latin typeface="Calibri" panose="020F0502020204030204"/>
              </a:rPr>
              <a:t>lightweight code editor </a:t>
            </a:r>
            <a:r>
              <a:rPr lang="en-US" sz="2600">
                <a:latin typeface="Calibri" panose="020F0502020204030204"/>
              </a:rPr>
              <a:t>and the only one from Microsoft that </a:t>
            </a:r>
            <a:r>
              <a:rPr lang="en-US" sz="2600">
                <a:solidFill>
                  <a:srgbClr val="FC0000"/>
                </a:solidFill>
                <a:latin typeface="Calibri" panose="020F0502020204030204"/>
              </a:rPr>
              <a:t>is cross-platform</a:t>
            </a:r>
            <a:endParaRPr lang="en-US" sz="2600">
              <a:solidFill>
                <a:srgbClr val="FC0000"/>
              </a:solidFill>
              <a:latin typeface="Calibri" panose="020F0502020204030204"/>
            </a:endParaRPr>
          </a:p>
          <a:p>
            <a:pPr marL="266700" indent="-266700" algn="just">
              <a:lnSpc>
                <a:spcPts val="3025"/>
              </a:lnSpc>
              <a:spcAft>
                <a:spcPts val="630"/>
              </a:spcAft>
            </a:pPr>
            <a:r>
              <a:rPr lang="en-US" sz="2600">
                <a:latin typeface="Calibri" panose="020F0502020204030204"/>
              </a:rPr>
              <a:t>•It is able to run on all common operating systems, including </a:t>
            </a:r>
            <a:r>
              <a:rPr lang="en-US" sz="2600">
                <a:solidFill>
                  <a:srgbClr val="FC0000"/>
                </a:solidFill>
                <a:latin typeface="Calibri" panose="020F0502020204030204"/>
              </a:rPr>
              <a:t>Windows, macOS, </a:t>
            </a:r>
            <a:r>
              <a:rPr lang="en-US" sz="2600">
                <a:latin typeface="Calibri" panose="020F0502020204030204"/>
              </a:rPr>
              <a:t>and many varieties of </a:t>
            </a:r>
            <a:r>
              <a:rPr lang="en-US" sz="2600">
                <a:solidFill>
                  <a:srgbClr val="FC0000"/>
                </a:solidFill>
                <a:latin typeface="Calibri" panose="020F0502020204030204"/>
              </a:rPr>
              <a:t>Linux, </a:t>
            </a:r>
            <a:r>
              <a:rPr lang="en-US" sz="2600">
                <a:latin typeface="Calibri" panose="020F0502020204030204"/>
              </a:rPr>
              <a:t>including </a:t>
            </a:r>
            <a:r>
              <a:rPr lang="en-US" sz="2600" b="1">
                <a:latin typeface="Calibri" panose="020F0502020204030204"/>
              </a:rPr>
              <a:t>Red Hat Enterprise Linux (RHEL) </a:t>
            </a:r>
            <a:r>
              <a:rPr lang="en-US" sz="2600">
                <a:latin typeface="Calibri" panose="020F0502020204030204"/>
              </a:rPr>
              <a:t>and </a:t>
            </a:r>
            <a:r>
              <a:rPr lang="en-US" sz="2600">
                <a:solidFill>
                  <a:srgbClr val="FC0000"/>
                </a:solidFill>
                <a:latin typeface="Calibri" panose="020F0502020204030204"/>
              </a:rPr>
              <a:t>Ubuntu.</a:t>
            </a:r>
            <a:endParaRPr lang="en-US" sz="2600">
              <a:solidFill>
                <a:srgbClr val="FC0000"/>
              </a:solidFill>
              <a:latin typeface="Calibri" panose="020F0502020204030204"/>
            </a:endParaRPr>
          </a:p>
          <a:p>
            <a:pPr marL="266700" indent="-266700" algn="just">
              <a:lnSpc>
                <a:spcPts val="3025"/>
              </a:lnSpc>
              <a:spcAft>
                <a:spcPts val="630"/>
              </a:spcAft>
            </a:pPr>
            <a:r>
              <a:rPr lang="en-US" sz="2600">
                <a:latin typeface="Calibri" panose="020F0502020204030204"/>
              </a:rPr>
              <a:t>•It has an extensive and </a:t>
            </a:r>
            <a:r>
              <a:rPr lang="en-US" sz="2600">
                <a:solidFill>
                  <a:srgbClr val="FC0000"/>
                </a:solidFill>
                <a:latin typeface="Calibri" panose="020F0502020204030204"/>
              </a:rPr>
              <a:t>growing set of extensions </a:t>
            </a:r>
            <a:r>
              <a:rPr lang="en-US" sz="2600">
                <a:latin typeface="Calibri" panose="020F0502020204030204"/>
              </a:rPr>
              <a:t>to </a:t>
            </a:r>
            <a:r>
              <a:rPr lang="en-US" sz="2600">
                <a:solidFill>
                  <a:srgbClr val="FC0000"/>
                </a:solidFill>
                <a:latin typeface="Calibri" panose="020F0502020204030204"/>
              </a:rPr>
              <a:t>support many languages </a:t>
            </a:r>
            <a:r>
              <a:rPr lang="en-US" sz="2600">
                <a:latin typeface="Calibri" panose="020F0502020204030204"/>
              </a:rPr>
              <a:t>beyond C#</a:t>
            </a:r>
            <a:endParaRPr lang="en-US" sz="2600">
              <a:latin typeface="Calibri" panose="020F0502020204030204"/>
            </a:endParaRPr>
          </a:p>
          <a:p>
            <a:pPr marL="266700" indent="-266700" algn="just">
              <a:lnSpc>
                <a:spcPts val="3025"/>
              </a:lnSpc>
            </a:pPr>
            <a:r>
              <a:rPr lang="en-US" sz="2600">
                <a:latin typeface="Calibri" panose="020F0502020204030204"/>
              </a:rPr>
              <a:t>•Using Visual Studio Code means a developer can use a </a:t>
            </a:r>
            <a:r>
              <a:rPr lang="en-US" sz="2600">
                <a:solidFill>
                  <a:srgbClr val="FC0000"/>
                </a:solidFill>
                <a:latin typeface="Calibri" panose="020F0502020204030204"/>
              </a:rPr>
              <a:t>cross-platform code editor </a:t>
            </a:r>
            <a:r>
              <a:rPr lang="en-US" sz="2600">
                <a:latin typeface="Calibri" panose="020F0502020204030204"/>
              </a:rPr>
              <a:t>to </a:t>
            </a:r>
            <a:r>
              <a:rPr lang="en-US" sz="2600">
                <a:solidFill>
                  <a:srgbClr val="FC0000"/>
                </a:solidFill>
                <a:latin typeface="Calibri" panose="020F0502020204030204"/>
              </a:rPr>
              <a:t>develop cross-platform apps.</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78096" y="2115312"/>
            <a:ext cx="2956560" cy="551688"/>
          </a:xfrm>
          <a:prstGeom prst="rect">
            <a:avLst/>
          </a:prstGeom>
        </p:spPr>
        <p:txBody>
          <a:bodyPr wrap="none" lIns="0" tIns="0" rIns="0" bIns="0">
            <a:noAutofit/>
          </a:bodyPr>
          <a:p>
            <a:pPr indent="0" algn="ctr">
              <a:spcAft>
                <a:spcPts val="5880"/>
              </a:spcAft>
            </a:pPr>
            <a:r>
              <a:rPr lang="en-US" sz="5300" b="1" spc="-50">
                <a:solidFill>
                  <a:srgbClr val="BF0000"/>
                </a:solidFill>
                <a:latin typeface="Calibri" panose="020F0502020204030204"/>
              </a:rPr>
              <a:t>Session-9</a:t>
            </a:r>
            <a:endParaRPr lang="en-US" sz="5300" b="1" spc="-50">
              <a:solidFill>
                <a:srgbClr val="BF0000"/>
              </a:solidFill>
              <a:latin typeface="Calibri" panose="020F0502020204030204"/>
            </a:endParaRPr>
          </a:p>
        </p:txBody>
      </p:sp>
      <p:sp>
        <p:nvSpPr>
          <p:cNvPr id="3" name="Rectangles 2"/>
          <p:cNvSpPr/>
          <p:nvPr/>
        </p:nvSpPr>
        <p:spPr>
          <a:xfrm>
            <a:off x="3057144" y="3749040"/>
            <a:ext cx="6038088" cy="691896"/>
          </a:xfrm>
          <a:prstGeom prst="rect">
            <a:avLst/>
          </a:prstGeom>
        </p:spPr>
        <p:txBody>
          <a:bodyPr wrap="none" lIns="0" tIns="0" rIns="0" bIns="0">
            <a:noAutofit/>
          </a:bodyPr>
          <a:p>
            <a:pPr indent="0" algn="ctr">
              <a:spcBef>
                <a:spcPts val="5880"/>
              </a:spcBef>
            </a:pPr>
            <a:r>
              <a:rPr lang="en-US" sz="5300" b="1" spc="-50">
                <a:latin typeface="Calibri" panose="020F0502020204030204"/>
              </a:rPr>
              <a:t>Exception Handling</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5385816" cy="4730496"/>
          </a:xfrm>
          <a:prstGeom prst="rect">
            <a:avLst/>
          </a:prstGeom>
        </p:spPr>
        <p:txBody>
          <a:bodyPr lIns="0" tIns="0" rIns="0" bIns="0">
            <a:noAutofit/>
          </a:bodyPr>
          <a:p>
            <a:pPr indent="0">
              <a:spcAft>
                <a:spcPts val="1470"/>
              </a:spcAft>
            </a:pPr>
            <a:r>
              <a:rPr lang="en-US" sz="4300">
                <a:latin typeface="Calibri" panose="020F0502020204030204"/>
              </a:rPr>
              <a:t>Contents</a:t>
            </a:r>
            <a:endParaRPr lang="en-US" sz="4300">
              <a:latin typeface="Calibri" panose="020F0502020204030204"/>
            </a:endParaRPr>
          </a:p>
          <a:p>
            <a:pPr indent="0" algn="just">
              <a:lnSpc>
                <a:spcPts val="4030"/>
              </a:lnSpc>
            </a:pPr>
            <a:r>
              <a:rPr lang="en-US" sz="2600">
                <a:latin typeface="Calibri" panose="020F0502020204030204"/>
              </a:rPr>
              <a:t>•    Exceptions</a:t>
            </a:r>
            <a:endParaRPr lang="en-US" sz="2600">
              <a:latin typeface="Calibri" panose="020F0502020204030204"/>
            </a:endParaRPr>
          </a:p>
          <a:p>
            <a:pPr indent="0" algn="just">
              <a:lnSpc>
                <a:spcPts val="4030"/>
              </a:lnSpc>
            </a:pPr>
            <a:r>
              <a:rPr lang="en-US" sz="2600">
                <a:latin typeface="Calibri" panose="020F0502020204030204"/>
              </a:rPr>
              <a:t>•Checked and Unchecked</a:t>
            </a:r>
            <a:endParaRPr lang="en-US" sz="2600">
              <a:latin typeface="Calibri" panose="020F0502020204030204"/>
            </a:endParaRPr>
          </a:p>
          <a:p>
            <a:pPr indent="0" algn="just">
              <a:lnSpc>
                <a:spcPts val="4030"/>
              </a:lnSpc>
            </a:pPr>
            <a:r>
              <a:rPr lang="en-US" sz="2600">
                <a:latin typeface="Calibri" panose="020F0502020204030204"/>
              </a:rPr>
              <a:t>•    Exception Hierarchy and classes</a:t>
            </a:r>
            <a:endParaRPr lang="en-US" sz="2600">
              <a:latin typeface="Calibri" panose="020F0502020204030204"/>
            </a:endParaRPr>
          </a:p>
          <a:p>
            <a:pPr indent="0" algn="just">
              <a:lnSpc>
                <a:spcPts val="4030"/>
              </a:lnSpc>
            </a:pPr>
            <a:r>
              <a:rPr lang="en-US" sz="2600">
                <a:latin typeface="Calibri" panose="020F0502020204030204"/>
              </a:rPr>
              <a:t>•    Exception handling</a:t>
            </a:r>
            <a:endParaRPr lang="en-US" sz="2600">
              <a:latin typeface="Calibri" panose="020F0502020204030204"/>
            </a:endParaRPr>
          </a:p>
          <a:p>
            <a:pPr marL="511810" indent="0" algn="just">
              <a:spcAft>
                <a:spcPts val="840"/>
              </a:spcAft>
            </a:pPr>
            <a:r>
              <a:rPr lang="en-US" sz="2300" spc="-50">
                <a:latin typeface="Calibri" panose="020F0502020204030204"/>
              </a:rPr>
              <a:t>•    Try-catch-finally</a:t>
            </a:r>
            <a:endParaRPr lang="en-US" sz="2300" spc="-50">
              <a:latin typeface="Calibri" panose="020F0502020204030204"/>
            </a:endParaRPr>
          </a:p>
          <a:p>
            <a:pPr indent="444500">
              <a:lnSpc>
                <a:spcPts val="3960"/>
              </a:lnSpc>
            </a:pPr>
            <a:r>
              <a:rPr lang="en-US" sz="2300" spc="-50">
                <a:latin typeface="Calibri" panose="020F0502020204030204"/>
              </a:rPr>
              <a:t>•    Do's and Don'ts of Exception Handling </a:t>
            </a:r>
            <a:r>
              <a:rPr lang="en-US" sz="2600">
                <a:latin typeface="Calibri" panose="020F0502020204030204"/>
              </a:rPr>
              <a:t>•User-defined Exception classes</a:t>
            </a:r>
            <a:endParaRPr lang="en-US" sz="2600">
              <a:latin typeface="Calibri" panose="020F0502020204030204"/>
            </a:endParaRPr>
          </a:p>
          <a:p>
            <a:pPr indent="0" algn="just">
              <a:lnSpc>
                <a:spcPts val="3960"/>
              </a:lnSpc>
            </a:pPr>
            <a:r>
              <a:rPr lang="en-US" sz="2600">
                <a:latin typeface="Calibri" panose="020F0502020204030204"/>
              </a:rPr>
              <a:t>•    Events</a:t>
            </a:r>
            <a:endParaRPr lang="en-US" sz="2600">
              <a:latin typeface="Calibri" panose="020F0502020204030204"/>
            </a:endParaRPr>
          </a:p>
          <a:p>
            <a:pPr marL="511810" indent="0" algn="just"/>
            <a:r>
              <a:rPr lang="en-US" sz="2300" spc="-50">
                <a:latin typeface="Calibri" panose="020F0502020204030204"/>
              </a:rPr>
              <a:t>•    Declaring and raising the events</a:t>
            </a:r>
            <a:endParaRPr lang="en-US" sz="2300" spc="-5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onsolas" panose="020B0609020204030204"/>
              </a:rPr>
              <a:t>2</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63168" y="463296"/>
            <a:ext cx="2383536" cy="499872"/>
          </a:xfrm>
          <a:prstGeom prst="rect">
            <a:avLst/>
          </a:prstGeom>
        </p:spPr>
        <p:txBody>
          <a:bodyPr wrap="none" lIns="0" tIns="0" rIns="0" bIns="0">
            <a:noAutofit/>
          </a:bodyPr>
          <a:p>
            <a:pPr indent="0"/>
            <a:r>
              <a:rPr lang="en-US" sz="4200">
                <a:latin typeface="Calibri" panose="020F0502020204030204"/>
              </a:rPr>
              <a:t>Exceptions</a:t>
            </a:r>
            <a:endParaRPr lang="en-US" sz="4200">
              <a:latin typeface="Calibri" panose="020F0502020204030204"/>
            </a:endParaRPr>
          </a:p>
        </p:txBody>
      </p:sp>
      <p:sp>
        <p:nvSpPr>
          <p:cNvPr id="3" name="Rectangles 2"/>
          <p:cNvSpPr/>
          <p:nvPr/>
        </p:nvSpPr>
        <p:spPr>
          <a:xfrm>
            <a:off x="1298448" y="1411224"/>
            <a:ext cx="9515856" cy="2456688"/>
          </a:xfrm>
          <a:prstGeom prst="rect">
            <a:avLst/>
          </a:prstGeom>
        </p:spPr>
        <p:txBody>
          <a:bodyPr lIns="0" tIns="0" rIns="0" bIns="0">
            <a:noAutofit/>
          </a:bodyPr>
          <a:p>
            <a:pPr indent="0">
              <a:lnSpc>
                <a:spcPts val="3025"/>
              </a:lnSpc>
              <a:spcAft>
                <a:spcPts val="630"/>
              </a:spcAft>
            </a:pPr>
            <a:r>
              <a:rPr lang="en-US" sz="2600">
                <a:latin typeface="Calibri" panose="020F0502020204030204"/>
              </a:rPr>
              <a:t>An exception is an </a:t>
            </a:r>
            <a:r>
              <a:rPr lang="en-US" sz="2600">
                <a:solidFill>
                  <a:srgbClr val="FC0000"/>
                </a:solidFill>
                <a:latin typeface="Calibri" panose="020F0502020204030204"/>
              </a:rPr>
              <a:t>abnormal condition </a:t>
            </a:r>
            <a:r>
              <a:rPr lang="en-US" sz="2600">
                <a:latin typeface="Calibri" panose="020F0502020204030204"/>
              </a:rPr>
              <a:t>that arises in a code sequence </a:t>
            </a:r>
            <a:r>
              <a:rPr lang="en-US" sz="2600">
                <a:solidFill>
                  <a:srgbClr val="FC0000"/>
                </a:solidFill>
                <a:latin typeface="Calibri" panose="020F0502020204030204"/>
              </a:rPr>
              <a:t>at run time.</a:t>
            </a:r>
            <a:endParaRPr lang="en-US" sz="2600">
              <a:solidFill>
                <a:srgbClr val="FC0000"/>
              </a:solidFill>
              <a:latin typeface="Calibri" panose="020F0502020204030204"/>
            </a:endParaRPr>
          </a:p>
          <a:p>
            <a:pPr indent="0">
              <a:spcAft>
                <a:spcPts val="1260"/>
              </a:spcAft>
            </a:pPr>
            <a:r>
              <a:rPr lang="en-US" sz="2600">
                <a:latin typeface="Calibri" panose="020F0502020204030204"/>
              </a:rPr>
              <a:t>In other words, an exception is a </a:t>
            </a:r>
            <a:r>
              <a:rPr lang="en-US" sz="2600">
                <a:solidFill>
                  <a:srgbClr val="FC0000"/>
                </a:solidFill>
                <a:latin typeface="Calibri" panose="020F0502020204030204"/>
              </a:rPr>
              <a:t>run-time error</a:t>
            </a:r>
            <a:endParaRPr lang="en-US" sz="2600">
              <a:solidFill>
                <a:srgbClr val="FC0000"/>
              </a:solidFill>
              <a:latin typeface="Calibri" panose="020F0502020204030204"/>
            </a:endParaRPr>
          </a:p>
          <a:p>
            <a:pPr indent="0">
              <a:lnSpc>
                <a:spcPts val="3025"/>
              </a:lnSpc>
            </a:pPr>
            <a:r>
              <a:rPr lang="en-US" sz="2600">
                <a:latin typeface="Calibri" panose="020F0502020204030204"/>
              </a:rPr>
              <a:t>When an exceptional condition arises, an </a:t>
            </a:r>
            <a:r>
              <a:rPr lang="en-US" sz="2600">
                <a:solidFill>
                  <a:srgbClr val="FC0000"/>
                </a:solidFill>
                <a:latin typeface="Calibri" panose="020F0502020204030204"/>
              </a:rPr>
              <a:t>object </a:t>
            </a:r>
            <a:r>
              <a:rPr lang="en-US" sz="2600">
                <a:latin typeface="Calibri" panose="020F0502020204030204"/>
              </a:rPr>
              <a:t>representing that exception is </a:t>
            </a:r>
            <a:r>
              <a:rPr lang="en-US" sz="2600">
                <a:solidFill>
                  <a:srgbClr val="FC0000"/>
                </a:solidFill>
                <a:latin typeface="Calibri" panose="020F0502020204030204"/>
              </a:rPr>
              <a:t>created </a:t>
            </a:r>
            <a:r>
              <a:rPr lang="en-US" sz="2600">
                <a:latin typeface="Calibri" panose="020F0502020204030204"/>
              </a:rPr>
              <a:t>and </a:t>
            </a:r>
            <a:r>
              <a:rPr lang="en-US" sz="2600">
                <a:solidFill>
                  <a:srgbClr val="FC0000"/>
                </a:solidFill>
                <a:latin typeface="Calibri" panose="020F0502020204030204"/>
              </a:rPr>
              <a:t>thrown </a:t>
            </a:r>
            <a:r>
              <a:rPr lang="en-US" sz="2600">
                <a:latin typeface="Calibri" panose="020F0502020204030204"/>
              </a:rPr>
              <a:t>in the </a:t>
            </a:r>
            <a:r>
              <a:rPr lang="en-US" sz="2600">
                <a:solidFill>
                  <a:srgbClr val="FC0000"/>
                </a:solidFill>
                <a:latin typeface="Calibri" panose="020F0502020204030204"/>
              </a:rPr>
              <a:t>method </a:t>
            </a:r>
            <a:r>
              <a:rPr lang="en-US" sz="2600">
                <a:latin typeface="Calibri" panose="020F0502020204030204"/>
              </a:rPr>
              <a:t>that caused the error</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5489448" cy="420624"/>
          </a:xfrm>
          <a:prstGeom prst="rect">
            <a:avLst/>
          </a:prstGeom>
        </p:spPr>
        <p:txBody>
          <a:bodyPr wrap="none" lIns="0" tIns="0" rIns="0" bIns="0">
            <a:noAutofit/>
          </a:bodyPr>
          <a:p>
            <a:pPr indent="0"/>
            <a:r>
              <a:rPr lang="en-US" sz="4200">
                <a:latin typeface="Calibri" panose="020F0502020204030204"/>
              </a:rPr>
              <a:t>Checked and Unchecked</a:t>
            </a:r>
            <a:endParaRPr lang="en-US" sz="4200">
              <a:latin typeface="Calibri" panose="020F0502020204030204"/>
            </a:endParaRPr>
          </a:p>
        </p:txBody>
      </p:sp>
      <p:sp>
        <p:nvSpPr>
          <p:cNvPr id="3" name="Rectangles 2"/>
          <p:cNvSpPr/>
          <p:nvPr/>
        </p:nvSpPr>
        <p:spPr>
          <a:xfrm>
            <a:off x="697992" y="1743456"/>
            <a:ext cx="4581144" cy="3819144"/>
          </a:xfrm>
          <a:prstGeom prst="rect">
            <a:avLst/>
          </a:prstGeom>
        </p:spPr>
        <p:txBody>
          <a:bodyPr lIns="0" tIns="0" rIns="0" bIns="0">
            <a:noAutofit/>
          </a:bodyPr>
          <a:p>
            <a:pPr marL="190500" indent="-190500">
              <a:lnSpc>
                <a:spcPts val="2690"/>
              </a:lnSpc>
              <a:spcAft>
                <a:spcPts val="420"/>
              </a:spcAft>
            </a:pPr>
            <a:r>
              <a:rPr lang="en-US" sz="2600">
                <a:latin typeface="Calibri" panose="020F0502020204030204"/>
              </a:rPr>
              <a:t>•To handle integral type exceptions in C#, the checked and unchecked keywords are used.</a:t>
            </a:r>
            <a:endParaRPr lang="en-US" sz="2600">
              <a:latin typeface="Calibri" panose="020F0502020204030204"/>
            </a:endParaRPr>
          </a:p>
          <a:p>
            <a:pPr marL="190500" indent="-190500">
              <a:lnSpc>
                <a:spcPts val="2690"/>
              </a:lnSpc>
            </a:pPr>
            <a:r>
              <a:rPr lang="en-US" sz="2600">
                <a:latin typeface="Calibri" panose="020F0502020204030204"/>
              </a:rPr>
              <a:t>•They thus define the checked context where arithmetic overflow raises an exception and the unchecked context where the arithmetic overflow is ignored and the result is truncate</a:t>
            </a:r>
            <a:endParaRPr lang="en-US" sz="2600">
              <a:latin typeface="Calibri" panose="020F0502020204030204"/>
            </a:endParaRPr>
          </a:p>
        </p:txBody>
      </p:sp>
      <p:sp>
        <p:nvSpPr>
          <p:cNvPr id="4" name="Rectangles 3"/>
          <p:cNvSpPr/>
          <p:nvPr/>
        </p:nvSpPr>
        <p:spPr>
          <a:xfrm>
            <a:off x="5529072" y="1789176"/>
            <a:ext cx="6598920" cy="3288792"/>
          </a:xfrm>
          <a:prstGeom prst="rect">
            <a:avLst/>
          </a:prstGeom>
        </p:spPr>
        <p:txBody>
          <a:bodyPr lIns="0" tIns="0" rIns="0" bIns="0">
            <a:noAutofit/>
          </a:bodyPr>
          <a:p>
            <a:pPr marR="4254500" indent="0">
              <a:lnSpc>
                <a:spcPts val="1850"/>
              </a:lnSpc>
            </a:pP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Session9Demo {</a:t>
            </a:r>
            <a:endParaRPr lang="en-US" sz="1700" spc="-50">
              <a:solidFill>
                <a:srgbClr val="120D18"/>
              </a:solidFill>
              <a:latin typeface="Consolas" panose="020B0609020204030204"/>
            </a:endParaRPr>
          </a:p>
          <a:p>
            <a:pPr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R="4762500" indent="0">
              <a:lnSpc>
                <a:spcPts val="1895"/>
              </a:lnSpc>
              <a:spcAft>
                <a:spcPts val="420"/>
              </a:spcAft>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indent="0">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705"/>
              </a:lnSpc>
            </a:pPr>
            <a:r>
              <a:rPr lang="en-US" sz="1700" spc="-50">
                <a:solidFill>
                  <a:srgbClr val="130ECE"/>
                </a:solidFill>
                <a:latin typeface="Consolas" panose="020B0609020204030204"/>
              </a:rPr>
              <a:t>int </a:t>
            </a:r>
            <a:r>
              <a:rPr lang="en-US" sz="1700" spc="-50">
                <a:solidFill>
                  <a:srgbClr val="34357D"/>
                </a:solidFill>
                <a:latin typeface="Consolas" panose="020B0609020204030204"/>
              </a:rPr>
              <a:t>n </a:t>
            </a:r>
            <a:r>
              <a:rPr lang="en-US" sz="1700" spc="-50">
                <a:latin typeface="Consolas" panose="020B0609020204030204"/>
              </a:rPr>
              <a:t>= </a:t>
            </a:r>
            <a:r>
              <a:rPr lang="en-US" sz="1700" spc="-50">
                <a:solidFill>
                  <a:srgbClr val="130ECE"/>
                </a:solidFill>
                <a:latin typeface="Consolas" panose="020B0609020204030204"/>
              </a:rPr>
              <a:t>int</a:t>
            </a:r>
            <a:r>
              <a:rPr lang="en-US" sz="1700" spc="-50">
                <a:solidFill>
                  <a:srgbClr val="120D18"/>
                </a:solidFill>
                <a:latin typeface="Consolas" panose="020B0609020204030204"/>
              </a:rPr>
              <a:t>.MaxValue;</a:t>
            </a:r>
            <a:endParaRPr lang="en-US" sz="1700" spc="-50">
              <a:solidFill>
                <a:srgbClr val="120D18"/>
              </a:solidFill>
              <a:latin typeface="Consolas" panose="020B0609020204030204"/>
            </a:endParaRPr>
          </a:p>
          <a:p>
            <a:pPr indent="0">
              <a:lnSpc>
                <a:spcPts val="1705"/>
              </a:lnSpc>
              <a:spcAft>
                <a:spcPts val="1050"/>
              </a:spcAft>
            </a:pPr>
            <a:r>
              <a:rPr lang="en-US" sz="1700" spc="-50">
                <a:solidFill>
                  <a:srgbClr val="408EA2"/>
                </a:solidFill>
                <a:latin typeface="Consolas" panose="020B0609020204030204"/>
              </a:rPr>
              <a:t>Console</a:t>
            </a:r>
            <a:r>
              <a:rPr lang="en-US" sz="1700" spc="-50">
                <a:solidFill>
                  <a:srgbClr val="574733"/>
                </a:solidFill>
                <a:latin typeface="Consolas" panose="020B0609020204030204"/>
              </a:rPr>
              <a:t>.WriteLine(n)</a:t>
            </a:r>
            <a:r>
              <a:rPr lang="en-US" sz="1700" spc="-50">
                <a:solidFill>
                  <a:srgbClr val="120D18"/>
                </a:solidFill>
                <a:latin typeface="Consolas" panose="020B0609020204030204"/>
              </a:rPr>
              <a:t>;</a:t>
            </a:r>
            <a:r>
              <a:rPr lang="en-US" sz="1700" spc="-50">
                <a:solidFill>
                  <a:srgbClr val="1B7721"/>
                </a:solidFill>
                <a:latin typeface="Consolas" panose="020B0609020204030204"/>
              </a:rPr>
              <a:t>//output </a:t>
            </a:r>
            <a:r>
              <a:rPr lang="en-US" sz="1700" spc="-50">
                <a:solidFill>
                  <a:srgbClr val="574733"/>
                </a:solidFill>
                <a:latin typeface="Consolas" panose="020B0609020204030204"/>
              </a:rPr>
              <a:t>: </a:t>
            </a:r>
            <a:r>
              <a:rPr lang="en-US" sz="1700" spc="-50">
                <a:solidFill>
                  <a:srgbClr val="1B7721"/>
                </a:solidFill>
                <a:latin typeface="Consolas" panose="020B0609020204030204"/>
              </a:rPr>
              <a:t>2147483647 </a:t>
            </a:r>
            <a:r>
              <a:rPr lang="en-US" sz="1700" spc="-50">
                <a:solidFill>
                  <a:srgbClr val="408EA2"/>
                </a:solidFill>
                <a:latin typeface="Consolas" panose="020B0609020204030204"/>
              </a:rPr>
              <a:t>Console</a:t>
            </a:r>
            <a:r>
              <a:rPr lang="en-US" sz="1700" spc="-50">
                <a:solidFill>
                  <a:srgbClr val="574733"/>
                </a:solidFill>
                <a:latin typeface="Consolas" panose="020B0609020204030204"/>
              </a:rPr>
              <a:t>.WriteLineCn </a:t>
            </a:r>
            <a:r>
              <a:rPr lang="en-US" sz="1700" spc="-50">
                <a:solidFill>
                  <a:srgbClr val="120D18"/>
                </a:solidFill>
                <a:latin typeface="Consolas" panose="020B0609020204030204"/>
              </a:rPr>
              <a:t>+ 10);</a:t>
            </a:r>
            <a:r>
              <a:rPr lang="en-US" sz="1700" spc="-50">
                <a:solidFill>
                  <a:srgbClr val="1B7721"/>
                </a:solidFill>
                <a:latin typeface="Consolas" panose="020B0609020204030204"/>
              </a:rPr>
              <a:t>//output: -2147483639</a:t>
            </a:r>
            <a:endParaRPr lang="en-US" sz="1700" spc="-50">
              <a:solidFill>
                <a:srgbClr val="1B7721"/>
              </a:solidFill>
              <a:latin typeface="Consolas" panose="020B0609020204030204"/>
            </a:endParaRPr>
          </a:p>
          <a:p>
            <a:pPr indent="0">
              <a:lnSpc>
                <a:spcPts val="170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70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705"/>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5489448" cy="420624"/>
          </a:xfrm>
          <a:prstGeom prst="rect">
            <a:avLst/>
          </a:prstGeom>
        </p:spPr>
        <p:txBody>
          <a:bodyPr wrap="none" lIns="0" tIns="0" rIns="0" bIns="0">
            <a:noAutofit/>
          </a:bodyPr>
          <a:p>
            <a:pPr indent="0"/>
            <a:r>
              <a:rPr lang="en-US" sz="4200">
                <a:latin typeface="Calibri" panose="020F0502020204030204"/>
              </a:rPr>
              <a:t>Checked and Unchecked</a:t>
            </a:r>
            <a:endParaRPr lang="en-US" sz="4200">
              <a:latin typeface="Calibri" panose="020F0502020204030204"/>
            </a:endParaRPr>
          </a:p>
        </p:txBody>
      </p:sp>
      <p:sp>
        <p:nvSpPr>
          <p:cNvPr id="3" name="Rectangles 2"/>
          <p:cNvSpPr/>
          <p:nvPr/>
        </p:nvSpPr>
        <p:spPr>
          <a:xfrm>
            <a:off x="941832" y="1929384"/>
            <a:ext cx="1200912" cy="243840"/>
          </a:xfrm>
          <a:prstGeom prst="rect">
            <a:avLst/>
          </a:prstGeom>
        </p:spPr>
        <p:txBody>
          <a:bodyPr wrap="none" lIns="0" tIns="0" rIns="0" bIns="0">
            <a:noAutofit/>
          </a:bodyPr>
          <a:p>
            <a:pPr indent="0">
              <a:spcAft>
                <a:spcPts val="1260"/>
              </a:spcAft>
            </a:pPr>
            <a:r>
              <a:rPr lang="en-US" sz="2600" b="1">
                <a:solidFill>
                  <a:srgbClr val="00AD50"/>
                </a:solidFill>
                <a:latin typeface="Calibri" panose="020F0502020204030204"/>
              </a:rPr>
              <a:t>Checked</a:t>
            </a:r>
            <a:endParaRPr lang="en-US" sz="2600" b="1">
              <a:solidFill>
                <a:srgbClr val="00AD50"/>
              </a:solidFill>
              <a:latin typeface="Calibri" panose="020F0502020204030204"/>
            </a:endParaRPr>
          </a:p>
        </p:txBody>
      </p:sp>
      <p:sp>
        <p:nvSpPr>
          <p:cNvPr id="4" name="Rectangles 3"/>
          <p:cNvSpPr/>
          <p:nvPr/>
        </p:nvSpPr>
        <p:spPr>
          <a:xfrm>
            <a:off x="929640" y="2435352"/>
            <a:ext cx="3157728" cy="1078992"/>
          </a:xfrm>
          <a:prstGeom prst="rect">
            <a:avLst/>
          </a:prstGeom>
        </p:spPr>
        <p:txBody>
          <a:bodyPr lIns="0" tIns="0" rIns="0" bIns="0">
            <a:noAutofit/>
          </a:bodyPr>
          <a:p>
            <a:pPr indent="0">
              <a:lnSpc>
                <a:spcPts val="3025"/>
              </a:lnSpc>
            </a:pPr>
            <a:r>
              <a:rPr lang="en-US" sz="2600">
                <a:latin typeface="Calibri" panose="020F0502020204030204"/>
              </a:rPr>
              <a:t>To check the overflow explicitly, the checked keyword is used in C#.</a:t>
            </a:r>
            <a:endParaRPr lang="en-US" sz="2600">
              <a:latin typeface="Calibri" panose="020F0502020204030204"/>
            </a:endParaRPr>
          </a:p>
        </p:txBody>
      </p:sp>
      <p:sp>
        <p:nvSpPr>
          <p:cNvPr id="5" name="Rectangles 4"/>
          <p:cNvSpPr/>
          <p:nvPr/>
        </p:nvSpPr>
        <p:spPr>
          <a:xfrm>
            <a:off x="941832" y="3593592"/>
            <a:ext cx="3151632" cy="1456944"/>
          </a:xfrm>
          <a:prstGeom prst="rect">
            <a:avLst/>
          </a:prstGeom>
        </p:spPr>
        <p:txBody>
          <a:bodyPr lIns="0" tIns="0" rIns="0" bIns="0">
            <a:noAutofit/>
          </a:bodyPr>
          <a:p>
            <a:pPr indent="0">
              <a:lnSpc>
                <a:spcPts val="3025"/>
              </a:lnSpc>
            </a:pPr>
            <a:r>
              <a:rPr lang="en-US" sz="2600">
                <a:latin typeface="Calibri" panose="020F0502020204030204"/>
              </a:rPr>
              <a:t>It also checks the conversion of the integral type values at compile time</a:t>
            </a:r>
            <a:endParaRPr lang="en-US" sz="2600">
              <a:latin typeface="Calibri" panose="020F0502020204030204"/>
            </a:endParaRPr>
          </a:p>
        </p:txBody>
      </p:sp>
      <p:sp>
        <p:nvSpPr>
          <p:cNvPr id="6" name="Rectangles 5"/>
          <p:cNvSpPr/>
          <p:nvPr/>
        </p:nvSpPr>
        <p:spPr>
          <a:xfrm>
            <a:off x="5129784" y="5148072"/>
            <a:ext cx="73152" cy="182880"/>
          </a:xfrm>
          <a:prstGeom prst="rect">
            <a:avLst/>
          </a:prstGeom>
        </p:spPr>
        <p:txBody>
          <a:bodyPr wrap="none" lIns="0" tIns="0" rIns="0" bIns="0">
            <a:noAutofit/>
          </a:bodyPr>
          <a:p>
            <a:pPr indent="0" algn="r"/>
            <a:r>
              <a:rPr lang="en-US" sz="2600">
                <a:latin typeface="Calibri" panose="020F0502020204030204"/>
              </a:rPr>
              <a:t>}</a:t>
            </a:r>
            <a:endParaRPr lang="en-US" sz="2600">
              <a:latin typeface="Calibri" panose="020F0502020204030204"/>
            </a:endParaRPr>
          </a:p>
        </p:txBody>
      </p:sp>
      <p:sp>
        <p:nvSpPr>
          <p:cNvPr id="7" name="Rectangles 6"/>
          <p:cNvSpPr/>
          <p:nvPr/>
        </p:nvSpPr>
        <p:spPr>
          <a:xfrm>
            <a:off x="5013960" y="1688592"/>
            <a:ext cx="2624328" cy="188976"/>
          </a:xfrm>
          <a:prstGeom prst="rect">
            <a:avLst/>
          </a:prstGeom>
        </p:spPr>
        <p:txBody>
          <a:bodyPr wrap="none" lIns="0" tIns="0" rIns="0" bIns="0">
            <a:noAutofit/>
          </a:bodyPr>
          <a:p>
            <a:pPr indent="0">
              <a:lnSpc>
                <a:spcPts val="2090"/>
              </a:lnSpc>
            </a:pP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Session9Demo</a:t>
            </a:r>
            <a:endParaRPr lang="en-US" sz="1700" spc="-50">
              <a:solidFill>
                <a:srgbClr val="120D18"/>
              </a:solidFill>
              <a:latin typeface="Consolas" panose="020B0609020204030204"/>
            </a:endParaRPr>
          </a:p>
        </p:txBody>
      </p:sp>
      <p:sp>
        <p:nvSpPr>
          <p:cNvPr id="8" name="Rectangles 7"/>
          <p:cNvSpPr/>
          <p:nvPr/>
        </p:nvSpPr>
        <p:spPr>
          <a:xfrm>
            <a:off x="5123688" y="1911096"/>
            <a:ext cx="73152" cy="182880"/>
          </a:xfrm>
          <a:prstGeom prst="rect">
            <a:avLst/>
          </a:prstGeom>
        </p:spPr>
        <p:txBody>
          <a:bodyPr wrap="none" lIns="0" tIns="0" rIns="0" bIns="0">
            <a:noAutofit/>
          </a:bodyPr>
          <a:p>
            <a:pPr indent="0">
              <a:lnSpc>
                <a:spcPts val="209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9" name="Rectangles 8"/>
          <p:cNvSpPr/>
          <p:nvPr/>
        </p:nvSpPr>
        <p:spPr>
          <a:xfrm>
            <a:off x="5568696" y="2164080"/>
            <a:ext cx="633984" cy="94488"/>
          </a:xfrm>
          <a:prstGeom prst="rect">
            <a:avLst/>
          </a:prstGeom>
        </p:spPr>
        <p:txBody>
          <a:bodyPr wrap="none" lIns="0" tIns="0" rIns="0" bIns="0">
            <a:noAutofit/>
          </a:bodyPr>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p:txBody>
      </p:sp>
      <p:sp>
        <p:nvSpPr>
          <p:cNvPr id="10" name="Rectangles 9"/>
          <p:cNvSpPr/>
          <p:nvPr/>
        </p:nvSpPr>
        <p:spPr>
          <a:xfrm>
            <a:off x="5580888" y="2319528"/>
            <a:ext cx="1481328" cy="195072"/>
          </a:xfrm>
          <a:prstGeom prst="rect">
            <a:avLst/>
          </a:prstGeom>
        </p:spPr>
        <p:txBody>
          <a:bodyPr wrap="none" lIns="0" tIns="0" rIns="0" bIns="0">
            <a:noAutofit/>
          </a:bodyPr>
          <a:p>
            <a:pPr indent="0">
              <a:lnSpc>
                <a:spcPts val="211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p:txBody>
      </p:sp>
      <p:sp>
        <p:nvSpPr>
          <p:cNvPr id="11" name="Rectangles 10"/>
          <p:cNvSpPr/>
          <p:nvPr/>
        </p:nvSpPr>
        <p:spPr>
          <a:xfrm>
            <a:off x="5586984" y="2551176"/>
            <a:ext cx="73152" cy="188976"/>
          </a:xfrm>
          <a:prstGeom prst="rect">
            <a:avLst/>
          </a:prstGeom>
        </p:spPr>
        <p:txBody>
          <a:bodyPr wrap="none" lIns="0" tIns="0" rIns="0" bIns="0">
            <a:noAutofit/>
          </a:bodyPr>
          <a:p>
            <a:pPr indent="0">
              <a:lnSpc>
                <a:spcPts val="211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2" name="Rectangles 11"/>
          <p:cNvSpPr/>
          <p:nvPr/>
        </p:nvSpPr>
        <p:spPr>
          <a:xfrm>
            <a:off x="6031992" y="2798064"/>
            <a:ext cx="637032" cy="97536"/>
          </a:xfrm>
          <a:prstGeom prst="rect">
            <a:avLst/>
          </a:prstGeom>
        </p:spPr>
        <p:txBody>
          <a:bodyPr wrap="none" lIns="0" tIns="0" rIns="0" bIns="0">
            <a:noAutofit/>
          </a:bodyPr>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p:txBody>
      </p:sp>
      <p:sp>
        <p:nvSpPr>
          <p:cNvPr id="13" name="Rectangles 12"/>
          <p:cNvSpPr/>
          <p:nvPr/>
        </p:nvSpPr>
        <p:spPr>
          <a:xfrm>
            <a:off x="6044184" y="2947416"/>
            <a:ext cx="3553968" cy="207264"/>
          </a:xfrm>
          <a:prstGeom prst="rect">
            <a:avLst/>
          </a:prstGeom>
        </p:spPr>
        <p:txBody>
          <a:bodyPr wrap="none" lIns="0" tIns="0" rIns="0" bIns="0">
            <a:noAutofit/>
          </a:bodyPr>
          <a:p>
            <a:pPr indent="0">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HainCstring[]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p:txBody>
      </p:sp>
      <p:sp>
        <p:nvSpPr>
          <p:cNvPr id="14" name="Rectangles 13"/>
          <p:cNvSpPr/>
          <p:nvPr/>
        </p:nvSpPr>
        <p:spPr>
          <a:xfrm>
            <a:off x="6050280" y="3191256"/>
            <a:ext cx="79248" cy="188976"/>
          </a:xfrm>
          <a:prstGeom prst="rect">
            <a:avLst/>
          </a:prstGeom>
        </p:spPr>
        <p:txBody>
          <a:bodyPr wrap="none" lIns="0" tIns="0" rIns="0" bIns="0">
            <a:noAutofit/>
          </a:bodyPr>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5" name="Rectangles 14"/>
          <p:cNvSpPr/>
          <p:nvPr/>
        </p:nvSpPr>
        <p:spPr>
          <a:xfrm>
            <a:off x="6507480" y="3453384"/>
            <a:ext cx="786384" cy="146304"/>
          </a:xfrm>
          <a:prstGeom prst="rect">
            <a:avLst/>
          </a:prstGeom>
        </p:spPr>
        <p:txBody>
          <a:bodyPr wrap="none" lIns="0" tIns="0" rIns="0" bIns="0">
            <a:noAutofit/>
          </a:bodyPr>
          <a:p>
            <a:pPr indent="0">
              <a:lnSpc>
                <a:spcPts val="2065"/>
              </a:lnSpc>
            </a:pPr>
            <a:r>
              <a:rPr lang="en-US" sz="1700" spc="-50">
                <a:solidFill>
                  <a:srgbClr val="130ECE"/>
                </a:solidFill>
                <a:latin typeface="Consolas" panose="020B0609020204030204"/>
              </a:rPr>
              <a:t>checked</a:t>
            </a:r>
            <a:endParaRPr lang="en-US" sz="1700" spc="-50">
              <a:solidFill>
                <a:srgbClr val="130ECE"/>
              </a:solidFill>
              <a:latin typeface="Consolas" panose="020B0609020204030204"/>
            </a:endParaRPr>
          </a:p>
        </p:txBody>
      </p:sp>
      <p:sp>
        <p:nvSpPr>
          <p:cNvPr id="16" name="Rectangles 15"/>
          <p:cNvSpPr/>
          <p:nvPr/>
        </p:nvSpPr>
        <p:spPr>
          <a:xfrm>
            <a:off x="6519672" y="3678936"/>
            <a:ext cx="73152" cy="182880"/>
          </a:xfrm>
          <a:prstGeom prst="rect">
            <a:avLst/>
          </a:prstGeom>
        </p:spPr>
        <p:txBody>
          <a:bodyPr wrap="none" lIns="0" tIns="0" rIns="0" bIns="0">
            <a:noAutofit/>
          </a:bodyPr>
          <a:p>
            <a:pPr indent="0">
              <a:lnSpc>
                <a:spcPts val="2065"/>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7" name="Rectangles 16"/>
          <p:cNvSpPr/>
          <p:nvPr/>
        </p:nvSpPr>
        <p:spPr>
          <a:xfrm>
            <a:off x="6970776" y="3941064"/>
            <a:ext cx="2377440" cy="195072"/>
          </a:xfrm>
          <a:prstGeom prst="rect">
            <a:avLst/>
          </a:prstGeom>
        </p:spPr>
        <p:txBody>
          <a:bodyPr wrap="none" lIns="0" tIns="0" rIns="0" bIns="0">
            <a:noAutofit/>
          </a:bodyPr>
          <a:p>
            <a:pPr indent="0">
              <a:spcAft>
                <a:spcPts val="210"/>
              </a:spcAft>
            </a:pPr>
            <a:r>
              <a:rPr lang="en-US" sz="1700" spc="-50">
                <a:solidFill>
                  <a:srgbClr val="130ECE"/>
                </a:solidFill>
                <a:latin typeface="Consolas" panose="020B0609020204030204"/>
              </a:rPr>
              <a:t>int </a:t>
            </a:r>
            <a:r>
              <a:rPr lang="en-US" sz="1700" spc="-50">
                <a:solidFill>
                  <a:srgbClr val="34357D"/>
                </a:solidFill>
                <a:latin typeface="Consolas" panose="020B0609020204030204"/>
              </a:rPr>
              <a:t>n </a:t>
            </a:r>
            <a:r>
              <a:rPr lang="en-US" sz="1700" spc="-50">
                <a:latin typeface="Consolas" panose="020B0609020204030204"/>
              </a:rPr>
              <a:t>= </a:t>
            </a:r>
            <a:r>
              <a:rPr lang="en-US" sz="1700" spc="-50">
                <a:solidFill>
                  <a:srgbClr val="130ECE"/>
                </a:solidFill>
                <a:latin typeface="Consolas" panose="020B0609020204030204"/>
              </a:rPr>
              <a:t>int</a:t>
            </a:r>
            <a:r>
              <a:rPr lang="en-US" sz="1700" spc="-50">
                <a:solidFill>
                  <a:srgbClr val="120D18"/>
                </a:solidFill>
                <a:latin typeface="Consolas" panose="020B0609020204030204"/>
              </a:rPr>
              <a:t>.MaxValue;</a:t>
            </a:r>
            <a:endParaRPr lang="en-US" sz="1700" spc="-50">
              <a:solidFill>
                <a:srgbClr val="120D18"/>
              </a:solidFill>
              <a:latin typeface="Consolas" panose="020B0609020204030204"/>
            </a:endParaRPr>
          </a:p>
        </p:txBody>
      </p:sp>
      <p:sp>
        <p:nvSpPr>
          <p:cNvPr id="18" name="Rectangles 17"/>
          <p:cNvSpPr/>
          <p:nvPr/>
        </p:nvSpPr>
        <p:spPr>
          <a:xfrm>
            <a:off x="6964680" y="4166616"/>
            <a:ext cx="2962656" cy="207264"/>
          </a:xfrm>
          <a:prstGeom prst="rect">
            <a:avLst/>
          </a:prstGeom>
        </p:spPr>
        <p:txBody>
          <a:bodyPr wrap="none" lIns="0" tIns="0" rIns="0" bIns="0">
            <a:noAutofit/>
          </a:bodyPr>
          <a:p>
            <a:pPr indent="0">
              <a:spcAft>
                <a:spcPts val="210"/>
              </a:spcAft>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WriteLineCn </a:t>
            </a:r>
            <a:r>
              <a:rPr lang="en-US" sz="1700" spc="-50">
                <a:solidFill>
                  <a:srgbClr val="120D18"/>
                </a:solidFill>
                <a:latin typeface="Consolas" panose="020B0609020204030204"/>
              </a:rPr>
              <a:t>+ 10);</a:t>
            </a:r>
            <a:endParaRPr lang="en-US" sz="1700" spc="-50">
              <a:solidFill>
                <a:srgbClr val="120D18"/>
              </a:solidFill>
              <a:latin typeface="Consolas" panose="020B0609020204030204"/>
            </a:endParaRPr>
          </a:p>
        </p:txBody>
      </p:sp>
      <p:sp>
        <p:nvSpPr>
          <p:cNvPr id="19" name="Rectangles 18"/>
          <p:cNvSpPr/>
          <p:nvPr/>
        </p:nvSpPr>
        <p:spPr>
          <a:xfrm>
            <a:off x="6513576" y="4416552"/>
            <a:ext cx="73152" cy="188976"/>
          </a:xfrm>
          <a:prstGeom prst="rect">
            <a:avLst/>
          </a:prstGeom>
        </p:spPr>
        <p:txBody>
          <a:bodyPr wrap="none" lIns="0" tIns="0" rIns="0" bIns="0">
            <a:noAutofit/>
          </a:bodyPr>
          <a:p>
            <a:pPr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20" name="Rectangles 19"/>
          <p:cNvSpPr/>
          <p:nvPr/>
        </p:nvSpPr>
        <p:spPr>
          <a:xfrm>
            <a:off x="6050280" y="4660392"/>
            <a:ext cx="73152" cy="182880"/>
          </a:xfrm>
          <a:prstGeom prst="rect">
            <a:avLst/>
          </a:prstGeom>
        </p:spPr>
        <p:txBody>
          <a:bodyPr wrap="none" lIns="0" tIns="0" rIns="0" bIns="0">
            <a:noAutofit/>
          </a:bodyPr>
          <a:p>
            <a:pPr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21" name="Rectangles 20"/>
          <p:cNvSpPr/>
          <p:nvPr/>
        </p:nvSpPr>
        <p:spPr>
          <a:xfrm>
            <a:off x="5586984" y="4904232"/>
            <a:ext cx="73152" cy="182880"/>
          </a:xfrm>
          <a:prstGeom prst="rect">
            <a:avLst/>
          </a:prstGeom>
        </p:spPr>
        <p:txBody>
          <a:bodyPr wrap="none" lIns="0" tIns="0" rIns="0" bIns="0">
            <a:noAutofit/>
          </a:bodyPr>
          <a:p>
            <a:pPr indent="0">
              <a:lnSpc>
                <a:spcPts val="1895"/>
              </a:lnSpc>
              <a:spcAft>
                <a:spcPts val="2100"/>
              </a:spcAft>
            </a:pPr>
            <a:r>
              <a:rPr lang="en-US" sz="2600">
                <a:solidFill>
                  <a:srgbClr val="120D18"/>
                </a:solidFill>
                <a:latin typeface="Calibri" panose="020F0502020204030204"/>
              </a:rPr>
              <a:t>&gt;</a:t>
            </a:r>
            <a:endParaRPr lang="en-US" sz="2600">
              <a:solidFill>
                <a:srgbClr val="120D18"/>
              </a:solidFill>
              <a:latin typeface="Calibri" panose="020F0502020204030204"/>
            </a:endParaRPr>
          </a:p>
        </p:txBody>
      </p:sp>
      <p:sp>
        <p:nvSpPr>
          <p:cNvPr id="22" name="Rectangles 21"/>
          <p:cNvSpPr/>
          <p:nvPr/>
        </p:nvSpPr>
        <p:spPr>
          <a:xfrm>
            <a:off x="3422904" y="5590032"/>
            <a:ext cx="8519160" cy="484632"/>
          </a:xfrm>
          <a:prstGeom prst="rect">
            <a:avLst/>
          </a:prstGeom>
          <a:solidFill>
            <a:srgbClr val="000000"/>
          </a:solidFill>
        </p:spPr>
        <p:txBody>
          <a:bodyPr lIns="0" tIns="0" rIns="0" bIns="0">
            <a:noAutofit/>
          </a:bodyPr>
          <a:p>
            <a:pPr indent="0">
              <a:spcBef>
                <a:spcPts val="2100"/>
              </a:spcBef>
              <a:spcAft>
                <a:spcPts val="630"/>
              </a:spcAft>
            </a:pPr>
            <a:r>
              <a:rPr lang="en-US" sz="1500" b="1">
                <a:solidFill>
                  <a:srgbClr val="D4D4D4"/>
                </a:solidFill>
                <a:latin typeface="Courier New" panose="02070309020205020404"/>
              </a:rPr>
              <a:t>Unhandled Exception:</a:t>
            </a:r>
            <a:endParaRPr lang="en-US" sz="1500" b="1">
              <a:solidFill>
                <a:srgbClr val="D4D4D4"/>
              </a:solidFill>
              <a:latin typeface="Courier New" panose="02070309020205020404"/>
            </a:endParaRPr>
          </a:p>
          <a:p>
            <a:pPr indent="0"/>
            <a:r>
              <a:rPr lang="en-US" sz="1500" b="1">
                <a:solidFill>
                  <a:srgbClr val="D4D4D4"/>
                </a:solidFill>
                <a:latin typeface="Courier New" panose="02070309020205020404"/>
              </a:rPr>
              <a:t>System.OverflowException</a:t>
            </a:r>
            <a:r>
              <a:rPr lang="en-US" sz="1500" b="1">
                <a:solidFill>
                  <a:srgbClr val="FFFFFF"/>
                </a:solidFill>
                <a:latin typeface="Courier New" panose="02070309020205020404"/>
              </a:rPr>
              <a:t>: </a:t>
            </a:r>
            <a:r>
              <a:rPr lang="en-US" sz="1500" b="1">
                <a:solidFill>
                  <a:srgbClr val="D4D4D4"/>
                </a:solidFill>
                <a:latin typeface="Courier New" panose="02070309020205020404"/>
              </a:rPr>
              <a:t>Arithmetic operation resulted in an overflow.</a:t>
            </a:r>
            <a:endParaRPr lang="en-US" sz="1500" b="1">
              <a:solidFill>
                <a:srgbClr val="D4D4D4"/>
              </a:solidFill>
              <a:latin typeface="Courier New" panose="02070309020205020404"/>
            </a:endParaRPr>
          </a:p>
        </p:txBody>
      </p:sp>
      <p:sp>
        <p:nvSpPr>
          <p:cNvPr id="23" name="Rectangles 2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24" name="Rectangles 23"/>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5489448" cy="420624"/>
          </a:xfrm>
          <a:prstGeom prst="rect">
            <a:avLst/>
          </a:prstGeom>
        </p:spPr>
        <p:txBody>
          <a:bodyPr wrap="none" lIns="0" tIns="0" rIns="0" bIns="0">
            <a:noAutofit/>
          </a:bodyPr>
          <a:p>
            <a:pPr indent="0"/>
            <a:r>
              <a:rPr lang="en-US" sz="4400" spc="-50">
                <a:latin typeface="Calibri" panose="020F0502020204030204"/>
              </a:rPr>
              <a:t>Checked and Unchecked</a:t>
            </a:r>
            <a:endParaRPr lang="en-US" sz="4400" spc="-50">
              <a:latin typeface="Calibri" panose="020F0502020204030204"/>
            </a:endParaRPr>
          </a:p>
        </p:txBody>
      </p:sp>
      <p:sp>
        <p:nvSpPr>
          <p:cNvPr id="3" name="Rectangles 2"/>
          <p:cNvSpPr/>
          <p:nvPr/>
        </p:nvSpPr>
        <p:spPr>
          <a:xfrm>
            <a:off x="908304" y="1911096"/>
            <a:ext cx="3139440" cy="3669792"/>
          </a:xfrm>
          <a:prstGeom prst="rect">
            <a:avLst/>
          </a:prstGeom>
        </p:spPr>
        <p:txBody>
          <a:bodyPr lIns="0" tIns="0" rIns="0" bIns="0">
            <a:noAutofit/>
          </a:bodyPr>
          <a:p>
            <a:pPr indent="0">
              <a:spcAft>
                <a:spcPts val="1260"/>
              </a:spcAft>
            </a:pPr>
            <a:r>
              <a:rPr lang="en-US" sz="2600" b="1">
                <a:solidFill>
                  <a:srgbClr val="00AD50"/>
                </a:solidFill>
                <a:latin typeface="Calibri" panose="020F0502020204030204"/>
              </a:rPr>
              <a:t>Unchecked</a:t>
            </a:r>
            <a:endParaRPr lang="en-US" sz="2600" b="1">
              <a:solidFill>
                <a:srgbClr val="00AD50"/>
              </a:solidFill>
              <a:latin typeface="Calibri" panose="020F0502020204030204"/>
            </a:endParaRPr>
          </a:p>
          <a:p>
            <a:pPr indent="0">
              <a:lnSpc>
                <a:spcPts val="3025"/>
              </a:lnSpc>
              <a:spcAft>
                <a:spcPts val="630"/>
              </a:spcAft>
            </a:pPr>
            <a:r>
              <a:rPr lang="en-US" sz="2600">
                <a:latin typeface="Calibri" panose="020F0502020204030204"/>
              </a:rPr>
              <a:t>The integral-type arithmetic exceptions are ignored by the C# Unchecked keyword.</a:t>
            </a:r>
            <a:endParaRPr lang="en-US" sz="2600">
              <a:latin typeface="Calibri" panose="020F0502020204030204"/>
            </a:endParaRPr>
          </a:p>
          <a:p>
            <a:pPr indent="0">
              <a:lnSpc>
                <a:spcPts val="3025"/>
              </a:lnSpc>
            </a:pPr>
            <a:r>
              <a:rPr lang="en-US" sz="2600">
                <a:latin typeface="Calibri" panose="020F0502020204030204"/>
              </a:rPr>
              <a:t>It may thus produce a truncated or wrong result, as it does not check explicitly.</a:t>
            </a:r>
            <a:endParaRPr lang="en-US" sz="2600">
              <a:latin typeface="Calibri" panose="020F0502020204030204"/>
            </a:endParaRPr>
          </a:p>
        </p:txBody>
      </p:sp>
      <p:sp>
        <p:nvSpPr>
          <p:cNvPr id="4" name="Rectangles 3"/>
          <p:cNvSpPr/>
          <p:nvPr/>
        </p:nvSpPr>
        <p:spPr>
          <a:xfrm>
            <a:off x="5474208" y="1380744"/>
            <a:ext cx="5023104" cy="3776472"/>
          </a:xfrm>
          <a:prstGeom prst="rect">
            <a:avLst/>
          </a:prstGeom>
        </p:spPr>
        <p:txBody>
          <a:bodyPr lIns="0" tIns="0" rIns="0" bIns="0">
            <a:noAutofit/>
          </a:bodyPr>
          <a:p>
            <a:pPr marR="1633220" indent="0">
              <a:lnSpc>
                <a:spcPts val="2160"/>
              </a:lnSpc>
            </a:pPr>
            <a:r>
              <a:rPr lang="en-US" sz="1600" spc="-50">
                <a:solidFill>
                  <a:srgbClr val="130ECE"/>
                </a:solidFill>
                <a:latin typeface="Consolas" panose="020B0609020204030204"/>
              </a:rPr>
              <a:t>namespace </a:t>
            </a:r>
            <a:r>
              <a:rPr lang="en-US" sz="1600" spc="-50">
                <a:latin typeface="Consolas" panose="020B0609020204030204"/>
              </a:rPr>
              <a:t>sessionyuemo {</a:t>
            </a:r>
            <a:endParaRPr lang="en-US" sz="1600" spc="-50">
              <a:latin typeface="Consolas" panose="020B0609020204030204"/>
            </a:endParaRPr>
          </a:p>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R="2992120" indent="0">
              <a:lnSpc>
                <a:spcPts val="2230"/>
              </a:lnSpc>
            </a:pPr>
            <a:r>
              <a:rPr lang="en-US" sz="1600" spc="-50">
                <a:solidFill>
                  <a:srgbClr val="130ECE"/>
                </a:solidFill>
                <a:latin typeface="Consolas" panose="020B0609020204030204"/>
              </a:rPr>
              <a:t>class </a:t>
            </a:r>
            <a:r>
              <a:rPr lang="en-US" sz="1600" spc="-50">
                <a:solidFill>
                  <a:srgbClr val="408EA2"/>
                </a:solidFill>
                <a:latin typeface="Consolas" panose="020B0609020204030204"/>
              </a:rPr>
              <a:t>Program </a:t>
            </a:r>
            <a:r>
              <a:rPr lang="en-US" sz="1600" spc="-50">
                <a:latin typeface="Consolas" panose="020B0609020204030204"/>
              </a:rPr>
              <a:t>{</a:t>
            </a:r>
            <a:endParaRPr lang="en-US" sz="1600" spc="-50">
              <a:latin typeface="Consolas" panose="020B0609020204030204"/>
            </a:endParaRPr>
          </a:p>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spcAft>
                <a:spcPts val="210"/>
              </a:spcAft>
            </a:pPr>
            <a:r>
              <a:rPr lang="en-US" sz="1600" spc="-50">
                <a:solidFill>
                  <a:srgbClr val="130ECE"/>
                </a:solidFill>
                <a:latin typeface="Consolas" panose="020B0609020204030204"/>
              </a:rPr>
              <a:t>static void </a:t>
            </a:r>
            <a:r>
              <a:rPr lang="en-US" sz="1600" spc="-50">
                <a:solidFill>
                  <a:srgbClr val="34357D"/>
                </a:solidFill>
                <a:latin typeface="Consolas" panose="020B0609020204030204"/>
              </a:rPr>
              <a:t>Main(string[] </a:t>
            </a:r>
            <a:r>
              <a:rPr lang="en-US" sz="1600" spc="-100">
                <a:solidFill>
                  <a:srgbClr val="888888"/>
                </a:solidFill>
                <a:latin typeface="Consolas" panose="020B0609020204030204"/>
              </a:rPr>
              <a:t>args)</a:t>
            </a:r>
            <a:endParaRPr lang="en-US" sz="1600" spc="-100">
              <a:solidFill>
                <a:srgbClr val="888888"/>
              </a:solidFill>
              <a:latin typeface="Consolas" panose="020B0609020204030204"/>
            </a:endParaRPr>
          </a:p>
          <a:p>
            <a:pPr indent="0">
              <a:spcAft>
                <a:spcPts val="210"/>
              </a:spcAft>
            </a:pPr>
            <a:r>
              <a:rPr lang="en-US" sz="2600">
                <a:latin typeface="Calibri" panose="020F0502020204030204"/>
              </a:rPr>
              <a:t>{</a:t>
            </a:r>
            <a:endParaRPr lang="en-US" sz="2600">
              <a:latin typeface="Calibri" panose="020F0502020204030204"/>
            </a:endParaRPr>
          </a:p>
          <a:p>
            <a:pPr indent="0">
              <a:spcAft>
                <a:spcPts val="210"/>
              </a:spcAft>
            </a:pPr>
            <a:r>
              <a:rPr lang="en-US" sz="1600" spc="-50">
                <a:solidFill>
                  <a:srgbClr val="130ECE"/>
                </a:solidFill>
                <a:latin typeface="Consolas" panose="020B0609020204030204"/>
              </a:rPr>
              <a:t>unchecked</a:t>
            </a:r>
            <a:endParaRPr lang="en-US" sz="1600" spc="-50">
              <a:solidFill>
                <a:srgbClr val="130ECE"/>
              </a:solidFill>
              <a:latin typeface="Consolas" panose="020B0609020204030204"/>
            </a:endParaRPr>
          </a:p>
          <a:p>
            <a:pPr indent="0">
              <a:spcAft>
                <a:spcPts val="210"/>
              </a:spcAft>
            </a:pPr>
            <a:r>
              <a:rPr lang="en-US" sz="2600">
                <a:latin typeface="Calibri" panose="020F0502020204030204"/>
              </a:rPr>
              <a:t>{</a:t>
            </a:r>
            <a:endParaRPr lang="en-US" sz="2600">
              <a:latin typeface="Calibri" panose="020F0502020204030204"/>
            </a:endParaRPr>
          </a:p>
          <a:p>
            <a:pPr indent="0">
              <a:spcAft>
                <a:spcPts val="210"/>
              </a:spcAft>
            </a:pPr>
            <a:r>
              <a:rPr lang="en-US" sz="1600" spc="-50">
                <a:solidFill>
                  <a:srgbClr val="130ECE"/>
                </a:solidFill>
                <a:latin typeface="Consolas" panose="020B0609020204030204"/>
              </a:rPr>
              <a:t>int </a:t>
            </a:r>
            <a:r>
              <a:rPr lang="en-US" sz="1600" spc="-50">
                <a:solidFill>
                  <a:srgbClr val="34357D"/>
                </a:solidFill>
                <a:latin typeface="Consolas" panose="020B0609020204030204"/>
              </a:rPr>
              <a:t>n </a:t>
            </a:r>
            <a:r>
              <a:rPr lang="en-US" sz="1600" spc="-50">
                <a:latin typeface="Consolas" panose="020B0609020204030204"/>
              </a:rPr>
              <a:t>= </a:t>
            </a:r>
            <a:r>
              <a:rPr lang="en-US" sz="1600" spc="-50">
                <a:solidFill>
                  <a:srgbClr val="130ECE"/>
                </a:solidFill>
                <a:latin typeface="Consolas" panose="020B0609020204030204"/>
              </a:rPr>
              <a:t>int</a:t>
            </a:r>
            <a:r>
              <a:rPr lang="en-US" sz="1600" spc="-50">
                <a:latin typeface="Consolas" panose="020B0609020204030204"/>
              </a:rPr>
              <a:t>.MaxValue;</a:t>
            </a:r>
            <a:endParaRPr lang="en-US" sz="1600" spc="-50">
              <a:latin typeface="Consolas" panose="020B0609020204030204"/>
            </a:endParaRPr>
          </a:p>
          <a:p>
            <a:pPr indent="0">
              <a:spcAft>
                <a:spcPts val="210"/>
              </a:spcAft>
            </a:pPr>
            <a:r>
              <a:rPr lang="en-US" sz="1600" spc="-50">
                <a:solidFill>
                  <a:srgbClr val="408EA2"/>
                </a:solidFill>
                <a:latin typeface="Consolas" panose="020B0609020204030204"/>
              </a:rPr>
              <a:t>Console.</a:t>
            </a:r>
            <a:r>
              <a:rPr lang="en-US" sz="1600" spc="-50">
                <a:solidFill>
                  <a:srgbClr val="6A4735"/>
                </a:solidFill>
                <a:latin typeface="Consolas" panose="020B0609020204030204"/>
              </a:rPr>
              <a:t>WriteLinefn </a:t>
            </a:r>
            <a:r>
              <a:rPr lang="en-US" sz="1600" spc="-50">
                <a:latin typeface="Consolas" panose="020B0609020204030204"/>
              </a:rPr>
              <a:t>+ 10);</a:t>
            </a:r>
            <a:endParaRPr lang="en-US" sz="1600" spc="-50">
              <a:latin typeface="Consolas" panose="020B0609020204030204"/>
            </a:endParaRPr>
          </a:p>
          <a:p>
            <a:pPr indent="0">
              <a:lnSpc>
                <a:spcPts val="1970"/>
              </a:lnSpc>
            </a:pPr>
            <a:r>
              <a:rPr lang="en-US" sz="2600">
                <a:latin typeface="Calibri" panose="020F0502020204030204"/>
              </a:rPr>
              <a:t>}</a:t>
            </a:r>
            <a:endParaRPr lang="en-US" sz="2600">
              <a:latin typeface="Calibri" panose="020F0502020204030204"/>
            </a:endParaRPr>
          </a:p>
          <a:p>
            <a:pPr indent="0">
              <a:lnSpc>
                <a:spcPts val="1970"/>
              </a:lnSpc>
            </a:pPr>
            <a:r>
              <a:rPr lang="en-US" sz="2600">
                <a:latin typeface="Calibri" panose="020F0502020204030204"/>
              </a:rPr>
              <a:t>}</a:t>
            </a:r>
            <a:endParaRPr lang="en-US" sz="2600">
              <a:latin typeface="Calibri" panose="020F0502020204030204"/>
            </a:endParaRPr>
          </a:p>
          <a:p>
            <a:pPr indent="0">
              <a:lnSpc>
                <a:spcPts val="1970"/>
              </a:lnSpc>
            </a:pPr>
            <a:r>
              <a:rPr lang="en-US" sz="2600">
                <a:latin typeface="Calibri" panose="020F0502020204030204"/>
              </a:rPr>
              <a:t>}</a:t>
            </a:r>
            <a:endParaRPr lang="en-US" sz="2600">
              <a:latin typeface="Calibri" panose="020F0502020204030204"/>
            </a:endParaRPr>
          </a:p>
          <a:p>
            <a:pPr indent="0">
              <a:lnSpc>
                <a:spcPts val="1970"/>
              </a:lnSpc>
              <a:spcAft>
                <a:spcPts val="2100"/>
              </a:spcAft>
            </a:pPr>
            <a:r>
              <a:rPr lang="en-US" sz="2600">
                <a:latin typeface="Calibri" panose="020F0502020204030204"/>
              </a:rPr>
              <a:t>}</a:t>
            </a:r>
            <a:endParaRPr lang="en-US" sz="2600">
              <a:latin typeface="Calibri" panose="020F0502020204030204"/>
            </a:endParaRPr>
          </a:p>
        </p:txBody>
      </p:sp>
      <p:sp>
        <p:nvSpPr>
          <p:cNvPr id="5" name="Rectangles 4"/>
          <p:cNvSpPr/>
          <p:nvPr/>
        </p:nvSpPr>
        <p:spPr>
          <a:xfrm>
            <a:off x="6406896" y="5641848"/>
            <a:ext cx="734568" cy="225552"/>
          </a:xfrm>
          <a:prstGeom prst="rect">
            <a:avLst/>
          </a:prstGeom>
        </p:spPr>
        <p:txBody>
          <a:bodyPr wrap="none" lIns="0" tIns="0" rIns="0" bIns="0">
            <a:noAutofit/>
          </a:bodyPr>
          <a:p>
            <a:pPr indent="0"/>
            <a:r>
              <a:rPr lang="en-US" sz="1600" spc="-50">
                <a:latin typeface="Consolas" panose="020B0609020204030204"/>
              </a:rPr>
              <a:t>Output:</a:t>
            </a:r>
            <a:endParaRPr lang="en-US" sz="1600" spc="-50">
              <a:latin typeface="Consolas" panose="020B0609020204030204"/>
            </a:endParaRPr>
          </a:p>
        </p:txBody>
      </p:sp>
      <p:sp>
        <p:nvSpPr>
          <p:cNvPr id="6" name="Rectangles 5"/>
          <p:cNvSpPr/>
          <p:nvPr/>
        </p:nvSpPr>
        <p:spPr>
          <a:xfrm>
            <a:off x="7555992" y="5650992"/>
            <a:ext cx="1331976" cy="164592"/>
          </a:xfrm>
          <a:prstGeom prst="rect">
            <a:avLst/>
          </a:prstGeom>
          <a:solidFill>
            <a:srgbClr val="000000"/>
          </a:solidFill>
        </p:spPr>
        <p:txBody>
          <a:bodyPr wrap="none" lIns="0" tIns="0" rIns="0" bIns="0">
            <a:noAutofit/>
          </a:bodyPr>
          <a:p>
            <a:pPr indent="0">
              <a:spcBef>
                <a:spcPts val="2100"/>
              </a:spcBef>
            </a:pPr>
            <a:r>
              <a:rPr lang="en-US" sz="1700" spc="-50">
                <a:solidFill>
                  <a:srgbClr val="D4D4D4"/>
                </a:solidFill>
                <a:latin typeface="Consolas" panose="020B0609020204030204"/>
              </a:rPr>
              <a:t>-2147483639</a:t>
            </a:r>
            <a:endParaRPr lang="en-US" sz="1700" spc="-50">
              <a:solidFill>
                <a:srgbClr val="D4D4D4"/>
              </a:solidFill>
              <a:latin typeface="Consolas" panose="020B0609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263779" y="3147060"/>
            <a:ext cx="6394704" cy="1368552"/>
          </a:xfrm>
          <a:prstGeom prst="rect">
            <a:avLst/>
          </a:prstGeom>
        </p:spPr>
      </p:pic>
      <p:sp>
        <p:nvSpPr>
          <p:cNvPr id="3" name="Rectangles 2"/>
          <p:cNvSpPr/>
          <p:nvPr/>
        </p:nvSpPr>
        <p:spPr>
          <a:xfrm>
            <a:off x="950976" y="448056"/>
            <a:ext cx="4480560" cy="515112"/>
          </a:xfrm>
          <a:prstGeom prst="rect">
            <a:avLst/>
          </a:prstGeom>
        </p:spPr>
        <p:txBody>
          <a:bodyPr wrap="none" lIns="0" tIns="0" rIns="0" bIns="0">
            <a:noAutofit/>
          </a:bodyPr>
          <a:p>
            <a:pPr indent="0"/>
            <a:r>
              <a:rPr lang="en-US" sz="4200">
                <a:latin typeface="Calibri" panose="020F0502020204030204"/>
              </a:rPr>
              <a:t>Exception Hierarchy</a:t>
            </a:r>
            <a:endParaRPr lang="en-US" sz="42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53568" y="554736"/>
            <a:ext cx="1993392" cy="192024"/>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IndexOutOfRangeException</a:t>
            </a:r>
            <a:endParaRPr lang="en-US" sz="1400">
              <a:solidFill>
                <a:srgbClr val="FFFFFF"/>
              </a:solidFill>
              <a:latin typeface="Calibri" panose="020F0502020204030204"/>
            </a:endParaRPr>
          </a:p>
        </p:txBody>
      </p:sp>
      <p:sp>
        <p:nvSpPr>
          <p:cNvPr id="3" name="Rectangles 2"/>
          <p:cNvSpPr/>
          <p:nvPr/>
        </p:nvSpPr>
        <p:spPr>
          <a:xfrm>
            <a:off x="493776" y="1328928"/>
            <a:ext cx="1780032" cy="201168"/>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NullReferenceException</a:t>
            </a:r>
            <a:endParaRPr lang="en-US" sz="1400">
              <a:solidFill>
                <a:srgbClr val="FFFFFF"/>
              </a:solidFill>
              <a:latin typeface="Calibri" panose="020F0502020204030204"/>
            </a:endParaRPr>
          </a:p>
        </p:txBody>
      </p:sp>
      <p:sp>
        <p:nvSpPr>
          <p:cNvPr id="4" name="Rectangles 3"/>
          <p:cNvSpPr/>
          <p:nvPr/>
        </p:nvSpPr>
        <p:spPr>
          <a:xfrm>
            <a:off x="609600" y="2121408"/>
            <a:ext cx="1548384" cy="201168"/>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InvalidCast Exception</a:t>
            </a:r>
            <a:endParaRPr lang="en-US" sz="1400">
              <a:solidFill>
                <a:srgbClr val="FFFFFF"/>
              </a:solidFill>
              <a:latin typeface="Calibri" panose="020F0502020204030204"/>
            </a:endParaRPr>
          </a:p>
        </p:txBody>
      </p:sp>
      <p:sp>
        <p:nvSpPr>
          <p:cNvPr id="5" name="Rectangles 4"/>
          <p:cNvSpPr/>
          <p:nvPr/>
        </p:nvSpPr>
        <p:spPr>
          <a:xfrm>
            <a:off x="463296" y="2901696"/>
            <a:ext cx="1834896" cy="207264"/>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OutOfMemoryException</a:t>
            </a:r>
            <a:endParaRPr lang="en-US" sz="1400">
              <a:solidFill>
                <a:srgbClr val="FFFFFF"/>
              </a:solidFill>
              <a:latin typeface="Calibri" panose="020F0502020204030204"/>
            </a:endParaRPr>
          </a:p>
        </p:txBody>
      </p:sp>
      <p:sp>
        <p:nvSpPr>
          <p:cNvPr id="6" name="Rectangles 5"/>
          <p:cNvSpPr/>
          <p:nvPr/>
        </p:nvSpPr>
        <p:spPr>
          <a:xfrm>
            <a:off x="627888" y="3700272"/>
            <a:ext cx="1499616" cy="195072"/>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ArgumentException</a:t>
            </a:r>
            <a:endParaRPr lang="en-US" sz="1400">
              <a:solidFill>
                <a:srgbClr val="FFFFFF"/>
              </a:solidFill>
              <a:latin typeface="Calibri" panose="020F0502020204030204"/>
            </a:endParaRPr>
          </a:p>
        </p:txBody>
      </p:sp>
      <p:sp>
        <p:nvSpPr>
          <p:cNvPr id="7" name="Rectangles 6"/>
          <p:cNvSpPr/>
          <p:nvPr/>
        </p:nvSpPr>
        <p:spPr>
          <a:xfrm>
            <a:off x="3230880" y="3304032"/>
            <a:ext cx="1798320" cy="201168"/>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ArgumentNull Exception</a:t>
            </a:r>
            <a:endParaRPr lang="en-US" sz="1400">
              <a:solidFill>
                <a:srgbClr val="FFFFFF"/>
              </a:solidFill>
              <a:latin typeface="Calibri" panose="020F0502020204030204"/>
            </a:endParaRPr>
          </a:p>
        </p:txBody>
      </p:sp>
      <p:sp>
        <p:nvSpPr>
          <p:cNvPr id="8" name="Rectangles 7"/>
          <p:cNvSpPr/>
          <p:nvPr/>
        </p:nvSpPr>
        <p:spPr>
          <a:xfrm>
            <a:off x="2932176" y="4084320"/>
            <a:ext cx="2395728" cy="207264"/>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ArgumentOutOfRangeException</a:t>
            </a:r>
            <a:endParaRPr lang="en-US" sz="1400">
              <a:solidFill>
                <a:srgbClr val="FFFFFF"/>
              </a:solidFill>
              <a:latin typeface="Calibri" panose="020F0502020204030204"/>
            </a:endParaRPr>
          </a:p>
        </p:txBody>
      </p:sp>
      <p:sp>
        <p:nvSpPr>
          <p:cNvPr id="9" name="Rectangles 8"/>
          <p:cNvSpPr/>
          <p:nvPr/>
        </p:nvSpPr>
        <p:spPr>
          <a:xfrm>
            <a:off x="603504" y="5273040"/>
            <a:ext cx="1548384" cy="201168"/>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ArithmeticException</a:t>
            </a:r>
            <a:endParaRPr lang="en-US" sz="1400">
              <a:solidFill>
                <a:srgbClr val="FFFFFF"/>
              </a:solidFill>
              <a:latin typeface="Calibri" panose="020F0502020204030204"/>
            </a:endParaRPr>
          </a:p>
        </p:txBody>
      </p:sp>
      <p:sp>
        <p:nvSpPr>
          <p:cNvPr id="10" name="Rectangles 9"/>
          <p:cNvSpPr/>
          <p:nvPr/>
        </p:nvSpPr>
        <p:spPr>
          <a:xfrm>
            <a:off x="3273552" y="4876800"/>
            <a:ext cx="1725168" cy="201168"/>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DivideByZeroException</a:t>
            </a:r>
            <a:endParaRPr lang="en-US" sz="1400">
              <a:solidFill>
                <a:srgbClr val="FFFFFF"/>
              </a:solidFill>
              <a:latin typeface="Calibri" panose="020F0502020204030204"/>
            </a:endParaRPr>
          </a:p>
        </p:txBody>
      </p:sp>
      <p:sp>
        <p:nvSpPr>
          <p:cNvPr id="11" name="Rectangles 10"/>
          <p:cNvSpPr/>
          <p:nvPr/>
        </p:nvSpPr>
        <p:spPr>
          <a:xfrm>
            <a:off x="3413760" y="5663184"/>
            <a:ext cx="1438656" cy="207264"/>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OverflowException</a:t>
            </a:r>
            <a:endParaRPr lang="en-US" sz="1400">
              <a:solidFill>
                <a:srgbClr val="FFFFFF"/>
              </a:solidFill>
              <a:latin typeface="Calibri" panose="020F0502020204030204"/>
            </a:endParaRPr>
          </a:p>
        </p:txBody>
      </p:sp>
      <p:sp>
        <p:nvSpPr>
          <p:cNvPr id="12" name="Rectangles 11"/>
          <p:cNvSpPr/>
          <p:nvPr/>
        </p:nvSpPr>
        <p:spPr>
          <a:xfrm>
            <a:off x="786384" y="6065520"/>
            <a:ext cx="1292352" cy="195072"/>
          </a:xfrm>
          <a:prstGeom prst="rect">
            <a:avLst/>
          </a:prstGeom>
          <a:solidFill>
            <a:srgbClr val="45546B"/>
          </a:solidFill>
        </p:spPr>
        <p:txBody>
          <a:bodyPr wrap="none" lIns="0" tIns="0" rIns="0" bIns="0">
            <a:noAutofit/>
          </a:bodyPr>
          <a:p>
            <a:pPr indent="0"/>
            <a:r>
              <a:rPr lang="en-US" sz="1400">
                <a:solidFill>
                  <a:srgbClr val="FFFFFF"/>
                </a:solidFill>
                <a:latin typeface="Calibri" panose="020F0502020204030204"/>
              </a:rPr>
              <a:t>FormatException</a:t>
            </a:r>
            <a:endParaRPr lang="en-US" sz="1400">
              <a:solidFill>
                <a:srgbClr val="FFFFFF"/>
              </a:solidFill>
              <a:latin typeface="Calibri" panose="020F0502020204030204"/>
            </a:endParaRPr>
          </a:p>
        </p:txBody>
      </p:sp>
      <p:sp>
        <p:nvSpPr>
          <p:cNvPr id="13" name="Rectangles 12"/>
          <p:cNvSpPr/>
          <p:nvPr/>
        </p:nvSpPr>
        <p:spPr>
          <a:xfrm>
            <a:off x="4532376"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597408"/>
            <a:ext cx="3867912" cy="515112"/>
          </a:xfrm>
          <a:prstGeom prst="rect">
            <a:avLst/>
          </a:prstGeom>
        </p:spPr>
        <p:txBody>
          <a:bodyPr wrap="none" lIns="0" tIns="0" rIns="0" bIns="0">
            <a:noAutofit/>
          </a:bodyPr>
          <a:p>
            <a:pPr indent="0"/>
            <a:r>
              <a:rPr lang="en-US" sz="4200">
                <a:latin typeface="Calibri" panose="020F0502020204030204"/>
              </a:rPr>
              <a:t>Exception classes</a:t>
            </a:r>
            <a:endParaRPr lang="en-US" sz="4200">
              <a:latin typeface="Calibri" panose="020F0502020204030204"/>
            </a:endParaRPr>
          </a:p>
        </p:txBody>
      </p:sp>
      <p:graphicFrame>
        <p:nvGraphicFramePr>
          <p:cNvPr id="3" name="Table 2"/>
          <p:cNvGraphicFramePr>
            <a:graphicFrameLocks noGrp="1"/>
          </p:cNvGraphicFramePr>
          <p:nvPr/>
        </p:nvGraphicFramePr>
        <p:xfrm>
          <a:off x="502920" y="1228344"/>
          <a:ext cx="10978896" cy="4928616"/>
        </p:xfrm>
        <a:graphic>
          <a:graphicData uri="http://schemas.openxmlformats.org/drawingml/2006/table">
            <a:tbl>
              <a:tblPr/>
              <a:tblGrid>
                <a:gridCol w="4172712"/>
                <a:gridCol w="6806184"/>
              </a:tblGrid>
              <a:tr h="359664">
                <a:tc>
                  <a:txBody>
                    <a:bodyPr>
                      <a:spAutoFit/>
                    </a:bodyPr>
                    <a:p>
                      <a:pPr indent="0"/>
                      <a:r>
                        <a:rPr lang="en-US" sz="1700">
                          <a:latin typeface="Calibri" panose="020F0502020204030204"/>
                        </a:rPr>
                        <a:t>Exception Class</a:t>
                      </a:r>
                      <a:endParaRPr lang="en-US" sz="1700">
                        <a:latin typeface="Calibri" panose="020F0502020204030204"/>
                      </a:endParaRPr>
                    </a:p>
                  </a:txBody>
                  <a:tcPr marL="0" marR="0" marT="0" marB="0" anchor="b">
                    <a:solidFill>
                      <a:srgbClr val="FFC000"/>
                    </a:solidFill>
                  </a:tcPr>
                </a:tc>
                <a:tc>
                  <a:txBody>
                    <a:bodyPr>
                      <a:spAutoFit/>
                    </a:bodyPr>
                    <a:p>
                      <a:pPr indent="0"/>
                      <a:r>
                        <a:rPr lang="en-US" sz="1700">
                          <a:latin typeface="Calibri" panose="020F0502020204030204"/>
                        </a:rPr>
                        <a:t>Description</a:t>
                      </a:r>
                      <a:endParaRPr lang="en-US" sz="1700">
                        <a:latin typeface="Calibri" panose="020F0502020204030204"/>
                      </a:endParaRPr>
                    </a:p>
                  </a:txBody>
                  <a:tcPr marL="0" marR="0" marT="0" marB="0" anchor="b">
                    <a:solidFill>
                      <a:srgbClr val="FFC000"/>
                    </a:solidFill>
                  </a:tcPr>
                </a:tc>
              </a:tr>
              <a:tr h="658368">
                <a:tc>
                  <a:txBody>
                    <a:bodyPr>
                      <a:spAutoFit/>
                    </a:bodyPr>
                    <a:p>
                      <a:pPr indent="0"/>
                      <a:r>
                        <a:rPr lang="en-US" sz="1900" b="1">
                          <a:latin typeface="Calibri" panose="020F0502020204030204"/>
                        </a:rPr>
                        <a:t>ArgumentException</a:t>
                      </a:r>
                      <a:endParaRPr lang="en-US" sz="1900" b="1">
                        <a:latin typeface="Calibri" panose="020F0502020204030204"/>
                      </a:endParaRPr>
                    </a:p>
                  </a:txBody>
                  <a:tcPr marL="0" marR="0" marT="0" marB="0"/>
                </a:tc>
                <a:tc>
                  <a:txBody>
                    <a:bodyPr>
                      <a:spAutoFit/>
                    </a:bodyPr>
                    <a:p>
                      <a:pPr indent="0">
                        <a:lnSpc>
                          <a:spcPts val="2375"/>
                        </a:lnSpc>
                      </a:pPr>
                      <a:r>
                        <a:rPr lang="en-US" sz="1700">
                          <a:latin typeface="Calibri" panose="020F0502020204030204"/>
                        </a:rPr>
                        <a:t>Raised when a non-null argument that is passed to a method is invalid.</a:t>
                      </a:r>
                      <a:endParaRPr lang="en-US" sz="1700">
                        <a:latin typeface="Calibri" panose="020F0502020204030204"/>
                      </a:endParaRPr>
                    </a:p>
                  </a:txBody>
                  <a:tcPr marL="0" marR="0" marT="0" marB="0" anchor="b"/>
                </a:tc>
              </a:tr>
              <a:tr h="448056">
                <a:tc>
                  <a:txBody>
                    <a:bodyPr>
                      <a:spAutoFit/>
                    </a:bodyPr>
                    <a:p>
                      <a:pPr indent="0"/>
                      <a:r>
                        <a:rPr lang="en-US" sz="1900" b="1">
                          <a:latin typeface="Calibri" panose="020F0502020204030204"/>
                        </a:rPr>
                        <a:t>ArgumentNullException</a:t>
                      </a:r>
                      <a:endParaRPr lang="en-US" sz="1900" b="1">
                        <a:latin typeface="Calibri" panose="020F0502020204030204"/>
                      </a:endParaRPr>
                    </a:p>
                  </a:txBody>
                  <a:tcPr marL="0" marR="0" marT="0" marB="0"/>
                </a:tc>
                <a:tc>
                  <a:txBody>
                    <a:bodyPr>
                      <a:spAutoFit/>
                    </a:bodyPr>
                    <a:p>
                      <a:pPr indent="0"/>
                      <a:r>
                        <a:rPr lang="en-US" sz="1700">
                          <a:latin typeface="Calibri" panose="020F0502020204030204"/>
                        </a:rPr>
                        <a:t>Raised when null argument is passed to a method.</a:t>
                      </a:r>
                      <a:endParaRPr lang="en-US" sz="1700">
                        <a:latin typeface="Calibri" panose="020F0502020204030204"/>
                      </a:endParaRPr>
                    </a:p>
                  </a:txBody>
                  <a:tcPr marL="0" marR="0" marT="0" marB="0"/>
                </a:tc>
              </a:tr>
              <a:tr h="713232">
                <a:tc>
                  <a:txBody>
                    <a:bodyPr>
                      <a:spAutoFit/>
                    </a:bodyPr>
                    <a:p>
                      <a:pPr indent="0"/>
                      <a:r>
                        <a:rPr lang="en-US" sz="1900" b="1">
                          <a:latin typeface="Calibri" panose="020F0502020204030204"/>
                        </a:rPr>
                        <a:t>ArgumentOutOfRangeException</a:t>
                      </a:r>
                      <a:endParaRPr lang="en-US" sz="1900" b="1">
                        <a:latin typeface="Calibri" panose="020F0502020204030204"/>
                      </a:endParaRPr>
                    </a:p>
                  </a:txBody>
                  <a:tcPr marL="0" marR="0" marT="0" marB="0"/>
                </a:tc>
                <a:tc>
                  <a:txBody>
                    <a:bodyPr>
                      <a:spAutoFit/>
                    </a:bodyPr>
                    <a:p>
                      <a:pPr indent="0">
                        <a:lnSpc>
                          <a:spcPts val="2400"/>
                        </a:lnSpc>
                      </a:pPr>
                      <a:r>
                        <a:rPr lang="en-US" sz="1700">
                          <a:latin typeface="Calibri" panose="020F0502020204030204"/>
                        </a:rPr>
                        <a:t>Raised when the value of an argument is outside the range of valid values.</a:t>
                      </a:r>
                      <a:endParaRPr lang="en-US" sz="1700">
                        <a:latin typeface="Calibri" panose="020F0502020204030204"/>
                      </a:endParaRPr>
                    </a:p>
                  </a:txBody>
                  <a:tcPr marL="0" marR="0" marT="0" marB="0"/>
                </a:tc>
              </a:tr>
              <a:tr h="445008">
                <a:tc>
                  <a:txBody>
                    <a:bodyPr>
                      <a:spAutoFit/>
                    </a:bodyPr>
                    <a:p>
                      <a:pPr indent="0"/>
                      <a:r>
                        <a:rPr lang="en-US" sz="1900" b="1">
                          <a:latin typeface="Calibri" panose="020F0502020204030204"/>
                        </a:rPr>
                        <a:t>DivideByZeroException</a:t>
                      </a:r>
                      <a:endParaRPr lang="en-US" sz="1900" b="1">
                        <a:latin typeface="Calibri" panose="020F0502020204030204"/>
                      </a:endParaRPr>
                    </a:p>
                  </a:txBody>
                  <a:tcPr marL="0" marR="0" marT="0" marB="0"/>
                </a:tc>
                <a:tc>
                  <a:txBody>
                    <a:bodyPr>
                      <a:spAutoFit/>
                    </a:bodyPr>
                    <a:p>
                      <a:pPr indent="0"/>
                      <a:r>
                        <a:rPr lang="en-US" sz="1700">
                          <a:latin typeface="Calibri" panose="020F0502020204030204"/>
                        </a:rPr>
                        <a:t>Raised when an integer value is divide by zero.</a:t>
                      </a:r>
                      <a:endParaRPr lang="en-US" sz="1700">
                        <a:latin typeface="Calibri" panose="020F0502020204030204"/>
                      </a:endParaRPr>
                    </a:p>
                  </a:txBody>
                  <a:tcPr marL="0" marR="0" marT="0" marB="0"/>
                </a:tc>
              </a:tr>
              <a:tr h="658368">
                <a:tc>
                  <a:txBody>
                    <a:bodyPr>
                      <a:spAutoFit/>
                    </a:bodyPr>
                    <a:p>
                      <a:pPr indent="0"/>
                      <a:r>
                        <a:rPr lang="en-US" sz="1900" b="1">
                          <a:latin typeface="Calibri" panose="020F0502020204030204"/>
                        </a:rPr>
                        <a:t>FileNotFoundException</a:t>
                      </a:r>
                      <a:endParaRPr lang="en-US" sz="1900" b="1">
                        <a:latin typeface="Calibri" panose="020F0502020204030204"/>
                      </a:endParaRPr>
                    </a:p>
                  </a:txBody>
                  <a:tcPr marL="0" marR="0" marT="0" marB="0"/>
                </a:tc>
                <a:tc>
                  <a:txBody>
                    <a:bodyPr>
                      <a:spAutoFit/>
                    </a:bodyPr>
                    <a:p>
                      <a:pPr indent="0">
                        <a:lnSpc>
                          <a:spcPts val="2400"/>
                        </a:lnSpc>
                      </a:pPr>
                      <a:r>
                        <a:rPr lang="en-US" sz="1700">
                          <a:latin typeface="Calibri" panose="020F0502020204030204"/>
                        </a:rPr>
                        <a:t>Raised when a physical file does not exist at the specified location.</a:t>
                      </a:r>
                      <a:endParaRPr lang="en-US" sz="1700">
                        <a:latin typeface="Calibri" panose="020F0502020204030204"/>
                      </a:endParaRPr>
                    </a:p>
                  </a:txBody>
                  <a:tcPr marL="0" marR="0" marT="0" marB="0" anchor="b"/>
                </a:tc>
              </a:tr>
              <a:tr h="658368">
                <a:tc>
                  <a:txBody>
                    <a:bodyPr>
                      <a:spAutoFit/>
                    </a:bodyPr>
                    <a:p>
                      <a:pPr indent="0"/>
                      <a:r>
                        <a:rPr lang="en-US" sz="1900" b="1">
                          <a:latin typeface="Calibri" panose="020F0502020204030204"/>
                        </a:rPr>
                        <a:t>FormatException</a:t>
                      </a:r>
                      <a:endParaRPr lang="en-US" sz="1900" b="1">
                        <a:latin typeface="Calibri" panose="020F0502020204030204"/>
                      </a:endParaRPr>
                    </a:p>
                  </a:txBody>
                  <a:tcPr marL="0" marR="0" marT="0" marB="0"/>
                </a:tc>
                <a:tc>
                  <a:txBody>
                    <a:bodyPr>
                      <a:spAutoFit/>
                    </a:bodyPr>
                    <a:p>
                      <a:pPr indent="0">
                        <a:lnSpc>
                          <a:spcPts val="2400"/>
                        </a:lnSpc>
                      </a:pPr>
                      <a:r>
                        <a:rPr lang="en-US" sz="1700">
                          <a:latin typeface="Calibri" panose="020F0502020204030204"/>
                        </a:rPr>
                        <a:t>Raised when a value is not in an appropriate format to be converted from a string by a conversion method such as Parse.</a:t>
                      </a:r>
                      <a:endParaRPr lang="en-US" sz="1700">
                        <a:latin typeface="Calibri" panose="020F0502020204030204"/>
                      </a:endParaRPr>
                    </a:p>
                  </a:txBody>
                  <a:tcPr marL="0" marR="0" marT="0" marB="0" anchor="b"/>
                </a:tc>
              </a:tr>
              <a:tr h="987552">
                <a:tc>
                  <a:txBody>
                    <a:bodyPr>
                      <a:spAutoFit/>
                    </a:bodyPr>
                    <a:p>
                      <a:pPr indent="0"/>
                      <a:r>
                        <a:rPr lang="en-US" sz="1900" b="1">
                          <a:latin typeface="Calibri" panose="020F0502020204030204"/>
                        </a:rPr>
                        <a:t>IndexOutOfRangeException</a:t>
                      </a:r>
                      <a:endParaRPr lang="en-US" sz="1900" b="1">
                        <a:latin typeface="Calibri" panose="020F0502020204030204"/>
                      </a:endParaRPr>
                    </a:p>
                  </a:txBody>
                  <a:tcPr marL="0" marR="0" marT="0" marB="0"/>
                </a:tc>
                <a:tc>
                  <a:txBody>
                    <a:bodyPr>
                      <a:spAutoFit/>
                    </a:bodyPr>
                    <a:p>
                      <a:pPr indent="0">
                        <a:lnSpc>
                          <a:spcPts val="2160"/>
                        </a:lnSpc>
                      </a:pPr>
                      <a:r>
                        <a:rPr lang="en-US" sz="1700">
                          <a:latin typeface="Calibri" panose="020F0502020204030204"/>
                        </a:rPr>
                        <a:t>Raised when an array index is outside the lower or upper bounds of an array or collection.</a:t>
                      </a:r>
                      <a:endParaRPr lang="en-US" sz="1700">
                        <a:latin typeface="Calibri" panose="020F0502020204030204"/>
                      </a:endParaRPr>
                    </a:p>
                  </a:txBody>
                  <a:tcPr marL="0" marR="0" marT="0" marB="0"/>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49808" y="448056"/>
            <a:ext cx="3867912" cy="515112"/>
          </a:xfrm>
          <a:prstGeom prst="rect">
            <a:avLst/>
          </a:prstGeom>
        </p:spPr>
        <p:txBody>
          <a:bodyPr wrap="none" lIns="0" tIns="0" rIns="0" bIns="0">
            <a:noAutofit/>
          </a:bodyPr>
          <a:p>
            <a:pPr indent="0"/>
            <a:r>
              <a:rPr lang="en-US" sz="4200">
                <a:latin typeface="Calibri" panose="020F0502020204030204"/>
              </a:rPr>
              <a:t>Exception classes</a:t>
            </a:r>
            <a:endParaRPr lang="en-US" sz="4200">
              <a:latin typeface="Calibri" panose="020F0502020204030204"/>
            </a:endParaRPr>
          </a:p>
        </p:txBody>
      </p:sp>
      <p:graphicFrame>
        <p:nvGraphicFramePr>
          <p:cNvPr id="3" name="Table 2"/>
          <p:cNvGraphicFramePr>
            <a:graphicFrameLocks noGrp="1"/>
          </p:cNvGraphicFramePr>
          <p:nvPr/>
        </p:nvGraphicFramePr>
        <p:xfrm>
          <a:off x="713232" y="1304544"/>
          <a:ext cx="10238232" cy="5132832"/>
        </p:xfrm>
        <a:graphic>
          <a:graphicData uri="http://schemas.openxmlformats.org/drawingml/2006/table">
            <a:tbl>
              <a:tblPr/>
              <a:tblGrid>
                <a:gridCol w="2965704"/>
                <a:gridCol w="7272528"/>
              </a:tblGrid>
              <a:tr h="429768">
                <a:tc>
                  <a:txBody>
                    <a:bodyPr>
                      <a:spAutoFit/>
                    </a:bodyPr>
                    <a:p>
                      <a:pPr marL="127000" indent="0"/>
                      <a:r>
                        <a:rPr lang="en-US" sz="2200">
                          <a:latin typeface="Arial" panose="020B0604020202020204"/>
                        </a:rPr>
                        <a:t>Exception Class</a:t>
                      </a:r>
                      <a:endParaRPr lang="en-US" sz="2200">
                        <a:latin typeface="Arial" panose="020B0604020202020204"/>
                      </a:endParaRPr>
                    </a:p>
                  </a:txBody>
                  <a:tcPr marL="0" marR="0" marT="0" marB="0" anchor="b">
                    <a:solidFill>
                      <a:srgbClr val="FFC000"/>
                    </a:solidFill>
                  </a:tcPr>
                </a:tc>
                <a:tc>
                  <a:txBody>
                    <a:bodyPr>
                      <a:spAutoFit/>
                    </a:bodyPr>
                    <a:p>
                      <a:pPr marL="101600" indent="0"/>
                      <a:r>
                        <a:rPr lang="en-US" sz="2200">
                          <a:latin typeface="Arial" panose="020B0604020202020204"/>
                        </a:rPr>
                        <a:t>Description</a:t>
                      </a:r>
                      <a:endParaRPr lang="en-US" sz="2200">
                        <a:latin typeface="Arial" panose="020B0604020202020204"/>
                      </a:endParaRPr>
                    </a:p>
                  </a:txBody>
                  <a:tcPr marL="0" marR="0" marT="0" marB="0" anchor="b">
                    <a:solidFill>
                      <a:srgbClr val="FFC000"/>
                    </a:solidFill>
                  </a:tcPr>
                </a:tc>
              </a:tr>
              <a:tr h="1005840">
                <a:tc>
                  <a:txBody>
                    <a:bodyPr>
                      <a:spAutoFit/>
                    </a:bodyPr>
                    <a:p>
                      <a:pPr marL="127000" indent="0">
                        <a:spcAft>
                          <a:spcPts val="630"/>
                        </a:spcAft>
                      </a:pPr>
                      <a:r>
                        <a:rPr lang="en-US" sz="2300" b="1" spc="-50">
                          <a:latin typeface="Calibri" panose="020F0502020204030204"/>
                        </a:rPr>
                        <a:t>NullReferenceExceptio</a:t>
                      </a:r>
                      <a:endParaRPr lang="en-US" sz="2300" b="1" spc="-50">
                        <a:latin typeface="Calibri" panose="020F0502020204030204"/>
                      </a:endParaRPr>
                    </a:p>
                    <a:p>
                      <a:pPr marL="127000" indent="0"/>
                      <a:r>
                        <a:rPr lang="en-US" sz="2300" b="1" spc="-50">
                          <a:latin typeface="Calibri" panose="020F0502020204030204"/>
                        </a:rPr>
                        <a:t>n</a:t>
                      </a:r>
                      <a:endParaRPr lang="en-US" sz="2300" b="1" spc="-50">
                        <a:latin typeface="Calibri" panose="020F0502020204030204"/>
                      </a:endParaRPr>
                    </a:p>
                  </a:txBody>
                  <a:tcPr marL="0" marR="0" marT="0" marB="0" anchor="b"/>
                </a:tc>
                <a:tc>
                  <a:txBody>
                    <a:bodyPr>
                      <a:spAutoFit/>
                    </a:bodyPr>
                    <a:p>
                      <a:pPr marL="101600" indent="0"/>
                      <a:r>
                        <a:rPr lang="en-US" sz="2300" spc="-50">
                          <a:solidFill>
                            <a:srgbClr val="332F38"/>
                          </a:solidFill>
                          <a:latin typeface="Calibri" panose="020F0502020204030204"/>
                        </a:rPr>
                        <a:t>Raised when program access members of null object.</a:t>
                      </a:r>
                      <a:endParaRPr lang="en-US" sz="2300" spc="-50">
                        <a:solidFill>
                          <a:srgbClr val="332F38"/>
                        </a:solidFill>
                        <a:latin typeface="Calibri" panose="020F0502020204030204"/>
                      </a:endParaRPr>
                    </a:p>
                  </a:txBody>
                  <a:tcPr marL="0" marR="0" marT="0" marB="0"/>
                </a:tc>
              </a:tr>
              <a:tr h="710184">
                <a:tc>
                  <a:txBody>
                    <a:bodyPr>
                      <a:spAutoFit/>
                    </a:bodyPr>
                    <a:p>
                      <a:pPr marL="127000" indent="0"/>
                      <a:r>
                        <a:rPr lang="en-US" sz="2300" b="1" spc="-50">
                          <a:latin typeface="Calibri" panose="020F0502020204030204"/>
                        </a:rPr>
                        <a:t>OverflowException</a:t>
                      </a:r>
                      <a:endParaRPr lang="en-US" sz="2300" b="1" spc="-50">
                        <a:latin typeface="Calibri" panose="020F0502020204030204"/>
                      </a:endParaRPr>
                    </a:p>
                  </a:txBody>
                  <a:tcPr marL="0" marR="0" marT="0" marB="0"/>
                </a:tc>
                <a:tc>
                  <a:txBody>
                    <a:bodyPr>
                      <a:spAutoFit/>
                    </a:bodyPr>
                    <a:p>
                      <a:pPr marL="101600" indent="0">
                        <a:lnSpc>
                          <a:spcPts val="2400"/>
                        </a:lnSpc>
                      </a:pPr>
                      <a:r>
                        <a:rPr lang="en-US" sz="2300" spc="-50">
                          <a:solidFill>
                            <a:srgbClr val="332F38"/>
                          </a:solidFill>
                          <a:latin typeface="Calibri" panose="020F0502020204030204"/>
                        </a:rPr>
                        <a:t>Raised when an arithmetic, casting, or conversion operation results in an overflow.</a:t>
                      </a:r>
                      <a:endParaRPr lang="en-US" sz="2300" spc="-50">
                        <a:solidFill>
                          <a:srgbClr val="332F38"/>
                        </a:solidFill>
                        <a:latin typeface="Calibri" panose="020F0502020204030204"/>
                      </a:endParaRPr>
                    </a:p>
                  </a:txBody>
                  <a:tcPr marL="0" marR="0" marT="0" marB="0"/>
                </a:tc>
              </a:tr>
              <a:tr h="1005840">
                <a:tc>
                  <a:txBody>
                    <a:bodyPr>
                      <a:spAutoFit/>
                    </a:bodyPr>
                    <a:p>
                      <a:pPr marL="127000" indent="0">
                        <a:spcAft>
                          <a:spcPts val="840"/>
                        </a:spcAft>
                      </a:pPr>
                      <a:r>
                        <a:rPr lang="en-US" sz="2300" b="1" spc="-50">
                          <a:latin typeface="Calibri" panose="020F0502020204030204"/>
                        </a:rPr>
                        <a:t>OutOfMemoryExceptio</a:t>
                      </a:r>
                      <a:endParaRPr lang="en-US" sz="2300" b="1" spc="-50">
                        <a:latin typeface="Calibri" panose="020F0502020204030204"/>
                      </a:endParaRPr>
                    </a:p>
                    <a:p>
                      <a:pPr marL="127000" indent="0"/>
                      <a:r>
                        <a:rPr lang="en-US" sz="2300" b="1" spc="-50">
                          <a:latin typeface="Calibri" panose="020F0502020204030204"/>
                        </a:rPr>
                        <a:t>n</a:t>
                      </a:r>
                      <a:endParaRPr lang="en-US" sz="2300" b="1" spc="-50">
                        <a:latin typeface="Calibri" panose="020F0502020204030204"/>
                      </a:endParaRPr>
                    </a:p>
                  </a:txBody>
                  <a:tcPr marL="0" marR="0" marT="0" marB="0" anchor="b"/>
                </a:tc>
                <a:tc>
                  <a:txBody>
                    <a:bodyPr>
                      <a:spAutoFit/>
                    </a:bodyPr>
                    <a:p>
                      <a:pPr marL="101600" indent="0">
                        <a:lnSpc>
                          <a:spcPts val="2425"/>
                        </a:lnSpc>
                      </a:pPr>
                      <a:r>
                        <a:rPr lang="en-US" sz="2300" spc="-50">
                          <a:solidFill>
                            <a:srgbClr val="332F38"/>
                          </a:solidFill>
                          <a:latin typeface="Calibri" panose="020F0502020204030204"/>
                        </a:rPr>
                        <a:t>Raised when a program does not get enough memory to execute the code.</a:t>
                      </a:r>
                      <a:endParaRPr lang="en-US" sz="2300" spc="-50">
                        <a:solidFill>
                          <a:srgbClr val="332F38"/>
                        </a:solidFill>
                        <a:latin typeface="Calibri" panose="020F0502020204030204"/>
                      </a:endParaRPr>
                    </a:p>
                  </a:txBody>
                  <a:tcPr marL="0" marR="0" marT="0" marB="0"/>
                </a:tc>
              </a:tr>
              <a:tr h="1005840">
                <a:tc>
                  <a:txBody>
                    <a:bodyPr>
                      <a:spAutoFit/>
                    </a:bodyPr>
                    <a:p>
                      <a:pPr marL="127000" indent="0">
                        <a:spcAft>
                          <a:spcPts val="840"/>
                        </a:spcAft>
                      </a:pPr>
                      <a:r>
                        <a:rPr lang="en-US" sz="2300" b="1" spc="-50">
                          <a:latin typeface="Calibri" panose="020F0502020204030204"/>
                        </a:rPr>
                        <a:t>StackOverflowExcepti</a:t>
                      </a:r>
                      <a:endParaRPr lang="en-US" sz="2300" b="1" spc="-50">
                        <a:latin typeface="Calibri" panose="020F0502020204030204"/>
                      </a:endParaRPr>
                    </a:p>
                    <a:p>
                      <a:pPr marL="127000" indent="0"/>
                      <a:r>
                        <a:rPr lang="en-US" sz="2300" b="1" spc="-50">
                          <a:latin typeface="Calibri" panose="020F0502020204030204"/>
                        </a:rPr>
                        <a:t>on</a:t>
                      </a:r>
                      <a:endParaRPr lang="en-US" sz="2300" b="1" spc="-50">
                        <a:latin typeface="Calibri" panose="020F0502020204030204"/>
                      </a:endParaRPr>
                    </a:p>
                  </a:txBody>
                  <a:tcPr marL="0" marR="0" marT="0" marB="0" anchor="b"/>
                </a:tc>
                <a:tc>
                  <a:txBody>
                    <a:bodyPr>
                      <a:spAutoFit/>
                    </a:bodyPr>
                    <a:p>
                      <a:pPr marL="101600" indent="0"/>
                      <a:r>
                        <a:rPr lang="en-US" sz="2300" spc="-50">
                          <a:solidFill>
                            <a:srgbClr val="332F38"/>
                          </a:solidFill>
                          <a:latin typeface="Calibri" panose="020F0502020204030204"/>
                        </a:rPr>
                        <a:t>Raised when a stack in memory overflows.</a:t>
                      </a:r>
                      <a:endParaRPr lang="en-US" sz="2300" spc="-50">
                        <a:solidFill>
                          <a:srgbClr val="332F38"/>
                        </a:solidFill>
                        <a:latin typeface="Calibri" panose="020F0502020204030204"/>
                      </a:endParaRPr>
                    </a:p>
                  </a:txBody>
                  <a:tcPr marL="0" marR="0" marT="0" marB="0"/>
                </a:tc>
              </a:tr>
              <a:tr h="975360">
                <a:tc>
                  <a:txBody>
                    <a:bodyPr>
                      <a:spAutoFit/>
                    </a:bodyPr>
                    <a:p>
                      <a:pPr marL="127000" indent="0"/>
                      <a:r>
                        <a:rPr lang="en-US" sz="1900" b="1">
                          <a:latin typeface="Calibri" panose="020F0502020204030204"/>
                        </a:rPr>
                        <a:t>InvalidCast Exception</a:t>
                      </a:r>
                      <a:endParaRPr lang="en-US" sz="1900" b="1">
                        <a:latin typeface="Calibri" panose="020F0502020204030204"/>
                      </a:endParaRPr>
                    </a:p>
                  </a:txBody>
                  <a:tcPr marL="0" marR="0" marT="0" marB="0"/>
                </a:tc>
                <a:tc>
                  <a:txBody>
                    <a:bodyPr>
                      <a:spAutoFit/>
                    </a:bodyPr>
                    <a:p>
                      <a:pPr marL="101600" indent="0"/>
                      <a:r>
                        <a:rPr lang="en-US" sz="1700">
                          <a:latin typeface="Calibri" panose="020F0502020204030204"/>
                        </a:rPr>
                        <a:t>Handles errors generated during typecasting.</a:t>
                      </a:r>
                      <a:endParaRPr lang="en-US" sz="1700">
                        <a:latin typeface="Calibri" panose="020F0502020204030204"/>
                      </a:endParaRPr>
                    </a:p>
                  </a:txBody>
                  <a:tcPr marL="0" marR="0" marT="0" marB="0"/>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76072" y="448056"/>
            <a:ext cx="6443472" cy="420624"/>
          </a:xfrm>
          <a:prstGeom prst="rect">
            <a:avLst/>
          </a:prstGeom>
        </p:spPr>
        <p:txBody>
          <a:bodyPr wrap="none" lIns="0" tIns="0" rIns="0" bIns="0">
            <a:noAutofit/>
          </a:bodyPr>
          <a:p>
            <a:pPr indent="0"/>
            <a:r>
              <a:rPr lang="en-US" sz="4200">
                <a:latin typeface="Calibri" panose="020F0502020204030204"/>
              </a:rPr>
              <a:t>Introduction to Visual Studio</a:t>
            </a:r>
            <a:endParaRPr lang="en-US" sz="4200">
              <a:latin typeface="Calibri" panose="020F0502020204030204"/>
            </a:endParaRPr>
          </a:p>
        </p:txBody>
      </p:sp>
      <p:sp>
        <p:nvSpPr>
          <p:cNvPr id="3" name="Rectangles 2"/>
          <p:cNvSpPr/>
          <p:nvPr/>
        </p:nvSpPr>
        <p:spPr>
          <a:xfrm>
            <a:off x="533400" y="1374648"/>
            <a:ext cx="10460736" cy="4236720"/>
          </a:xfrm>
          <a:prstGeom prst="rect">
            <a:avLst/>
          </a:prstGeom>
        </p:spPr>
        <p:txBody>
          <a:bodyPr lIns="0" tIns="0" rIns="0" bIns="0">
            <a:noAutofit/>
          </a:bodyPr>
          <a:p>
            <a:pPr marL="254000" indent="-254000" algn="just">
              <a:spcAft>
                <a:spcPts val="1050"/>
              </a:spcAft>
            </a:pPr>
            <a:r>
              <a:rPr lang="en-US" sz="2600" b="1">
                <a:solidFill>
                  <a:srgbClr val="016DC0"/>
                </a:solidFill>
                <a:latin typeface="Calibri" panose="020F0502020204030204"/>
              </a:rPr>
              <a:t>Visual Studio 2019</a:t>
            </a:r>
            <a:endParaRPr lang="en-US" sz="2600" b="1">
              <a:solidFill>
                <a:srgbClr val="016DC0"/>
              </a:solidFill>
              <a:latin typeface="Calibri" panose="020F0502020204030204"/>
            </a:endParaRPr>
          </a:p>
          <a:p>
            <a:pPr marL="254000" indent="-254000" algn="just">
              <a:spcAft>
                <a:spcPts val="1050"/>
              </a:spcAft>
            </a:pPr>
            <a:r>
              <a:rPr lang="en-US" sz="2600">
                <a:latin typeface="Calibri" panose="020F0502020204030204"/>
              </a:rPr>
              <a:t>•    Microsoft Visual Studio 2019 only </a:t>
            </a:r>
            <a:r>
              <a:rPr lang="en-US" sz="2600">
                <a:solidFill>
                  <a:srgbClr val="FC0000"/>
                </a:solidFill>
                <a:latin typeface="Calibri" panose="020F0502020204030204"/>
              </a:rPr>
              <a:t>runs on Windows.</a:t>
            </a:r>
            <a:endParaRPr lang="en-US" sz="2600">
              <a:solidFill>
                <a:srgbClr val="FC0000"/>
              </a:solidFill>
              <a:latin typeface="Calibri" panose="020F0502020204030204"/>
            </a:endParaRPr>
          </a:p>
          <a:p>
            <a:pPr marL="254000" indent="-254000" algn="just">
              <a:lnSpc>
                <a:spcPts val="2450"/>
              </a:lnSpc>
              <a:spcAft>
                <a:spcPts val="630"/>
              </a:spcAft>
            </a:pPr>
            <a:r>
              <a:rPr lang="en-US" sz="2600">
                <a:latin typeface="Calibri" panose="020F0502020204030204"/>
              </a:rPr>
              <a:t>•You must run it on Windows </a:t>
            </a:r>
            <a:r>
              <a:rPr lang="en-US" sz="2600" b="1">
                <a:latin typeface="Calibri" panose="020F0502020204030204"/>
              </a:rPr>
              <a:t>10 </a:t>
            </a:r>
            <a:r>
              <a:rPr lang="en-US" sz="2600">
                <a:latin typeface="Calibri" panose="020F0502020204030204"/>
              </a:rPr>
              <a:t>to create </a:t>
            </a:r>
            <a:r>
              <a:rPr lang="en-US" sz="2600" b="1">
                <a:latin typeface="Calibri" panose="020F0502020204030204"/>
              </a:rPr>
              <a:t>Universal Windows Platform (UWP) </a:t>
            </a:r>
            <a:r>
              <a:rPr lang="en-US" sz="2600">
                <a:latin typeface="Calibri" panose="020F0502020204030204"/>
              </a:rPr>
              <a:t>apps.</a:t>
            </a:r>
            <a:endParaRPr lang="en-US" sz="2600">
              <a:latin typeface="Calibri" panose="020F0502020204030204"/>
            </a:endParaRPr>
          </a:p>
          <a:p>
            <a:pPr marL="254000" indent="-254000" algn="just">
              <a:spcAft>
                <a:spcPts val="1050"/>
              </a:spcAft>
            </a:pPr>
            <a:r>
              <a:rPr lang="en-US" sz="2600">
                <a:latin typeface="Calibri" panose="020F0502020204030204"/>
              </a:rPr>
              <a:t>•    It is the only Microsoft developer tool that </a:t>
            </a:r>
            <a:r>
              <a:rPr lang="en-US" sz="2600">
                <a:solidFill>
                  <a:srgbClr val="FC0000"/>
                </a:solidFill>
                <a:latin typeface="Calibri" panose="020F0502020204030204"/>
              </a:rPr>
              <a:t>can create Windows apps.</a:t>
            </a:r>
            <a:endParaRPr lang="en-US" sz="2600">
              <a:solidFill>
                <a:srgbClr val="FC0000"/>
              </a:solidFill>
              <a:latin typeface="Calibri" panose="020F0502020204030204"/>
            </a:endParaRPr>
          </a:p>
          <a:p>
            <a:pPr marL="254000" indent="-254000" algn="just">
              <a:spcAft>
                <a:spcPts val="1050"/>
              </a:spcAft>
            </a:pPr>
            <a:r>
              <a:rPr lang="en-US" sz="2600" b="1">
                <a:solidFill>
                  <a:srgbClr val="016DC0"/>
                </a:solidFill>
                <a:latin typeface="Calibri" panose="020F0502020204030204"/>
              </a:rPr>
              <a:t>Visual Studio 2019 for Mac</a:t>
            </a:r>
            <a:endParaRPr lang="en-US" sz="2600" b="1">
              <a:solidFill>
                <a:srgbClr val="016DC0"/>
              </a:solidFill>
              <a:latin typeface="Calibri" panose="020F0502020204030204"/>
            </a:endParaRPr>
          </a:p>
          <a:p>
            <a:pPr indent="0" algn="just">
              <a:lnSpc>
                <a:spcPts val="2470"/>
              </a:lnSpc>
              <a:spcAft>
                <a:spcPts val="630"/>
              </a:spcAft>
            </a:pPr>
            <a:r>
              <a:rPr lang="en-US" sz="2600">
                <a:latin typeface="Calibri" panose="020F0502020204030204"/>
              </a:rPr>
              <a:t>To create apps for the Apple operating systems like iOS to run on devices like iPhone and iPad, you must have </a:t>
            </a:r>
            <a:r>
              <a:rPr lang="en-US" sz="2600">
                <a:solidFill>
                  <a:srgbClr val="FC0000"/>
                </a:solidFill>
                <a:latin typeface="Calibri" panose="020F0502020204030204"/>
              </a:rPr>
              <a:t>Xcode, </a:t>
            </a:r>
            <a:r>
              <a:rPr lang="en-US" sz="2600">
                <a:latin typeface="Calibri" panose="020F0502020204030204"/>
              </a:rPr>
              <a:t>but that tool </a:t>
            </a:r>
            <a:r>
              <a:rPr lang="en-US" sz="2600">
                <a:solidFill>
                  <a:srgbClr val="FC0000"/>
                </a:solidFill>
                <a:latin typeface="Calibri" panose="020F0502020204030204"/>
              </a:rPr>
              <a:t>only runs on macOS.</a:t>
            </a:r>
            <a:endParaRPr lang="en-US" sz="2600">
              <a:solidFill>
                <a:srgbClr val="FC0000"/>
              </a:solidFill>
              <a:latin typeface="Calibri" panose="020F0502020204030204"/>
            </a:endParaRPr>
          </a:p>
          <a:p>
            <a:pPr marL="254000" indent="-254000" algn="just">
              <a:lnSpc>
                <a:spcPts val="2470"/>
              </a:lnSpc>
            </a:pPr>
            <a:r>
              <a:rPr lang="en-US" sz="2600">
                <a:latin typeface="Calibri" panose="020F0502020204030204"/>
              </a:rPr>
              <a:t>•Although you </a:t>
            </a:r>
            <a:r>
              <a:rPr lang="en-US" sz="2600">
                <a:solidFill>
                  <a:srgbClr val="FC0000"/>
                </a:solidFill>
                <a:latin typeface="Calibri" panose="020F0502020204030204"/>
              </a:rPr>
              <a:t>can use Visual Studio 2019 on Windows </a:t>
            </a:r>
            <a:r>
              <a:rPr lang="en-US" sz="2600">
                <a:latin typeface="Calibri" panose="020F0502020204030204"/>
              </a:rPr>
              <a:t>with its </a:t>
            </a:r>
            <a:r>
              <a:rPr lang="en-US" sz="2600">
                <a:solidFill>
                  <a:srgbClr val="FC0000"/>
                </a:solidFill>
                <a:latin typeface="Calibri" panose="020F0502020204030204"/>
              </a:rPr>
              <a:t>Xamarin extensions </a:t>
            </a:r>
            <a:r>
              <a:rPr lang="en-US" sz="2600">
                <a:latin typeface="Calibri" panose="020F0502020204030204"/>
              </a:rPr>
              <a:t>to write a cross-platform mobile app, you still need macOS and Xcode to compile it.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29056" y="347472"/>
            <a:ext cx="4279392" cy="1118616"/>
          </a:xfrm>
          <a:prstGeom prst="rect">
            <a:avLst/>
          </a:prstGeom>
        </p:spPr>
        <p:txBody>
          <a:bodyPr lIns="0" tIns="0" rIns="0" bIns="0">
            <a:noAutofit/>
          </a:bodyPr>
          <a:p>
            <a:pPr indent="0">
              <a:lnSpc>
                <a:spcPts val="4750"/>
              </a:lnSpc>
            </a:pPr>
            <a:r>
              <a:rPr lang="en-US" sz="4300">
                <a:latin typeface="Calibri" panose="020F0502020204030204"/>
              </a:rPr>
              <a:t>Exception handling (key definitions)</a:t>
            </a:r>
            <a:endParaRPr lang="en-US" sz="4300">
              <a:latin typeface="Calibri" panose="020F0502020204030204"/>
            </a:endParaRPr>
          </a:p>
        </p:txBody>
      </p:sp>
      <p:graphicFrame>
        <p:nvGraphicFramePr>
          <p:cNvPr id="3" name="Table 2"/>
          <p:cNvGraphicFramePr>
            <a:graphicFrameLocks noGrp="1"/>
          </p:cNvGraphicFramePr>
          <p:nvPr/>
        </p:nvGraphicFramePr>
        <p:xfrm>
          <a:off x="947928" y="1520952"/>
          <a:ext cx="10302240" cy="5035296"/>
        </p:xfrm>
        <a:graphic>
          <a:graphicData uri="http://schemas.openxmlformats.org/drawingml/2006/table">
            <a:tbl>
              <a:tblPr/>
              <a:tblGrid>
                <a:gridCol w="1944624"/>
                <a:gridCol w="8357616"/>
              </a:tblGrid>
              <a:tr h="1027176">
                <a:tc>
                  <a:txBody>
                    <a:bodyPr>
                      <a:spAutoFit/>
                    </a:bodyPr>
                    <a:p>
                      <a:pPr marL="101600" indent="0"/>
                      <a:r>
                        <a:rPr lang="en-US" sz="2600">
                          <a:latin typeface="Calibri" panose="020F0502020204030204"/>
                        </a:rPr>
                        <a:t>try</a:t>
                      </a:r>
                      <a:endParaRPr lang="en-US" sz="2600">
                        <a:latin typeface="Calibri" panose="020F0502020204030204"/>
                      </a:endParaRPr>
                    </a:p>
                  </a:txBody>
                  <a:tcPr marL="0" marR="0" marT="0" marB="0" anchor="ctr"/>
                </a:tc>
                <a:tc>
                  <a:txBody>
                    <a:bodyPr>
                      <a:spAutoFit/>
                    </a:bodyPr>
                    <a:p>
                      <a:pPr marL="101600" indent="0">
                        <a:lnSpc>
                          <a:spcPts val="3360"/>
                        </a:lnSpc>
                      </a:pPr>
                      <a:r>
                        <a:rPr lang="en-US" sz="2600">
                          <a:latin typeface="Calibri" panose="020F0502020204030204"/>
                        </a:rPr>
                        <a:t>Used to define a try block. This block holds the code that may throw an exception.</a:t>
                      </a:r>
                      <a:endParaRPr lang="en-US" sz="2600">
                        <a:latin typeface="Calibri" panose="020F0502020204030204"/>
                      </a:endParaRPr>
                    </a:p>
                  </a:txBody>
                  <a:tcPr marL="0" marR="0" marT="0" marB="0" anchor="b"/>
                </a:tc>
              </a:tr>
              <a:tr h="1021080">
                <a:tc>
                  <a:txBody>
                    <a:bodyPr>
                      <a:spAutoFit/>
                    </a:bodyPr>
                    <a:p>
                      <a:pPr marL="101600" indent="0"/>
                      <a:r>
                        <a:rPr lang="en-US" sz="2600">
                          <a:latin typeface="Calibri" panose="020F0502020204030204"/>
                        </a:rPr>
                        <a:t>catch</a:t>
                      </a:r>
                      <a:endParaRPr lang="en-US" sz="2600">
                        <a:latin typeface="Calibri" panose="020F0502020204030204"/>
                      </a:endParaRPr>
                    </a:p>
                  </a:txBody>
                  <a:tcPr marL="0" marR="0" marT="0" marB="0" anchor="ctr"/>
                </a:tc>
                <a:tc>
                  <a:txBody>
                    <a:bodyPr>
                      <a:spAutoFit/>
                    </a:bodyPr>
                    <a:p>
                      <a:pPr marL="101600" indent="0">
                        <a:lnSpc>
                          <a:spcPts val="3360"/>
                        </a:lnSpc>
                      </a:pPr>
                      <a:r>
                        <a:rPr lang="en-US" sz="2600">
                          <a:latin typeface="Calibri" panose="020F0502020204030204"/>
                        </a:rPr>
                        <a:t>Used to define a catch block. This block catches the exception thrown by the try block.</a:t>
                      </a:r>
                      <a:endParaRPr lang="en-US" sz="2600">
                        <a:latin typeface="Calibri" panose="020F0502020204030204"/>
                      </a:endParaRPr>
                    </a:p>
                  </a:txBody>
                  <a:tcPr marL="0" marR="0" marT="0" marB="0" anchor="b"/>
                </a:tc>
              </a:tr>
              <a:tr h="2407920">
                <a:tc>
                  <a:txBody>
                    <a:bodyPr>
                      <a:spAutoFit/>
                    </a:bodyPr>
                    <a:p>
                      <a:pPr marL="101600" indent="0"/>
                      <a:r>
                        <a:rPr lang="en-US" sz="2600">
                          <a:latin typeface="Calibri" panose="020F0502020204030204"/>
                        </a:rPr>
                        <a:t>finally</a:t>
                      </a:r>
                      <a:endParaRPr lang="en-US" sz="2600">
                        <a:latin typeface="Calibri" panose="020F0502020204030204"/>
                      </a:endParaRPr>
                    </a:p>
                  </a:txBody>
                  <a:tcPr marL="0" marR="0" marT="0" marB="0" anchor="ctr"/>
                </a:tc>
                <a:tc>
                  <a:txBody>
                    <a:bodyPr>
                      <a:spAutoFit/>
                    </a:bodyPr>
                    <a:p>
                      <a:pPr marL="101600" indent="0">
                        <a:lnSpc>
                          <a:spcPts val="3360"/>
                        </a:lnSpc>
                      </a:pPr>
                      <a:r>
                        <a:rPr lang="en-US" sz="2600">
                          <a:latin typeface="Calibri" panose="020F0502020204030204"/>
                        </a:rPr>
                        <a:t>The finally block is used to execute a given set of statements, whether an exception is thrown or not thrown. For example, if you open a file, it must be closed whether an exception is raised or not.</a:t>
                      </a:r>
                      <a:endParaRPr lang="en-US" sz="2600">
                        <a:latin typeface="Calibri" panose="020F0502020204030204"/>
                      </a:endParaRPr>
                    </a:p>
                  </a:txBody>
                  <a:tcPr marL="0" marR="0" marT="0" marB="0" anchor="ctr"/>
                </a:tc>
              </a:tr>
              <a:tr h="579120">
                <a:tc>
                  <a:txBody>
                    <a:bodyPr>
                      <a:spAutoFit/>
                    </a:bodyPr>
                    <a:p>
                      <a:pPr marL="101600" indent="0"/>
                      <a:r>
                        <a:rPr lang="en-US" sz="2600">
                          <a:latin typeface="Calibri" panose="020F0502020204030204"/>
                        </a:rPr>
                        <a:t>throw</a:t>
                      </a:r>
                      <a:endParaRPr lang="en-US" sz="2600">
                        <a:latin typeface="Calibri" panose="020F0502020204030204"/>
                      </a:endParaRPr>
                    </a:p>
                  </a:txBody>
                  <a:tcPr marL="0" marR="0" marT="0" marB="0" anchor="ctr"/>
                </a:tc>
                <a:tc>
                  <a:txBody>
                    <a:bodyPr>
                      <a:spAutoFit/>
                    </a:bodyPr>
                    <a:p>
                      <a:pPr marL="101600" indent="0">
                        <a:spcAft>
                          <a:spcPts val="420"/>
                        </a:spcAft>
                      </a:pPr>
                      <a:r>
                        <a:rPr lang="en-US" sz="2600">
                          <a:latin typeface="Calibri" panose="020F0502020204030204"/>
                        </a:rPr>
                        <a:t>Used to throw an exception manually.</a:t>
                      </a:r>
                      <a:endParaRPr lang="en-US" sz="2600">
                        <a:latin typeface="Calibri" panose="020F0502020204030204"/>
                      </a:endParaRPr>
                    </a:p>
                    <a:p>
                      <a:pPr marL="101600" indent="0" algn="just"/>
                      <a:r>
                        <a:rPr lang="en-US" sz="900" b="1">
                          <a:latin typeface="Calibri" panose="020F0502020204030204"/>
                        </a:rPr>
                        <a:t>-</a:t>
                      </a:r>
                      <a:r>
                        <a:rPr lang="en-US" sz="900" b="1">
                          <a:solidFill>
                            <a:srgbClr val="747474"/>
                          </a:solidFill>
                          <a:latin typeface="Calibri" panose="020F0502020204030204"/>
                        </a:rPr>
                        <a:t>ru# ■ n- </a:t>
                      </a:r>
                      <a:r>
                        <a:rPr lang="en-US" sz="800" i="1" spc="100">
                          <a:solidFill>
                            <a:srgbClr val="747474"/>
                          </a:solidFill>
                          <a:latin typeface="Calibri" panose="020F0502020204030204"/>
                        </a:rPr>
                        <a:t>\/\i.</a:t>
                      </a:r>
                      <a:r>
                        <a:rPr lang="en-US" sz="900" b="1">
                          <a:latin typeface="Calibri" panose="020F0502020204030204"/>
                        </a:rPr>
                        <a:t>-</a:t>
                      </a:r>
                      <a:r>
                        <a:rPr lang="en-US" sz="800" i="1" spc="100">
                          <a:solidFill>
                            <a:srgbClr val="747474"/>
                          </a:solidFill>
                          <a:latin typeface="Calibri" panose="020F0502020204030204"/>
                        </a:rPr>
                        <a:t>xx</a:t>
                      </a:r>
                      <a:endParaRPr lang="en-US" sz="800" i="1" spc="100">
                        <a:solidFill>
                          <a:srgbClr val="747474"/>
                        </a:solidFill>
                        <a:latin typeface="Calibri" panose="020F0502020204030204"/>
                      </a:endParaRPr>
                    </a:p>
                  </a:txBody>
                  <a:tcPr marL="0" marR="0" marT="0" marB="0" anchor="b"/>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512064"/>
            <a:ext cx="4270248" cy="515112"/>
          </a:xfrm>
          <a:prstGeom prst="rect">
            <a:avLst/>
          </a:prstGeom>
        </p:spPr>
        <p:txBody>
          <a:bodyPr wrap="none" lIns="0" tIns="0" rIns="0" bIns="0">
            <a:noAutofit/>
          </a:bodyPr>
          <a:p>
            <a:pPr indent="0"/>
            <a:r>
              <a:rPr lang="en-US" sz="4200">
                <a:latin typeface="Calibri" panose="020F0502020204030204"/>
              </a:rPr>
              <a:t>Exception handling</a:t>
            </a:r>
            <a:endParaRPr lang="en-US" sz="4200">
              <a:latin typeface="Calibri" panose="020F0502020204030204"/>
            </a:endParaRPr>
          </a:p>
        </p:txBody>
      </p:sp>
      <p:sp>
        <p:nvSpPr>
          <p:cNvPr id="3" name="Rectangles 2"/>
          <p:cNvSpPr/>
          <p:nvPr/>
        </p:nvSpPr>
        <p:spPr>
          <a:xfrm>
            <a:off x="911352" y="1911096"/>
            <a:ext cx="4139184" cy="3157728"/>
          </a:xfrm>
          <a:prstGeom prst="rect">
            <a:avLst/>
          </a:prstGeom>
        </p:spPr>
        <p:txBody>
          <a:bodyPr lIns="0" tIns="0" rIns="0" bIns="0">
            <a:noAutofit/>
          </a:bodyPr>
          <a:p>
            <a:pPr indent="0">
              <a:lnSpc>
                <a:spcPts val="3025"/>
              </a:lnSpc>
              <a:spcAft>
                <a:spcPts val="630"/>
              </a:spcAft>
            </a:pPr>
            <a:r>
              <a:rPr lang="en-US" sz="2600">
                <a:latin typeface="Calibri" panose="020F0502020204030204"/>
              </a:rPr>
              <a:t>Assuming a block raises an exception, a method catches an exception using a combination of the try and catch keywords.</a:t>
            </a:r>
            <a:endParaRPr lang="en-US" sz="2600">
              <a:latin typeface="Calibri" panose="020F0502020204030204"/>
            </a:endParaRPr>
          </a:p>
          <a:p>
            <a:pPr indent="0">
              <a:lnSpc>
                <a:spcPts val="3025"/>
              </a:lnSpc>
            </a:pPr>
            <a:r>
              <a:rPr lang="en-US" sz="2600">
                <a:latin typeface="Calibri" panose="020F0502020204030204"/>
              </a:rPr>
              <a:t>A try/catch block is placed around the code that might generate an exception.</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24256" y="359664"/>
            <a:ext cx="5053584" cy="5955792"/>
          </a:xfrm>
          <a:prstGeom prst="rect">
            <a:avLst/>
          </a:prstGeom>
        </p:spPr>
        <p:txBody>
          <a:bodyPr lIns="0" tIns="0" rIns="0" bIns="0">
            <a:noAutofit/>
          </a:bodyPr>
          <a:p>
            <a:pPr indent="0">
              <a:spcAft>
                <a:spcPts val="420"/>
              </a:spcAft>
            </a:pPr>
            <a:r>
              <a:rPr lang="en-US" sz="1800">
                <a:solidFill>
                  <a:srgbClr val="811BAD"/>
                </a:solidFill>
                <a:latin typeface="Consolas" panose="020B0609020204030204"/>
              </a:rPr>
              <a:t>try</a:t>
            </a:r>
            <a:endParaRPr lang="en-US" sz="1800">
              <a:solidFill>
                <a:srgbClr val="811BAD"/>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622300" indent="0">
              <a:spcAft>
                <a:spcPts val="420"/>
              </a:spcAft>
            </a:pPr>
            <a:r>
              <a:rPr lang="en-US" sz="1800">
                <a:solidFill>
                  <a:srgbClr val="1B7721"/>
                </a:solidFill>
                <a:latin typeface="Consolas" panose="020B0609020204030204"/>
              </a:rPr>
              <a:t>// statements causing exception</a:t>
            </a:r>
            <a:endParaRPr lang="en-US" sz="1800">
              <a:solidFill>
                <a:srgbClr val="1B7721"/>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420"/>
              </a:spcAft>
            </a:pPr>
            <a:r>
              <a:rPr lang="en-US" sz="1800">
                <a:solidFill>
                  <a:srgbClr val="811BAD"/>
                </a:solidFill>
                <a:latin typeface="Consolas" panose="020B0609020204030204"/>
              </a:rPr>
              <a:t>catch </a:t>
            </a:r>
            <a:r>
              <a:rPr lang="en-US" sz="1800">
                <a:solidFill>
                  <a:srgbClr val="120D18"/>
                </a:solidFill>
                <a:latin typeface="Consolas" panose="020B0609020204030204"/>
              </a:rPr>
              <a:t>(ExceptionName </a:t>
            </a:r>
            <a:r>
              <a:rPr lang="en-US" sz="1800">
                <a:solidFill>
                  <a:srgbClr val="242D55"/>
                </a:solidFill>
                <a:latin typeface="Consolas" panose="020B0609020204030204"/>
              </a:rPr>
              <a:t>el)</a:t>
            </a:r>
            <a:endParaRPr lang="en-US" sz="1800">
              <a:solidFill>
                <a:srgbClr val="242D55"/>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622300" indent="0">
              <a:spcAft>
                <a:spcPts val="420"/>
              </a:spcAft>
            </a:pPr>
            <a:r>
              <a:rPr lang="en-US" sz="1800">
                <a:solidFill>
                  <a:srgbClr val="1B7721"/>
                </a:solidFill>
                <a:latin typeface="Consolas" panose="020B0609020204030204"/>
              </a:rPr>
              <a:t>// error handling code</a:t>
            </a:r>
            <a:endParaRPr lang="en-US" sz="1800">
              <a:solidFill>
                <a:srgbClr val="1B7721"/>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420"/>
              </a:spcAft>
            </a:pPr>
            <a:r>
              <a:rPr lang="en-US" sz="1800">
                <a:solidFill>
                  <a:srgbClr val="811BAD"/>
                </a:solidFill>
                <a:latin typeface="Consolas" panose="020B0609020204030204"/>
              </a:rPr>
              <a:t>catch </a:t>
            </a:r>
            <a:r>
              <a:rPr lang="en-US" sz="1800">
                <a:solidFill>
                  <a:srgbClr val="120D18"/>
                </a:solidFill>
                <a:latin typeface="Consolas" panose="020B0609020204030204"/>
              </a:rPr>
              <a:t>(ExceptionName </a:t>
            </a:r>
            <a:r>
              <a:rPr lang="en-US" sz="1800">
                <a:solidFill>
                  <a:srgbClr val="242D55"/>
                </a:solidFill>
                <a:latin typeface="Consolas" panose="020B0609020204030204"/>
              </a:rPr>
              <a:t>e2)</a:t>
            </a:r>
            <a:endParaRPr lang="en-US" sz="1800">
              <a:solidFill>
                <a:srgbClr val="242D55"/>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622300" indent="0">
              <a:spcAft>
                <a:spcPts val="420"/>
              </a:spcAft>
            </a:pPr>
            <a:r>
              <a:rPr lang="en-US" sz="1800">
                <a:solidFill>
                  <a:srgbClr val="1B7721"/>
                </a:solidFill>
                <a:latin typeface="Consolas" panose="020B0609020204030204"/>
              </a:rPr>
              <a:t>// error handling code</a:t>
            </a:r>
            <a:endParaRPr lang="en-US" sz="1800">
              <a:solidFill>
                <a:srgbClr val="1B7721"/>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420"/>
              </a:spcAft>
            </a:pPr>
            <a:r>
              <a:rPr lang="en-US" sz="1800">
                <a:solidFill>
                  <a:srgbClr val="811BAD"/>
                </a:solidFill>
                <a:latin typeface="Consolas" panose="020B0609020204030204"/>
              </a:rPr>
              <a:t>catch </a:t>
            </a:r>
            <a:r>
              <a:rPr lang="en-US" sz="1800">
                <a:solidFill>
                  <a:srgbClr val="120D18"/>
                </a:solidFill>
                <a:latin typeface="Consolas" panose="020B0609020204030204"/>
              </a:rPr>
              <a:t>(ExceptionName </a:t>
            </a:r>
            <a:r>
              <a:rPr lang="en-US" sz="1800">
                <a:solidFill>
                  <a:srgbClr val="242D55"/>
                </a:solidFill>
                <a:latin typeface="Consolas" panose="020B0609020204030204"/>
              </a:rPr>
              <a:t>eN)</a:t>
            </a:r>
            <a:endParaRPr lang="en-US" sz="1800">
              <a:solidFill>
                <a:srgbClr val="242D55"/>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622300" indent="0">
              <a:spcAft>
                <a:spcPts val="420"/>
              </a:spcAft>
            </a:pPr>
            <a:r>
              <a:rPr lang="en-US" sz="1800">
                <a:solidFill>
                  <a:srgbClr val="1B7721"/>
                </a:solidFill>
                <a:latin typeface="Consolas" panose="020B0609020204030204"/>
              </a:rPr>
              <a:t>// error handling code</a:t>
            </a:r>
            <a:endParaRPr lang="en-US" sz="1800">
              <a:solidFill>
                <a:srgbClr val="1B7721"/>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420"/>
              </a:spcAft>
            </a:pPr>
            <a:r>
              <a:rPr lang="en-US" sz="1800">
                <a:solidFill>
                  <a:srgbClr val="811BAD"/>
                </a:solidFill>
                <a:latin typeface="Consolas" panose="020B0609020204030204"/>
              </a:rPr>
              <a:t>-finally</a:t>
            </a:r>
            <a:endParaRPr lang="en-US" sz="1800">
              <a:solidFill>
                <a:srgbClr val="811BAD"/>
              </a:solidFill>
              <a:latin typeface="Consolas" panose="020B0609020204030204"/>
            </a:endParaRPr>
          </a:p>
          <a:p>
            <a:pPr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622300" indent="0">
              <a:spcAft>
                <a:spcPts val="420"/>
              </a:spcAft>
            </a:pPr>
            <a:r>
              <a:rPr lang="en-US" sz="1800">
                <a:solidFill>
                  <a:srgbClr val="1B7721"/>
                </a:solidFill>
                <a:latin typeface="Consolas" panose="020B0609020204030204"/>
              </a:rPr>
              <a:t>// statements to be executed</a:t>
            </a:r>
            <a:endParaRPr lang="en-US" sz="1800">
              <a:solidFill>
                <a:srgbClr val="1B7721"/>
              </a:solidFill>
              <a:latin typeface="Consolas" panose="020B0609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3" name="Rectangles 2"/>
          <p:cNvSpPr/>
          <p:nvPr/>
        </p:nvSpPr>
        <p:spPr>
          <a:xfrm>
            <a:off x="176784" y="6470904"/>
            <a:ext cx="667512" cy="140208"/>
          </a:xfrm>
          <a:prstGeom prst="rect">
            <a:avLst/>
          </a:prstGeom>
        </p:spPr>
        <p:txBody>
          <a:bodyPr wrap="none" lIns="0" tIns="0" rIns="0" bIns="0">
            <a:noAutofit/>
          </a:bodyPr>
          <a:p>
            <a:pPr indent="0"/>
            <a:r>
              <a:rPr lang="en-US" sz="1100">
                <a:solidFill>
                  <a:srgbClr val="888888"/>
                </a:solidFill>
                <a:latin typeface="Calibri" panose="020F0502020204030204"/>
              </a:rPr>
              <a:t>Dr. Vikrant</a:t>
            </a:r>
            <a:endParaRPr lang="en-US" sz="1100">
              <a:solidFill>
                <a:srgbClr val="888888"/>
              </a:solidFill>
              <a:latin typeface="Calibri" panose="020F0502020204030204"/>
            </a:endParaRPr>
          </a:p>
        </p:txBody>
      </p:sp>
      <p:sp>
        <p:nvSpPr>
          <p:cNvPr id="4" name="Rectangles 3"/>
          <p:cNvSpPr/>
          <p:nvPr/>
        </p:nvSpPr>
        <p:spPr>
          <a:xfrm>
            <a:off x="5388864" y="6477000"/>
            <a:ext cx="170688" cy="134112"/>
          </a:xfrm>
          <a:prstGeom prst="rect">
            <a:avLst/>
          </a:prstGeom>
        </p:spPr>
        <p:txBody>
          <a:bodyPr wrap="none" lIns="0" tIns="0" rIns="0" bIns="0">
            <a:noAutofit/>
          </a:bodyPr>
          <a:p>
            <a:pPr indent="0"/>
            <a:r>
              <a:rPr lang="en-US" sz="800" b="1" spc="-50">
                <a:solidFill>
                  <a:srgbClr val="888888"/>
                </a:solidFill>
                <a:latin typeface="Arial" panose="020B0604020202020204"/>
              </a:rPr>
              <a:t>11</a:t>
            </a:r>
            <a:endParaRPr lang="en-US" sz="800" b="1" spc="-50">
              <a:solidFill>
                <a:srgbClr val="888888"/>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71856" y="448056"/>
            <a:ext cx="4325112" cy="515112"/>
          </a:xfrm>
          <a:prstGeom prst="rect">
            <a:avLst/>
          </a:prstGeom>
        </p:spPr>
        <p:txBody>
          <a:bodyPr wrap="none" lIns="0" tIns="0" rIns="0" bIns="0">
            <a:noAutofit/>
          </a:bodyPr>
          <a:p>
            <a:pPr indent="0"/>
            <a:r>
              <a:rPr lang="en-US" sz="4200">
                <a:latin typeface="Calibri" panose="020F0502020204030204"/>
              </a:rPr>
              <a:t>Exception Handling</a:t>
            </a:r>
            <a:endParaRPr lang="en-US" sz="4200">
              <a:latin typeface="Calibri" panose="020F0502020204030204"/>
            </a:endParaRPr>
          </a:p>
        </p:txBody>
      </p:sp>
      <p:sp>
        <p:nvSpPr>
          <p:cNvPr id="3" name="Rectangles 2"/>
          <p:cNvSpPr/>
          <p:nvPr/>
        </p:nvSpPr>
        <p:spPr>
          <a:xfrm>
            <a:off x="112776" y="1237488"/>
            <a:ext cx="5907024" cy="4556760"/>
          </a:xfrm>
          <a:prstGeom prst="rect">
            <a:avLst/>
          </a:prstGeom>
        </p:spPr>
        <p:txBody>
          <a:bodyPr lIns="0" tIns="0" rIns="0" bIns="0">
            <a:noAutofit/>
          </a:bodyPr>
          <a:p>
            <a:pPr indent="0">
              <a:lnSpc>
                <a:spcPts val="1920"/>
              </a:lnSpc>
            </a:pPr>
            <a:r>
              <a:rPr lang="en-US" sz="1700" spc="-50">
                <a:solidFill>
                  <a:srgbClr val="130ECE"/>
                </a:solidFill>
                <a:latin typeface="Consolas" panose="020B0609020204030204"/>
              </a:rPr>
              <a:t>namespace </a:t>
            </a:r>
            <a:r>
              <a:rPr lang="en-US" sz="1700" spc="-50">
                <a:latin typeface="Consolas" panose="020B0609020204030204"/>
              </a:rPr>
              <a:t>Session9Demo</a:t>
            </a:r>
            <a:endParaRPr lang="en-US" sz="1700" spc="-50">
              <a:latin typeface="Consolas" panose="020B0609020204030204"/>
            </a:endParaRPr>
          </a:p>
          <a:p>
            <a:pPr indent="0">
              <a:lnSpc>
                <a:spcPts val="1920"/>
              </a:lnSpc>
            </a:pPr>
            <a:r>
              <a:rPr lang="en-US" sz="2600">
                <a:latin typeface="Calibri" panose="020F0502020204030204"/>
              </a:rPr>
              <a:t>{</a:t>
            </a:r>
            <a:endParaRPr lang="en-US" sz="2600">
              <a:latin typeface="Calibri" panose="020F0502020204030204"/>
            </a:endParaRPr>
          </a:p>
          <a:p>
            <a:pPr marL="431800" indent="0">
              <a:spcAft>
                <a:spcPts val="210"/>
              </a:spcAft>
            </a:pPr>
            <a:r>
              <a:rPr lang="en-US" sz="700" spc="-50">
                <a:solidFill>
                  <a:srgbClr val="A6A4A6"/>
                </a:solidFill>
                <a:latin typeface="Calibri" panose="020F0502020204030204"/>
              </a:rPr>
              <a:t>0 references</a:t>
            </a:r>
            <a:endParaRPr lang="en-US" sz="700" spc="-50">
              <a:solidFill>
                <a:srgbClr val="A6A4A6"/>
              </a:solidFill>
              <a:latin typeface="Calibri" panose="020F0502020204030204"/>
            </a:endParaRPr>
          </a:p>
          <a:p>
            <a:pPr marL="431800" indent="0">
              <a:lnSpc>
                <a:spcPts val="197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431800" indent="0">
              <a:lnSpc>
                <a:spcPts val="1970"/>
              </a:lnSpc>
            </a:pPr>
            <a:r>
              <a:rPr lang="en-US" sz="2600">
                <a:latin typeface="Calibri" panose="020F0502020204030204"/>
              </a:rPr>
              <a:t>{</a:t>
            </a:r>
            <a:endParaRPr lang="en-US" sz="2600">
              <a:latin typeface="Calibri" panose="020F0502020204030204"/>
            </a:endParaRPr>
          </a:p>
          <a:p>
            <a:pPr marL="838200" indent="0">
              <a:spcAft>
                <a:spcPts val="210"/>
              </a:spcAft>
            </a:pPr>
            <a:r>
              <a:rPr lang="en-US" sz="700" spc="-50">
                <a:solidFill>
                  <a:srgbClr val="A6A4A6"/>
                </a:solidFill>
                <a:latin typeface="Calibri" panose="020F0502020204030204"/>
              </a:rPr>
              <a:t>0 references</a:t>
            </a:r>
            <a:endParaRPr lang="en-US" sz="700" spc="-50">
              <a:solidFill>
                <a:srgbClr val="A6A4A6"/>
              </a:solidFill>
              <a:latin typeface="Calibri" panose="020F0502020204030204"/>
            </a:endParaRPr>
          </a:p>
          <a:p>
            <a:pPr marL="838200" indent="0">
              <a:spcAft>
                <a:spcPts val="210"/>
              </a:spcAft>
            </a:pPr>
            <a:r>
              <a:rPr lang="en-US" sz="1700" spc="-50">
                <a:solidFill>
                  <a:srgbClr val="130ECE"/>
                </a:solidFill>
                <a:latin typeface="Consolas" panose="020B0609020204030204"/>
              </a:rPr>
              <a:t>static void </a:t>
            </a:r>
            <a:r>
              <a:rPr lang="en-US" sz="1700" spc="-50">
                <a:solidFill>
                  <a:srgbClr val="2C3569"/>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838200" indent="0">
              <a:spcAft>
                <a:spcPts val="210"/>
              </a:spcAft>
            </a:pPr>
            <a:r>
              <a:rPr lang="en-US" sz="2600">
                <a:latin typeface="Calibri" panose="020F0502020204030204"/>
              </a:rPr>
              <a:t>{</a:t>
            </a:r>
            <a:endParaRPr lang="en-US" sz="2600">
              <a:latin typeface="Calibri" panose="020F0502020204030204"/>
            </a:endParaRPr>
          </a:p>
          <a:p>
            <a:pPr marL="1244600" indent="0">
              <a:spcAft>
                <a:spcPts val="210"/>
              </a:spcAft>
            </a:pPr>
            <a:r>
              <a:rPr lang="en-US" sz="1700" spc="-50">
                <a:solidFill>
                  <a:srgbClr val="811BAD"/>
                </a:solidFill>
                <a:latin typeface="Consolas" panose="020B0609020204030204"/>
              </a:rPr>
              <a:t>try</a:t>
            </a:r>
            <a:endParaRPr lang="en-US" sz="1700" spc="-50">
              <a:solidFill>
                <a:srgbClr val="811BAD"/>
              </a:solidFill>
              <a:latin typeface="Consolas" panose="020B0609020204030204"/>
            </a:endParaRPr>
          </a:p>
          <a:p>
            <a:pPr marL="1244600" indent="0">
              <a:spcAft>
                <a:spcPts val="210"/>
              </a:spcAft>
            </a:pPr>
            <a:r>
              <a:rPr lang="en-US" sz="2600">
                <a:latin typeface="Calibri" panose="020F0502020204030204"/>
              </a:rPr>
              <a:t>{</a:t>
            </a:r>
            <a:endParaRPr lang="en-US" sz="2600">
              <a:latin typeface="Calibri" panose="020F0502020204030204"/>
            </a:endParaRPr>
          </a:p>
          <a:p>
            <a:pPr marL="1651000" indent="0">
              <a:lnSpc>
                <a:spcPts val="1750"/>
              </a:lnSpc>
              <a:spcAft>
                <a:spcPts val="210"/>
              </a:spcAft>
            </a:pPr>
            <a:r>
              <a:rPr lang="en-US" sz="1700" spc="-50">
                <a:solidFill>
                  <a:srgbClr val="130ECE"/>
                </a:solidFill>
                <a:latin typeface="Consolas" panose="020B0609020204030204"/>
              </a:rPr>
              <a:t>int </a:t>
            </a:r>
            <a:r>
              <a:rPr lang="en-US" sz="1700" spc="-50">
                <a:solidFill>
                  <a:srgbClr val="2C3569"/>
                </a:solidFill>
                <a:latin typeface="Consolas" panose="020B0609020204030204"/>
              </a:rPr>
              <a:t>x </a:t>
            </a:r>
            <a:r>
              <a:rPr lang="en-US" sz="1700" spc="-50">
                <a:latin typeface="Consolas" panose="020B0609020204030204"/>
              </a:rPr>
              <a:t>= 45; </a:t>
            </a:r>
            <a:r>
              <a:rPr lang="en-US" sz="1700" spc="-50">
                <a:solidFill>
                  <a:srgbClr val="130ECE"/>
                </a:solidFill>
                <a:latin typeface="Consolas" panose="020B0609020204030204"/>
              </a:rPr>
              <a:t>int </a:t>
            </a:r>
            <a:r>
              <a:rPr lang="en-US" sz="1700" spc="-50">
                <a:solidFill>
                  <a:srgbClr val="2C3569"/>
                </a:solidFill>
                <a:latin typeface="Consolas" panose="020B0609020204030204"/>
              </a:rPr>
              <a:t>y </a:t>
            </a:r>
            <a:r>
              <a:rPr lang="en-US" sz="1700" spc="-50">
                <a:latin typeface="Consolas" panose="020B0609020204030204"/>
              </a:rPr>
              <a:t>= 0; </a:t>
            </a:r>
            <a:r>
              <a:rPr lang="en-US" sz="1700" spc="-50">
                <a:solidFill>
                  <a:srgbClr val="130ECE"/>
                </a:solidFill>
                <a:latin typeface="Consolas" panose="020B0609020204030204"/>
              </a:rPr>
              <a:t>int </a:t>
            </a:r>
            <a:r>
              <a:rPr lang="en-US" sz="1700" spc="-50">
                <a:solidFill>
                  <a:srgbClr val="2C3569"/>
                </a:solidFill>
                <a:latin typeface="Consolas" panose="020B0609020204030204"/>
              </a:rPr>
              <a:t>z </a:t>
            </a:r>
            <a:r>
              <a:rPr lang="en-US" sz="1700" spc="-50">
                <a:latin typeface="Consolas" panose="020B0609020204030204"/>
              </a:rPr>
              <a:t>= </a:t>
            </a:r>
            <a:r>
              <a:rPr lang="en-US" sz="1700" spc="-50">
                <a:solidFill>
                  <a:srgbClr val="2C3569"/>
                </a:solidFill>
                <a:latin typeface="Consolas" panose="020B0609020204030204"/>
              </a:rPr>
              <a:t>x </a:t>
            </a:r>
            <a:r>
              <a:rPr lang="en-US" sz="1700" spc="-50">
                <a:latin typeface="Consolas" panose="020B0609020204030204"/>
              </a:rPr>
              <a:t>/ </a:t>
            </a:r>
            <a:r>
              <a:rPr lang="en-US" sz="1700" spc="-50">
                <a:solidFill>
                  <a:srgbClr val="2C3569"/>
                </a:solidFill>
                <a:latin typeface="Consolas" panose="020B0609020204030204"/>
              </a:rPr>
              <a:t>y;</a:t>
            </a:r>
            <a:endParaRPr lang="en-US" sz="1700" spc="-50">
              <a:solidFill>
                <a:srgbClr val="2C3569"/>
              </a:solidFill>
              <a:latin typeface="Consolas" panose="020B0609020204030204"/>
            </a:endParaRPr>
          </a:p>
          <a:p>
            <a:pPr marL="1244600" indent="0">
              <a:spcAft>
                <a:spcPts val="210"/>
              </a:spcAft>
            </a:pPr>
            <a:r>
              <a:rPr lang="en-US" sz="2600">
                <a:latin typeface="Calibri" panose="020F0502020204030204"/>
              </a:rPr>
              <a:t>}</a:t>
            </a:r>
            <a:endParaRPr lang="en-US" sz="2600">
              <a:latin typeface="Calibri" panose="020F0502020204030204"/>
            </a:endParaRPr>
          </a:p>
          <a:p>
            <a:pPr marL="1244600" indent="0">
              <a:spcAft>
                <a:spcPts val="210"/>
              </a:spcAft>
            </a:pPr>
            <a:r>
              <a:rPr lang="en-US" sz="1700" spc="-50">
                <a:solidFill>
                  <a:srgbClr val="811BAD"/>
                </a:solidFill>
                <a:latin typeface="Consolas" panose="020B0609020204030204"/>
              </a:rPr>
              <a:t>catch </a:t>
            </a:r>
            <a:r>
              <a:rPr lang="en-US" sz="1700" spc="-50">
                <a:solidFill>
                  <a:srgbClr val="408EA2"/>
                </a:solidFill>
                <a:latin typeface="Consolas" panose="020B0609020204030204"/>
              </a:rPr>
              <a:t>(ArithmeticException </a:t>
            </a:r>
            <a:r>
              <a:rPr lang="en-US" sz="1700" spc="-50">
                <a:solidFill>
                  <a:srgbClr val="2C3569"/>
                </a:solidFill>
                <a:latin typeface="Consolas" panose="020B0609020204030204"/>
              </a:rPr>
              <a:t>el)</a:t>
            </a:r>
            <a:endParaRPr lang="en-US" sz="1700" spc="-50">
              <a:solidFill>
                <a:srgbClr val="2C3569"/>
              </a:solidFill>
              <a:latin typeface="Consolas" panose="020B0609020204030204"/>
            </a:endParaRPr>
          </a:p>
          <a:p>
            <a:pPr marL="1244600" indent="0">
              <a:spcAft>
                <a:spcPts val="210"/>
              </a:spcAft>
            </a:pPr>
            <a:r>
              <a:rPr lang="en-US" sz="2600">
                <a:latin typeface="Calibri" panose="020F0502020204030204"/>
              </a:rPr>
              <a:t>{</a:t>
            </a:r>
            <a:endParaRPr lang="en-US" sz="2600">
              <a:latin typeface="Calibri" panose="020F0502020204030204"/>
            </a:endParaRPr>
          </a:p>
          <a:p>
            <a:pPr marL="1651000" indent="0">
              <a:spcAft>
                <a:spcPts val="210"/>
              </a:spcAft>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WriteLine("Error: " </a:t>
            </a:r>
            <a:r>
              <a:rPr lang="en-US" sz="1700" spc="-50">
                <a:latin typeface="Consolas" panose="020B0609020204030204"/>
              </a:rPr>
              <a:t>+ </a:t>
            </a:r>
            <a:r>
              <a:rPr lang="en-US" sz="1700" spc="-50">
                <a:solidFill>
                  <a:srgbClr val="2C3569"/>
                </a:solidFill>
                <a:latin typeface="Consolas" panose="020B0609020204030204"/>
              </a:rPr>
              <a:t>el.</a:t>
            </a:r>
            <a:r>
              <a:rPr lang="en-US" sz="1700" spc="-50">
                <a:latin typeface="Consolas" panose="020B0609020204030204"/>
              </a:rPr>
              <a:t>Message);</a:t>
            </a:r>
            <a:endParaRPr lang="en-US" sz="1700" spc="-50">
              <a:latin typeface="Consolas" panose="020B0609020204030204"/>
            </a:endParaRPr>
          </a:p>
          <a:p>
            <a:pPr marL="1244600" indent="0">
              <a:spcAft>
                <a:spcPts val="210"/>
              </a:spcAft>
            </a:pPr>
            <a:r>
              <a:rPr lang="en-US" sz="2600">
                <a:latin typeface="Calibri" panose="020F0502020204030204"/>
              </a:rPr>
              <a:t>}</a:t>
            </a:r>
            <a:endParaRPr lang="en-US" sz="2600">
              <a:latin typeface="Calibri" panose="020F0502020204030204"/>
            </a:endParaRPr>
          </a:p>
          <a:p>
            <a:pPr marL="1244600" indent="0">
              <a:spcAft>
                <a:spcPts val="210"/>
              </a:spcAft>
            </a:pPr>
            <a:r>
              <a:rPr lang="en-US" sz="1700" spc="-50">
                <a:solidFill>
                  <a:srgbClr val="811BAD"/>
                </a:solidFill>
                <a:latin typeface="Consolas" panose="020B0609020204030204"/>
              </a:rPr>
              <a:t>catch </a:t>
            </a:r>
            <a:r>
              <a:rPr lang="en-US" sz="1700" spc="-50">
                <a:solidFill>
                  <a:srgbClr val="408EA2"/>
                </a:solidFill>
                <a:latin typeface="Consolas" panose="020B0609020204030204"/>
              </a:rPr>
              <a:t>(Exception </a:t>
            </a:r>
            <a:r>
              <a:rPr lang="en-US" sz="1700" spc="-50">
                <a:solidFill>
                  <a:srgbClr val="2C3569"/>
                </a:solidFill>
                <a:latin typeface="Consolas" panose="020B0609020204030204"/>
              </a:rPr>
              <a:t>ex)</a:t>
            </a:r>
            <a:endParaRPr lang="en-US" sz="1700" spc="-50">
              <a:solidFill>
                <a:srgbClr val="2C3569"/>
              </a:solidFill>
              <a:latin typeface="Consolas" panose="020B0609020204030204"/>
            </a:endParaRPr>
          </a:p>
          <a:p>
            <a:pPr marL="1244600" indent="0">
              <a:spcAft>
                <a:spcPts val="210"/>
              </a:spcAft>
            </a:pPr>
            <a:r>
              <a:rPr lang="en-US" sz="2600">
                <a:latin typeface="Calibri" panose="020F0502020204030204"/>
              </a:rPr>
              <a:t>{</a:t>
            </a:r>
            <a:endParaRPr lang="en-US" sz="2600">
              <a:latin typeface="Calibri" panose="020F0502020204030204"/>
            </a:endParaRPr>
          </a:p>
          <a:p>
            <a:pPr marL="1651000" indent="0">
              <a:spcAft>
                <a:spcPts val="210"/>
              </a:spcAft>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WriteLine(ex</a:t>
            </a:r>
            <a:r>
              <a:rPr lang="en-US" sz="1700" spc="-50">
                <a:latin typeface="Consolas" panose="020B0609020204030204"/>
              </a:rPr>
              <a:t>.Message);</a:t>
            </a:r>
            <a:endParaRPr lang="en-US" sz="1700" spc="-50">
              <a:latin typeface="Consolas" panose="020B0609020204030204"/>
            </a:endParaRPr>
          </a:p>
          <a:p>
            <a:pPr marL="1244600" indent="0"/>
            <a:r>
              <a:rPr lang="en-US" sz="2600">
                <a:latin typeface="Calibri" panose="020F0502020204030204"/>
              </a:rPr>
              <a:t>}</a:t>
            </a:r>
            <a:endParaRPr lang="en-US" sz="2600">
              <a:latin typeface="Calibri" panose="020F0502020204030204"/>
            </a:endParaRPr>
          </a:p>
        </p:txBody>
      </p:sp>
      <p:sp>
        <p:nvSpPr>
          <p:cNvPr id="4" name="Rectangles 3"/>
          <p:cNvSpPr/>
          <p:nvPr/>
        </p:nvSpPr>
        <p:spPr>
          <a:xfrm>
            <a:off x="6309360" y="2907792"/>
            <a:ext cx="109728" cy="216408"/>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43128" y="1225296"/>
            <a:ext cx="4770120" cy="1417320"/>
          </a:xfrm>
          <a:prstGeom prst="rect">
            <a:avLst/>
          </a:prstGeom>
        </p:spPr>
        <p:txBody>
          <a:bodyPr lIns="0" tIns="0" rIns="0" bIns="0">
            <a:noAutofit/>
          </a:bodyPr>
          <a:p>
            <a:pPr marL="476250" indent="0">
              <a:spcAft>
                <a:spcPts val="210"/>
              </a:spcAft>
            </a:pPr>
            <a:r>
              <a:rPr lang="en-US" sz="2600">
                <a:latin typeface="Calibri" panose="020F0502020204030204"/>
              </a:rPr>
              <a:t>}</a:t>
            </a:r>
            <a:endParaRPr lang="en-US" sz="2600">
              <a:latin typeface="Calibri" panose="020F0502020204030204"/>
            </a:endParaRPr>
          </a:p>
          <a:p>
            <a:pPr marL="476250" indent="0">
              <a:spcAft>
                <a:spcPts val="210"/>
              </a:spcAft>
            </a:pPr>
            <a:r>
              <a:rPr lang="en-US" sz="1700" spc="-50">
                <a:solidFill>
                  <a:srgbClr val="811BAD"/>
                </a:solidFill>
                <a:latin typeface="Consolas" panose="020B0609020204030204"/>
              </a:rPr>
              <a:t>finally</a:t>
            </a:r>
            <a:endParaRPr lang="en-US" sz="1700" spc="-50">
              <a:solidFill>
                <a:srgbClr val="811BAD"/>
              </a:solidFill>
              <a:latin typeface="Consolas" panose="020B0609020204030204"/>
            </a:endParaRPr>
          </a:p>
          <a:p>
            <a:pPr marL="476250" indent="0">
              <a:spcAft>
                <a:spcPts val="210"/>
              </a:spcAft>
            </a:pPr>
            <a:r>
              <a:rPr lang="en-US" sz="2600">
                <a:latin typeface="Calibri" panose="020F0502020204030204"/>
              </a:rPr>
              <a:t>{</a:t>
            </a:r>
            <a:endParaRPr lang="en-US" sz="2600">
              <a:latin typeface="Calibri" panose="020F0502020204030204"/>
            </a:endParaRPr>
          </a:p>
          <a:p>
            <a:pPr marL="920750" indent="0">
              <a:spcAft>
                <a:spcPts val="210"/>
              </a:spcAft>
            </a:pPr>
            <a:r>
              <a:rPr lang="en-US" sz="1700" spc="-50">
                <a:solidFill>
                  <a:srgbClr val="408EA2"/>
                </a:solidFill>
                <a:latin typeface="Consolas" panose="020B0609020204030204"/>
              </a:rPr>
              <a:t>Console.</a:t>
            </a:r>
            <a:r>
              <a:rPr lang="en-US" sz="1700" spc="-50">
                <a:solidFill>
                  <a:srgbClr val="7C3C31"/>
                </a:solidFill>
                <a:latin typeface="Consolas" panose="020B0609020204030204"/>
              </a:rPr>
              <a:t>WriteLine("Code ends</a:t>
            </a:r>
            <a:endParaRPr lang="en-US" sz="1700" spc="-50">
              <a:solidFill>
                <a:srgbClr val="7C3C31"/>
              </a:solidFill>
              <a:latin typeface="Consolas" panose="020B0609020204030204"/>
            </a:endParaRPr>
          </a:p>
          <a:p>
            <a:pPr marL="476250" indent="0">
              <a:spcAft>
                <a:spcPts val="210"/>
              </a:spcAft>
            </a:pPr>
            <a:r>
              <a:rPr lang="en-US" sz="2600">
                <a:latin typeface="Calibri" panose="020F0502020204030204"/>
              </a:rPr>
              <a:t>}</a:t>
            </a:r>
            <a:endParaRPr lang="en-US" sz="2600">
              <a:latin typeface="Calibri" panose="020F0502020204030204"/>
            </a:endParaRPr>
          </a:p>
          <a:p>
            <a:pPr indent="0">
              <a:spcAft>
                <a:spcPts val="9450"/>
              </a:spcAft>
            </a:pPr>
            <a:r>
              <a:rPr lang="en-US" sz="2600">
                <a:latin typeface="Calibri" panose="020F0502020204030204"/>
              </a:rPr>
              <a:t>}</a:t>
            </a:r>
            <a:endParaRPr lang="en-US" sz="2600">
              <a:latin typeface="Calibri" panose="020F0502020204030204"/>
            </a:endParaRPr>
          </a:p>
        </p:txBody>
      </p:sp>
      <p:sp>
        <p:nvSpPr>
          <p:cNvPr id="3" name="Rectangles 2"/>
          <p:cNvSpPr/>
          <p:nvPr/>
        </p:nvSpPr>
        <p:spPr>
          <a:xfrm>
            <a:off x="658368" y="4334256"/>
            <a:ext cx="3267456" cy="234696"/>
          </a:xfrm>
          <a:prstGeom prst="rect">
            <a:avLst/>
          </a:prstGeom>
        </p:spPr>
        <p:txBody>
          <a:bodyPr wrap="none" lIns="0" tIns="0" rIns="0" bIns="0">
            <a:noAutofit/>
          </a:bodyPr>
          <a:p>
            <a:pPr marL="308610" indent="0">
              <a:spcBef>
                <a:spcPts val="9450"/>
              </a:spcBef>
              <a:spcAft>
                <a:spcPts val="840"/>
              </a:spcAft>
            </a:pPr>
            <a:r>
              <a:rPr lang="en-US" sz="1400">
                <a:solidFill>
                  <a:srgbClr val="332F38"/>
                </a:solidFill>
                <a:latin typeface="Calibri" panose="020F0502020204030204"/>
              </a:rPr>
              <a:t>Microsoft Visual Studio Debug Console</a:t>
            </a:r>
            <a:endParaRPr lang="en-US" sz="1400">
              <a:solidFill>
                <a:srgbClr val="332F38"/>
              </a:solidFill>
              <a:latin typeface="Calibri" panose="020F0502020204030204"/>
            </a:endParaRPr>
          </a:p>
        </p:txBody>
      </p:sp>
      <p:sp>
        <p:nvSpPr>
          <p:cNvPr id="4" name="Rectangles 3"/>
          <p:cNvSpPr/>
          <p:nvPr/>
        </p:nvSpPr>
        <p:spPr>
          <a:xfrm>
            <a:off x="560832" y="4672584"/>
            <a:ext cx="3666744" cy="411480"/>
          </a:xfrm>
          <a:prstGeom prst="rect">
            <a:avLst/>
          </a:prstGeom>
          <a:solidFill>
            <a:srgbClr val="000000"/>
          </a:solidFill>
        </p:spPr>
        <p:txBody>
          <a:bodyPr lIns="0" tIns="0" rIns="0" bIns="0">
            <a:noAutofit/>
          </a:bodyPr>
          <a:p>
            <a:pPr indent="0">
              <a:lnSpc>
                <a:spcPts val="1800"/>
              </a:lnSpc>
              <a:spcBef>
                <a:spcPts val="840"/>
              </a:spcBef>
            </a:pPr>
            <a:r>
              <a:rPr lang="en-US" sz="1700" spc="-50">
                <a:solidFill>
                  <a:srgbClr val="BDBEBC"/>
                </a:solidFill>
                <a:latin typeface="Consolas" panose="020B0609020204030204"/>
              </a:rPr>
              <a:t>Error: Attempted to divide by zero. Code ends___</a:t>
            </a:r>
            <a:endParaRPr lang="en-US" sz="1700" spc="-50">
              <a:solidFill>
                <a:srgbClr val="BDBEBC"/>
              </a:solidFill>
              <a:latin typeface="Consolas" panose="020B0609020204030204"/>
            </a:endParaRPr>
          </a:p>
        </p:txBody>
      </p:sp>
      <p:sp>
        <p:nvSpPr>
          <p:cNvPr id="5" name="Rectangles 4"/>
          <p:cNvSpPr/>
          <p:nvPr/>
        </p:nvSpPr>
        <p:spPr>
          <a:xfrm>
            <a:off x="4526280" y="6477000"/>
            <a:ext cx="170688" cy="134112"/>
          </a:xfrm>
          <a:prstGeom prst="rect">
            <a:avLst/>
          </a:prstGeom>
        </p:spPr>
        <p:txBody>
          <a:bodyPr wrap="none" lIns="0" tIns="0" rIns="0" bIns="0">
            <a:noAutofit/>
          </a:bodyPr>
          <a:p>
            <a:pPr indent="0"/>
            <a:r>
              <a:rPr lang="en-US" sz="1100">
                <a:solidFill>
                  <a:srgbClr val="888888"/>
                </a:solidFill>
                <a:latin typeface="Consolas" panose="020B0609020204030204"/>
              </a:rPr>
              <a:t>12</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71856" y="448056"/>
            <a:ext cx="4325112" cy="515112"/>
          </a:xfrm>
          <a:prstGeom prst="rect">
            <a:avLst/>
          </a:prstGeom>
        </p:spPr>
        <p:txBody>
          <a:bodyPr wrap="none" lIns="0" tIns="0" rIns="0" bIns="0">
            <a:noAutofit/>
          </a:bodyPr>
          <a:p>
            <a:pPr indent="0"/>
            <a:r>
              <a:rPr lang="en-US" sz="4200">
                <a:latin typeface="Calibri" panose="020F0502020204030204"/>
              </a:rPr>
              <a:t>Exception Handling</a:t>
            </a:r>
            <a:endParaRPr lang="en-US" sz="4200">
              <a:latin typeface="Calibri" panose="020F0502020204030204"/>
            </a:endParaRPr>
          </a:p>
        </p:txBody>
      </p:sp>
      <p:graphicFrame>
        <p:nvGraphicFramePr>
          <p:cNvPr id="3" name="Table 2"/>
          <p:cNvGraphicFramePr>
            <a:graphicFrameLocks noGrp="1"/>
          </p:cNvGraphicFramePr>
          <p:nvPr/>
        </p:nvGraphicFramePr>
        <p:xfrm>
          <a:off x="246888" y="1078992"/>
          <a:ext cx="11710416" cy="5013960"/>
        </p:xfrm>
        <a:graphic>
          <a:graphicData uri="http://schemas.openxmlformats.org/drawingml/2006/table">
            <a:tbl>
              <a:tblPr/>
              <a:tblGrid>
                <a:gridCol w="6269736"/>
                <a:gridCol w="5440680"/>
              </a:tblGrid>
              <a:tr h="4020312">
                <a:tc>
                  <a:txBody>
                    <a:bodyPr>
                      <a:spAutoFit/>
                    </a:bodyPr>
                    <a:p>
                      <a:pPr marR="4292600" indent="0">
                        <a:lnSpc>
                          <a:spcPts val="1970"/>
                        </a:lnSpc>
                      </a:pPr>
                      <a:r>
                        <a:rPr lang="en-US" sz="1300">
                          <a:solidFill>
                            <a:srgbClr val="130ECE"/>
                          </a:solidFill>
                          <a:latin typeface="Consolas" panose="020B0609020204030204"/>
                        </a:rPr>
                        <a:t>namespace </a:t>
                      </a:r>
                      <a:r>
                        <a:rPr lang="en-US" sz="1300">
                          <a:latin typeface="Consolas" panose="020B0609020204030204"/>
                        </a:rPr>
                        <a:t>Session9Demo </a:t>
                      </a:r>
                      <a:r>
                        <a:rPr lang="en-US" sz="1500" spc="-100">
                          <a:solidFill>
                            <a:srgbClr val="1C1929"/>
                          </a:solidFill>
                          <a:latin typeface="Consolas" panose="020B0609020204030204"/>
                        </a:rPr>
                        <a:t>{</a:t>
                      </a:r>
                      <a:endParaRPr lang="en-US" sz="1500" spc="-100">
                        <a:solidFill>
                          <a:srgbClr val="1C1929"/>
                        </a:solidFill>
                        <a:latin typeface="Consolas" panose="020B0609020204030204"/>
                      </a:endParaRPr>
                    </a:p>
                    <a:p>
                      <a:pPr marL="3937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393700" marR="4749800" indent="0">
                        <a:lnSpc>
                          <a:spcPts val="2040"/>
                        </a:lnSpc>
                      </a:pPr>
                      <a:r>
                        <a:rPr lang="en-US" sz="1300">
                          <a:solidFill>
                            <a:srgbClr val="130ECE"/>
                          </a:solidFill>
                          <a:latin typeface="Consolas" panose="020B0609020204030204"/>
                        </a:rPr>
                        <a:t>class </a:t>
                      </a:r>
                      <a:r>
                        <a:rPr lang="en-US" sz="1300">
                          <a:solidFill>
                            <a:srgbClr val="408EA2"/>
                          </a:solidFill>
                          <a:latin typeface="Consolas" panose="020B0609020204030204"/>
                        </a:rPr>
                        <a:t>Program </a:t>
                      </a:r>
                      <a:r>
                        <a:rPr lang="en-US" sz="1500" spc="-100">
                          <a:solidFill>
                            <a:srgbClr val="1C1929"/>
                          </a:solidFill>
                          <a:latin typeface="Consolas" panose="020B0609020204030204"/>
                        </a:rPr>
                        <a:t>{</a:t>
                      </a:r>
                      <a:endParaRPr lang="en-US" sz="1500" spc="-100">
                        <a:solidFill>
                          <a:srgbClr val="1C1929"/>
                        </a:solidFill>
                        <a:latin typeface="Consolas" panose="020B0609020204030204"/>
                      </a:endParaRPr>
                    </a:p>
                    <a:p>
                      <a:pPr marL="7493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749300" indent="0">
                        <a:spcAft>
                          <a:spcPts val="210"/>
                        </a:spcAft>
                      </a:pPr>
                      <a:r>
                        <a:rPr lang="en-US" sz="1300">
                          <a:solidFill>
                            <a:srgbClr val="130ECE"/>
                          </a:solidFill>
                          <a:latin typeface="Consolas" panose="020B0609020204030204"/>
                        </a:rPr>
                        <a:t>static void </a:t>
                      </a:r>
                      <a:r>
                        <a:rPr lang="en-US" sz="1300">
                          <a:solidFill>
                            <a:srgbClr val="574733"/>
                          </a:solidFill>
                          <a:latin typeface="Consolas" panose="020B0609020204030204"/>
                        </a:rPr>
                        <a:t>Main</a:t>
                      </a:r>
                      <a:r>
                        <a:rPr lang="en-US" sz="1500" spc="-100">
                          <a:solidFill>
                            <a:srgbClr val="1C1929"/>
                          </a:solidFill>
                          <a:latin typeface="Consolas" panose="020B0609020204030204"/>
                        </a:rPr>
                        <a:t>(</a:t>
                      </a:r>
                      <a:r>
                        <a:rPr lang="en-US" sz="1300">
                          <a:solidFill>
                            <a:srgbClr val="130ECE"/>
                          </a:solidFill>
                          <a:latin typeface="Consolas" panose="020B0609020204030204"/>
                        </a:rPr>
                        <a:t>string</a:t>
                      </a:r>
                      <a:r>
                        <a:rPr lang="en-US" sz="1500" spc="-100">
                          <a:solidFill>
                            <a:srgbClr val="1C1929"/>
                          </a:solidFill>
                          <a:latin typeface="Consolas" panose="020B0609020204030204"/>
                        </a:rPr>
                        <a:t>[] </a:t>
                      </a:r>
                      <a:r>
                        <a:rPr lang="en-US" sz="1300">
                          <a:solidFill>
                            <a:srgbClr val="888888"/>
                          </a:solidFill>
                          <a:latin typeface="Consolas" panose="020B0609020204030204"/>
                        </a:rPr>
                        <a:t>args)</a:t>
                      </a:r>
                      <a:endParaRPr lang="en-US" sz="1300">
                        <a:solidFill>
                          <a:srgbClr val="888888"/>
                        </a:solidFill>
                        <a:latin typeface="Consolas" panose="020B0609020204030204"/>
                      </a:endParaRPr>
                    </a:p>
                    <a:p>
                      <a:pPr marL="749300" indent="0">
                        <a:spcAft>
                          <a:spcPts val="210"/>
                        </a:spcAft>
                      </a:pPr>
                      <a:r>
                        <a:rPr lang="en-US" sz="1500" spc="-100">
                          <a:solidFill>
                            <a:srgbClr val="1C1929"/>
                          </a:solidFill>
                          <a:latin typeface="Consolas" panose="020B0609020204030204"/>
                        </a:rPr>
                        <a:t>{</a:t>
                      </a:r>
                      <a:endParaRPr lang="en-US" sz="1500" spc="-100">
                        <a:solidFill>
                          <a:srgbClr val="1C1929"/>
                        </a:solidFill>
                        <a:latin typeface="Consolas" panose="020B0609020204030204"/>
                      </a:endParaRPr>
                    </a:p>
                    <a:p>
                      <a:pPr marL="1104900" indent="0">
                        <a:spcAft>
                          <a:spcPts val="210"/>
                        </a:spcAft>
                      </a:pPr>
                      <a:r>
                        <a:rPr lang="en-US" sz="1300">
                          <a:solidFill>
                            <a:srgbClr val="811BAD"/>
                          </a:solidFill>
                          <a:latin typeface="Consolas" panose="020B0609020204030204"/>
                        </a:rPr>
                        <a:t>try</a:t>
                      </a:r>
                      <a:endParaRPr lang="en-US" sz="1300">
                        <a:solidFill>
                          <a:srgbClr val="811BAD"/>
                        </a:solidFill>
                        <a:latin typeface="Consolas" panose="020B0609020204030204"/>
                      </a:endParaRPr>
                    </a:p>
                    <a:p>
                      <a:pPr marL="1104900" indent="0">
                        <a:spcAft>
                          <a:spcPts val="210"/>
                        </a:spcAft>
                      </a:pPr>
                      <a:r>
                        <a:rPr lang="en-US" sz="1500" spc="-100">
                          <a:latin typeface="Consolas" panose="020B0609020204030204"/>
                        </a:rPr>
                        <a:t>{</a:t>
                      </a:r>
                      <a:endParaRPr lang="en-US" sz="1500" spc="-100">
                        <a:latin typeface="Consolas" panose="020B0609020204030204"/>
                      </a:endParaRPr>
                    </a:p>
                    <a:p>
                      <a:pPr marL="1460500" indent="0">
                        <a:lnSpc>
                          <a:spcPts val="1825"/>
                        </a:lnSpc>
                      </a:pPr>
                      <a:r>
                        <a:rPr lang="en-US" sz="1300">
                          <a:solidFill>
                            <a:srgbClr val="130ECE"/>
                          </a:solidFill>
                          <a:latin typeface="Consolas" panose="020B0609020204030204"/>
                        </a:rPr>
                        <a:t>int</a:t>
                      </a:r>
                      <a:r>
                        <a:rPr lang="en-US" sz="1500" spc="-100">
                          <a:solidFill>
                            <a:srgbClr val="1C1929"/>
                          </a:solidFill>
                          <a:latin typeface="Consolas" panose="020B0609020204030204"/>
                        </a:rPr>
                        <a:t>[] </a:t>
                      </a:r>
                      <a:r>
                        <a:rPr lang="en-US" sz="1300">
                          <a:solidFill>
                            <a:srgbClr val="2C3569"/>
                          </a:solidFill>
                          <a:latin typeface="Consolas" panose="020B0609020204030204"/>
                        </a:rPr>
                        <a:t>arr </a:t>
                      </a:r>
                      <a:r>
                        <a:rPr lang="en-US" sz="1500" spc="-100">
                          <a:latin typeface="Consolas" panose="020B0609020204030204"/>
                        </a:rPr>
                        <a:t>= </a:t>
                      </a:r>
                      <a:r>
                        <a:rPr lang="en-US" sz="1300">
                          <a:solidFill>
                            <a:srgbClr val="130ECE"/>
                          </a:solidFill>
                          <a:latin typeface="Consolas" panose="020B0609020204030204"/>
                        </a:rPr>
                        <a:t>new int</a:t>
                      </a:r>
                      <a:r>
                        <a:rPr lang="en-US" sz="1300">
                          <a:latin typeface="Consolas" panose="020B0609020204030204"/>
                        </a:rPr>
                        <a:t>[3]</a:t>
                      </a:r>
                      <a:r>
                        <a:rPr lang="en-US" sz="1500" spc="-100">
                          <a:solidFill>
                            <a:srgbClr val="1C1929"/>
                          </a:solidFill>
                          <a:latin typeface="Consolas" panose="020B0609020204030204"/>
                        </a:rPr>
                        <a:t>;</a:t>
                      </a:r>
                      <a:endParaRPr lang="en-US" sz="1500" spc="-100">
                        <a:solidFill>
                          <a:srgbClr val="1C1929"/>
                        </a:solidFill>
                        <a:latin typeface="Consolas" panose="020B0609020204030204"/>
                      </a:endParaRPr>
                    </a:p>
                    <a:p>
                      <a:pPr marL="1460500" indent="0">
                        <a:lnSpc>
                          <a:spcPts val="1825"/>
                        </a:lnSpc>
                        <a:spcAft>
                          <a:spcPts val="210"/>
                        </a:spcAft>
                      </a:pPr>
                      <a:r>
                        <a:rPr lang="en-US" sz="1300">
                          <a:solidFill>
                            <a:srgbClr val="1C1929"/>
                          </a:solidFill>
                          <a:latin typeface="Consolas" panose="020B0609020204030204"/>
                        </a:rPr>
                        <a:t>arr[0] </a:t>
                      </a:r>
                      <a:r>
                        <a:rPr lang="en-US" sz="1500" spc="-100">
                          <a:latin typeface="Consolas" panose="020B0609020204030204"/>
                        </a:rPr>
                        <a:t>= </a:t>
                      </a:r>
                      <a:r>
                        <a:rPr lang="en-US" sz="1300">
                          <a:solidFill>
                            <a:srgbClr val="1C1929"/>
                          </a:solidFill>
                          <a:latin typeface="Consolas" panose="020B0609020204030204"/>
                        </a:rPr>
                        <a:t>33; arr[l] </a:t>
                      </a:r>
                      <a:r>
                        <a:rPr lang="en-US" sz="1500" spc="-100">
                          <a:latin typeface="Consolas" panose="020B0609020204030204"/>
                        </a:rPr>
                        <a:t>= </a:t>
                      </a:r>
                      <a:r>
                        <a:rPr lang="en-US" sz="1300">
                          <a:latin typeface="Consolas" panose="020B0609020204030204"/>
                        </a:rPr>
                        <a:t>53; </a:t>
                      </a:r>
                      <a:r>
                        <a:rPr lang="en-US" sz="1300">
                          <a:solidFill>
                            <a:srgbClr val="2C3569"/>
                          </a:solidFill>
                          <a:latin typeface="Consolas" panose="020B0609020204030204"/>
                        </a:rPr>
                        <a:t>arr</a:t>
                      </a:r>
                      <a:r>
                        <a:rPr lang="en-US" sz="1300">
                          <a:solidFill>
                            <a:srgbClr val="1C1929"/>
                          </a:solidFill>
                          <a:latin typeface="Consolas" panose="020B0609020204030204"/>
                        </a:rPr>
                        <a:t>[2] </a:t>
                      </a:r>
                      <a:r>
                        <a:rPr lang="en-US" sz="1500" spc="-100">
                          <a:latin typeface="Consolas" panose="020B0609020204030204"/>
                        </a:rPr>
                        <a:t>= </a:t>
                      </a:r>
                      <a:r>
                        <a:rPr lang="en-US" sz="1300">
                          <a:solidFill>
                            <a:srgbClr val="1C1929"/>
                          </a:solidFill>
                          <a:latin typeface="Consolas" panose="020B0609020204030204"/>
                        </a:rPr>
                        <a:t>99; </a:t>
                      </a:r>
                      <a:r>
                        <a:rPr lang="en-US" sz="1300">
                          <a:solidFill>
                            <a:srgbClr val="2C3569"/>
                          </a:solidFill>
                          <a:latin typeface="Consolas" panose="020B0609020204030204"/>
                        </a:rPr>
                        <a:t>arr</a:t>
                      </a:r>
                      <a:r>
                        <a:rPr lang="en-US" sz="1300">
                          <a:solidFill>
                            <a:srgbClr val="1C1929"/>
                          </a:solidFill>
                          <a:latin typeface="Consolas" panose="020B0609020204030204"/>
                        </a:rPr>
                        <a:t>[3] </a:t>
                      </a:r>
                      <a:r>
                        <a:rPr lang="en-US" sz="1500" spc="-100">
                          <a:latin typeface="Consolas" panose="020B0609020204030204"/>
                        </a:rPr>
                        <a:t>= </a:t>
                      </a:r>
                      <a:r>
                        <a:rPr lang="en-US" sz="1300">
                          <a:latin typeface="Consolas" panose="020B0609020204030204"/>
                        </a:rPr>
                        <a:t>11; </a:t>
                      </a:r>
                      <a:r>
                        <a:rPr lang="en-US" sz="1300">
                          <a:solidFill>
                            <a:srgbClr val="811BAD"/>
                          </a:solidFill>
                          <a:latin typeface="Consolas" panose="020B0609020204030204"/>
                        </a:rPr>
                        <a:t>-foreach </a:t>
                      </a:r>
                      <a:r>
                        <a:rPr lang="en-US" sz="1300">
                          <a:solidFill>
                            <a:srgbClr val="150D9E"/>
                          </a:solidFill>
                          <a:latin typeface="Consolas" panose="020B0609020204030204"/>
                        </a:rPr>
                        <a:t>(int </a:t>
                      </a:r>
                      <a:r>
                        <a:rPr lang="en-US" sz="1300">
                          <a:solidFill>
                            <a:srgbClr val="2C3569"/>
                          </a:solidFill>
                          <a:latin typeface="Consolas" panose="020B0609020204030204"/>
                        </a:rPr>
                        <a:t>i </a:t>
                      </a:r>
                      <a:r>
                        <a:rPr lang="en-US" sz="1300">
                          <a:solidFill>
                            <a:srgbClr val="811BAD"/>
                          </a:solidFill>
                          <a:latin typeface="Consolas" panose="020B0609020204030204"/>
                        </a:rPr>
                        <a:t>in </a:t>
                      </a:r>
                      <a:r>
                        <a:rPr lang="en-US" sz="1300">
                          <a:solidFill>
                            <a:srgbClr val="2C3569"/>
                          </a:solidFill>
                          <a:latin typeface="Consolas" panose="020B0609020204030204"/>
                        </a:rPr>
                        <a:t>arr)</a:t>
                      </a:r>
                      <a:endParaRPr lang="en-US" sz="1300">
                        <a:solidFill>
                          <a:srgbClr val="2C3569"/>
                        </a:solidFill>
                        <a:latin typeface="Consolas" panose="020B0609020204030204"/>
                      </a:endParaRPr>
                    </a:p>
                    <a:p>
                      <a:pPr marL="1460500" indent="0">
                        <a:spcAft>
                          <a:spcPts val="210"/>
                        </a:spcAft>
                      </a:pPr>
                      <a:r>
                        <a:rPr lang="en-US" sz="1500" spc="-100">
                          <a:solidFill>
                            <a:srgbClr val="1C1929"/>
                          </a:solidFill>
                          <a:latin typeface="Consolas" panose="020B0609020204030204"/>
                        </a:rPr>
                        <a:t>{</a:t>
                      </a:r>
                      <a:endParaRPr lang="en-US" sz="1500" spc="-100">
                        <a:solidFill>
                          <a:srgbClr val="1C1929"/>
                        </a:solidFill>
                        <a:latin typeface="Consolas" panose="020B0609020204030204"/>
                      </a:endParaRPr>
                    </a:p>
                    <a:p>
                      <a:pPr marL="1816100" indent="0">
                        <a:spcAft>
                          <a:spcPts val="210"/>
                        </a:spcAft>
                      </a:pPr>
                      <a:r>
                        <a:rPr lang="en-US" sz="1300">
                          <a:solidFill>
                            <a:srgbClr val="408EA2"/>
                          </a:solidFill>
                          <a:latin typeface="Consolas" panose="020B0609020204030204"/>
                        </a:rPr>
                        <a:t>Console.</a:t>
                      </a:r>
                      <a:r>
                        <a:rPr lang="en-US" sz="1300">
                          <a:solidFill>
                            <a:srgbClr val="574733"/>
                          </a:solidFill>
                          <a:latin typeface="Consolas" panose="020B0609020204030204"/>
                        </a:rPr>
                        <a:t>WriteLine(i);</a:t>
                      </a:r>
                      <a:endParaRPr lang="en-US" sz="1300">
                        <a:solidFill>
                          <a:srgbClr val="574733"/>
                        </a:solidFill>
                        <a:latin typeface="Consolas" panose="020B0609020204030204"/>
                      </a:endParaRPr>
                    </a:p>
                    <a:p>
                      <a:pPr marL="1460500" indent="0">
                        <a:spcAft>
                          <a:spcPts val="1470"/>
                        </a:spcAft>
                      </a:pPr>
                      <a:r>
                        <a:rPr lang="en-US" sz="1500" spc="-100">
                          <a:solidFill>
                            <a:srgbClr val="1C1929"/>
                          </a:solidFill>
                          <a:latin typeface="Consolas" panose="020B0609020204030204"/>
                        </a:rPr>
                        <a:t>}</a:t>
                      </a:r>
                      <a:endParaRPr lang="en-US" sz="1500" spc="-100">
                        <a:solidFill>
                          <a:srgbClr val="1C1929"/>
                        </a:solidFill>
                        <a:latin typeface="Consolas" panose="020B0609020204030204"/>
                      </a:endParaRPr>
                    </a:p>
                    <a:p>
                      <a:pPr marL="1104900" indent="0"/>
                      <a:r>
                        <a:rPr lang="en-US" sz="1500" spc="-100">
                          <a:solidFill>
                            <a:srgbClr val="1C1929"/>
                          </a:solidFill>
                          <a:latin typeface="Consolas" panose="020B0609020204030204"/>
                        </a:rPr>
                        <a:t>}</a:t>
                      </a:r>
                      <a:endParaRPr lang="en-US" sz="1500" spc="-100">
                        <a:solidFill>
                          <a:srgbClr val="1C1929"/>
                        </a:solidFill>
                        <a:latin typeface="Consolas" panose="020B0609020204030204"/>
                      </a:endParaRPr>
                    </a:p>
                  </a:txBody>
                  <a:tcPr marL="0" marR="0" marT="0" marB="0"/>
                </a:tc>
                <a:tc>
                  <a:txBody>
                    <a:bodyPr>
                      <a:spAutoFit/>
                    </a:bodyPr>
                    <a:p>
                      <a:pPr marL="1155700" indent="0">
                        <a:spcAft>
                          <a:spcPts val="210"/>
                        </a:spcAft>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1155700" indent="0">
                        <a:spcAft>
                          <a:spcPts val="210"/>
                        </a:spcAft>
                      </a:pPr>
                      <a:r>
                        <a:rPr lang="en-US" sz="1300">
                          <a:solidFill>
                            <a:srgbClr val="811BAD"/>
                          </a:solidFill>
                          <a:latin typeface="Consolas" panose="020B0609020204030204"/>
                        </a:rPr>
                        <a:t>catch </a:t>
                      </a:r>
                      <a:r>
                        <a:rPr lang="en-US" sz="1300">
                          <a:solidFill>
                            <a:srgbClr val="408EA2"/>
                          </a:solidFill>
                          <a:latin typeface="Consolas" panose="020B0609020204030204"/>
                        </a:rPr>
                        <a:t>(IndexOutOfRangeException </a:t>
                      </a:r>
                      <a:r>
                        <a:rPr lang="en-US" sz="1300">
                          <a:solidFill>
                            <a:srgbClr val="242D55"/>
                          </a:solidFill>
                          <a:latin typeface="Consolas" panose="020B0609020204030204"/>
                        </a:rPr>
                        <a:t>el)</a:t>
                      </a:r>
                      <a:endParaRPr lang="en-US" sz="1300">
                        <a:solidFill>
                          <a:srgbClr val="242D55"/>
                        </a:solidFill>
                        <a:latin typeface="Consolas" panose="020B0609020204030204"/>
                      </a:endParaRPr>
                    </a:p>
                    <a:p>
                      <a:pPr marL="1155700" indent="0">
                        <a:spcAft>
                          <a:spcPts val="210"/>
                        </a:spcAft>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1524000" indent="0">
                        <a:spcAft>
                          <a:spcPts val="210"/>
                        </a:spcAft>
                      </a:pPr>
                      <a:r>
                        <a:rPr lang="en-US" sz="1300">
                          <a:solidFill>
                            <a:srgbClr val="408EA2"/>
                          </a:solidFill>
                          <a:latin typeface="Consolas" panose="020B0609020204030204"/>
                        </a:rPr>
                        <a:t>Console.</a:t>
                      </a:r>
                      <a:r>
                        <a:rPr lang="en-US" sz="1300">
                          <a:solidFill>
                            <a:srgbClr val="6A4735"/>
                          </a:solidFill>
                          <a:latin typeface="Consolas" panose="020B0609020204030204"/>
                        </a:rPr>
                        <a:t>WriteLineC</a:t>
                      </a:r>
                      <a:r>
                        <a:rPr lang="en-US" sz="1300">
                          <a:solidFill>
                            <a:srgbClr val="8D202B"/>
                          </a:solidFill>
                          <a:latin typeface="Consolas" panose="020B0609020204030204"/>
                        </a:rPr>
                        <a:t>"Error: </a:t>
                      </a:r>
                      <a:r>
                        <a:rPr lang="en-US" sz="1300" baseline="30000">
                          <a:solidFill>
                            <a:srgbClr val="8D202B"/>
                          </a:solidFill>
                          <a:latin typeface="Consolas" panose="020B0609020204030204"/>
                        </a:rPr>
                        <a:t>11</a:t>
                      </a:r>
                      <a:r>
                        <a:rPr lang="en-US" sz="1300">
                          <a:solidFill>
                            <a:srgbClr val="8D202B"/>
                          </a:solidFill>
                          <a:latin typeface="Consolas" panose="020B0609020204030204"/>
                        </a:rPr>
                        <a:t> </a:t>
                      </a:r>
                      <a:r>
                        <a:rPr lang="en-US" sz="1500" spc="-100">
                          <a:solidFill>
                            <a:srgbClr val="120D18"/>
                          </a:solidFill>
                          <a:latin typeface="Consolas" panose="020B0609020204030204"/>
                        </a:rPr>
                        <a:t>+ </a:t>
                      </a:r>
                      <a:r>
                        <a:rPr lang="en-US" sz="1300">
                          <a:solidFill>
                            <a:srgbClr val="242D55"/>
                          </a:solidFill>
                          <a:latin typeface="Consolas" panose="020B0609020204030204"/>
                        </a:rPr>
                        <a:t>el. </a:t>
                      </a:r>
                      <a:r>
                        <a:rPr lang="en-US" sz="1300">
                          <a:solidFill>
                            <a:srgbClr val="120D18"/>
                          </a:solidFill>
                          <a:latin typeface="Consolas" panose="020B0609020204030204"/>
                        </a:rPr>
                        <a:t>Message);</a:t>
                      </a:r>
                      <a:endParaRPr lang="en-US" sz="1300">
                        <a:solidFill>
                          <a:srgbClr val="120D18"/>
                        </a:solidFill>
                        <a:latin typeface="Consolas" panose="020B0609020204030204"/>
                      </a:endParaRPr>
                    </a:p>
                    <a:p>
                      <a:pPr marL="1155700" indent="0">
                        <a:spcAft>
                          <a:spcPts val="210"/>
                        </a:spcAft>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1155700" indent="0">
                        <a:spcAft>
                          <a:spcPts val="210"/>
                        </a:spcAft>
                      </a:pPr>
                      <a:r>
                        <a:rPr lang="en-US" sz="1300">
                          <a:solidFill>
                            <a:srgbClr val="811BAD"/>
                          </a:solidFill>
                          <a:latin typeface="Consolas" panose="020B0609020204030204"/>
                        </a:rPr>
                        <a:t>catch </a:t>
                      </a:r>
                      <a:r>
                        <a:rPr lang="en-US" sz="1300">
                          <a:solidFill>
                            <a:srgbClr val="408EA2"/>
                          </a:solidFill>
                          <a:latin typeface="Consolas" panose="020B0609020204030204"/>
                        </a:rPr>
                        <a:t>(Exception </a:t>
                      </a:r>
                      <a:r>
                        <a:rPr lang="en-US" sz="1300">
                          <a:solidFill>
                            <a:srgbClr val="242D55"/>
                          </a:solidFill>
                          <a:latin typeface="Consolas" panose="020B0609020204030204"/>
                        </a:rPr>
                        <a:t>ex)</a:t>
                      </a:r>
                      <a:endParaRPr lang="en-US" sz="1300">
                        <a:solidFill>
                          <a:srgbClr val="242D55"/>
                        </a:solidFill>
                        <a:latin typeface="Consolas" panose="020B0609020204030204"/>
                      </a:endParaRPr>
                    </a:p>
                    <a:p>
                      <a:pPr marL="1155700" indent="0">
                        <a:spcAft>
                          <a:spcPts val="210"/>
                        </a:spcAft>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1524000" indent="0">
                        <a:spcAft>
                          <a:spcPts val="210"/>
                        </a:spcAft>
                      </a:pPr>
                      <a:r>
                        <a:rPr lang="en-US" sz="1300">
                          <a:solidFill>
                            <a:srgbClr val="408EA2"/>
                          </a:solidFill>
                          <a:latin typeface="Consolas" panose="020B0609020204030204"/>
                        </a:rPr>
                        <a:t>Console</a:t>
                      </a:r>
                      <a:r>
                        <a:rPr lang="en-US" sz="1300">
                          <a:solidFill>
                            <a:srgbClr val="120D18"/>
                          </a:solidFill>
                          <a:latin typeface="Consolas" panose="020B0609020204030204"/>
                        </a:rPr>
                        <a:t>.</a:t>
                      </a:r>
                      <a:r>
                        <a:rPr lang="en-US" sz="1300">
                          <a:solidFill>
                            <a:srgbClr val="6A4735"/>
                          </a:solidFill>
                          <a:latin typeface="Consolas" panose="020B0609020204030204"/>
                        </a:rPr>
                        <a:t>WriteLineCex</a:t>
                      </a:r>
                      <a:r>
                        <a:rPr lang="en-US" sz="1300">
                          <a:solidFill>
                            <a:srgbClr val="120D18"/>
                          </a:solidFill>
                          <a:latin typeface="Consolas" panose="020B0609020204030204"/>
                        </a:rPr>
                        <a:t>.Message)</a:t>
                      </a: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1155700" indent="0">
                        <a:spcAft>
                          <a:spcPts val="210"/>
                        </a:spcAft>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1155700" indent="0">
                        <a:spcAft>
                          <a:spcPts val="210"/>
                        </a:spcAft>
                      </a:pPr>
                      <a:r>
                        <a:rPr lang="en-US" sz="1300">
                          <a:solidFill>
                            <a:srgbClr val="811BAD"/>
                          </a:solidFill>
                          <a:latin typeface="Consolas" panose="020B0609020204030204"/>
                        </a:rPr>
                        <a:t>finally</a:t>
                      </a:r>
                      <a:endParaRPr lang="en-US" sz="1300">
                        <a:solidFill>
                          <a:srgbClr val="811BAD"/>
                        </a:solidFill>
                        <a:latin typeface="Consolas" panose="020B0609020204030204"/>
                      </a:endParaRPr>
                    </a:p>
                    <a:p>
                      <a:pPr marL="1155700" indent="0">
                        <a:spcAft>
                          <a:spcPts val="210"/>
                        </a:spcAft>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1524000" indent="0">
                        <a:spcAft>
                          <a:spcPts val="210"/>
                        </a:spcAft>
                      </a:pPr>
                      <a:r>
                        <a:rPr lang="en-US" sz="1300">
                          <a:solidFill>
                            <a:srgbClr val="408EA2"/>
                          </a:solidFill>
                          <a:latin typeface="Consolas" panose="020B0609020204030204"/>
                        </a:rPr>
                        <a:t>Console</a:t>
                      </a:r>
                      <a:r>
                        <a:rPr lang="en-US" sz="1300">
                          <a:solidFill>
                            <a:srgbClr val="120D18"/>
                          </a:solidFill>
                          <a:latin typeface="Consolas" panose="020B0609020204030204"/>
                        </a:rPr>
                        <a:t>.</a:t>
                      </a:r>
                      <a:r>
                        <a:rPr lang="en-US" sz="1300">
                          <a:solidFill>
                            <a:srgbClr val="6A4735"/>
                          </a:solidFill>
                          <a:latin typeface="Consolas" panose="020B0609020204030204"/>
                        </a:rPr>
                        <a:t>WriteLineC</a:t>
                      </a:r>
                      <a:r>
                        <a:rPr lang="en-US" sz="1300">
                          <a:solidFill>
                            <a:srgbClr val="8D202B"/>
                          </a:solidFill>
                          <a:latin typeface="Consolas" panose="020B0609020204030204"/>
                        </a:rPr>
                        <a:t>"Code ends</a:t>
                      </a:r>
                      <a:r>
                        <a:rPr lang="en-US" sz="1500" spc="-100">
                          <a:solidFill>
                            <a:srgbClr val="461A23"/>
                          </a:solidFill>
                          <a:latin typeface="Consolas" panose="020B0609020204030204"/>
                        </a:rPr>
                        <a:t>...");</a:t>
                      </a:r>
                      <a:endParaRPr lang="en-US" sz="1500" spc="-100">
                        <a:solidFill>
                          <a:srgbClr val="461A23"/>
                        </a:solidFill>
                        <a:latin typeface="Consolas" panose="020B0609020204030204"/>
                      </a:endParaRPr>
                    </a:p>
                    <a:p>
                      <a:pPr marL="1155700" indent="0">
                        <a:lnSpc>
                          <a:spcPts val="1990"/>
                        </a:lnSpc>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787400" indent="0">
                        <a:lnSpc>
                          <a:spcPts val="1990"/>
                        </a:lnSpc>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marL="419100" indent="0">
                        <a:lnSpc>
                          <a:spcPts val="1990"/>
                        </a:lnSpc>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p>
                      <a:pPr indent="0" algn="just">
                        <a:lnSpc>
                          <a:spcPts val="1990"/>
                        </a:lnSpc>
                      </a:pPr>
                      <a:r>
                        <a:rPr lang="en-US" sz="1500" spc="-100">
                          <a:solidFill>
                            <a:srgbClr val="120D18"/>
                          </a:solidFill>
                          <a:latin typeface="Consolas" panose="020B0609020204030204"/>
                        </a:rPr>
                        <a:t>}</a:t>
                      </a:r>
                      <a:endParaRPr lang="en-US" sz="1500" spc="-100">
                        <a:solidFill>
                          <a:srgbClr val="120D18"/>
                        </a:solidFill>
                        <a:latin typeface="Consolas" panose="020B0609020204030204"/>
                      </a:endParaRPr>
                    </a:p>
                  </a:txBody>
                  <a:tcPr marL="0" marR="0" marT="0" marB="0"/>
                </a:tc>
              </a:tr>
              <a:tr h="399288">
                <a:tc rowSpan="2">
                  <a:txBody>
                    <a:bodyPr>
                      <a:spAutoFit/>
                    </a:bodyPr>
                    <a:p>
                      <a:endParaRPr sz="1900"/>
                    </a:p>
                  </a:txBody>
                  <a:tcPr marL="0" marR="0" marT="0" marB="0"/>
                </a:tc>
                <a:tc>
                  <a:txBody>
                    <a:bodyPr>
                      <a:spAutoFit/>
                    </a:bodyPr>
                    <a:p>
                      <a:pPr marL="139700" indent="0"/>
                      <a:r>
                        <a:rPr lang="en-US" sz="1500" spc="-100">
                          <a:solidFill>
                            <a:srgbClr val="63428D"/>
                          </a:solidFill>
                          <a:latin typeface="Consolas" panose="020B0609020204030204"/>
                        </a:rPr>
                        <a:t>EQ </a:t>
                      </a:r>
                      <a:r>
                        <a:rPr lang="en-US" sz="1400">
                          <a:solidFill>
                            <a:srgbClr val="332F38"/>
                          </a:solidFill>
                          <a:latin typeface="Calibri" panose="020F0502020204030204"/>
                        </a:rPr>
                        <a:t>Microsoft Visual Studio Debug Console</a:t>
                      </a:r>
                      <a:endParaRPr lang="en-US" sz="1400">
                        <a:solidFill>
                          <a:srgbClr val="332F38"/>
                        </a:solidFill>
                        <a:latin typeface="Calibri" panose="020F0502020204030204"/>
                      </a:endParaRPr>
                    </a:p>
                  </a:txBody>
                  <a:tcPr marL="0" marR="0" marT="0" marB="0" anchor="ctr"/>
                </a:tc>
              </a:tr>
              <a:tr h="594360">
                <a:tc vMerge="1">
                  <a:tcPr marL="0" marR="0" marT="0" marB="0"/>
                </a:tc>
                <a:tc>
                  <a:txBody>
                    <a:bodyPr>
                      <a:spAutoFit/>
                    </a:bodyPr>
                    <a:p>
                      <a:pPr marR="88900" indent="0" algn="just">
                        <a:lnSpc>
                          <a:spcPts val="1800"/>
                        </a:lnSpc>
                      </a:pPr>
                      <a:r>
                        <a:rPr lang="en-US" sz="1300">
                          <a:solidFill>
                            <a:srgbClr val="BDBEBC"/>
                          </a:solidFill>
                          <a:latin typeface="Consolas" panose="020B0609020204030204"/>
                        </a:rPr>
                        <a:t>Error: Index was outside the bounds of the </a:t>
                      </a:r>
                      <a:r>
                        <a:rPr lang="en-US" sz="1500" spc="-100">
                          <a:solidFill>
                            <a:srgbClr val="BDBEBC"/>
                          </a:solidFill>
                          <a:latin typeface="Consolas" panose="020B0609020204030204"/>
                        </a:rPr>
                        <a:t>array. </a:t>
                      </a:r>
                      <a:r>
                        <a:rPr lang="en-US" sz="1300">
                          <a:solidFill>
                            <a:srgbClr val="BDBEBC"/>
                          </a:solidFill>
                          <a:latin typeface="Consolas" panose="020B0609020204030204"/>
                        </a:rPr>
                        <a:t>Code ends...</a:t>
                      </a:r>
                      <a:endParaRPr lang="en-US" sz="1300">
                        <a:solidFill>
                          <a:srgbClr val="BDBEBC"/>
                        </a:solidFill>
                        <a:latin typeface="Consolas" panose="020B0609020204030204"/>
                      </a:endParaRPr>
                    </a:p>
                  </a:txBody>
                  <a:tcPr marL="0" marR="0" marT="0" marB="0">
                    <a:solidFill>
                      <a:srgbClr val="000000"/>
                    </a:solidFill>
                  </a:tcPr>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5736" y="810768"/>
            <a:ext cx="9631680" cy="5138928"/>
          </a:xfrm>
          <a:prstGeom prst="rect">
            <a:avLst/>
          </a:prstGeom>
        </p:spPr>
        <p:txBody>
          <a:bodyPr lIns="0" tIns="0" rIns="0" bIns="0">
            <a:noAutofit/>
          </a:bodyPr>
          <a:p>
            <a:pPr indent="0">
              <a:spcAft>
                <a:spcPts val="2520"/>
              </a:spcAft>
            </a:pPr>
            <a:r>
              <a:rPr lang="en-US" sz="4300">
                <a:latin typeface="Calibri" panose="020F0502020204030204"/>
              </a:rPr>
              <a:t>Do's and Don't of Exception Handling</a:t>
            </a:r>
            <a:endParaRPr lang="en-US" sz="4300">
              <a:latin typeface="Calibri" panose="020F0502020204030204"/>
            </a:endParaRPr>
          </a:p>
          <a:p>
            <a:pPr indent="0">
              <a:spcAft>
                <a:spcPts val="1260"/>
              </a:spcAft>
            </a:pPr>
            <a:r>
              <a:rPr lang="en-US" sz="3500" b="1" spc="-150">
                <a:solidFill>
                  <a:srgbClr val="00AD50"/>
                </a:solidFill>
                <a:latin typeface="Calibri" panose="020F0502020204030204"/>
              </a:rPr>
              <a:t>Do's</a:t>
            </a:r>
            <a:endParaRPr lang="en-US" sz="3500" b="1" spc="-150">
              <a:solidFill>
                <a:srgbClr val="00AD50"/>
              </a:solidFill>
              <a:latin typeface="Calibri" panose="020F0502020204030204"/>
            </a:endParaRPr>
          </a:p>
          <a:p>
            <a:pPr indent="0" algn="just">
              <a:lnSpc>
                <a:spcPts val="3790"/>
              </a:lnSpc>
            </a:pPr>
            <a:r>
              <a:rPr lang="en-US" sz="2600">
                <a:latin typeface="Calibri" panose="020F0502020204030204"/>
              </a:rPr>
              <a:t>•    Use try/catch/finally blocks to recover from errors or release resources</a:t>
            </a:r>
            <a:endParaRPr lang="en-US" sz="2600">
              <a:latin typeface="Calibri" panose="020F0502020204030204"/>
            </a:endParaRPr>
          </a:p>
          <a:p>
            <a:pPr indent="0" algn="just">
              <a:lnSpc>
                <a:spcPts val="3790"/>
              </a:lnSpc>
            </a:pPr>
            <a:r>
              <a:rPr lang="en-US" sz="2600">
                <a:latin typeface="Calibri" panose="020F0502020204030204"/>
              </a:rPr>
              <a:t>•    Throw exceptions instead of returning an error code</a:t>
            </a:r>
            <a:endParaRPr lang="en-US" sz="2600">
              <a:latin typeface="Calibri" panose="020F0502020204030204"/>
            </a:endParaRPr>
          </a:p>
          <a:p>
            <a:pPr indent="0" algn="just">
              <a:lnSpc>
                <a:spcPts val="3790"/>
              </a:lnSpc>
            </a:pPr>
            <a:r>
              <a:rPr lang="en-US" sz="2600">
                <a:latin typeface="Calibri" panose="020F0502020204030204"/>
              </a:rPr>
              <a:t>•    Use the predefined .NET exception types</a:t>
            </a:r>
            <a:endParaRPr lang="en-US" sz="2600">
              <a:latin typeface="Calibri" panose="020F0502020204030204"/>
            </a:endParaRPr>
          </a:p>
          <a:p>
            <a:pPr indent="0" algn="just">
              <a:lnSpc>
                <a:spcPts val="3790"/>
              </a:lnSpc>
            </a:pPr>
            <a:r>
              <a:rPr lang="en-US" sz="2600">
                <a:latin typeface="Calibri" panose="020F0502020204030204"/>
              </a:rPr>
              <a:t>•    End exception class names with the word "Exception"</a:t>
            </a:r>
            <a:endParaRPr lang="en-US" sz="2600">
              <a:latin typeface="Calibri" panose="020F0502020204030204"/>
            </a:endParaRPr>
          </a:p>
          <a:p>
            <a:pPr indent="0" algn="just">
              <a:lnSpc>
                <a:spcPts val="3790"/>
              </a:lnSpc>
            </a:pPr>
            <a:r>
              <a:rPr lang="en-US" sz="2600">
                <a:latin typeface="Calibri" panose="020F0502020204030204"/>
              </a:rPr>
              <a:t>•    Include three constructors in custom exception classes</a:t>
            </a:r>
            <a:endParaRPr lang="en-US" sz="2600">
              <a:latin typeface="Calibri" panose="020F0502020204030204"/>
            </a:endParaRPr>
          </a:p>
          <a:p>
            <a:pPr marL="504825" indent="0" algn="just">
              <a:spcAft>
                <a:spcPts val="840"/>
              </a:spcAft>
            </a:pPr>
            <a:r>
              <a:rPr lang="en-US" sz="2300" spc="-50">
                <a:latin typeface="Calibri" panose="020F0502020204030204"/>
              </a:rPr>
              <a:t>•    </a:t>
            </a:r>
            <a:r>
              <a:rPr lang="en-US" sz="2300" u="sng" spc="-50">
                <a:solidFill>
                  <a:srgbClr val="016DC0"/>
                </a:solidFill>
                <a:latin typeface="Calibri" panose="020F0502020204030204"/>
              </a:rPr>
              <a:t>ExceptionO.</a:t>
            </a:r>
            <a:r>
              <a:rPr lang="en-US" sz="2300" spc="-50">
                <a:solidFill>
                  <a:srgbClr val="016DC0"/>
                </a:solidFill>
                <a:latin typeface="Calibri" panose="020F0502020204030204"/>
              </a:rPr>
              <a:t> </a:t>
            </a:r>
            <a:r>
              <a:rPr lang="en-US" sz="2300" spc="-50">
                <a:latin typeface="Calibri" panose="020F0502020204030204"/>
              </a:rPr>
              <a:t>which uses default values.</a:t>
            </a:r>
            <a:endParaRPr lang="en-US" sz="2300" spc="-50">
              <a:latin typeface="Calibri" panose="020F0502020204030204"/>
            </a:endParaRPr>
          </a:p>
          <a:p>
            <a:pPr marL="504825" indent="0" algn="just">
              <a:spcAft>
                <a:spcPts val="840"/>
              </a:spcAft>
            </a:pPr>
            <a:r>
              <a:rPr lang="en-US" sz="2300" spc="-50">
                <a:latin typeface="Calibri" panose="020F0502020204030204"/>
              </a:rPr>
              <a:t>•    </a:t>
            </a:r>
            <a:r>
              <a:rPr lang="en-US" sz="2300" u="sng" spc="-50">
                <a:solidFill>
                  <a:srgbClr val="016DC0"/>
                </a:solidFill>
                <a:latin typeface="Calibri" panose="020F0502020204030204"/>
              </a:rPr>
              <a:t>Exception(String).</a:t>
            </a:r>
            <a:r>
              <a:rPr lang="en-US" sz="2300" spc="-50">
                <a:solidFill>
                  <a:srgbClr val="016DC0"/>
                </a:solidFill>
                <a:latin typeface="Calibri" panose="020F0502020204030204"/>
              </a:rPr>
              <a:t> </a:t>
            </a:r>
            <a:r>
              <a:rPr lang="en-US" sz="2300" spc="-50">
                <a:latin typeface="Calibri" panose="020F0502020204030204"/>
              </a:rPr>
              <a:t>which accepts a string message.</a:t>
            </a:r>
            <a:endParaRPr lang="en-US" sz="2300" spc="-50">
              <a:latin typeface="Calibri" panose="020F0502020204030204"/>
            </a:endParaRPr>
          </a:p>
          <a:p>
            <a:pPr marL="682625" marR="540385" indent="-177800">
              <a:lnSpc>
                <a:spcPts val="2400"/>
              </a:lnSpc>
            </a:pPr>
            <a:r>
              <a:rPr lang="en-US" sz="2300" spc="-50">
                <a:latin typeface="Calibri" panose="020F0502020204030204"/>
              </a:rPr>
              <a:t>•    </a:t>
            </a:r>
            <a:r>
              <a:rPr lang="en-US" sz="2300" u="sng" spc="-50">
                <a:solidFill>
                  <a:srgbClr val="016DC0"/>
                </a:solidFill>
                <a:latin typeface="Calibri" panose="020F0502020204030204"/>
              </a:rPr>
              <a:t>ExceptioniStrine. Exception),</a:t>
            </a:r>
            <a:r>
              <a:rPr lang="en-US" sz="2300" spc="-50">
                <a:solidFill>
                  <a:srgbClr val="016DC0"/>
                </a:solidFill>
                <a:latin typeface="Calibri" panose="020F0502020204030204"/>
              </a:rPr>
              <a:t> </a:t>
            </a:r>
            <a:r>
              <a:rPr lang="en-US" sz="2300" spc="-50">
                <a:latin typeface="Calibri" panose="020F0502020204030204"/>
              </a:rPr>
              <a:t>which accepts a string message and an inner exception.</a:t>
            </a:r>
            <a:endParaRPr lang="en-US" sz="2300" spc="-5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5736" y="810768"/>
            <a:ext cx="10210800" cy="4824984"/>
          </a:xfrm>
          <a:prstGeom prst="rect">
            <a:avLst/>
          </a:prstGeom>
        </p:spPr>
        <p:txBody>
          <a:bodyPr lIns="0" tIns="0" rIns="0" bIns="0">
            <a:noAutofit/>
          </a:bodyPr>
          <a:p>
            <a:pPr indent="0">
              <a:spcAft>
                <a:spcPts val="2940"/>
              </a:spcAft>
            </a:pPr>
            <a:r>
              <a:rPr lang="en-US" sz="4300">
                <a:latin typeface="Calibri" panose="020F0502020204030204"/>
              </a:rPr>
              <a:t>Do's and Don't of Exception Handling</a:t>
            </a:r>
            <a:endParaRPr lang="en-US" sz="4300">
              <a:latin typeface="Calibri" panose="020F0502020204030204"/>
            </a:endParaRPr>
          </a:p>
          <a:p>
            <a:pPr indent="0">
              <a:spcAft>
                <a:spcPts val="1050"/>
              </a:spcAft>
            </a:pPr>
            <a:r>
              <a:rPr lang="en-US" sz="3500" b="1" spc="-50">
                <a:solidFill>
                  <a:srgbClr val="00AD50"/>
                </a:solidFill>
                <a:latin typeface="Calibri" panose="020F0502020204030204"/>
              </a:rPr>
              <a:t>Don't</a:t>
            </a:r>
            <a:endParaRPr lang="en-US" sz="3500" b="1" spc="-50">
              <a:solidFill>
                <a:srgbClr val="00AD50"/>
              </a:solidFill>
              <a:latin typeface="Calibri" panose="020F0502020204030204"/>
            </a:endParaRPr>
          </a:p>
          <a:p>
            <a:pPr marL="225425" indent="-177800">
              <a:lnSpc>
                <a:spcPts val="2690"/>
              </a:lnSpc>
              <a:spcAft>
                <a:spcPts val="630"/>
              </a:spcAft>
            </a:pPr>
            <a:r>
              <a:rPr lang="en-US" sz="2600">
                <a:latin typeface="Calibri" panose="020F0502020204030204"/>
              </a:rPr>
              <a:t>•    Don't throw an exception when a simple if statement can be used to check for errors. For example, a simple if statement to check whether a connection is closed is much better than throwing an exception for the same.</a:t>
            </a:r>
            <a:endParaRPr lang="en-US" sz="2600">
              <a:latin typeface="Calibri" panose="020F0502020204030204"/>
            </a:endParaRPr>
          </a:p>
          <a:p>
            <a:pPr marL="225425" indent="-177800">
              <a:lnSpc>
                <a:spcPts val="2690"/>
              </a:lnSpc>
              <a:spcAft>
                <a:spcPts val="630"/>
              </a:spcAft>
            </a:pPr>
            <a:r>
              <a:rPr lang="en-US" sz="2600">
                <a:latin typeface="Calibri" panose="020F0502020204030204"/>
              </a:rPr>
              <a:t>•    Don't catch </a:t>
            </a:r>
            <a:r>
              <a:rPr lang="en-US" sz="2600" b="1">
                <a:latin typeface="Calibri" panose="020F0502020204030204"/>
              </a:rPr>
              <a:t>Exception. </a:t>
            </a:r>
            <a:r>
              <a:rPr lang="en-US" sz="2600">
                <a:latin typeface="Calibri" panose="020F0502020204030204"/>
              </a:rPr>
              <a:t>Always use the most specific exception for the code you are writing. Remember good code is not code that doesn't throw exceptions. Good code throws exceptions as needed and handles on y the exceptions it knows how to handle.</a:t>
            </a:r>
            <a:endParaRPr lang="en-US" sz="2600">
              <a:latin typeface="Calibri" panose="020F0502020204030204"/>
            </a:endParaRPr>
          </a:p>
          <a:p>
            <a:pPr indent="0" algn="just"/>
            <a:r>
              <a:rPr lang="en-US" sz="2600">
                <a:latin typeface="Calibri" panose="020F0502020204030204"/>
              </a:rPr>
              <a:t>•    Don't swallow an exception by putting an empty catch block</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7040880" cy="518160"/>
          </a:xfrm>
          <a:prstGeom prst="rect">
            <a:avLst/>
          </a:prstGeom>
        </p:spPr>
        <p:txBody>
          <a:bodyPr wrap="none" lIns="0" tIns="0" rIns="0" bIns="0">
            <a:noAutofit/>
          </a:bodyPr>
          <a:p>
            <a:pPr indent="0"/>
            <a:r>
              <a:rPr lang="en-US" sz="4200">
                <a:latin typeface="Calibri" panose="020F0502020204030204"/>
              </a:rPr>
              <a:t>User-Defined Exception Classes</a:t>
            </a:r>
            <a:endParaRPr lang="en-US" sz="4200">
              <a:latin typeface="Calibri" panose="020F0502020204030204"/>
            </a:endParaRPr>
          </a:p>
        </p:txBody>
      </p:sp>
      <p:sp>
        <p:nvSpPr>
          <p:cNvPr id="3" name="Rectangles 2"/>
          <p:cNvSpPr/>
          <p:nvPr/>
        </p:nvSpPr>
        <p:spPr>
          <a:xfrm>
            <a:off x="813816" y="1520952"/>
            <a:ext cx="10329672" cy="326136"/>
          </a:xfrm>
          <a:prstGeom prst="rect">
            <a:avLst/>
          </a:prstGeom>
        </p:spPr>
        <p:txBody>
          <a:bodyPr wrap="none" lIns="0" tIns="0" rIns="0" bIns="0">
            <a:noAutofit/>
          </a:bodyPr>
          <a:p>
            <a:pPr indent="0" algn="ctr"/>
            <a:r>
              <a:rPr lang="en-US" sz="2600">
                <a:latin typeface="Calibri" panose="020F0502020204030204"/>
              </a:rPr>
              <a:t>• Define your own exception. User-defined exception classes are derived</a:t>
            </a:r>
            <a:endParaRPr lang="en-US" sz="2600">
              <a:latin typeface="Calibri" panose="020F0502020204030204"/>
            </a:endParaRPr>
          </a:p>
        </p:txBody>
      </p:sp>
      <p:sp>
        <p:nvSpPr>
          <p:cNvPr id="4" name="Rectangles 3"/>
          <p:cNvSpPr/>
          <p:nvPr/>
        </p:nvSpPr>
        <p:spPr>
          <a:xfrm>
            <a:off x="816864" y="1905000"/>
            <a:ext cx="4782312" cy="4440936"/>
          </a:xfrm>
          <a:prstGeom prst="rect">
            <a:avLst/>
          </a:prstGeom>
        </p:spPr>
        <p:txBody>
          <a:bodyPr lIns="0" tIns="0" rIns="0" bIns="0">
            <a:noAutofit/>
          </a:bodyPr>
          <a:p>
            <a:pPr marL="165100" indent="0">
              <a:spcAft>
                <a:spcPts val="1470"/>
              </a:spcAft>
            </a:pPr>
            <a:r>
              <a:rPr lang="en-US" sz="2600">
                <a:latin typeface="Calibri" panose="020F0502020204030204"/>
              </a:rPr>
              <a:t>from the Exception class.</a:t>
            </a:r>
            <a:endParaRPr lang="en-US" sz="2600">
              <a:latin typeface="Calibri" panose="020F0502020204030204"/>
            </a:endParaRPr>
          </a:p>
          <a:p>
            <a:pPr indent="0">
              <a:lnSpc>
                <a:spcPts val="2015"/>
              </a:lnSpc>
            </a:pP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Session9Demo</a:t>
            </a:r>
            <a:endParaRPr lang="en-US" sz="1700" spc="-50">
              <a:solidFill>
                <a:srgbClr val="120D18"/>
              </a:solidFill>
              <a:latin typeface="Consolas" panose="020B0609020204030204"/>
            </a:endParaRPr>
          </a:p>
          <a:p>
            <a:pPr indent="0">
              <a:lnSpc>
                <a:spcPts val="201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20700" indent="0">
              <a:spcAft>
                <a:spcPts val="210"/>
              </a:spcAft>
            </a:pPr>
            <a:r>
              <a:rPr lang="en-US" sz="850" spc="-50">
                <a:solidFill>
                  <a:srgbClr val="A6A4A6"/>
                </a:solidFill>
                <a:latin typeface="Calibri" panose="020F0502020204030204"/>
              </a:rPr>
              <a:t>3 references</a:t>
            </a:r>
            <a:endParaRPr lang="en-US" sz="850" spc="-50">
              <a:solidFill>
                <a:srgbClr val="A6A4A6"/>
              </a:solidFill>
              <a:latin typeface="Calibri" panose="020F0502020204030204"/>
            </a:endParaRPr>
          </a:p>
          <a:p>
            <a:pPr marL="520700" indent="0">
              <a:lnSpc>
                <a:spcPts val="2065"/>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MyException </a:t>
            </a:r>
            <a:r>
              <a:rPr lang="en-US" sz="1700" spc="-50">
                <a:solidFill>
                  <a:srgbClr val="120D18"/>
                </a:solidFill>
                <a:latin typeface="Consolas" panose="020B0609020204030204"/>
              </a:rPr>
              <a:t>: </a:t>
            </a:r>
            <a:r>
              <a:rPr lang="en-US" sz="1700" spc="-50">
                <a:solidFill>
                  <a:srgbClr val="408EA2"/>
                </a:solidFill>
                <a:latin typeface="Consolas" panose="020B0609020204030204"/>
              </a:rPr>
              <a:t>Exception</a:t>
            </a:r>
            <a:endParaRPr lang="en-US" sz="1700" spc="-50">
              <a:solidFill>
                <a:srgbClr val="408EA2"/>
              </a:solidFill>
              <a:latin typeface="Consolas" panose="020B0609020204030204"/>
            </a:endParaRPr>
          </a:p>
          <a:p>
            <a:pPr marL="520700" indent="0">
              <a:lnSpc>
                <a:spcPts val="206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779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977900" indent="0">
              <a:lnSpc>
                <a:spcPts val="2015"/>
              </a:lnSpc>
            </a:pPr>
            <a:r>
              <a:rPr lang="en-US" sz="1700" spc="-50">
                <a:solidFill>
                  <a:srgbClr val="130ECE"/>
                </a:solidFill>
                <a:latin typeface="Consolas" panose="020B0609020204030204"/>
              </a:rPr>
              <a:t>public </a:t>
            </a:r>
            <a:r>
              <a:rPr lang="en-US" sz="1700" spc="-50">
                <a:solidFill>
                  <a:srgbClr val="3355AA"/>
                </a:solidFill>
                <a:latin typeface="Consolas" panose="020B0609020204030204"/>
              </a:rPr>
              <a:t>MyExceptionCstring </a:t>
            </a:r>
            <a:r>
              <a:rPr lang="en-US" sz="1700" spc="-50">
                <a:solidFill>
                  <a:srgbClr val="4D4160"/>
                </a:solidFill>
                <a:latin typeface="Consolas" panose="020B0609020204030204"/>
              </a:rPr>
              <a:t>message)</a:t>
            </a:r>
            <a:endParaRPr lang="en-US" sz="1700" spc="-50">
              <a:solidFill>
                <a:srgbClr val="4D4160"/>
              </a:solidFill>
              <a:latin typeface="Consolas" panose="020B0609020204030204"/>
            </a:endParaRPr>
          </a:p>
          <a:p>
            <a:pPr marL="977900" indent="0">
              <a:lnSpc>
                <a:spcPts val="201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422400" indent="0">
              <a:spcAft>
                <a:spcPts val="210"/>
              </a:spcAft>
            </a:pPr>
            <a:r>
              <a:rPr lang="en-US" sz="1700" spc="-50">
                <a:solidFill>
                  <a:srgbClr val="408EA2"/>
                </a:solidFill>
                <a:latin typeface="Consolas" panose="020B0609020204030204"/>
              </a:rPr>
              <a:t>Console</a:t>
            </a:r>
            <a:r>
              <a:rPr lang="en-US" sz="1700" spc="-50">
                <a:solidFill>
                  <a:srgbClr val="120D18"/>
                </a:solidFill>
                <a:latin typeface="Consolas" panose="020B0609020204030204"/>
              </a:rPr>
              <a:t>.</a:t>
            </a:r>
            <a:r>
              <a:rPr lang="en-US" sz="1700" spc="-50">
                <a:solidFill>
                  <a:srgbClr val="4D4160"/>
                </a:solidFill>
                <a:latin typeface="Consolas" panose="020B0609020204030204"/>
              </a:rPr>
              <a:t>WriteLine(message)</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9779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207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207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520700" indent="0">
              <a:lnSpc>
                <a:spcPts val="199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520700" indent="0">
              <a:lnSpc>
                <a:spcPts val="199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779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977900" indent="0">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9779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422400" indent="0"/>
            <a:r>
              <a:rPr lang="en-US" sz="1700" spc="-50">
                <a:solidFill>
                  <a:srgbClr val="130ECE"/>
                </a:solidFill>
                <a:latin typeface="Consolas" panose="020B0609020204030204"/>
              </a:rPr>
              <a:t>int </a:t>
            </a:r>
            <a:r>
              <a:rPr lang="en-US" sz="1700" spc="-50">
                <a:solidFill>
                  <a:srgbClr val="34357D"/>
                </a:solidFill>
                <a:latin typeface="Consolas" panose="020B0609020204030204"/>
              </a:rPr>
              <a:t>x </a:t>
            </a:r>
            <a:r>
              <a:rPr lang="en-US" sz="1700" spc="-50">
                <a:latin typeface="Consolas" panose="020B0609020204030204"/>
              </a:rPr>
              <a:t>= </a:t>
            </a:r>
            <a:r>
              <a:rPr lang="en-US" sz="1700" spc="-50">
                <a:solidFill>
                  <a:srgbClr val="120D18"/>
                </a:solidFill>
                <a:latin typeface="Consolas" panose="020B0609020204030204"/>
              </a:rPr>
              <a:t>0;</a:t>
            </a:r>
            <a:endParaRPr lang="en-US" sz="1700" spc="-50">
              <a:solidFill>
                <a:srgbClr val="120D18"/>
              </a:solidFill>
              <a:latin typeface="Consolas" panose="020B0609020204030204"/>
            </a:endParaRPr>
          </a:p>
        </p:txBody>
      </p:sp>
      <p:sp>
        <p:nvSpPr>
          <p:cNvPr id="5" name="Rectangles 4"/>
          <p:cNvSpPr/>
          <p:nvPr/>
        </p:nvSpPr>
        <p:spPr>
          <a:xfrm>
            <a:off x="6156960" y="2389632"/>
            <a:ext cx="5282184" cy="2459736"/>
          </a:xfrm>
          <a:prstGeom prst="rect">
            <a:avLst/>
          </a:prstGeom>
        </p:spPr>
        <p:txBody>
          <a:bodyPr lIns="0" tIns="0" rIns="0" bIns="0">
            <a:noAutofit/>
          </a:bodyPr>
          <a:p>
            <a:pPr marL="812800" indent="0">
              <a:spcAft>
                <a:spcPts val="210"/>
              </a:spcAft>
            </a:pPr>
            <a:r>
              <a:rPr lang="en-US" sz="1300">
                <a:solidFill>
                  <a:srgbClr val="811BAD"/>
                </a:solidFill>
                <a:latin typeface="Consolas" panose="020B0609020204030204"/>
              </a:rPr>
              <a:t>try</a:t>
            </a:r>
            <a:endParaRPr lang="en-US" sz="1300">
              <a:solidFill>
                <a:srgbClr val="811BAD"/>
              </a:solidFill>
              <a:latin typeface="Consolas" panose="020B0609020204030204"/>
            </a:endParaRPr>
          </a:p>
          <a:p>
            <a:pPr marL="812800" indent="0">
              <a:spcAft>
                <a:spcPts val="210"/>
              </a:spcAft>
            </a:pPr>
            <a:r>
              <a:rPr lang="en-US" sz="2600">
                <a:latin typeface="Calibri" panose="020F0502020204030204"/>
              </a:rPr>
              <a:t>{</a:t>
            </a:r>
            <a:endParaRPr lang="en-US" sz="2600">
              <a:latin typeface="Calibri" panose="020F0502020204030204"/>
            </a:endParaRPr>
          </a:p>
          <a:p>
            <a:pPr marL="1206500" indent="0">
              <a:spcAft>
                <a:spcPts val="210"/>
              </a:spcAft>
            </a:pPr>
            <a:r>
              <a:rPr lang="en-US" sz="1300">
                <a:solidFill>
                  <a:srgbClr val="1E1F38"/>
                </a:solidFill>
                <a:latin typeface="Consolas" panose="020B0609020204030204"/>
              </a:rPr>
              <a:t>i-f(x==0)</a:t>
            </a:r>
            <a:endParaRPr lang="en-US" sz="1300">
              <a:solidFill>
                <a:srgbClr val="1E1F38"/>
              </a:solidFill>
              <a:latin typeface="Consolas" panose="020B0609020204030204"/>
            </a:endParaRPr>
          </a:p>
          <a:p>
            <a:pPr marL="1206500" indent="0">
              <a:spcAft>
                <a:spcPts val="1470"/>
              </a:spcAft>
            </a:pPr>
            <a:r>
              <a:rPr lang="en-US" sz="1300">
                <a:solidFill>
                  <a:srgbClr val="811BAD"/>
                </a:solidFill>
                <a:latin typeface="Consolas" panose="020B0609020204030204"/>
              </a:rPr>
              <a:t>throw </a:t>
            </a:r>
            <a:r>
              <a:rPr lang="en-US" sz="1300">
                <a:solidFill>
                  <a:srgbClr val="130ECE"/>
                </a:solidFill>
                <a:latin typeface="Consolas" panose="020B0609020204030204"/>
              </a:rPr>
              <a:t>new </a:t>
            </a:r>
            <a:r>
              <a:rPr lang="en-US" sz="1300">
                <a:solidFill>
                  <a:srgbClr val="576286"/>
                </a:solidFill>
                <a:latin typeface="Consolas" panose="020B0609020204030204"/>
              </a:rPr>
              <a:t>MyException("This </a:t>
            </a:r>
            <a:r>
              <a:rPr lang="en-US" sz="1300">
                <a:solidFill>
                  <a:srgbClr val="8D202B"/>
                </a:solidFill>
                <a:latin typeface="Consolas" panose="020B0609020204030204"/>
              </a:rPr>
              <a:t>is incorrect.</a:t>
            </a:r>
            <a:endParaRPr lang="en-US" sz="1300">
              <a:solidFill>
                <a:srgbClr val="8D202B"/>
              </a:solidFill>
              <a:latin typeface="Consolas" panose="020B0609020204030204"/>
            </a:endParaRPr>
          </a:p>
          <a:p>
            <a:pPr marL="812800" indent="0">
              <a:spcAft>
                <a:spcPts val="210"/>
              </a:spcAft>
            </a:pPr>
            <a:r>
              <a:rPr lang="en-US" sz="1300">
                <a:solidFill>
                  <a:srgbClr val="576286"/>
                </a:solidFill>
                <a:latin typeface="Consolas" panose="020B0609020204030204"/>
              </a:rPr>
              <a:t>}catch(MyException </a:t>
            </a:r>
            <a:r>
              <a:rPr lang="en-US" sz="1300">
                <a:solidFill>
                  <a:srgbClr val="1E1F38"/>
                </a:solidFill>
                <a:latin typeface="Consolas" panose="020B0609020204030204"/>
              </a:rPr>
              <a:t>ex)</a:t>
            </a:r>
            <a:endParaRPr lang="en-US" sz="1300">
              <a:solidFill>
                <a:srgbClr val="1E1F38"/>
              </a:solidFill>
              <a:latin typeface="Consolas" panose="020B0609020204030204"/>
            </a:endParaRPr>
          </a:p>
          <a:p>
            <a:pPr marL="812800" indent="0">
              <a:spcAft>
                <a:spcPts val="210"/>
              </a:spcAft>
            </a:pPr>
            <a:r>
              <a:rPr lang="en-US" sz="2600">
                <a:solidFill>
                  <a:srgbClr val="1E1F38"/>
                </a:solidFill>
                <a:latin typeface="Calibri" panose="020F0502020204030204"/>
              </a:rPr>
              <a:t>{</a:t>
            </a:r>
            <a:endParaRPr lang="en-US" sz="2600">
              <a:solidFill>
                <a:srgbClr val="1E1F38"/>
              </a:solidFill>
              <a:latin typeface="Calibri" panose="020F0502020204030204"/>
            </a:endParaRPr>
          </a:p>
          <a:p>
            <a:pPr marL="1206500" indent="0">
              <a:spcAft>
                <a:spcPts val="210"/>
              </a:spcAft>
            </a:pPr>
            <a:r>
              <a:rPr lang="en-US" sz="1300">
                <a:solidFill>
                  <a:srgbClr val="408EA2"/>
                </a:solidFill>
                <a:latin typeface="Consolas" panose="020B0609020204030204"/>
              </a:rPr>
              <a:t>Console.</a:t>
            </a:r>
            <a:r>
              <a:rPr lang="en-US" sz="1300">
                <a:solidFill>
                  <a:srgbClr val="6A4735"/>
                </a:solidFill>
                <a:latin typeface="Consolas" panose="020B0609020204030204"/>
              </a:rPr>
              <a:t>WriteLineC</a:t>
            </a:r>
            <a:r>
              <a:rPr lang="en-US" sz="1300">
                <a:solidFill>
                  <a:srgbClr val="8D202B"/>
                </a:solidFill>
                <a:latin typeface="Consolas" panose="020B0609020204030204"/>
              </a:rPr>
              <a:t>"Error: " </a:t>
            </a:r>
            <a:r>
              <a:rPr lang="en-US" sz="1300">
                <a:latin typeface="Consolas" panose="020B0609020204030204"/>
              </a:rPr>
              <a:t>+ </a:t>
            </a:r>
            <a:r>
              <a:rPr lang="en-US" sz="1300">
                <a:solidFill>
                  <a:srgbClr val="2C3569"/>
                </a:solidFill>
                <a:latin typeface="Consolas" panose="020B0609020204030204"/>
              </a:rPr>
              <a:t>ex.</a:t>
            </a:r>
            <a:r>
              <a:rPr lang="en-US" sz="1300">
                <a:latin typeface="Consolas" panose="020B0609020204030204"/>
              </a:rPr>
              <a:t>Message)</a:t>
            </a:r>
            <a:endParaRPr lang="en-US" sz="1300">
              <a:latin typeface="Consolas" panose="020B0609020204030204"/>
            </a:endParaRPr>
          </a:p>
          <a:p>
            <a:pPr marL="812800" indent="0">
              <a:lnSpc>
                <a:spcPts val="1775"/>
              </a:lnSpc>
            </a:pPr>
            <a:r>
              <a:rPr lang="en-US" sz="2600">
                <a:latin typeface="Calibri" panose="020F0502020204030204"/>
              </a:rPr>
              <a:t>}</a:t>
            </a:r>
            <a:endParaRPr lang="en-US" sz="2600">
              <a:latin typeface="Calibri" panose="020F0502020204030204"/>
            </a:endParaRPr>
          </a:p>
          <a:p>
            <a:pPr marL="419100" indent="0">
              <a:lnSpc>
                <a:spcPts val="1775"/>
              </a:lnSpc>
            </a:pPr>
            <a:r>
              <a:rPr lang="en-US" sz="2600">
                <a:solidFill>
                  <a:srgbClr val="1E1F38"/>
                </a:solidFill>
                <a:latin typeface="Calibri" panose="020F0502020204030204"/>
              </a:rPr>
              <a:t>}</a:t>
            </a:r>
            <a:endParaRPr lang="en-US" sz="2600">
              <a:solidFill>
                <a:srgbClr val="1E1F38"/>
              </a:solidFill>
              <a:latin typeface="Calibri" panose="020F0502020204030204"/>
            </a:endParaRPr>
          </a:p>
          <a:p>
            <a:pPr indent="0">
              <a:lnSpc>
                <a:spcPts val="1775"/>
              </a:lnSpc>
            </a:pPr>
            <a:r>
              <a:rPr lang="en-US" sz="2600">
                <a:latin typeface="Calibri" panose="020F0502020204030204"/>
              </a:rPr>
              <a:t>}</a:t>
            </a:r>
            <a:endParaRPr lang="en-US" sz="2600">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38200"/>
            <a:ext cx="1444752" cy="396240"/>
          </a:xfrm>
          <a:prstGeom prst="rect">
            <a:avLst/>
          </a:prstGeom>
        </p:spPr>
        <p:txBody>
          <a:bodyPr wrap="none" lIns="0" tIns="0" rIns="0" bIns="0">
            <a:noAutofit/>
          </a:bodyPr>
          <a:p>
            <a:pPr indent="0">
              <a:spcAft>
                <a:spcPts val="3570"/>
              </a:spcAft>
            </a:pPr>
            <a:r>
              <a:rPr lang="en-US" sz="4300">
                <a:latin typeface="Calibri" panose="020F0502020204030204"/>
              </a:rPr>
              <a:t>Events</a:t>
            </a:r>
            <a:endParaRPr lang="en-US" sz="4300">
              <a:latin typeface="Calibri" panose="020F0502020204030204"/>
            </a:endParaRPr>
          </a:p>
        </p:txBody>
      </p:sp>
      <p:sp>
        <p:nvSpPr>
          <p:cNvPr id="3" name="Rectangles 2"/>
          <p:cNvSpPr/>
          <p:nvPr/>
        </p:nvSpPr>
        <p:spPr>
          <a:xfrm>
            <a:off x="969264" y="1877568"/>
            <a:ext cx="10296144" cy="4133088"/>
          </a:xfrm>
          <a:prstGeom prst="rect">
            <a:avLst/>
          </a:prstGeom>
        </p:spPr>
        <p:txBody>
          <a:bodyPr lIns="0" tIns="0" rIns="0" bIns="0">
            <a:noAutofit/>
          </a:bodyPr>
          <a:p>
            <a:pPr marL="197485" indent="-215900">
              <a:lnSpc>
                <a:spcPts val="2690"/>
              </a:lnSpc>
              <a:spcBef>
                <a:spcPts val="3570"/>
              </a:spcBef>
              <a:spcAft>
                <a:spcPts val="420"/>
              </a:spcAft>
            </a:pPr>
            <a:r>
              <a:rPr lang="en-US" sz="2600" b="1">
                <a:latin typeface="Calibri" panose="020F0502020204030204"/>
              </a:rPr>
              <a:t>• Events </a:t>
            </a:r>
            <a:r>
              <a:rPr lang="en-US" sz="2600">
                <a:latin typeface="Calibri" panose="020F0502020204030204"/>
              </a:rPr>
              <a:t>are user actions such as key press, clicks, mouse movements, etc., or some occurrence such as system generated notifications. Applications need to respond to events when they occur</a:t>
            </a:r>
            <a:endParaRPr lang="en-US" sz="2600">
              <a:latin typeface="Calibri" panose="020F0502020204030204"/>
            </a:endParaRPr>
          </a:p>
          <a:p>
            <a:pPr marL="197485" indent="-215900">
              <a:lnSpc>
                <a:spcPts val="2690"/>
              </a:lnSpc>
              <a:spcAft>
                <a:spcPts val="420"/>
              </a:spcAft>
            </a:pPr>
            <a:r>
              <a:rPr lang="en-US" sz="2600">
                <a:latin typeface="Calibri" panose="020F0502020204030204"/>
              </a:rPr>
              <a:t>•The class that </a:t>
            </a:r>
            <a:r>
              <a:rPr lang="en-US" sz="2600">
                <a:solidFill>
                  <a:srgbClr val="FC0000"/>
                </a:solidFill>
                <a:latin typeface="Calibri" panose="020F0502020204030204"/>
              </a:rPr>
              <a:t>sends or raises </a:t>
            </a:r>
            <a:r>
              <a:rPr lang="en-US" sz="2600">
                <a:latin typeface="Calibri" panose="020F0502020204030204"/>
              </a:rPr>
              <a:t>an event is called a </a:t>
            </a:r>
            <a:r>
              <a:rPr lang="en-US" sz="2600">
                <a:solidFill>
                  <a:srgbClr val="FC0000"/>
                </a:solidFill>
                <a:latin typeface="Calibri" panose="020F0502020204030204"/>
              </a:rPr>
              <a:t>Publisher </a:t>
            </a:r>
            <a:r>
              <a:rPr lang="en-US" sz="2600">
                <a:latin typeface="Calibri" panose="020F0502020204030204"/>
              </a:rPr>
              <a:t>and class that </a:t>
            </a:r>
            <a:r>
              <a:rPr lang="en-US" sz="2600">
                <a:solidFill>
                  <a:srgbClr val="FC0000"/>
                </a:solidFill>
                <a:latin typeface="Calibri" panose="020F0502020204030204"/>
              </a:rPr>
              <a:t>receives or handle </a:t>
            </a:r>
            <a:r>
              <a:rPr lang="en-US" sz="2600">
                <a:latin typeface="Calibri" panose="020F0502020204030204"/>
              </a:rPr>
              <a:t>the event is called </a:t>
            </a:r>
            <a:r>
              <a:rPr lang="en-US" sz="2600">
                <a:solidFill>
                  <a:srgbClr val="FC0000"/>
                </a:solidFill>
                <a:latin typeface="Calibri" panose="020F0502020204030204"/>
              </a:rPr>
              <a:t>"Subscriber".</a:t>
            </a:r>
            <a:endParaRPr lang="en-US" sz="2600">
              <a:solidFill>
                <a:srgbClr val="FC0000"/>
              </a:solidFill>
              <a:latin typeface="Calibri" panose="020F0502020204030204"/>
            </a:endParaRPr>
          </a:p>
          <a:p>
            <a:pPr marL="197485" indent="-215900">
              <a:lnSpc>
                <a:spcPts val="2690"/>
              </a:lnSpc>
              <a:spcAft>
                <a:spcPts val="420"/>
              </a:spcAft>
            </a:pPr>
            <a:r>
              <a:rPr lang="en-US" sz="2600">
                <a:latin typeface="Calibri" panose="020F0502020204030204"/>
              </a:rPr>
              <a:t>•A </a:t>
            </a:r>
            <a:r>
              <a:rPr lang="en-US" sz="2600" b="1">
                <a:latin typeface="Calibri" panose="020F0502020204030204"/>
              </a:rPr>
              <a:t>publisher </a:t>
            </a:r>
            <a:r>
              <a:rPr lang="en-US" sz="2600">
                <a:latin typeface="Calibri" panose="020F0502020204030204"/>
              </a:rPr>
              <a:t>is an object that contains the definition of the event and the delegate. A publisher class object invokes the event and it is notified to other objects.</a:t>
            </a:r>
            <a:endParaRPr lang="en-US" sz="2600">
              <a:latin typeface="Calibri" panose="020F0502020204030204"/>
            </a:endParaRPr>
          </a:p>
          <a:p>
            <a:pPr marL="197485" indent="-215900">
              <a:lnSpc>
                <a:spcPts val="2690"/>
              </a:lnSpc>
            </a:pPr>
            <a:r>
              <a:rPr lang="en-US" sz="2600" b="1">
                <a:latin typeface="Calibri" panose="020F0502020204030204"/>
              </a:rPr>
              <a:t>•A subscriber </a:t>
            </a:r>
            <a:r>
              <a:rPr lang="en-US" sz="2600">
                <a:latin typeface="Calibri" panose="020F0502020204030204"/>
              </a:rPr>
              <a:t>is an object that accepts the event and provides an event handler. The delegate in the publisher class invokes the method (event handler) of the subscriber class.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43128" y="280416"/>
            <a:ext cx="9887712" cy="1027176"/>
          </a:xfrm>
          <a:prstGeom prst="rect">
            <a:avLst/>
          </a:prstGeom>
        </p:spPr>
        <p:txBody>
          <a:bodyPr lIns="0" tIns="0" rIns="0" bIns="0">
            <a:noAutofit/>
          </a:bodyPr>
          <a:p>
            <a:pPr indent="241300">
              <a:lnSpc>
                <a:spcPts val="4730"/>
              </a:lnSpc>
              <a:spcAft>
                <a:spcPts val="630"/>
              </a:spcAft>
            </a:pPr>
            <a:r>
              <a:rPr lang="en-US" sz="4300">
                <a:latin typeface="Calibri" panose="020F0502020204030204"/>
              </a:rPr>
              <a:t>Differences .NET Framework, .NET Core and Xamarin</a:t>
            </a:r>
            <a:endParaRPr lang="en-US" sz="4300">
              <a:latin typeface="Calibri" panose="020F0502020204030204"/>
            </a:endParaRPr>
          </a:p>
        </p:txBody>
      </p:sp>
      <p:sp>
        <p:nvSpPr>
          <p:cNvPr id="3" name="Rectangles 2"/>
          <p:cNvSpPr/>
          <p:nvPr/>
        </p:nvSpPr>
        <p:spPr>
          <a:xfrm>
            <a:off x="560832" y="1773936"/>
            <a:ext cx="10314432" cy="3666744"/>
          </a:xfrm>
          <a:prstGeom prst="rect">
            <a:avLst/>
          </a:prstGeom>
        </p:spPr>
        <p:txBody>
          <a:bodyPr lIns="0" tIns="0" rIns="0" bIns="0">
            <a:noAutofit/>
          </a:bodyPr>
          <a:p>
            <a:pPr marL="241300" indent="-241300" algn="just">
              <a:spcBef>
                <a:spcPts val="630"/>
              </a:spcBef>
              <a:spcAft>
                <a:spcPts val="1260"/>
              </a:spcAft>
            </a:pPr>
            <a:r>
              <a:rPr lang="en-US" sz="2600" b="1">
                <a:solidFill>
                  <a:srgbClr val="016DC0"/>
                </a:solidFill>
                <a:latin typeface="Calibri" panose="020F0502020204030204"/>
              </a:rPr>
              <a:t>.NET Framework</a:t>
            </a:r>
            <a:endParaRPr lang="en-US" sz="2600" b="1">
              <a:solidFill>
                <a:srgbClr val="016DC0"/>
              </a:solidFill>
              <a:latin typeface="Calibri" panose="020F0502020204030204"/>
            </a:endParaRPr>
          </a:p>
          <a:p>
            <a:pPr marL="241300" indent="-241300" algn="just">
              <a:lnSpc>
                <a:spcPts val="3025"/>
              </a:lnSpc>
              <a:spcAft>
                <a:spcPts val="630"/>
              </a:spcAft>
            </a:pPr>
            <a:r>
              <a:rPr lang="en-US" sz="2600">
                <a:latin typeface="Calibri" panose="020F0502020204030204"/>
              </a:rPr>
              <a:t>•.NET Framework is a </a:t>
            </a:r>
            <a:r>
              <a:rPr lang="en-US" sz="2600">
                <a:solidFill>
                  <a:srgbClr val="FC0000"/>
                </a:solidFill>
                <a:latin typeface="Calibri" panose="020F0502020204030204"/>
              </a:rPr>
              <a:t>development platform </a:t>
            </a:r>
            <a:r>
              <a:rPr lang="en-US" sz="2600">
                <a:latin typeface="Calibri" panose="020F0502020204030204"/>
              </a:rPr>
              <a:t>that includes a </a:t>
            </a:r>
            <a:r>
              <a:rPr lang="en-US" sz="2600" b="1">
                <a:latin typeface="Calibri" panose="020F0502020204030204"/>
              </a:rPr>
              <a:t>Common Language Runtime (CLR), </a:t>
            </a:r>
            <a:r>
              <a:rPr lang="en-US" sz="2600">
                <a:latin typeface="Calibri" panose="020F0502020204030204"/>
              </a:rPr>
              <a:t>which </a:t>
            </a:r>
            <a:r>
              <a:rPr lang="en-US" sz="2600">
                <a:solidFill>
                  <a:srgbClr val="FC0000"/>
                </a:solidFill>
                <a:latin typeface="Calibri" panose="020F0502020204030204"/>
              </a:rPr>
              <a:t>manages the execution of code, </a:t>
            </a:r>
            <a:r>
              <a:rPr lang="en-US" sz="2600">
                <a:latin typeface="Calibri" panose="020F0502020204030204"/>
              </a:rPr>
              <a:t>and a </a:t>
            </a:r>
            <a:r>
              <a:rPr lang="en-US" sz="2600" b="1">
                <a:latin typeface="Calibri" panose="020F0502020204030204"/>
              </a:rPr>
              <a:t>Base Class Library (BCL), </a:t>
            </a:r>
            <a:r>
              <a:rPr lang="en-US" sz="2600">
                <a:latin typeface="Calibri" panose="020F0502020204030204"/>
              </a:rPr>
              <a:t>which provides a </a:t>
            </a:r>
            <a:r>
              <a:rPr lang="en-US" sz="2600">
                <a:solidFill>
                  <a:srgbClr val="FC0000"/>
                </a:solidFill>
                <a:latin typeface="Calibri" panose="020F0502020204030204"/>
              </a:rPr>
              <a:t>rich library of classes </a:t>
            </a:r>
            <a:r>
              <a:rPr lang="en-US" sz="2600">
                <a:latin typeface="Calibri" panose="020F0502020204030204"/>
              </a:rPr>
              <a:t>to build applications.</a:t>
            </a:r>
            <a:endParaRPr lang="en-US" sz="2600">
              <a:latin typeface="Calibri" panose="020F0502020204030204"/>
            </a:endParaRPr>
          </a:p>
          <a:p>
            <a:pPr marL="241300" indent="-241300" algn="just">
              <a:lnSpc>
                <a:spcPts val="3025"/>
              </a:lnSpc>
            </a:pPr>
            <a:r>
              <a:rPr lang="en-US" sz="2600">
                <a:latin typeface="Calibri" panose="020F0502020204030204"/>
              </a:rPr>
              <a:t>•All of the apps on a computer written for the .NET Framework share the same version of the CLR and libraries stored in the </a:t>
            </a:r>
            <a:r>
              <a:rPr lang="en-US" sz="2600" b="1">
                <a:latin typeface="Calibri" panose="020F0502020204030204"/>
              </a:rPr>
              <a:t>Global Assembly Cache (GAC), </a:t>
            </a:r>
            <a:r>
              <a:rPr lang="en-US" sz="2600">
                <a:latin typeface="Calibri" panose="020F0502020204030204"/>
              </a:rPr>
              <a:t>which can lead to issues if some of them need a specific version for compatibility.</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38200"/>
            <a:ext cx="9168384" cy="4596384"/>
          </a:xfrm>
          <a:prstGeom prst="rect">
            <a:avLst/>
          </a:prstGeom>
        </p:spPr>
        <p:txBody>
          <a:bodyPr lIns="0" tIns="0" rIns="0" bIns="0">
            <a:noAutofit/>
          </a:bodyPr>
          <a:p>
            <a:pPr indent="0">
              <a:spcAft>
                <a:spcPts val="1260"/>
              </a:spcAft>
            </a:pPr>
            <a:r>
              <a:rPr lang="en-US" sz="4300">
                <a:latin typeface="Calibri" panose="020F0502020204030204"/>
              </a:rPr>
              <a:t>Events</a:t>
            </a:r>
            <a:endParaRPr lang="en-US" sz="4300">
              <a:latin typeface="Calibri" panose="020F0502020204030204"/>
            </a:endParaRPr>
          </a:p>
          <a:p>
            <a:pPr indent="0">
              <a:spcAft>
                <a:spcPts val="1260"/>
              </a:spcAft>
            </a:pPr>
            <a:r>
              <a:rPr lang="en-US" sz="2600" b="1">
                <a:solidFill>
                  <a:srgbClr val="00AD50"/>
                </a:solidFill>
                <a:latin typeface="Calibri" panose="020F0502020204030204"/>
              </a:rPr>
              <a:t>Declaring and Raise Events</a:t>
            </a:r>
            <a:endParaRPr lang="en-US" sz="2600" b="1">
              <a:solidFill>
                <a:srgbClr val="00AD50"/>
              </a:solidFill>
              <a:latin typeface="Calibri" panose="020F0502020204030204"/>
            </a:endParaRPr>
          </a:p>
          <a:p>
            <a:pPr indent="0">
              <a:lnSpc>
                <a:spcPts val="3025"/>
              </a:lnSpc>
              <a:spcAft>
                <a:spcPts val="630"/>
              </a:spcAft>
            </a:pPr>
            <a:r>
              <a:rPr lang="en-US" sz="2600">
                <a:latin typeface="Calibri" panose="020F0502020204030204"/>
              </a:rPr>
              <a:t>To declare an event inside a class, first of all, you must declare a delegate type for the event as:</a:t>
            </a:r>
            <a:endParaRPr lang="en-US" sz="2600">
              <a:latin typeface="Calibri" panose="020F0502020204030204"/>
            </a:endParaRPr>
          </a:p>
          <a:p>
            <a:pPr marL="749300" indent="0">
              <a:spcAft>
                <a:spcPts val="1260"/>
              </a:spcAft>
            </a:pPr>
            <a:r>
              <a:rPr lang="en-US" sz="2000">
                <a:latin typeface="Courier New" panose="02070309020205020404"/>
              </a:rPr>
              <a:t>public delegate string MyDelegate(string str) ;</a:t>
            </a:r>
            <a:endParaRPr lang="en-US" sz="2000">
              <a:latin typeface="Courier New" panose="02070309020205020404"/>
            </a:endParaRPr>
          </a:p>
          <a:p>
            <a:pPr indent="0">
              <a:spcAft>
                <a:spcPts val="1890"/>
              </a:spcAft>
            </a:pPr>
            <a:r>
              <a:rPr lang="en-US" sz="2600">
                <a:latin typeface="Calibri" panose="020F0502020204030204"/>
              </a:rPr>
              <a:t>then, declare the event using the </a:t>
            </a:r>
            <a:r>
              <a:rPr lang="en-US" sz="2600" b="1">
                <a:latin typeface="Calibri" panose="020F0502020204030204"/>
              </a:rPr>
              <a:t>event </a:t>
            </a:r>
            <a:r>
              <a:rPr lang="en-US" sz="2600">
                <a:latin typeface="Calibri" panose="020F0502020204030204"/>
              </a:rPr>
              <a:t>keyword -</a:t>
            </a:r>
            <a:endParaRPr lang="en-US" sz="2600">
              <a:latin typeface="Calibri" panose="020F0502020204030204"/>
            </a:endParaRPr>
          </a:p>
          <a:p>
            <a:pPr marL="1028700" indent="0">
              <a:spcAft>
                <a:spcPts val="1260"/>
              </a:spcAft>
            </a:pPr>
            <a:r>
              <a:rPr lang="en-US" sz="2000">
                <a:latin typeface="Courier New" panose="02070309020205020404"/>
              </a:rPr>
              <a:t>event MyDelegate MyEvent;</a:t>
            </a:r>
            <a:endParaRPr lang="en-US" sz="2000">
              <a:latin typeface="Courier New" panose="02070309020205020404"/>
            </a:endParaRPr>
          </a:p>
          <a:p>
            <a:pPr indent="0">
              <a:spcAft>
                <a:spcPts val="2730"/>
              </a:spcAft>
            </a:pPr>
            <a:r>
              <a:rPr lang="en-US" sz="2600">
                <a:latin typeface="Calibri" panose="020F0502020204030204"/>
              </a:rPr>
              <a:t>then, raise the event using the </a:t>
            </a:r>
            <a:r>
              <a:rPr lang="en-US" sz="2600" b="1">
                <a:latin typeface="Calibri" panose="020F0502020204030204"/>
              </a:rPr>
              <a:t>invoke</a:t>
            </a:r>
            <a:endParaRPr lang="en-US" sz="2600" b="1">
              <a:latin typeface="Calibri" panose="020F0502020204030204"/>
            </a:endParaRPr>
          </a:p>
          <a:p>
            <a:pPr marL="876300" indent="0"/>
            <a:r>
              <a:rPr lang="en-US" sz="2000">
                <a:latin typeface="Courier New" panose="02070309020205020404"/>
              </a:rPr>
              <a:t>MyEvent.invoke("India");</a:t>
            </a:r>
            <a:endParaRPr lang="en-US" sz="2000">
              <a:latin typeface="Courier New" panose="020703090202050204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46888" y="527304"/>
            <a:ext cx="1444752" cy="396240"/>
          </a:xfrm>
          <a:prstGeom prst="rect">
            <a:avLst/>
          </a:prstGeom>
        </p:spPr>
        <p:txBody>
          <a:bodyPr wrap="none" lIns="0" tIns="0" rIns="0" bIns="0">
            <a:noAutofit/>
          </a:bodyPr>
          <a:p>
            <a:pPr indent="0"/>
            <a:r>
              <a:rPr lang="en-US" sz="4300">
                <a:latin typeface="Calibri" panose="020F0502020204030204"/>
              </a:rPr>
              <a:t>Events</a:t>
            </a:r>
            <a:endParaRPr lang="en-US" sz="4300">
              <a:latin typeface="Calibri" panose="020F0502020204030204"/>
            </a:endParaRPr>
          </a:p>
        </p:txBody>
      </p:sp>
      <p:sp>
        <p:nvSpPr>
          <p:cNvPr id="3" name="Rectangles 2"/>
          <p:cNvSpPr/>
          <p:nvPr/>
        </p:nvSpPr>
        <p:spPr>
          <a:xfrm>
            <a:off x="213360" y="1377696"/>
            <a:ext cx="5992368" cy="3508248"/>
          </a:xfrm>
          <a:prstGeom prst="rect">
            <a:avLst/>
          </a:prstGeom>
        </p:spPr>
        <p:txBody>
          <a:bodyPr lIns="0" tIns="0" rIns="0" bIns="0">
            <a:noAutofit/>
          </a:bodyPr>
          <a:p>
            <a:pPr indent="0">
              <a:lnSpc>
                <a:spcPts val="2330"/>
              </a:lnSpc>
            </a:pPr>
            <a:r>
              <a:rPr lang="en-US" sz="2200" b="1">
                <a:solidFill>
                  <a:srgbClr val="130ECE"/>
                </a:solidFill>
                <a:latin typeface="Calibri" panose="020F0502020204030204"/>
              </a:rPr>
              <a:t>namespace </a:t>
            </a:r>
            <a:r>
              <a:rPr lang="en-US" sz="2200" b="1">
                <a:latin typeface="Calibri" panose="020F0502020204030204"/>
              </a:rPr>
              <a:t>Session9Demo</a:t>
            </a:r>
            <a:endParaRPr lang="en-US" sz="2200" b="1">
              <a:latin typeface="Calibri" panose="020F0502020204030204"/>
            </a:endParaRPr>
          </a:p>
          <a:p>
            <a:pPr indent="0">
              <a:lnSpc>
                <a:spcPts val="2330"/>
              </a:lnSpc>
            </a:pPr>
            <a:r>
              <a:rPr lang="en-US" sz="2600">
                <a:latin typeface="Calibri" panose="020F0502020204030204"/>
              </a:rPr>
              <a:t>{</a:t>
            </a:r>
            <a:endParaRPr lang="en-US" sz="2600">
              <a:latin typeface="Calibri" panose="020F0502020204030204"/>
            </a:endParaRPr>
          </a:p>
          <a:p>
            <a:pPr marL="406400" indent="0">
              <a:spcAft>
                <a:spcPts val="210"/>
              </a:spcAft>
            </a:pPr>
            <a:r>
              <a:rPr lang="en-US" sz="850" spc="-50">
                <a:solidFill>
                  <a:srgbClr val="A6A4A6"/>
                </a:solidFill>
                <a:latin typeface="Calibri" panose="020F0502020204030204"/>
              </a:rPr>
              <a:t>3 references</a:t>
            </a:r>
            <a:endParaRPr lang="en-US" sz="850" spc="-50">
              <a:solidFill>
                <a:srgbClr val="A6A4A6"/>
              </a:solidFill>
              <a:latin typeface="Calibri" panose="020F0502020204030204"/>
            </a:endParaRPr>
          </a:p>
          <a:p>
            <a:pPr marL="406400" indent="0">
              <a:lnSpc>
                <a:spcPts val="2350"/>
              </a:lnSpc>
            </a:pPr>
            <a:r>
              <a:rPr lang="en-US" sz="2200" b="1">
                <a:solidFill>
                  <a:srgbClr val="130ECE"/>
                </a:solidFill>
                <a:latin typeface="Calibri" panose="020F0502020204030204"/>
              </a:rPr>
              <a:t>class </a:t>
            </a:r>
            <a:r>
              <a:rPr lang="en-US" sz="2200" b="1">
                <a:solidFill>
                  <a:srgbClr val="3A7F5E"/>
                </a:solidFill>
                <a:latin typeface="Calibri" panose="020F0502020204030204"/>
              </a:rPr>
              <a:t>PublisherClass//Publisher </a:t>
            </a:r>
            <a:r>
              <a:rPr lang="en-US" sz="2200" b="1">
                <a:solidFill>
                  <a:srgbClr val="1B7721"/>
                </a:solidFill>
                <a:latin typeface="Calibri" panose="020F0502020204030204"/>
              </a:rPr>
              <a:t>Class</a:t>
            </a:r>
            <a:endParaRPr lang="en-US" sz="2200" b="1">
              <a:solidFill>
                <a:srgbClr val="1B7721"/>
              </a:solidFill>
              <a:latin typeface="Calibri" panose="020F0502020204030204"/>
            </a:endParaRPr>
          </a:p>
          <a:p>
            <a:pPr marL="406400" indent="0">
              <a:lnSpc>
                <a:spcPts val="2350"/>
              </a:lnSpc>
            </a:pPr>
            <a:r>
              <a:rPr lang="en-US" sz="2600">
                <a:latin typeface="Calibri" panose="020F0502020204030204"/>
              </a:rPr>
              <a:t>{</a:t>
            </a:r>
            <a:endParaRPr lang="en-US" sz="2600">
              <a:latin typeface="Calibri" panose="020F0502020204030204"/>
            </a:endParaRPr>
          </a:p>
          <a:p>
            <a:pPr marL="800100" indent="0">
              <a:spcAft>
                <a:spcPts val="210"/>
              </a:spcAft>
            </a:pPr>
            <a:r>
              <a:rPr lang="en-US" sz="2200" b="1">
                <a:solidFill>
                  <a:srgbClr val="1B7721"/>
                </a:solidFill>
                <a:latin typeface="Calibri" panose="020F0502020204030204"/>
              </a:rPr>
              <a:t>// Declare Delegate</a:t>
            </a:r>
            <a:endParaRPr lang="en-US" sz="2200" b="1">
              <a:solidFill>
                <a:srgbClr val="1B7721"/>
              </a:solidFill>
              <a:latin typeface="Calibri" panose="020F0502020204030204"/>
            </a:endParaRPr>
          </a:p>
          <a:p>
            <a:pPr marL="800100" indent="0">
              <a:spcAft>
                <a:spcPts val="210"/>
              </a:spcAft>
            </a:pPr>
            <a:r>
              <a:rPr lang="en-US" sz="2200" b="1">
                <a:solidFill>
                  <a:srgbClr val="130ECE"/>
                </a:solidFill>
                <a:latin typeface="Calibri" panose="020F0502020204030204"/>
              </a:rPr>
              <a:t>public delegate void </a:t>
            </a:r>
            <a:r>
              <a:rPr lang="en-US" sz="2200" b="1">
                <a:solidFill>
                  <a:srgbClr val="3355AA"/>
                </a:solidFill>
                <a:latin typeface="Calibri" panose="020F0502020204030204"/>
              </a:rPr>
              <a:t>MyDelegate(string </a:t>
            </a:r>
            <a:r>
              <a:rPr lang="en-US" sz="2200" b="1">
                <a:solidFill>
                  <a:srgbClr val="242D55"/>
                </a:solidFill>
                <a:latin typeface="Calibri" panose="020F0502020204030204"/>
              </a:rPr>
              <a:t>msg);</a:t>
            </a:r>
            <a:endParaRPr lang="en-US" sz="2200" b="1">
              <a:solidFill>
                <a:srgbClr val="242D55"/>
              </a:solidFill>
              <a:latin typeface="Calibri" panose="020F0502020204030204"/>
            </a:endParaRPr>
          </a:p>
          <a:p>
            <a:pPr marL="800100" indent="0">
              <a:spcAft>
                <a:spcPts val="210"/>
              </a:spcAft>
            </a:pPr>
            <a:r>
              <a:rPr lang="en-US" sz="2200" b="1">
                <a:solidFill>
                  <a:srgbClr val="1B7721"/>
                </a:solidFill>
                <a:latin typeface="Calibri" panose="020F0502020204030204"/>
              </a:rPr>
              <a:t>// Declaring Event</a:t>
            </a:r>
            <a:endParaRPr lang="en-US" sz="2200" b="1">
              <a:solidFill>
                <a:srgbClr val="1B7721"/>
              </a:solidFill>
              <a:latin typeface="Calibri" panose="020F0502020204030204"/>
            </a:endParaRPr>
          </a:p>
          <a:p>
            <a:pPr marL="800100" indent="0"/>
            <a:r>
              <a:rPr lang="en-US" sz="2200" b="1">
                <a:solidFill>
                  <a:srgbClr val="130ECE"/>
                </a:solidFill>
                <a:latin typeface="Calibri" panose="020F0502020204030204"/>
              </a:rPr>
              <a:t>public event </a:t>
            </a:r>
            <a:r>
              <a:rPr lang="en-US" sz="2200" b="1">
                <a:solidFill>
                  <a:srgbClr val="408EA2"/>
                </a:solidFill>
                <a:latin typeface="Calibri" panose="020F0502020204030204"/>
              </a:rPr>
              <a:t>MyDelegate </a:t>
            </a:r>
            <a:r>
              <a:rPr lang="en-US" sz="2200" b="1">
                <a:latin typeface="Calibri" panose="020F0502020204030204"/>
              </a:rPr>
              <a:t>myevent;</a:t>
            </a:r>
            <a:endParaRPr lang="en-US" sz="2200" b="1">
              <a:latin typeface="Calibri" panose="020F0502020204030204"/>
            </a:endParaRPr>
          </a:p>
          <a:p>
            <a:pPr marL="800100" indent="0" algn="just">
              <a:spcAft>
                <a:spcPts val="210"/>
              </a:spcAft>
            </a:pPr>
            <a:r>
              <a:rPr lang="en-US" sz="400">
                <a:solidFill>
                  <a:srgbClr val="130ECE"/>
                </a:solidFill>
                <a:latin typeface="Calibri" panose="020F0502020204030204"/>
              </a:rPr>
              <a:t>I    </a:t>
            </a:r>
            <a:r>
              <a:rPr lang="en-US" sz="400">
                <a:solidFill>
                  <a:srgbClr val="408EA2"/>
                </a:solidFill>
                <a:latin typeface="Calibri" panose="020F0502020204030204"/>
              </a:rPr>
              <a:t>r    J    </a:t>
            </a:r>
            <a:r>
              <a:rPr lang="en-US" sz="400">
                <a:solidFill>
                  <a:srgbClr val="3A7F5E"/>
                </a:solidFill>
                <a:latin typeface="Calibri" panose="020F0502020204030204"/>
              </a:rPr>
              <a:t>V^AA/WWW </a:t>
            </a:r>
            <a:r>
              <a:rPr lang="en-US" sz="400">
                <a:solidFill>
                  <a:srgbClr val="242D55"/>
                </a:solidFill>
                <a:latin typeface="Calibri" panose="020F0502020204030204"/>
              </a:rPr>
              <a:t>I</a:t>
            </a:r>
            <a:endParaRPr lang="en-US" sz="400">
              <a:solidFill>
                <a:srgbClr val="242D55"/>
              </a:solidFill>
              <a:latin typeface="Calibri" panose="020F0502020204030204"/>
            </a:endParaRPr>
          </a:p>
          <a:p>
            <a:pPr marL="800100" indent="0" algn="just">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800100" indent="0">
              <a:lnSpc>
                <a:spcPts val="2255"/>
              </a:lnSpc>
            </a:pPr>
            <a:r>
              <a:rPr lang="en-US" sz="2200" b="1">
                <a:solidFill>
                  <a:srgbClr val="130ECE"/>
                </a:solidFill>
                <a:latin typeface="Calibri" panose="020F0502020204030204"/>
              </a:rPr>
              <a:t>public void </a:t>
            </a:r>
            <a:r>
              <a:rPr lang="en-US" sz="2200" b="1">
                <a:solidFill>
                  <a:srgbClr val="6A4735"/>
                </a:solidFill>
                <a:latin typeface="Calibri" panose="020F0502020204030204"/>
              </a:rPr>
              <a:t>displayMessageO</a:t>
            </a:r>
            <a:endParaRPr lang="en-US" sz="2200" b="1">
              <a:solidFill>
                <a:srgbClr val="6A4735"/>
              </a:solidFill>
              <a:latin typeface="Calibri" panose="020F0502020204030204"/>
            </a:endParaRPr>
          </a:p>
          <a:p>
            <a:pPr marL="800100" indent="0">
              <a:lnSpc>
                <a:spcPts val="2255"/>
              </a:lnSpc>
            </a:pPr>
            <a:r>
              <a:rPr lang="en-US" sz="2600">
                <a:latin typeface="Calibri" panose="020F0502020204030204"/>
              </a:rPr>
              <a:t>{</a:t>
            </a:r>
            <a:endParaRPr lang="en-US" sz="2600">
              <a:latin typeface="Calibri" panose="020F0502020204030204"/>
            </a:endParaRPr>
          </a:p>
          <a:p>
            <a:pPr indent="0" algn="r">
              <a:spcAft>
                <a:spcPts val="210"/>
              </a:spcAft>
            </a:pPr>
            <a:r>
              <a:rPr lang="en-US" sz="2200" b="1">
                <a:latin typeface="Calibri" panose="020F0502020204030204"/>
              </a:rPr>
              <a:t>myevent.</a:t>
            </a:r>
            <a:r>
              <a:rPr lang="en-US" sz="2200" b="1">
                <a:solidFill>
                  <a:srgbClr val="6A4735"/>
                </a:solidFill>
                <a:latin typeface="Calibri" panose="020F0502020204030204"/>
              </a:rPr>
              <a:t>Invoke("Welcome </a:t>
            </a:r>
            <a:r>
              <a:rPr lang="en-US" sz="2200" b="1">
                <a:solidFill>
                  <a:srgbClr val="8D202B"/>
                </a:solidFill>
                <a:latin typeface="Calibri" panose="020F0502020204030204"/>
              </a:rPr>
              <a:t>to </a:t>
            </a:r>
            <a:r>
              <a:rPr lang="en-US" sz="2200" b="1">
                <a:solidFill>
                  <a:srgbClr val="6A4735"/>
                </a:solidFill>
                <a:latin typeface="Calibri" panose="020F0502020204030204"/>
              </a:rPr>
              <a:t>India");// </a:t>
            </a:r>
            <a:r>
              <a:rPr lang="en-US" sz="2200" b="1">
                <a:solidFill>
                  <a:srgbClr val="1B7721"/>
                </a:solidFill>
                <a:latin typeface="Calibri" panose="020F0502020204030204"/>
              </a:rPr>
              <a:t>Raise event</a:t>
            </a:r>
            <a:endParaRPr lang="en-US" sz="2200" b="1">
              <a:solidFill>
                <a:srgbClr val="1B7721"/>
              </a:solidFill>
              <a:latin typeface="Calibri" panose="020F0502020204030204"/>
            </a:endParaRPr>
          </a:p>
          <a:p>
            <a:pPr marL="800100" indent="0"/>
            <a:r>
              <a:rPr lang="en-US" sz="2600">
                <a:latin typeface="Calibri" panose="020F0502020204030204"/>
              </a:rPr>
              <a:t>}</a:t>
            </a:r>
            <a:endParaRPr lang="en-US" sz="2600">
              <a:latin typeface="Calibri" panose="020F0502020204030204"/>
            </a:endParaRPr>
          </a:p>
        </p:txBody>
      </p:sp>
      <p:sp>
        <p:nvSpPr>
          <p:cNvPr id="4" name="Rectangles 3"/>
          <p:cNvSpPr/>
          <p:nvPr/>
        </p:nvSpPr>
        <p:spPr>
          <a:xfrm>
            <a:off x="6547104" y="1383792"/>
            <a:ext cx="5526024" cy="3511296"/>
          </a:xfrm>
          <a:prstGeom prst="rect">
            <a:avLst/>
          </a:prstGeom>
        </p:spPr>
        <p:txBody>
          <a:bodyPr lIns="0" tIns="0" rIns="0" bIns="0">
            <a:noAutofit/>
          </a:bodyPr>
          <a:p>
            <a:pPr indent="0">
              <a:lnSpc>
                <a:spcPts val="1775"/>
              </a:lnSpc>
            </a:pPr>
            <a:r>
              <a:rPr lang="en-US" sz="1200">
                <a:solidFill>
                  <a:srgbClr val="130ECE"/>
                </a:solidFill>
                <a:latin typeface="Consolas" panose="020B0609020204030204"/>
              </a:rPr>
              <a:t>class </a:t>
            </a:r>
            <a:r>
              <a:rPr lang="en-US" sz="1200">
                <a:solidFill>
                  <a:srgbClr val="408EA2"/>
                </a:solidFill>
                <a:latin typeface="Consolas" panose="020B0609020204030204"/>
              </a:rPr>
              <a:t>Program </a:t>
            </a:r>
            <a:r>
              <a:rPr lang="en-US" sz="1200">
                <a:solidFill>
                  <a:srgbClr val="1B7721"/>
                </a:solidFill>
                <a:latin typeface="Consolas" panose="020B0609020204030204"/>
              </a:rPr>
              <a:t>//Subscriber Class</a:t>
            </a:r>
            <a:endParaRPr lang="en-US" sz="1200">
              <a:solidFill>
                <a:srgbClr val="1B7721"/>
              </a:solidFill>
              <a:latin typeface="Consolas" panose="020B0609020204030204"/>
            </a:endParaRPr>
          </a:p>
          <a:p>
            <a:pPr indent="0">
              <a:lnSpc>
                <a:spcPts val="177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381000" indent="0">
              <a:spcAft>
                <a:spcPts val="210"/>
              </a:spcAft>
            </a:pPr>
            <a:r>
              <a:rPr lang="en-US" sz="1200">
                <a:solidFill>
                  <a:srgbClr val="1B7721"/>
                </a:solidFill>
                <a:latin typeface="Consolas" panose="020B0609020204030204"/>
              </a:rPr>
              <a:t>//Event handler</a:t>
            </a:r>
            <a:endParaRPr lang="en-US" sz="1200">
              <a:solidFill>
                <a:srgbClr val="1B7721"/>
              </a:solidFill>
              <a:latin typeface="Consolas" panose="020B0609020204030204"/>
            </a:endParaRPr>
          </a:p>
          <a:p>
            <a:pPr marL="381000" indent="0">
              <a:spcAft>
                <a:spcPts val="210"/>
              </a:spcAft>
            </a:pPr>
            <a:r>
              <a:rPr lang="en-US" sz="1200">
                <a:solidFill>
                  <a:srgbClr val="1B7721"/>
                </a:solidFill>
                <a:latin typeface="Consolas" panose="020B0609020204030204"/>
              </a:rPr>
              <a:t>//Delegate call this method when event raised</a:t>
            </a:r>
            <a:endParaRPr lang="en-US" sz="1200">
              <a:solidFill>
                <a:srgbClr val="1B7721"/>
              </a:solidFill>
              <a:latin typeface="Consolas" panose="020B0609020204030204"/>
            </a:endParaRPr>
          </a:p>
          <a:p>
            <a:pPr marL="3810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381000" indent="0">
              <a:spcAft>
                <a:spcPts val="210"/>
              </a:spcAft>
            </a:pPr>
            <a:r>
              <a:rPr lang="en-US" sz="1200">
                <a:solidFill>
                  <a:srgbClr val="130ECE"/>
                </a:solidFill>
                <a:latin typeface="Consolas" panose="020B0609020204030204"/>
              </a:rPr>
              <a:t>static void </a:t>
            </a:r>
            <a:r>
              <a:rPr lang="en-US" sz="1200">
                <a:solidFill>
                  <a:srgbClr val="34357D"/>
                </a:solidFill>
                <a:latin typeface="Consolas" panose="020B0609020204030204"/>
              </a:rPr>
              <a:t>messageCstring </a:t>
            </a:r>
            <a:r>
              <a:rPr lang="en-US" sz="1200">
                <a:solidFill>
                  <a:srgbClr val="242D55"/>
                </a:solidFill>
                <a:latin typeface="Consolas" panose="020B0609020204030204"/>
              </a:rPr>
              <a:t>str)</a:t>
            </a:r>
            <a:endParaRPr lang="en-US" sz="1200">
              <a:solidFill>
                <a:srgbClr val="242D55"/>
              </a:solidFill>
              <a:latin typeface="Consolas" panose="020B0609020204030204"/>
            </a:endParaRPr>
          </a:p>
          <a:p>
            <a:pPr marL="381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736600" indent="0" algn="just">
              <a:spcAft>
                <a:spcPts val="210"/>
              </a:spcAft>
            </a:pPr>
            <a:r>
              <a:rPr lang="en-US" sz="1200">
                <a:solidFill>
                  <a:srgbClr val="408EA2"/>
                </a:solidFill>
                <a:latin typeface="Consolas" panose="020B0609020204030204"/>
              </a:rPr>
              <a:t>Console.</a:t>
            </a:r>
            <a:r>
              <a:rPr lang="en-US" sz="1200">
                <a:solidFill>
                  <a:srgbClr val="574733"/>
                </a:solidFill>
                <a:latin typeface="Consolas" panose="020B0609020204030204"/>
              </a:rPr>
              <a:t>WriteLine(str)</a:t>
            </a:r>
            <a:r>
              <a:rPr lang="en-US" sz="1200">
                <a:solidFill>
                  <a:srgbClr val="120D18"/>
                </a:solidFill>
                <a:latin typeface="Consolas" panose="020B0609020204030204"/>
              </a:rPr>
              <a:t>;</a:t>
            </a:r>
            <a:endParaRPr lang="en-US" sz="1200">
              <a:solidFill>
                <a:srgbClr val="120D18"/>
              </a:solidFill>
              <a:latin typeface="Consolas" panose="020B0609020204030204"/>
            </a:endParaRPr>
          </a:p>
          <a:p>
            <a:pPr marL="381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3810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381000" indent="0">
              <a:spcAft>
                <a:spcPts val="210"/>
              </a:spcAft>
            </a:pPr>
            <a:r>
              <a:rPr lang="en-US" sz="1200">
                <a:solidFill>
                  <a:srgbClr val="130ECE"/>
                </a:solidFill>
                <a:latin typeface="Consolas" panose="020B0609020204030204"/>
              </a:rPr>
              <a:t>static void </a:t>
            </a:r>
            <a:r>
              <a:rPr lang="en-US" sz="1200">
                <a:solidFill>
                  <a:srgbClr val="34357D"/>
                </a:solidFill>
                <a:latin typeface="Consolas" panose="020B0609020204030204"/>
              </a:rPr>
              <a:t>Main(string[] </a:t>
            </a:r>
            <a:r>
              <a:rPr lang="en-US" sz="1200">
                <a:solidFill>
                  <a:srgbClr val="888888"/>
                </a:solidFill>
                <a:latin typeface="Consolas" panose="020B0609020204030204"/>
              </a:rPr>
              <a:t>args)</a:t>
            </a:r>
            <a:endParaRPr lang="en-US" sz="1200">
              <a:solidFill>
                <a:srgbClr val="888888"/>
              </a:solidFill>
              <a:latin typeface="Consolas" panose="020B0609020204030204"/>
            </a:endParaRPr>
          </a:p>
          <a:p>
            <a:pPr marL="381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736600" indent="0" algn="just">
              <a:spcAft>
                <a:spcPts val="1260"/>
              </a:spcAft>
            </a:pPr>
            <a:r>
              <a:rPr lang="en-US" sz="1200">
                <a:solidFill>
                  <a:srgbClr val="408EA2"/>
                </a:solidFill>
                <a:latin typeface="Consolas" panose="020B0609020204030204"/>
              </a:rPr>
              <a:t>PublisherClass </a:t>
            </a:r>
            <a:r>
              <a:rPr lang="en-US" sz="1200">
                <a:solidFill>
                  <a:srgbClr val="34357D"/>
                </a:solidFill>
                <a:latin typeface="Consolas" panose="020B0609020204030204"/>
              </a:rPr>
              <a:t>obj </a:t>
            </a:r>
            <a:r>
              <a:rPr lang="en-US" sz="1200">
                <a:solidFill>
                  <a:srgbClr val="120D18"/>
                </a:solidFill>
                <a:latin typeface="Consolas" panose="020B0609020204030204"/>
              </a:rPr>
              <a:t>= </a:t>
            </a:r>
            <a:r>
              <a:rPr lang="en-US" sz="1200">
                <a:solidFill>
                  <a:srgbClr val="130ECE"/>
                </a:solidFill>
                <a:latin typeface="Consolas" panose="020B0609020204030204"/>
              </a:rPr>
              <a:t>new </a:t>
            </a:r>
            <a:r>
              <a:rPr lang="en-US" sz="1200">
                <a:solidFill>
                  <a:srgbClr val="408EA2"/>
                </a:solidFill>
                <a:latin typeface="Consolas" panose="020B0609020204030204"/>
              </a:rPr>
              <a:t>PublisherClassO </a:t>
            </a:r>
            <a:r>
              <a:rPr lang="en-US" sz="1200">
                <a:solidFill>
                  <a:srgbClr val="120D18"/>
                </a:solidFill>
                <a:latin typeface="Consolas" panose="020B0609020204030204"/>
              </a:rPr>
              <a:t>;</a:t>
            </a:r>
            <a:endParaRPr lang="en-US" sz="1200">
              <a:solidFill>
                <a:srgbClr val="120D18"/>
              </a:solidFill>
              <a:latin typeface="Consolas" panose="020B0609020204030204"/>
            </a:endParaRPr>
          </a:p>
          <a:p>
            <a:pPr marL="736600" indent="0" algn="just">
              <a:lnSpc>
                <a:spcPts val="1610"/>
              </a:lnSpc>
            </a:pPr>
            <a:r>
              <a:rPr lang="en-US" sz="1200">
                <a:solidFill>
                  <a:srgbClr val="1B7721"/>
                </a:solidFill>
                <a:latin typeface="Consolas" panose="020B0609020204030204"/>
              </a:rPr>
              <a:t>// Event gets binded with delegate</a:t>
            </a:r>
            <a:endParaRPr lang="en-US" sz="1200">
              <a:solidFill>
                <a:srgbClr val="1B7721"/>
              </a:solidFill>
              <a:latin typeface="Consolas" panose="020B0609020204030204"/>
            </a:endParaRPr>
          </a:p>
          <a:p>
            <a:pPr marL="736600" indent="0" algn="just">
              <a:lnSpc>
                <a:spcPts val="1610"/>
              </a:lnSpc>
              <a:spcAft>
                <a:spcPts val="210"/>
              </a:spcAft>
            </a:pPr>
            <a:r>
              <a:rPr lang="en-US" sz="1200">
                <a:solidFill>
                  <a:srgbClr val="34357D"/>
                </a:solidFill>
                <a:latin typeface="Consolas" panose="020B0609020204030204"/>
              </a:rPr>
              <a:t>obj.</a:t>
            </a:r>
            <a:r>
              <a:rPr lang="en-US" sz="1200">
                <a:solidFill>
                  <a:srgbClr val="120D18"/>
                </a:solidFill>
                <a:latin typeface="Consolas" panose="020B0609020204030204"/>
              </a:rPr>
              <a:t>myevent += </a:t>
            </a:r>
            <a:r>
              <a:rPr lang="en-US" sz="1200">
                <a:solidFill>
                  <a:srgbClr val="130ECE"/>
                </a:solidFill>
                <a:latin typeface="Consolas" panose="020B0609020204030204"/>
              </a:rPr>
              <a:t>new </a:t>
            </a:r>
            <a:r>
              <a:rPr lang="en-US" sz="1200">
                <a:solidFill>
                  <a:srgbClr val="408EA2"/>
                </a:solidFill>
                <a:latin typeface="Consolas" panose="020B0609020204030204"/>
              </a:rPr>
              <a:t>PublisherClass.</a:t>
            </a:r>
            <a:r>
              <a:rPr lang="en-US" sz="1200">
                <a:solidFill>
                  <a:srgbClr val="5B6B61"/>
                </a:solidFill>
                <a:latin typeface="Consolas" panose="020B0609020204030204"/>
              </a:rPr>
              <a:t>MyDelegate(message)</a:t>
            </a:r>
            <a:r>
              <a:rPr lang="en-US" sz="1200">
                <a:solidFill>
                  <a:srgbClr val="120D18"/>
                </a:solidFill>
                <a:latin typeface="Consolas" panose="020B0609020204030204"/>
              </a:rPr>
              <a:t>; </a:t>
            </a:r>
            <a:r>
              <a:rPr lang="en-US" sz="1200">
                <a:solidFill>
                  <a:srgbClr val="34357D"/>
                </a:solidFill>
                <a:latin typeface="Consolas" panose="020B0609020204030204"/>
              </a:rPr>
              <a:t>obj </a:t>
            </a:r>
            <a:r>
              <a:rPr lang="en-US" sz="1200">
                <a:solidFill>
                  <a:srgbClr val="574733"/>
                </a:solidFill>
                <a:latin typeface="Consolas" panose="020B0609020204030204"/>
              </a:rPr>
              <a:t>.displayMessageO</a:t>
            </a:r>
            <a:r>
              <a:rPr lang="en-US" sz="1200">
                <a:solidFill>
                  <a:srgbClr val="120D18"/>
                </a:solidFill>
                <a:latin typeface="Consolas" panose="020B0609020204030204"/>
              </a:rPr>
              <a:t>;</a:t>
            </a:r>
            <a:endParaRPr lang="en-US" sz="1200">
              <a:solidFill>
                <a:srgbClr val="120D18"/>
              </a:solidFill>
              <a:latin typeface="Consolas" panose="020B0609020204030204"/>
            </a:endParaRPr>
          </a:p>
          <a:p>
            <a:pPr marL="381000"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386072" y="2115312"/>
            <a:ext cx="3349752" cy="551688"/>
          </a:xfrm>
          <a:prstGeom prst="rect">
            <a:avLst/>
          </a:prstGeom>
        </p:spPr>
        <p:txBody>
          <a:bodyPr wrap="none" lIns="0" tIns="0" rIns="0" bIns="0">
            <a:noAutofit/>
          </a:bodyPr>
          <a:p>
            <a:pPr indent="0" algn="ctr">
              <a:spcAft>
                <a:spcPts val="5880"/>
              </a:spcAft>
            </a:pPr>
            <a:r>
              <a:rPr lang="en-US" sz="5300" b="1">
                <a:solidFill>
                  <a:srgbClr val="BF0000"/>
                </a:solidFill>
                <a:latin typeface="Calibri" panose="020F0502020204030204"/>
              </a:rPr>
              <a:t>Session-10</a:t>
            </a:r>
            <a:endParaRPr lang="en-US" sz="5300" b="1">
              <a:solidFill>
                <a:srgbClr val="BF0000"/>
              </a:solidFill>
              <a:latin typeface="Calibri" panose="020F0502020204030204"/>
            </a:endParaRPr>
          </a:p>
        </p:txBody>
      </p:sp>
      <p:sp>
        <p:nvSpPr>
          <p:cNvPr id="3" name="Rectangles 2"/>
          <p:cNvSpPr/>
          <p:nvPr/>
        </p:nvSpPr>
        <p:spPr>
          <a:xfrm>
            <a:off x="2307336" y="3749040"/>
            <a:ext cx="7562088" cy="643128"/>
          </a:xfrm>
          <a:prstGeom prst="rect">
            <a:avLst/>
          </a:prstGeom>
        </p:spPr>
        <p:txBody>
          <a:bodyPr wrap="none" lIns="0" tIns="0" rIns="0" bIns="0">
            <a:noAutofit/>
          </a:bodyPr>
          <a:p>
            <a:pPr indent="0" algn="ctr">
              <a:spcBef>
                <a:spcPts val="5880"/>
              </a:spcBef>
            </a:pPr>
            <a:r>
              <a:rPr lang="en-US" sz="5300" b="1">
                <a:latin typeface="Calibri" panose="020F0502020204030204"/>
              </a:rPr>
              <a:t>Partial Classes and LINQ</a:t>
            </a:r>
            <a:endParaRPr lang="en-US" sz="5300" b="1">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3227832" cy="5053584"/>
          </a:xfrm>
          <a:prstGeom prst="rect">
            <a:avLst/>
          </a:prstGeom>
        </p:spPr>
        <p:txBody>
          <a:bodyPr lIns="0" tIns="0" rIns="0" bIns="0">
            <a:noAutofit/>
          </a:bodyPr>
          <a:p>
            <a:pPr indent="0">
              <a:spcAft>
                <a:spcPts val="1470"/>
              </a:spcAft>
            </a:pPr>
            <a:r>
              <a:rPr lang="en-US" sz="4300">
                <a:latin typeface="Calibri" panose="020F0502020204030204"/>
              </a:rPr>
              <a:t>Contents</a:t>
            </a:r>
            <a:endParaRPr lang="en-US" sz="4300">
              <a:latin typeface="Calibri" panose="020F0502020204030204"/>
            </a:endParaRPr>
          </a:p>
          <a:p>
            <a:pPr indent="0">
              <a:lnSpc>
                <a:spcPts val="4010"/>
              </a:lnSpc>
            </a:pPr>
            <a:r>
              <a:rPr lang="en-US" sz="2600">
                <a:latin typeface="Calibri" panose="020F0502020204030204"/>
              </a:rPr>
              <a:t>•Anonymous types •Extension methods</a:t>
            </a:r>
            <a:endParaRPr lang="en-US" sz="2600">
              <a:latin typeface="Calibri" panose="020F0502020204030204"/>
            </a:endParaRPr>
          </a:p>
          <a:p>
            <a:pPr indent="0" algn="just">
              <a:lnSpc>
                <a:spcPts val="4010"/>
              </a:lnSpc>
            </a:pPr>
            <a:r>
              <a:rPr lang="en-US" sz="2600">
                <a:latin typeface="Calibri" panose="020F0502020204030204"/>
              </a:rPr>
              <a:t>•    Partial classes</a:t>
            </a:r>
            <a:endParaRPr lang="en-US" sz="2600">
              <a:latin typeface="Calibri" panose="020F0502020204030204"/>
            </a:endParaRPr>
          </a:p>
          <a:p>
            <a:pPr indent="0">
              <a:lnSpc>
                <a:spcPts val="4010"/>
              </a:lnSpc>
            </a:pPr>
            <a:r>
              <a:rPr lang="en-US" sz="2600">
                <a:latin typeface="Calibri" panose="020F0502020204030204"/>
              </a:rPr>
              <a:t>•    Partial methods •LINQ</a:t>
            </a:r>
            <a:endParaRPr lang="en-US" sz="2600">
              <a:latin typeface="Calibri" panose="020F0502020204030204"/>
            </a:endParaRPr>
          </a:p>
          <a:p>
            <a:pPr indent="0" algn="just">
              <a:lnSpc>
                <a:spcPts val="4010"/>
              </a:lnSpc>
            </a:pPr>
            <a:r>
              <a:rPr lang="en-US" sz="2600">
                <a:latin typeface="Calibri" panose="020F0502020204030204"/>
              </a:rPr>
              <a:t>•Writing LINQ queries</a:t>
            </a:r>
            <a:endParaRPr lang="en-US" sz="2600">
              <a:latin typeface="Calibri" panose="020F0502020204030204"/>
            </a:endParaRPr>
          </a:p>
          <a:p>
            <a:pPr indent="0" algn="just">
              <a:lnSpc>
                <a:spcPts val="4010"/>
              </a:lnSpc>
            </a:pPr>
            <a:r>
              <a:rPr lang="en-US" sz="2600">
                <a:latin typeface="Calibri" panose="020F0502020204030204"/>
              </a:rPr>
              <a:t>•    LINQ to objects</a:t>
            </a:r>
            <a:endParaRPr lang="en-US" sz="2600">
              <a:latin typeface="Calibri" panose="020F0502020204030204"/>
            </a:endParaRPr>
          </a:p>
          <a:p>
            <a:pPr indent="0">
              <a:lnSpc>
                <a:spcPts val="4010"/>
              </a:lnSpc>
            </a:pPr>
            <a:r>
              <a:rPr lang="en-US" sz="2600">
                <a:latin typeface="Calibri" panose="020F0502020204030204"/>
              </a:rPr>
              <a:t>•    Deferred execution •PLINQ</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469392"/>
            <a:ext cx="4117848" cy="493776"/>
          </a:xfrm>
          <a:prstGeom prst="rect">
            <a:avLst/>
          </a:prstGeom>
        </p:spPr>
        <p:txBody>
          <a:bodyPr wrap="none" lIns="0" tIns="0" rIns="0" bIns="0">
            <a:noAutofit/>
          </a:bodyPr>
          <a:p>
            <a:pPr indent="0">
              <a:spcAft>
                <a:spcPts val="2940"/>
              </a:spcAft>
            </a:pPr>
            <a:r>
              <a:rPr lang="en-US" sz="4300">
                <a:latin typeface="Calibri" panose="020F0502020204030204"/>
              </a:rPr>
              <a:t>Anonymous Types</a:t>
            </a:r>
            <a:endParaRPr lang="en-US" sz="4300">
              <a:latin typeface="Calibri" panose="020F0502020204030204"/>
            </a:endParaRPr>
          </a:p>
        </p:txBody>
      </p:sp>
      <p:sp>
        <p:nvSpPr>
          <p:cNvPr id="3" name="Rectangles 2"/>
          <p:cNvSpPr/>
          <p:nvPr/>
        </p:nvSpPr>
        <p:spPr>
          <a:xfrm>
            <a:off x="853440" y="1411224"/>
            <a:ext cx="10152888" cy="2901696"/>
          </a:xfrm>
          <a:prstGeom prst="rect">
            <a:avLst/>
          </a:prstGeom>
        </p:spPr>
        <p:txBody>
          <a:bodyPr lIns="0" tIns="0" rIns="0" bIns="0">
            <a:noAutofit/>
          </a:bodyPr>
          <a:p>
            <a:pPr marL="203200" marR="203200" indent="-101600" algn="just">
              <a:lnSpc>
                <a:spcPts val="3025"/>
              </a:lnSpc>
              <a:spcBef>
                <a:spcPts val="2940"/>
              </a:spcBef>
              <a:spcAft>
                <a:spcPts val="630"/>
              </a:spcAft>
            </a:pPr>
            <a:r>
              <a:rPr lang="en-US" sz="2600">
                <a:latin typeface="Calibri" panose="020F0502020204030204"/>
              </a:rPr>
              <a:t>•Anonymous type is a </a:t>
            </a:r>
            <a:r>
              <a:rPr lang="en-US" sz="2600">
                <a:solidFill>
                  <a:srgbClr val="FC0000"/>
                </a:solidFill>
                <a:latin typeface="Calibri" panose="020F0502020204030204"/>
              </a:rPr>
              <a:t>type without any name </a:t>
            </a:r>
            <a:r>
              <a:rPr lang="en-US" sz="2600">
                <a:latin typeface="Calibri" panose="020F0502020204030204"/>
              </a:rPr>
              <a:t>that can contain public </a:t>
            </a:r>
            <a:r>
              <a:rPr lang="en-US" sz="2600">
                <a:solidFill>
                  <a:srgbClr val="FC0000"/>
                </a:solidFill>
                <a:latin typeface="Calibri" panose="020F0502020204030204"/>
              </a:rPr>
              <a:t>read-only properties </a:t>
            </a:r>
            <a:r>
              <a:rPr lang="en-US" sz="2600">
                <a:latin typeface="Calibri" panose="020F0502020204030204"/>
              </a:rPr>
              <a:t>only. It </a:t>
            </a:r>
            <a:r>
              <a:rPr lang="en-US" sz="2600">
                <a:solidFill>
                  <a:srgbClr val="FC0000"/>
                </a:solidFill>
                <a:latin typeface="Calibri" panose="020F0502020204030204"/>
              </a:rPr>
              <a:t>cannot contain </a:t>
            </a:r>
            <a:r>
              <a:rPr lang="en-US" sz="2600">
                <a:latin typeface="Calibri" panose="020F0502020204030204"/>
              </a:rPr>
              <a:t>other members, such as </a:t>
            </a:r>
            <a:r>
              <a:rPr lang="en-US" sz="2600">
                <a:solidFill>
                  <a:srgbClr val="FC0000"/>
                </a:solidFill>
                <a:latin typeface="Calibri" panose="020F0502020204030204"/>
              </a:rPr>
              <a:t>fields, methods, events, </a:t>
            </a:r>
            <a:r>
              <a:rPr lang="en-US" sz="2600">
                <a:latin typeface="Calibri" panose="020F0502020204030204"/>
              </a:rPr>
              <a:t>etc.</a:t>
            </a:r>
            <a:endParaRPr lang="en-US" sz="2600">
              <a:latin typeface="Calibri" panose="020F0502020204030204"/>
            </a:endParaRPr>
          </a:p>
          <a:p>
            <a:pPr marL="203200" indent="-101600">
              <a:lnSpc>
                <a:spcPts val="3025"/>
              </a:lnSpc>
              <a:spcAft>
                <a:spcPts val="630"/>
              </a:spcAft>
            </a:pPr>
            <a:r>
              <a:rPr lang="en-US" sz="2600">
                <a:latin typeface="Calibri" panose="020F0502020204030204"/>
              </a:rPr>
              <a:t>•You create an anonymous type using the new operator. The implicitly typed variable- </a:t>
            </a:r>
            <a:r>
              <a:rPr lang="en-US" sz="2600">
                <a:solidFill>
                  <a:srgbClr val="FC0000"/>
                </a:solidFill>
                <a:latin typeface="Calibri" panose="020F0502020204030204"/>
              </a:rPr>
              <a:t>var </a:t>
            </a:r>
            <a:r>
              <a:rPr lang="en-US" sz="2600">
                <a:latin typeface="Calibri" panose="020F0502020204030204"/>
              </a:rPr>
              <a:t>is used to </a:t>
            </a:r>
            <a:r>
              <a:rPr lang="en-US" sz="2600">
                <a:solidFill>
                  <a:srgbClr val="FC0000"/>
                </a:solidFill>
                <a:latin typeface="Calibri" panose="020F0502020204030204"/>
              </a:rPr>
              <a:t>hold the reference </a:t>
            </a:r>
            <a:r>
              <a:rPr lang="en-US" sz="2600">
                <a:latin typeface="Calibri" panose="020F0502020204030204"/>
              </a:rPr>
              <a:t>of anonymous types.</a:t>
            </a:r>
            <a:endParaRPr lang="en-US" sz="2600">
              <a:latin typeface="Calibri" panose="020F0502020204030204"/>
            </a:endParaRPr>
          </a:p>
          <a:p>
            <a:pPr marL="203200" indent="-101600">
              <a:lnSpc>
                <a:spcPts val="3025"/>
              </a:lnSpc>
            </a:pPr>
            <a:r>
              <a:rPr lang="en-US" sz="2600">
                <a:latin typeface="Calibri" panose="020F0502020204030204"/>
              </a:rPr>
              <a:t>•The properties of anonymous types are </a:t>
            </a:r>
            <a:r>
              <a:rPr lang="en-US" sz="2600">
                <a:solidFill>
                  <a:srgbClr val="FC0000"/>
                </a:solidFill>
                <a:latin typeface="Calibri" panose="020F0502020204030204"/>
              </a:rPr>
              <a:t>read-only </a:t>
            </a:r>
            <a:r>
              <a:rPr lang="en-US" sz="2600">
                <a:latin typeface="Calibri" panose="020F0502020204030204"/>
              </a:rPr>
              <a:t>and </a:t>
            </a:r>
            <a:r>
              <a:rPr lang="en-US" sz="2600">
                <a:solidFill>
                  <a:srgbClr val="FC0000"/>
                </a:solidFill>
                <a:latin typeface="Calibri" panose="020F0502020204030204"/>
              </a:rPr>
              <a:t>cannot be initialized </a:t>
            </a:r>
            <a:r>
              <a:rPr lang="en-US" sz="2600">
                <a:latin typeface="Calibri" panose="020F0502020204030204"/>
              </a:rPr>
              <a:t>with a </a:t>
            </a:r>
            <a:r>
              <a:rPr lang="en-US" sz="2600">
                <a:solidFill>
                  <a:srgbClr val="FC0000"/>
                </a:solidFill>
                <a:latin typeface="Calibri" panose="020F0502020204030204"/>
              </a:rPr>
              <a:t>null, anonymous function, </a:t>
            </a:r>
            <a:r>
              <a:rPr lang="en-US" sz="2600">
                <a:latin typeface="Calibri" panose="020F0502020204030204"/>
              </a:rPr>
              <a:t>or </a:t>
            </a:r>
            <a:r>
              <a:rPr lang="en-US" sz="2600">
                <a:solidFill>
                  <a:srgbClr val="FC0000"/>
                </a:solidFill>
                <a:latin typeface="Calibri" panose="020F0502020204030204"/>
              </a:rPr>
              <a:t>a pointer type.</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469392"/>
            <a:ext cx="4117848" cy="493776"/>
          </a:xfrm>
          <a:prstGeom prst="rect">
            <a:avLst/>
          </a:prstGeom>
        </p:spPr>
        <p:txBody>
          <a:bodyPr wrap="none" lIns="0" tIns="0" rIns="0" bIns="0">
            <a:noAutofit/>
          </a:bodyPr>
          <a:p>
            <a:pPr indent="0">
              <a:spcAft>
                <a:spcPts val="4620"/>
              </a:spcAft>
            </a:pPr>
            <a:r>
              <a:rPr lang="en-US" sz="4300">
                <a:latin typeface="Calibri" panose="020F0502020204030204"/>
              </a:rPr>
              <a:t>Anonymous Types</a:t>
            </a:r>
            <a:endParaRPr lang="en-US" sz="4300">
              <a:latin typeface="Calibri" panose="020F0502020204030204"/>
            </a:endParaRPr>
          </a:p>
        </p:txBody>
      </p:sp>
      <p:sp>
        <p:nvSpPr>
          <p:cNvPr id="3" name="Rectangles 2"/>
          <p:cNvSpPr/>
          <p:nvPr/>
        </p:nvSpPr>
        <p:spPr>
          <a:xfrm>
            <a:off x="649224" y="1719072"/>
            <a:ext cx="11387328" cy="4514088"/>
          </a:xfrm>
          <a:prstGeom prst="rect">
            <a:avLst/>
          </a:prstGeom>
        </p:spPr>
        <p:txBody>
          <a:bodyPr lIns="0" tIns="0" rIns="0" bIns="0">
            <a:noAutofit/>
          </a:bodyPr>
          <a:p>
            <a:pPr indent="0">
              <a:lnSpc>
                <a:spcPts val="2570"/>
              </a:lnSpc>
              <a:spcBef>
                <a:spcPts val="4620"/>
              </a:spcBef>
            </a:pPr>
            <a:r>
              <a:rPr lang="en-US" sz="1800">
                <a:solidFill>
                  <a:srgbClr val="130ECE"/>
                </a:solidFill>
                <a:latin typeface="Consolas" panose="020B0609020204030204"/>
              </a:rPr>
              <a:t>namespace </a:t>
            </a:r>
            <a:r>
              <a:rPr lang="en-US" sz="1800">
                <a:solidFill>
                  <a:srgbClr val="120D18"/>
                </a:solidFill>
                <a:latin typeface="Consolas" panose="020B0609020204030204"/>
              </a:rPr>
              <a:t>SessionlQDemo</a:t>
            </a:r>
            <a:endParaRPr lang="en-US" sz="1800">
              <a:solidFill>
                <a:srgbClr val="120D18"/>
              </a:solidFill>
              <a:latin typeface="Consolas" panose="020B0609020204030204"/>
            </a:endParaRPr>
          </a:p>
          <a:p>
            <a:pPr indent="0">
              <a:lnSpc>
                <a:spcPts val="257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84200" indent="0"/>
            <a:r>
              <a:rPr lang="en-US" sz="1400" spc="-50">
                <a:solidFill>
                  <a:srgbClr val="A6A4A6"/>
                </a:solidFill>
                <a:latin typeface="Calibri" panose="020F0502020204030204"/>
              </a:rPr>
              <a:t>0 references</a:t>
            </a:r>
            <a:endParaRPr lang="en-US" sz="1400" spc="-50">
              <a:solidFill>
                <a:srgbClr val="A6A4A6"/>
              </a:solidFill>
              <a:latin typeface="Calibri" panose="020F0502020204030204"/>
            </a:endParaRPr>
          </a:p>
          <a:p>
            <a:pPr marL="584200" indent="0">
              <a:lnSpc>
                <a:spcPts val="2640"/>
              </a:lnSpc>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a:p>
            <a:pPr marL="584200" indent="0">
              <a:lnSpc>
                <a:spcPts val="264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155700" indent="0"/>
            <a:r>
              <a:rPr lang="en-US" sz="1400" spc="-50">
                <a:solidFill>
                  <a:srgbClr val="A6A4A6"/>
                </a:solidFill>
                <a:latin typeface="Calibri" panose="020F0502020204030204"/>
              </a:rPr>
              <a:t>0 references</a:t>
            </a:r>
            <a:endParaRPr lang="en-US" sz="1400" spc="-50">
              <a:solidFill>
                <a:srgbClr val="A6A4A6"/>
              </a:solidFill>
              <a:latin typeface="Calibri" panose="020F0502020204030204"/>
            </a:endParaRPr>
          </a:p>
          <a:p>
            <a:pPr marL="1155700" indent="0"/>
            <a:r>
              <a:rPr lang="en-US" sz="1800">
                <a:solidFill>
                  <a:srgbClr val="130ECE"/>
                </a:solidFill>
                <a:latin typeface="Consolas" panose="020B0609020204030204"/>
              </a:rPr>
              <a:t>static void </a:t>
            </a:r>
            <a:r>
              <a:rPr lang="en-US" sz="1800">
                <a:solidFill>
                  <a:srgbClr val="34357D"/>
                </a:solidFill>
                <a:latin typeface="Consolas" panose="020B0609020204030204"/>
              </a:rPr>
              <a:t>Main(string</a:t>
            </a:r>
            <a:r>
              <a:rPr lang="en-US" sz="1800">
                <a:solidFill>
                  <a:srgbClr val="120D18"/>
                </a:solidFill>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indent="0"/>
            <a:r>
              <a:rPr lang="en-US" sz="1100" b="1">
                <a:solidFill>
                  <a:srgbClr val="D4D4D4"/>
                </a:solidFill>
                <a:latin typeface="Consolas" panose="020B0609020204030204"/>
              </a:rPr>
              <a:t>| | </a:t>
            </a:r>
            <a:r>
              <a:rPr lang="en-US" sz="1100" b="1">
                <a:solidFill>
                  <a:srgbClr val="120D18"/>
                </a:solidFill>
                <a:latin typeface="Consolas" panose="020B0609020204030204"/>
              </a:rPr>
              <a:t>{</a:t>
            </a:r>
            <a:endParaRPr lang="en-US" sz="1100" b="1">
              <a:solidFill>
                <a:srgbClr val="120D18"/>
              </a:solidFill>
              <a:latin typeface="Consolas" panose="020B0609020204030204"/>
            </a:endParaRPr>
          </a:p>
          <a:p>
            <a:pPr marL="1727200" indent="0" algn="just">
              <a:lnSpc>
                <a:spcPts val="2350"/>
              </a:lnSpc>
            </a:pPr>
            <a:r>
              <a:rPr lang="en-US" sz="1800">
                <a:solidFill>
                  <a:srgbClr val="130ECE"/>
                </a:solidFill>
                <a:latin typeface="Consolas" panose="020B0609020204030204"/>
              </a:rPr>
              <a:t>var </a:t>
            </a:r>
            <a:r>
              <a:rPr lang="en-US" sz="1800">
                <a:solidFill>
                  <a:srgbClr val="34357D"/>
                </a:solidFill>
                <a:latin typeface="Consolas" panose="020B0609020204030204"/>
              </a:rPr>
              <a:t>student </a:t>
            </a:r>
            <a:r>
              <a:rPr lang="en-US" sz="1800">
                <a:latin typeface="Consolas" panose="020B0609020204030204"/>
              </a:rPr>
              <a:t>= </a:t>
            </a:r>
            <a:r>
              <a:rPr lang="en-US" sz="1800">
                <a:solidFill>
                  <a:srgbClr val="130ECE"/>
                </a:solidFill>
                <a:latin typeface="Consolas" panose="020B0609020204030204"/>
              </a:rPr>
              <a:t>new </a:t>
            </a:r>
            <a:r>
              <a:rPr lang="en-US" sz="1800">
                <a:solidFill>
                  <a:srgbClr val="120D18"/>
                </a:solidFill>
                <a:latin typeface="Consolas" panose="020B0609020204030204"/>
              </a:rPr>
              <a:t>{ rollNo </a:t>
            </a:r>
            <a:r>
              <a:rPr lang="en-US" sz="1800">
                <a:latin typeface="Consolas" panose="020B0609020204030204"/>
              </a:rPr>
              <a:t>= </a:t>
            </a:r>
            <a:r>
              <a:rPr lang="en-US" sz="1800">
                <a:solidFill>
                  <a:srgbClr val="120D18"/>
                </a:solidFill>
                <a:latin typeface="Consolas" panose="020B0609020204030204"/>
              </a:rPr>
              <a:t>100, name </a:t>
            </a:r>
            <a:r>
              <a:rPr lang="en-US" sz="1800">
                <a:latin typeface="Consolas" panose="020B0609020204030204"/>
              </a:rPr>
              <a:t>= </a:t>
            </a:r>
            <a:r>
              <a:rPr lang="en-US" sz="1800">
                <a:solidFill>
                  <a:srgbClr val="8D202B"/>
                </a:solidFill>
                <a:latin typeface="Consolas" panose="020B0609020204030204"/>
              </a:rPr>
              <a:t>"Alex", </a:t>
            </a:r>
            <a:r>
              <a:rPr lang="en-US" sz="1800">
                <a:solidFill>
                  <a:srgbClr val="120D18"/>
                </a:solidFill>
                <a:latin typeface="Consolas" panose="020B0609020204030204"/>
              </a:rPr>
              <a:t>address </a:t>
            </a:r>
            <a:r>
              <a:rPr lang="en-US" sz="1800">
                <a:latin typeface="Consolas" panose="020B0609020204030204"/>
              </a:rPr>
              <a:t>= </a:t>
            </a:r>
            <a:r>
              <a:rPr lang="en-US" sz="1800">
                <a:solidFill>
                  <a:srgbClr val="8D202B"/>
                </a:solidFill>
                <a:latin typeface="Consolas" panose="020B0609020204030204"/>
              </a:rPr>
              <a:t>"Pune" </a:t>
            </a:r>
            <a:r>
              <a:rPr lang="en-US" sz="1800">
                <a:solidFill>
                  <a:srgbClr val="120D18"/>
                </a:solidFill>
                <a:latin typeface="Consolas" panose="020B0609020204030204"/>
              </a:rPr>
              <a:t>}; </a:t>
            </a:r>
            <a:r>
              <a:rPr lang="en-US" sz="1800">
                <a:solidFill>
                  <a:srgbClr val="408EA2"/>
                </a:solidFill>
                <a:latin typeface="Consolas" panose="020B0609020204030204"/>
              </a:rPr>
              <a:t>Console</a:t>
            </a:r>
            <a:r>
              <a:rPr lang="en-US" sz="1800">
                <a:solidFill>
                  <a:srgbClr val="545454"/>
                </a:solidFill>
                <a:latin typeface="Consolas" panose="020B0609020204030204"/>
              </a:rPr>
              <a:t>.WriteLine(</a:t>
            </a:r>
            <a:r>
              <a:rPr lang="en-US" sz="1800">
                <a:solidFill>
                  <a:srgbClr val="34357D"/>
                </a:solidFill>
                <a:latin typeface="Consolas" panose="020B0609020204030204"/>
              </a:rPr>
              <a:t>student</a:t>
            </a:r>
            <a:r>
              <a:rPr lang="en-US" sz="1800">
                <a:solidFill>
                  <a:srgbClr val="120D18"/>
                </a:solidFill>
                <a:latin typeface="Consolas" panose="020B0609020204030204"/>
              </a:rPr>
              <a:t>.rollNo);</a:t>
            </a:r>
            <a:endParaRPr lang="en-US" sz="1800">
              <a:solidFill>
                <a:srgbClr val="120D18"/>
              </a:solidFill>
              <a:latin typeface="Consolas" panose="020B0609020204030204"/>
            </a:endParaRPr>
          </a:p>
          <a:p>
            <a:pPr marL="1727200" indent="0" algn="just">
              <a:lnSpc>
                <a:spcPts val="2350"/>
              </a:lnSpc>
            </a:pPr>
            <a:r>
              <a:rPr lang="en-US" sz="1800">
                <a:solidFill>
                  <a:srgbClr val="408EA2"/>
                </a:solidFill>
                <a:latin typeface="Consolas" panose="020B0609020204030204"/>
              </a:rPr>
              <a:t>Console</a:t>
            </a:r>
            <a:r>
              <a:rPr lang="en-US" sz="1800">
                <a:solidFill>
                  <a:srgbClr val="545454"/>
                </a:solidFill>
                <a:latin typeface="Consolas" panose="020B0609020204030204"/>
              </a:rPr>
              <a:t>.WriteLine(student</a:t>
            </a:r>
            <a:r>
              <a:rPr lang="en-US" sz="1800">
                <a:solidFill>
                  <a:srgbClr val="120D18"/>
                </a:solidFill>
                <a:latin typeface="Consolas" panose="020B0609020204030204"/>
              </a:rPr>
              <a:t>.name);</a:t>
            </a:r>
            <a:endParaRPr lang="en-US" sz="1800">
              <a:solidFill>
                <a:srgbClr val="120D18"/>
              </a:solidFill>
              <a:latin typeface="Consolas" panose="020B0609020204030204"/>
            </a:endParaRPr>
          </a:p>
          <a:p>
            <a:pPr marL="1727200" indent="0" algn="just">
              <a:lnSpc>
                <a:spcPts val="2350"/>
              </a:lnSpc>
            </a:pPr>
            <a:r>
              <a:rPr lang="en-US" sz="1800">
                <a:solidFill>
                  <a:srgbClr val="408EA2"/>
                </a:solidFill>
                <a:latin typeface="Consolas" panose="020B0609020204030204"/>
              </a:rPr>
              <a:t>Console</a:t>
            </a:r>
            <a:r>
              <a:rPr lang="en-US" sz="1800">
                <a:solidFill>
                  <a:srgbClr val="545454"/>
                </a:solidFill>
                <a:latin typeface="Consolas" panose="020B0609020204030204"/>
              </a:rPr>
              <a:t>.WriteLineC</a:t>
            </a:r>
            <a:r>
              <a:rPr lang="en-US" sz="1800">
                <a:solidFill>
                  <a:srgbClr val="34357D"/>
                </a:solidFill>
                <a:latin typeface="Consolas" panose="020B0609020204030204"/>
              </a:rPr>
              <a:t>student</a:t>
            </a:r>
            <a:r>
              <a:rPr lang="en-US" sz="1800">
                <a:solidFill>
                  <a:srgbClr val="120D18"/>
                </a:solidFill>
                <a:latin typeface="Consolas" panose="020B0609020204030204"/>
              </a:rPr>
              <a:t>.address);</a:t>
            </a:r>
            <a:endParaRPr lang="en-US" sz="1800">
              <a:solidFill>
                <a:srgbClr val="120D18"/>
              </a:solidFill>
              <a:latin typeface="Consolas" panose="020B0609020204030204"/>
            </a:endParaRPr>
          </a:p>
          <a:p>
            <a:pPr marL="1727200" indent="0" algn="just">
              <a:lnSpc>
                <a:spcPts val="2350"/>
              </a:lnSpc>
            </a:pPr>
            <a:r>
              <a:rPr lang="en-US" sz="1800">
                <a:solidFill>
                  <a:srgbClr val="34357D"/>
                </a:solidFill>
                <a:latin typeface="Consolas" panose="020B0609020204030204"/>
              </a:rPr>
              <a:t>student</a:t>
            </a:r>
            <a:r>
              <a:rPr lang="en-US" sz="1800">
                <a:solidFill>
                  <a:srgbClr val="120D18"/>
                </a:solidFill>
                <a:latin typeface="Consolas" panose="020B0609020204030204"/>
              </a:rPr>
              <a:t>.rollNo </a:t>
            </a:r>
            <a:r>
              <a:rPr lang="en-US" sz="1800">
                <a:latin typeface="Consolas" panose="020B0609020204030204"/>
              </a:rPr>
              <a:t>= </a:t>
            </a:r>
            <a:r>
              <a:rPr lang="en-US" sz="1800">
                <a:solidFill>
                  <a:srgbClr val="120D18"/>
                </a:solidFill>
                <a:latin typeface="Consolas" panose="020B0609020204030204"/>
              </a:rPr>
              <a:t>33; </a:t>
            </a:r>
            <a:r>
              <a:rPr lang="en-US" sz="1800">
                <a:solidFill>
                  <a:srgbClr val="1B7721"/>
                </a:solidFill>
                <a:latin typeface="Consolas" panose="020B0609020204030204"/>
              </a:rPr>
              <a:t>//Error : Its a read-only and cannot be changed</a:t>
            </a:r>
            <a:endParaRPr lang="en-US" sz="1800">
              <a:solidFill>
                <a:srgbClr val="1B7721"/>
              </a:solidFill>
              <a:latin typeface="Consolas" panose="020B0609020204030204"/>
            </a:endParaRPr>
          </a:p>
          <a:p>
            <a:pPr marL="1155700" indent="0">
              <a:lnSpc>
                <a:spcPts val="23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84200" indent="0">
              <a:lnSpc>
                <a:spcPts val="23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235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4" name="Rectangles 3"/>
          <p:cNvSpPr/>
          <p:nvPr/>
        </p:nvSpPr>
        <p:spPr>
          <a:xfrm>
            <a:off x="5635752" y="6522720"/>
            <a:ext cx="926592" cy="112776"/>
          </a:xfrm>
          <a:prstGeom prst="rect">
            <a:avLst/>
          </a:prstGeom>
        </p:spPr>
        <p:txBody>
          <a:bodyPr wrap="none" lIns="0" tIns="0" rIns="0" bIns="0">
            <a:noAutofit/>
          </a:bodyPr>
          <a:p>
            <a:pPr indent="0"/>
            <a:r>
              <a:rPr lang="en-US" sz="600" spc="50">
                <a:solidFill>
                  <a:srgbClr val="888888"/>
                </a:solidFill>
                <a:latin typeface="Calibri" panose="020F0502020204030204"/>
              </a:rPr>
              <a:t>Dy . </a:t>
            </a:r>
            <a:r>
              <a:rPr lang="en-US" sz="450" i="1" spc="50">
                <a:solidFill>
                  <a:srgbClr val="888888"/>
                </a:solidFill>
                <a:latin typeface="Consolas" panose="020B0609020204030204"/>
              </a:rPr>
              <a:t>U\.</a:t>
            </a:r>
            <a:r>
              <a:rPr lang="en-US" sz="600" spc="50">
                <a:solidFill>
                  <a:srgbClr val="888888"/>
                </a:solidFill>
                <a:latin typeface="Calibri" panose="020F0502020204030204"/>
              </a:rPr>
              <a:t> V IM dill</a:t>
            </a:r>
            <a:endParaRPr lang="en-US" sz="600" spc="50">
              <a:solidFill>
                <a:srgbClr val="888888"/>
              </a:solidFill>
              <a:latin typeface="Calibri" panose="020F0502020204030204"/>
            </a:endParaRPr>
          </a:p>
        </p:txBody>
      </p:sp>
      <p:sp>
        <p:nvSpPr>
          <p:cNvPr id="5" name="Rectangles 4"/>
          <p:cNvSpPr/>
          <p:nvPr/>
        </p:nvSpPr>
        <p:spPr>
          <a:xfrm>
            <a:off x="11177016" y="6522720"/>
            <a:ext cx="103632" cy="88392"/>
          </a:xfrm>
          <a:prstGeom prst="rect">
            <a:avLst/>
          </a:prstGeom>
        </p:spPr>
        <p:txBody>
          <a:bodyPr wrap="none" lIns="0" tIns="0" rIns="0" bIns="0">
            <a:noAutofit/>
          </a:bodyPr>
          <a:p>
            <a:pPr indent="0"/>
            <a:r>
              <a:rPr lang="en-US" sz="600" spc="50">
                <a:solidFill>
                  <a:srgbClr val="888888"/>
                </a:solidFill>
                <a:latin typeface="Calibri" panose="020F0502020204030204"/>
              </a:rPr>
              <a:t>H-</a:t>
            </a:r>
            <a:endParaRPr lang="en-US" sz="600" spc="5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4334256" cy="420624"/>
          </a:xfrm>
          <a:prstGeom prst="rect">
            <a:avLst/>
          </a:prstGeom>
        </p:spPr>
        <p:txBody>
          <a:bodyPr wrap="none" lIns="0" tIns="0" rIns="0" bIns="0">
            <a:noAutofit/>
          </a:bodyPr>
          <a:p>
            <a:pPr indent="0"/>
            <a:r>
              <a:rPr lang="en-US" sz="4400">
                <a:latin typeface="Calibri" panose="020F0502020204030204"/>
              </a:rPr>
              <a:t>Extension Methods</a:t>
            </a:r>
            <a:endParaRPr lang="en-US" sz="4400">
              <a:latin typeface="Calibri" panose="020F0502020204030204"/>
            </a:endParaRPr>
          </a:p>
        </p:txBody>
      </p:sp>
      <p:sp>
        <p:nvSpPr>
          <p:cNvPr id="3" name="Rectangles 2"/>
          <p:cNvSpPr/>
          <p:nvPr/>
        </p:nvSpPr>
        <p:spPr>
          <a:xfrm>
            <a:off x="963168" y="1844040"/>
            <a:ext cx="4922520" cy="3831336"/>
          </a:xfrm>
          <a:prstGeom prst="rect">
            <a:avLst/>
          </a:prstGeom>
        </p:spPr>
        <p:txBody>
          <a:bodyPr lIns="0" tIns="0" rIns="0" bIns="0">
            <a:noAutofit/>
          </a:bodyPr>
          <a:p>
            <a:pPr marL="203200" indent="-203200" algn="just">
              <a:lnSpc>
                <a:spcPts val="2160"/>
              </a:lnSpc>
              <a:spcAft>
                <a:spcPts val="630"/>
              </a:spcAft>
            </a:pPr>
            <a:r>
              <a:rPr lang="en-US" sz="2200" b="1">
                <a:latin typeface="Calibri" panose="020F0502020204030204"/>
              </a:rPr>
              <a:t>'Extension method </a:t>
            </a:r>
            <a:r>
              <a:rPr lang="en-US" sz="2600">
                <a:latin typeface="Calibri" panose="020F0502020204030204"/>
              </a:rPr>
              <a:t>concept allows you to </a:t>
            </a:r>
            <a:r>
              <a:rPr lang="en-US" sz="2600">
                <a:solidFill>
                  <a:srgbClr val="FC0000"/>
                </a:solidFill>
                <a:latin typeface="Calibri" panose="020F0502020204030204"/>
              </a:rPr>
              <a:t>add new methods </a:t>
            </a:r>
            <a:r>
              <a:rPr lang="en-US" sz="2600">
                <a:latin typeface="Calibri" panose="020F0502020204030204"/>
              </a:rPr>
              <a:t>in </a:t>
            </a:r>
            <a:r>
              <a:rPr lang="en-US" sz="2600">
                <a:solidFill>
                  <a:srgbClr val="FC0000"/>
                </a:solidFill>
                <a:latin typeface="Calibri" panose="020F0502020204030204"/>
              </a:rPr>
              <a:t>the existing class </a:t>
            </a:r>
            <a:r>
              <a:rPr lang="en-US" sz="2600">
                <a:latin typeface="Calibri" panose="020F0502020204030204"/>
              </a:rPr>
              <a:t>or in </a:t>
            </a:r>
            <a:r>
              <a:rPr lang="en-US" sz="2600">
                <a:solidFill>
                  <a:srgbClr val="FC0000"/>
                </a:solidFill>
                <a:latin typeface="Calibri" panose="020F0502020204030204"/>
              </a:rPr>
              <a:t>the structure </a:t>
            </a:r>
            <a:r>
              <a:rPr lang="en-US" sz="2600">
                <a:latin typeface="Calibri" panose="020F0502020204030204"/>
              </a:rPr>
              <a:t>without modifying the source code of the original type</a:t>
            </a:r>
            <a:endParaRPr lang="en-US" sz="2600">
              <a:latin typeface="Calibri" panose="020F0502020204030204"/>
            </a:endParaRPr>
          </a:p>
          <a:p>
            <a:pPr marL="203200" indent="-203200" algn="just">
              <a:lnSpc>
                <a:spcPts val="2160"/>
              </a:lnSpc>
              <a:spcAft>
                <a:spcPts val="630"/>
              </a:spcAft>
            </a:pPr>
            <a:r>
              <a:rPr lang="en-US" sz="2600">
                <a:latin typeface="Calibri" panose="020F0502020204030204"/>
              </a:rPr>
              <a:t>•You need to </a:t>
            </a:r>
            <a:r>
              <a:rPr lang="en-US" sz="2600">
                <a:solidFill>
                  <a:srgbClr val="FC0000"/>
                </a:solidFill>
                <a:latin typeface="Calibri" panose="020F0502020204030204"/>
              </a:rPr>
              <a:t>create </a:t>
            </a:r>
            <a:r>
              <a:rPr lang="en-US" sz="2600">
                <a:latin typeface="Calibri" panose="020F0502020204030204"/>
              </a:rPr>
              <a:t>a </a:t>
            </a:r>
            <a:r>
              <a:rPr lang="en-US" sz="2600">
                <a:solidFill>
                  <a:srgbClr val="FC0000"/>
                </a:solidFill>
                <a:latin typeface="Calibri" panose="020F0502020204030204"/>
              </a:rPr>
              <a:t>new class </a:t>
            </a:r>
            <a:r>
              <a:rPr lang="en-US" sz="2600">
                <a:latin typeface="Calibri" panose="020F0502020204030204"/>
              </a:rPr>
              <a:t>which is </a:t>
            </a:r>
            <a:r>
              <a:rPr lang="en-US" sz="2600">
                <a:solidFill>
                  <a:srgbClr val="FC0000"/>
                </a:solidFill>
                <a:latin typeface="Calibri" panose="020F0502020204030204"/>
              </a:rPr>
              <a:t>static </a:t>
            </a:r>
            <a:r>
              <a:rPr lang="en-US" sz="2600">
                <a:latin typeface="Calibri" panose="020F0502020204030204"/>
              </a:rPr>
              <a:t>and contain lets say two methods which you want to add in the existing class, now </a:t>
            </a:r>
            <a:r>
              <a:rPr lang="en-US" sz="2600">
                <a:solidFill>
                  <a:srgbClr val="FC0000"/>
                </a:solidFill>
                <a:latin typeface="Calibri" panose="020F0502020204030204"/>
              </a:rPr>
              <a:t>bind this class </a:t>
            </a:r>
            <a:r>
              <a:rPr lang="en-US" sz="2600">
                <a:latin typeface="Calibri" panose="020F0502020204030204"/>
              </a:rPr>
              <a:t>with the </a:t>
            </a:r>
            <a:r>
              <a:rPr lang="en-US" sz="2600">
                <a:solidFill>
                  <a:srgbClr val="FC0000"/>
                </a:solidFill>
                <a:latin typeface="Calibri" panose="020F0502020204030204"/>
              </a:rPr>
              <a:t>existing class.</a:t>
            </a:r>
            <a:endParaRPr lang="en-US" sz="2600">
              <a:solidFill>
                <a:srgbClr val="FC0000"/>
              </a:solidFill>
              <a:latin typeface="Calibri" panose="020F0502020204030204"/>
            </a:endParaRPr>
          </a:p>
          <a:p>
            <a:pPr marL="203200" indent="-203200" algn="just">
              <a:lnSpc>
                <a:spcPts val="2160"/>
              </a:lnSpc>
            </a:pPr>
            <a:r>
              <a:rPr lang="en-US" sz="2600">
                <a:latin typeface="Calibri" panose="020F0502020204030204"/>
              </a:rPr>
              <a:t>•After binding you will see the existing class can access the two new added methods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21792" y="1642872"/>
            <a:ext cx="2106168" cy="207264"/>
          </a:xfrm>
          <a:prstGeom prst="rect">
            <a:avLst/>
          </a:prstGeom>
        </p:spPr>
        <p:txBody>
          <a:bodyPr wrap="none" lIns="0" tIns="0" rIns="0" bIns="0">
            <a:noAutofit/>
          </a:bodyPr>
          <a:p>
            <a:pPr indent="0"/>
            <a:r>
              <a:rPr lang="en-US" sz="1600" b="1">
                <a:solidFill>
                  <a:srgbClr val="3D853E"/>
                </a:solidFill>
                <a:latin typeface="Calibri" panose="020F0502020204030204"/>
              </a:rPr>
              <a:t>Existing Class/Structure</a:t>
            </a:r>
            <a:endParaRPr lang="en-US" sz="1600" b="1">
              <a:solidFill>
                <a:srgbClr val="3D853E"/>
              </a:solidFill>
              <a:latin typeface="Calibri" panose="020F0502020204030204"/>
            </a:endParaRPr>
          </a:p>
        </p:txBody>
      </p:sp>
      <p:sp>
        <p:nvSpPr>
          <p:cNvPr id="3" name="Rectangles 2"/>
          <p:cNvSpPr/>
          <p:nvPr/>
        </p:nvSpPr>
        <p:spPr>
          <a:xfrm>
            <a:off x="804672" y="2249424"/>
            <a:ext cx="1697736" cy="256032"/>
          </a:xfrm>
          <a:prstGeom prst="rect">
            <a:avLst/>
          </a:prstGeom>
        </p:spPr>
        <p:txBody>
          <a:bodyPr wrap="none" lIns="0" tIns="0" rIns="0" bIns="0">
            <a:noAutofit/>
          </a:bodyPr>
          <a:p>
            <a:pPr indent="0"/>
            <a:r>
              <a:rPr lang="en-US" sz="1900" b="1">
                <a:solidFill>
                  <a:srgbClr val="3D853E"/>
                </a:solidFill>
                <a:latin typeface="Calibri" panose="020F0502020204030204"/>
              </a:rPr>
              <a:t>M1(), M2(), M3()</a:t>
            </a:r>
            <a:endParaRPr lang="en-US" sz="1900" b="1">
              <a:solidFill>
                <a:srgbClr val="3D853E"/>
              </a:solidFill>
              <a:latin typeface="Calibri" panose="020F0502020204030204"/>
            </a:endParaRPr>
          </a:p>
        </p:txBody>
      </p:sp>
      <p:sp>
        <p:nvSpPr>
          <p:cNvPr id="4" name="Rectangles 3"/>
          <p:cNvSpPr/>
          <p:nvPr/>
        </p:nvSpPr>
        <p:spPr>
          <a:xfrm>
            <a:off x="1152144" y="3703320"/>
            <a:ext cx="1027176" cy="167640"/>
          </a:xfrm>
          <a:prstGeom prst="rect">
            <a:avLst/>
          </a:prstGeom>
        </p:spPr>
        <p:txBody>
          <a:bodyPr wrap="none" lIns="0" tIns="0" rIns="0" bIns="0">
            <a:noAutofit/>
          </a:bodyPr>
          <a:p>
            <a:pPr indent="0"/>
            <a:r>
              <a:rPr lang="en-US" sz="1500" b="1">
                <a:solidFill>
                  <a:srgbClr val="3D853E"/>
                </a:solidFill>
                <a:latin typeface="Calibri" panose="020F0502020204030204"/>
              </a:rPr>
              <a:t>Static Class</a:t>
            </a:r>
            <a:endParaRPr lang="en-US" sz="1500" b="1">
              <a:solidFill>
                <a:srgbClr val="3D853E"/>
              </a:solidFill>
              <a:latin typeface="Calibri" panose="020F0502020204030204"/>
            </a:endParaRPr>
          </a:p>
        </p:txBody>
      </p:sp>
      <p:sp>
        <p:nvSpPr>
          <p:cNvPr id="5" name="Rectangles 4"/>
          <p:cNvSpPr/>
          <p:nvPr/>
        </p:nvSpPr>
        <p:spPr>
          <a:xfrm>
            <a:off x="1121664" y="4309872"/>
            <a:ext cx="1094232" cy="256032"/>
          </a:xfrm>
          <a:prstGeom prst="rect">
            <a:avLst/>
          </a:prstGeom>
        </p:spPr>
        <p:txBody>
          <a:bodyPr wrap="none" lIns="0" tIns="0" rIns="0" bIns="0">
            <a:noAutofit/>
          </a:bodyPr>
          <a:p>
            <a:pPr indent="0"/>
            <a:r>
              <a:rPr lang="en-US" sz="1900" b="1">
                <a:solidFill>
                  <a:srgbClr val="3D853E"/>
                </a:solidFill>
                <a:latin typeface="Calibri" panose="020F0502020204030204"/>
              </a:rPr>
              <a:t>M4(), M5()</a:t>
            </a:r>
            <a:endParaRPr lang="en-US" sz="1900" b="1">
              <a:solidFill>
                <a:srgbClr val="3D853E"/>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12776" y="420624"/>
            <a:ext cx="4334256" cy="420624"/>
          </a:xfrm>
          <a:prstGeom prst="rect">
            <a:avLst/>
          </a:prstGeom>
        </p:spPr>
        <p:txBody>
          <a:bodyPr wrap="none" lIns="0" tIns="0" rIns="0" bIns="0">
            <a:noAutofit/>
          </a:bodyPr>
          <a:p>
            <a:pPr indent="0"/>
            <a:r>
              <a:rPr lang="en-US" sz="4200">
                <a:latin typeface="Calibri" panose="020F0502020204030204"/>
              </a:rPr>
              <a:t>Extension Methods</a:t>
            </a:r>
            <a:endParaRPr lang="en-US" sz="4200">
              <a:latin typeface="Calibri" panose="020F0502020204030204"/>
            </a:endParaRPr>
          </a:p>
        </p:txBody>
      </p:sp>
      <p:sp>
        <p:nvSpPr>
          <p:cNvPr id="3" name="Rectangles 2"/>
          <p:cNvSpPr/>
          <p:nvPr/>
        </p:nvSpPr>
        <p:spPr>
          <a:xfrm>
            <a:off x="112776" y="1469136"/>
            <a:ext cx="4608576" cy="1847088"/>
          </a:xfrm>
          <a:prstGeom prst="rect">
            <a:avLst/>
          </a:prstGeom>
        </p:spPr>
        <p:txBody>
          <a:bodyPr lIns="0" tIns="0" rIns="0" bIns="0">
            <a:noAutofit/>
          </a:bodyPr>
          <a:p>
            <a:pPr indent="0">
              <a:lnSpc>
                <a:spcPts val="1655"/>
              </a:lnSpc>
            </a:pPr>
            <a:r>
              <a:rPr lang="en-US" sz="1200">
                <a:solidFill>
                  <a:srgbClr val="130ECE"/>
                </a:solidFill>
                <a:latin typeface="Calibri" panose="020F0502020204030204"/>
              </a:rPr>
              <a:t>namespace </a:t>
            </a:r>
            <a:r>
              <a:rPr lang="en-US" sz="1200">
                <a:solidFill>
                  <a:srgbClr val="120D18"/>
                </a:solidFill>
                <a:latin typeface="Calibri" panose="020F0502020204030204"/>
              </a:rPr>
              <a:t>SessionlODemo</a:t>
            </a:r>
            <a:endParaRPr lang="en-US" sz="1200">
              <a:solidFill>
                <a:srgbClr val="120D18"/>
              </a:solidFill>
              <a:latin typeface="Calibri" panose="020F0502020204030204"/>
            </a:endParaRPr>
          </a:p>
          <a:p>
            <a:pPr indent="0">
              <a:lnSpc>
                <a:spcPts val="165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317500" indent="0"/>
            <a:r>
              <a:rPr lang="en-US" sz="750">
                <a:solidFill>
                  <a:srgbClr val="A6A4A6"/>
                </a:solidFill>
                <a:latin typeface="Constantia" panose="02030602050306030303"/>
              </a:rPr>
              <a:t>4 references</a:t>
            </a:r>
            <a:endParaRPr lang="en-US" sz="750">
              <a:solidFill>
                <a:srgbClr val="A6A4A6"/>
              </a:solidFill>
              <a:latin typeface="Constantia" panose="02030602050306030303"/>
            </a:endParaRPr>
          </a:p>
          <a:p>
            <a:pPr marL="317500" indent="0">
              <a:lnSpc>
                <a:spcPts val="1705"/>
              </a:lnSpc>
            </a:pPr>
            <a:r>
              <a:rPr lang="en-US" sz="1200">
                <a:solidFill>
                  <a:srgbClr val="130ECE"/>
                </a:solidFill>
                <a:latin typeface="Calibri" panose="020F0502020204030204"/>
              </a:rPr>
              <a:t>public class </a:t>
            </a:r>
            <a:r>
              <a:rPr lang="en-US" sz="1200">
                <a:solidFill>
                  <a:srgbClr val="408EA2"/>
                </a:solidFill>
                <a:latin typeface="Calibri" panose="020F0502020204030204"/>
              </a:rPr>
              <a:t>ExistingClass</a:t>
            </a:r>
            <a:endParaRPr lang="en-US" sz="1200">
              <a:solidFill>
                <a:srgbClr val="408EA2"/>
              </a:solidFill>
              <a:latin typeface="Calibri" panose="020F0502020204030204"/>
            </a:endParaRPr>
          </a:p>
          <a:p>
            <a:pPr marL="317500" indent="0">
              <a:lnSpc>
                <a:spcPts val="170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622300" indent="0"/>
            <a:r>
              <a:rPr lang="en-US" sz="750">
                <a:solidFill>
                  <a:srgbClr val="A6A4A6"/>
                </a:solidFill>
                <a:latin typeface="Constantia" panose="02030602050306030303"/>
              </a:rPr>
              <a:t>1 reference</a:t>
            </a:r>
            <a:endParaRPr lang="en-US" sz="750">
              <a:solidFill>
                <a:srgbClr val="A6A4A6"/>
              </a:solidFill>
              <a:latin typeface="Constantia" panose="02030602050306030303"/>
            </a:endParaRPr>
          </a:p>
          <a:p>
            <a:pPr marL="622300" indent="0"/>
            <a:r>
              <a:rPr lang="en-US" sz="1200">
                <a:solidFill>
                  <a:srgbClr val="130ECE"/>
                </a:solidFill>
                <a:latin typeface="Calibri" panose="020F0502020204030204"/>
              </a:rPr>
              <a:t>public void </a:t>
            </a:r>
            <a:r>
              <a:rPr lang="en-US" sz="1200">
                <a:solidFill>
                  <a:srgbClr val="493329"/>
                </a:solidFill>
                <a:latin typeface="Calibri" panose="020F0502020204030204"/>
              </a:rPr>
              <a:t>Ml() </a:t>
            </a:r>
            <a:r>
              <a:rPr lang="en-US" sz="1200">
                <a:solidFill>
                  <a:srgbClr val="120D18"/>
                </a:solidFill>
                <a:latin typeface="Calibri" panose="020F0502020204030204"/>
              </a:rPr>
              <a:t>{ </a:t>
            </a:r>
            <a:r>
              <a:rPr lang="en-US" sz="1200">
                <a:solidFill>
                  <a:srgbClr val="408EA2"/>
                </a:solidFill>
                <a:latin typeface="Calibri" panose="020F0502020204030204"/>
              </a:rPr>
              <a:t>Console.</a:t>
            </a:r>
            <a:r>
              <a:rPr lang="en-US" sz="1200">
                <a:solidFill>
                  <a:srgbClr val="7C3C31"/>
                </a:solidFill>
                <a:latin typeface="Calibri" panose="020F0502020204030204"/>
              </a:rPr>
              <a:t>WriteLine("Ml method"); </a:t>
            </a:r>
            <a:r>
              <a:rPr lang="en-US" sz="1200">
                <a:solidFill>
                  <a:srgbClr val="120D18"/>
                </a:solidFill>
                <a:latin typeface="Calibri" panose="020F0502020204030204"/>
              </a:rPr>
              <a:t>}</a:t>
            </a:r>
            <a:endParaRPr lang="en-US" sz="1200">
              <a:solidFill>
                <a:srgbClr val="120D18"/>
              </a:solidFill>
              <a:latin typeface="Calibri" panose="020F0502020204030204"/>
            </a:endParaRPr>
          </a:p>
          <a:p>
            <a:pPr marL="622300" indent="0"/>
            <a:r>
              <a:rPr lang="en-US" sz="750">
                <a:solidFill>
                  <a:srgbClr val="A6A4A6"/>
                </a:solidFill>
                <a:latin typeface="Constantia" panose="02030602050306030303"/>
              </a:rPr>
              <a:t>1 reference</a:t>
            </a:r>
            <a:endParaRPr lang="en-US" sz="750">
              <a:solidFill>
                <a:srgbClr val="A6A4A6"/>
              </a:solidFill>
              <a:latin typeface="Constantia" panose="02030602050306030303"/>
            </a:endParaRPr>
          </a:p>
          <a:p>
            <a:pPr marL="622300" indent="0"/>
            <a:r>
              <a:rPr lang="en-US" sz="1200">
                <a:solidFill>
                  <a:srgbClr val="130ECE"/>
                </a:solidFill>
                <a:latin typeface="Calibri" panose="020F0502020204030204"/>
              </a:rPr>
              <a:t>public void </a:t>
            </a:r>
            <a:r>
              <a:rPr lang="en-US" sz="1200">
                <a:solidFill>
                  <a:srgbClr val="493329"/>
                </a:solidFill>
                <a:latin typeface="Calibri" panose="020F0502020204030204"/>
              </a:rPr>
              <a:t>M2() </a:t>
            </a:r>
            <a:r>
              <a:rPr lang="en-US" sz="1200">
                <a:solidFill>
                  <a:srgbClr val="120D18"/>
                </a:solidFill>
                <a:latin typeface="Calibri" panose="020F0502020204030204"/>
              </a:rPr>
              <a:t>{ </a:t>
            </a:r>
            <a:r>
              <a:rPr lang="en-US" sz="1200">
                <a:solidFill>
                  <a:srgbClr val="408EA2"/>
                </a:solidFill>
                <a:latin typeface="Calibri" panose="020F0502020204030204"/>
              </a:rPr>
              <a:t>Console.</a:t>
            </a:r>
            <a:r>
              <a:rPr lang="en-US" sz="1200">
                <a:solidFill>
                  <a:srgbClr val="7C3C31"/>
                </a:solidFill>
                <a:latin typeface="Calibri" panose="020F0502020204030204"/>
              </a:rPr>
              <a:t>WriteLine("M2 method"); </a:t>
            </a:r>
            <a:r>
              <a:rPr lang="en-US" sz="1200">
                <a:solidFill>
                  <a:srgbClr val="120D18"/>
                </a:solidFill>
                <a:latin typeface="Calibri" panose="020F0502020204030204"/>
              </a:rPr>
              <a:t>}</a:t>
            </a:r>
            <a:endParaRPr lang="en-US" sz="1200">
              <a:solidFill>
                <a:srgbClr val="120D18"/>
              </a:solidFill>
              <a:latin typeface="Calibri" panose="020F0502020204030204"/>
            </a:endParaRPr>
          </a:p>
          <a:p>
            <a:pPr marL="622300" indent="0"/>
            <a:r>
              <a:rPr lang="en-US" sz="750">
                <a:solidFill>
                  <a:srgbClr val="A6A4A6"/>
                </a:solidFill>
                <a:latin typeface="Constantia" panose="02030602050306030303"/>
              </a:rPr>
              <a:t>1 reference</a:t>
            </a:r>
            <a:endParaRPr lang="en-US" sz="750">
              <a:solidFill>
                <a:srgbClr val="A6A4A6"/>
              </a:solidFill>
              <a:latin typeface="Constantia" panose="02030602050306030303"/>
            </a:endParaRPr>
          </a:p>
          <a:p>
            <a:pPr marL="622300" indent="0"/>
            <a:r>
              <a:rPr lang="en-US" sz="1200">
                <a:solidFill>
                  <a:srgbClr val="130ECE"/>
                </a:solidFill>
                <a:latin typeface="Calibri" panose="020F0502020204030204"/>
              </a:rPr>
              <a:t>public void </a:t>
            </a:r>
            <a:r>
              <a:rPr lang="en-US" sz="1200">
                <a:solidFill>
                  <a:srgbClr val="493329"/>
                </a:solidFill>
                <a:latin typeface="Calibri" panose="020F0502020204030204"/>
              </a:rPr>
              <a:t>M3() </a:t>
            </a:r>
            <a:r>
              <a:rPr lang="en-US" sz="1200">
                <a:solidFill>
                  <a:srgbClr val="120D18"/>
                </a:solidFill>
                <a:latin typeface="Calibri" panose="020F0502020204030204"/>
              </a:rPr>
              <a:t>{ </a:t>
            </a:r>
            <a:r>
              <a:rPr lang="en-US" sz="1200">
                <a:solidFill>
                  <a:srgbClr val="408EA2"/>
                </a:solidFill>
                <a:latin typeface="Calibri" panose="020F0502020204030204"/>
              </a:rPr>
              <a:t>Console. </a:t>
            </a:r>
            <a:r>
              <a:rPr lang="en-US" sz="1200">
                <a:solidFill>
                  <a:srgbClr val="7C3C31"/>
                </a:solidFill>
                <a:latin typeface="Calibri" panose="020F0502020204030204"/>
              </a:rPr>
              <a:t>Writel_ine("M3 method"); </a:t>
            </a:r>
            <a:r>
              <a:rPr lang="en-US" sz="1200">
                <a:solidFill>
                  <a:srgbClr val="120D18"/>
                </a:solidFill>
                <a:latin typeface="Calibri" panose="020F0502020204030204"/>
              </a:rPr>
              <a:t>}</a:t>
            </a:r>
            <a:endParaRPr lang="en-US" sz="1200">
              <a:solidFill>
                <a:srgbClr val="120D18"/>
              </a:solidFill>
              <a:latin typeface="Calibri" panose="020F0502020204030204"/>
            </a:endParaRPr>
          </a:p>
        </p:txBody>
      </p:sp>
      <p:sp>
        <p:nvSpPr>
          <p:cNvPr id="4" name="Rectangles 3"/>
          <p:cNvSpPr/>
          <p:nvPr/>
        </p:nvSpPr>
        <p:spPr>
          <a:xfrm>
            <a:off x="408432" y="3508248"/>
            <a:ext cx="6608064" cy="1356360"/>
          </a:xfrm>
          <a:prstGeom prst="rect">
            <a:avLst/>
          </a:prstGeom>
        </p:spPr>
        <p:txBody>
          <a:bodyPr lIns="0" tIns="0" rIns="0" bIns="0">
            <a:noAutofit/>
          </a:bodyPr>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spcAft>
                <a:spcPts val="210"/>
              </a:spcAft>
            </a:pPr>
            <a:r>
              <a:rPr lang="en-US" sz="750">
                <a:solidFill>
                  <a:srgbClr val="A6A4A6"/>
                </a:solidFill>
                <a:latin typeface="Constantia" panose="02030602050306030303"/>
              </a:rPr>
              <a:t>0 references</a:t>
            </a:r>
            <a:endParaRPr lang="en-US" sz="750">
              <a:solidFill>
                <a:srgbClr val="A6A4A6"/>
              </a:solidFill>
              <a:latin typeface="Constantia" panose="02030602050306030303"/>
            </a:endParaRPr>
          </a:p>
          <a:p>
            <a:pPr indent="0">
              <a:lnSpc>
                <a:spcPts val="1680"/>
              </a:lnSpc>
            </a:pPr>
            <a:r>
              <a:rPr lang="en-US" sz="1200">
                <a:solidFill>
                  <a:srgbClr val="130ECE"/>
                </a:solidFill>
                <a:latin typeface="Calibri" panose="020F0502020204030204"/>
              </a:rPr>
              <a:t>public static class </a:t>
            </a:r>
            <a:r>
              <a:rPr lang="en-US" sz="1200">
                <a:solidFill>
                  <a:srgbClr val="408EA2"/>
                </a:solidFill>
                <a:latin typeface="Calibri" panose="020F0502020204030204"/>
              </a:rPr>
              <a:t>StaticClass</a:t>
            </a:r>
            <a:endParaRPr lang="en-US" sz="1200">
              <a:solidFill>
                <a:srgbClr val="408EA2"/>
              </a:solidFill>
              <a:latin typeface="Calibri" panose="020F0502020204030204"/>
            </a:endParaRPr>
          </a:p>
          <a:p>
            <a:pPr indent="0">
              <a:lnSpc>
                <a:spcPts val="168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330200" indent="0">
              <a:spcAft>
                <a:spcPts val="210"/>
              </a:spcAft>
            </a:pPr>
            <a:r>
              <a:rPr lang="en-US" sz="750">
                <a:solidFill>
                  <a:srgbClr val="A6A4A6"/>
                </a:solidFill>
                <a:latin typeface="Constantia" panose="02030602050306030303"/>
              </a:rPr>
              <a:t>1 reference</a:t>
            </a:r>
            <a:endParaRPr lang="en-US" sz="750">
              <a:solidFill>
                <a:srgbClr val="A6A4A6"/>
              </a:solidFill>
              <a:latin typeface="Constantia" panose="02030602050306030303"/>
            </a:endParaRPr>
          </a:p>
          <a:p>
            <a:pPr marL="330200" indent="0">
              <a:spcAft>
                <a:spcPts val="210"/>
              </a:spcAft>
            </a:pPr>
            <a:r>
              <a:rPr lang="en-US" sz="1200">
                <a:solidFill>
                  <a:srgbClr val="130ECE"/>
                </a:solidFill>
                <a:latin typeface="Calibri" panose="020F0502020204030204"/>
              </a:rPr>
              <a:t>public static void </a:t>
            </a:r>
            <a:r>
              <a:rPr lang="en-US" sz="1200">
                <a:solidFill>
                  <a:srgbClr val="312694"/>
                </a:solidFill>
                <a:latin typeface="Calibri" panose="020F0502020204030204"/>
              </a:rPr>
              <a:t>MdCthis </a:t>
            </a:r>
            <a:r>
              <a:rPr lang="en-US" sz="1200">
                <a:solidFill>
                  <a:srgbClr val="408EA2"/>
                </a:solidFill>
                <a:latin typeface="Calibri" panose="020F0502020204030204"/>
              </a:rPr>
              <a:t>ExistingClass </a:t>
            </a:r>
            <a:r>
              <a:rPr lang="en-US" sz="1200">
                <a:solidFill>
                  <a:srgbClr val="242D55"/>
                </a:solidFill>
                <a:latin typeface="Calibri" panose="020F0502020204030204"/>
              </a:rPr>
              <a:t>c) </a:t>
            </a:r>
            <a:r>
              <a:rPr lang="en-US" sz="1200">
                <a:solidFill>
                  <a:srgbClr val="1C1929"/>
                </a:solidFill>
                <a:latin typeface="Calibri" panose="020F0502020204030204"/>
              </a:rPr>
              <a:t>{ </a:t>
            </a:r>
            <a:r>
              <a:rPr lang="en-US" sz="1200">
                <a:solidFill>
                  <a:srgbClr val="408EA2"/>
                </a:solidFill>
                <a:latin typeface="Calibri" panose="020F0502020204030204"/>
              </a:rPr>
              <a:t>Console.</a:t>
            </a:r>
            <a:r>
              <a:rPr lang="en-US" sz="1200">
                <a:solidFill>
                  <a:srgbClr val="574733"/>
                </a:solidFill>
                <a:latin typeface="Calibri" panose="020F0502020204030204"/>
              </a:rPr>
              <a:t>WriteLine("M4 </a:t>
            </a:r>
            <a:r>
              <a:rPr lang="en-US" sz="1200">
                <a:solidFill>
                  <a:srgbClr val="7B292C"/>
                </a:solidFill>
                <a:latin typeface="Calibri" panose="020F0502020204030204"/>
              </a:rPr>
              <a:t>method"); </a:t>
            </a:r>
            <a:r>
              <a:rPr lang="en-US" sz="1200">
                <a:solidFill>
                  <a:srgbClr val="1C1929"/>
                </a:solidFill>
                <a:latin typeface="Calibri" panose="020F0502020204030204"/>
              </a:rPr>
              <a:t>}</a:t>
            </a:r>
            <a:endParaRPr lang="en-US" sz="1200">
              <a:solidFill>
                <a:srgbClr val="1C1929"/>
              </a:solidFill>
              <a:latin typeface="Calibri" panose="020F0502020204030204"/>
            </a:endParaRPr>
          </a:p>
          <a:p>
            <a:pPr marL="330200" indent="0">
              <a:spcAft>
                <a:spcPts val="210"/>
              </a:spcAft>
            </a:pPr>
            <a:r>
              <a:rPr lang="en-US" sz="750">
                <a:solidFill>
                  <a:srgbClr val="A6A4A6"/>
                </a:solidFill>
                <a:latin typeface="Constantia" panose="02030602050306030303"/>
              </a:rPr>
              <a:t>1 reference</a:t>
            </a:r>
            <a:endParaRPr lang="en-US" sz="750">
              <a:solidFill>
                <a:srgbClr val="A6A4A6"/>
              </a:solidFill>
              <a:latin typeface="Constantia" panose="02030602050306030303"/>
            </a:endParaRPr>
          </a:p>
          <a:p>
            <a:pPr marL="330200" indent="0"/>
            <a:r>
              <a:rPr lang="en-US" sz="1200">
                <a:solidFill>
                  <a:srgbClr val="130ECE"/>
                </a:solidFill>
                <a:latin typeface="Calibri" panose="020F0502020204030204"/>
              </a:rPr>
              <a:t>public static void </a:t>
            </a:r>
            <a:r>
              <a:rPr lang="en-US" sz="1200">
                <a:solidFill>
                  <a:srgbClr val="312694"/>
                </a:solidFill>
                <a:latin typeface="Calibri" panose="020F0502020204030204"/>
              </a:rPr>
              <a:t>M5(this </a:t>
            </a:r>
            <a:r>
              <a:rPr lang="en-US" sz="1200">
                <a:solidFill>
                  <a:srgbClr val="408EA2"/>
                </a:solidFill>
                <a:latin typeface="Calibri" panose="020F0502020204030204"/>
              </a:rPr>
              <a:t>ExistingClass </a:t>
            </a:r>
            <a:r>
              <a:rPr lang="en-US" sz="1200">
                <a:solidFill>
                  <a:srgbClr val="5B6B61"/>
                </a:solidFill>
                <a:latin typeface="Calibri" panose="020F0502020204030204"/>
              </a:rPr>
              <a:t>g,</a:t>
            </a:r>
            <a:r>
              <a:rPr lang="en-US" sz="1200">
                <a:solidFill>
                  <a:srgbClr val="130ECE"/>
                </a:solidFill>
                <a:latin typeface="Calibri" panose="020F0502020204030204"/>
              </a:rPr>
              <a:t>string </a:t>
            </a:r>
            <a:r>
              <a:rPr lang="en-US" sz="1200">
                <a:solidFill>
                  <a:srgbClr val="242D55"/>
                </a:solidFill>
                <a:latin typeface="Calibri" panose="020F0502020204030204"/>
              </a:rPr>
              <a:t>str) </a:t>
            </a:r>
            <a:r>
              <a:rPr lang="en-US" sz="1200">
                <a:solidFill>
                  <a:srgbClr val="1C1929"/>
                </a:solidFill>
                <a:latin typeface="Calibri" panose="020F0502020204030204"/>
              </a:rPr>
              <a:t>{ </a:t>
            </a:r>
            <a:r>
              <a:rPr lang="en-US" sz="1200">
                <a:solidFill>
                  <a:srgbClr val="408EA2"/>
                </a:solidFill>
                <a:latin typeface="Calibri" panose="020F0502020204030204"/>
              </a:rPr>
              <a:t>Console.</a:t>
            </a:r>
            <a:r>
              <a:rPr lang="en-US" sz="1200">
                <a:solidFill>
                  <a:srgbClr val="574733"/>
                </a:solidFill>
                <a:latin typeface="Calibri" panose="020F0502020204030204"/>
              </a:rPr>
              <a:t>WriteLine(str)</a:t>
            </a:r>
            <a:r>
              <a:rPr lang="en-US" sz="1200">
                <a:solidFill>
                  <a:srgbClr val="1C1929"/>
                </a:solidFill>
                <a:latin typeface="Calibri" panose="020F0502020204030204"/>
              </a:rPr>
              <a:t>; }</a:t>
            </a:r>
            <a:endParaRPr lang="en-US" sz="1200">
              <a:solidFill>
                <a:srgbClr val="1C1929"/>
              </a:solidFill>
              <a:latin typeface="Calibri" panose="020F0502020204030204"/>
            </a:endParaRPr>
          </a:p>
        </p:txBody>
      </p:sp>
      <p:sp>
        <p:nvSpPr>
          <p:cNvPr id="5" name="Rectangles 4"/>
          <p:cNvSpPr/>
          <p:nvPr/>
        </p:nvSpPr>
        <p:spPr>
          <a:xfrm>
            <a:off x="7089648" y="4791456"/>
            <a:ext cx="97536" cy="219456"/>
          </a:xfrm>
          <a:prstGeom prst="rect">
            <a:avLst/>
          </a:prstGeom>
        </p:spPr>
        <p:txBody>
          <a:bodyPr wrap="none" lIns="0" tIns="0" rIns="0" bIns="0">
            <a:noAutofit/>
          </a:bodyPr>
          <a:p>
            <a:pPr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6" name="Rectangles 5"/>
          <p:cNvSpPr/>
          <p:nvPr/>
        </p:nvSpPr>
        <p:spPr>
          <a:xfrm>
            <a:off x="7473696" y="1496568"/>
            <a:ext cx="4514088" cy="2566416"/>
          </a:xfrm>
          <a:prstGeom prst="rect">
            <a:avLst/>
          </a:prstGeom>
        </p:spPr>
        <p:txBody>
          <a:bodyPr lIns="0" tIns="0" rIns="0" bIns="0">
            <a:noAutofit/>
          </a:bodyPr>
          <a:p>
            <a:pPr indent="0">
              <a:lnSpc>
                <a:spcPts val="2065"/>
              </a:lnSpc>
            </a:pPr>
            <a:r>
              <a:rPr lang="en-US" sz="1700" spc="-50">
                <a:solidFill>
                  <a:srgbClr val="130ECE"/>
                </a:solidFill>
                <a:latin typeface="Consolas" panose="020B0609020204030204"/>
              </a:rPr>
              <a:t>class </a:t>
            </a:r>
            <a:r>
              <a:rPr lang="en-US" sz="1300">
                <a:solidFill>
                  <a:srgbClr val="408EA2"/>
                </a:solidFill>
                <a:latin typeface="Consolas" panose="020B0609020204030204"/>
              </a:rPr>
              <a:t>TestProgram</a:t>
            </a:r>
            <a:endParaRPr lang="en-US" sz="1300">
              <a:solidFill>
                <a:srgbClr val="408EA2"/>
              </a:solidFill>
              <a:latin typeface="Consolas" panose="020B0609020204030204"/>
            </a:endParaRPr>
          </a:p>
          <a:p>
            <a:pPr indent="0">
              <a:lnSpc>
                <a:spcPts val="2065"/>
              </a:lnSpc>
            </a:pPr>
            <a:r>
              <a:rPr lang="en-US" sz="2600">
                <a:latin typeface="Calibri" panose="020F0502020204030204"/>
              </a:rPr>
              <a:t>{</a:t>
            </a:r>
            <a:endParaRPr lang="en-US" sz="2600">
              <a:latin typeface="Calibri" panose="020F0502020204030204"/>
            </a:endParaRPr>
          </a:p>
          <a:p>
            <a:pPr marL="4191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419100" indent="0">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419100" indent="0">
              <a:spcAft>
                <a:spcPts val="210"/>
              </a:spcAft>
            </a:pPr>
            <a:r>
              <a:rPr lang="en-US" sz="2600">
                <a:latin typeface="Calibri" panose="020F0502020204030204"/>
              </a:rPr>
              <a:t>{</a:t>
            </a:r>
            <a:endParaRPr lang="en-US" sz="2600">
              <a:latin typeface="Calibri" panose="020F0502020204030204"/>
            </a:endParaRPr>
          </a:p>
          <a:p>
            <a:pPr marL="812800" indent="0">
              <a:spcAft>
                <a:spcPts val="210"/>
              </a:spcAft>
            </a:pPr>
            <a:r>
              <a:rPr lang="en-US" sz="1300">
                <a:solidFill>
                  <a:srgbClr val="408EA2"/>
                </a:solidFill>
                <a:latin typeface="Consolas" panose="020B0609020204030204"/>
              </a:rPr>
              <a:t>ExistingClass </a:t>
            </a:r>
            <a:r>
              <a:rPr lang="en-US" sz="1700" spc="-50">
                <a:solidFill>
                  <a:srgbClr val="34357D"/>
                </a:solidFill>
                <a:latin typeface="Consolas" panose="020B0609020204030204"/>
              </a:rPr>
              <a:t>obj=new </a:t>
            </a:r>
            <a:r>
              <a:rPr lang="en-US" sz="1300">
                <a:solidFill>
                  <a:srgbClr val="408EA2"/>
                </a:solidFill>
                <a:latin typeface="Consolas" panose="020B0609020204030204"/>
              </a:rPr>
              <a:t>ExistingClassO</a:t>
            </a:r>
            <a:r>
              <a:rPr lang="en-US" sz="1300">
                <a:solidFill>
                  <a:srgbClr val="332F38"/>
                </a:solidFill>
                <a:latin typeface="Consolas" panose="020B0609020204030204"/>
              </a:rPr>
              <a:t>;</a:t>
            </a:r>
            <a:endParaRPr lang="en-US" sz="1300">
              <a:solidFill>
                <a:srgbClr val="332F38"/>
              </a:solidFill>
              <a:latin typeface="Consolas" panose="020B0609020204030204"/>
            </a:endParaRPr>
          </a:p>
          <a:p>
            <a:pPr marL="812800" indent="0">
              <a:lnSpc>
                <a:spcPts val="1870"/>
              </a:lnSpc>
            </a:pPr>
            <a:r>
              <a:rPr lang="en-US" sz="1700" spc="-50">
                <a:solidFill>
                  <a:srgbClr val="34357D"/>
                </a:solidFill>
                <a:latin typeface="Consolas" panose="020B0609020204030204"/>
              </a:rPr>
              <a:t>obj </a:t>
            </a:r>
            <a:r>
              <a:rPr lang="en-US" sz="1700" spc="-50">
                <a:solidFill>
                  <a:srgbClr val="332F38"/>
                </a:solidFill>
                <a:latin typeface="Consolas" panose="020B0609020204030204"/>
              </a:rPr>
              <a:t>.MlO</a:t>
            </a:r>
            <a:r>
              <a:rPr lang="en-US" sz="1700" spc="-50">
                <a:latin typeface="Consolas" panose="020B0609020204030204"/>
              </a:rPr>
              <a:t>;</a:t>
            </a:r>
            <a:endParaRPr lang="en-US" sz="1700" spc="-50">
              <a:latin typeface="Consolas" panose="020B0609020204030204"/>
            </a:endParaRPr>
          </a:p>
          <a:p>
            <a:pPr marL="812800" indent="0">
              <a:lnSpc>
                <a:spcPts val="1870"/>
              </a:lnSpc>
            </a:pPr>
            <a:r>
              <a:rPr lang="en-US" sz="1700" spc="-50">
                <a:solidFill>
                  <a:srgbClr val="34357D"/>
                </a:solidFill>
                <a:latin typeface="Consolas" panose="020B0609020204030204"/>
              </a:rPr>
              <a:t>obj </a:t>
            </a:r>
            <a:r>
              <a:rPr lang="en-US" sz="1700" spc="-50">
                <a:solidFill>
                  <a:srgbClr val="332F38"/>
                </a:solidFill>
                <a:latin typeface="Consolas" panose="020B0609020204030204"/>
              </a:rPr>
              <a:t>.M20</a:t>
            </a:r>
            <a:r>
              <a:rPr lang="en-US" sz="1700" spc="-50">
                <a:latin typeface="Consolas" panose="020B0609020204030204"/>
              </a:rPr>
              <a:t>;</a:t>
            </a:r>
            <a:endParaRPr lang="en-US" sz="1700" spc="-50">
              <a:latin typeface="Consolas" panose="020B0609020204030204"/>
            </a:endParaRPr>
          </a:p>
          <a:p>
            <a:pPr marL="812800" indent="0">
              <a:lnSpc>
                <a:spcPts val="1870"/>
              </a:lnSpc>
            </a:pPr>
            <a:r>
              <a:rPr lang="en-US" sz="1700" spc="-50">
                <a:solidFill>
                  <a:srgbClr val="34357D"/>
                </a:solidFill>
                <a:latin typeface="Consolas" panose="020B0609020204030204"/>
              </a:rPr>
              <a:t>obj</a:t>
            </a:r>
            <a:r>
              <a:rPr lang="en-US" sz="1700" spc="-50">
                <a:solidFill>
                  <a:srgbClr val="332F38"/>
                </a:solidFill>
                <a:latin typeface="Consolas" panose="020B0609020204030204"/>
              </a:rPr>
              <a:t>,M3()</a:t>
            </a:r>
            <a:r>
              <a:rPr lang="en-US" sz="1700" spc="-50">
                <a:latin typeface="Consolas" panose="020B0609020204030204"/>
              </a:rPr>
              <a:t>;</a:t>
            </a:r>
            <a:endParaRPr lang="en-US" sz="1700" spc="-50">
              <a:latin typeface="Consolas" panose="020B0609020204030204"/>
            </a:endParaRPr>
          </a:p>
          <a:p>
            <a:pPr marL="812800" indent="0">
              <a:lnSpc>
                <a:spcPts val="1870"/>
              </a:lnSpc>
            </a:pPr>
            <a:r>
              <a:rPr lang="en-US" sz="1700" spc="-50">
                <a:solidFill>
                  <a:srgbClr val="332F38"/>
                </a:solidFill>
                <a:latin typeface="Consolas" panose="020B0609020204030204"/>
              </a:rPr>
              <a:t>obj.MdO;</a:t>
            </a:r>
            <a:endParaRPr lang="en-US" sz="1700" spc="-50">
              <a:solidFill>
                <a:srgbClr val="332F38"/>
              </a:solidFill>
              <a:latin typeface="Consolas" panose="020B0609020204030204"/>
            </a:endParaRPr>
          </a:p>
          <a:p>
            <a:pPr marL="812800" indent="0">
              <a:lnSpc>
                <a:spcPts val="1870"/>
              </a:lnSpc>
            </a:pPr>
            <a:r>
              <a:rPr lang="en-US" sz="1700" spc="-50">
                <a:solidFill>
                  <a:srgbClr val="34357D"/>
                </a:solidFill>
                <a:latin typeface="Consolas" panose="020B0609020204030204"/>
              </a:rPr>
              <a:t>obj</a:t>
            </a:r>
            <a:r>
              <a:rPr lang="en-US" sz="1700" spc="-50">
                <a:solidFill>
                  <a:srgbClr val="7B292C"/>
                </a:solidFill>
                <a:latin typeface="Consolas" panose="020B0609020204030204"/>
              </a:rPr>
              <a:t>,M5("M5 Method");</a:t>
            </a:r>
            <a:endParaRPr lang="en-US" sz="1700" spc="-50">
              <a:solidFill>
                <a:srgbClr val="7B292C"/>
              </a:solidFill>
              <a:latin typeface="Consolas" panose="020B0609020204030204"/>
            </a:endParaRPr>
          </a:p>
        </p:txBody>
      </p:sp>
      <p:sp>
        <p:nvSpPr>
          <p:cNvPr id="7" name="Rectangles 6"/>
          <p:cNvSpPr/>
          <p:nvPr/>
        </p:nvSpPr>
        <p:spPr>
          <a:xfrm>
            <a:off x="7482840" y="4544568"/>
            <a:ext cx="97536" cy="219456"/>
          </a:xfrm>
          <a:prstGeom prst="rect">
            <a:avLst/>
          </a:prstGeom>
        </p:spPr>
        <p:txBody>
          <a:bodyPr wrap="none" lIns="0" tIns="0" rIns="0" bIns="0">
            <a:noAutofit/>
          </a:bodyPr>
          <a:p>
            <a:pPr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8" name="Rectangles 7"/>
          <p:cNvSpPr/>
          <p:nvPr/>
        </p:nvSpPr>
        <p:spPr>
          <a:xfrm>
            <a:off x="7876032" y="4303776"/>
            <a:ext cx="97536" cy="219456"/>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9" name="Rectangles 8"/>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0" name="Rectangles 9"/>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1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673096" cy="420624"/>
          </a:xfrm>
          <a:prstGeom prst="rect">
            <a:avLst/>
          </a:prstGeom>
        </p:spPr>
        <p:txBody>
          <a:bodyPr wrap="none" lIns="0" tIns="0" rIns="0" bIns="0">
            <a:noAutofit/>
          </a:bodyPr>
          <a:p>
            <a:pPr indent="0"/>
            <a:r>
              <a:rPr lang="en-US" sz="4200">
                <a:latin typeface="Calibri" panose="020F0502020204030204"/>
              </a:rPr>
              <a:t>Partial Class</a:t>
            </a:r>
            <a:endParaRPr lang="en-US" sz="4200">
              <a:latin typeface="Calibri" panose="020F0502020204030204"/>
            </a:endParaRPr>
          </a:p>
        </p:txBody>
      </p:sp>
      <p:sp>
        <p:nvSpPr>
          <p:cNvPr id="3" name="Rectangles 2"/>
          <p:cNvSpPr/>
          <p:nvPr/>
        </p:nvSpPr>
        <p:spPr>
          <a:xfrm>
            <a:off x="981456" y="1908048"/>
            <a:ext cx="10058400" cy="2008632"/>
          </a:xfrm>
          <a:prstGeom prst="rect">
            <a:avLst/>
          </a:prstGeom>
        </p:spPr>
        <p:txBody>
          <a:bodyPr lIns="0" tIns="0" rIns="0" bIns="0">
            <a:noAutofit/>
          </a:bodyPr>
          <a:p>
            <a:pPr marL="190500" marR="1054100" indent="-190500" algn="just">
              <a:lnSpc>
                <a:spcPts val="3000"/>
              </a:lnSpc>
              <a:spcAft>
                <a:spcPts val="630"/>
              </a:spcAft>
            </a:pPr>
            <a:r>
              <a:rPr lang="en-US" sz="2600">
                <a:latin typeface="Calibri" panose="020F0502020204030204"/>
              </a:rPr>
              <a:t>• Its is possible to split the implementation of a class, a struct, a method, or an interface in multiple (.cs) files using the partial keyword.</a:t>
            </a:r>
            <a:endParaRPr lang="en-US" sz="2600">
              <a:latin typeface="Calibri" panose="020F0502020204030204"/>
            </a:endParaRPr>
          </a:p>
          <a:p>
            <a:pPr marL="190500" indent="-190500">
              <a:lnSpc>
                <a:spcPts val="3025"/>
              </a:lnSpc>
            </a:pPr>
            <a:r>
              <a:rPr lang="en-US" sz="2600">
                <a:latin typeface="Calibri" panose="020F0502020204030204"/>
              </a:rPr>
              <a:t>•The compiler will combine all the implementation from multiple (.cs) files when the program is compiled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8561832" y="2167128"/>
            <a:ext cx="847344" cy="3913632"/>
          </a:xfrm>
          <a:prstGeom prst="rect">
            <a:avLst/>
          </a:prstGeom>
        </p:spPr>
      </p:pic>
      <p:sp>
        <p:nvSpPr>
          <p:cNvPr id="3" name="Rectangles 2"/>
          <p:cNvSpPr/>
          <p:nvPr/>
        </p:nvSpPr>
        <p:spPr>
          <a:xfrm>
            <a:off x="658368" y="527304"/>
            <a:ext cx="7269480" cy="420624"/>
          </a:xfrm>
          <a:prstGeom prst="rect">
            <a:avLst/>
          </a:prstGeom>
        </p:spPr>
        <p:txBody>
          <a:bodyPr wrap="none" lIns="0" tIns="0" rIns="0" bIns="0">
            <a:noAutofit/>
          </a:bodyPr>
          <a:p>
            <a:pPr indent="0">
              <a:spcAft>
                <a:spcPts val="3780"/>
              </a:spcAft>
            </a:pPr>
            <a:r>
              <a:rPr lang="en-US" sz="4300">
                <a:latin typeface="Calibri" panose="020F0502020204030204"/>
              </a:rPr>
              <a:t>Introduction to .NET Framework</a:t>
            </a:r>
            <a:endParaRPr lang="en-US" sz="4300">
              <a:latin typeface="Calibri" panose="020F0502020204030204"/>
            </a:endParaRPr>
          </a:p>
        </p:txBody>
      </p:sp>
      <p:sp>
        <p:nvSpPr>
          <p:cNvPr id="4" name="Rectangles 3"/>
          <p:cNvSpPr/>
          <p:nvPr/>
        </p:nvSpPr>
        <p:spPr>
          <a:xfrm>
            <a:off x="2325624" y="1642872"/>
            <a:ext cx="4745736" cy="283464"/>
          </a:xfrm>
          <a:prstGeom prst="rect">
            <a:avLst/>
          </a:prstGeom>
        </p:spPr>
        <p:txBody>
          <a:bodyPr wrap="none" lIns="0" tIns="0" rIns="0" bIns="0">
            <a:noAutofit/>
          </a:bodyPr>
          <a:p>
            <a:pPr indent="0">
              <a:spcBef>
                <a:spcPts val="3780"/>
              </a:spcBef>
              <a:spcAft>
                <a:spcPts val="1470"/>
              </a:spcAft>
            </a:pPr>
            <a:r>
              <a:rPr lang="en-US" sz="2600" b="1">
                <a:solidFill>
                  <a:srgbClr val="016DC0"/>
                </a:solidFill>
                <a:latin typeface="Calibri" panose="020F0502020204030204"/>
              </a:rPr>
              <a:t>Architecture of .NET Framework</a:t>
            </a:r>
            <a:endParaRPr lang="en-US" sz="2600" b="1">
              <a:solidFill>
                <a:srgbClr val="016DC0"/>
              </a:solidFill>
              <a:latin typeface="Calibri" panose="020F0502020204030204"/>
            </a:endParaRPr>
          </a:p>
        </p:txBody>
      </p:sp>
      <p:graphicFrame>
        <p:nvGraphicFramePr>
          <p:cNvPr id="5" name="Table 4"/>
          <p:cNvGraphicFramePr>
            <a:graphicFrameLocks noGrp="1"/>
          </p:cNvGraphicFramePr>
          <p:nvPr/>
        </p:nvGraphicFramePr>
        <p:xfrm>
          <a:off x="2880360" y="2185416"/>
          <a:ext cx="5574792" cy="609600"/>
        </p:xfrm>
        <a:graphic>
          <a:graphicData uri="http://schemas.openxmlformats.org/drawingml/2006/table">
            <a:tbl>
              <a:tblPr/>
              <a:tblGrid>
                <a:gridCol w="993648"/>
                <a:gridCol w="1066800"/>
                <a:gridCol w="1066800"/>
                <a:gridCol w="1298448"/>
                <a:gridCol w="1149096"/>
              </a:tblGrid>
              <a:tr h="609600">
                <a:tc>
                  <a:txBody>
                    <a:bodyPr>
                      <a:spAutoFit/>
                    </a:bodyPr>
                    <a:p>
                      <a:pPr marL="292100" indent="0"/>
                      <a:r>
                        <a:rPr lang="en-US" sz="2300" b="1">
                          <a:latin typeface="Calibri" panose="020F0502020204030204"/>
                        </a:rPr>
                        <a:t>VB</a:t>
                      </a:r>
                      <a:endParaRPr lang="en-US" sz="2300" b="1">
                        <a:latin typeface="Calibri" panose="020F0502020204030204"/>
                      </a:endParaRPr>
                    </a:p>
                  </a:txBody>
                  <a:tcPr marL="0" marR="0" marT="0" marB="0" anchor="ctr">
                    <a:solidFill>
                      <a:srgbClr val="C5C5C5"/>
                    </a:solidFill>
                  </a:tcPr>
                </a:tc>
                <a:tc>
                  <a:txBody>
                    <a:bodyPr>
                      <a:spAutoFit/>
                    </a:bodyPr>
                    <a:p>
                      <a:pPr marL="304800" indent="0"/>
                      <a:r>
                        <a:rPr lang="en-US" sz="2300" b="1">
                          <a:latin typeface="Calibri" panose="020F0502020204030204"/>
                        </a:rPr>
                        <a:t>C++</a:t>
                      </a:r>
                      <a:endParaRPr lang="en-US" sz="2300" b="1">
                        <a:latin typeface="Calibri" panose="020F0502020204030204"/>
                      </a:endParaRPr>
                    </a:p>
                  </a:txBody>
                  <a:tcPr marL="0" marR="0" marT="0" marB="0" anchor="ctr">
                    <a:solidFill>
                      <a:srgbClr val="C5C5C5"/>
                    </a:solidFill>
                  </a:tcPr>
                </a:tc>
                <a:tc>
                  <a:txBody>
                    <a:bodyPr>
                      <a:spAutoFit/>
                    </a:bodyPr>
                    <a:p>
                      <a:pPr marL="393700" indent="0"/>
                      <a:r>
                        <a:rPr lang="en-US" sz="2200" spc="-50">
                          <a:latin typeface="Impact" panose="020B0806030902050204"/>
                        </a:rPr>
                        <a:t>c#</a:t>
                      </a:r>
                      <a:endParaRPr lang="en-US" sz="2200" spc="-50">
                        <a:latin typeface="Impact" panose="020B0806030902050204"/>
                      </a:endParaRPr>
                    </a:p>
                  </a:txBody>
                  <a:tcPr marL="0" marR="0" marT="0" marB="0" anchor="ctr">
                    <a:solidFill>
                      <a:srgbClr val="C5C5C5"/>
                    </a:solidFill>
                  </a:tcPr>
                </a:tc>
                <a:tc>
                  <a:txBody>
                    <a:bodyPr>
                      <a:spAutoFit/>
                    </a:bodyPr>
                    <a:p>
                      <a:pPr marL="241300" indent="0"/>
                      <a:r>
                        <a:rPr lang="en-US" sz="2300" b="1">
                          <a:latin typeface="Calibri" panose="020F0502020204030204"/>
                        </a:rPr>
                        <a:t>JScript</a:t>
                      </a:r>
                      <a:endParaRPr lang="en-US" sz="2300" b="1">
                        <a:latin typeface="Calibri" panose="020F0502020204030204"/>
                      </a:endParaRPr>
                    </a:p>
                  </a:txBody>
                  <a:tcPr marL="0" marR="0" marT="0" marB="0" anchor="ctr">
                    <a:solidFill>
                      <a:srgbClr val="C5C5C5"/>
                    </a:solidFill>
                  </a:tcPr>
                </a:tc>
                <a:tc>
                  <a:txBody>
                    <a:bodyPr>
                      <a:spAutoFit/>
                    </a:bodyPr>
                    <a:p>
                      <a:pPr marR="76200" indent="0" algn="ctr"/>
                      <a:r>
                        <a:rPr lang="en-US" sz="550">
                          <a:latin typeface="Consolas" panose="020B0609020204030204"/>
                        </a:rPr>
                        <a:t>■ ■ ■</a:t>
                      </a:r>
                      <a:endParaRPr lang="en-US" sz="550">
                        <a:latin typeface="Consolas" panose="020B0609020204030204"/>
                      </a:endParaRPr>
                    </a:p>
                  </a:txBody>
                  <a:tcPr marL="0" marR="0" marT="0" marB="0" anchor="ctr">
                    <a:solidFill>
                      <a:srgbClr val="C5C5C5"/>
                    </a:solidFill>
                  </a:tcPr>
                </a:tc>
              </a:tr>
            </a:tbl>
          </a:graphicData>
        </a:graphic>
      </p:graphicFrame>
      <p:sp>
        <p:nvSpPr>
          <p:cNvPr id="6" name="Rectangles 5"/>
          <p:cNvSpPr/>
          <p:nvPr/>
        </p:nvSpPr>
        <p:spPr>
          <a:xfrm>
            <a:off x="3611880" y="2929255"/>
            <a:ext cx="4102735" cy="376555"/>
          </a:xfrm>
          <a:prstGeom prst="rect">
            <a:avLst/>
          </a:prstGeom>
        </p:spPr>
        <p:txBody>
          <a:bodyPr wrap="none" lIns="0" tIns="0" rIns="0" bIns="0">
            <a:noAutofit/>
          </a:bodyPr>
          <a:p>
            <a:pPr indent="0"/>
            <a:r>
              <a:rPr lang="en-US" sz="2300" b="1">
                <a:latin typeface="Calibri" panose="020F0502020204030204"/>
              </a:rPr>
              <a:t>Common Language Specification</a:t>
            </a:r>
            <a:endParaRPr lang="en-US" sz="2300" b="1">
              <a:latin typeface="Calibri" panose="020F0502020204030204"/>
            </a:endParaRPr>
          </a:p>
        </p:txBody>
      </p:sp>
      <p:sp>
        <p:nvSpPr>
          <p:cNvPr id="7" name="Rectangles 6"/>
          <p:cNvSpPr/>
          <p:nvPr/>
        </p:nvSpPr>
        <p:spPr>
          <a:xfrm>
            <a:off x="4114800" y="4456430"/>
            <a:ext cx="3102610" cy="497205"/>
          </a:xfrm>
          <a:prstGeom prst="rect">
            <a:avLst/>
          </a:prstGeom>
          <a:solidFill>
            <a:srgbClr val="333333"/>
          </a:solidFill>
        </p:spPr>
        <p:txBody>
          <a:bodyPr wrap="none" lIns="0" tIns="0" rIns="0" bIns="0">
            <a:noAutofit/>
          </a:bodyPr>
          <a:p>
            <a:pPr indent="0" algn="r">
              <a:spcBef>
                <a:spcPts val="1050"/>
              </a:spcBef>
              <a:spcAft>
                <a:spcPts val="2100"/>
              </a:spcAft>
            </a:pPr>
            <a:r>
              <a:rPr lang="en-US" sz="2300" b="1">
                <a:solidFill>
                  <a:srgbClr val="FFFFFF"/>
                </a:solidFill>
                <a:latin typeface="Calibri" panose="020F0502020204030204"/>
              </a:rPr>
              <a:t>ADO.NET: Data and XML</a:t>
            </a:r>
            <a:endParaRPr lang="en-US" sz="2300" b="1">
              <a:solidFill>
                <a:srgbClr val="FFFFFF"/>
              </a:solidFill>
              <a:latin typeface="Calibri" panose="020F0502020204030204"/>
            </a:endParaRPr>
          </a:p>
        </p:txBody>
      </p:sp>
      <p:sp>
        <p:nvSpPr>
          <p:cNvPr id="8" name="Rectangles 7"/>
          <p:cNvSpPr/>
          <p:nvPr/>
        </p:nvSpPr>
        <p:spPr>
          <a:xfrm>
            <a:off x="4885690" y="5066030"/>
            <a:ext cx="1572895" cy="502920"/>
          </a:xfrm>
          <a:prstGeom prst="rect">
            <a:avLst/>
          </a:prstGeom>
          <a:solidFill>
            <a:srgbClr val="333333"/>
          </a:solidFill>
        </p:spPr>
        <p:txBody>
          <a:bodyPr wrap="none" lIns="0" tIns="0" rIns="0" bIns="0">
            <a:noAutofit/>
          </a:bodyPr>
          <a:p>
            <a:pPr indent="0" algn="r">
              <a:spcBef>
                <a:spcPts val="2100"/>
              </a:spcBef>
              <a:spcAft>
                <a:spcPts val="2100"/>
              </a:spcAft>
            </a:pPr>
            <a:r>
              <a:rPr lang="en-US" sz="2300" b="1">
                <a:solidFill>
                  <a:srgbClr val="FFFFFF"/>
                </a:solidFill>
                <a:latin typeface="Calibri" panose="020F0502020204030204"/>
              </a:rPr>
              <a:t>Base Classes</a:t>
            </a:r>
            <a:endParaRPr lang="en-US" sz="2300" b="1">
              <a:solidFill>
                <a:srgbClr val="FFFFFF"/>
              </a:solidFill>
              <a:latin typeface="Calibri" panose="020F0502020204030204"/>
            </a:endParaRPr>
          </a:p>
        </p:txBody>
      </p:sp>
      <p:sp>
        <p:nvSpPr>
          <p:cNvPr id="9" name="Rectangles 8"/>
          <p:cNvSpPr/>
          <p:nvPr/>
        </p:nvSpPr>
        <p:spPr>
          <a:xfrm>
            <a:off x="3879850" y="5681345"/>
            <a:ext cx="3572510" cy="488950"/>
          </a:xfrm>
          <a:prstGeom prst="rect">
            <a:avLst/>
          </a:prstGeom>
          <a:solidFill>
            <a:srgbClr val="C5C5C5"/>
          </a:solidFill>
        </p:spPr>
        <p:txBody>
          <a:bodyPr wrap="none" lIns="0" tIns="0" rIns="0" bIns="0">
            <a:noAutofit/>
          </a:bodyPr>
          <a:p>
            <a:pPr indent="0" algn="r">
              <a:spcBef>
                <a:spcPts val="2100"/>
              </a:spcBef>
            </a:pPr>
            <a:r>
              <a:rPr lang="en-US" sz="2300" b="1">
                <a:latin typeface="Calibri" panose="020F0502020204030204"/>
              </a:rPr>
              <a:t>Common Language Runtime</a:t>
            </a:r>
            <a:endParaRPr lang="en-US" sz="2300" b="1">
              <a:latin typeface="Calibri" panose="020F0502020204030204"/>
            </a:endParaRPr>
          </a:p>
        </p:txBody>
      </p:sp>
      <p:sp>
        <p:nvSpPr>
          <p:cNvPr id="10" name="Rectangles 9"/>
          <p:cNvSpPr/>
          <p:nvPr/>
        </p:nvSpPr>
        <p:spPr>
          <a:xfrm>
            <a:off x="6382385" y="3511550"/>
            <a:ext cx="1792605" cy="751205"/>
          </a:xfrm>
          <a:prstGeom prst="rect">
            <a:avLst/>
          </a:prstGeom>
          <a:solidFill>
            <a:srgbClr val="333333"/>
          </a:solidFill>
        </p:spPr>
        <p:txBody>
          <a:bodyPr lIns="0" tIns="0" rIns="0" bIns="0">
            <a:noAutofit/>
          </a:bodyPr>
          <a:p>
            <a:pPr indent="0">
              <a:spcAft>
                <a:spcPts val="840"/>
              </a:spcAft>
            </a:pPr>
            <a:r>
              <a:rPr lang="en-US" sz="2300" b="1">
                <a:solidFill>
                  <a:srgbClr val="FFFFFF"/>
                </a:solidFill>
                <a:latin typeface="Calibri" panose="020F0502020204030204"/>
              </a:rPr>
              <a:t>Windows</a:t>
            </a:r>
            <a:endParaRPr lang="en-US" sz="2300" b="1">
              <a:solidFill>
                <a:srgbClr val="FFFFFF"/>
              </a:solidFill>
              <a:latin typeface="Calibri" panose="020F0502020204030204"/>
            </a:endParaRPr>
          </a:p>
          <a:p>
            <a:pPr marL="241300" indent="0"/>
            <a:r>
              <a:rPr lang="en-US" sz="2300" b="1">
                <a:solidFill>
                  <a:srgbClr val="FFFFFF"/>
                </a:solidFill>
                <a:latin typeface="Calibri" panose="020F0502020204030204"/>
              </a:rPr>
              <a:t>Forms</a:t>
            </a:r>
            <a:endParaRPr lang="en-US" sz="2300" b="1">
              <a:solidFill>
                <a:srgbClr val="FFFFFF"/>
              </a:solidFill>
              <a:latin typeface="Calibri" panose="020F0502020204030204"/>
            </a:endParaRPr>
          </a:p>
        </p:txBody>
      </p:sp>
      <p:sp>
        <p:nvSpPr>
          <p:cNvPr id="11" name="Rectangles 10"/>
          <p:cNvSpPr/>
          <p:nvPr/>
        </p:nvSpPr>
        <p:spPr>
          <a:xfrm>
            <a:off x="3270250" y="3511550"/>
            <a:ext cx="2880360" cy="733425"/>
          </a:xfrm>
          <a:prstGeom prst="rect">
            <a:avLst/>
          </a:prstGeom>
          <a:solidFill>
            <a:srgbClr val="333333"/>
          </a:solidFill>
        </p:spPr>
        <p:txBody>
          <a:bodyPr lIns="0" tIns="0" rIns="0" bIns="0">
            <a:noAutofit/>
          </a:bodyPr>
          <a:p>
            <a:pPr indent="0" algn="ctr">
              <a:lnSpc>
                <a:spcPts val="2855"/>
              </a:lnSpc>
              <a:spcBef>
                <a:spcPts val="1470"/>
              </a:spcBef>
              <a:spcAft>
                <a:spcPts val="1050"/>
              </a:spcAft>
            </a:pPr>
            <a:r>
              <a:rPr lang="en-US" sz="2300" b="1">
                <a:solidFill>
                  <a:srgbClr val="FFFFFF"/>
                </a:solidFill>
                <a:latin typeface="Calibri" panose="020F0502020204030204"/>
              </a:rPr>
              <a:t>ASP.NET: Web Services and Web Forms</a:t>
            </a:r>
            <a:endParaRPr lang="en-US" sz="2300" b="1">
              <a:solidFill>
                <a:srgbClr val="FFFFFF"/>
              </a:solidFill>
              <a:latin typeface="Calibri" panose="020F0502020204030204"/>
            </a:endParaRPr>
          </a:p>
        </p:txBody>
      </p:sp>
      <p:sp>
        <p:nvSpPr>
          <p:cNvPr id="12" name="Rectangles 11"/>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3" name="Rectangles 12"/>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7448" y="143256"/>
            <a:ext cx="10329672" cy="1475232"/>
          </a:xfrm>
          <a:prstGeom prst="rect">
            <a:avLst/>
          </a:prstGeom>
        </p:spPr>
        <p:txBody>
          <a:bodyPr lIns="0" tIns="0" rIns="0" bIns="0">
            <a:noAutofit/>
          </a:bodyPr>
          <a:p>
            <a:pPr indent="0">
              <a:lnSpc>
                <a:spcPts val="4775"/>
              </a:lnSpc>
            </a:pPr>
            <a:r>
              <a:rPr lang="en-US" sz="4200">
                <a:latin typeface="Calibri" panose="020F0502020204030204"/>
              </a:rPr>
              <a:t>Differences .NET Framework, .NET Core and</a:t>
            </a:r>
            <a:endParaRPr lang="en-US" sz="4200">
              <a:latin typeface="Calibri" panose="020F0502020204030204"/>
            </a:endParaRPr>
          </a:p>
          <a:p>
            <a:pPr indent="0">
              <a:lnSpc>
                <a:spcPts val="4775"/>
              </a:lnSpc>
            </a:pPr>
            <a:r>
              <a:rPr lang="en-US" sz="4200">
                <a:latin typeface="Calibri" panose="020F0502020204030204"/>
              </a:rPr>
              <a:t>Xamarin</a:t>
            </a:r>
            <a:endParaRPr lang="en-US" sz="4200">
              <a:latin typeface="Calibri" panose="020F0502020204030204"/>
            </a:endParaRPr>
          </a:p>
          <a:p>
            <a:pPr indent="0"/>
            <a:r>
              <a:rPr lang="en-US" sz="2600" b="1">
                <a:solidFill>
                  <a:srgbClr val="016DC0"/>
                </a:solidFill>
                <a:latin typeface="Calibri" panose="020F0502020204030204"/>
              </a:rPr>
              <a:t>.NET Core</a:t>
            </a:r>
            <a:endParaRPr lang="en-US" sz="2600" b="1">
              <a:solidFill>
                <a:srgbClr val="016DC0"/>
              </a:solidFill>
              <a:latin typeface="Calibri" panose="020F0502020204030204"/>
            </a:endParaRPr>
          </a:p>
        </p:txBody>
      </p:sp>
      <p:sp>
        <p:nvSpPr>
          <p:cNvPr id="3" name="Rectangles 2"/>
          <p:cNvSpPr/>
          <p:nvPr/>
        </p:nvSpPr>
        <p:spPr>
          <a:xfrm>
            <a:off x="917448" y="1831848"/>
            <a:ext cx="10329672" cy="3788664"/>
          </a:xfrm>
          <a:prstGeom prst="rect">
            <a:avLst/>
          </a:prstGeom>
        </p:spPr>
        <p:txBody>
          <a:bodyPr lIns="0" tIns="0" rIns="0" bIns="0">
            <a:noAutofit/>
          </a:bodyPr>
          <a:p>
            <a:pPr marL="254000" indent="-254000" algn="just">
              <a:lnSpc>
                <a:spcPts val="2470"/>
              </a:lnSpc>
              <a:spcAft>
                <a:spcPts val="420"/>
              </a:spcAft>
            </a:pPr>
            <a:r>
              <a:rPr lang="en-US" sz="2600">
                <a:latin typeface="Calibri" panose="020F0502020204030204"/>
              </a:rPr>
              <a:t>•Today, we live in a truly </a:t>
            </a:r>
            <a:r>
              <a:rPr lang="en-US" sz="2600">
                <a:solidFill>
                  <a:srgbClr val="FC0000"/>
                </a:solidFill>
                <a:latin typeface="Calibri" panose="020F0502020204030204"/>
              </a:rPr>
              <a:t>cross-platform world </a:t>
            </a:r>
            <a:r>
              <a:rPr lang="en-US" sz="2600">
                <a:latin typeface="Calibri" panose="020F0502020204030204"/>
              </a:rPr>
              <a:t>where </a:t>
            </a:r>
            <a:r>
              <a:rPr lang="en-US" sz="2600">
                <a:solidFill>
                  <a:srgbClr val="FC0000"/>
                </a:solidFill>
                <a:latin typeface="Calibri" panose="020F0502020204030204"/>
              </a:rPr>
              <a:t>modern mobile </a:t>
            </a:r>
            <a:r>
              <a:rPr lang="en-US" sz="2600">
                <a:latin typeface="Calibri" panose="020F0502020204030204"/>
              </a:rPr>
              <a:t>and </a:t>
            </a:r>
            <a:r>
              <a:rPr lang="en-US" sz="2600">
                <a:solidFill>
                  <a:srgbClr val="FC0000"/>
                </a:solidFill>
                <a:latin typeface="Calibri" panose="020F0502020204030204"/>
              </a:rPr>
              <a:t>cloud development </a:t>
            </a:r>
            <a:r>
              <a:rPr lang="en-US" sz="2600">
                <a:latin typeface="Calibri" panose="020F0502020204030204"/>
              </a:rPr>
              <a:t>have made Windows, as an operating system, much less important.</a:t>
            </a:r>
            <a:endParaRPr lang="en-US" sz="2600">
              <a:latin typeface="Calibri" panose="020F0502020204030204"/>
            </a:endParaRPr>
          </a:p>
          <a:p>
            <a:pPr marL="254000" indent="-254000" algn="just">
              <a:lnSpc>
                <a:spcPts val="2495"/>
              </a:lnSpc>
              <a:spcAft>
                <a:spcPts val="420"/>
              </a:spcAft>
            </a:pPr>
            <a:r>
              <a:rPr lang="en-US" sz="2600">
                <a:latin typeface="Calibri" panose="020F0502020204030204"/>
              </a:rPr>
              <a:t>• Because of that, Microsoft has been working on an </a:t>
            </a:r>
            <a:r>
              <a:rPr lang="en-US" sz="2600">
                <a:solidFill>
                  <a:srgbClr val="FC0000"/>
                </a:solidFill>
                <a:latin typeface="Calibri" panose="020F0502020204030204"/>
              </a:rPr>
              <a:t>effort to decouple .NET </a:t>
            </a:r>
            <a:r>
              <a:rPr lang="en-US" sz="2600">
                <a:latin typeface="Calibri" panose="020F0502020204030204"/>
              </a:rPr>
              <a:t>from its close ties with </a:t>
            </a:r>
            <a:r>
              <a:rPr lang="en-US" sz="2600">
                <a:solidFill>
                  <a:srgbClr val="FC0000"/>
                </a:solidFill>
                <a:latin typeface="Calibri" panose="020F0502020204030204"/>
              </a:rPr>
              <a:t>Windows.</a:t>
            </a:r>
            <a:endParaRPr lang="en-US" sz="2600">
              <a:solidFill>
                <a:srgbClr val="FC0000"/>
              </a:solidFill>
              <a:latin typeface="Calibri" panose="020F0502020204030204"/>
            </a:endParaRPr>
          </a:p>
          <a:p>
            <a:pPr marL="254000" indent="-254000" algn="just">
              <a:lnSpc>
                <a:spcPts val="2470"/>
              </a:lnSpc>
              <a:spcAft>
                <a:spcPts val="420"/>
              </a:spcAft>
            </a:pPr>
            <a:r>
              <a:rPr lang="en-US" sz="2600">
                <a:latin typeface="Calibri" panose="020F0502020204030204"/>
              </a:rPr>
              <a:t>•While rewriting .NET Framework to be truly cross-platform, they've taken the opportunity to </a:t>
            </a:r>
            <a:r>
              <a:rPr lang="en-US" sz="2600">
                <a:solidFill>
                  <a:srgbClr val="FC0000"/>
                </a:solidFill>
                <a:latin typeface="Calibri" panose="020F0502020204030204"/>
              </a:rPr>
              <a:t>refactor </a:t>
            </a:r>
            <a:r>
              <a:rPr lang="en-US" sz="2600">
                <a:latin typeface="Calibri" panose="020F0502020204030204"/>
              </a:rPr>
              <a:t>and </a:t>
            </a:r>
            <a:r>
              <a:rPr lang="en-US" sz="2600">
                <a:solidFill>
                  <a:srgbClr val="FC0000"/>
                </a:solidFill>
                <a:latin typeface="Calibri" panose="020F0502020204030204"/>
              </a:rPr>
              <a:t>remove major parts </a:t>
            </a:r>
            <a:r>
              <a:rPr lang="en-US" sz="2600">
                <a:latin typeface="Calibri" panose="020F0502020204030204"/>
              </a:rPr>
              <a:t>that are </a:t>
            </a:r>
            <a:r>
              <a:rPr lang="en-US" sz="2600">
                <a:solidFill>
                  <a:srgbClr val="FC0000"/>
                </a:solidFill>
                <a:latin typeface="Calibri" panose="020F0502020204030204"/>
              </a:rPr>
              <a:t>no longer considered core.</a:t>
            </a:r>
            <a:endParaRPr lang="en-US" sz="2600">
              <a:solidFill>
                <a:srgbClr val="FC0000"/>
              </a:solidFill>
              <a:latin typeface="Calibri" panose="020F0502020204030204"/>
            </a:endParaRPr>
          </a:p>
          <a:p>
            <a:pPr marL="254000" indent="-254000" algn="just">
              <a:lnSpc>
                <a:spcPts val="2495"/>
              </a:lnSpc>
            </a:pPr>
            <a:r>
              <a:rPr lang="en-US" sz="2600">
                <a:latin typeface="Calibri" panose="020F0502020204030204"/>
              </a:rPr>
              <a:t>•This new product was branded </a:t>
            </a:r>
            <a:r>
              <a:rPr lang="en-US" sz="2600" b="1">
                <a:latin typeface="Calibri" panose="020F0502020204030204"/>
              </a:rPr>
              <a:t>.NET Core </a:t>
            </a:r>
            <a:r>
              <a:rPr lang="en-US" sz="2600">
                <a:latin typeface="Calibri" panose="020F0502020204030204"/>
              </a:rPr>
              <a:t>and includes a cross-platform implementation of the CLR known as </a:t>
            </a:r>
            <a:r>
              <a:rPr lang="en-US" sz="2600" b="1">
                <a:latin typeface="Calibri" panose="020F0502020204030204"/>
              </a:rPr>
              <a:t>CoreCLR </a:t>
            </a:r>
            <a:r>
              <a:rPr lang="en-US" sz="2600">
                <a:latin typeface="Calibri" panose="020F0502020204030204"/>
              </a:rPr>
              <a:t>and a streamlined library of classes known as </a:t>
            </a:r>
            <a:r>
              <a:rPr lang="en-US" sz="2600" b="1">
                <a:latin typeface="Calibri" panose="020F0502020204030204"/>
              </a:rPr>
              <a:t>CoreFX.</a:t>
            </a:r>
            <a:endParaRPr lang="en-US" sz="2600" b="1">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673096" cy="420624"/>
          </a:xfrm>
          <a:prstGeom prst="rect">
            <a:avLst/>
          </a:prstGeom>
        </p:spPr>
        <p:txBody>
          <a:bodyPr wrap="none" lIns="0" tIns="0" rIns="0" bIns="0">
            <a:noAutofit/>
          </a:bodyPr>
          <a:p>
            <a:pPr indent="0"/>
            <a:r>
              <a:rPr lang="en-US" sz="4200">
                <a:latin typeface="Calibri" panose="020F0502020204030204"/>
              </a:rPr>
              <a:t>Partial Class</a:t>
            </a:r>
            <a:endParaRPr lang="en-US" sz="4200">
              <a:latin typeface="Calibri" panose="020F0502020204030204"/>
            </a:endParaRPr>
          </a:p>
        </p:txBody>
      </p:sp>
      <p:sp>
        <p:nvSpPr>
          <p:cNvPr id="3" name="Rectangles 2"/>
          <p:cNvSpPr/>
          <p:nvPr/>
        </p:nvSpPr>
        <p:spPr>
          <a:xfrm>
            <a:off x="926592" y="1737360"/>
            <a:ext cx="10238232" cy="4239768"/>
          </a:xfrm>
          <a:prstGeom prst="rect">
            <a:avLst/>
          </a:prstGeom>
        </p:spPr>
        <p:txBody>
          <a:bodyPr lIns="0" tIns="0" rIns="0" bIns="0">
            <a:noAutofit/>
          </a:bodyPr>
          <a:p>
            <a:pPr indent="0" algn="just">
              <a:spcAft>
                <a:spcPts val="1050"/>
              </a:spcAft>
            </a:pPr>
            <a:r>
              <a:rPr lang="en-US" sz="2600" b="1">
                <a:solidFill>
                  <a:srgbClr val="00AD50"/>
                </a:solidFill>
                <a:latin typeface="Calibri" panose="020F0502020204030204"/>
              </a:rPr>
              <a:t>Rules for Partial Classes</a:t>
            </a:r>
            <a:endParaRPr lang="en-US" sz="2600" b="1">
              <a:solidFill>
                <a:srgbClr val="00AD50"/>
              </a:solidFill>
              <a:latin typeface="Calibri" panose="020F0502020204030204"/>
            </a:endParaRPr>
          </a:p>
          <a:p>
            <a:pPr marL="241300" indent="-241300">
              <a:lnSpc>
                <a:spcPts val="2470"/>
              </a:lnSpc>
              <a:spcAft>
                <a:spcPts val="420"/>
              </a:spcAft>
            </a:pPr>
            <a:r>
              <a:rPr lang="en-US" sz="2600">
                <a:latin typeface="Calibri" panose="020F0502020204030204"/>
              </a:rPr>
              <a:t>•    All the </a:t>
            </a:r>
            <a:r>
              <a:rPr lang="en-US" sz="2600">
                <a:solidFill>
                  <a:srgbClr val="FC0000"/>
                </a:solidFill>
                <a:latin typeface="Calibri" panose="020F0502020204030204"/>
              </a:rPr>
              <a:t>partial class definitions </a:t>
            </a:r>
            <a:r>
              <a:rPr lang="en-US" sz="2600">
                <a:latin typeface="Calibri" panose="020F0502020204030204"/>
              </a:rPr>
              <a:t>must be in the </a:t>
            </a:r>
            <a:r>
              <a:rPr lang="en-US" sz="2600">
                <a:solidFill>
                  <a:srgbClr val="FC0000"/>
                </a:solidFill>
                <a:latin typeface="Calibri" panose="020F0502020204030204"/>
              </a:rPr>
              <a:t>same assembly </a:t>
            </a:r>
            <a:r>
              <a:rPr lang="en-US" sz="2600">
                <a:latin typeface="Calibri" panose="020F0502020204030204"/>
              </a:rPr>
              <a:t>and </a:t>
            </a:r>
            <a:r>
              <a:rPr lang="en-US" sz="2600">
                <a:solidFill>
                  <a:srgbClr val="FC0000"/>
                </a:solidFill>
                <a:latin typeface="Calibri" panose="020F0502020204030204"/>
              </a:rPr>
              <a:t>namespace.</a:t>
            </a:r>
            <a:endParaRPr lang="en-US" sz="2600">
              <a:solidFill>
                <a:srgbClr val="FC0000"/>
              </a:solidFill>
              <a:latin typeface="Calibri" panose="020F0502020204030204"/>
            </a:endParaRPr>
          </a:p>
          <a:p>
            <a:pPr indent="0" algn="just">
              <a:spcAft>
                <a:spcPts val="1050"/>
              </a:spcAft>
            </a:pPr>
            <a:r>
              <a:rPr lang="en-US" sz="2600">
                <a:solidFill>
                  <a:srgbClr val="FC0000"/>
                </a:solidFill>
                <a:latin typeface="Calibri" panose="020F0502020204030204"/>
              </a:rPr>
              <a:t>•    All the parts </a:t>
            </a:r>
            <a:r>
              <a:rPr lang="en-US" sz="2600">
                <a:latin typeface="Calibri" panose="020F0502020204030204"/>
              </a:rPr>
              <a:t>must have the </a:t>
            </a:r>
            <a:r>
              <a:rPr lang="en-US" sz="2600">
                <a:solidFill>
                  <a:srgbClr val="FC0000"/>
                </a:solidFill>
                <a:latin typeface="Calibri" panose="020F0502020204030204"/>
              </a:rPr>
              <a:t>same accessibility </a:t>
            </a:r>
            <a:r>
              <a:rPr lang="en-US" sz="2600">
                <a:latin typeface="Calibri" panose="020F0502020204030204"/>
              </a:rPr>
              <a:t>like public or private, etc.</a:t>
            </a:r>
            <a:endParaRPr lang="en-US" sz="2600">
              <a:latin typeface="Calibri" panose="020F0502020204030204"/>
            </a:endParaRPr>
          </a:p>
          <a:p>
            <a:pPr marL="241300" indent="-241300">
              <a:lnSpc>
                <a:spcPts val="2470"/>
              </a:lnSpc>
              <a:spcAft>
                <a:spcPts val="420"/>
              </a:spcAft>
            </a:pPr>
            <a:r>
              <a:rPr lang="en-US" sz="2600">
                <a:solidFill>
                  <a:srgbClr val="FC0000"/>
                </a:solidFill>
                <a:latin typeface="Calibri" panose="020F0502020204030204"/>
              </a:rPr>
              <a:t>•    If any part </a:t>
            </a:r>
            <a:r>
              <a:rPr lang="en-US" sz="2600">
                <a:latin typeface="Calibri" panose="020F0502020204030204"/>
              </a:rPr>
              <a:t>is </a:t>
            </a:r>
            <a:r>
              <a:rPr lang="en-US" sz="2600">
                <a:solidFill>
                  <a:srgbClr val="FC0000"/>
                </a:solidFill>
                <a:latin typeface="Calibri" panose="020F0502020204030204"/>
              </a:rPr>
              <a:t>declared abstract </a:t>
            </a:r>
            <a:r>
              <a:rPr lang="en-US" sz="2600">
                <a:latin typeface="Calibri" panose="020F0502020204030204"/>
              </a:rPr>
              <a:t>or </a:t>
            </a:r>
            <a:r>
              <a:rPr lang="en-US" sz="2600">
                <a:solidFill>
                  <a:srgbClr val="FC0000"/>
                </a:solidFill>
                <a:latin typeface="Calibri" panose="020F0502020204030204"/>
              </a:rPr>
              <a:t>sealed </a:t>
            </a:r>
            <a:r>
              <a:rPr lang="en-US" sz="2600">
                <a:latin typeface="Calibri" panose="020F0502020204030204"/>
              </a:rPr>
              <a:t>then the </a:t>
            </a:r>
            <a:r>
              <a:rPr lang="en-US" sz="2600">
                <a:solidFill>
                  <a:srgbClr val="FC0000"/>
                </a:solidFill>
                <a:latin typeface="Calibri" panose="020F0502020204030204"/>
              </a:rPr>
              <a:t>whole class </a:t>
            </a:r>
            <a:r>
              <a:rPr lang="en-US" sz="2600">
                <a:latin typeface="Calibri" panose="020F0502020204030204"/>
              </a:rPr>
              <a:t>is </a:t>
            </a:r>
            <a:r>
              <a:rPr lang="en-US" sz="2600">
                <a:solidFill>
                  <a:srgbClr val="FC0000"/>
                </a:solidFill>
                <a:latin typeface="Calibri" panose="020F0502020204030204"/>
              </a:rPr>
              <a:t>declared </a:t>
            </a:r>
            <a:r>
              <a:rPr lang="en-US" sz="2600">
                <a:latin typeface="Calibri" panose="020F0502020204030204"/>
              </a:rPr>
              <a:t>of the </a:t>
            </a:r>
            <a:r>
              <a:rPr lang="en-US" sz="2600">
                <a:solidFill>
                  <a:srgbClr val="FC0000"/>
                </a:solidFill>
                <a:latin typeface="Calibri" panose="020F0502020204030204"/>
              </a:rPr>
              <a:t>same type.</a:t>
            </a:r>
            <a:endParaRPr lang="en-US" sz="2600">
              <a:solidFill>
                <a:srgbClr val="FC0000"/>
              </a:solidFill>
              <a:latin typeface="Calibri" panose="020F0502020204030204"/>
            </a:endParaRPr>
          </a:p>
          <a:p>
            <a:pPr marL="241300" indent="-241300">
              <a:lnSpc>
                <a:spcPts val="2520"/>
              </a:lnSpc>
              <a:spcAft>
                <a:spcPts val="420"/>
              </a:spcAft>
            </a:pPr>
            <a:r>
              <a:rPr lang="en-US" sz="2600">
                <a:latin typeface="Calibri" panose="020F0502020204030204"/>
              </a:rPr>
              <a:t>•    Different parts can have different base types and so the final class will inherit all the base types.</a:t>
            </a:r>
            <a:endParaRPr lang="en-US" sz="2600">
              <a:latin typeface="Calibri" panose="020F0502020204030204"/>
            </a:endParaRPr>
          </a:p>
          <a:p>
            <a:pPr marL="241300" marR="1981200" indent="-241300">
              <a:lnSpc>
                <a:spcPts val="2470"/>
              </a:lnSpc>
              <a:spcAft>
                <a:spcPts val="420"/>
              </a:spcAft>
            </a:pPr>
            <a:r>
              <a:rPr lang="en-US" sz="2600">
                <a:latin typeface="Calibri" panose="020F0502020204030204"/>
              </a:rPr>
              <a:t>•    The </a:t>
            </a:r>
            <a:r>
              <a:rPr lang="en-US" sz="2600">
                <a:solidFill>
                  <a:srgbClr val="FC0000"/>
                </a:solidFill>
                <a:latin typeface="Calibri" panose="020F0502020204030204"/>
              </a:rPr>
              <a:t>Partial modifier </a:t>
            </a:r>
            <a:r>
              <a:rPr lang="en-US" sz="2600">
                <a:latin typeface="Calibri" panose="020F0502020204030204"/>
              </a:rPr>
              <a:t>can only appear immediately </a:t>
            </a:r>
            <a:r>
              <a:rPr lang="en-US" sz="2600">
                <a:solidFill>
                  <a:srgbClr val="FC0000"/>
                </a:solidFill>
                <a:latin typeface="Calibri" panose="020F0502020204030204"/>
              </a:rPr>
              <a:t>before the keywords </a:t>
            </a:r>
            <a:r>
              <a:rPr lang="en-US" sz="2600">
                <a:latin typeface="Calibri" panose="020F0502020204030204"/>
              </a:rPr>
              <a:t>class, struct, or interface.</a:t>
            </a:r>
            <a:endParaRPr lang="en-US" sz="2600">
              <a:latin typeface="Calibri" panose="020F0502020204030204"/>
            </a:endParaRPr>
          </a:p>
          <a:p>
            <a:pPr indent="0" algn="just"/>
            <a:r>
              <a:rPr lang="en-US" sz="2600">
                <a:solidFill>
                  <a:srgbClr val="FC0000"/>
                </a:solidFill>
                <a:latin typeface="Calibri" panose="020F0502020204030204"/>
              </a:rPr>
              <a:t>•    Nested partial </a:t>
            </a:r>
            <a:r>
              <a:rPr lang="en-US" sz="2600">
                <a:latin typeface="Calibri" panose="020F0502020204030204"/>
              </a:rPr>
              <a:t>types are allowed.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2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00456" y="600456"/>
            <a:ext cx="2673096" cy="420624"/>
          </a:xfrm>
          <a:prstGeom prst="rect">
            <a:avLst/>
          </a:prstGeom>
        </p:spPr>
        <p:txBody>
          <a:bodyPr wrap="none" lIns="0" tIns="0" rIns="0" bIns="0">
            <a:noAutofit/>
          </a:bodyPr>
          <a:p>
            <a:pPr indent="0"/>
            <a:r>
              <a:rPr lang="en-US" sz="4200">
                <a:latin typeface="Calibri" panose="020F0502020204030204"/>
              </a:rPr>
              <a:t>Partial Class</a:t>
            </a:r>
            <a:endParaRPr lang="en-US" sz="4200">
              <a:latin typeface="Calibri" panose="020F0502020204030204"/>
            </a:endParaRPr>
          </a:p>
        </p:txBody>
      </p:sp>
      <p:sp>
        <p:nvSpPr>
          <p:cNvPr id="3" name="Rectangles 2"/>
          <p:cNvSpPr/>
          <p:nvPr/>
        </p:nvSpPr>
        <p:spPr>
          <a:xfrm>
            <a:off x="521208" y="1511808"/>
            <a:ext cx="5827776" cy="5273040"/>
          </a:xfrm>
          <a:prstGeom prst="rect">
            <a:avLst/>
          </a:prstGeom>
        </p:spPr>
        <p:txBody>
          <a:bodyPr lIns="0" tIns="0" rIns="0" bIns="0">
            <a:noAutofit/>
          </a:bodyPr>
          <a:p>
            <a:pPr indent="0">
              <a:lnSpc>
                <a:spcPts val="1990"/>
              </a:lnSpc>
            </a:pP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SessionlQDemo</a:t>
            </a:r>
            <a:endParaRPr lang="en-US" sz="1700" spc="-50">
              <a:solidFill>
                <a:srgbClr val="120D18"/>
              </a:solidFill>
              <a:latin typeface="Consolas" panose="020B0609020204030204"/>
            </a:endParaRPr>
          </a:p>
          <a:p>
            <a:pPr indent="0">
              <a:lnSpc>
                <a:spcPts val="199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69900" indent="0">
              <a:spcAft>
                <a:spcPts val="210"/>
              </a:spcAft>
            </a:pPr>
            <a:r>
              <a:rPr lang="en-US" sz="900" spc="-50">
                <a:solidFill>
                  <a:srgbClr val="A6A4A6"/>
                </a:solidFill>
                <a:latin typeface="Calibri" panose="020F0502020204030204"/>
              </a:rPr>
              <a:t>4 references</a:t>
            </a:r>
            <a:endParaRPr lang="en-US" sz="900" spc="-50">
              <a:solidFill>
                <a:srgbClr val="A6A4A6"/>
              </a:solidFill>
              <a:latin typeface="Calibri" panose="020F0502020204030204"/>
            </a:endParaRPr>
          </a:p>
          <a:p>
            <a:pPr marL="469900" indent="0">
              <a:lnSpc>
                <a:spcPts val="2065"/>
              </a:lnSpc>
            </a:pPr>
            <a:r>
              <a:rPr lang="en-US" sz="1700" spc="-50">
                <a:solidFill>
                  <a:srgbClr val="130ECE"/>
                </a:solidFill>
                <a:latin typeface="Consolas" panose="020B0609020204030204"/>
              </a:rPr>
              <a:t>public partial class </a:t>
            </a:r>
            <a:r>
              <a:rPr lang="en-US" sz="1700" spc="-50">
                <a:solidFill>
                  <a:srgbClr val="408EA2"/>
                </a:solidFill>
                <a:latin typeface="Consolas" panose="020B0609020204030204"/>
              </a:rPr>
              <a:t>Student</a:t>
            </a:r>
            <a:endParaRPr lang="en-US" sz="1700" spc="-50">
              <a:solidFill>
                <a:srgbClr val="408EA2"/>
              </a:solidFill>
              <a:latin typeface="Consolas" panose="020B0609020204030204"/>
            </a:endParaRPr>
          </a:p>
          <a:p>
            <a:pPr marL="469900" indent="0">
              <a:lnSpc>
                <a:spcPts val="206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14400" marR="1028700" indent="0">
              <a:lnSpc>
                <a:spcPts val="1895"/>
              </a:lnSpc>
            </a:pPr>
            <a:r>
              <a:rPr lang="en-US" sz="1700" spc="-50">
                <a:solidFill>
                  <a:srgbClr val="130ECE"/>
                </a:solidFill>
                <a:latin typeface="Consolas" panose="020B0609020204030204"/>
              </a:rPr>
              <a:t>public int </a:t>
            </a:r>
            <a:r>
              <a:rPr lang="en-US" sz="1700" spc="-50">
                <a:solidFill>
                  <a:srgbClr val="120D18"/>
                </a:solidFill>
                <a:latin typeface="Consolas" panose="020B0609020204030204"/>
              </a:rPr>
              <a:t>studentID; </a:t>
            </a:r>
            <a:r>
              <a:rPr lang="en-US" sz="1700" spc="-50">
                <a:solidFill>
                  <a:srgbClr val="130ECE"/>
                </a:solidFill>
                <a:latin typeface="Consolas" panose="020B0609020204030204"/>
              </a:rPr>
              <a:t>public string </a:t>
            </a:r>
            <a:r>
              <a:rPr lang="en-US" sz="1700" spc="-50">
                <a:solidFill>
                  <a:srgbClr val="120D18"/>
                </a:solidFill>
                <a:latin typeface="Consolas" panose="020B0609020204030204"/>
              </a:rPr>
              <a:t>studentName;</a:t>
            </a:r>
            <a:endParaRPr lang="en-US" sz="1700" spc="-50">
              <a:solidFill>
                <a:srgbClr val="120D18"/>
              </a:solidFill>
              <a:latin typeface="Consolas" panose="020B0609020204030204"/>
            </a:endParaRPr>
          </a:p>
          <a:p>
            <a:pPr marL="914400" indent="0">
              <a:spcAft>
                <a:spcPts val="210"/>
              </a:spcAft>
            </a:pPr>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a:p>
            <a:pPr marL="914400" indent="0">
              <a:spcAft>
                <a:spcPts val="210"/>
              </a:spcAft>
            </a:pPr>
            <a:r>
              <a:rPr lang="en-US" sz="1700" spc="-50">
                <a:solidFill>
                  <a:srgbClr val="130ECE"/>
                </a:solidFill>
                <a:latin typeface="Consolas" panose="020B0609020204030204"/>
              </a:rPr>
              <a:t>public </a:t>
            </a:r>
            <a:r>
              <a:rPr lang="en-US" sz="1700" spc="-50">
                <a:solidFill>
                  <a:srgbClr val="3355AA"/>
                </a:solidFill>
                <a:latin typeface="Consolas" panose="020B0609020204030204"/>
              </a:rPr>
              <a:t>Student</a:t>
            </a:r>
            <a:r>
              <a:rPr lang="en-GB" altLang="en-US" sz="1700" spc="-50">
                <a:solidFill>
                  <a:srgbClr val="3355AA"/>
                </a:solidFill>
                <a:latin typeface="Consolas" panose="020B0609020204030204"/>
              </a:rPr>
              <a:t>(</a:t>
            </a:r>
            <a:r>
              <a:rPr lang="en-US" sz="1700" spc="-50">
                <a:solidFill>
                  <a:srgbClr val="3355AA"/>
                </a:solidFill>
                <a:latin typeface="Consolas" panose="020B0609020204030204"/>
              </a:rPr>
              <a:t>int </a:t>
            </a:r>
            <a:r>
              <a:rPr lang="en-US" sz="1700" spc="-50">
                <a:solidFill>
                  <a:srgbClr val="888888"/>
                </a:solidFill>
                <a:latin typeface="Consolas" panose="020B0609020204030204"/>
              </a:rPr>
              <a:t>id, </a:t>
            </a:r>
            <a:r>
              <a:rPr lang="en-US" sz="1700" spc="-50">
                <a:solidFill>
                  <a:srgbClr val="130ECE"/>
                </a:solidFill>
                <a:latin typeface="Consolas" panose="020B0609020204030204"/>
              </a:rPr>
              <a:t>string </a:t>
            </a:r>
            <a:r>
              <a:rPr lang="en-US" sz="1700" spc="-50">
                <a:solidFill>
                  <a:srgbClr val="2C3569"/>
                </a:solidFill>
                <a:latin typeface="Consolas" panose="020B0609020204030204"/>
              </a:rPr>
              <a:t>name)</a:t>
            </a:r>
            <a:endParaRPr lang="en-US" sz="1700" spc="-50">
              <a:solidFill>
                <a:srgbClr val="2C3569"/>
              </a:solidFill>
              <a:latin typeface="Consolas" panose="020B0609020204030204"/>
            </a:endParaRPr>
          </a:p>
          <a:p>
            <a:pPr marL="9144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58900" marR="1828800" indent="0">
              <a:lnSpc>
                <a:spcPts val="1850"/>
              </a:lnSpc>
              <a:spcAft>
                <a:spcPts val="210"/>
              </a:spcAft>
            </a:pPr>
            <a:r>
              <a:rPr lang="en-US" sz="1700" spc="-50">
                <a:solidFill>
                  <a:srgbClr val="9E9AE3"/>
                </a:solidFill>
                <a:latin typeface="Consolas" panose="020B0609020204030204"/>
              </a:rPr>
              <a:t>this</a:t>
            </a:r>
            <a:r>
              <a:rPr lang="en-US" sz="1700" spc="-50">
                <a:solidFill>
                  <a:srgbClr val="120D18"/>
                </a:solidFill>
                <a:latin typeface="Consolas" panose="020B0609020204030204"/>
              </a:rPr>
              <a:t>.studentID </a:t>
            </a:r>
            <a:r>
              <a:rPr lang="en-US" sz="1700" spc="-50">
                <a:latin typeface="Consolas" panose="020B0609020204030204"/>
              </a:rPr>
              <a:t>= </a:t>
            </a:r>
            <a:r>
              <a:rPr lang="en-US" sz="1700" spc="-50">
                <a:solidFill>
                  <a:srgbClr val="120D18"/>
                </a:solidFill>
                <a:latin typeface="Consolas" panose="020B0609020204030204"/>
              </a:rPr>
              <a:t>1; </a:t>
            </a:r>
            <a:r>
              <a:rPr lang="en-US" sz="1700" spc="-50">
                <a:solidFill>
                  <a:srgbClr val="9E9AE3"/>
                </a:solidFill>
                <a:latin typeface="Consolas" panose="020B0609020204030204"/>
              </a:rPr>
              <a:t>this</a:t>
            </a:r>
            <a:r>
              <a:rPr lang="en-US" sz="1700" spc="-50">
                <a:solidFill>
                  <a:srgbClr val="120D18"/>
                </a:solidFill>
                <a:latin typeface="Consolas" panose="020B0609020204030204"/>
              </a:rPr>
              <a:t>.studentName = </a:t>
            </a:r>
            <a:r>
              <a:rPr lang="en-US" sz="1700" spc="-50">
                <a:solidFill>
                  <a:srgbClr val="2C3569"/>
                </a:solidFill>
                <a:latin typeface="Consolas" panose="020B0609020204030204"/>
              </a:rPr>
              <a:t>name;</a:t>
            </a:r>
            <a:endParaRPr lang="en-US" sz="1700" spc="-50">
              <a:solidFill>
                <a:srgbClr val="2C3569"/>
              </a:solidFill>
              <a:latin typeface="Consolas" panose="020B0609020204030204"/>
            </a:endParaRPr>
          </a:p>
          <a:p>
            <a:pPr marL="9144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699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69900" indent="0">
              <a:spcAft>
                <a:spcPts val="210"/>
              </a:spcAft>
            </a:pPr>
            <a:r>
              <a:rPr lang="en-US" sz="900" spc="-50">
                <a:solidFill>
                  <a:srgbClr val="A6A4A6"/>
                </a:solidFill>
                <a:latin typeface="Calibri" panose="020F0502020204030204"/>
              </a:rPr>
              <a:t>4 references</a:t>
            </a:r>
            <a:endParaRPr lang="en-US" sz="900" spc="-50">
              <a:solidFill>
                <a:srgbClr val="A6A4A6"/>
              </a:solidFill>
              <a:latin typeface="Calibri" panose="020F0502020204030204"/>
            </a:endParaRPr>
          </a:p>
          <a:p>
            <a:pPr marL="469900" indent="0">
              <a:lnSpc>
                <a:spcPts val="2065"/>
              </a:lnSpc>
            </a:pPr>
            <a:r>
              <a:rPr lang="en-US" sz="1700" spc="-50">
                <a:solidFill>
                  <a:srgbClr val="130ECE"/>
                </a:solidFill>
                <a:latin typeface="Consolas" panose="020B0609020204030204"/>
              </a:rPr>
              <a:t>public partial class </a:t>
            </a:r>
            <a:r>
              <a:rPr lang="en-US" sz="1700" spc="-50">
                <a:solidFill>
                  <a:srgbClr val="408EA2"/>
                </a:solidFill>
                <a:latin typeface="Consolas" panose="020B0609020204030204"/>
              </a:rPr>
              <a:t>Student</a:t>
            </a:r>
            <a:endParaRPr lang="en-US" sz="1700" spc="-50">
              <a:solidFill>
                <a:srgbClr val="408EA2"/>
              </a:solidFill>
              <a:latin typeface="Consolas" panose="020B0609020204030204"/>
            </a:endParaRPr>
          </a:p>
          <a:p>
            <a:pPr marL="469900" indent="0">
              <a:lnSpc>
                <a:spcPts val="206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14400" indent="0">
              <a:spcAft>
                <a:spcPts val="210"/>
              </a:spcAft>
            </a:pPr>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a:p>
            <a:pPr marL="914400" indent="0">
              <a:lnSpc>
                <a:spcPts val="1990"/>
              </a:lnSpc>
            </a:pPr>
            <a:r>
              <a:rPr lang="en-US" sz="1700" spc="-50">
                <a:solidFill>
                  <a:srgbClr val="130ECE"/>
                </a:solidFill>
                <a:latin typeface="Consolas" panose="020B0609020204030204"/>
              </a:rPr>
              <a:t>public void </a:t>
            </a:r>
            <a:r>
              <a:rPr lang="en-US" sz="1700" spc="-50">
                <a:solidFill>
                  <a:srgbClr val="6A4735"/>
                </a:solidFill>
                <a:latin typeface="Consolas" panose="020B0609020204030204"/>
              </a:rPr>
              <a:t>displayStudentsO</a:t>
            </a:r>
            <a:endParaRPr lang="en-US" sz="1700" spc="-50">
              <a:solidFill>
                <a:srgbClr val="6A4735"/>
              </a:solidFill>
              <a:latin typeface="Consolas" panose="020B0609020204030204"/>
            </a:endParaRPr>
          </a:p>
          <a:p>
            <a:pPr marL="914400" indent="0">
              <a:lnSpc>
                <a:spcPts val="199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58900" indent="0">
              <a:lnSpc>
                <a:spcPts val="1825"/>
              </a:lnSpc>
              <a:spcAft>
                <a:spcPts val="210"/>
              </a:spcAft>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.WriteLineC'ID:</a:t>
            </a:r>
            <a:r>
              <a:rPr lang="en-US" sz="1700" spc="-50">
                <a:solidFill>
                  <a:srgbClr val="8D202B"/>
                </a:solidFill>
                <a:latin typeface="Consolas" panose="020B0609020204030204"/>
              </a:rPr>
              <a:t>" </a:t>
            </a:r>
            <a:r>
              <a:rPr lang="en-US" sz="1700" spc="-50">
                <a:solidFill>
                  <a:srgbClr val="120D18"/>
                </a:solidFill>
                <a:latin typeface="Consolas" panose="020B0609020204030204"/>
              </a:rPr>
              <a:t>+ studentID); </a:t>
            </a:r>
            <a:r>
              <a:rPr lang="en-US" sz="1700" spc="-50">
                <a:solidFill>
                  <a:srgbClr val="408EA2"/>
                </a:solidFill>
                <a:latin typeface="Consolas" panose="020B0609020204030204"/>
              </a:rPr>
              <a:t>Console</a:t>
            </a:r>
            <a:r>
              <a:rPr lang="en-US" sz="1700" spc="-50">
                <a:solidFill>
                  <a:srgbClr val="120D18"/>
                </a:solidFill>
                <a:latin typeface="Consolas" panose="020B0609020204030204"/>
              </a:rPr>
              <a:t>.</a:t>
            </a:r>
            <a:r>
              <a:rPr lang="en-US" sz="1700" spc="-50">
                <a:solidFill>
                  <a:srgbClr val="6A4735"/>
                </a:solidFill>
                <a:latin typeface="Consolas" panose="020B0609020204030204"/>
              </a:rPr>
              <a:t>WriteLineC'Name</a:t>
            </a:r>
            <a:r>
              <a:rPr lang="en-US" sz="1700" spc="-50">
                <a:solidFill>
                  <a:srgbClr val="8D202B"/>
                </a:solidFill>
                <a:latin typeface="Consolas" panose="020B0609020204030204"/>
              </a:rPr>
              <a:t>:" </a:t>
            </a:r>
            <a:r>
              <a:rPr lang="en-US" sz="1700" spc="-50">
                <a:solidFill>
                  <a:srgbClr val="120D18"/>
                </a:solidFill>
                <a:latin typeface="Consolas" panose="020B0609020204030204"/>
              </a:rPr>
              <a:t>+ studentName)</a:t>
            </a:r>
            <a:endParaRPr lang="en-US" sz="1700" spc="-50">
              <a:solidFill>
                <a:srgbClr val="120D18"/>
              </a:solidFill>
              <a:latin typeface="Consolas" panose="020B0609020204030204"/>
            </a:endParaRPr>
          </a:p>
          <a:p>
            <a:pPr marL="9144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69900"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29184" y="1493520"/>
            <a:ext cx="5428488" cy="2560320"/>
          </a:xfrm>
          <a:prstGeom prst="rect">
            <a:avLst/>
          </a:prstGeom>
        </p:spPr>
        <p:txBody>
          <a:bodyPr lIns="0" tIns="0" rIns="0" bIns="0">
            <a:noAutofit/>
          </a:bodyPr>
          <a:p>
            <a:pPr marL="451485"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451485" indent="0">
              <a:lnSpc>
                <a:spcPts val="1945"/>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TestProgram</a:t>
            </a:r>
            <a:endParaRPr lang="en-US" sz="1700" spc="-50">
              <a:solidFill>
                <a:srgbClr val="408EA2"/>
              </a:solidFill>
              <a:latin typeface="Consolas" panose="020B0609020204030204"/>
            </a:endParaRPr>
          </a:p>
          <a:p>
            <a:pPr marL="451485" indent="0">
              <a:lnSpc>
                <a:spcPts val="194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83285"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lgn="ctr">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MainCstring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883285"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15085" indent="0" algn="just">
              <a:lnSpc>
                <a:spcPts val="1850"/>
              </a:lnSpc>
              <a:spcAft>
                <a:spcPts val="1050"/>
              </a:spcAft>
            </a:pPr>
            <a:r>
              <a:rPr lang="en-US" sz="1700" spc="-50">
                <a:solidFill>
                  <a:srgbClr val="408EA2"/>
                </a:solidFill>
                <a:latin typeface="Consolas" panose="020B0609020204030204"/>
              </a:rPr>
              <a:t>Student </a:t>
            </a:r>
            <a:r>
              <a:rPr lang="en-US" sz="1700" spc="-50">
                <a:solidFill>
                  <a:srgbClr val="34357D"/>
                </a:solidFill>
                <a:latin typeface="Consolas" panose="020B0609020204030204"/>
              </a:rPr>
              <a:t>obj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445F68"/>
                </a:solidFill>
                <a:latin typeface="Consolas" panose="020B0609020204030204"/>
              </a:rPr>
              <a:t>Student(101</a:t>
            </a:r>
            <a:r>
              <a:rPr lang="en-US" sz="1700" spc="-50">
                <a:solidFill>
                  <a:srgbClr val="120D18"/>
                </a:solidFill>
                <a:latin typeface="Consolas" panose="020B0609020204030204"/>
              </a:rPr>
              <a:t>,</a:t>
            </a:r>
            <a:r>
              <a:rPr lang="en-US" sz="1700" spc="-50">
                <a:solidFill>
                  <a:srgbClr val="7B292C"/>
                </a:solidFill>
                <a:latin typeface="Consolas" panose="020B0609020204030204"/>
              </a:rPr>
              <a:t>"Alex")</a:t>
            </a:r>
            <a:r>
              <a:rPr lang="en-US" sz="1700" spc="-50">
                <a:solidFill>
                  <a:srgbClr val="120D18"/>
                </a:solidFill>
                <a:latin typeface="Consolas" panose="020B0609020204030204"/>
              </a:rPr>
              <a:t>; </a:t>
            </a:r>
            <a:r>
              <a:rPr lang="en-US" sz="1700" spc="-50">
                <a:solidFill>
                  <a:srgbClr val="34357D"/>
                </a:solidFill>
                <a:latin typeface="Consolas" panose="020B0609020204030204"/>
              </a:rPr>
              <a:t>obj </a:t>
            </a:r>
            <a:r>
              <a:rPr lang="en-US" sz="1700" spc="-50">
                <a:solidFill>
                  <a:srgbClr val="6A4735"/>
                </a:solidFill>
                <a:latin typeface="Consolas" panose="020B0609020204030204"/>
              </a:rPr>
              <a:t>.displayStudentsO</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883285" indent="0">
              <a:lnSpc>
                <a:spcPts val="180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51485" indent="0">
              <a:lnSpc>
                <a:spcPts val="180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80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3346704" cy="420624"/>
          </a:xfrm>
          <a:prstGeom prst="rect">
            <a:avLst/>
          </a:prstGeom>
        </p:spPr>
        <p:txBody>
          <a:bodyPr wrap="none" lIns="0" tIns="0" rIns="0" bIns="0">
            <a:noAutofit/>
          </a:bodyPr>
          <a:p>
            <a:pPr indent="0"/>
            <a:r>
              <a:rPr lang="en-US" sz="4200">
                <a:latin typeface="Calibri" panose="020F0502020204030204"/>
              </a:rPr>
              <a:t>Partial Method</a:t>
            </a:r>
            <a:endParaRPr lang="en-US" sz="4200">
              <a:latin typeface="Calibri" panose="020F0502020204030204"/>
            </a:endParaRPr>
          </a:p>
        </p:txBody>
      </p:sp>
      <p:sp>
        <p:nvSpPr>
          <p:cNvPr id="3" name="Rectangles 2"/>
          <p:cNvSpPr/>
          <p:nvPr/>
        </p:nvSpPr>
        <p:spPr>
          <a:xfrm>
            <a:off x="920496" y="1914144"/>
            <a:ext cx="9988296" cy="1109472"/>
          </a:xfrm>
          <a:prstGeom prst="rect">
            <a:avLst/>
          </a:prstGeom>
        </p:spPr>
        <p:txBody>
          <a:bodyPr lIns="0" tIns="0" rIns="0" bIns="0">
            <a:noAutofit/>
          </a:bodyPr>
          <a:p>
            <a:pPr indent="0" algn="just">
              <a:lnSpc>
                <a:spcPts val="3025"/>
              </a:lnSpc>
            </a:pPr>
            <a:r>
              <a:rPr lang="en-US" sz="2600">
                <a:latin typeface="Calibri" panose="020F0502020204030204"/>
              </a:rPr>
              <a:t>C# contains a special method is known as a partial method, which </a:t>
            </a:r>
            <a:r>
              <a:rPr lang="en-US" sz="2600">
                <a:solidFill>
                  <a:srgbClr val="FC0000"/>
                </a:solidFill>
                <a:latin typeface="Calibri" panose="020F0502020204030204"/>
              </a:rPr>
              <a:t>contains declaration part in one partial class </a:t>
            </a:r>
            <a:r>
              <a:rPr lang="en-US" sz="2600">
                <a:latin typeface="Calibri" panose="020F0502020204030204"/>
              </a:rPr>
              <a:t>and </a:t>
            </a:r>
            <a:r>
              <a:rPr lang="en-US" sz="2600">
                <a:solidFill>
                  <a:srgbClr val="FC0000"/>
                </a:solidFill>
                <a:latin typeface="Calibri" panose="020F0502020204030204"/>
              </a:rPr>
              <a:t>definition part in another partial class</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43712" y="655320"/>
            <a:ext cx="3343656" cy="420624"/>
          </a:xfrm>
          <a:prstGeom prst="rect">
            <a:avLst/>
          </a:prstGeom>
        </p:spPr>
        <p:txBody>
          <a:bodyPr wrap="none" lIns="0" tIns="0" rIns="0" bIns="0">
            <a:noAutofit/>
          </a:bodyPr>
          <a:p>
            <a:pPr indent="0"/>
            <a:r>
              <a:rPr lang="en-US" sz="4200">
                <a:latin typeface="Calibri" panose="020F0502020204030204"/>
              </a:rPr>
              <a:t>Partial Method</a:t>
            </a:r>
            <a:endParaRPr lang="en-US" sz="4200">
              <a:latin typeface="Calibri" panose="020F0502020204030204"/>
            </a:endParaRPr>
          </a:p>
        </p:txBody>
      </p:sp>
      <p:sp>
        <p:nvSpPr>
          <p:cNvPr id="3" name="Rectangles 2"/>
          <p:cNvSpPr/>
          <p:nvPr/>
        </p:nvSpPr>
        <p:spPr>
          <a:xfrm>
            <a:off x="646176" y="1472184"/>
            <a:ext cx="5404104" cy="4949952"/>
          </a:xfrm>
          <a:prstGeom prst="rect">
            <a:avLst/>
          </a:prstGeom>
        </p:spPr>
        <p:txBody>
          <a:bodyPr lIns="0" tIns="0" rIns="0" bIns="0">
            <a:noAutofit/>
          </a:bodyPr>
          <a:p>
            <a:pPr indent="0">
              <a:lnSpc>
                <a:spcPts val="1825"/>
              </a:lnSpc>
            </a:pP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SessionlGDemo</a:t>
            </a:r>
            <a:endParaRPr lang="en-US" sz="1700" spc="-50">
              <a:solidFill>
                <a:srgbClr val="120D18"/>
              </a:solidFill>
              <a:latin typeface="Consolas" panose="020B0609020204030204"/>
            </a:endParaRPr>
          </a:p>
          <a:p>
            <a:pPr indent="0">
              <a:lnSpc>
                <a:spcPts val="182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31800" indent="0">
              <a:spcAft>
                <a:spcPts val="210"/>
              </a:spcAft>
            </a:pPr>
            <a:r>
              <a:rPr lang="en-US" sz="700">
                <a:solidFill>
                  <a:srgbClr val="A6A4A6"/>
                </a:solidFill>
                <a:latin typeface="Calibri" panose="020F0502020204030204"/>
              </a:rPr>
              <a:t>4 references</a:t>
            </a:r>
            <a:endParaRPr lang="en-US" sz="700">
              <a:solidFill>
                <a:srgbClr val="A6A4A6"/>
              </a:solidFill>
              <a:latin typeface="Calibri" panose="020F0502020204030204"/>
            </a:endParaRPr>
          </a:p>
          <a:p>
            <a:pPr marL="431800" indent="0">
              <a:lnSpc>
                <a:spcPts val="1870"/>
              </a:lnSpc>
            </a:pPr>
            <a:r>
              <a:rPr lang="en-US" sz="1700" spc="-50">
                <a:solidFill>
                  <a:srgbClr val="130ECE"/>
                </a:solidFill>
                <a:latin typeface="Consolas" panose="020B0609020204030204"/>
              </a:rPr>
              <a:t>public partial class </a:t>
            </a:r>
            <a:r>
              <a:rPr lang="en-US" sz="1700" spc="-50">
                <a:solidFill>
                  <a:srgbClr val="408EA2"/>
                </a:solidFill>
                <a:latin typeface="Consolas" panose="020B0609020204030204"/>
              </a:rPr>
              <a:t>Student</a:t>
            </a:r>
            <a:endParaRPr lang="en-US" sz="1700" spc="-50">
              <a:solidFill>
                <a:srgbClr val="408EA2"/>
              </a:solidFill>
              <a:latin typeface="Consolas" panose="020B0609020204030204"/>
            </a:endParaRPr>
          </a:p>
          <a:p>
            <a:pPr marL="431800" indent="0">
              <a:lnSpc>
                <a:spcPts val="187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38200" marR="711200" indent="0">
              <a:lnSpc>
                <a:spcPts val="1730"/>
              </a:lnSpc>
            </a:pPr>
            <a:r>
              <a:rPr lang="en-US" sz="1700" spc="-50">
                <a:solidFill>
                  <a:srgbClr val="130ECE"/>
                </a:solidFill>
                <a:latin typeface="Consolas" panose="020B0609020204030204"/>
              </a:rPr>
              <a:t>public int </a:t>
            </a:r>
            <a:r>
              <a:rPr lang="en-US" sz="1700" spc="-50">
                <a:solidFill>
                  <a:srgbClr val="120D18"/>
                </a:solidFill>
                <a:latin typeface="Consolas" panose="020B0609020204030204"/>
              </a:rPr>
              <a:t>studentID; </a:t>
            </a:r>
            <a:r>
              <a:rPr lang="en-US" sz="1700" spc="-50">
                <a:solidFill>
                  <a:srgbClr val="130ECE"/>
                </a:solidFill>
                <a:latin typeface="Consolas" panose="020B0609020204030204"/>
              </a:rPr>
              <a:t>public string </a:t>
            </a:r>
            <a:r>
              <a:rPr lang="en-US" sz="1700" spc="-50">
                <a:solidFill>
                  <a:srgbClr val="120D18"/>
                </a:solidFill>
                <a:latin typeface="Consolas" panose="020B0609020204030204"/>
              </a:rPr>
              <a:t>studentName;</a:t>
            </a:r>
            <a:endParaRPr lang="en-US" sz="1700" spc="-50">
              <a:solidFill>
                <a:srgbClr val="120D18"/>
              </a:solidFill>
              <a:latin typeface="Consolas" panose="020B0609020204030204"/>
            </a:endParaRPr>
          </a:p>
          <a:p>
            <a:pPr marL="838200" indent="0" algn="just"/>
            <a:r>
              <a:rPr lang="en-US" sz="700">
                <a:solidFill>
                  <a:srgbClr val="A6A4A6"/>
                </a:solidFill>
                <a:latin typeface="Calibri" panose="020F0502020204030204"/>
              </a:rPr>
              <a:t>1    reference</a:t>
            </a:r>
            <a:endParaRPr lang="en-US" sz="700">
              <a:solidFill>
                <a:srgbClr val="A6A4A6"/>
              </a:solidFill>
              <a:latin typeface="Calibri" panose="020F0502020204030204"/>
            </a:endParaRPr>
          </a:p>
          <a:p>
            <a:pPr marL="838200" indent="0">
              <a:spcAft>
                <a:spcPts val="210"/>
              </a:spcAft>
            </a:pPr>
            <a:r>
              <a:rPr lang="en-US" sz="1700" spc="-50">
                <a:solidFill>
                  <a:srgbClr val="130ECE"/>
                </a:solidFill>
                <a:latin typeface="Consolas" panose="020B0609020204030204"/>
              </a:rPr>
              <a:t>public </a:t>
            </a:r>
            <a:r>
              <a:rPr lang="en-US" sz="1700" spc="-50">
                <a:solidFill>
                  <a:srgbClr val="3355AA"/>
                </a:solidFill>
                <a:latin typeface="Consolas" panose="020B0609020204030204"/>
              </a:rPr>
              <a:t>Student(int </a:t>
            </a:r>
            <a:r>
              <a:rPr lang="en-US" sz="1700" spc="-50">
                <a:solidFill>
                  <a:srgbClr val="888888"/>
                </a:solidFill>
                <a:latin typeface="Consolas" panose="020B0609020204030204"/>
              </a:rPr>
              <a:t>id, </a:t>
            </a:r>
            <a:r>
              <a:rPr lang="en-US" sz="1700" spc="-50">
                <a:solidFill>
                  <a:srgbClr val="130ECE"/>
                </a:solidFill>
                <a:latin typeface="Consolas" panose="020B0609020204030204"/>
              </a:rPr>
              <a:t>string </a:t>
            </a:r>
            <a:r>
              <a:rPr lang="en-US" sz="1700" spc="-50">
                <a:solidFill>
                  <a:srgbClr val="2C3569"/>
                </a:solidFill>
                <a:latin typeface="Consolas" panose="020B0609020204030204"/>
              </a:rPr>
              <a:t>name)</a:t>
            </a:r>
            <a:endParaRPr lang="en-US" sz="1700" spc="-50">
              <a:solidFill>
                <a:srgbClr val="2C3569"/>
              </a:solidFill>
              <a:latin typeface="Consolas" panose="020B0609020204030204"/>
            </a:endParaRPr>
          </a:p>
          <a:p>
            <a:pPr marL="8382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244600" marR="1752600" indent="0">
              <a:lnSpc>
                <a:spcPts val="1680"/>
              </a:lnSpc>
            </a:pPr>
            <a:r>
              <a:rPr lang="en-US" sz="1700" spc="-50">
                <a:solidFill>
                  <a:srgbClr val="9E9AE3"/>
                </a:solidFill>
                <a:latin typeface="Consolas" panose="020B0609020204030204"/>
              </a:rPr>
              <a:t>this</a:t>
            </a:r>
            <a:r>
              <a:rPr lang="en-US" sz="1700" spc="-50">
                <a:solidFill>
                  <a:srgbClr val="120D18"/>
                </a:solidFill>
                <a:latin typeface="Consolas" panose="020B0609020204030204"/>
              </a:rPr>
              <a:t>.studentID </a:t>
            </a:r>
            <a:r>
              <a:rPr lang="en-US" sz="1700" spc="-50">
                <a:latin typeface="Consolas" panose="020B0609020204030204"/>
              </a:rPr>
              <a:t>= </a:t>
            </a:r>
            <a:r>
              <a:rPr lang="en-US" sz="1700" spc="-50">
                <a:solidFill>
                  <a:srgbClr val="120D18"/>
                </a:solidFill>
                <a:latin typeface="Consolas" panose="020B0609020204030204"/>
              </a:rPr>
              <a:t>1; </a:t>
            </a:r>
            <a:r>
              <a:rPr lang="en-US" sz="1700" spc="-50">
                <a:solidFill>
                  <a:srgbClr val="9E9AE3"/>
                </a:solidFill>
                <a:latin typeface="Consolas" panose="020B0609020204030204"/>
              </a:rPr>
              <a:t>this</a:t>
            </a:r>
            <a:r>
              <a:rPr lang="en-US" sz="1700" spc="-50">
                <a:solidFill>
                  <a:srgbClr val="120D18"/>
                </a:solidFill>
                <a:latin typeface="Consolas" panose="020B0609020204030204"/>
              </a:rPr>
              <a:t>.studentName </a:t>
            </a:r>
            <a:r>
              <a:rPr lang="en-US" sz="1700" spc="-50">
                <a:latin typeface="Consolas" panose="020B0609020204030204"/>
              </a:rPr>
              <a:t>= </a:t>
            </a:r>
            <a:r>
              <a:rPr lang="en-US" sz="1700" spc="-50">
                <a:solidFill>
                  <a:srgbClr val="2C3569"/>
                </a:solidFill>
                <a:latin typeface="Consolas" panose="020B0609020204030204"/>
              </a:rPr>
              <a:t>name;</a:t>
            </a:r>
            <a:endParaRPr lang="en-US" sz="1700" spc="-50">
              <a:solidFill>
                <a:srgbClr val="2C3569"/>
              </a:solidFill>
              <a:latin typeface="Consolas" panose="020B0609020204030204"/>
            </a:endParaRPr>
          </a:p>
          <a:p>
            <a:pPr marL="8382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38200" indent="0" algn="just"/>
            <a:r>
              <a:rPr lang="en-US" sz="700" u="sng">
                <a:solidFill>
                  <a:srgbClr val="A6A4A6"/>
                </a:solidFill>
                <a:latin typeface="Calibri" panose="020F0502020204030204"/>
              </a:rPr>
              <a:t>2    references</a:t>
            </a:r>
            <a:r>
              <a:rPr lang="en-US" sz="700">
                <a:solidFill>
                  <a:srgbClr val="9CC7EC"/>
                </a:solidFill>
                <a:latin typeface="Calibri" panose="020F0502020204030204"/>
              </a:rPr>
              <a:t>_</a:t>
            </a:r>
            <a:endParaRPr lang="en-US" sz="700">
              <a:solidFill>
                <a:srgbClr val="9CC7EC"/>
              </a:solidFill>
              <a:latin typeface="Calibri" panose="020F0502020204030204"/>
            </a:endParaRPr>
          </a:p>
          <a:p>
            <a:pPr marL="838200" indent="0">
              <a:spcAft>
                <a:spcPts val="210"/>
              </a:spcAft>
            </a:pPr>
            <a:r>
              <a:rPr lang="en-US" sz="1700" spc="-50">
                <a:solidFill>
                  <a:srgbClr val="130ECE"/>
                </a:solidFill>
                <a:latin typeface="Consolas" panose="020B0609020204030204"/>
              </a:rPr>
              <a:t>public partial void </a:t>
            </a:r>
            <a:r>
              <a:rPr lang="en-US" sz="1700" spc="-50">
                <a:solidFill>
                  <a:srgbClr val="6A4735"/>
                </a:solidFill>
                <a:latin typeface="Consolas" panose="020B0609020204030204"/>
              </a:rPr>
              <a:t>displayStudentsO</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4318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31800" indent="0">
              <a:spcAft>
                <a:spcPts val="210"/>
              </a:spcAft>
            </a:pPr>
            <a:r>
              <a:rPr lang="en-US" sz="700">
                <a:solidFill>
                  <a:srgbClr val="A6A4A6"/>
                </a:solidFill>
                <a:latin typeface="Calibri" panose="020F0502020204030204"/>
              </a:rPr>
              <a:t>4 references</a:t>
            </a:r>
            <a:endParaRPr lang="en-US" sz="700">
              <a:solidFill>
                <a:srgbClr val="A6A4A6"/>
              </a:solidFill>
              <a:latin typeface="Calibri" panose="020F0502020204030204"/>
            </a:endParaRPr>
          </a:p>
          <a:p>
            <a:pPr marL="431800" indent="0">
              <a:lnSpc>
                <a:spcPts val="1895"/>
              </a:lnSpc>
            </a:pPr>
            <a:r>
              <a:rPr lang="en-US" sz="1700" spc="-50">
                <a:solidFill>
                  <a:srgbClr val="130ECE"/>
                </a:solidFill>
                <a:latin typeface="Consolas" panose="020B0609020204030204"/>
              </a:rPr>
              <a:t>public partial class </a:t>
            </a:r>
            <a:r>
              <a:rPr lang="en-US" sz="1700" spc="-50">
                <a:solidFill>
                  <a:srgbClr val="408EA2"/>
                </a:solidFill>
                <a:latin typeface="Consolas" panose="020B0609020204030204"/>
              </a:rPr>
              <a:t>Student</a:t>
            </a:r>
            <a:endParaRPr lang="en-US" sz="1700" spc="-50">
              <a:solidFill>
                <a:srgbClr val="408EA2"/>
              </a:solidFill>
              <a:latin typeface="Consolas" panose="020B0609020204030204"/>
            </a:endParaRPr>
          </a:p>
          <a:p>
            <a:pPr marL="431800"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38200" indent="0" algn="just"/>
            <a:r>
              <a:rPr lang="en-US" sz="700">
                <a:solidFill>
                  <a:srgbClr val="A6A4A6"/>
                </a:solidFill>
                <a:latin typeface="Calibri" panose="020F0502020204030204"/>
              </a:rPr>
              <a:t>2 references</a:t>
            </a:r>
            <a:endParaRPr lang="en-US" sz="700">
              <a:solidFill>
                <a:srgbClr val="A6A4A6"/>
              </a:solidFill>
              <a:latin typeface="Calibri" panose="020F0502020204030204"/>
            </a:endParaRPr>
          </a:p>
          <a:p>
            <a:pPr marL="838200" indent="0">
              <a:lnSpc>
                <a:spcPts val="1825"/>
              </a:lnSpc>
            </a:pPr>
            <a:r>
              <a:rPr lang="en-US" sz="1700" spc="-50">
                <a:solidFill>
                  <a:srgbClr val="130ECE"/>
                </a:solidFill>
                <a:latin typeface="Consolas" panose="020B0609020204030204"/>
              </a:rPr>
              <a:t>public partial void </a:t>
            </a:r>
            <a:r>
              <a:rPr lang="en-US" sz="1700" spc="-50">
                <a:solidFill>
                  <a:srgbClr val="6A4735"/>
                </a:solidFill>
                <a:latin typeface="Consolas" panose="020B0609020204030204"/>
              </a:rPr>
              <a:t>displayStudentsO</a:t>
            </a:r>
            <a:endParaRPr lang="en-US" sz="1700" spc="-50">
              <a:solidFill>
                <a:srgbClr val="6A4735"/>
              </a:solidFill>
              <a:latin typeface="Consolas" panose="020B0609020204030204"/>
            </a:endParaRPr>
          </a:p>
          <a:p>
            <a:pPr marL="838200" indent="0">
              <a:lnSpc>
                <a:spcPts val="182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244600" indent="0">
              <a:lnSpc>
                <a:spcPts val="1680"/>
              </a:lnSpc>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.WriteLineC'ID</a:t>
            </a:r>
            <a:r>
              <a:rPr lang="en-US" sz="1700" spc="-50">
                <a:solidFill>
                  <a:srgbClr val="8D202B"/>
                </a:solidFill>
                <a:latin typeface="Consolas" panose="020B0609020204030204"/>
              </a:rPr>
              <a:t>:" </a:t>
            </a:r>
            <a:r>
              <a:rPr lang="en-US" sz="1700" spc="-50">
                <a:solidFill>
                  <a:srgbClr val="120D18"/>
                </a:solidFill>
                <a:latin typeface="Consolas" panose="020B0609020204030204"/>
              </a:rPr>
              <a:t>+ studentID); </a:t>
            </a: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.WriteLineO'Name</a:t>
            </a:r>
            <a:r>
              <a:rPr lang="en-US" sz="1700" spc="-50">
                <a:solidFill>
                  <a:srgbClr val="8D202B"/>
                </a:solidFill>
                <a:latin typeface="Consolas" panose="020B0609020204030204"/>
              </a:rPr>
              <a:t>:" </a:t>
            </a:r>
            <a:r>
              <a:rPr lang="en-US" sz="1700" spc="-50">
                <a:solidFill>
                  <a:srgbClr val="120D18"/>
                </a:solidFill>
                <a:latin typeface="Consolas" panose="020B0609020204030204"/>
              </a:rPr>
              <a:t>+ studentName);</a:t>
            </a:r>
            <a:endParaRPr lang="en-US" sz="1700" spc="-50">
              <a:solidFill>
                <a:srgbClr val="120D18"/>
              </a:solidFill>
              <a:latin typeface="Consolas" panose="020B0609020204030204"/>
            </a:endParaRPr>
          </a:p>
          <a:p>
            <a:pPr marL="838200"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21792" y="1514856"/>
            <a:ext cx="82296" cy="112776"/>
          </a:xfrm>
          <a:prstGeom prst="rect">
            <a:avLst/>
          </a:prstGeom>
        </p:spPr>
        <p:txBody>
          <a:bodyPr wrap="none" lIns="0" tIns="0" rIns="0" bIns="0">
            <a:noAutofit/>
          </a:bodyPr>
          <a:p>
            <a:pPr indent="0"/>
            <a:r>
              <a:rPr lang="en-US" sz="900" b="1">
                <a:solidFill>
                  <a:srgbClr val="1C1929"/>
                </a:solidFill>
                <a:latin typeface="Consolas" panose="020B0609020204030204"/>
              </a:rPr>
              <a:t>J</a:t>
            </a:r>
            <a:endParaRPr lang="en-US" sz="900" b="1">
              <a:solidFill>
                <a:srgbClr val="1C1929"/>
              </a:solidFill>
              <a:latin typeface="Consolas" panose="020B0609020204030204"/>
            </a:endParaRPr>
          </a:p>
        </p:txBody>
      </p:sp>
      <p:sp>
        <p:nvSpPr>
          <p:cNvPr id="3" name="Rectangles 2"/>
          <p:cNvSpPr/>
          <p:nvPr/>
        </p:nvSpPr>
        <p:spPr>
          <a:xfrm>
            <a:off x="158496" y="1645920"/>
            <a:ext cx="4986528" cy="2599944"/>
          </a:xfrm>
          <a:prstGeom prst="rect">
            <a:avLst/>
          </a:prstGeom>
        </p:spPr>
        <p:txBody>
          <a:bodyPr lIns="0" tIns="0" rIns="0" bIns="0">
            <a:noAutofit/>
          </a:bodyPr>
          <a:p>
            <a:pPr indent="0">
              <a:spcAft>
                <a:spcPts val="210"/>
              </a:spcAft>
            </a:pPr>
            <a:r>
              <a:rPr lang="en-US" sz="2600">
                <a:latin typeface="Calibri" panose="020F0502020204030204"/>
              </a:rPr>
              <a:t>}</a:t>
            </a:r>
            <a:endParaRPr lang="en-US" sz="2600">
              <a:latin typeface="Calibri" panose="020F0502020204030204"/>
            </a:endParaRPr>
          </a:p>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lnSpc>
                <a:spcPts val="2015"/>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TestProgram</a:t>
            </a:r>
            <a:endParaRPr lang="en-US" sz="1700" spc="-50">
              <a:solidFill>
                <a:srgbClr val="408EA2"/>
              </a:solidFill>
              <a:latin typeface="Consolas" panose="020B0609020204030204"/>
            </a:endParaRPr>
          </a:p>
          <a:p>
            <a:pPr indent="0">
              <a:lnSpc>
                <a:spcPts val="2015"/>
              </a:lnSpc>
            </a:pPr>
            <a:r>
              <a:rPr lang="en-US" sz="2600">
                <a:latin typeface="Calibri" panose="020F0502020204030204"/>
              </a:rPr>
              <a:t>{</a:t>
            </a:r>
            <a:endParaRPr lang="en-US" sz="2600">
              <a:latin typeface="Calibri" panose="020F0502020204030204"/>
            </a:endParaRPr>
          </a:p>
          <a:p>
            <a:pPr marL="4826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482600" indent="0">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482600" indent="0">
              <a:spcAft>
                <a:spcPts val="210"/>
              </a:spcAft>
            </a:pPr>
            <a:r>
              <a:rPr lang="en-US" sz="2600">
                <a:latin typeface="Calibri" panose="020F0502020204030204"/>
              </a:rPr>
              <a:t>{</a:t>
            </a:r>
            <a:endParaRPr lang="en-US" sz="2600">
              <a:latin typeface="Calibri" panose="020F0502020204030204"/>
            </a:endParaRPr>
          </a:p>
          <a:p>
            <a:pPr marL="914400" indent="0" algn="just">
              <a:lnSpc>
                <a:spcPts val="1800"/>
              </a:lnSpc>
              <a:spcAft>
                <a:spcPts val="1260"/>
              </a:spcAft>
            </a:pPr>
            <a:r>
              <a:rPr lang="en-US" sz="1700" spc="-50">
                <a:solidFill>
                  <a:srgbClr val="408EA2"/>
                </a:solidFill>
                <a:latin typeface="Consolas" panose="020B0609020204030204"/>
              </a:rPr>
              <a:t>Student </a:t>
            </a:r>
            <a:r>
              <a:rPr lang="en-US" sz="1700" spc="-50">
                <a:solidFill>
                  <a:srgbClr val="34357D"/>
                </a:solidFill>
                <a:latin typeface="Consolas" panose="020B0609020204030204"/>
              </a:rPr>
              <a:t>obj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445F68"/>
                </a:solidFill>
                <a:latin typeface="Consolas" panose="020B0609020204030204"/>
              </a:rPr>
              <a:t>Student(101</a:t>
            </a:r>
            <a:r>
              <a:rPr lang="en-US" sz="1700" spc="-50">
                <a:latin typeface="Consolas" panose="020B0609020204030204"/>
              </a:rPr>
              <a:t>,</a:t>
            </a:r>
            <a:r>
              <a:rPr lang="en-US" sz="1700" spc="-50">
                <a:solidFill>
                  <a:srgbClr val="7B292C"/>
                </a:solidFill>
                <a:latin typeface="Consolas" panose="020B0609020204030204"/>
              </a:rPr>
              <a:t>"Alex") </a:t>
            </a:r>
            <a:r>
              <a:rPr lang="en-US" sz="1700" spc="-50">
                <a:solidFill>
                  <a:srgbClr val="34357D"/>
                </a:solidFill>
                <a:latin typeface="Consolas" panose="020B0609020204030204"/>
              </a:rPr>
              <a:t>obj </a:t>
            </a:r>
            <a:r>
              <a:rPr lang="en-US" sz="1700" spc="-50">
                <a:solidFill>
                  <a:srgbClr val="6A4735"/>
                </a:solidFill>
                <a:latin typeface="Consolas" panose="020B0609020204030204"/>
              </a:rPr>
              <a:t>.displayStudentsO</a:t>
            </a:r>
            <a:r>
              <a:rPr lang="en-US" sz="1700" spc="-50">
                <a:latin typeface="Consolas" panose="020B0609020204030204"/>
              </a:rPr>
              <a:t>;</a:t>
            </a:r>
            <a:endParaRPr lang="en-US" sz="1700" spc="-50">
              <a:latin typeface="Consolas" panose="020B0609020204030204"/>
            </a:endParaRPr>
          </a:p>
          <a:p>
            <a:pPr marL="482600" indent="0">
              <a:spcAft>
                <a:spcPts val="210"/>
              </a:spcAft>
            </a:pPr>
            <a:r>
              <a:rPr lang="en-US" sz="2600">
                <a:latin typeface="Calibri" panose="020F0502020204030204"/>
              </a:rPr>
              <a:t>}</a:t>
            </a:r>
            <a:endParaRPr lang="en-US" sz="2600">
              <a:latin typeface="Calibri" panose="020F0502020204030204"/>
            </a:endParaRPr>
          </a:p>
          <a:p>
            <a:pPr indent="0"/>
            <a:r>
              <a:rPr lang="en-US" sz="2600">
                <a:latin typeface="Calibri" panose="020F0502020204030204"/>
              </a:rPr>
              <a:t>}</a:t>
            </a:r>
            <a:endParaRPr lang="en-US" sz="2600">
              <a:latin typeface="Calibri" panose="020F0502020204030204"/>
            </a:endParaRPr>
          </a:p>
        </p:txBody>
      </p:sp>
      <p:sp>
        <p:nvSpPr>
          <p:cNvPr id="4" name="Rectangles 3"/>
          <p:cNvSpPr/>
          <p:nvPr/>
        </p:nvSpPr>
        <p:spPr>
          <a:xfrm>
            <a:off x="4526280" y="6477000"/>
            <a:ext cx="170688" cy="134112"/>
          </a:xfrm>
          <a:prstGeom prst="rect">
            <a:avLst/>
          </a:prstGeom>
        </p:spPr>
        <p:txBody>
          <a:bodyPr wrap="none" lIns="0" tIns="0" rIns="0" bIns="0">
            <a:noAutofit/>
          </a:bodyPr>
          <a:p>
            <a:pPr indent="0"/>
            <a:r>
              <a:rPr lang="en-US" sz="1400" spc="100">
                <a:solidFill>
                  <a:srgbClr val="888888"/>
                </a:solidFill>
                <a:latin typeface="Constantia" panose="02030602050306030303"/>
              </a:rPr>
              <a:t>11</a:t>
            </a:r>
            <a:endParaRPr lang="en-US" sz="1400" spc="100">
              <a:solidFill>
                <a:srgbClr val="888888"/>
              </a:solidFill>
              <a:latin typeface="Constantia" panose="02030602050306030303"/>
            </a:endParaRPr>
          </a:p>
        </p:txBody>
      </p:sp>
    </p:spTree>
  </p:cSld>
  <p:clrMapOvr>
    <a:overrideClrMapping bg1="lt1" tx1="dk1" bg2="lt2" tx2="dk2" accent1="accent1" accent2="accent2" accent3="accent3" accent4="accent4" accent5="accent5" accent6="accent6" hlink="hlink" folHlink="folHlink"/>
  </p:clrMapOvr>
</p:sld>
</file>

<file path=ppt/slides/slide2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32104"/>
            <a:ext cx="1109472" cy="448056"/>
          </a:xfrm>
          <a:prstGeom prst="rect">
            <a:avLst/>
          </a:prstGeom>
        </p:spPr>
        <p:txBody>
          <a:bodyPr wrap="none" lIns="0" tIns="0" rIns="0" bIns="0">
            <a:noAutofit/>
          </a:bodyPr>
          <a:p>
            <a:pPr indent="0">
              <a:spcAft>
                <a:spcPts val="3570"/>
              </a:spcAft>
            </a:pPr>
            <a:r>
              <a:rPr lang="en-US" sz="4300">
                <a:latin typeface="Calibri" panose="020F0502020204030204"/>
              </a:rPr>
              <a:t>UNO</a:t>
            </a:r>
            <a:endParaRPr lang="en-US" sz="4300">
              <a:latin typeface="Calibri" panose="020F0502020204030204"/>
            </a:endParaRPr>
          </a:p>
        </p:txBody>
      </p:sp>
      <p:sp>
        <p:nvSpPr>
          <p:cNvPr id="3" name="Rectangles 2"/>
          <p:cNvSpPr/>
          <p:nvPr/>
        </p:nvSpPr>
        <p:spPr>
          <a:xfrm>
            <a:off x="981456" y="1877568"/>
            <a:ext cx="10253472" cy="4136136"/>
          </a:xfrm>
          <a:prstGeom prst="rect">
            <a:avLst/>
          </a:prstGeom>
        </p:spPr>
        <p:txBody>
          <a:bodyPr lIns="0" tIns="0" rIns="0" bIns="0">
            <a:noAutofit/>
          </a:bodyPr>
          <a:p>
            <a:pPr marL="185420" indent="-215900" algn="just">
              <a:spcBef>
                <a:spcPts val="3570"/>
              </a:spcBef>
              <a:spcAft>
                <a:spcPts val="1050"/>
              </a:spcAft>
            </a:pPr>
            <a:r>
              <a:rPr lang="en-US" sz="2600">
                <a:latin typeface="Calibri" panose="020F0502020204030204"/>
              </a:rPr>
              <a:t>•    LINQ is a </a:t>
            </a:r>
            <a:r>
              <a:rPr lang="en-US" sz="2600" b="1">
                <a:latin typeface="Calibri" panose="020F0502020204030204"/>
              </a:rPr>
              <a:t>Language Integrated Query.</a:t>
            </a:r>
            <a:endParaRPr lang="en-US" sz="2600" b="1">
              <a:latin typeface="Calibri" panose="020F0502020204030204"/>
            </a:endParaRPr>
          </a:p>
          <a:p>
            <a:pPr marL="185420" indent="-215900" algn="just">
              <a:lnSpc>
                <a:spcPts val="2690"/>
              </a:lnSpc>
              <a:spcAft>
                <a:spcPts val="420"/>
              </a:spcAft>
            </a:pPr>
            <a:r>
              <a:rPr lang="en-US" sz="2600">
                <a:latin typeface="Calibri" panose="020F0502020204030204"/>
              </a:rPr>
              <a:t>•    LINQ provides the new way </a:t>
            </a:r>
            <a:r>
              <a:rPr lang="en-US" sz="2600">
                <a:solidFill>
                  <a:srgbClr val="FC0000"/>
                </a:solidFill>
                <a:latin typeface="Calibri" panose="020F0502020204030204"/>
              </a:rPr>
              <a:t>to manipulate the data, </a:t>
            </a:r>
            <a:r>
              <a:rPr lang="en-US" sz="2600">
                <a:latin typeface="Calibri" panose="020F0502020204030204"/>
              </a:rPr>
              <a:t>whether it is to or from </a:t>
            </a:r>
            <a:r>
              <a:rPr lang="en-US" sz="2600">
                <a:solidFill>
                  <a:srgbClr val="FC0000"/>
                </a:solidFill>
                <a:latin typeface="Calibri" panose="020F0502020204030204"/>
              </a:rPr>
              <a:t>the database </a:t>
            </a:r>
            <a:r>
              <a:rPr lang="en-US" sz="2600">
                <a:latin typeface="Calibri" panose="020F0502020204030204"/>
              </a:rPr>
              <a:t>or with an </a:t>
            </a:r>
            <a:r>
              <a:rPr lang="en-US" sz="2600">
                <a:solidFill>
                  <a:srgbClr val="FC0000"/>
                </a:solidFill>
                <a:latin typeface="Calibri" panose="020F0502020204030204"/>
              </a:rPr>
              <a:t>XML file </a:t>
            </a:r>
            <a:r>
              <a:rPr lang="en-US" sz="2600">
                <a:latin typeface="Calibri" panose="020F0502020204030204"/>
              </a:rPr>
              <a:t>or with a </a:t>
            </a:r>
            <a:r>
              <a:rPr lang="en-US" sz="2600">
                <a:solidFill>
                  <a:srgbClr val="FC0000"/>
                </a:solidFill>
                <a:latin typeface="Calibri" panose="020F0502020204030204"/>
              </a:rPr>
              <a:t>simple list of dynamic data.</a:t>
            </a:r>
            <a:endParaRPr lang="en-US" sz="2600">
              <a:solidFill>
                <a:srgbClr val="FC0000"/>
              </a:solidFill>
              <a:latin typeface="Calibri" panose="020F0502020204030204"/>
            </a:endParaRPr>
          </a:p>
          <a:p>
            <a:pPr marL="185420" indent="-215900">
              <a:lnSpc>
                <a:spcPts val="2690"/>
              </a:lnSpc>
              <a:spcAft>
                <a:spcPts val="420"/>
              </a:spcAft>
            </a:pPr>
            <a:r>
              <a:rPr lang="en-US" sz="2600">
                <a:latin typeface="Calibri" panose="020F0502020204030204"/>
              </a:rPr>
              <a:t>•    LINQ is a uniform query system in C# to retrieve the data from different sources of data and formats such as </a:t>
            </a:r>
            <a:r>
              <a:rPr lang="en-US" sz="2600">
                <a:solidFill>
                  <a:srgbClr val="FC0000"/>
                </a:solidFill>
                <a:latin typeface="Calibri" panose="020F0502020204030204"/>
              </a:rPr>
              <a:t>XML, generics, collections, ADO.Net DataSet, Web Service, MS SQL Server, </a:t>
            </a:r>
            <a:r>
              <a:rPr lang="en-US" sz="2600">
                <a:latin typeface="Calibri" panose="020F0502020204030204"/>
              </a:rPr>
              <a:t>and </a:t>
            </a:r>
            <a:r>
              <a:rPr lang="en-US" sz="2600">
                <a:solidFill>
                  <a:srgbClr val="FC0000"/>
                </a:solidFill>
                <a:latin typeface="Calibri" panose="020F0502020204030204"/>
              </a:rPr>
              <a:t>other databases server.</a:t>
            </a:r>
            <a:endParaRPr lang="en-US" sz="2600">
              <a:solidFill>
                <a:srgbClr val="FC0000"/>
              </a:solidFill>
              <a:latin typeface="Calibri" panose="020F0502020204030204"/>
            </a:endParaRPr>
          </a:p>
          <a:p>
            <a:pPr marL="185420" indent="-215900">
              <a:lnSpc>
                <a:spcPts val="2690"/>
              </a:lnSpc>
            </a:pPr>
            <a:r>
              <a:rPr lang="en-US" sz="2600">
                <a:latin typeface="Calibri" panose="020F0502020204030204"/>
              </a:rPr>
              <a:t>•    LINQ provides the rich, </a:t>
            </a:r>
            <a:r>
              <a:rPr lang="en-US" sz="2600">
                <a:solidFill>
                  <a:srgbClr val="FC0000"/>
                </a:solidFill>
                <a:latin typeface="Calibri" panose="020F0502020204030204"/>
              </a:rPr>
              <a:t>standardized query syntax </a:t>
            </a:r>
            <a:r>
              <a:rPr lang="en-US" sz="2600">
                <a:latin typeface="Calibri" panose="020F0502020204030204"/>
              </a:rPr>
              <a:t>in a .NET programming language such as C# and VB.NET, which allows the developers to interact with any data sources.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2432304" y="2261616"/>
            <a:ext cx="6592824" cy="1895856"/>
          </a:xfrm>
          <a:prstGeom prst="rect">
            <a:avLst/>
          </a:prstGeom>
        </p:spPr>
      </p:pic>
      <p:sp>
        <p:nvSpPr>
          <p:cNvPr id="3" name="Rectangles 2"/>
          <p:cNvSpPr/>
          <p:nvPr/>
        </p:nvSpPr>
        <p:spPr>
          <a:xfrm>
            <a:off x="950976" y="832104"/>
            <a:ext cx="5007864" cy="393192"/>
          </a:xfrm>
          <a:prstGeom prst="rect">
            <a:avLst/>
          </a:prstGeom>
        </p:spPr>
        <p:txBody>
          <a:bodyPr wrap="none" lIns="0" tIns="0" rIns="0" bIns="0">
            <a:noAutofit/>
          </a:bodyPr>
          <a:p>
            <a:pPr indent="0"/>
            <a:r>
              <a:rPr lang="en-US" sz="4200">
                <a:latin typeface="Calibri" panose="020F0502020204030204"/>
              </a:rPr>
              <a:t>LINQ</a:t>
            </a:r>
            <a:endParaRPr lang="en-US" sz="4200">
              <a:latin typeface="Calibri" panose="020F0502020204030204"/>
            </a:endParaRPr>
          </a:p>
        </p:txBody>
      </p:sp>
      <p:sp>
        <p:nvSpPr>
          <p:cNvPr id="4" name="Rectangles 3"/>
          <p:cNvSpPr/>
          <p:nvPr/>
        </p:nvSpPr>
        <p:spPr>
          <a:xfrm>
            <a:off x="950976" y="1225296"/>
            <a:ext cx="5007864" cy="252984"/>
          </a:xfrm>
          <a:prstGeom prst="rect">
            <a:avLst/>
          </a:prstGeom>
        </p:spPr>
        <p:txBody>
          <a:bodyPr wrap="none" lIns="0" tIns="0" rIns="0" bIns="0">
            <a:noAutofit/>
          </a:bodyPr>
          <a:p>
            <a:pPr marL="4584700" indent="0"/>
            <a:r>
              <a:rPr lang="en-US" sz="1900" b="1" spc="-350">
                <a:solidFill>
                  <a:srgbClr val="545454"/>
                </a:solidFill>
                <a:latin typeface="Consolas" panose="020B0609020204030204"/>
              </a:rPr>
              <a:t>l“N</a:t>
            </a:r>
            <a:endParaRPr lang="en-US" sz="1900" b="1" spc="-350">
              <a:solidFill>
                <a:srgbClr val="545454"/>
              </a:solidFill>
              <a:latin typeface="Consolas" panose="020B0609020204030204"/>
            </a:endParaRPr>
          </a:p>
        </p:txBody>
      </p:sp>
      <p:sp>
        <p:nvSpPr>
          <p:cNvPr id="5" name="Rectangles 4"/>
          <p:cNvSpPr/>
          <p:nvPr/>
        </p:nvSpPr>
        <p:spPr>
          <a:xfrm>
            <a:off x="6321552" y="1780032"/>
            <a:ext cx="1161288" cy="280416"/>
          </a:xfrm>
          <a:prstGeom prst="rect">
            <a:avLst/>
          </a:prstGeom>
        </p:spPr>
        <p:txBody>
          <a:bodyPr wrap="none" lIns="0" tIns="0" rIns="0" bIns="0">
            <a:noAutofit/>
          </a:bodyPr>
          <a:p>
            <a:pPr indent="0"/>
            <a:r>
              <a:rPr lang="en-US" sz="2300" spc="-50">
                <a:solidFill>
                  <a:srgbClr val="A83D48"/>
                </a:solidFill>
                <a:latin typeface="Calibri" panose="020F0502020204030204"/>
              </a:rPr>
              <a:t>Developer</a:t>
            </a:r>
            <a:endParaRPr lang="en-US" sz="2300" spc="-50">
              <a:solidFill>
                <a:srgbClr val="A83D48"/>
              </a:solidFill>
              <a:latin typeface="Calibri" panose="020F0502020204030204"/>
            </a:endParaRPr>
          </a:p>
        </p:txBody>
      </p:sp>
      <p:graphicFrame>
        <p:nvGraphicFramePr>
          <p:cNvPr id="6" name="Table 5"/>
          <p:cNvGraphicFramePr>
            <a:graphicFrameLocks noGrp="1"/>
          </p:cNvGraphicFramePr>
          <p:nvPr/>
        </p:nvGraphicFramePr>
        <p:xfrm>
          <a:off x="1225550" y="4154170"/>
          <a:ext cx="10343515" cy="1598295"/>
        </p:xfrm>
        <a:graphic>
          <a:graphicData uri="http://schemas.openxmlformats.org/drawingml/2006/table">
            <a:tbl>
              <a:tblPr/>
              <a:tblGrid>
                <a:gridCol w="1644650"/>
                <a:gridCol w="1686560"/>
                <a:gridCol w="1269365"/>
                <a:gridCol w="1360805"/>
                <a:gridCol w="1204595"/>
                <a:gridCol w="3177540"/>
              </a:tblGrid>
              <a:tr h="873125">
                <a:tc>
                  <a:txBody>
                    <a:bodyPr>
                      <a:spAutoFit/>
                    </a:bodyPr>
                    <a:p>
                      <a:pPr marL="165100" indent="0">
                        <a:spcAft>
                          <a:spcPts val="420"/>
                        </a:spcAft>
                      </a:pPr>
                      <a:r>
                        <a:rPr lang="en-US" sz="1600">
                          <a:solidFill>
                            <a:srgbClr val="1E3913"/>
                          </a:solidFill>
                          <a:latin typeface="Cambria" panose="02040503050406030204" charset="0"/>
                          <a:cs typeface="Cambria" panose="02040503050406030204" charset="0"/>
                        </a:rPr>
                        <a:t>Object</a:t>
                      </a:r>
                      <a:endParaRPr lang="en-US" sz="1600">
                        <a:solidFill>
                          <a:srgbClr val="1E3913"/>
                        </a:solidFill>
                        <a:latin typeface="Cambria" panose="02040503050406030204" charset="0"/>
                        <a:cs typeface="Cambria" panose="02040503050406030204" charset="0"/>
                      </a:endParaRPr>
                    </a:p>
                    <a:p>
                      <a:pPr indent="0"/>
                      <a:r>
                        <a:rPr lang="en-US" sz="1600">
                          <a:solidFill>
                            <a:srgbClr val="1E3913"/>
                          </a:solidFill>
                          <a:latin typeface="Cambria" panose="02040503050406030204" charset="0"/>
                          <a:cs typeface="Cambria" panose="02040503050406030204" charset="0"/>
                        </a:rPr>
                        <a:t>Collection</a:t>
                      </a:r>
                      <a:endParaRPr lang="en-US" sz="1600">
                        <a:solidFill>
                          <a:srgbClr val="1E3913"/>
                        </a:solidFill>
                        <a:latin typeface="Cambria" panose="02040503050406030204" charset="0"/>
                        <a:cs typeface="Cambria" panose="02040503050406030204" charset="0"/>
                      </a:endParaRPr>
                    </a:p>
                  </a:txBody>
                  <a:tcPr marL="0" marR="0" marT="0" marB="0" anchor="ctr">
                    <a:solidFill>
                      <a:srgbClr val="B1E57B"/>
                    </a:solidFill>
                  </a:tcPr>
                </a:tc>
                <a:tc>
                  <a:txBody>
                    <a:bodyPr>
                      <a:spAutoFit/>
                    </a:bodyPr>
                    <a:p>
                      <a:pPr marL="215900" indent="0">
                        <a:spcAft>
                          <a:spcPts val="420"/>
                        </a:spcAft>
                      </a:pPr>
                      <a:r>
                        <a:rPr lang="en-US" sz="1600">
                          <a:solidFill>
                            <a:srgbClr val="1E3913"/>
                          </a:solidFill>
                          <a:latin typeface="Cambria" panose="02040503050406030204" charset="0"/>
                          <a:cs typeface="Cambria" panose="02040503050406030204" charset="0"/>
                        </a:rPr>
                        <a:t>ADO.NET</a:t>
                      </a:r>
                      <a:endParaRPr lang="en-US" sz="1600">
                        <a:solidFill>
                          <a:srgbClr val="1E3913"/>
                        </a:solidFill>
                        <a:latin typeface="Cambria" panose="02040503050406030204" charset="0"/>
                        <a:cs typeface="Cambria" panose="02040503050406030204" charset="0"/>
                      </a:endParaRPr>
                    </a:p>
                    <a:p>
                      <a:pPr marL="215900" indent="0"/>
                      <a:r>
                        <a:rPr lang="en-US" sz="1600">
                          <a:solidFill>
                            <a:srgbClr val="1E3913"/>
                          </a:solidFill>
                          <a:latin typeface="Cambria" panose="02040503050406030204" charset="0"/>
                          <a:cs typeface="Cambria" panose="02040503050406030204" charset="0"/>
                        </a:rPr>
                        <a:t>DataSet</a:t>
                      </a:r>
                      <a:endParaRPr lang="en-US" sz="1600">
                        <a:solidFill>
                          <a:srgbClr val="1E3913"/>
                        </a:solidFill>
                        <a:latin typeface="Cambria" panose="02040503050406030204" charset="0"/>
                        <a:cs typeface="Cambria" panose="02040503050406030204" charset="0"/>
                      </a:endParaRPr>
                    </a:p>
                  </a:txBody>
                  <a:tcPr marL="0" marR="0" marT="0" marB="0" anchor="ctr">
                    <a:solidFill>
                      <a:srgbClr val="B1E57B"/>
                    </a:solidFill>
                  </a:tcPr>
                </a:tc>
                <a:tc>
                  <a:txBody>
                    <a:bodyPr>
                      <a:spAutoFit/>
                    </a:bodyPr>
                    <a:p>
                      <a:pPr indent="0" algn="ctr">
                        <a:spcAft>
                          <a:spcPts val="420"/>
                        </a:spcAft>
                      </a:pPr>
                      <a:r>
                        <a:rPr lang="en-US" sz="1600">
                          <a:solidFill>
                            <a:srgbClr val="1E3913"/>
                          </a:solidFill>
                          <a:latin typeface="Cambria" panose="02040503050406030204" charset="0"/>
                          <a:cs typeface="Cambria" panose="02040503050406030204" charset="0"/>
                        </a:rPr>
                        <a:t>XML</a:t>
                      </a:r>
                      <a:endParaRPr lang="en-US" sz="1600">
                        <a:solidFill>
                          <a:srgbClr val="1E3913"/>
                        </a:solidFill>
                        <a:latin typeface="Cambria" panose="02040503050406030204" charset="0"/>
                        <a:cs typeface="Cambria" panose="02040503050406030204" charset="0"/>
                      </a:endParaRPr>
                    </a:p>
                    <a:p>
                      <a:pPr marL="177800" indent="0"/>
                      <a:r>
                        <a:rPr lang="en-US" sz="1600">
                          <a:solidFill>
                            <a:srgbClr val="1E3913"/>
                          </a:solidFill>
                          <a:latin typeface="Cambria" panose="02040503050406030204" charset="0"/>
                          <a:cs typeface="Cambria" panose="02040503050406030204" charset="0"/>
                        </a:rPr>
                        <a:t>Document</a:t>
                      </a:r>
                      <a:endParaRPr lang="en-US" sz="1600">
                        <a:solidFill>
                          <a:srgbClr val="1E3913"/>
                        </a:solidFill>
                        <a:latin typeface="Cambria" panose="02040503050406030204" charset="0"/>
                        <a:cs typeface="Cambria" panose="02040503050406030204" charset="0"/>
                      </a:endParaRPr>
                    </a:p>
                  </a:txBody>
                  <a:tcPr marL="0" marR="0" marT="0" marB="0" anchor="ctr">
                    <a:solidFill>
                      <a:srgbClr val="B1E57B"/>
                    </a:solidFill>
                  </a:tcPr>
                </a:tc>
                <a:tc>
                  <a:txBody>
                    <a:bodyPr>
                      <a:spAutoFit/>
                    </a:bodyPr>
                    <a:p>
                      <a:pPr marL="139700" indent="0" algn="ctr">
                        <a:spcAft>
                          <a:spcPts val="420"/>
                        </a:spcAft>
                      </a:pPr>
                      <a:r>
                        <a:rPr lang="en-US" sz="1600">
                          <a:solidFill>
                            <a:srgbClr val="1E3913"/>
                          </a:solidFill>
                          <a:latin typeface="Cambria" panose="02040503050406030204" charset="0"/>
                          <a:cs typeface="Cambria" panose="02040503050406030204" charset="0"/>
                        </a:rPr>
                        <a:t>Entity</a:t>
                      </a:r>
                      <a:endParaRPr lang="en-US" sz="1600">
                        <a:solidFill>
                          <a:srgbClr val="1E3913"/>
                        </a:solidFill>
                        <a:latin typeface="Cambria" panose="02040503050406030204" charset="0"/>
                        <a:cs typeface="Cambria" panose="02040503050406030204" charset="0"/>
                      </a:endParaRPr>
                    </a:p>
                    <a:p>
                      <a:pPr marL="127000" indent="0"/>
                      <a:r>
                        <a:rPr lang="en-US" sz="1600">
                          <a:solidFill>
                            <a:srgbClr val="1E3913"/>
                          </a:solidFill>
                          <a:latin typeface="Cambria" panose="02040503050406030204" charset="0"/>
                          <a:cs typeface="Cambria" panose="02040503050406030204" charset="0"/>
                        </a:rPr>
                        <a:t>Framework</a:t>
                      </a:r>
                      <a:endParaRPr lang="en-US" sz="1600">
                        <a:solidFill>
                          <a:srgbClr val="1E3913"/>
                        </a:solidFill>
                        <a:latin typeface="Cambria" panose="02040503050406030204" charset="0"/>
                        <a:cs typeface="Cambria" panose="02040503050406030204" charset="0"/>
                      </a:endParaRPr>
                    </a:p>
                  </a:txBody>
                  <a:tcPr marL="0" marR="0" marT="0" marB="0" anchor="ctr">
                    <a:solidFill>
                      <a:srgbClr val="B1E57B"/>
                    </a:solidFill>
                  </a:tcPr>
                </a:tc>
                <a:tc>
                  <a:txBody>
                    <a:bodyPr>
                      <a:spAutoFit/>
                    </a:bodyPr>
                    <a:p>
                      <a:pPr indent="0" algn="ctr">
                        <a:spcAft>
                          <a:spcPts val="420"/>
                        </a:spcAft>
                      </a:pPr>
                      <a:r>
                        <a:rPr lang="en-US" sz="1600">
                          <a:solidFill>
                            <a:srgbClr val="1E3913"/>
                          </a:solidFill>
                          <a:latin typeface="Cambria" panose="02040503050406030204" charset="0"/>
                          <a:cs typeface="Cambria" panose="02040503050406030204" charset="0"/>
                        </a:rPr>
                        <a:t>SQL</a:t>
                      </a:r>
                      <a:endParaRPr lang="en-US" sz="1600">
                        <a:solidFill>
                          <a:srgbClr val="1E3913"/>
                        </a:solidFill>
                        <a:latin typeface="Cambria" panose="02040503050406030204" charset="0"/>
                        <a:cs typeface="Cambria" panose="02040503050406030204" charset="0"/>
                      </a:endParaRPr>
                    </a:p>
                    <a:p>
                      <a:pPr marL="165100" indent="0"/>
                      <a:r>
                        <a:rPr lang="en-US" sz="1600">
                          <a:solidFill>
                            <a:srgbClr val="1E3913"/>
                          </a:solidFill>
                          <a:latin typeface="Cambria" panose="02040503050406030204" charset="0"/>
                          <a:cs typeface="Cambria" panose="02040503050406030204" charset="0"/>
                        </a:rPr>
                        <a:t>Database</a:t>
                      </a:r>
                      <a:endParaRPr lang="en-US" sz="1600">
                        <a:solidFill>
                          <a:srgbClr val="1E3913"/>
                        </a:solidFill>
                        <a:latin typeface="Cambria" panose="02040503050406030204" charset="0"/>
                        <a:cs typeface="Cambria" panose="02040503050406030204" charset="0"/>
                      </a:endParaRPr>
                    </a:p>
                  </a:txBody>
                  <a:tcPr marL="0" marR="0" marT="0" marB="0" anchor="ctr">
                    <a:solidFill>
                      <a:srgbClr val="B1E57B"/>
                    </a:solidFill>
                  </a:tcPr>
                </a:tc>
                <a:tc>
                  <a:txBody>
                    <a:bodyPr>
                      <a:spAutoFit/>
                    </a:bodyPr>
                    <a:p>
                      <a:pPr marR="139700" indent="0" algn="ctr">
                        <a:lnSpc>
                          <a:spcPts val="2135"/>
                        </a:lnSpc>
                      </a:pPr>
                      <a:r>
                        <a:rPr lang="en-US" sz="1600">
                          <a:solidFill>
                            <a:srgbClr val="1E3913"/>
                          </a:solidFill>
                          <a:latin typeface="Cambria" panose="02040503050406030204" charset="0"/>
                          <a:cs typeface="Cambria" panose="02040503050406030204" charset="0"/>
                        </a:rPr>
                        <a:t>Other</a:t>
                      </a:r>
                      <a:r>
                        <a:rPr lang="en-GB" altLang="en-US" sz="1600">
                          <a:solidFill>
                            <a:srgbClr val="1E3913"/>
                          </a:solidFill>
                          <a:latin typeface="Cambria" panose="02040503050406030204" charset="0"/>
                          <a:cs typeface="Cambria" panose="02040503050406030204" charset="0"/>
                        </a:rPr>
                        <a:t> </a:t>
                      </a:r>
                      <a:r>
                        <a:rPr lang="en-US" sz="1600">
                          <a:solidFill>
                            <a:srgbClr val="1E3913"/>
                          </a:solidFill>
                          <a:latin typeface="Cambria" panose="02040503050406030204" charset="0"/>
                          <a:cs typeface="Cambria" panose="02040503050406030204" charset="0"/>
                        </a:rPr>
                        <a:t>Data-</a:t>
                      </a:r>
                      <a:r>
                        <a:rPr lang="en-GB" altLang="en-US" sz="1600">
                          <a:solidFill>
                            <a:srgbClr val="1E3913"/>
                          </a:solidFill>
                          <a:latin typeface="Cambria" panose="02040503050406030204" charset="0"/>
                          <a:cs typeface="Cambria" panose="02040503050406030204" charset="0"/>
                        </a:rPr>
                        <a:t> </a:t>
                      </a:r>
                      <a:r>
                        <a:rPr lang="en-US" sz="1600">
                          <a:solidFill>
                            <a:srgbClr val="1E3913"/>
                          </a:solidFill>
                          <a:latin typeface="Cambria" panose="02040503050406030204" charset="0"/>
                          <a:cs typeface="Cambria" panose="02040503050406030204" charset="0"/>
                        </a:rPr>
                        <a:t>Sources</a:t>
                      </a:r>
                      <a:endParaRPr lang="en-US" sz="1600">
                        <a:solidFill>
                          <a:srgbClr val="1E3913"/>
                        </a:solidFill>
                        <a:latin typeface="Cambria" panose="02040503050406030204" charset="0"/>
                        <a:cs typeface="Cambria" panose="02040503050406030204" charset="0"/>
                      </a:endParaRPr>
                    </a:p>
                  </a:txBody>
                  <a:tcPr marL="0" marR="0" marT="0" marB="0" anchor="b">
                    <a:solidFill>
                      <a:srgbClr val="B1E57B"/>
                    </a:solidFill>
                  </a:tcPr>
                </a:tc>
              </a:tr>
              <a:tr h="725170">
                <a:tc>
                  <a:txBody>
                    <a:bodyPr>
                      <a:spAutoFit/>
                    </a:bodyPr>
                    <a:p>
                      <a:pPr marL="165100" indent="0">
                        <a:lnSpc>
                          <a:spcPts val="2185"/>
                        </a:lnSpc>
                      </a:pPr>
                      <a:r>
                        <a:rPr lang="en-US" sz="1600">
                          <a:solidFill>
                            <a:srgbClr val="1E1F38"/>
                          </a:solidFill>
                          <a:latin typeface="Cambria" panose="02040503050406030204" charset="0"/>
                          <a:cs typeface="Cambria" panose="02040503050406030204" charset="0"/>
                        </a:rPr>
                        <a:t>LINQ to Objects</a:t>
                      </a:r>
                      <a:endParaRPr lang="en-US" sz="1600">
                        <a:solidFill>
                          <a:srgbClr val="1E1F38"/>
                        </a:solidFill>
                        <a:latin typeface="Cambria" panose="02040503050406030204" charset="0"/>
                        <a:cs typeface="Cambria" panose="02040503050406030204" charset="0"/>
                      </a:endParaRPr>
                    </a:p>
                  </a:txBody>
                  <a:tcPr marL="0" marR="0" marT="0" marB="0" anchor="ctr">
                    <a:solidFill>
                      <a:srgbClr val="B5D7E7"/>
                    </a:solidFill>
                  </a:tcPr>
                </a:tc>
                <a:tc>
                  <a:txBody>
                    <a:bodyPr>
                      <a:spAutoFit/>
                    </a:bodyPr>
                    <a:p>
                      <a:pPr marL="215900" indent="0">
                        <a:lnSpc>
                          <a:spcPts val="2160"/>
                        </a:lnSpc>
                      </a:pPr>
                      <a:r>
                        <a:rPr lang="en-US" sz="1600">
                          <a:solidFill>
                            <a:srgbClr val="1E1F38"/>
                          </a:solidFill>
                          <a:latin typeface="Cambria" panose="02040503050406030204" charset="0"/>
                          <a:cs typeface="Cambria" panose="02040503050406030204" charset="0"/>
                        </a:rPr>
                        <a:t>LINQ to DataSet</a:t>
                      </a:r>
                      <a:endParaRPr lang="en-US" sz="1600">
                        <a:solidFill>
                          <a:srgbClr val="1E1F38"/>
                        </a:solidFill>
                        <a:latin typeface="Cambria" panose="02040503050406030204" charset="0"/>
                        <a:cs typeface="Cambria" panose="02040503050406030204" charset="0"/>
                      </a:endParaRPr>
                    </a:p>
                  </a:txBody>
                  <a:tcPr marL="0" marR="0" marT="0" marB="0" anchor="ctr">
                    <a:solidFill>
                      <a:srgbClr val="B5D7E7"/>
                    </a:solidFill>
                  </a:tcPr>
                </a:tc>
                <a:tc>
                  <a:txBody>
                    <a:bodyPr>
                      <a:spAutoFit/>
                    </a:bodyPr>
                    <a:p>
                      <a:pPr marL="368300" indent="-88900">
                        <a:lnSpc>
                          <a:spcPts val="2110"/>
                        </a:lnSpc>
                      </a:pPr>
                      <a:r>
                        <a:rPr lang="en-US" sz="1600">
                          <a:solidFill>
                            <a:srgbClr val="1E1F38"/>
                          </a:solidFill>
                          <a:latin typeface="Cambria" panose="02040503050406030204" charset="0"/>
                          <a:cs typeface="Cambria" panose="02040503050406030204" charset="0"/>
                        </a:rPr>
                        <a:t>LINQ to XML</a:t>
                      </a:r>
                      <a:endParaRPr lang="en-US" sz="1600">
                        <a:solidFill>
                          <a:srgbClr val="1E1F38"/>
                        </a:solidFill>
                        <a:latin typeface="Cambria" panose="02040503050406030204" charset="0"/>
                        <a:cs typeface="Cambria" panose="02040503050406030204" charset="0"/>
                      </a:endParaRPr>
                    </a:p>
                  </a:txBody>
                  <a:tcPr marL="0" marR="0" marT="0" marB="0" anchor="ctr">
                    <a:solidFill>
                      <a:srgbClr val="B5D7E7"/>
                    </a:solidFill>
                  </a:tcPr>
                </a:tc>
                <a:tc>
                  <a:txBody>
                    <a:bodyPr>
                      <a:spAutoFit/>
                    </a:bodyPr>
                    <a:p>
                      <a:pPr marL="241300" indent="0">
                        <a:lnSpc>
                          <a:spcPts val="2135"/>
                        </a:lnSpc>
                      </a:pPr>
                      <a:r>
                        <a:rPr lang="en-US" sz="1600">
                          <a:solidFill>
                            <a:srgbClr val="1E1F38"/>
                          </a:solidFill>
                          <a:latin typeface="Cambria" panose="02040503050406030204" charset="0"/>
                          <a:cs typeface="Cambria" panose="02040503050406030204" charset="0"/>
                        </a:rPr>
                        <a:t>LINQ to Entity</a:t>
                      </a:r>
                      <a:endParaRPr lang="en-US" sz="1600">
                        <a:solidFill>
                          <a:srgbClr val="1E1F38"/>
                        </a:solidFill>
                        <a:latin typeface="Cambria" panose="02040503050406030204" charset="0"/>
                        <a:cs typeface="Cambria" panose="02040503050406030204" charset="0"/>
                      </a:endParaRPr>
                    </a:p>
                  </a:txBody>
                  <a:tcPr marL="0" marR="0" marT="0" marB="0" anchor="ctr">
                    <a:solidFill>
                      <a:srgbClr val="B5D7E7"/>
                    </a:solidFill>
                  </a:tcPr>
                </a:tc>
                <a:tc>
                  <a:txBody>
                    <a:bodyPr>
                      <a:spAutoFit/>
                    </a:bodyPr>
                    <a:p>
                      <a:pPr marL="266700" indent="0">
                        <a:spcAft>
                          <a:spcPts val="420"/>
                        </a:spcAft>
                      </a:pPr>
                      <a:r>
                        <a:rPr lang="en-US" sz="1600">
                          <a:solidFill>
                            <a:srgbClr val="1E1F38"/>
                          </a:solidFill>
                          <a:latin typeface="Cambria" panose="02040503050406030204" charset="0"/>
                          <a:cs typeface="Cambria" panose="02040503050406030204" charset="0"/>
                        </a:rPr>
                        <a:t>LINQ to</a:t>
                      </a:r>
                      <a:endParaRPr lang="en-US" sz="1600">
                        <a:solidFill>
                          <a:srgbClr val="1E1F38"/>
                        </a:solidFill>
                        <a:latin typeface="Cambria" panose="02040503050406030204" charset="0"/>
                        <a:cs typeface="Cambria" panose="02040503050406030204" charset="0"/>
                      </a:endParaRPr>
                    </a:p>
                    <a:p>
                      <a:pPr indent="0" algn="ctr"/>
                      <a:r>
                        <a:rPr lang="en-US" sz="1600">
                          <a:solidFill>
                            <a:srgbClr val="1E1F38"/>
                          </a:solidFill>
                          <a:latin typeface="Cambria" panose="02040503050406030204" charset="0"/>
                          <a:cs typeface="Cambria" panose="02040503050406030204" charset="0"/>
                        </a:rPr>
                        <a:t>SQL</a:t>
                      </a:r>
                      <a:endParaRPr lang="en-US" sz="1600">
                        <a:solidFill>
                          <a:srgbClr val="1E1F38"/>
                        </a:solidFill>
                        <a:latin typeface="Cambria" panose="02040503050406030204" charset="0"/>
                        <a:cs typeface="Cambria" panose="02040503050406030204" charset="0"/>
                      </a:endParaRPr>
                    </a:p>
                  </a:txBody>
                  <a:tcPr marL="0" marR="0" marT="0" marB="0" anchor="ctr">
                    <a:solidFill>
                      <a:srgbClr val="B5D7E7"/>
                    </a:solidFill>
                  </a:tcPr>
                </a:tc>
                <a:tc>
                  <a:txBody>
                    <a:bodyPr>
                      <a:spAutoFit/>
                    </a:bodyPr>
                    <a:p>
                      <a:pPr marR="139700" indent="0" algn="ctr">
                        <a:lnSpc>
                          <a:spcPts val="1730"/>
                        </a:lnSpc>
                      </a:pPr>
                      <a:r>
                        <a:rPr lang="en-US" sz="1600">
                          <a:solidFill>
                            <a:srgbClr val="1E1F38"/>
                          </a:solidFill>
                          <a:latin typeface="Cambria" panose="02040503050406030204" charset="0"/>
                          <a:cs typeface="Cambria" panose="02040503050406030204" charset="0"/>
                        </a:rPr>
                        <a:t>By</a:t>
                      </a:r>
                      <a:r>
                        <a:rPr lang="en-US" sz="1600">
                          <a:solidFill>
                            <a:srgbClr val="1E1F38"/>
                          </a:solidFill>
                          <a:latin typeface="Cambria" panose="02040503050406030204" charset="0"/>
                          <a:cs typeface="Cambria" panose="02040503050406030204" charset="0"/>
                        </a:rPr>
                        <a:t> implementing IQueryable</a:t>
                      </a:r>
                      <a:endParaRPr lang="en-US" sz="1600">
                        <a:solidFill>
                          <a:srgbClr val="1E1F38"/>
                        </a:solidFill>
                        <a:latin typeface="Cambria" panose="02040503050406030204" charset="0"/>
                        <a:cs typeface="Cambria" panose="02040503050406030204" charset="0"/>
                      </a:endParaRPr>
                    </a:p>
                  </a:txBody>
                  <a:tcPr marL="0" marR="0" marT="0" marB="0" anchor="b">
                    <a:solidFill>
                      <a:srgbClr val="B5D7E7"/>
                    </a:solidFill>
                  </a:tcPr>
                </a:tc>
              </a:tr>
            </a:tbl>
          </a:graphicData>
        </a:graphic>
      </p:graphicFrame>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1352" y="832104"/>
            <a:ext cx="10247376" cy="429768"/>
          </a:xfrm>
          <a:prstGeom prst="rect">
            <a:avLst/>
          </a:prstGeom>
        </p:spPr>
        <p:txBody>
          <a:bodyPr wrap="none" lIns="0" tIns="0" rIns="0" bIns="0">
            <a:noAutofit/>
          </a:bodyPr>
          <a:p>
            <a:pPr indent="0"/>
            <a:r>
              <a:rPr lang="en-US" sz="4200">
                <a:latin typeface="Calibri" panose="020F0502020204030204"/>
              </a:rPr>
              <a:t>LINQ</a:t>
            </a:r>
            <a:endParaRPr lang="en-US" sz="4200">
              <a:latin typeface="Calibri" panose="020F0502020204030204"/>
            </a:endParaRPr>
          </a:p>
        </p:txBody>
      </p:sp>
      <p:sp>
        <p:nvSpPr>
          <p:cNvPr id="3" name="Rectangles 2"/>
          <p:cNvSpPr/>
          <p:nvPr/>
        </p:nvSpPr>
        <p:spPr>
          <a:xfrm>
            <a:off x="911352" y="1624584"/>
            <a:ext cx="10247376" cy="4251960"/>
          </a:xfrm>
          <a:prstGeom prst="rect">
            <a:avLst/>
          </a:prstGeom>
        </p:spPr>
        <p:txBody>
          <a:bodyPr lIns="0" tIns="0" rIns="0" bIns="0">
            <a:noAutofit/>
          </a:bodyPr>
          <a:p>
            <a:pPr marL="254000" indent="-254000">
              <a:spcAft>
                <a:spcPts val="840"/>
              </a:spcAft>
            </a:pPr>
            <a:r>
              <a:rPr lang="en-US" sz="2300" b="1">
                <a:solidFill>
                  <a:srgbClr val="00AD50"/>
                </a:solidFill>
                <a:latin typeface="Calibri" panose="020F0502020204030204"/>
              </a:rPr>
              <a:t>Advantages of LINQ</a:t>
            </a:r>
            <a:endParaRPr lang="en-US" sz="2300" b="1">
              <a:solidFill>
                <a:srgbClr val="00AD50"/>
              </a:solidFill>
              <a:latin typeface="Calibri" panose="020F0502020204030204"/>
            </a:endParaRPr>
          </a:p>
          <a:p>
            <a:pPr marL="254000" indent="-254000">
              <a:lnSpc>
                <a:spcPts val="2185"/>
              </a:lnSpc>
              <a:spcAft>
                <a:spcPts val="630"/>
              </a:spcAft>
            </a:pPr>
            <a:r>
              <a:rPr lang="en-US" sz="2600">
                <a:latin typeface="Calibri" panose="020F0502020204030204"/>
              </a:rPr>
              <a:t>•    We do not need to learn new query language syntaxes for different sources of data because it provides the standard query syntax for the various data sources.</a:t>
            </a:r>
            <a:endParaRPr lang="en-US" sz="2600">
              <a:latin typeface="Calibri" panose="020F0502020204030204"/>
            </a:endParaRPr>
          </a:p>
          <a:p>
            <a:pPr marL="254000" indent="-254000">
              <a:lnSpc>
                <a:spcPts val="2160"/>
              </a:lnSpc>
              <a:spcAft>
                <a:spcPts val="630"/>
              </a:spcAft>
            </a:pPr>
            <a:r>
              <a:rPr lang="en-US" sz="2600">
                <a:latin typeface="Calibri" panose="020F0502020204030204"/>
              </a:rPr>
              <a:t>•    In LINQ, we have to write the Less code in comparison to the traditional approach.</a:t>
            </a:r>
            <a:endParaRPr lang="en-US" sz="2600">
              <a:latin typeface="Calibri" panose="020F0502020204030204"/>
            </a:endParaRPr>
          </a:p>
          <a:p>
            <a:pPr marL="254000" indent="-254000">
              <a:lnSpc>
                <a:spcPts val="2160"/>
              </a:lnSpc>
              <a:spcAft>
                <a:spcPts val="630"/>
              </a:spcAft>
            </a:pPr>
            <a:r>
              <a:rPr lang="en-US" sz="2600">
                <a:latin typeface="Calibri" panose="020F0502020204030204"/>
              </a:rPr>
              <a:t>•    LINQ provides the compile-time error checking as well as intelligence support in Visual Studio. This powerful feature helps us to avoid run-time errors.</a:t>
            </a:r>
            <a:endParaRPr lang="en-US" sz="2600">
              <a:latin typeface="Calibri" panose="020F0502020204030204"/>
            </a:endParaRPr>
          </a:p>
          <a:p>
            <a:pPr marL="254000" indent="-254000" algn="just">
              <a:lnSpc>
                <a:spcPts val="2160"/>
              </a:lnSpc>
              <a:spcAft>
                <a:spcPts val="630"/>
              </a:spcAft>
            </a:pPr>
            <a:r>
              <a:rPr lang="en-US" sz="2600">
                <a:latin typeface="Calibri" panose="020F0502020204030204"/>
              </a:rPr>
              <a:t>•    LINQ provides a lot of built-in methods that we can be used to perform the different operations such as filtering, ordering, grouping, etc. which makes our work easy.</a:t>
            </a:r>
            <a:endParaRPr lang="en-US" sz="2600">
              <a:latin typeface="Calibri" panose="020F0502020204030204"/>
            </a:endParaRPr>
          </a:p>
          <a:p>
            <a:pPr marL="254000" indent="-254000" algn="just"/>
            <a:r>
              <a:rPr lang="en-US" sz="2600">
                <a:latin typeface="Calibri" panose="020F0502020204030204"/>
              </a:rPr>
              <a:t>•    The query of LINQ can be reused.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1352" y="832104"/>
            <a:ext cx="10006584" cy="429768"/>
          </a:xfrm>
          <a:prstGeom prst="rect">
            <a:avLst/>
          </a:prstGeom>
        </p:spPr>
        <p:txBody>
          <a:bodyPr wrap="none" lIns="0" tIns="0" rIns="0" bIns="0">
            <a:noAutofit/>
          </a:bodyPr>
          <a:p>
            <a:pPr indent="0"/>
            <a:r>
              <a:rPr lang="en-US" sz="4200">
                <a:latin typeface="Calibri" panose="020F0502020204030204"/>
              </a:rPr>
              <a:t>LINQ</a:t>
            </a:r>
            <a:endParaRPr lang="en-US" sz="4200">
              <a:latin typeface="Calibri" panose="020F0502020204030204"/>
            </a:endParaRPr>
          </a:p>
        </p:txBody>
      </p:sp>
      <p:sp>
        <p:nvSpPr>
          <p:cNvPr id="3" name="Rectangles 2"/>
          <p:cNvSpPr/>
          <p:nvPr/>
        </p:nvSpPr>
        <p:spPr>
          <a:xfrm>
            <a:off x="911352" y="1642872"/>
            <a:ext cx="10006584" cy="4245864"/>
          </a:xfrm>
          <a:prstGeom prst="rect">
            <a:avLst/>
          </a:prstGeom>
        </p:spPr>
        <p:txBody>
          <a:bodyPr lIns="0" tIns="0" rIns="0" bIns="0">
            <a:noAutofit/>
          </a:bodyPr>
          <a:p>
            <a:pPr marL="254000" indent="-254000">
              <a:spcAft>
                <a:spcPts val="1050"/>
              </a:spcAft>
            </a:pPr>
            <a:r>
              <a:rPr lang="en-US" sz="2600">
                <a:solidFill>
                  <a:srgbClr val="00AD50"/>
                </a:solidFill>
                <a:latin typeface="Calibri" panose="020F0502020204030204"/>
              </a:rPr>
              <a:t>Writing LINQ Query:</a:t>
            </a:r>
            <a:endParaRPr lang="en-US" sz="2600">
              <a:solidFill>
                <a:srgbClr val="00AD50"/>
              </a:solidFill>
              <a:latin typeface="Calibri" panose="020F0502020204030204"/>
            </a:endParaRPr>
          </a:p>
          <a:p>
            <a:pPr marL="254000" indent="-254000">
              <a:lnSpc>
                <a:spcPts val="2470"/>
              </a:lnSpc>
              <a:spcAft>
                <a:spcPts val="630"/>
              </a:spcAft>
            </a:pPr>
            <a:r>
              <a:rPr lang="en-US" sz="2600">
                <a:latin typeface="Calibri" panose="020F0502020204030204"/>
              </a:rPr>
              <a:t>•    LINQ queries </a:t>
            </a:r>
            <a:r>
              <a:rPr lang="en-US" sz="2600">
                <a:solidFill>
                  <a:srgbClr val="FC0000"/>
                </a:solidFill>
                <a:latin typeface="Calibri" panose="020F0502020204030204"/>
              </a:rPr>
              <a:t>return results </a:t>
            </a:r>
            <a:r>
              <a:rPr lang="en-US" sz="2600">
                <a:latin typeface="Calibri" panose="020F0502020204030204"/>
              </a:rPr>
              <a:t>as </a:t>
            </a:r>
            <a:r>
              <a:rPr lang="en-US" sz="2600">
                <a:solidFill>
                  <a:srgbClr val="FC0000"/>
                </a:solidFill>
                <a:latin typeface="Calibri" panose="020F0502020204030204"/>
              </a:rPr>
              <a:t>objects. </a:t>
            </a:r>
            <a:r>
              <a:rPr lang="en-US" sz="2600">
                <a:latin typeface="Calibri" panose="020F0502020204030204"/>
              </a:rPr>
              <a:t>It enables you to uses object-oriented approach on the result set and not to worry about transforming different formats of results into objects.</a:t>
            </a:r>
            <a:endParaRPr lang="en-US" sz="2600">
              <a:latin typeface="Calibri" panose="020F0502020204030204"/>
            </a:endParaRPr>
          </a:p>
          <a:p>
            <a:pPr indent="0" algn="just">
              <a:spcAft>
                <a:spcPts val="630"/>
              </a:spcAft>
            </a:pPr>
            <a:r>
              <a:rPr lang="en-US" sz="2600">
                <a:latin typeface="Calibri" panose="020F0502020204030204"/>
              </a:rPr>
              <a:t>•    Each Query is a combination of three things; they are:</a:t>
            </a:r>
            <a:endParaRPr lang="en-US" sz="2600">
              <a:latin typeface="Calibri" panose="020F0502020204030204"/>
            </a:endParaRPr>
          </a:p>
          <a:p>
            <a:pPr marL="419100" indent="0" algn="just">
              <a:lnSpc>
                <a:spcPts val="2615"/>
              </a:lnSpc>
            </a:pPr>
            <a:r>
              <a:rPr lang="en-US" sz="2300" spc="-50">
                <a:latin typeface="Calibri" panose="020F0502020204030204"/>
              </a:rPr>
              <a:t>1.    lnitialization(to work with a particular data source)</a:t>
            </a:r>
            <a:endParaRPr lang="en-US" sz="2300" spc="-50">
              <a:latin typeface="Calibri" panose="020F0502020204030204"/>
            </a:endParaRPr>
          </a:p>
          <a:p>
            <a:pPr marL="419100" indent="0" algn="just">
              <a:lnSpc>
                <a:spcPts val="2615"/>
              </a:lnSpc>
            </a:pPr>
            <a:r>
              <a:rPr lang="en-US" sz="2300" spc="-50">
                <a:latin typeface="Calibri" panose="020F0502020204030204"/>
              </a:rPr>
              <a:t>2.    Condition(where, filter, sorting condition)</a:t>
            </a:r>
            <a:endParaRPr lang="en-US" sz="2300" spc="-50">
              <a:latin typeface="Calibri" panose="020F0502020204030204"/>
            </a:endParaRPr>
          </a:p>
          <a:p>
            <a:pPr marL="419100" indent="0" algn="just">
              <a:lnSpc>
                <a:spcPts val="2615"/>
              </a:lnSpc>
              <a:spcAft>
                <a:spcPts val="630"/>
              </a:spcAft>
            </a:pPr>
            <a:r>
              <a:rPr lang="en-US" sz="2300" spc="-50">
                <a:latin typeface="Calibri" panose="020F0502020204030204"/>
              </a:rPr>
              <a:t>3.    Selection (single selection, group selection or joining)</a:t>
            </a:r>
            <a:endParaRPr lang="en-US" sz="2300" spc="-50">
              <a:latin typeface="Calibri" panose="020F0502020204030204"/>
            </a:endParaRPr>
          </a:p>
          <a:p>
            <a:pPr marL="254000" indent="-254000">
              <a:lnSpc>
                <a:spcPts val="2470"/>
              </a:lnSpc>
            </a:pPr>
            <a:r>
              <a:rPr lang="en-US" sz="2600">
                <a:latin typeface="Calibri" panose="020F0502020204030204"/>
              </a:rPr>
              <a:t>•    There are two basic ways to write a LINQ query to </a:t>
            </a:r>
            <a:r>
              <a:rPr lang="en-US" sz="2600">
                <a:solidFill>
                  <a:srgbClr val="FC0000"/>
                </a:solidFill>
                <a:latin typeface="Calibri" panose="020F0502020204030204"/>
              </a:rPr>
              <a:t>lEnumerable </a:t>
            </a:r>
            <a:r>
              <a:rPr lang="en-US" sz="2600">
                <a:latin typeface="Calibri" panose="020F0502020204030204"/>
              </a:rPr>
              <a:t>collection or IQueryable data sources.</a:t>
            </a:r>
            <a:endParaRPr lang="en-US" sz="2600">
              <a:latin typeface="Calibri" panose="020F0502020204030204"/>
            </a:endParaRPr>
          </a:p>
          <a:p>
            <a:pPr marL="419100" indent="0" algn="just">
              <a:spcAft>
                <a:spcPts val="630"/>
              </a:spcAft>
            </a:pPr>
            <a:r>
              <a:rPr lang="en-US" sz="2300" spc="-50">
                <a:latin typeface="Calibri" panose="020F0502020204030204"/>
              </a:rPr>
              <a:t>1.    Using Query Syntax</a:t>
            </a:r>
            <a:endParaRPr lang="en-US" sz="2300" spc="-50">
              <a:latin typeface="Calibri" panose="020F0502020204030204"/>
            </a:endParaRPr>
          </a:p>
          <a:p>
            <a:pPr marL="419100" indent="0" algn="just"/>
            <a:r>
              <a:rPr lang="en-US" sz="2300" spc="-50">
                <a:latin typeface="Calibri" panose="020F0502020204030204"/>
              </a:rPr>
              <a:t>2.    Using Method Syntax</a:t>
            </a:r>
            <a:endParaRPr lang="en-US" sz="2300" spc="-5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7448" y="143256"/>
            <a:ext cx="10305288" cy="1530096"/>
          </a:xfrm>
          <a:prstGeom prst="rect">
            <a:avLst/>
          </a:prstGeom>
        </p:spPr>
        <p:txBody>
          <a:bodyPr lIns="0" tIns="0" rIns="0" bIns="0">
            <a:noAutofit/>
          </a:bodyPr>
          <a:p>
            <a:pPr indent="0">
              <a:lnSpc>
                <a:spcPts val="4775"/>
              </a:lnSpc>
            </a:pPr>
            <a:r>
              <a:rPr lang="en-US" sz="4200">
                <a:latin typeface="Calibri" panose="020F0502020204030204"/>
              </a:rPr>
              <a:t>Differences .NET Framework, .NET Core and</a:t>
            </a:r>
            <a:endParaRPr lang="en-US" sz="4200">
              <a:latin typeface="Calibri" panose="020F0502020204030204"/>
            </a:endParaRPr>
          </a:p>
          <a:p>
            <a:pPr indent="0">
              <a:lnSpc>
                <a:spcPts val="4775"/>
              </a:lnSpc>
            </a:pPr>
            <a:r>
              <a:rPr lang="en-US" sz="4200">
                <a:latin typeface="Calibri" panose="020F0502020204030204"/>
              </a:rPr>
              <a:t>Xamarin</a:t>
            </a:r>
            <a:endParaRPr lang="en-US" sz="4200">
              <a:latin typeface="Calibri" panose="020F0502020204030204"/>
            </a:endParaRPr>
          </a:p>
          <a:p>
            <a:pPr indent="0"/>
            <a:r>
              <a:rPr lang="en-US" sz="2700" b="1">
                <a:solidFill>
                  <a:srgbClr val="016DC0"/>
                </a:solidFill>
                <a:latin typeface="Calibri" panose="020F0502020204030204"/>
              </a:rPr>
              <a:t>.NET Core</a:t>
            </a:r>
            <a:endParaRPr lang="en-US" sz="2700" b="1">
              <a:solidFill>
                <a:srgbClr val="016DC0"/>
              </a:solidFill>
              <a:latin typeface="Calibri" panose="020F0502020204030204"/>
            </a:endParaRPr>
          </a:p>
        </p:txBody>
      </p:sp>
      <p:sp>
        <p:nvSpPr>
          <p:cNvPr id="3" name="Rectangles 2"/>
          <p:cNvSpPr/>
          <p:nvPr/>
        </p:nvSpPr>
        <p:spPr>
          <a:xfrm>
            <a:off x="917448" y="1935480"/>
            <a:ext cx="10305288" cy="3593592"/>
          </a:xfrm>
          <a:prstGeom prst="rect">
            <a:avLst/>
          </a:prstGeom>
        </p:spPr>
        <p:txBody>
          <a:bodyPr lIns="0" tIns="0" rIns="0" bIns="0">
            <a:noAutofit/>
          </a:bodyPr>
          <a:p>
            <a:pPr marL="254000" indent="-254000">
              <a:lnSpc>
                <a:spcPts val="3025"/>
              </a:lnSpc>
              <a:spcAft>
                <a:spcPts val="630"/>
              </a:spcAft>
            </a:pPr>
            <a:r>
              <a:rPr lang="en-US" sz="2600">
                <a:latin typeface="Calibri" panose="020F0502020204030204"/>
              </a:rPr>
              <a:t>•NET Core is </a:t>
            </a:r>
            <a:r>
              <a:rPr lang="en-US" sz="2600">
                <a:solidFill>
                  <a:srgbClr val="FC0000"/>
                </a:solidFill>
                <a:latin typeface="Calibri" panose="020F0502020204030204"/>
              </a:rPr>
              <a:t>smaller than the current version </a:t>
            </a:r>
            <a:r>
              <a:rPr lang="en-US" sz="2600">
                <a:latin typeface="Calibri" panose="020F0502020204030204"/>
              </a:rPr>
              <a:t>of </a:t>
            </a:r>
            <a:r>
              <a:rPr lang="en-US" sz="2600">
                <a:solidFill>
                  <a:srgbClr val="FC0000"/>
                </a:solidFill>
                <a:latin typeface="Calibri" panose="020F0502020204030204"/>
              </a:rPr>
              <a:t>.NET Framework </a:t>
            </a:r>
            <a:r>
              <a:rPr lang="en-US" sz="2600">
                <a:latin typeface="Calibri" panose="020F0502020204030204"/>
              </a:rPr>
              <a:t>due to the fact that legacy technologies have been removed.</a:t>
            </a:r>
            <a:endParaRPr lang="en-US" sz="2600">
              <a:latin typeface="Calibri" panose="020F0502020204030204"/>
            </a:endParaRPr>
          </a:p>
          <a:p>
            <a:pPr marL="254000" indent="-254000">
              <a:lnSpc>
                <a:spcPts val="3000"/>
              </a:lnSpc>
              <a:spcAft>
                <a:spcPts val="630"/>
              </a:spcAft>
            </a:pPr>
            <a:r>
              <a:rPr lang="en-US" sz="2600">
                <a:latin typeface="Calibri" panose="020F0502020204030204"/>
              </a:rPr>
              <a:t>•For example, </a:t>
            </a:r>
            <a:r>
              <a:rPr lang="en-US" sz="2600" b="1">
                <a:latin typeface="Calibri" panose="020F0502020204030204"/>
              </a:rPr>
              <a:t>Windows Forms </a:t>
            </a:r>
            <a:r>
              <a:rPr lang="en-US" sz="2600">
                <a:latin typeface="Calibri" panose="020F0502020204030204"/>
              </a:rPr>
              <a:t>and </a:t>
            </a:r>
            <a:r>
              <a:rPr lang="en-US" sz="2600" b="1">
                <a:latin typeface="Calibri" panose="020F0502020204030204"/>
              </a:rPr>
              <a:t>Windows Presentation Foundation (WPF) </a:t>
            </a:r>
            <a:r>
              <a:rPr lang="en-US" sz="2600">
                <a:latin typeface="Calibri" panose="020F0502020204030204"/>
              </a:rPr>
              <a:t>can be used to build graphical user interface (GUI) applications, but they are tightly bound to the </a:t>
            </a:r>
            <a:r>
              <a:rPr lang="en-US" sz="2600">
                <a:solidFill>
                  <a:srgbClr val="FC0000"/>
                </a:solidFill>
                <a:latin typeface="Calibri" panose="020F0502020204030204"/>
              </a:rPr>
              <a:t>Windows ecosystem, </a:t>
            </a:r>
            <a:r>
              <a:rPr lang="en-US" sz="2600">
                <a:latin typeface="Calibri" panose="020F0502020204030204"/>
              </a:rPr>
              <a:t>so they </a:t>
            </a:r>
            <a:r>
              <a:rPr lang="en-US" sz="2600">
                <a:solidFill>
                  <a:srgbClr val="FC0000"/>
                </a:solidFill>
                <a:latin typeface="Calibri" panose="020F0502020204030204"/>
              </a:rPr>
              <a:t>have been removed </a:t>
            </a:r>
            <a:r>
              <a:rPr lang="en-US" sz="2600">
                <a:latin typeface="Calibri" panose="020F0502020204030204"/>
              </a:rPr>
              <a:t>from .NET Core on macOS and Linux.</a:t>
            </a:r>
            <a:endParaRPr lang="en-US" sz="2600">
              <a:latin typeface="Calibri" panose="020F0502020204030204"/>
            </a:endParaRPr>
          </a:p>
          <a:p>
            <a:pPr marL="254000" marR="431800" indent="-254000" algn="just">
              <a:lnSpc>
                <a:spcPts val="3000"/>
              </a:lnSpc>
            </a:pPr>
            <a:r>
              <a:rPr lang="en-US" sz="2600">
                <a:latin typeface="Calibri" panose="020F0502020204030204"/>
              </a:rPr>
              <a:t>• One of the new features of .NET Core 3.0 is support for running old Windows Forms and WPF applications using the </a:t>
            </a:r>
            <a:r>
              <a:rPr lang="en-US" sz="2600" b="1">
                <a:latin typeface="Calibri" panose="020F0502020204030204"/>
              </a:rPr>
              <a:t>Windows Desktop Pack</a:t>
            </a:r>
            <a:endParaRPr lang="en-US" sz="2600" b="1">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32104"/>
            <a:ext cx="1109472" cy="448056"/>
          </a:xfrm>
          <a:prstGeom prst="rect">
            <a:avLst/>
          </a:prstGeom>
        </p:spPr>
        <p:txBody>
          <a:bodyPr wrap="none" lIns="0" tIns="0" rIns="0" bIns="0">
            <a:noAutofit/>
          </a:bodyPr>
          <a:p>
            <a:pPr indent="0"/>
            <a:r>
              <a:rPr lang="en-US" sz="4400">
                <a:latin typeface="Calibri" panose="020F0502020204030204"/>
              </a:rPr>
              <a:t>LINQ</a:t>
            </a:r>
            <a:endParaRPr lang="en-US" sz="4400">
              <a:latin typeface="Calibri" panose="020F0502020204030204"/>
            </a:endParaRPr>
          </a:p>
        </p:txBody>
      </p:sp>
      <p:sp>
        <p:nvSpPr>
          <p:cNvPr id="3" name="Rectangles 2"/>
          <p:cNvSpPr/>
          <p:nvPr/>
        </p:nvSpPr>
        <p:spPr>
          <a:xfrm>
            <a:off x="914400" y="1664208"/>
            <a:ext cx="3392424" cy="731520"/>
          </a:xfrm>
          <a:prstGeom prst="rect">
            <a:avLst/>
          </a:prstGeom>
        </p:spPr>
        <p:txBody>
          <a:bodyPr lIns="0" tIns="0" rIns="0" bIns="0">
            <a:noAutofit/>
          </a:bodyPr>
          <a:p>
            <a:pPr indent="0">
              <a:spcAft>
                <a:spcPts val="1050"/>
              </a:spcAft>
            </a:pPr>
            <a:r>
              <a:rPr lang="en-US" sz="2600">
                <a:solidFill>
                  <a:srgbClr val="00AD50"/>
                </a:solidFill>
                <a:latin typeface="Calibri" panose="020F0502020204030204"/>
              </a:rPr>
              <a:t>Writing LINQ Query:</a:t>
            </a:r>
            <a:endParaRPr lang="en-US" sz="2600">
              <a:solidFill>
                <a:srgbClr val="00AD50"/>
              </a:solidFill>
              <a:latin typeface="Calibri" panose="020F0502020204030204"/>
            </a:endParaRPr>
          </a:p>
          <a:p>
            <a:pPr marL="406400" indent="0">
              <a:spcAft>
                <a:spcPts val="7980"/>
              </a:spcAft>
            </a:pPr>
            <a:r>
              <a:rPr lang="en-US" sz="2300" b="1">
                <a:solidFill>
                  <a:srgbClr val="016DC0"/>
                </a:solidFill>
                <a:latin typeface="Calibri" panose="020F0502020204030204"/>
              </a:rPr>
              <a:t>1. Using Query Syntax</a:t>
            </a:r>
            <a:endParaRPr lang="en-US" sz="2300" b="1">
              <a:solidFill>
                <a:srgbClr val="016DC0"/>
              </a:solidFill>
              <a:latin typeface="Calibri" panose="020F0502020204030204"/>
            </a:endParaRPr>
          </a:p>
        </p:txBody>
      </p:sp>
      <p:sp>
        <p:nvSpPr>
          <p:cNvPr id="4" name="Rectangles 3"/>
          <p:cNvSpPr/>
          <p:nvPr/>
        </p:nvSpPr>
        <p:spPr>
          <a:xfrm>
            <a:off x="1816608" y="3794760"/>
            <a:ext cx="1225296" cy="298704"/>
          </a:xfrm>
          <a:prstGeom prst="rect">
            <a:avLst/>
          </a:prstGeom>
        </p:spPr>
        <p:txBody>
          <a:bodyPr wrap="none" lIns="0" tIns="0" rIns="0" bIns="0">
            <a:noAutofit/>
          </a:bodyPr>
          <a:p>
            <a:pPr indent="0">
              <a:spcBef>
                <a:spcPts val="7980"/>
              </a:spcBef>
              <a:spcAft>
                <a:spcPts val="1680"/>
              </a:spcAft>
            </a:pPr>
            <a:r>
              <a:rPr lang="en-US" sz="2300" b="1">
                <a:latin typeface="Calibri" panose="020F0502020204030204"/>
              </a:rPr>
              <a:t>Example :</a:t>
            </a:r>
            <a:endParaRPr lang="en-US" sz="2300" b="1">
              <a:latin typeface="Calibri" panose="020F0502020204030204"/>
            </a:endParaRPr>
          </a:p>
        </p:txBody>
      </p:sp>
      <p:sp>
        <p:nvSpPr>
          <p:cNvPr id="5" name="Rectangles 4"/>
          <p:cNvSpPr/>
          <p:nvPr/>
        </p:nvSpPr>
        <p:spPr>
          <a:xfrm>
            <a:off x="3264408" y="4376928"/>
            <a:ext cx="1173480" cy="152400"/>
          </a:xfrm>
          <a:prstGeom prst="rect">
            <a:avLst/>
          </a:prstGeom>
        </p:spPr>
        <p:txBody>
          <a:bodyPr wrap="none" lIns="0" tIns="0" rIns="0" bIns="0">
            <a:noAutofit/>
          </a:bodyPr>
          <a:p>
            <a:pPr indent="0"/>
            <a:r>
              <a:rPr lang="en-US" sz="2200" i="1" spc="-50">
                <a:solidFill>
                  <a:srgbClr val="408EA2"/>
                </a:solidFill>
                <a:latin typeface="Calibri" panose="020F0502020204030204"/>
              </a:rPr>
              <a:t>Result variable</a:t>
            </a:r>
            <a:endParaRPr lang="en-US" sz="2200" i="1" spc="-50">
              <a:solidFill>
                <a:srgbClr val="408EA2"/>
              </a:solidFill>
              <a:latin typeface="Calibri" panose="020F0502020204030204"/>
            </a:endParaRPr>
          </a:p>
        </p:txBody>
      </p:sp>
      <p:sp>
        <p:nvSpPr>
          <p:cNvPr id="6" name="Rectangles 5"/>
          <p:cNvSpPr/>
          <p:nvPr/>
        </p:nvSpPr>
        <p:spPr>
          <a:xfrm>
            <a:off x="4395216" y="4562856"/>
            <a:ext cx="97536" cy="76200"/>
          </a:xfrm>
          <a:prstGeom prst="rect">
            <a:avLst/>
          </a:prstGeom>
        </p:spPr>
        <p:txBody>
          <a:bodyPr wrap="none" lIns="0" tIns="0" rIns="0" bIns="0">
            <a:noAutofit/>
          </a:bodyPr>
          <a:p>
            <a:pPr indent="0"/>
            <a:r>
              <a:rPr lang="en-US" sz="1700" spc="-50">
                <a:solidFill>
                  <a:srgbClr val="7786A7"/>
                </a:solidFill>
                <a:latin typeface="Consolas" panose="020B0609020204030204"/>
              </a:rPr>
              <a:t>x</a:t>
            </a:r>
            <a:endParaRPr lang="en-US" sz="1700" spc="-50">
              <a:solidFill>
                <a:srgbClr val="7786A7"/>
              </a:solidFill>
              <a:latin typeface="Consolas" panose="020B0609020204030204"/>
            </a:endParaRPr>
          </a:p>
        </p:txBody>
      </p:sp>
      <p:sp>
        <p:nvSpPr>
          <p:cNvPr id="7" name="Rectangles 6"/>
          <p:cNvSpPr/>
          <p:nvPr/>
        </p:nvSpPr>
        <p:spPr>
          <a:xfrm>
            <a:off x="3770630" y="4690745"/>
            <a:ext cx="1536065" cy="375285"/>
          </a:xfrm>
          <a:prstGeom prst="rect">
            <a:avLst/>
          </a:prstGeom>
        </p:spPr>
        <p:txBody>
          <a:bodyPr wrap="none" lIns="0" tIns="0" rIns="0" bIns="0">
            <a:noAutofit/>
          </a:bodyPr>
          <a:p>
            <a:pPr indent="0" algn="r"/>
            <a:r>
              <a:rPr lang="en-US" sz="1800" b="1">
                <a:solidFill>
                  <a:srgbClr val="2B23C4"/>
                </a:solidFill>
                <a:latin typeface="Consolas" panose="020B0609020204030204"/>
              </a:rPr>
              <a:t>var </a:t>
            </a:r>
            <a:r>
              <a:rPr lang="en-US" sz="1800" b="1">
                <a:solidFill>
                  <a:srgbClr val="1C1929"/>
                </a:solidFill>
                <a:latin typeface="Consolas" panose="020B0609020204030204"/>
              </a:rPr>
              <a:t>result =</a:t>
            </a:r>
            <a:endParaRPr lang="en-US" sz="1800" b="1">
              <a:solidFill>
                <a:srgbClr val="1C1929"/>
              </a:solidFill>
              <a:latin typeface="Consolas" panose="020B0609020204030204"/>
            </a:endParaRPr>
          </a:p>
        </p:txBody>
      </p:sp>
      <p:sp>
        <p:nvSpPr>
          <p:cNvPr id="8" name="Rectangles 7"/>
          <p:cNvSpPr/>
          <p:nvPr/>
        </p:nvSpPr>
        <p:spPr>
          <a:xfrm>
            <a:off x="2176272" y="5224272"/>
            <a:ext cx="2228088" cy="228600"/>
          </a:xfrm>
          <a:prstGeom prst="rect">
            <a:avLst/>
          </a:prstGeom>
        </p:spPr>
        <p:txBody>
          <a:bodyPr wrap="none" lIns="0" tIns="0" rIns="0" bIns="0">
            <a:noAutofit/>
          </a:bodyPr>
          <a:p>
            <a:pPr indent="0"/>
            <a:r>
              <a:rPr lang="en-US" sz="1400" i="1">
                <a:solidFill>
                  <a:srgbClr val="408EA2"/>
                </a:solidFill>
                <a:latin typeface="Constantia" panose="02030602050306030303"/>
              </a:rPr>
              <a:t>Standard Query Operators•</a:t>
            </a:r>
            <a:endParaRPr lang="en-US" sz="1400" i="1">
              <a:solidFill>
                <a:srgbClr val="408EA2"/>
              </a:solidFill>
              <a:latin typeface="Constantia" panose="02030602050306030303"/>
            </a:endParaRPr>
          </a:p>
        </p:txBody>
      </p:sp>
    </p:spTree>
  </p:cSld>
  <p:clrMapOvr>
    <a:overrideClrMapping bg1="lt1" tx1="dk1" bg2="lt2" tx2="dk2" accent1="accent1" accent2="accent2" accent3="accent3" accent4="accent4" accent5="accent5" accent6="accent6" hlink="hlink" folHlink="folHlink"/>
  </p:clrMapOvr>
</p:sld>
</file>

<file path=ppt/slides/slide2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320040" y="1850136"/>
            <a:ext cx="5297424" cy="1789176"/>
          </a:xfrm>
          <a:prstGeom prst="rect">
            <a:avLst/>
          </a:prstGeom>
        </p:spPr>
      </p:pic>
      <p:pic>
        <p:nvPicPr>
          <p:cNvPr id="3" name="Picture 2"/>
          <p:cNvPicPr>
            <a:picLocks noChangeAspect="1"/>
          </p:cNvPicPr>
          <p:nvPr/>
        </p:nvPicPr>
        <p:blipFill>
          <a:blip r:embed="rId2"/>
          <a:stretch>
            <a:fillRect/>
          </a:stretch>
        </p:blipFill>
        <p:spPr>
          <a:xfrm>
            <a:off x="1545336" y="5273040"/>
            <a:ext cx="765048" cy="365760"/>
          </a:xfrm>
          <a:prstGeom prst="rect">
            <a:avLst/>
          </a:prstGeom>
        </p:spPr>
      </p:pic>
      <p:sp>
        <p:nvSpPr>
          <p:cNvPr id="4" name="Rectangles 3"/>
          <p:cNvSpPr/>
          <p:nvPr/>
        </p:nvSpPr>
        <p:spPr>
          <a:xfrm>
            <a:off x="1200912" y="4291584"/>
            <a:ext cx="1170432" cy="192024"/>
          </a:xfrm>
          <a:prstGeom prst="rect">
            <a:avLst/>
          </a:prstGeom>
        </p:spPr>
        <p:txBody>
          <a:bodyPr wrap="none" lIns="0" tIns="0" rIns="0" bIns="0">
            <a:noAutofit/>
          </a:bodyPr>
          <a:p>
            <a:pPr indent="0" algn="r">
              <a:spcAft>
                <a:spcPts val="1260"/>
              </a:spcAft>
            </a:pPr>
            <a:r>
              <a:rPr lang="en-US" sz="2200" i="1" spc="-50">
                <a:solidFill>
                  <a:srgbClr val="408EA2"/>
                </a:solidFill>
                <a:latin typeface="Calibri" panose="020F0502020204030204"/>
              </a:rPr>
              <a:t>Range variable</a:t>
            </a:r>
            <a:endParaRPr lang="en-US" sz="2200" i="1" spc="-50">
              <a:solidFill>
                <a:srgbClr val="408EA2"/>
              </a:solidFill>
              <a:latin typeface="Calibri" panose="020F0502020204030204"/>
            </a:endParaRPr>
          </a:p>
        </p:txBody>
      </p:sp>
      <p:sp>
        <p:nvSpPr>
          <p:cNvPr id="5" name="Rectangles 4"/>
          <p:cNvSpPr/>
          <p:nvPr/>
        </p:nvSpPr>
        <p:spPr>
          <a:xfrm>
            <a:off x="103632" y="4681728"/>
            <a:ext cx="2188464" cy="185928"/>
          </a:xfrm>
          <a:prstGeom prst="rect">
            <a:avLst/>
          </a:prstGeom>
        </p:spPr>
        <p:txBody>
          <a:bodyPr wrap="none" lIns="0" tIns="0" rIns="0" bIns="0">
            <a:noAutofit/>
          </a:bodyPr>
          <a:p>
            <a:pPr indent="0" algn="r">
              <a:spcAft>
                <a:spcPts val="630"/>
              </a:spcAft>
            </a:pPr>
            <a:r>
              <a:rPr lang="en-US" sz="1800" b="1">
                <a:solidFill>
                  <a:srgbClr val="2B23C4"/>
                </a:solidFill>
                <a:latin typeface="Consolas" panose="020B0609020204030204"/>
              </a:rPr>
              <a:t>from </a:t>
            </a:r>
            <a:r>
              <a:rPr lang="en-US" sz="1800" b="1">
                <a:solidFill>
                  <a:srgbClr val="1C1929"/>
                </a:solidFill>
                <a:latin typeface="Consolas" panose="020B0609020204030204"/>
              </a:rPr>
              <a:t>s </a:t>
            </a:r>
            <a:r>
              <a:rPr lang="en-US" sz="1800" b="1">
                <a:solidFill>
                  <a:srgbClr val="2B23C4"/>
                </a:solidFill>
                <a:latin typeface="Consolas" panose="020B0609020204030204"/>
              </a:rPr>
              <a:t>in </a:t>
            </a:r>
            <a:r>
              <a:rPr lang="en-US" sz="1800" b="1">
                <a:solidFill>
                  <a:srgbClr val="1C1929"/>
                </a:solidFill>
                <a:latin typeface="Consolas" panose="020B0609020204030204"/>
              </a:rPr>
              <a:t>strList</a:t>
            </a:r>
            <a:endParaRPr lang="en-US" sz="1800" b="1">
              <a:solidFill>
                <a:srgbClr val="1C1929"/>
              </a:solidFill>
              <a:latin typeface="Consolas" panose="020B0609020204030204"/>
            </a:endParaRPr>
          </a:p>
        </p:txBody>
      </p:sp>
      <p:sp>
        <p:nvSpPr>
          <p:cNvPr id="6" name="Rectangles 5"/>
          <p:cNvSpPr/>
          <p:nvPr/>
        </p:nvSpPr>
        <p:spPr>
          <a:xfrm>
            <a:off x="2919984" y="4413504"/>
            <a:ext cx="1758696" cy="588264"/>
          </a:xfrm>
          <a:prstGeom prst="rect">
            <a:avLst/>
          </a:prstGeom>
        </p:spPr>
        <p:txBody>
          <a:bodyPr lIns="0" tIns="0" rIns="0" bIns="0">
            <a:noAutofit/>
          </a:bodyPr>
          <a:p>
            <a:pPr indent="0">
              <a:lnSpc>
                <a:spcPts val="1535"/>
              </a:lnSpc>
            </a:pPr>
            <a:r>
              <a:rPr lang="en-US" sz="2200" i="1" spc="-50">
                <a:solidFill>
                  <a:srgbClr val="408EA2"/>
                </a:solidFill>
                <a:latin typeface="Calibri" panose="020F0502020204030204"/>
              </a:rPr>
              <a:t>Sequence ((Enumerable or iQueryable collection)</a:t>
            </a:r>
            <a:endParaRPr lang="en-US" sz="2200" i="1" spc="-50">
              <a:solidFill>
                <a:srgbClr val="408EA2"/>
              </a:solidFill>
              <a:latin typeface="Calibri" panose="020F0502020204030204"/>
            </a:endParaRPr>
          </a:p>
        </p:txBody>
      </p:sp>
      <p:sp>
        <p:nvSpPr>
          <p:cNvPr id="7" name="Rectangles 6"/>
          <p:cNvSpPr/>
          <p:nvPr/>
        </p:nvSpPr>
        <p:spPr>
          <a:xfrm>
            <a:off x="79248" y="4986528"/>
            <a:ext cx="3776472" cy="268224"/>
          </a:xfrm>
          <a:prstGeom prst="rect">
            <a:avLst/>
          </a:prstGeom>
        </p:spPr>
        <p:txBody>
          <a:bodyPr wrap="none" lIns="0" tIns="0" rIns="0" bIns="0">
            <a:noAutofit/>
          </a:bodyPr>
          <a:p>
            <a:pPr indent="0" algn="r">
              <a:spcBef>
                <a:spcPts val="630"/>
              </a:spcBef>
            </a:pPr>
            <a:r>
              <a:rPr lang="en-US" sz="1800" b="1">
                <a:solidFill>
                  <a:srgbClr val="2B23C4"/>
                </a:solidFill>
                <a:latin typeface="Consolas" panose="020B0609020204030204"/>
              </a:rPr>
              <a:t>where </a:t>
            </a:r>
            <a:r>
              <a:rPr lang="en-US" sz="1800" b="1">
                <a:solidFill>
                  <a:srgbClr val="493329"/>
                </a:solidFill>
                <a:latin typeface="Consolas" panose="020B0609020204030204"/>
              </a:rPr>
              <a:t>s.Contains("Tutorials")</a:t>
            </a:r>
            <a:endParaRPr lang="en-US" sz="1800" b="1">
              <a:solidFill>
                <a:srgbClr val="493329"/>
              </a:solidFill>
              <a:latin typeface="Consolas" panose="020B0609020204030204"/>
            </a:endParaRPr>
          </a:p>
        </p:txBody>
      </p:sp>
      <p:sp>
        <p:nvSpPr>
          <p:cNvPr id="8" name="Rectangles 7"/>
          <p:cNvSpPr/>
          <p:nvPr/>
        </p:nvSpPr>
        <p:spPr>
          <a:xfrm>
            <a:off x="0" y="5321808"/>
            <a:ext cx="1243584" cy="262128"/>
          </a:xfrm>
          <a:prstGeom prst="rect">
            <a:avLst/>
          </a:prstGeom>
        </p:spPr>
        <p:txBody>
          <a:bodyPr wrap="none" lIns="0" tIns="0" rIns="0" bIns="0">
            <a:noAutofit/>
          </a:bodyPr>
          <a:p>
            <a:pPr indent="0"/>
            <a:r>
              <a:rPr lang="en-US" sz="1800" b="1">
                <a:solidFill>
                  <a:srgbClr val="2B23C4"/>
                </a:solidFill>
                <a:latin typeface="Consolas" panose="020B0609020204030204"/>
              </a:rPr>
              <a:t>^select </a:t>
            </a:r>
            <a:r>
              <a:rPr lang="en-US" sz="1800" b="1">
                <a:solidFill>
                  <a:srgbClr val="1C1929"/>
                </a:solidFill>
                <a:latin typeface="Consolas" panose="020B0609020204030204"/>
              </a:rPr>
              <a:t>s;</a:t>
            </a:r>
            <a:endParaRPr lang="en-US" sz="1800" b="1">
              <a:solidFill>
                <a:srgbClr val="1C1929"/>
              </a:solidFill>
              <a:latin typeface="Consolas" panose="020B0609020204030204"/>
            </a:endParaRPr>
          </a:p>
        </p:txBody>
      </p:sp>
      <p:sp>
        <p:nvSpPr>
          <p:cNvPr id="9" name="Rectangles 8"/>
          <p:cNvSpPr/>
          <p:nvPr/>
        </p:nvSpPr>
        <p:spPr>
          <a:xfrm>
            <a:off x="2343912" y="5462016"/>
            <a:ext cx="1828800" cy="228600"/>
          </a:xfrm>
          <a:prstGeom prst="rect">
            <a:avLst/>
          </a:prstGeom>
        </p:spPr>
        <p:txBody>
          <a:bodyPr wrap="none" lIns="0" tIns="0" rIns="0" bIns="0">
            <a:noAutofit/>
          </a:bodyPr>
          <a:p>
            <a:pPr indent="0"/>
            <a:r>
              <a:rPr lang="en-US" sz="2200" i="1" spc="-50">
                <a:solidFill>
                  <a:srgbClr val="408EA2"/>
                </a:solidFill>
                <a:latin typeface="Calibri" panose="020F0502020204030204"/>
              </a:rPr>
              <a:t>Conditional expression</a:t>
            </a:r>
            <a:endParaRPr lang="en-US" sz="2200" i="1" spc="-50">
              <a:solidFill>
                <a:srgbClr val="408EA2"/>
              </a:solidFill>
              <a:latin typeface="Calibri" panose="020F0502020204030204"/>
            </a:endParaRPr>
          </a:p>
        </p:txBody>
      </p:sp>
      <p:sp>
        <p:nvSpPr>
          <p:cNvPr id="10" name="Rectangles 9"/>
          <p:cNvSpPr/>
          <p:nvPr/>
        </p:nvSpPr>
        <p:spPr>
          <a:xfrm>
            <a:off x="277368"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1" name="Rectangles 10"/>
          <p:cNvSpPr/>
          <p:nvPr/>
        </p:nvSpPr>
        <p:spPr>
          <a:xfrm>
            <a:off x="5748528"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928616" y="484632"/>
            <a:ext cx="1054608" cy="234696"/>
          </a:xfrm>
          <a:prstGeom prst="rect">
            <a:avLst/>
          </a:prstGeom>
        </p:spPr>
        <p:txBody>
          <a:bodyPr wrap="none" lIns="0" tIns="0" rIns="0" bIns="0">
            <a:noAutofit/>
          </a:bodyPr>
          <a:p>
            <a:pPr indent="0"/>
            <a:r>
              <a:rPr lang="en-US" sz="1700" b="1">
                <a:solidFill>
                  <a:srgbClr val="FC0000"/>
                </a:solidFill>
                <a:latin typeface="Consolas" panose="020B0609020204030204"/>
              </a:rPr>
              <a:t>Example -1</a:t>
            </a:r>
            <a:endParaRPr lang="en-US" sz="1700" b="1">
              <a:solidFill>
                <a:srgbClr val="FC0000"/>
              </a:solidFill>
              <a:latin typeface="Consolas" panose="020B0609020204030204"/>
            </a:endParaRPr>
          </a:p>
        </p:txBody>
      </p:sp>
      <p:sp>
        <p:nvSpPr>
          <p:cNvPr id="3" name="Rectangles 2"/>
          <p:cNvSpPr/>
          <p:nvPr/>
        </p:nvSpPr>
        <p:spPr>
          <a:xfrm>
            <a:off x="950976" y="832104"/>
            <a:ext cx="1109472" cy="448056"/>
          </a:xfrm>
          <a:prstGeom prst="rect">
            <a:avLst/>
          </a:prstGeom>
        </p:spPr>
        <p:txBody>
          <a:bodyPr wrap="none" lIns="0" tIns="0" rIns="0" bIns="0">
            <a:noAutofit/>
          </a:bodyPr>
          <a:p>
            <a:pPr indent="0"/>
            <a:r>
              <a:rPr lang="en-US" sz="4300">
                <a:latin typeface="Calibri" panose="020F0502020204030204"/>
              </a:rPr>
              <a:t>UNQ</a:t>
            </a:r>
            <a:endParaRPr lang="en-US" sz="4300">
              <a:latin typeface="Calibri" panose="020F0502020204030204"/>
            </a:endParaRPr>
          </a:p>
        </p:txBody>
      </p:sp>
      <p:sp>
        <p:nvSpPr>
          <p:cNvPr id="4" name="Rectangles 3"/>
          <p:cNvSpPr/>
          <p:nvPr/>
        </p:nvSpPr>
        <p:spPr>
          <a:xfrm>
            <a:off x="914400" y="1664208"/>
            <a:ext cx="3392424" cy="731520"/>
          </a:xfrm>
          <a:prstGeom prst="rect">
            <a:avLst/>
          </a:prstGeom>
        </p:spPr>
        <p:txBody>
          <a:bodyPr lIns="0" tIns="0" rIns="0" bIns="0">
            <a:noAutofit/>
          </a:bodyPr>
          <a:p>
            <a:pPr indent="0">
              <a:spcAft>
                <a:spcPts val="1050"/>
              </a:spcAft>
            </a:pPr>
            <a:r>
              <a:rPr lang="en-US" sz="2600">
                <a:solidFill>
                  <a:srgbClr val="00AD50"/>
                </a:solidFill>
                <a:latin typeface="Calibri" panose="020F0502020204030204"/>
              </a:rPr>
              <a:t>Writing UNQ Query:</a:t>
            </a:r>
            <a:endParaRPr lang="en-US" sz="2600">
              <a:solidFill>
                <a:srgbClr val="00AD50"/>
              </a:solidFill>
              <a:latin typeface="Calibri" panose="020F0502020204030204"/>
            </a:endParaRPr>
          </a:p>
          <a:p>
            <a:pPr indent="0" algn="r"/>
            <a:r>
              <a:rPr lang="en-US" sz="2600">
                <a:solidFill>
                  <a:srgbClr val="016DC0"/>
                </a:solidFill>
                <a:latin typeface="Calibri" panose="020F0502020204030204"/>
              </a:rPr>
              <a:t>1. Using Query Syntax</a:t>
            </a:r>
            <a:endParaRPr lang="en-US" sz="2600">
              <a:solidFill>
                <a:srgbClr val="016DC0"/>
              </a:solidFill>
              <a:latin typeface="Calibri" panose="020F0502020204030204"/>
            </a:endParaRPr>
          </a:p>
        </p:txBody>
      </p:sp>
      <p:sp>
        <p:nvSpPr>
          <p:cNvPr id="5" name="Rectangles 4"/>
          <p:cNvSpPr/>
          <p:nvPr/>
        </p:nvSpPr>
        <p:spPr>
          <a:xfrm>
            <a:off x="4949952" y="829056"/>
            <a:ext cx="6345936" cy="5919216"/>
          </a:xfrm>
          <a:prstGeom prst="rect">
            <a:avLst/>
          </a:prstGeom>
        </p:spPr>
        <p:txBody>
          <a:bodyPr lIns="0" tIns="0" rIns="0" bIns="0">
            <a:noAutofit/>
          </a:bodyPr>
          <a:p>
            <a:pPr indent="0">
              <a:spcAft>
                <a:spcPts val="210"/>
              </a:spcAft>
            </a:pPr>
            <a:r>
              <a:rPr lang="en-US" sz="1600">
                <a:solidFill>
                  <a:srgbClr val="130ECE"/>
                </a:solidFill>
                <a:latin typeface="Consolas" panose="020B0609020204030204"/>
              </a:rPr>
              <a:t>^namespace </a:t>
            </a:r>
            <a:r>
              <a:rPr lang="en-US" sz="1600">
                <a:solidFill>
                  <a:srgbClr val="120D18"/>
                </a:solidFill>
                <a:latin typeface="Consolas" panose="020B0609020204030204"/>
              </a:rPr>
              <a:t>SessionlODemo</a:t>
            </a:r>
            <a:endParaRPr lang="en-US" sz="1600">
              <a:solidFill>
                <a:srgbClr val="120D18"/>
              </a:solidFill>
              <a:latin typeface="Consolas" panose="020B0609020204030204"/>
            </a:endParaRPr>
          </a:p>
          <a:p>
            <a:pPr marL="711200" indent="0">
              <a:spcAft>
                <a:spcPts val="210"/>
              </a:spcAft>
            </a:pPr>
            <a:r>
              <a:rPr lang="en-US" sz="1200">
                <a:solidFill>
                  <a:srgbClr val="A6A4A6"/>
                </a:solidFill>
                <a:latin typeface="Calibri" panose="020F0502020204030204"/>
              </a:rPr>
              <a:t>O references</a:t>
            </a:r>
            <a:endParaRPr lang="en-US" sz="1200">
              <a:solidFill>
                <a:srgbClr val="A6A4A6"/>
              </a:solidFill>
              <a:latin typeface="Calibri" panose="020F0502020204030204"/>
            </a:endParaRPr>
          </a:p>
          <a:p>
            <a:pPr indent="0">
              <a:lnSpc>
                <a:spcPts val="2110"/>
              </a:lnSpc>
            </a:pPr>
            <a:r>
              <a:rPr lang="en-US" sz="1600">
                <a:solidFill>
                  <a:srgbClr val="574733"/>
                </a:solidFill>
                <a:latin typeface="Consolas" panose="020B0609020204030204"/>
              </a:rPr>
              <a:t>3{ </a:t>
            </a:r>
            <a:r>
              <a:rPr lang="en-US" sz="1600">
                <a:solidFill>
                  <a:srgbClr val="130ECE"/>
                </a:solidFill>
                <a:latin typeface="Consolas" panose="020B0609020204030204"/>
              </a:rPr>
              <a:t>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a:p>
            <a:pPr marL="139700" indent="0">
              <a:lnSpc>
                <a:spcPts val="2110"/>
              </a:lnSpc>
            </a:pPr>
            <a:r>
              <a:rPr lang="en-US" sz="2600">
                <a:solidFill>
                  <a:srgbClr val="D4D4D4"/>
                </a:solidFill>
                <a:latin typeface="Calibri" panose="020F0502020204030204"/>
              </a:rPr>
              <a:t>: </a:t>
            </a:r>
            <a:r>
              <a:rPr lang="en-US" sz="2600">
                <a:solidFill>
                  <a:srgbClr val="120D18"/>
                </a:solidFill>
                <a:latin typeface="Calibri" panose="020F0502020204030204"/>
              </a:rPr>
              <a:t>{</a:t>
            </a:r>
            <a:endParaRPr lang="en-US" sz="2600">
              <a:solidFill>
                <a:srgbClr val="120D18"/>
              </a:solidFill>
              <a:latin typeface="Calibri" panose="020F0502020204030204"/>
            </a:endParaRPr>
          </a:p>
          <a:p>
            <a:pPr marL="1092200" indent="0">
              <a:spcAft>
                <a:spcPts val="210"/>
              </a:spcAft>
            </a:pPr>
            <a:r>
              <a:rPr lang="en-US" sz="1200">
                <a:solidFill>
                  <a:srgbClr val="A6A4A6"/>
                </a:solidFill>
                <a:latin typeface="Calibri" panose="020F0502020204030204"/>
              </a:rPr>
              <a:t>0 references</a:t>
            </a:r>
            <a:endParaRPr lang="en-US" sz="1200">
              <a:solidFill>
                <a:srgbClr val="A6A4A6"/>
              </a:solidFill>
              <a:latin typeface="Calibri" panose="020F0502020204030204"/>
            </a:endParaRPr>
          </a:p>
          <a:p>
            <a:pPr marL="1092200" indent="0"/>
            <a:r>
              <a:rPr lang="en-US" sz="1600">
                <a:solidFill>
                  <a:srgbClr val="130ECE"/>
                </a:solidFill>
                <a:latin typeface="Consolas" panose="020B0609020204030204"/>
              </a:rPr>
              <a:t>static void </a:t>
            </a:r>
            <a:r>
              <a:rPr lang="en-US" sz="1600">
                <a:solidFill>
                  <a:srgbClr val="312694"/>
                </a:solidFill>
                <a:latin typeface="Consolas" panose="020B0609020204030204"/>
              </a:rPr>
              <a:t>Main(string</a:t>
            </a:r>
            <a:r>
              <a:rPr lang="en-US" sz="1600">
                <a:solidFill>
                  <a:srgbClr val="120D18"/>
                </a:solidFill>
                <a:latin typeface="Consolas" panose="020B0609020204030204"/>
              </a:rPr>
              <a:t>[] </a:t>
            </a:r>
            <a:r>
              <a:rPr lang="en-US" sz="1600" spc="-50">
                <a:solidFill>
                  <a:srgbClr val="888888"/>
                </a:solidFill>
                <a:latin typeface="Consolas" panose="020B0609020204030204"/>
              </a:rPr>
              <a:t>args)</a:t>
            </a:r>
            <a:endParaRPr lang="en-US" sz="1600" spc="-50">
              <a:solidFill>
                <a:srgbClr val="888888"/>
              </a:solidFill>
              <a:latin typeface="Consolas" panose="020B0609020204030204"/>
            </a:endParaRPr>
          </a:p>
          <a:p>
            <a:pPr marL="139700" indent="0">
              <a:spcAft>
                <a:spcPts val="210"/>
              </a:spcAft>
            </a:pPr>
            <a:r>
              <a:rPr lang="en-US" sz="2600">
                <a:solidFill>
                  <a:srgbClr val="D4D4D4"/>
                </a:solidFill>
                <a:latin typeface="Calibri" panose="020F0502020204030204"/>
              </a:rPr>
              <a:t>| </a:t>
            </a:r>
            <a:r>
              <a:rPr lang="en-US" sz="2600">
                <a:solidFill>
                  <a:srgbClr val="120D18"/>
                </a:solidFill>
                <a:latin typeface="Calibri" panose="020F0502020204030204"/>
              </a:rPr>
              <a:t>{</a:t>
            </a:r>
            <a:endParaRPr lang="en-US" sz="2600">
              <a:solidFill>
                <a:srgbClr val="120D18"/>
              </a:solidFill>
              <a:latin typeface="Calibri" panose="020F0502020204030204"/>
            </a:endParaRPr>
          </a:p>
          <a:p>
            <a:pPr marL="1587500" indent="0">
              <a:lnSpc>
                <a:spcPts val="2015"/>
              </a:lnSpc>
            </a:pPr>
            <a:r>
              <a:rPr lang="en-US" sz="1600">
                <a:solidFill>
                  <a:srgbClr val="312694"/>
                </a:solidFill>
                <a:latin typeface="Consolas" panose="020B0609020204030204"/>
              </a:rPr>
              <a:t>List&lt;string&gt; </a:t>
            </a:r>
            <a:r>
              <a:rPr lang="en-US" sz="1600">
                <a:solidFill>
                  <a:srgbClr val="2C3569"/>
                </a:solidFill>
                <a:latin typeface="Consolas" panose="020B0609020204030204"/>
              </a:rPr>
              <a:t>list </a:t>
            </a:r>
            <a:r>
              <a:rPr lang="en-US" sz="1600">
                <a:latin typeface="Consolas" panose="020B0609020204030204"/>
              </a:rPr>
              <a:t>= </a:t>
            </a:r>
            <a:r>
              <a:rPr lang="en-US" sz="1600">
                <a:solidFill>
                  <a:srgbClr val="130ECE"/>
                </a:solidFill>
                <a:latin typeface="Consolas" panose="020B0609020204030204"/>
              </a:rPr>
              <a:t>new </a:t>
            </a:r>
            <a:r>
              <a:rPr lang="en-US" sz="1600">
                <a:solidFill>
                  <a:srgbClr val="312694"/>
                </a:solidFill>
                <a:latin typeface="Consolas" panose="020B0609020204030204"/>
              </a:rPr>
              <a:t>List&lt;string&gt;()</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587500" indent="0">
              <a:lnSpc>
                <a:spcPts val="2015"/>
              </a:lnSpc>
            </a:pPr>
            <a:r>
              <a:rPr lang="en-US" sz="1600">
                <a:solidFill>
                  <a:srgbClr val="2C3569"/>
                </a:solidFill>
                <a:latin typeface="Consolas" panose="020B0609020204030204"/>
              </a:rPr>
              <a:t>list</a:t>
            </a:r>
            <a:r>
              <a:rPr lang="en-US" sz="1600">
                <a:solidFill>
                  <a:srgbClr val="120D18"/>
                </a:solidFill>
                <a:latin typeface="Consolas" panose="020B0609020204030204"/>
              </a:rPr>
              <a:t>.</a:t>
            </a:r>
            <a:r>
              <a:rPr lang="en-US" sz="1600">
                <a:solidFill>
                  <a:srgbClr val="574733"/>
                </a:solidFill>
                <a:latin typeface="Consolas" panose="020B0609020204030204"/>
              </a:rPr>
              <a:t>Add("</a:t>
            </a:r>
            <a:r>
              <a:rPr lang="en-US" sz="1600">
                <a:solidFill>
                  <a:srgbClr val="7B292C"/>
                </a:solidFill>
                <a:latin typeface="Consolas" panose="020B0609020204030204"/>
              </a:rPr>
              <a:t>Java")</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587500" indent="0">
              <a:lnSpc>
                <a:spcPts val="2015"/>
              </a:lnSpc>
            </a:pPr>
            <a:r>
              <a:rPr lang="en-US" sz="1600">
                <a:solidFill>
                  <a:srgbClr val="2C3569"/>
                </a:solidFill>
                <a:latin typeface="Consolas" panose="020B0609020204030204"/>
              </a:rPr>
              <a:t>list.</a:t>
            </a:r>
            <a:r>
              <a:rPr lang="en-US" sz="1600">
                <a:solidFill>
                  <a:srgbClr val="574733"/>
                </a:solidFill>
                <a:latin typeface="Consolas" panose="020B0609020204030204"/>
              </a:rPr>
              <a:t>Add</a:t>
            </a:r>
            <a:r>
              <a:rPr lang="en-US" sz="1600">
                <a:solidFill>
                  <a:srgbClr val="7B292C"/>
                </a:solidFill>
                <a:latin typeface="Consolas" panose="020B0609020204030204"/>
              </a:rPr>
              <a:t>(".NET");</a:t>
            </a:r>
            <a:endParaRPr lang="en-US" sz="1600">
              <a:solidFill>
                <a:srgbClr val="7B292C"/>
              </a:solidFill>
              <a:latin typeface="Consolas" panose="020B0609020204030204"/>
            </a:endParaRPr>
          </a:p>
          <a:p>
            <a:pPr marL="1587500" indent="0">
              <a:lnSpc>
                <a:spcPts val="2015"/>
              </a:lnSpc>
            </a:pPr>
            <a:r>
              <a:rPr lang="en-US" sz="1600">
                <a:solidFill>
                  <a:srgbClr val="2C3569"/>
                </a:solidFill>
                <a:latin typeface="Consolas" panose="020B0609020204030204"/>
              </a:rPr>
              <a:t>list</a:t>
            </a:r>
            <a:r>
              <a:rPr lang="en-US" sz="1600">
                <a:solidFill>
                  <a:srgbClr val="574733"/>
                </a:solidFill>
                <a:latin typeface="Consolas" panose="020B0609020204030204"/>
              </a:rPr>
              <a:t>.Add</a:t>
            </a:r>
            <a:r>
              <a:rPr lang="en-US" sz="1600">
                <a:solidFill>
                  <a:srgbClr val="7B292C"/>
                </a:solidFill>
                <a:latin typeface="Consolas" panose="020B0609020204030204"/>
              </a:rPr>
              <a:t>("Python")</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587500" indent="0">
              <a:lnSpc>
                <a:spcPts val="2015"/>
              </a:lnSpc>
            </a:pPr>
            <a:r>
              <a:rPr lang="en-US" sz="1600">
                <a:solidFill>
                  <a:srgbClr val="2C3569"/>
                </a:solidFill>
                <a:latin typeface="Consolas" panose="020B0609020204030204"/>
              </a:rPr>
              <a:t>list</a:t>
            </a:r>
            <a:r>
              <a:rPr lang="en-US" sz="1600">
                <a:solidFill>
                  <a:srgbClr val="120D18"/>
                </a:solidFill>
                <a:latin typeface="Consolas" panose="020B0609020204030204"/>
              </a:rPr>
              <a:t>.</a:t>
            </a:r>
            <a:r>
              <a:rPr lang="en-US" sz="1600">
                <a:solidFill>
                  <a:srgbClr val="7B292C"/>
                </a:solidFill>
                <a:latin typeface="Consolas" panose="020B0609020204030204"/>
              </a:rPr>
              <a:t>Add("SQL")</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587500" indent="0">
              <a:lnSpc>
                <a:spcPts val="2015"/>
              </a:lnSpc>
            </a:pPr>
            <a:r>
              <a:rPr lang="en-US" sz="1600">
                <a:solidFill>
                  <a:srgbClr val="1B7721"/>
                </a:solidFill>
                <a:latin typeface="Consolas" panose="020B0609020204030204"/>
              </a:rPr>
              <a:t>// LINQ Query Syntax</a:t>
            </a:r>
            <a:endParaRPr lang="en-US" sz="1600">
              <a:solidFill>
                <a:srgbClr val="1B7721"/>
              </a:solidFill>
              <a:latin typeface="Consolas" panose="020B0609020204030204"/>
            </a:endParaRPr>
          </a:p>
          <a:p>
            <a:pPr marL="1587500" indent="0">
              <a:lnSpc>
                <a:spcPts val="2015"/>
              </a:lnSpc>
            </a:pPr>
            <a:r>
              <a:rPr lang="en-US" sz="1600">
                <a:solidFill>
                  <a:srgbClr val="130ECE"/>
                </a:solidFill>
                <a:latin typeface="Consolas" panose="020B0609020204030204"/>
              </a:rPr>
              <a:t>var </a:t>
            </a:r>
            <a:r>
              <a:rPr lang="en-US" sz="1600">
                <a:solidFill>
                  <a:srgbClr val="2C3569"/>
                </a:solidFill>
                <a:latin typeface="Consolas" panose="020B0609020204030204"/>
              </a:rPr>
              <a:t>result </a:t>
            </a:r>
            <a:r>
              <a:rPr lang="en-US" sz="1600">
                <a:solidFill>
                  <a:srgbClr val="150D9E"/>
                </a:solidFill>
                <a:latin typeface="Consolas" panose="020B0609020204030204"/>
              </a:rPr>
              <a:t>=-From </a:t>
            </a:r>
            <a:r>
              <a:rPr lang="en-US" sz="1600">
                <a:solidFill>
                  <a:srgbClr val="120D18"/>
                </a:solidFill>
                <a:latin typeface="Consolas" panose="020B0609020204030204"/>
              </a:rPr>
              <a:t>items </a:t>
            </a:r>
            <a:r>
              <a:rPr lang="en-US" sz="1600">
                <a:solidFill>
                  <a:srgbClr val="130ECE"/>
                </a:solidFill>
                <a:latin typeface="Consolas" panose="020B0609020204030204"/>
              </a:rPr>
              <a:t>in </a:t>
            </a:r>
            <a:r>
              <a:rPr lang="en-US" sz="1600">
                <a:solidFill>
                  <a:srgbClr val="2C3569"/>
                </a:solidFill>
                <a:latin typeface="Consolas" panose="020B0609020204030204"/>
              </a:rPr>
              <a:t>list</a:t>
            </a:r>
            <a:endParaRPr lang="en-US" sz="1600">
              <a:solidFill>
                <a:srgbClr val="2C3569"/>
              </a:solidFill>
              <a:latin typeface="Consolas" panose="020B0609020204030204"/>
            </a:endParaRPr>
          </a:p>
          <a:p>
            <a:pPr marL="2933700" indent="0" algn="just">
              <a:lnSpc>
                <a:spcPts val="2015"/>
              </a:lnSpc>
              <a:spcAft>
                <a:spcPts val="1260"/>
              </a:spcAft>
            </a:pPr>
            <a:r>
              <a:rPr lang="en-US" sz="1600">
                <a:solidFill>
                  <a:srgbClr val="130ECE"/>
                </a:solidFill>
                <a:latin typeface="Consolas" panose="020B0609020204030204"/>
              </a:rPr>
              <a:t>where </a:t>
            </a:r>
            <a:r>
              <a:rPr lang="en-US" sz="1600">
                <a:solidFill>
                  <a:srgbClr val="120D18"/>
                </a:solidFill>
                <a:latin typeface="Consolas" panose="020B0609020204030204"/>
              </a:rPr>
              <a:t>items.</a:t>
            </a:r>
            <a:r>
              <a:rPr lang="en-US" sz="1600">
                <a:solidFill>
                  <a:srgbClr val="574733"/>
                </a:solidFill>
                <a:latin typeface="Consolas" panose="020B0609020204030204"/>
              </a:rPr>
              <a:t>Contains("</a:t>
            </a:r>
            <a:r>
              <a:rPr lang="en-US" sz="1600">
                <a:solidFill>
                  <a:srgbClr val="7B292C"/>
                </a:solidFill>
                <a:latin typeface="Consolas" panose="020B0609020204030204"/>
              </a:rPr>
              <a:t>Java") </a:t>
            </a:r>
            <a:r>
              <a:rPr lang="en-US" sz="1600">
                <a:solidFill>
                  <a:srgbClr val="130ECE"/>
                </a:solidFill>
                <a:latin typeface="Consolas" panose="020B0609020204030204"/>
              </a:rPr>
              <a:t>select </a:t>
            </a:r>
            <a:r>
              <a:rPr lang="en-US" sz="1600">
                <a:solidFill>
                  <a:srgbClr val="120D18"/>
                </a:solidFill>
                <a:latin typeface="Consolas" panose="020B0609020204030204"/>
              </a:rPr>
              <a:t>items;</a:t>
            </a:r>
            <a:endParaRPr lang="en-US" sz="1600">
              <a:solidFill>
                <a:srgbClr val="120D18"/>
              </a:solidFill>
              <a:latin typeface="Consolas" panose="020B0609020204030204"/>
            </a:endParaRPr>
          </a:p>
          <a:p>
            <a:pPr marL="1587500" indent="0"/>
            <a:r>
              <a:rPr lang="en-US" sz="1600">
                <a:solidFill>
                  <a:srgbClr val="811BAD"/>
                </a:solidFill>
                <a:latin typeface="Consolas" panose="020B0609020204030204"/>
              </a:rPr>
              <a:t>-Foreach </a:t>
            </a:r>
            <a:r>
              <a:rPr lang="en-US" sz="1600">
                <a:solidFill>
                  <a:srgbClr val="150D9E"/>
                </a:solidFill>
                <a:latin typeface="Consolas" panose="020B0609020204030204"/>
              </a:rPr>
              <a:t>(var </a:t>
            </a:r>
            <a:r>
              <a:rPr lang="en-US" sz="1600">
                <a:solidFill>
                  <a:srgbClr val="2C3569"/>
                </a:solidFill>
                <a:latin typeface="Consolas" panose="020B0609020204030204"/>
              </a:rPr>
              <a:t>item </a:t>
            </a:r>
            <a:r>
              <a:rPr lang="en-US" sz="1600">
                <a:solidFill>
                  <a:srgbClr val="811BAD"/>
                </a:solidFill>
                <a:latin typeface="Consolas" panose="020B0609020204030204"/>
              </a:rPr>
              <a:t>in </a:t>
            </a:r>
            <a:r>
              <a:rPr lang="en-US" sz="1600">
                <a:solidFill>
                  <a:srgbClr val="2C3569"/>
                </a:solidFill>
                <a:latin typeface="Consolas" panose="020B0609020204030204"/>
              </a:rPr>
              <a:t>result)</a:t>
            </a:r>
            <a:endParaRPr lang="en-US" sz="1600">
              <a:solidFill>
                <a:srgbClr val="2C3569"/>
              </a:solidFill>
              <a:latin typeface="Consolas" panose="020B0609020204030204"/>
            </a:endParaRPr>
          </a:p>
          <a:p>
            <a:pPr marL="139700" indent="0">
              <a:spcAft>
                <a:spcPts val="210"/>
              </a:spcAft>
            </a:pPr>
            <a:r>
              <a:rPr lang="en-US" sz="2600">
                <a:solidFill>
                  <a:srgbClr val="D4D4D4"/>
                </a:solidFill>
                <a:latin typeface="Calibri" panose="020F0502020204030204"/>
              </a:rPr>
              <a:t>| </a:t>
            </a:r>
            <a:r>
              <a:rPr lang="en-US" sz="2600">
                <a:solidFill>
                  <a:srgbClr val="120D18"/>
                </a:solidFill>
                <a:latin typeface="Calibri" panose="020F0502020204030204"/>
              </a:rPr>
              <a:t>{</a:t>
            </a:r>
            <a:endParaRPr lang="en-US" sz="2600">
              <a:solidFill>
                <a:srgbClr val="120D18"/>
              </a:solidFill>
              <a:latin typeface="Calibri" panose="020F0502020204030204"/>
            </a:endParaRPr>
          </a:p>
          <a:p>
            <a:pPr marL="2070100" indent="0">
              <a:spcAft>
                <a:spcPts val="210"/>
              </a:spcAft>
            </a:pPr>
            <a:r>
              <a:rPr lang="en-US" sz="1600">
                <a:solidFill>
                  <a:srgbClr val="408EA2"/>
                </a:solidFill>
                <a:latin typeface="Consolas" panose="020B0609020204030204"/>
              </a:rPr>
              <a:t>Console</a:t>
            </a:r>
            <a:r>
              <a:rPr lang="en-US" sz="1600">
                <a:solidFill>
                  <a:srgbClr val="120D18"/>
                </a:solidFill>
                <a:latin typeface="Consolas" panose="020B0609020204030204"/>
              </a:rPr>
              <a:t>.</a:t>
            </a:r>
            <a:r>
              <a:rPr lang="en-US" sz="1600">
                <a:solidFill>
                  <a:srgbClr val="574733"/>
                </a:solidFill>
                <a:latin typeface="Consolas" panose="020B0609020204030204"/>
              </a:rPr>
              <a:t>WriteLine(item)</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587500" indent="0">
              <a:lnSpc>
                <a:spcPts val="204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92200" indent="0">
              <a:lnSpc>
                <a:spcPts val="204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609600" indent="0">
              <a:lnSpc>
                <a:spcPts val="204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228600" indent="0" algn="just"/>
            <a:r>
              <a:rPr lang="en-US" sz="1000">
                <a:latin typeface="Consolas" panose="020B0609020204030204"/>
              </a:rPr>
              <a:t>_</a:t>
            </a:r>
            <a:endParaRPr lang="en-US" sz="1000">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2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32104"/>
            <a:ext cx="1109472" cy="448056"/>
          </a:xfrm>
          <a:prstGeom prst="rect">
            <a:avLst/>
          </a:prstGeom>
        </p:spPr>
        <p:txBody>
          <a:bodyPr wrap="none" lIns="0" tIns="0" rIns="0" bIns="0">
            <a:noAutofit/>
          </a:bodyPr>
          <a:p>
            <a:pPr indent="0"/>
            <a:r>
              <a:rPr lang="en-US" sz="4400">
                <a:latin typeface="Calibri" panose="020F0502020204030204"/>
              </a:rPr>
              <a:t>LINQ</a:t>
            </a:r>
            <a:endParaRPr lang="en-US" sz="4400">
              <a:latin typeface="Calibri" panose="020F0502020204030204"/>
            </a:endParaRPr>
          </a:p>
        </p:txBody>
      </p:sp>
      <p:sp>
        <p:nvSpPr>
          <p:cNvPr id="3" name="Rectangles 2"/>
          <p:cNvSpPr/>
          <p:nvPr/>
        </p:nvSpPr>
        <p:spPr>
          <a:xfrm>
            <a:off x="914400" y="1664208"/>
            <a:ext cx="3392424" cy="731520"/>
          </a:xfrm>
          <a:prstGeom prst="rect">
            <a:avLst/>
          </a:prstGeom>
        </p:spPr>
        <p:txBody>
          <a:bodyPr lIns="0" tIns="0" rIns="0" bIns="0">
            <a:noAutofit/>
          </a:bodyPr>
          <a:p>
            <a:pPr indent="0">
              <a:spcAft>
                <a:spcPts val="1050"/>
              </a:spcAft>
            </a:pPr>
            <a:r>
              <a:rPr lang="en-US" sz="2600">
                <a:solidFill>
                  <a:srgbClr val="00AD50"/>
                </a:solidFill>
                <a:latin typeface="Calibri" panose="020F0502020204030204"/>
              </a:rPr>
              <a:t>Writing LINQ Query:</a:t>
            </a:r>
            <a:endParaRPr lang="en-US" sz="2600">
              <a:solidFill>
                <a:srgbClr val="00AD50"/>
              </a:solidFill>
              <a:latin typeface="Calibri" panose="020F0502020204030204"/>
            </a:endParaRPr>
          </a:p>
          <a:p>
            <a:pPr indent="0" algn="r"/>
            <a:r>
              <a:rPr lang="en-US" sz="2600">
                <a:solidFill>
                  <a:srgbClr val="016DC0"/>
                </a:solidFill>
                <a:latin typeface="Calibri" panose="020F0502020204030204"/>
              </a:rPr>
              <a:t>1. Using Query Syntax</a:t>
            </a:r>
            <a:endParaRPr lang="en-US" sz="2600">
              <a:solidFill>
                <a:srgbClr val="016DC0"/>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13360" y="265176"/>
            <a:ext cx="1054608" cy="234696"/>
          </a:xfrm>
          <a:prstGeom prst="rect">
            <a:avLst/>
          </a:prstGeom>
        </p:spPr>
        <p:txBody>
          <a:bodyPr wrap="none" lIns="0" tIns="0" rIns="0" bIns="0">
            <a:noAutofit/>
          </a:bodyPr>
          <a:p>
            <a:pPr indent="0"/>
            <a:r>
              <a:rPr lang="en-US" sz="1700" b="1">
                <a:solidFill>
                  <a:srgbClr val="FC0000"/>
                </a:solidFill>
                <a:latin typeface="Consolas" panose="020B0609020204030204"/>
              </a:rPr>
              <a:t>Example -2</a:t>
            </a:r>
            <a:endParaRPr lang="en-US" sz="1700" b="1">
              <a:solidFill>
                <a:srgbClr val="FC0000"/>
              </a:solidFill>
              <a:latin typeface="Consolas" panose="020B0609020204030204"/>
            </a:endParaRPr>
          </a:p>
        </p:txBody>
      </p:sp>
      <p:sp>
        <p:nvSpPr>
          <p:cNvPr id="3" name="Rectangles 2"/>
          <p:cNvSpPr/>
          <p:nvPr/>
        </p:nvSpPr>
        <p:spPr>
          <a:xfrm>
            <a:off x="134112" y="569976"/>
            <a:ext cx="5446776" cy="5925312"/>
          </a:xfrm>
          <a:prstGeom prst="rect">
            <a:avLst/>
          </a:prstGeom>
        </p:spPr>
        <p:txBody>
          <a:bodyPr lIns="0" tIns="0" rIns="0" bIns="0">
            <a:noAutofit/>
          </a:bodyPr>
          <a:p>
            <a:pPr indent="0">
              <a:spcAft>
                <a:spcPts val="210"/>
              </a:spcAft>
            </a:pPr>
            <a:r>
              <a:rPr lang="en-US" sz="1600">
                <a:solidFill>
                  <a:srgbClr val="130ECE"/>
                </a:solidFill>
                <a:latin typeface="Consolas" panose="020B0609020204030204"/>
              </a:rPr>
              <a:t>namespace </a:t>
            </a:r>
            <a:r>
              <a:rPr lang="en-US" sz="1600">
                <a:solidFill>
                  <a:srgbClr val="120D18"/>
                </a:solidFill>
                <a:latin typeface="Consolas" panose="020B0609020204030204"/>
              </a:rPr>
              <a:t>SessionlQDemo</a:t>
            </a:r>
            <a:endParaRPr lang="en-US" sz="1600">
              <a:solidFill>
                <a:srgbClr val="120D18"/>
              </a:solidFill>
              <a:latin typeface="Consolas" panose="020B0609020204030204"/>
            </a:endParaRPr>
          </a:p>
          <a:p>
            <a:pPr marL="5969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spcAft>
                <a:spcPts val="210"/>
              </a:spcAft>
            </a:pPr>
            <a:r>
              <a:rPr lang="en-US" sz="1600">
                <a:solidFill>
                  <a:srgbClr val="120D18"/>
                </a:solidFill>
                <a:latin typeface="Consolas" panose="020B0609020204030204"/>
              </a:rPr>
              <a:t>{ </a:t>
            </a:r>
            <a:r>
              <a:rPr lang="en-US" sz="1600">
                <a:solidFill>
                  <a:srgbClr val="130ECE"/>
                </a:solidFill>
                <a:latin typeface="Consolas" panose="020B0609020204030204"/>
              </a:rPr>
              <a:t>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a:p>
            <a:pPr marL="508000" indent="0"/>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r>
              <a:rPr lang="en-US" sz="900" spc="-50">
                <a:solidFill>
                  <a:srgbClr val="D4D4D4"/>
                </a:solidFill>
                <a:latin typeface="Calibri" panose="020F0502020204030204"/>
              </a:rPr>
              <a:t>I</a:t>
            </a:r>
            <a:endParaRPr lang="en-US" sz="900" spc="-50">
              <a:solidFill>
                <a:srgbClr val="D4D4D4"/>
              </a:solidFill>
              <a:latin typeface="Calibri" panose="020F0502020204030204"/>
            </a:endParaRPr>
          </a:p>
          <a:p>
            <a:pPr marL="9779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R="254000" indent="0" algn="ctr"/>
            <a:r>
              <a:rPr lang="en-US" sz="1600">
                <a:solidFill>
                  <a:srgbClr val="130ECE"/>
                </a:solidFill>
                <a:latin typeface="Consolas" panose="020B0609020204030204"/>
              </a:rPr>
              <a:t>static void </a:t>
            </a:r>
            <a:r>
              <a:rPr lang="en-US" sz="1600">
                <a:solidFill>
                  <a:srgbClr val="34357D"/>
                </a:solidFill>
                <a:latin typeface="Consolas" panose="020B0609020204030204"/>
              </a:rPr>
              <a:t>Main(string</a:t>
            </a:r>
            <a:r>
              <a:rPr lang="en-US" sz="160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indent="0">
              <a:spcAft>
                <a:spcPts val="210"/>
              </a:spcAft>
            </a:pPr>
            <a:r>
              <a:rPr lang="en-US" sz="2600">
                <a:solidFill>
                  <a:srgbClr val="D4D4D4"/>
                </a:solidFill>
                <a:latin typeface="Calibri" panose="020F0502020204030204"/>
              </a:rPr>
              <a:t>| </a:t>
            </a:r>
            <a:r>
              <a:rPr lang="en-US" sz="2600">
                <a:solidFill>
                  <a:srgbClr val="120D18"/>
                </a:solidFill>
                <a:latin typeface="Calibri" panose="020F0502020204030204"/>
              </a:rPr>
              <a:t>{</a:t>
            </a:r>
            <a:endParaRPr lang="en-US" sz="2600">
              <a:solidFill>
                <a:srgbClr val="120D18"/>
              </a:solidFill>
              <a:latin typeface="Calibri" panose="020F0502020204030204"/>
            </a:endParaRPr>
          </a:p>
          <a:p>
            <a:pPr marL="1460500" indent="0">
              <a:lnSpc>
                <a:spcPts val="2015"/>
              </a:lnSpc>
            </a:pPr>
            <a:r>
              <a:rPr lang="en-US" sz="1600">
                <a:solidFill>
                  <a:srgbClr val="34357D"/>
                </a:solidFill>
                <a:latin typeface="Consolas" panose="020B0609020204030204"/>
              </a:rPr>
              <a:t>List&lt;int&gt; list </a:t>
            </a:r>
            <a:r>
              <a:rPr lang="en-US" sz="1600">
                <a:latin typeface="Consolas" panose="020B0609020204030204"/>
              </a:rPr>
              <a:t>= </a:t>
            </a:r>
            <a:r>
              <a:rPr lang="en-US" sz="1600">
                <a:solidFill>
                  <a:srgbClr val="130ECE"/>
                </a:solidFill>
                <a:latin typeface="Consolas" panose="020B0609020204030204"/>
              </a:rPr>
              <a:t>new </a:t>
            </a:r>
            <a:r>
              <a:rPr lang="en-US" sz="1600">
                <a:solidFill>
                  <a:srgbClr val="34357D"/>
                </a:solidFill>
                <a:latin typeface="Consolas" panose="020B0609020204030204"/>
              </a:rPr>
              <a:t>List&lt;int&gt;();</a:t>
            </a:r>
            <a:endParaRPr lang="en-US" sz="1600">
              <a:solidFill>
                <a:srgbClr val="34357D"/>
              </a:solidFill>
              <a:latin typeface="Consolas" panose="020B0609020204030204"/>
            </a:endParaRPr>
          </a:p>
          <a:p>
            <a:pPr marL="1460500" indent="0">
              <a:lnSpc>
                <a:spcPts val="2015"/>
              </a:lnSpc>
            </a:pPr>
            <a:r>
              <a:rPr lang="en-US" sz="1600">
                <a:solidFill>
                  <a:srgbClr val="34357D"/>
                </a:solidFill>
                <a:latin typeface="Consolas" panose="020B0609020204030204"/>
              </a:rPr>
              <a:t>list</a:t>
            </a:r>
            <a:r>
              <a:rPr lang="en-US" sz="1600">
                <a:solidFill>
                  <a:srgbClr val="120D18"/>
                </a:solidFill>
                <a:latin typeface="Consolas" panose="020B0609020204030204"/>
              </a:rPr>
              <a:t>.</a:t>
            </a:r>
            <a:r>
              <a:rPr lang="en-US" sz="1600">
                <a:solidFill>
                  <a:srgbClr val="493329"/>
                </a:solidFill>
                <a:latin typeface="Consolas" panose="020B0609020204030204"/>
              </a:rPr>
              <a:t>Add(34)</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460500" indent="0">
              <a:lnSpc>
                <a:spcPts val="2015"/>
              </a:lnSpc>
            </a:pPr>
            <a:r>
              <a:rPr lang="en-US" sz="1800">
                <a:solidFill>
                  <a:srgbClr val="34357D"/>
                </a:solidFill>
                <a:latin typeface="Consolas" panose="020B0609020204030204"/>
              </a:rPr>
              <a:t>list</a:t>
            </a:r>
            <a:r>
              <a:rPr lang="en-US" sz="1800">
                <a:solidFill>
                  <a:srgbClr val="574733"/>
                </a:solidFill>
                <a:latin typeface="Consolas" panose="020B0609020204030204"/>
              </a:rPr>
              <a:t>.Add</a:t>
            </a:r>
            <a:r>
              <a:rPr lang="en-US" sz="1800">
                <a:solidFill>
                  <a:srgbClr val="120D18"/>
                </a:solidFill>
                <a:latin typeface="Consolas" panose="020B0609020204030204"/>
              </a:rPr>
              <a:t>(44);</a:t>
            </a:r>
            <a:endParaRPr lang="en-US" sz="1800">
              <a:solidFill>
                <a:srgbClr val="120D18"/>
              </a:solidFill>
              <a:latin typeface="Consolas" panose="020B0609020204030204"/>
            </a:endParaRPr>
          </a:p>
          <a:p>
            <a:pPr marL="1460500" indent="0">
              <a:lnSpc>
                <a:spcPts val="2015"/>
              </a:lnSpc>
            </a:pPr>
            <a:r>
              <a:rPr lang="en-US" sz="1600">
                <a:solidFill>
                  <a:srgbClr val="34357D"/>
                </a:solidFill>
                <a:latin typeface="Consolas" panose="020B0609020204030204"/>
              </a:rPr>
              <a:t>list</a:t>
            </a:r>
            <a:r>
              <a:rPr lang="en-US" sz="1600">
                <a:solidFill>
                  <a:srgbClr val="120D18"/>
                </a:solidFill>
                <a:latin typeface="Consolas" panose="020B0609020204030204"/>
              </a:rPr>
              <a:t>.</a:t>
            </a:r>
            <a:r>
              <a:rPr lang="en-US" sz="1600">
                <a:solidFill>
                  <a:srgbClr val="493329"/>
                </a:solidFill>
                <a:latin typeface="Consolas" panose="020B0609020204030204"/>
              </a:rPr>
              <a:t>Add(75)</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460500" indent="0">
              <a:lnSpc>
                <a:spcPts val="2015"/>
              </a:lnSpc>
            </a:pPr>
            <a:r>
              <a:rPr lang="en-US" sz="1600">
                <a:solidFill>
                  <a:srgbClr val="34357D"/>
                </a:solidFill>
                <a:latin typeface="Consolas" panose="020B0609020204030204"/>
              </a:rPr>
              <a:t>list</a:t>
            </a:r>
            <a:r>
              <a:rPr lang="en-US" sz="1600">
                <a:solidFill>
                  <a:srgbClr val="120D18"/>
                </a:solidFill>
                <a:latin typeface="Consolas" panose="020B0609020204030204"/>
              </a:rPr>
              <a:t>.</a:t>
            </a:r>
            <a:r>
              <a:rPr lang="en-US" sz="1600">
                <a:solidFill>
                  <a:srgbClr val="493329"/>
                </a:solidFill>
                <a:latin typeface="Consolas" panose="020B0609020204030204"/>
              </a:rPr>
              <a:t>Add(20)</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1460500" indent="0">
              <a:lnSpc>
                <a:spcPts val="2015"/>
              </a:lnSpc>
            </a:pPr>
            <a:r>
              <a:rPr lang="en-US" sz="1600">
                <a:solidFill>
                  <a:srgbClr val="1B7721"/>
                </a:solidFill>
                <a:latin typeface="Consolas" panose="020B0609020204030204"/>
              </a:rPr>
              <a:t>// LINQ Query Syntax </a:t>
            </a:r>
            <a:r>
              <a:rPr lang="en-US" sz="1600">
                <a:solidFill>
                  <a:srgbClr val="130ECE"/>
                </a:solidFill>
                <a:latin typeface="Consolas" panose="020B0609020204030204"/>
              </a:rPr>
              <a:t>var </a:t>
            </a:r>
            <a:r>
              <a:rPr lang="en-US" sz="1600">
                <a:solidFill>
                  <a:srgbClr val="34357D"/>
                </a:solidFill>
                <a:latin typeface="Consolas" panose="020B0609020204030204"/>
              </a:rPr>
              <a:t>result </a:t>
            </a:r>
            <a:r>
              <a:rPr lang="en-US" sz="1600">
                <a:solidFill>
                  <a:srgbClr val="150D9E"/>
                </a:solidFill>
                <a:latin typeface="Consolas" panose="020B0609020204030204"/>
              </a:rPr>
              <a:t>=from </a:t>
            </a:r>
            <a:r>
              <a:rPr lang="en-US" sz="1600">
                <a:solidFill>
                  <a:srgbClr val="120D18"/>
                </a:solidFill>
                <a:latin typeface="Consolas" panose="020B0609020204030204"/>
              </a:rPr>
              <a:t>items </a:t>
            </a:r>
            <a:r>
              <a:rPr lang="en-US" sz="1600">
                <a:solidFill>
                  <a:srgbClr val="130ECE"/>
                </a:solidFill>
                <a:latin typeface="Consolas" panose="020B0609020204030204"/>
              </a:rPr>
              <a:t>in </a:t>
            </a:r>
            <a:r>
              <a:rPr lang="en-US" sz="1600">
                <a:solidFill>
                  <a:srgbClr val="34357D"/>
                </a:solidFill>
                <a:latin typeface="Consolas" panose="020B0609020204030204"/>
              </a:rPr>
              <a:t>list </a:t>
            </a:r>
            <a:r>
              <a:rPr lang="en-US" sz="1600">
                <a:solidFill>
                  <a:srgbClr val="130ECE"/>
                </a:solidFill>
                <a:latin typeface="Consolas" panose="020B0609020204030204"/>
              </a:rPr>
              <a:t>where </a:t>
            </a:r>
            <a:r>
              <a:rPr lang="en-US" sz="1600">
                <a:solidFill>
                  <a:srgbClr val="120D18"/>
                </a:solidFill>
                <a:latin typeface="Consolas" panose="020B0609020204030204"/>
              </a:rPr>
              <a:t>items </a:t>
            </a:r>
            <a:r>
              <a:rPr lang="en-US" sz="1600">
                <a:latin typeface="Consolas" panose="020B0609020204030204"/>
              </a:rPr>
              <a:t>&gt;= </a:t>
            </a:r>
            <a:r>
              <a:rPr lang="en-US" sz="1600">
                <a:solidFill>
                  <a:srgbClr val="120D18"/>
                </a:solidFill>
                <a:latin typeface="Consolas" panose="020B0609020204030204"/>
              </a:rPr>
              <a:t>44 </a:t>
            </a:r>
            <a:r>
              <a:rPr lang="en-US" sz="1600">
                <a:solidFill>
                  <a:srgbClr val="130ECE"/>
                </a:solidFill>
                <a:latin typeface="Consolas" panose="020B0609020204030204"/>
              </a:rPr>
              <a:t>select </a:t>
            </a:r>
            <a:r>
              <a:rPr lang="en-US" sz="1600">
                <a:solidFill>
                  <a:srgbClr val="120D18"/>
                </a:solidFill>
                <a:latin typeface="Consolas" panose="020B0609020204030204"/>
              </a:rPr>
              <a:t>items;</a:t>
            </a:r>
            <a:endParaRPr lang="en-US" sz="1600">
              <a:solidFill>
                <a:srgbClr val="120D18"/>
              </a:solidFill>
              <a:latin typeface="Consolas" panose="020B0609020204030204"/>
            </a:endParaRPr>
          </a:p>
          <a:p>
            <a:pPr indent="0">
              <a:spcAft>
                <a:spcPts val="1050"/>
              </a:spcAft>
            </a:pPr>
            <a:r>
              <a:rPr lang="en-US" sz="900" spc="-50">
                <a:solidFill>
                  <a:srgbClr val="D4D4D4"/>
                </a:solidFill>
                <a:latin typeface="Calibri" panose="020F0502020204030204"/>
              </a:rPr>
              <a:t>i</a:t>
            </a:r>
            <a:endParaRPr lang="en-US" sz="900" spc="-50">
              <a:solidFill>
                <a:srgbClr val="D4D4D4"/>
              </a:solidFill>
              <a:latin typeface="Calibri" panose="020F0502020204030204"/>
            </a:endParaRPr>
          </a:p>
          <a:p>
            <a:pPr marL="1460500" indent="0"/>
            <a:r>
              <a:rPr lang="en-US" sz="1600">
                <a:solidFill>
                  <a:srgbClr val="811BAD"/>
                </a:solidFill>
                <a:latin typeface="Consolas" panose="020B0609020204030204"/>
              </a:rPr>
              <a:t>foreach </a:t>
            </a:r>
            <a:r>
              <a:rPr lang="en-US" sz="1600">
                <a:solidFill>
                  <a:srgbClr val="150D9E"/>
                </a:solidFill>
                <a:latin typeface="Consolas" panose="020B0609020204030204"/>
              </a:rPr>
              <a:t>(var </a:t>
            </a:r>
            <a:r>
              <a:rPr lang="en-US" sz="1600">
                <a:solidFill>
                  <a:srgbClr val="34357D"/>
                </a:solidFill>
                <a:latin typeface="Consolas" panose="020B0609020204030204"/>
              </a:rPr>
              <a:t>item </a:t>
            </a:r>
            <a:r>
              <a:rPr lang="en-US" sz="1600">
                <a:solidFill>
                  <a:srgbClr val="811BAD"/>
                </a:solidFill>
                <a:latin typeface="Consolas" panose="020B0609020204030204"/>
              </a:rPr>
              <a:t>in </a:t>
            </a:r>
            <a:r>
              <a:rPr lang="en-US" sz="1600">
                <a:solidFill>
                  <a:srgbClr val="34357D"/>
                </a:solidFill>
                <a:latin typeface="Consolas" panose="020B0609020204030204"/>
              </a:rPr>
              <a:t>result)</a:t>
            </a:r>
            <a:endParaRPr lang="en-US" sz="1600">
              <a:solidFill>
                <a:srgbClr val="34357D"/>
              </a:solidFill>
              <a:latin typeface="Consolas" panose="020B0609020204030204"/>
            </a:endParaRPr>
          </a:p>
          <a:p>
            <a:pPr indent="0" algn="just">
              <a:spcAft>
                <a:spcPts val="210"/>
              </a:spcAft>
            </a:pPr>
            <a:r>
              <a:rPr lang="en-US" sz="3200" b="1">
                <a:solidFill>
                  <a:srgbClr val="D4D4D4"/>
                </a:solidFill>
                <a:latin typeface="Courier New" panose="02070309020205020404"/>
              </a:rPr>
              <a:t>i    </a:t>
            </a:r>
            <a:r>
              <a:rPr lang="en-US" sz="3200" b="1">
                <a:solidFill>
                  <a:srgbClr val="120D18"/>
                </a:solidFill>
                <a:latin typeface="Courier New" panose="02070309020205020404"/>
              </a:rPr>
              <a:t>{</a:t>
            </a:r>
            <a:endParaRPr lang="en-US" sz="3200" b="1">
              <a:solidFill>
                <a:srgbClr val="120D18"/>
              </a:solidFill>
              <a:latin typeface="Courier New" panose="02070309020205020404"/>
            </a:endParaRPr>
          </a:p>
          <a:p>
            <a:pPr marL="1943100" indent="0"/>
            <a:r>
              <a:rPr lang="en-US" sz="1600">
                <a:solidFill>
                  <a:srgbClr val="408EA2"/>
                </a:solidFill>
                <a:latin typeface="Consolas" panose="020B0609020204030204"/>
              </a:rPr>
              <a:t>Console</a:t>
            </a:r>
            <a:r>
              <a:rPr lang="en-US" sz="1600">
                <a:solidFill>
                  <a:srgbClr val="574733"/>
                </a:solidFill>
                <a:latin typeface="Consolas" panose="020B0609020204030204"/>
              </a:rPr>
              <a:t>.WriteLine(item)</a:t>
            </a:r>
            <a:r>
              <a:rPr lang="en-US" sz="1600">
                <a:solidFill>
                  <a:srgbClr val="120D18"/>
                </a:solidFill>
                <a:latin typeface="Consolas" panose="020B0609020204030204"/>
              </a:rPr>
              <a:t>;</a:t>
            </a:r>
            <a:endParaRPr lang="en-US" sz="1600">
              <a:solidFill>
                <a:srgbClr val="120D18"/>
              </a:solidFill>
              <a:latin typeface="Consolas" panose="020B0609020204030204"/>
            </a:endParaRPr>
          </a:p>
          <a:p>
            <a:pPr indent="0" algn="just"/>
            <a:r>
              <a:rPr lang="en-US" sz="3200" b="1">
                <a:solidFill>
                  <a:srgbClr val="D4D4D4"/>
                </a:solidFill>
                <a:latin typeface="Courier New" panose="02070309020205020404"/>
              </a:rPr>
              <a:t>i    </a:t>
            </a:r>
            <a:r>
              <a:rPr lang="en-US" sz="3200" b="1">
                <a:solidFill>
                  <a:srgbClr val="120D18"/>
                </a:solidFill>
                <a:latin typeface="Courier New" panose="02070309020205020404"/>
              </a:rPr>
              <a:t>}</a:t>
            </a:r>
            <a:endParaRPr lang="en-US" sz="3200" b="1">
              <a:solidFill>
                <a:srgbClr val="120D18"/>
              </a:solidFill>
              <a:latin typeface="Courier New" panose="02070309020205020404"/>
            </a:endParaRPr>
          </a:p>
          <a:p>
            <a:pPr indent="0"/>
            <a:r>
              <a:rPr lang="en-US" sz="900" spc="-50">
                <a:solidFill>
                  <a:srgbClr val="D4D4D4"/>
                </a:solidFill>
                <a:latin typeface="Calibri" panose="020F0502020204030204"/>
              </a:rPr>
              <a:t>I</a:t>
            </a:r>
            <a:endParaRPr lang="en-US" sz="900" spc="-50">
              <a:solidFill>
                <a:srgbClr val="D4D4D4"/>
              </a:solidFill>
              <a:latin typeface="Calibri" panose="020F0502020204030204"/>
            </a:endParaRPr>
          </a:p>
          <a:p>
            <a:pPr marL="9779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08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32104"/>
            <a:ext cx="1109472" cy="448056"/>
          </a:xfrm>
          <a:prstGeom prst="rect">
            <a:avLst/>
          </a:prstGeom>
        </p:spPr>
        <p:txBody>
          <a:bodyPr wrap="none" lIns="0" tIns="0" rIns="0" bIns="0">
            <a:noAutofit/>
          </a:bodyPr>
          <a:p>
            <a:pPr indent="0">
              <a:spcAft>
                <a:spcPts val="3780"/>
              </a:spcAft>
            </a:pPr>
            <a:r>
              <a:rPr lang="en-US" sz="4300">
                <a:latin typeface="Calibri" panose="020F0502020204030204"/>
              </a:rPr>
              <a:t>UNO</a:t>
            </a:r>
            <a:endParaRPr lang="en-US" sz="4300">
              <a:latin typeface="Calibri" panose="020F0502020204030204"/>
            </a:endParaRPr>
          </a:p>
        </p:txBody>
      </p:sp>
      <p:sp>
        <p:nvSpPr>
          <p:cNvPr id="3" name="Rectangles 2"/>
          <p:cNvSpPr/>
          <p:nvPr/>
        </p:nvSpPr>
        <p:spPr>
          <a:xfrm>
            <a:off x="929640" y="1905000"/>
            <a:ext cx="9701784" cy="3928872"/>
          </a:xfrm>
          <a:prstGeom prst="rect">
            <a:avLst/>
          </a:prstGeom>
        </p:spPr>
        <p:txBody>
          <a:bodyPr lIns="0" tIns="0" rIns="0" bIns="0">
            <a:noAutofit/>
          </a:bodyPr>
          <a:p>
            <a:pPr marL="241300" indent="-241300">
              <a:spcBef>
                <a:spcPts val="3780"/>
              </a:spcBef>
              <a:spcAft>
                <a:spcPts val="1260"/>
              </a:spcAft>
            </a:pPr>
            <a:r>
              <a:rPr lang="en-US" sz="2600" b="1">
                <a:solidFill>
                  <a:srgbClr val="00AD50"/>
                </a:solidFill>
                <a:latin typeface="Calibri" panose="020F0502020204030204"/>
              </a:rPr>
              <a:t>Points to Remember (FOR QUERY SYNTAX)</a:t>
            </a:r>
            <a:endParaRPr lang="en-US" sz="2600" b="1">
              <a:solidFill>
                <a:srgbClr val="00AD50"/>
              </a:solidFill>
              <a:latin typeface="Calibri" panose="020F0502020204030204"/>
            </a:endParaRPr>
          </a:p>
          <a:p>
            <a:pPr marL="241300" indent="-241300">
              <a:lnSpc>
                <a:spcPts val="3025"/>
              </a:lnSpc>
              <a:spcAft>
                <a:spcPts val="630"/>
              </a:spcAft>
            </a:pPr>
            <a:r>
              <a:rPr lang="en-US" sz="2600">
                <a:latin typeface="Calibri" panose="020F0502020204030204"/>
              </a:rPr>
              <a:t>•As name suggest, </a:t>
            </a:r>
            <a:r>
              <a:rPr lang="en-US" sz="2600" b="1">
                <a:latin typeface="Calibri" panose="020F0502020204030204"/>
              </a:rPr>
              <a:t>Query Syntax </a:t>
            </a:r>
            <a:r>
              <a:rPr lang="en-US" sz="2600">
                <a:latin typeface="Calibri" panose="020F0502020204030204"/>
              </a:rPr>
              <a:t>is same like SQL (Structure Query Language) syntax.</a:t>
            </a:r>
            <a:endParaRPr lang="en-US" sz="2600">
              <a:latin typeface="Calibri" panose="020F0502020204030204"/>
            </a:endParaRPr>
          </a:p>
          <a:p>
            <a:pPr marL="241300" indent="-241300">
              <a:lnSpc>
                <a:spcPts val="3025"/>
              </a:lnSpc>
              <a:spcAft>
                <a:spcPts val="630"/>
              </a:spcAft>
            </a:pPr>
            <a:r>
              <a:rPr lang="en-US" sz="2600">
                <a:latin typeface="Calibri" panose="020F0502020204030204"/>
              </a:rPr>
              <a:t>•Query Syntax starts with </a:t>
            </a:r>
            <a:r>
              <a:rPr lang="en-US" sz="2700" i="1" spc="-50">
                <a:latin typeface="Calibri" panose="020F0502020204030204"/>
              </a:rPr>
              <a:t>from</a:t>
            </a:r>
            <a:r>
              <a:rPr lang="en-US" sz="2600">
                <a:latin typeface="Calibri" panose="020F0502020204030204"/>
              </a:rPr>
              <a:t> clause and can be end with </a:t>
            </a:r>
            <a:r>
              <a:rPr lang="en-US" sz="2700" i="1" spc="-50">
                <a:latin typeface="Calibri" panose="020F0502020204030204"/>
              </a:rPr>
              <a:t>Select</a:t>
            </a:r>
            <a:r>
              <a:rPr lang="en-US" sz="2600">
                <a:latin typeface="Calibri" panose="020F0502020204030204"/>
              </a:rPr>
              <a:t> or </a:t>
            </a:r>
            <a:r>
              <a:rPr lang="en-US" sz="2700" i="1" spc="-50">
                <a:latin typeface="Calibri" panose="020F0502020204030204"/>
              </a:rPr>
              <a:t>GroupBy</a:t>
            </a:r>
            <a:r>
              <a:rPr lang="en-US" sz="2600">
                <a:latin typeface="Calibri" panose="020F0502020204030204"/>
              </a:rPr>
              <a:t> clause.</a:t>
            </a:r>
            <a:endParaRPr lang="en-US" sz="2600">
              <a:latin typeface="Calibri" panose="020F0502020204030204"/>
            </a:endParaRPr>
          </a:p>
          <a:p>
            <a:pPr marL="241300" indent="-241300">
              <a:lnSpc>
                <a:spcPts val="3025"/>
              </a:lnSpc>
              <a:spcAft>
                <a:spcPts val="630"/>
              </a:spcAft>
            </a:pPr>
            <a:r>
              <a:rPr lang="en-US" sz="2600">
                <a:latin typeface="Calibri" panose="020F0502020204030204"/>
              </a:rPr>
              <a:t>•    Use various other opertors like filtering, joining, grouping, sorting operators to construct the desired result.</a:t>
            </a:r>
            <a:endParaRPr lang="en-US" sz="2600">
              <a:latin typeface="Calibri" panose="020F0502020204030204"/>
            </a:endParaRPr>
          </a:p>
          <a:p>
            <a:pPr marL="241300" indent="-241300">
              <a:lnSpc>
                <a:spcPts val="3025"/>
              </a:lnSpc>
            </a:pPr>
            <a:r>
              <a:rPr lang="en-US" sz="2600">
                <a:latin typeface="Calibri" panose="020F0502020204030204"/>
              </a:rPr>
              <a:t>•    Implicitly typed variable - var can be used to hold the result of the LINQ query.</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32104"/>
            <a:ext cx="1109472" cy="448056"/>
          </a:xfrm>
          <a:prstGeom prst="rect">
            <a:avLst/>
          </a:prstGeom>
        </p:spPr>
        <p:txBody>
          <a:bodyPr wrap="none" lIns="0" tIns="0" rIns="0" bIns="0">
            <a:noAutofit/>
          </a:bodyPr>
          <a:p>
            <a:pPr indent="0">
              <a:spcAft>
                <a:spcPts val="2310"/>
              </a:spcAft>
            </a:pPr>
            <a:r>
              <a:rPr lang="en-US" sz="4300">
                <a:latin typeface="Calibri" panose="020F0502020204030204"/>
              </a:rPr>
              <a:t>UNO</a:t>
            </a:r>
            <a:endParaRPr lang="en-US" sz="4300">
              <a:latin typeface="Calibri" panose="020F0502020204030204"/>
            </a:endParaRPr>
          </a:p>
        </p:txBody>
      </p:sp>
      <p:sp>
        <p:nvSpPr>
          <p:cNvPr id="3" name="Rectangles 2"/>
          <p:cNvSpPr/>
          <p:nvPr/>
        </p:nvSpPr>
        <p:spPr>
          <a:xfrm>
            <a:off x="914400" y="1664208"/>
            <a:ext cx="10000488" cy="2289048"/>
          </a:xfrm>
          <a:prstGeom prst="rect">
            <a:avLst/>
          </a:prstGeom>
        </p:spPr>
        <p:txBody>
          <a:bodyPr lIns="0" tIns="0" rIns="0" bIns="0">
            <a:noAutofit/>
          </a:bodyPr>
          <a:p>
            <a:pPr indent="0" algn="just">
              <a:spcBef>
                <a:spcPts val="2310"/>
              </a:spcBef>
              <a:spcAft>
                <a:spcPts val="1260"/>
              </a:spcAft>
            </a:pPr>
            <a:r>
              <a:rPr lang="en-US" sz="2600" b="1">
                <a:solidFill>
                  <a:srgbClr val="00AD50"/>
                </a:solidFill>
                <a:latin typeface="Calibri" panose="020F0502020204030204"/>
              </a:rPr>
              <a:t>Writing LINQ Query:</a:t>
            </a:r>
            <a:endParaRPr lang="en-US" sz="2600" b="1">
              <a:solidFill>
                <a:srgbClr val="00AD50"/>
              </a:solidFill>
              <a:latin typeface="Calibri" panose="020F0502020204030204"/>
            </a:endParaRPr>
          </a:p>
          <a:p>
            <a:pPr indent="0" algn="just">
              <a:spcAft>
                <a:spcPts val="840"/>
              </a:spcAft>
            </a:pPr>
            <a:r>
              <a:rPr lang="en-US" sz="2600" b="1">
                <a:solidFill>
                  <a:srgbClr val="016DC0"/>
                </a:solidFill>
                <a:latin typeface="Calibri" panose="020F0502020204030204"/>
              </a:rPr>
              <a:t>2. Using Method Syntax</a:t>
            </a:r>
            <a:endParaRPr lang="en-US" sz="2600" b="1">
              <a:solidFill>
                <a:srgbClr val="016DC0"/>
              </a:solidFill>
              <a:latin typeface="Calibri" panose="020F0502020204030204"/>
            </a:endParaRPr>
          </a:p>
          <a:p>
            <a:pPr marL="533400" indent="0" algn="just">
              <a:spcAft>
                <a:spcPts val="420"/>
              </a:spcAft>
            </a:pPr>
            <a:r>
              <a:rPr lang="en-US" sz="2300">
                <a:latin typeface="Calibri" panose="020F0502020204030204"/>
              </a:rPr>
              <a:t>•    Method syntax </a:t>
            </a:r>
            <a:r>
              <a:rPr lang="en-US" sz="2300">
                <a:solidFill>
                  <a:srgbClr val="FC0000"/>
                </a:solidFill>
                <a:latin typeface="Calibri" panose="020F0502020204030204"/>
              </a:rPr>
              <a:t>uses extension methods </a:t>
            </a:r>
            <a:r>
              <a:rPr lang="en-US" sz="2300">
                <a:latin typeface="Calibri" panose="020F0502020204030204"/>
              </a:rPr>
              <a:t>included in</a:t>
            </a:r>
            <a:endParaRPr lang="en-US" sz="2300">
              <a:latin typeface="Calibri" panose="020F0502020204030204"/>
            </a:endParaRPr>
          </a:p>
          <a:p>
            <a:pPr marL="698500" indent="0" algn="just">
              <a:lnSpc>
                <a:spcPts val="2590"/>
              </a:lnSpc>
              <a:spcAft>
                <a:spcPts val="210"/>
              </a:spcAft>
            </a:pPr>
            <a:r>
              <a:rPr lang="en-US" sz="2300">
                <a:latin typeface="Calibri" panose="020F0502020204030204"/>
              </a:rPr>
              <a:t>the </a:t>
            </a:r>
            <a:r>
              <a:rPr lang="en-US" sz="2300">
                <a:solidFill>
                  <a:srgbClr val="FC0000"/>
                </a:solidFill>
                <a:latin typeface="Calibri" panose="020F0502020204030204"/>
              </a:rPr>
              <a:t>Enumerable or Queryable </a:t>
            </a:r>
            <a:r>
              <a:rPr lang="en-US" sz="2300" b="1">
                <a:latin typeface="Calibri" panose="020F0502020204030204"/>
              </a:rPr>
              <a:t>static class, </a:t>
            </a:r>
            <a:r>
              <a:rPr lang="en-US" sz="2300">
                <a:latin typeface="Calibri" panose="020F0502020204030204"/>
              </a:rPr>
              <a:t>similar to how you would call the extension method of any class.</a:t>
            </a:r>
            <a:endParaRPr lang="en-US" sz="2300">
              <a:latin typeface="Calibri" panose="020F0502020204030204"/>
            </a:endParaRPr>
          </a:p>
          <a:p>
            <a:pPr marL="533400" indent="0" algn="just">
              <a:spcAft>
                <a:spcPts val="4410"/>
              </a:spcAft>
            </a:pPr>
            <a:r>
              <a:rPr lang="en-US" sz="2300">
                <a:latin typeface="Calibri" panose="020F0502020204030204"/>
              </a:rPr>
              <a:t>•    The extension method </a:t>
            </a:r>
            <a:r>
              <a:rPr lang="en-US" sz="2300" b="1">
                <a:latin typeface="Calibri" panose="020F0502020204030204"/>
              </a:rPr>
              <a:t>Where() </a:t>
            </a:r>
            <a:r>
              <a:rPr lang="en-US" sz="2300">
                <a:latin typeface="Calibri" panose="020F0502020204030204"/>
              </a:rPr>
              <a:t>is defined in the Enumerable class.</a:t>
            </a:r>
            <a:endParaRPr lang="en-US" sz="2300">
              <a:latin typeface="Calibri" panose="020F0502020204030204"/>
            </a:endParaRPr>
          </a:p>
        </p:txBody>
      </p:sp>
      <p:sp>
        <p:nvSpPr>
          <p:cNvPr id="4" name="Rectangles 3"/>
          <p:cNvSpPr/>
          <p:nvPr/>
        </p:nvSpPr>
        <p:spPr>
          <a:xfrm>
            <a:off x="3209544" y="4724400"/>
            <a:ext cx="6541008" cy="548640"/>
          </a:xfrm>
          <a:prstGeom prst="rect">
            <a:avLst/>
          </a:prstGeom>
        </p:spPr>
        <p:txBody>
          <a:bodyPr lIns="0" tIns="0" rIns="0" bIns="0">
            <a:noAutofit/>
          </a:bodyPr>
          <a:p>
            <a:pPr indent="0">
              <a:spcAft>
                <a:spcPts val="840"/>
              </a:spcAft>
            </a:pPr>
            <a:r>
              <a:rPr lang="en-US" sz="1600" b="1">
                <a:latin typeface="Calibri" panose="020F0502020204030204"/>
              </a:rPr>
              <a:t>Example :</a:t>
            </a:r>
            <a:endParaRPr lang="en-US" sz="1600" b="1">
              <a:latin typeface="Calibri" panose="020F0502020204030204"/>
            </a:endParaRPr>
          </a:p>
          <a:p>
            <a:pPr indent="0">
              <a:spcAft>
                <a:spcPts val="210"/>
              </a:spcAft>
            </a:pPr>
            <a:r>
              <a:rPr lang="en-US" sz="1300">
                <a:solidFill>
                  <a:srgbClr val="3B37CC"/>
                </a:solidFill>
                <a:latin typeface="Consolas" panose="020B0609020204030204"/>
              </a:rPr>
              <a:t>var </a:t>
            </a:r>
            <a:r>
              <a:rPr lang="en-US" sz="1300">
                <a:solidFill>
                  <a:srgbClr val="332F38"/>
                </a:solidFill>
                <a:latin typeface="Consolas" panose="020B0609020204030204"/>
              </a:rPr>
              <a:t>result = strList.Where(s =&gt; s</a:t>
            </a:r>
            <a:r>
              <a:rPr lang="en-US" sz="1300">
                <a:solidFill>
                  <a:srgbClr val="574733"/>
                </a:solidFill>
                <a:latin typeface="Consolas" panose="020B0609020204030204"/>
              </a:rPr>
              <a:t>.Contains("Tutorials")</a:t>
            </a:r>
            <a:r>
              <a:rPr lang="en-US" sz="1300">
                <a:solidFill>
                  <a:srgbClr val="332F38"/>
                </a:solidFill>
                <a:latin typeface="Consolas" panose="020B0609020204030204"/>
              </a:rPr>
              <a:t>);</a:t>
            </a:r>
            <a:endParaRPr lang="en-US" sz="1300">
              <a:solidFill>
                <a:srgbClr val="332F38"/>
              </a:solidFill>
              <a:latin typeface="Consolas" panose="020B0609020204030204"/>
            </a:endParaRPr>
          </a:p>
        </p:txBody>
      </p:sp>
      <p:sp>
        <p:nvSpPr>
          <p:cNvPr id="5" name="Rectangles 4"/>
          <p:cNvSpPr/>
          <p:nvPr/>
        </p:nvSpPr>
        <p:spPr>
          <a:xfrm>
            <a:off x="5952744" y="5276088"/>
            <a:ext cx="3657600" cy="262128"/>
          </a:xfrm>
          <a:prstGeom prst="rect">
            <a:avLst/>
          </a:prstGeom>
        </p:spPr>
        <p:txBody>
          <a:bodyPr wrap="none" lIns="0" tIns="0" rIns="0" bIns="0">
            <a:noAutofit/>
          </a:bodyPr>
          <a:p>
            <a:pPr indent="0" algn="just"/>
            <a:r>
              <a:rPr lang="en-US" sz="2600">
                <a:solidFill>
                  <a:srgbClr val="7786A7"/>
                </a:solidFill>
                <a:latin typeface="Calibri" panose="020F0502020204030204"/>
              </a:rPr>
              <a:t>t </a:t>
            </a:r>
            <a:r>
              <a:rPr lang="en-US" sz="2700" i="1">
                <a:solidFill>
                  <a:srgbClr val="7786A7"/>
                </a:solidFill>
                <a:latin typeface="Calibri" panose="020F0502020204030204"/>
              </a:rPr>
              <a:t>\</a:t>
            </a:r>
            <a:r>
              <a:rPr lang="en-US" sz="2600">
                <a:solidFill>
                  <a:srgbClr val="8FA8C5"/>
                </a:solidFill>
                <a:latin typeface="Calibri" panose="020F0502020204030204"/>
              </a:rPr>
              <a:t>_</a:t>
            </a:r>
            <a:r>
              <a:rPr lang="en-US" sz="2600">
                <a:solidFill>
                  <a:srgbClr val="7786A7"/>
                </a:solidFill>
                <a:latin typeface="Calibri" panose="020F0502020204030204"/>
              </a:rPr>
              <a:t>I</a:t>
            </a:r>
            <a:endParaRPr lang="en-US" sz="2600">
              <a:solidFill>
                <a:srgbClr val="7786A7"/>
              </a:solidFill>
              <a:latin typeface="Calibri" panose="020F0502020204030204"/>
            </a:endParaRPr>
          </a:p>
        </p:txBody>
      </p:sp>
      <p:sp>
        <p:nvSpPr>
          <p:cNvPr id="6" name="Rectangles 5"/>
          <p:cNvSpPr/>
          <p:nvPr/>
        </p:nvSpPr>
        <p:spPr>
          <a:xfrm>
            <a:off x="5102352" y="5486400"/>
            <a:ext cx="4023360" cy="457200"/>
          </a:xfrm>
          <a:prstGeom prst="rect">
            <a:avLst/>
          </a:prstGeom>
        </p:spPr>
        <p:txBody>
          <a:bodyPr lIns="0" tIns="0" rIns="0" bIns="0">
            <a:noAutofit/>
          </a:bodyPr>
          <a:p>
            <a:pPr marL="901700" indent="0" algn="just"/>
            <a:r>
              <a:rPr lang="en-US" sz="2600">
                <a:solidFill>
                  <a:srgbClr val="408EA2"/>
                </a:solidFill>
                <a:latin typeface="Calibri" panose="020F0502020204030204"/>
              </a:rPr>
              <a:t>i -</a:t>
            </a:r>
            <a:r>
              <a:rPr lang="en-US" sz="2700" i="1">
                <a:solidFill>
                  <a:srgbClr val="408EA2"/>
                </a:solidFill>
                <a:latin typeface="Calibri" panose="020F0502020204030204"/>
              </a:rPr>
              <a:t>v</a:t>
            </a:r>
            <a:r>
              <a:rPr lang="en-US" sz="2600">
                <a:solidFill>
                  <a:srgbClr val="408EA2"/>
                </a:solidFill>
                <a:latin typeface="Calibri" panose="020F0502020204030204"/>
              </a:rPr>
              <a:t>-</a:t>
            </a:r>
            <a:endParaRPr lang="en-US" sz="2600">
              <a:solidFill>
                <a:srgbClr val="408EA2"/>
              </a:solidFill>
              <a:latin typeface="Calibri" panose="020F0502020204030204"/>
            </a:endParaRPr>
          </a:p>
          <a:p>
            <a:pPr indent="0" algn="just"/>
            <a:r>
              <a:rPr lang="en-US" sz="1700" i="1">
                <a:solidFill>
                  <a:srgbClr val="408EA2"/>
                </a:solidFill>
                <a:latin typeface="Constantia" panose="02030602050306030303"/>
              </a:rPr>
              <a:t>Extension method    Lambda expression</a:t>
            </a:r>
            <a:endParaRPr lang="en-US" sz="1700" i="1">
              <a:solidFill>
                <a:srgbClr val="408EA2"/>
              </a:solidFill>
              <a:latin typeface="Constantia" panose="02030602050306030303"/>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779264" y="487680"/>
            <a:ext cx="1054608" cy="234696"/>
          </a:xfrm>
          <a:prstGeom prst="rect">
            <a:avLst/>
          </a:prstGeom>
        </p:spPr>
        <p:txBody>
          <a:bodyPr wrap="none" lIns="0" tIns="0" rIns="0" bIns="0">
            <a:noAutofit/>
          </a:bodyPr>
          <a:p>
            <a:pPr indent="0"/>
            <a:r>
              <a:rPr lang="en-US" sz="1700" b="1">
                <a:solidFill>
                  <a:srgbClr val="FC0000"/>
                </a:solidFill>
                <a:latin typeface="Consolas" panose="020B0609020204030204"/>
              </a:rPr>
              <a:t>Example -1</a:t>
            </a:r>
            <a:endParaRPr lang="en-US" sz="1700" b="1">
              <a:solidFill>
                <a:srgbClr val="FC0000"/>
              </a:solidFill>
              <a:latin typeface="Consolas" panose="020B0609020204030204"/>
            </a:endParaRPr>
          </a:p>
        </p:txBody>
      </p:sp>
      <p:sp>
        <p:nvSpPr>
          <p:cNvPr id="3" name="Rectangles 2"/>
          <p:cNvSpPr/>
          <p:nvPr/>
        </p:nvSpPr>
        <p:spPr>
          <a:xfrm>
            <a:off x="950976" y="832104"/>
            <a:ext cx="1109472" cy="448056"/>
          </a:xfrm>
          <a:prstGeom prst="rect">
            <a:avLst/>
          </a:prstGeom>
        </p:spPr>
        <p:txBody>
          <a:bodyPr wrap="none" lIns="0" tIns="0" rIns="0" bIns="0">
            <a:noAutofit/>
          </a:bodyPr>
          <a:p>
            <a:pPr indent="0"/>
            <a:r>
              <a:rPr lang="en-US" sz="4300">
                <a:latin typeface="Calibri" panose="020F0502020204030204"/>
              </a:rPr>
              <a:t>UNQ</a:t>
            </a:r>
            <a:endParaRPr lang="en-US" sz="4300">
              <a:latin typeface="Calibri" panose="020F0502020204030204"/>
            </a:endParaRPr>
          </a:p>
        </p:txBody>
      </p:sp>
      <p:sp>
        <p:nvSpPr>
          <p:cNvPr id="4" name="Rectangles 3"/>
          <p:cNvSpPr/>
          <p:nvPr/>
        </p:nvSpPr>
        <p:spPr>
          <a:xfrm>
            <a:off x="914400" y="1664208"/>
            <a:ext cx="3514344" cy="847344"/>
          </a:xfrm>
          <a:prstGeom prst="rect">
            <a:avLst/>
          </a:prstGeom>
        </p:spPr>
        <p:txBody>
          <a:bodyPr lIns="0" tIns="0" rIns="0" bIns="0">
            <a:noAutofit/>
          </a:bodyPr>
          <a:p>
            <a:pPr indent="0">
              <a:spcAft>
                <a:spcPts val="1260"/>
              </a:spcAft>
            </a:pPr>
            <a:r>
              <a:rPr lang="en-US" sz="2600" b="1">
                <a:solidFill>
                  <a:srgbClr val="00AD50"/>
                </a:solidFill>
                <a:latin typeface="Calibri" panose="020F0502020204030204"/>
              </a:rPr>
              <a:t>Writing UNQ Query:</a:t>
            </a:r>
            <a:endParaRPr lang="en-US" sz="2600" b="1">
              <a:solidFill>
                <a:srgbClr val="00AD50"/>
              </a:solidFill>
              <a:latin typeface="Calibri" panose="020F0502020204030204"/>
            </a:endParaRPr>
          </a:p>
          <a:p>
            <a:pPr indent="0"/>
            <a:r>
              <a:rPr lang="en-US" sz="2600" b="1">
                <a:solidFill>
                  <a:srgbClr val="016DC0"/>
                </a:solidFill>
                <a:latin typeface="Calibri" panose="020F0502020204030204"/>
              </a:rPr>
              <a:t>2. Using Method Syntax</a:t>
            </a:r>
            <a:endParaRPr lang="en-US" sz="2600" b="1">
              <a:solidFill>
                <a:srgbClr val="016DC0"/>
              </a:solidFill>
              <a:latin typeface="Calibri" panose="020F0502020204030204"/>
            </a:endParaRPr>
          </a:p>
        </p:txBody>
      </p:sp>
      <p:sp>
        <p:nvSpPr>
          <p:cNvPr id="5" name="Rectangles 4"/>
          <p:cNvSpPr/>
          <p:nvPr/>
        </p:nvSpPr>
        <p:spPr>
          <a:xfrm>
            <a:off x="4888992" y="783336"/>
            <a:ext cx="7214616" cy="5452872"/>
          </a:xfrm>
          <a:prstGeom prst="rect">
            <a:avLst/>
          </a:prstGeom>
        </p:spPr>
        <p:txBody>
          <a:bodyPr lIns="0" tIns="0" rIns="0" bIns="0">
            <a:noAutofit/>
          </a:bodyPr>
          <a:p>
            <a:pPr indent="0">
              <a:spcAft>
                <a:spcPts val="210"/>
              </a:spcAft>
            </a:pPr>
            <a:r>
              <a:rPr lang="en-US" sz="1300">
                <a:solidFill>
                  <a:srgbClr val="130ECE"/>
                </a:solidFill>
                <a:latin typeface="Consolas" panose="020B0609020204030204"/>
              </a:rPr>
              <a:t>namespace </a:t>
            </a:r>
            <a:r>
              <a:rPr lang="en-US" sz="1300">
                <a:latin typeface="Consolas" panose="020B0609020204030204"/>
              </a:rPr>
              <a:t>SessionlQDemo</a:t>
            </a:r>
            <a:endParaRPr lang="en-US" sz="1300">
              <a:latin typeface="Consolas" panose="020B0609020204030204"/>
            </a:endParaRPr>
          </a:p>
          <a:p>
            <a:pPr marL="4572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indent="0">
              <a:lnSpc>
                <a:spcPts val="2110"/>
              </a:lnSpc>
            </a:pPr>
            <a:r>
              <a:rPr lang="en-US" sz="1300">
                <a:latin typeface="Consolas" panose="020B0609020204030204"/>
              </a:rPr>
              <a:t>{ </a:t>
            </a:r>
            <a:r>
              <a:rPr lang="en-US" sz="1300">
                <a:solidFill>
                  <a:srgbClr val="130ECE"/>
                </a:solidFill>
                <a:latin typeface="Consolas" panose="020B0609020204030204"/>
              </a:rPr>
              <a:t>class </a:t>
            </a:r>
            <a:r>
              <a:rPr lang="en-US" sz="1300">
                <a:solidFill>
                  <a:srgbClr val="408EA2"/>
                </a:solidFill>
                <a:latin typeface="Consolas" panose="020B0609020204030204"/>
              </a:rPr>
              <a:t>Program</a:t>
            </a:r>
            <a:endParaRPr lang="en-US" sz="1300">
              <a:solidFill>
                <a:srgbClr val="408EA2"/>
              </a:solidFill>
              <a:latin typeface="Consolas" panose="020B0609020204030204"/>
            </a:endParaRPr>
          </a:p>
          <a:p>
            <a:pPr marL="457200" indent="0">
              <a:lnSpc>
                <a:spcPts val="2110"/>
              </a:lnSpc>
            </a:pPr>
            <a:r>
              <a:rPr lang="en-US" sz="2600">
                <a:latin typeface="Calibri" panose="020F0502020204030204"/>
              </a:rPr>
              <a:t>{</a:t>
            </a:r>
            <a:endParaRPr lang="en-US" sz="2600">
              <a:latin typeface="Calibri" panose="020F0502020204030204"/>
            </a:endParaRPr>
          </a:p>
          <a:p>
            <a:pPr marL="812800" indent="0" algn="just">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812800" indent="0" algn="just">
              <a:lnSpc>
                <a:spcPts val="2520"/>
              </a:lnSpc>
            </a:pPr>
            <a:r>
              <a:rPr lang="en-US" sz="1300">
                <a:solidFill>
                  <a:srgbClr val="130ECE"/>
                </a:solidFill>
                <a:latin typeface="Consolas" panose="020B0609020204030204"/>
              </a:rPr>
              <a:t>static void </a:t>
            </a:r>
            <a:r>
              <a:rPr lang="en-US" sz="1300">
                <a:solidFill>
                  <a:srgbClr val="2C3569"/>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indent="0" algn="just">
              <a:lnSpc>
                <a:spcPts val="2520"/>
              </a:lnSpc>
            </a:pPr>
            <a:r>
              <a:rPr lang="en-US" sz="2000">
                <a:solidFill>
                  <a:srgbClr val="D4D4D4"/>
                </a:solidFill>
                <a:latin typeface="Courier New" panose="02070309020205020404"/>
              </a:rPr>
              <a:t>j    </a:t>
            </a:r>
            <a:r>
              <a:rPr lang="en-US" sz="2000">
                <a:latin typeface="Courier New" panose="02070309020205020404"/>
              </a:rPr>
              <a:t>{</a:t>
            </a:r>
            <a:endParaRPr lang="en-US" sz="2000">
              <a:latin typeface="Courier New" panose="02070309020205020404"/>
            </a:endParaRPr>
          </a:p>
          <a:p>
            <a:pPr marL="1231900" indent="0" algn="just">
              <a:spcAft>
                <a:spcPts val="210"/>
              </a:spcAft>
            </a:pPr>
            <a:r>
              <a:rPr lang="en-US" sz="1300">
                <a:solidFill>
                  <a:srgbClr val="312694"/>
                </a:solidFill>
                <a:latin typeface="Consolas" panose="020B0609020204030204"/>
              </a:rPr>
              <a:t>List&lt;string&gt; </a:t>
            </a:r>
            <a:r>
              <a:rPr lang="en-US" sz="1300">
                <a:solidFill>
                  <a:srgbClr val="2C3569"/>
                </a:solidFill>
                <a:latin typeface="Consolas" panose="020B0609020204030204"/>
              </a:rPr>
              <a:t>stringList </a:t>
            </a:r>
            <a:r>
              <a:rPr lang="en-US" sz="1300">
                <a:latin typeface="Consolas" panose="020B0609020204030204"/>
              </a:rPr>
              <a:t>= </a:t>
            </a:r>
            <a:r>
              <a:rPr lang="en-US" sz="1300">
                <a:solidFill>
                  <a:srgbClr val="130ECE"/>
                </a:solidFill>
                <a:latin typeface="Consolas" panose="020B0609020204030204"/>
              </a:rPr>
              <a:t>new </a:t>
            </a:r>
            <a:r>
              <a:rPr lang="en-US" sz="1300">
                <a:solidFill>
                  <a:srgbClr val="312694"/>
                </a:solidFill>
                <a:latin typeface="Consolas" panose="020B0609020204030204"/>
              </a:rPr>
              <a:t>List&lt;string&gt;()</a:t>
            </a:r>
            <a:endParaRPr lang="en-US" sz="1300">
              <a:solidFill>
                <a:srgbClr val="312694"/>
              </a:solidFill>
              <a:latin typeface="Consolas" panose="020B0609020204030204"/>
            </a:endParaRPr>
          </a:p>
          <a:p>
            <a:pPr marL="1231900" indent="0">
              <a:spcAft>
                <a:spcPts val="210"/>
              </a:spcAft>
            </a:pPr>
            <a:r>
              <a:rPr lang="en-US" sz="2600">
                <a:latin typeface="Calibri" panose="020F0502020204030204"/>
              </a:rPr>
              <a:t>{</a:t>
            </a:r>
            <a:endParaRPr lang="en-US" sz="2600">
              <a:latin typeface="Calibri" panose="020F0502020204030204"/>
            </a:endParaRPr>
          </a:p>
          <a:p>
            <a:pPr marL="1625600" indent="0">
              <a:lnSpc>
                <a:spcPts val="1945"/>
              </a:lnSpc>
            </a:pPr>
            <a:r>
              <a:rPr lang="en-US" sz="1300">
                <a:solidFill>
                  <a:srgbClr val="8D202B"/>
                </a:solidFill>
                <a:latin typeface="Consolas" panose="020B0609020204030204"/>
              </a:rPr>
              <a:t>"C# Tutorials",</a:t>
            </a:r>
            <a:endParaRPr lang="en-US" sz="1300">
              <a:solidFill>
                <a:srgbClr val="8D202B"/>
              </a:solidFill>
              <a:latin typeface="Consolas" panose="020B0609020204030204"/>
            </a:endParaRPr>
          </a:p>
          <a:p>
            <a:pPr marL="1625600" indent="0">
              <a:lnSpc>
                <a:spcPts val="1945"/>
              </a:lnSpc>
            </a:pPr>
            <a:r>
              <a:rPr lang="en-US" sz="1300">
                <a:solidFill>
                  <a:srgbClr val="8D202B"/>
                </a:solidFill>
                <a:latin typeface="Consolas" panose="020B0609020204030204"/>
              </a:rPr>
              <a:t>"VB.NET Tutorials",</a:t>
            </a:r>
            <a:endParaRPr lang="en-US" sz="1300">
              <a:solidFill>
                <a:srgbClr val="8D202B"/>
              </a:solidFill>
              <a:latin typeface="Consolas" panose="020B0609020204030204"/>
            </a:endParaRPr>
          </a:p>
          <a:p>
            <a:pPr marL="1625600" indent="0">
              <a:lnSpc>
                <a:spcPts val="1945"/>
              </a:lnSpc>
            </a:pPr>
            <a:r>
              <a:rPr lang="en-US" sz="1300">
                <a:solidFill>
                  <a:srgbClr val="8D202B"/>
                </a:solidFill>
                <a:latin typeface="Consolas" panose="020B0609020204030204"/>
              </a:rPr>
              <a:t>"Learn C++",</a:t>
            </a:r>
            <a:endParaRPr lang="en-US" sz="1300">
              <a:solidFill>
                <a:srgbClr val="8D202B"/>
              </a:solidFill>
              <a:latin typeface="Consolas" panose="020B0609020204030204"/>
            </a:endParaRPr>
          </a:p>
          <a:p>
            <a:pPr marL="1625600" indent="0">
              <a:lnSpc>
                <a:spcPts val="1945"/>
              </a:lnSpc>
            </a:pPr>
            <a:r>
              <a:rPr lang="en-US" sz="1300">
                <a:solidFill>
                  <a:srgbClr val="8D202B"/>
                </a:solidFill>
                <a:latin typeface="Consolas" panose="020B0609020204030204"/>
              </a:rPr>
              <a:t>"MVC Tutorials" </a:t>
            </a:r>
            <a:r>
              <a:rPr lang="en-US" sz="1300">
                <a:latin typeface="Consolas" panose="020B0609020204030204"/>
              </a:rPr>
              <a:t>,</a:t>
            </a:r>
            <a:endParaRPr lang="en-US" sz="1300">
              <a:latin typeface="Consolas" panose="020B0609020204030204"/>
            </a:endParaRPr>
          </a:p>
          <a:p>
            <a:pPr marL="1625600" indent="0">
              <a:lnSpc>
                <a:spcPts val="1945"/>
              </a:lnSpc>
              <a:spcAft>
                <a:spcPts val="210"/>
              </a:spcAft>
            </a:pPr>
            <a:r>
              <a:rPr lang="en-US" sz="1300">
                <a:solidFill>
                  <a:srgbClr val="8D202B"/>
                </a:solidFill>
                <a:latin typeface="Consolas" panose="020B0609020204030204"/>
              </a:rPr>
              <a:t>"Java"</a:t>
            </a:r>
            <a:endParaRPr lang="en-US" sz="1300">
              <a:solidFill>
                <a:srgbClr val="8D202B"/>
              </a:solidFill>
              <a:latin typeface="Consolas" panose="020B0609020204030204"/>
            </a:endParaRPr>
          </a:p>
          <a:p>
            <a:pPr marL="1231900" indent="0">
              <a:spcAft>
                <a:spcPts val="210"/>
              </a:spcAft>
            </a:pPr>
            <a:r>
              <a:rPr lang="en-US" sz="2600">
                <a:latin typeface="Calibri" panose="020F0502020204030204"/>
              </a:rPr>
              <a:t>};</a:t>
            </a:r>
            <a:endParaRPr lang="en-US" sz="2600">
              <a:latin typeface="Calibri" panose="020F0502020204030204"/>
            </a:endParaRPr>
          </a:p>
          <a:p>
            <a:pPr marL="1231900" indent="0" algn="just">
              <a:lnSpc>
                <a:spcPts val="1945"/>
              </a:lnSpc>
            </a:pPr>
            <a:r>
              <a:rPr lang="en-US" sz="1300">
                <a:solidFill>
                  <a:srgbClr val="1B7721"/>
                </a:solidFill>
                <a:latin typeface="Consolas" panose="020B0609020204030204"/>
              </a:rPr>
              <a:t>// LINQ Method Syntax</a:t>
            </a:r>
            <a:endParaRPr lang="en-US" sz="1300">
              <a:solidFill>
                <a:srgbClr val="1B7721"/>
              </a:solidFill>
              <a:latin typeface="Consolas" panose="020B0609020204030204"/>
            </a:endParaRPr>
          </a:p>
          <a:p>
            <a:pPr marL="1231900" indent="0" algn="just">
              <a:lnSpc>
                <a:spcPts val="1945"/>
              </a:lnSpc>
              <a:spcAft>
                <a:spcPts val="210"/>
              </a:spcAft>
            </a:pPr>
            <a:r>
              <a:rPr lang="en-US" sz="1300">
                <a:solidFill>
                  <a:srgbClr val="130ECE"/>
                </a:solidFill>
                <a:latin typeface="Consolas" panose="020B0609020204030204"/>
              </a:rPr>
              <a:t>var </a:t>
            </a:r>
            <a:r>
              <a:rPr lang="en-US" sz="1300">
                <a:solidFill>
                  <a:srgbClr val="2C3569"/>
                </a:solidFill>
                <a:latin typeface="Consolas" panose="020B0609020204030204"/>
              </a:rPr>
              <a:t>result </a:t>
            </a:r>
            <a:r>
              <a:rPr lang="en-US" sz="1300">
                <a:latin typeface="Consolas" panose="020B0609020204030204"/>
              </a:rPr>
              <a:t>= </a:t>
            </a:r>
            <a:r>
              <a:rPr lang="en-US" sz="1300">
                <a:solidFill>
                  <a:srgbClr val="2C3569"/>
                </a:solidFill>
                <a:latin typeface="Consolas" panose="020B0609020204030204"/>
              </a:rPr>
              <a:t>stringList.</a:t>
            </a:r>
            <a:r>
              <a:rPr lang="en-US" sz="1300">
                <a:solidFill>
                  <a:srgbClr val="6A4735"/>
                </a:solidFill>
                <a:latin typeface="Consolas" panose="020B0609020204030204"/>
              </a:rPr>
              <a:t>WhereCs </a:t>
            </a:r>
            <a:r>
              <a:rPr lang="en-US" sz="1300">
                <a:latin typeface="Consolas" panose="020B0609020204030204"/>
              </a:rPr>
              <a:t>=&gt; </a:t>
            </a:r>
            <a:r>
              <a:rPr lang="en-US" sz="1300">
                <a:solidFill>
                  <a:srgbClr val="6A4735"/>
                </a:solidFill>
                <a:latin typeface="Consolas" panose="020B0609020204030204"/>
              </a:rPr>
              <a:t>s.ContainsO'Tutorials"))</a:t>
            </a:r>
            <a:r>
              <a:rPr lang="en-US" sz="1300">
                <a:latin typeface="Consolas" panose="020B0609020204030204"/>
              </a:rPr>
              <a:t>; </a:t>
            </a:r>
            <a:r>
              <a:rPr lang="en-US" sz="1300">
                <a:solidFill>
                  <a:srgbClr val="811BAD"/>
                </a:solidFill>
                <a:latin typeface="Consolas" panose="020B0609020204030204"/>
              </a:rPr>
              <a:t>foreach </a:t>
            </a:r>
            <a:r>
              <a:rPr lang="en-US" sz="1300">
                <a:solidFill>
                  <a:srgbClr val="312694"/>
                </a:solidFill>
                <a:latin typeface="Consolas" panose="020B0609020204030204"/>
              </a:rPr>
              <a:t>(var </a:t>
            </a:r>
            <a:r>
              <a:rPr lang="en-US" sz="1300">
                <a:solidFill>
                  <a:srgbClr val="2C3569"/>
                </a:solidFill>
                <a:latin typeface="Consolas" panose="020B0609020204030204"/>
              </a:rPr>
              <a:t>item </a:t>
            </a:r>
            <a:r>
              <a:rPr lang="en-US" sz="1300">
                <a:solidFill>
                  <a:srgbClr val="811BAD"/>
                </a:solidFill>
                <a:latin typeface="Consolas" panose="020B0609020204030204"/>
              </a:rPr>
              <a:t>in </a:t>
            </a:r>
            <a:r>
              <a:rPr lang="en-US" sz="1300">
                <a:solidFill>
                  <a:srgbClr val="2C3569"/>
                </a:solidFill>
                <a:latin typeface="Consolas" panose="020B0609020204030204"/>
              </a:rPr>
              <a:t>result)</a:t>
            </a:r>
            <a:endParaRPr lang="en-US" sz="1300">
              <a:solidFill>
                <a:srgbClr val="2C3569"/>
              </a:solidFill>
              <a:latin typeface="Consolas" panose="020B0609020204030204"/>
            </a:endParaRPr>
          </a:p>
          <a:p>
            <a:pPr marL="1231900" indent="0">
              <a:spcAft>
                <a:spcPts val="210"/>
              </a:spcAft>
            </a:pPr>
            <a:r>
              <a:rPr lang="en-US" sz="2600">
                <a:latin typeface="Calibri" panose="020F0502020204030204"/>
              </a:rPr>
              <a:t>{</a:t>
            </a:r>
            <a:endParaRPr lang="en-US" sz="2600">
              <a:latin typeface="Calibri" panose="020F0502020204030204"/>
            </a:endParaRPr>
          </a:p>
          <a:p>
            <a:pPr marL="1625600" indent="0">
              <a:spcAft>
                <a:spcPts val="210"/>
              </a:spcAft>
            </a:pPr>
            <a:r>
              <a:rPr lang="en-US" sz="1300">
                <a:solidFill>
                  <a:srgbClr val="408EA2"/>
                </a:solidFill>
                <a:latin typeface="Consolas" panose="020B0609020204030204"/>
              </a:rPr>
              <a:t>Console.</a:t>
            </a:r>
            <a:r>
              <a:rPr lang="en-US" sz="1300">
                <a:solidFill>
                  <a:srgbClr val="6A4735"/>
                </a:solidFill>
                <a:latin typeface="Consolas" panose="020B0609020204030204"/>
              </a:rPr>
              <a:t>WriteLine(item)</a:t>
            </a:r>
            <a:r>
              <a:rPr lang="en-US" sz="1300">
                <a:latin typeface="Consolas" panose="020B0609020204030204"/>
              </a:rPr>
              <a:t>;</a:t>
            </a:r>
            <a:endParaRPr lang="en-US" sz="1300">
              <a:latin typeface="Consolas" panose="020B0609020204030204"/>
            </a:endParaRPr>
          </a:p>
          <a:p>
            <a:pPr marL="1231900" indent="0">
              <a:lnSpc>
                <a:spcPts val="1945"/>
              </a:lnSpc>
            </a:pPr>
            <a:r>
              <a:rPr lang="en-US" sz="2600">
                <a:latin typeface="Calibri" panose="020F0502020204030204"/>
              </a:rPr>
              <a:t>}</a:t>
            </a:r>
            <a:endParaRPr lang="en-US" sz="2600">
              <a:latin typeface="Calibri" panose="020F0502020204030204"/>
            </a:endParaRPr>
          </a:p>
          <a:p>
            <a:pPr marL="812800" indent="0">
              <a:lnSpc>
                <a:spcPts val="1945"/>
              </a:lnSpc>
            </a:pPr>
            <a:r>
              <a:rPr lang="en-US" sz="2600">
                <a:latin typeface="Calibri" panose="020F0502020204030204"/>
              </a:rPr>
              <a:t>}</a:t>
            </a:r>
            <a:endParaRPr lang="en-US" sz="2600">
              <a:latin typeface="Calibri" panose="020F0502020204030204"/>
            </a:endParaRPr>
          </a:p>
          <a:p>
            <a:pPr marL="457200" indent="0">
              <a:lnSpc>
                <a:spcPts val="1945"/>
              </a:lnSpc>
            </a:pPr>
            <a:r>
              <a:rPr lang="en-US" sz="2600">
                <a:latin typeface="Calibri" panose="020F0502020204030204"/>
              </a:rPr>
              <a:t>}</a:t>
            </a:r>
            <a:endParaRPr lang="en-US" sz="2600">
              <a:latin typeface="Calibri" panose="020F0502020204030204"/>
            </a:endParaRPr>
          </a:p>
        </p:txBody>
      </p:sp>
      <p:sp>
        <p:nvSpPr>
          <p:cNvPr id="6" name="Rectangles 5"/>
          <p:cNvSpPr/>
          <p:nvPr/>
        </p:nvSpPr>
        <p:spPr>
          <a:xfrm>
            <a:off x="4892040" y="6257544"/>
            <a:ext cx="100584" cy="219456"/>
          </a:xfrm>
          <a:prstGeom prst="rect">
            <a:avLst/>
          </a:prstGeom>
          <a:solidFill>
            <a:srgbClr val="E6E6E6"/>
          </a:solidFill>
        </p:spPr>
        <p:txBody>
          <a:bodyPr wrap="none" lIns="0" tIns="0" rIns="0" bIns="0">
            <a:noAutofit/>
          </a:bodyPr>
          <a:p>
            <a:pPr indent="0"/>
            <a:r>
              <a:rPr lang="en-US" sz="1100">
                <a:latin typeface="Consolas" panose="020B0609020204030204"/>
              </a:rPr>
              <a:t>1</a:t>
            </a:r>
            <a:endParaRPr lang="en-US" sz="1100">
              <a:latin typeface="Consolas" panose="020B0609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3310128" cy="515112"/>
          </a:xfrm>
          <a:prstGeom prst="rect">
            <a:avLst/>
          </a:prstGeom>
        </p:spPr>
        <p:txBody>
          <a:bodyPr wrap="none" lIns="0" tIns="0" rIns="0" bIns="0">
            <a:noAutofit/>
          </a:bodyPr>
          <a:p>
            <a:pPr indent="0">
              <a:spcAft>
                <a:spcPts val="3780"/>
              </a:spcAft>
            </a:pPr>
            <a:r>
              <a:rPr lang="en-US" sz="4300">
                <a:latin typeface="Calibri" panose="020F0502020204030204"/>
              </a:rPr>
              <a:t>LINQ to Object</a:t>
            </a:r>
            <a:endParaRPr lang="en-US" sz="4300">
              <a:latin typeface="Calibri" panose="020F0502020204030204"/>
            </a:endParaRPr>
          </a:p>
        </p:txBody>
      </p:sp>
      <p:sp>
        <p:nvSpPr>
          <p:cNvPr id="3" name="Rectangles 2"/>
          <p:cNvSpPr/>
          <p:nvPr/>
        </p:nvSpPr>
        <p:spPr>
          <a:xfrm>
            <a:off x="969264" y="1908048"/>
            <a:ext cx="9939528" cy="3672840"/>
          </a:xfrm>
          <a:prstGeom prst="rect">
            <a:avLst/>
          </a:prstGeom>
        </p:spPr>
        <p:txBody>
          <a:bodyPr lIns="0" tIns="0" rIns="0" bIns="0">
            <a:noAutofit/>
          </a:bodyPr>
          <a:p>
            <a:pPr marL="197485" indent="-215900">
              <a:lnSpc>
                <a:spcPts val="3000"/>
              </a:lnSpc>
              <a:spcBef>
                <a:spcPts val="3780"/>
              </a:spcBef>
              <a:spcAft>
                <a:spcPts val="630"/>
              </a:spcAft>
            </a:pPr>
            <a:r>
              <a:rPr lang="en-US" sz="2600" b="1">
                <a:latin typeface="Calibri" panose="020F0502020204030204"/>
              </a:rPr>
              <a:t>•UNQto Objects </a:t>
            </a:r>
            <a:r>
              <a:rPr lang="en-US" sz="2600">
                <a:latin typeface="Calibri" panose="020F0502020204030204"/>
              </a:rPr>
              <a:t>offers usage of any LINQ query supporting IEnumerable&lt;T&gt; for accessing in-memory data collections </a:t>
            </a:r>
            <a:r>
              <a:rPr lang="en-US" sz="2600">
                <a:solidFill>
                  <a:srgbClr val="FC0000"/>
                </a:solidFill>
                <a:latin typeface="Calibri" panose="020F0502020204030204"/>
              </a:rPr>
              <a:t>without any need of LINQ provider (API) </a:t>
            </a:r>
            <a:r>
              <a:rPr lang="en-US" sz="2600">
                <a:latin typeface="Calibri" panose="020F0502020204030204"/>
              </a:rPr>
              <a:t>as in case of LINQ to SQL or LINQ to XML</a:t>
            </a:r>
            <a:endParaRPr lang="en-US" sz="2600">
              <a:latin typeface="Calibri" panose="020F0502020204030204"/>
            </a:endParaRPr>
          </a:p>
          <a:p>
            <a:pPr marL="197485" indent="-215900">
              <a:lnSpc>
                <a:spcPts val="3025"/>
              </a:lnSpc>
              <a:spcAft>
                <a:spcPts val="630"/>
              </a:spcAft>
            </a:pPr>
            <a:r>
              <a:rPr lang="en-US" sz="2600">
                <a:latin typeface="Calibri" panose="020F0502020204030204"/>
              </a:rPr>
              <a:t>•Queries in LINQ to Objects return variables of type usually IEnumerable&lt;T&gt; only</a:t>
            </a:r>
            <a:endParaRPr lang="en-US" sz="2600">
              <a:latin typeface="Calibri" panose="020F0502020204030204"/>
            </a:endParaRPr>
          </a:p>
          <a:p>
            <a:pPr marL="197485" marR="177800" indent="-215900" algn="just">
              <a:lnSpc>
                <a:spcPts val="3025"/>
              </a:lnSpc>
            </a:pPr>
            <a:r>
              <a:rPr lang="en-US" sz="2600">
                <a:latin typeface="Calibri" panose="020F0502020204030204"/>
              </a:rPr>
              <a:t>•There are also many advantages of LINQ to Objects over traditional foreach loops like </a:t>
            </a:r>
            <a:r>
              <a:rPr lang="en-US" sz="2600">
                <a:solidFill>
                  <a:srgbClr val="FC0000"/>
                </a:solidFill>
                <a:latin typeface="Calibri" panose="020F0502020204030204"/>
              </a:rPr>
              <a:t>more readability, powerful filtering, capability of grouping, enhanced ordering </a:t>
            </a:r>
            <a:r>
              <a:rPr lang="en-US" sz="2600">
                <a:latin typeface="Calibri" panose="020F0502020204030204"/>
              </a:rPr>
              <a:t>with minimal application coding.</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9128760" y="3191256"/>
            <a:ext cx="225552" cy="271272"/>
          </a:xfrm>
          <a:prstGeom prst="rect">
            <a:avLst/>
          </a:prstGeom>
        </p:spPr>
      </p:pic>
      <p:sp>
        <p:nvSpPr>
          <p:cNvPr id="3" name="Rectangles 2"/>
          <p:cNvSpPr/>
          <p:nvPr/>
        </p:nvSpPr>
        <p:spPr>
          <a:xfrm>
            <a:off x="920496" y="719328"/>
            <a:ext cx="3371088" cy="603504"/>
          </a:xfrm>
          <a:prstGeom prst="rect">
            <a:avLst/>
          </a:prstGeom>
        </p:spPr>
        <p:txBody>
          <a:bodyPr wrap="none" lIns="0" tIns="0" rIns="0" bIns="0">
            <a:noAutofit/>
          </a:bodyPr>
          <a:p>
            <a:pPr indent="0"/>
            <a:r>
              <a:rPr lang="en-US" sz="4300">
                <a:latin typeface="Calibri" panose="020F0502020204030204"/>
              </a:rPr>
              <a:t>LINQ to Object</a:t>
            </a:r>
            <a:endParaRPr lang="en-US" sz="4300">
              <a:latin typeface="Calibri" panose="020F0502020204030204"/>
            </a:endParaRPr>
          </a:p>
        </p:txBody>
      </p:sp>
      <p:sp>
        <p:nvSpPr>
          <p:cNvPr id="4" name="Rectangles 3"/>
          <p:cNvSpPr/>
          <p:nvPr/>
        </p:nvSpPr>
        <p:spPr>
          <a:xfrm>
            <a:off x="975360" y="1359408"/>
            <a:ext cx="3273552" cy="268224"/>
          </a:xfrm>
          <a:prstGeom prst="rect">
            <a:avLst/>
          </a:prstGeom>
        </p:spPr>
        <p:txBody>
          <a:bodyPr wrap="none" lIns="0" tIns="0" rIns="0" bIns="0">
            <a:noAutofit/>
          </a:bodyPr>
          <a:p>
            <a:pPr indent="0"/>
            <a:r>
              <a:rPr lang="en-US" sz="1800" spc="-50">
                <a:solidFill>
                  <a:srgbClr val="130ECE"/>
                </a:solidFill>
                <a:latin typeface="Consolas" panose="020B0609020204030204"/>
              </a:rPr>
              <a:t>namespace </a:t>
            </a:r>
            <a:r>
              <a:rPr lang="en-US" sz="1800" spc="-50">
                <a:latin typeface="Consolas" panose="020B0609020204030204"/>
              </a:rPr>
              <a:t>SessionlODemo</a:t>
            </a:r>
            <a:endParaRPr lang="en-US" sz="1800" spc="-50">
              <a:latin typeface="Consolas" panose="020B0609020204030204"/>
            </a:endParaRPr>
          </a:p>
        </p:txBody>
      </p:sp>
      <p:sp>
        <p:nvSpPr>
          <p:cNvPr id="5" name="Rectangles 4"/>
          <p:cNvSpPr/>
          <p:nvPr/>
        </p:nvSpPr>
        <p:spPr>
          <a:xfrm>
            <a:off x="2066544" y="1682496"/>
            <a:ext cx="335280" cy="109728"/>
          </a:xfrm>
          <a:prstGeom prst="rect">
            <a:avLst/>
          </a:prstGeom>
        </p:spPr>
        <p:txBody>
          <a:bodyPr wrap="none" lIns="0" tIns="0" rIns="0" bIns="0">
            <a:noAutofit/>
          </a:bodyPr>
          <a:p>
            <a:pPr indent="0"/>
            <a:r>
              <a:rPr lang="en-US" sz="1200">
                <a:solidFill>
                  <a:srgbClr val="A6A4A6"/>
                </a:solidFill>
                <a:latin typeface="Calibri" panose="020F0502020204030204"/>
              </a:rPr>
              <a:t>rence</a:t>
            </a:r>
            <a:endParaRPr lang="en-US" sz="1200">
              <a:solidFill>
                <a:srgbClr val="A6A4A6"/>
              </a:solidFill>
              <a:latin typeface="Calibri" panose="020F0502020204030204"/>
            </a:endParaRPr>
          </a:p>
        </p:txBody>
      </p:sp>
      <p:sp>
        <p:nvSpPr>
          <p:cNvPr id="6" name="Rectangles 5"/>
          <p:cNvSpPr/>
          <p:nvPr/>
        </p:nvSpPr>
        <p:spPr>
          <a:xfrm>
            <a:off x="981456" y="1822704"/>
            <a:ext cx="2572512" cy="548640"/>
          </a:xfrm>
          <a:prstGeom prst="rect">
            <a:avLst/>
          </a:prstGeom>
        </p:spPr>
        <p:txBody>
          <a:bodyPr lIns="0" tIns="0" rIns="0" bIns="0">
            <a:noAutofit/>
          </a:bodyPr>
          <a:p>
            <a:pPr indent="0">
              <a:lnSpc>
                <a:spcPts val="2495"/>
              </a:lnSpc>
            </a:pPr>
            <a:r>
              <a:rPr lang="en-US" sz="1800" spc="-50">
                <a:solidFill>
                  <a:srgbClr val="1C1929"/>
                </a:solidFill>
                <a:latin typeface="Consolas" panose="020B0609020204030204"/>
              </a:rPr>
              <a:t>{ </a:t>
            </a:r>
            <a:r>
              <a:rPr lang="en-US" sz="1800" spc="-50">
                <a:solidFill>
                  <a:srgbClr val="130ECE"/>
                </a:solidFill>
                <a:latin typeface="Consolas" panose="020B0609020204030204"/>
              </a:rPr>
              <a:t>class </a:t>
            </a:r>
            <a:r>
              <a:rPr lang="en-US" sz="1800" spc="-50">
                <a:solidFill>
                  <a:srgbClr val="408EA2"/>
                </a:solidFill>
                <a:latin typeface="Consolas" panose="020B0609020204030204"/>
              </a:rPr>
              <a:t>Program</a:t>
            </a:r>
            <a:endParaRPr lang="en-US" sz="1800" spc="-50">
              <a:solidFill>
                <a:srgbClr val="408EA2"/>
              </a:solidFill>
              <a:latin typeface="Consolas" panose="020B0609020204030204"/>
            </a:endParaRPr>
          </a:p>
          <a:p>
            <a:pPr marL="609600" indent="0">
              <a:lnSpc>
                <a:spcPts val="2495"/>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7" name="Rectangles 6"/>
          <p:cNvSpPr/>
          <p:nvPr/>
        </p:nvSpPr>
        <p:spPr>
          <a:xfrm>
            <a:off x="2090928" y="2596896"/>
            <a:ext cx="6163056" cy="871728"/>
          </a:xfrm>
          <a:prstGeom prst="rect">
            <a:avLst/>
          </a:prstGeom>
        </p:spPr>
        <p:txBody>
          <a:bodyPr lIns="0" tIns="0" rIns="0" bIns="0">
            <a:noAutofit/>
          </a:bodyPr>
          <a:p>
            <a:pPr indent="0">
              <a:spcAft>
                <a:spcPts val="420"/>
              </a:spcAft>
            </a:pPr>
            <a:r>
              <a:rPr lang="en-US" sz="1800" spc="-50">
                <a:solidFill>
                  <a:srgbClr val="130ECE"/>
                </a:solidFill>
                <a:latin typeface="Consolas" panose="020B0609020204030204"/>
              </a:rPr>
              <a:t>static void </a:t>
            </a:r>
            <a:r>
              <a:rPr lang="en-US" sz="1800" spc="-50">
                <a:solidFill>
                  <a:srgbClr val="2C3569"/>
                </a:solidFill>
                <a:latin typeface="Consolas" panose="020B0609020204030204"/>
              </a:rPr>
              <a:t>Main(string[] </a:t>
            </a:r>
            <a:r>
              <a:rPr lang="en-US" sz="1800" spc="-50">
                <a:solidFill>
                  <a:srgbClr val="888888"/>
                </a:solidFill>
                <a:latin typeface="Consolas" panose="020B0609020204030204"/>
              </a:rPr>
              <a:t>args)</a:t>
            </a:r>
            <a:endParaRPr lang="en-US" sz="1800" spc="-50">
              <a:solidFill>
                <a:srgbClr val="888888"/>
              </a:solidFill>
              <a:latin typeface="Consolas" panose="020B0609020204030204"/>
            </a:endParaRPr>
          </a:p>
          <a:p>
            <a:pPr indent="0">
              <a:spcAft>
                <a:spcPts val="420"/>
              </a:spcAft>
            </a:pPr>
            <a:r>
              <a:rPr lang="en-US" sz="2600">
                <a:latin typeface="Calibri" panose="020F0502020204030204"/>
              </a:rPr>
              <a:t>{</a:t>
            </a:r>
            <a:endParaRPr lang="en-US" sz="2600">
              <a:latin typeface="Calibri" panose="020F0502020204030204"/>
            </a:endParaRPr>
          </a:p>
          <a:p>
            <a:pPr indent="0" algn="r"/>
            <a:r>
              <a:rPr lang="en-US" sz="1800" spc="-50">
                <a:solidFill>
                  <a:srgbClr val="130ECE"/>
                </a:solidFill>
                <a:latin typeface="Consolas" panose="020B0609020204030204"/>
              </a:rPr>
              <a:t>string</a:t>
            </a:r>
            <a:r>
              <a:rPr lang="en-US" sz="1800" spc="-50">
                <a:latin typeface="Consolas" panose="020B0609020204030204"/>
              </a:rPr>
              <a:t>[] </a:t>
            </a:r>
            <a:r>
              <a:rPr lang="en-US" sz="1800" spc="-50">
                <a:solidFill>
                  <a:srgbClr val="2C3569"/>
                </a:solidFill>
                <a:latin typeface="Consolas" panose="020B0609020204030204"/>
              </a:rPr>
              <a:t>str= </a:t>
            </a:r>
            <a:r>
              <a:rPr lang="en-US" sz="1800" spc="-50">
                <a:latin typeface="Consolas" panose="020B0609020204030204"/>
              </a:rPr>
              <a:t>{ </a:t>
            </a:r>
            <a:r>
              <a:rPr lang="en-US" sz="1800" spc="-50">
                <a:solidFill>
                  <a:srgbClr val="8D202B"/>
                </a:solidFill>
                <a:latin typeface="Consolas" panose="020B0609020204030204"/>
              </a:rPr>
              <a:t>"India", "Japan", "USA",</a:t>
            </a:r>
            <a:endParaRPr lang="en-US" sz="1800" spc="-50">
              <a:solidFill>
                <a:srgbClr val="8D202B"/>
              </a:solidFill>
              <a:latin typeface="Consolas" panose="020B0609020204030204"/>
            </a:endParaRPr>
          </a:p>
        </p:txBody>
      </p:sp>
      <p:sp>
        <p:nvSpPr>
          <p:cNvPr id="8" name="Rectangles 7"/>
          <p:cNvSpPr/>
          <p:nvPr/>
        </p:nvSpPr>
        <p:spPr>
          <a:xfrm>
            <a:off x="2633472" y="3797808"/>
            <a:ext cx="4285488" cy="1999488"/>
          </a:xfrm>
          <a:prstGeom prst="rect">
            <a:avLst/>
          </a:prstGeom>
        </p:spPr>
        <p:txBody>
          <a:bodyPr lIns="0" tIns="0" rIns="0" bIns="0">
            <a:noAutofit/>
          </a:bodyPr>
          <a:p>
            <a:pPr indent="0">
              <a:spcAft>
                <a:spcPts val="420"/>
              </a:spcAft>
            </a:pPr>
            <a:r>
              <a:rPr lang="en-US" sz="1800" spc="-50">
                <a:solidFill>
                  <a:srgbClr val="130ECE"/>
                </a:solidFill>
                <a:latin typeface="Consolas" panose="020B0609020204030204"/>
              </a:rPr>
              <a:t>var </a:t>
            </a:r>
            <a:r>
              <a:rPr lang="en-US" sz="1800" spc="-50">
                <a:solidFill>
                  <a:srgbClr val="2C3569"/>
                </a:solidFill>
                <a:latin typeface="Consolas" panose="020B0609020204030204"/>
              </a:rPr>
              <a:t>result </a:t>
            </a:r>
            <a:r>
              <a:rPr lang="en-US" sz="1800" spc="-50">
                <a:latin typeface="Consolas" panose="020B0609020204030204"/>
              </a:rPr>
              <a:t>= </a:t>
            </a:r>
            <a:r>
              <a:rPr lang="en-US" sz="1800" spc="-50">
                <a:solidFill>
                  <a:srgbClr val="130ECE"/>
                </a:solidFill>
                <a:latin typeface="Consolas" panose="020B0609020204030204"/>
              </a:rPr>
              <a:t>-from </a:t>
            </a:r>
            <a:r>
              <a:rPr lang="en-US" sz="1800" spc="-50">
                <a:latin typeface="Consolas" panose="020B0609020204030204"/>
              </a:rPr>
              <a:t>items </a:t>
            </a:r>
            <a:r>
              <a:rPr lang="en-US" sz="1800" spc="-50">
                <a:solidFill>
                  <a:srgbClr val="130ECE"/>
                </a:solidFill>
                <a:latin typeface="Consolas" panose="020B0609020204030204"/>
              </a:rPr>
              <a:t>in </a:t>
            </a:r>
            <a:r>
              <a:rPr lang="en-US" sz="1800" spc="-50">
                <a:solidFill>
                  <a:srgbClr val="2C3569"/>
                </a:solidFill>
                <a:latin typeface="Consolas" panose="020B0609020204030204"/>
              </a:rPr>
              <a:t>str</a:t>
            </a:r>
            <a:endParaRPr lang="en-US" sz="1800" spc="-50">
              <a:solidFill>
                <a:srgbClr val="2C3569"/>
              </a:solidFill>
              <a:latin typeface="Consolas" panose="020B0609020204030204"/>
            </a:endParaRPr>
          </a:p>
          <a:p>
            <a:pPr marL="1892300" indent="0">
              <a:spcAft>
                <a:spcPts val="2100"/>
              </a:spcAft>
            </a:pPr>
            <a:r>
              <a:rPr lang="en-US" sz="1800" spc="-50">
                <a:solidFill>
                  <a:srgbClr val="130ECE"/>
                </a:solidFill>
                <a:latin typeface="Consolas" panose="020B0609020204030204"/>
              </a:rPr>
              <a:t>select </a:t>
            </a:r>
            <a:r>
              <a:rPr lang="en-US" sz="1800" spc="-50">
                <a:latin typeface="Consolas" panose="020B0609020204030204"/>
              </a:rPr>
              <a:t>items;</a:t>
            </a:r>
            <a:endParaRPr lang="en-US" sz="1800" spc="-50">
              <a:latin typeface="Consolas" panose="020B0609020204030204"/>
            </a:endParaRPr>
          </a:p>
          <a:p>
            <a:pPr marR="355600" indent="0" algn="r">
              <a:spcAft>
                <a:spcPts val="420"/>
              </a:spcAft>
            </a:pPr>
            <a:r>
              <a:rPr lang="en-US" sz="1800" spc="-50">
                <a:solidFill>
                  <a:srgbClr val="811BAD"/>
                </a:solidFill>
                <a:latin typeface="Consolas" panose="020B0609020204030204"/>
              </a:rPr>
              <a:t>-foreach </a:t>
            </a:r>
            <a:r>
              <a:rPr lang="en-US" sz="1800" spc="-50">
                <a:solidFill>
                  <a:srgbClr val="150D9E"/>
                </a:solidFill>
                <a:latin typeface="Consolas" panose="020B0609020204030204"/>
              </a:rPr>
              <a:t>(var </a:t>
            </a:r>
            <a:r>
              <a:rPr lang="en-US" sz="1800" spc="-50">
                <a:solidFill>
                  <a:srgbClr val="2C3569"/>
                </a:solidFill>
                <a:latin typeface="Consolas" panose="020B0609020204030204"/>
              </a:rPr>
              <a:t>item </a:t>
            </a:r>
            <a:r>
              <a:rPr lang="en-US" sz="1800" spc="-50">
                <a:solidFill>
                  <a:srgbClr val="811BAD"/>
                </a:solidFill>
                <a:latin typeface="Consolas" panose="020B0609020204030204"/>
              </a:rPr>
              <a:t>in </a:t>
            </a:r>
            <a:r>
              <a:rPr lang="en-US" sz="1800" spc="-50">
                <a:solidFill>
                  <a:srgbClr val="2C3569"/>
                </a:solidFill>
                <a:latin typeface="Consolas" panose="020B0609020204030204"/>
              </a:rPr>
              <a:t>result)</a:t>
            </a:r>
            <a:endParaRPr lang="en-US" sz="1800" spc="-50">
              <a:solidFill>
                <a:srgbClr val="2C3569"/>
              </a:solidFill>
              <a:latin typeface="Consolas" panose="020B0609020204030204"/>
            </a:endParaRPr>
          </a:p>
          <a:p>
            <a:pPr indent="0">
              <a:spcAft>
                <a:spcPts val="420"/>
              </a:spcAft>
            </a:pPr>
            <a:r>
              <a:rPr lang="en-US" sz="2600">
                <a:latin typeface="Calibri" panose="020F0502020204030204"/>
              </a:rPr>
              <a:t>{</a:t>
            </a:r>
            <a:endParaRPr lang="en-US" sz="2600">
              <a:latin typeface="Calibri" panose="020F0502020204030204"/>
            </a:endParaRPr>
          </a:p>
          <a:p>
            <a:pPr marR="355600" indent="0" algn="r">
              <a:spcAft>
                <a:spcPts val="420"/>
              </a:spcAft>
            </a:pPr>
            <a:r>
              <a:rPr lang="en-US" sz="1800" spc="-50">
                <a:solidFill>
                  <a:srgbClr val="408EA2"/>
                </a:solidFill>
                <a:latin typeface="Consolas" panose="020B0609020204030204"/>
              </a:rPr>
              <a:t>Console</a:t>
            </a:r>
            <a:r>
              <a:rPr lang="en-US" sz="1800" spc="-50">
                <a:solidFill>
                  <a:srgbClr val="545454"/>
                </a:solidFill>
                <a:latin typeface="Consolas" panose="020B0609020204030204"/>
              </a:rPr>
              <a:t>.WriteLineCitem)</a:t>
            </a:r>
            <a:r>
              <a:rPr lang="en-US" sz="1800" spc="-50">
                <a:latin typeface="Consolas" panose="020B0609020204030204"/>
              </a:rPr>
              <a:t>;</a:t>
            </a:r>
            <a:endParaRPr lang="en-US" sz="1800" spc="-50">
              <a:latin typeface="Consolas" panose="020B0609020204030204"/>
            </a:endParaRPr>
          </a:p>
          <a:p>
            <a:pPr indent="0"/>
            <a:r>
              <a:rPr lang="en-US" sz="2600">
                <a:latin typeface="Calibri" panose="020F0502020204030204"/>
              </a:rPr>
              <a:t>}</a:t>
            </a:r>
            <a:endParaRPr lang="en-US" sz="2600">
              <a:latin typeface="Calibri" panose="020F0502020204030204"/>
            </a:endParaRPr>
          </a:p>
        </p:txBody>
      </p:sp>
      <p:sp>
        <p:nvSpPr>
          <p:cNvPr id="9" name="Rectangles 8"/>
          <p:cNvSpPr/>
          <p:nvPr/>
        </p:nvSpPr>
        <p:spPr>
          <a:xfrm>
            <a:off x="2097024" y="5809488"/>
            <a:ext cx="182880" cy="286512"/>
          </a:xfrm>
          <a:prstGeom prst="rect">
            <a:avLst/>
          </a:prstGeom>
        </p:spPr>
        <p:txBody>
          <a:bodyPr wrap="none" lIns="0" tIns="0" rIns="0" bIns="0">
            <a:noAutofit/>
          </a:bodyPr>
          <a:p>
            <a:pPr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10" name="Rectangles 9"/>
          <p:cNvSpPr/>
          <p:nvPr/>
        </p:nvSpPr>
        <p:spPr>
          <a:xfrm>
            <a:off x="1536192" y="6102096"/>
            <a:ext cx="182880" cy="286512"/>
          </a:xfrm>
          <a:prstGeom prst="rect">
            <a:avLst/>
          </a:prstGeom>
        </p:spPr>
        <p:txBody>
          <a:bodyPr wrap="none" lIns="0" tIns="0" rIns="0" bIns="0">
            <a:noAutofit/>
          </a:bodyPr>
          <a:p>
            <a:pPr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11" name="Rectangles 10"/>
          <p:cNvSpPr/>
          <p:nvPr/>
        </p:nvSpPr>
        <p:spPr>
          <a:xfrm>
            <a:off x="8430768" y="3209544"/>
            <a:ext cx="530352" cy="204216"/>
          </a:xfrm>
          <a:prstGeom prst="rect">
            <a:avLst/>
          </a:prstGeom>
        </p:spPr>
        <p:txBody>
          <a:bodyPr wrap="none" lIns="0" tIns="0" rIns="0" bIns="0">
            <a:noAutofit/>
          </a:bodyPr>
          <a:p>
            <a:pPr indent="0"/>
            <a:r>
              <a:rPr lang="en-US" sz="1800" spc="-50">
                <a:solidFill>
                  <a:srgbClr val="8D202B"/>
                </a:solidFill>
                <a:latin typeface="Consolas" panose="020B0609020204030204"/>
              </a:rPr>
              <a:t>"UK"</a:t>
            </a:r>
            <a:endParaRPr lang="en-US" sz="1800" spc="-50">
              <a:solidFill>
                <a:srgbClr val="8D202B"/>
              </a:solidFill>
              <a:latin typeface="Consolas" panose="020B0609020204030204"/>
            </a:endParaRPr>
          </a:p>
        </p:txBody>
      </p:sp>
      <p:sp>
        <p:nvSpPr>
          <p:cNvPr id="12" name="Rectangles 11"/>
          <p:cNvSpPr/>
          <p:nvPr/>
        </p:nvSpPr>
        <p:spPr>
          <a:xfrm>
            <a:off x="1005840" y="6434328"/>
            <a:ext cx="121920" cy="259080"/>
          </a:xfrm>
          <a:prstGeom prst="rect">
            <a:avLst/>
          </a:prstGeom>
        </p:spPr>
        <p:txBody>
          <a:bodyPr wrap="none" lIns="0" tIns="0" rIns="0" bIns="0">
            <a:noAutofit/>
          </a:bodyPr>
          <a:p>
            <a:pPr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
        <p:nvSpPr>
          <p:cNvPr id="13" name="Rectangles 12"/>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7448" y="143256"/>
            <a:ext cx="10293096" cy="1530096"/>
          </a:xfrm>
          <a:prstGeom prst="rect">
            <a:avLst/>
          </a:prstGeom>
        </p:spPr>
        <p:txBody>
          <a:bodyPr lIns="0" tIns="0" rIns="0" bIns="0">
            <a:noAutofit/>
          </a:bodyPr>
          <a:p>
            <a:pPr indent="0">
              <a:lnSpc>
                <a:spcPts val="4775"/>
              </a:lnSpc>
            </a:pPr>
            <a:r>
              <a:rPr lang="en-US" sz="4200">
                <a:latin typeface="Calibri" panose="020F0502020204030204"/>
              </a:rPr>
              <a:t>Differences .NET Framework, .NET Core and</a:t>
            </a:r>
            <a:endParaRPr lang="en-US" sz="4200">
              <a:latin typeface="Calibri" panose="020F0502020204030204"/>
            </a:endParaRPr>
          </a:p>
          <a:p>
            <a:pPr indent="0">
              <a:lnSpc>
                <a:spcPts val="4775"/>
              </a:lnSpc>
            </a:pPr>
            <a:r>
              <a:rPr lang="en-US" sz="4200">
                <a:latin typeface="Calibri" panose="020F0502020204030204"/>
              </a:rPr>
              <a:t>Xamarin</a:t>
            </a:r>
            <a:endParaRPr lang="en-US" sz="4200">
              <a:latin typeface="Calibri" panose="020F0502020204030204"/>
            </a:endParaRPr>
          </a:p>
          <a:p>
            <a:pPr indent="0"/>
            <a:r>
              <a:rPr lang="en-US" sz="2700" b="1">
                <a:solidFill>
                  <a:srgbClr val="016DC0"/>
                </a:solidFill>
                <a:latin typeface="Calibri" panose="020F0502020204030204"/>
              </a:rPr>
              <a:t>.NET Core</a:t>
            </a:r>
            <a:endParaRPr lang="en-US" sz="2700" b="1">
              <a:solidFill>
                <a:srgbClr val="016DC0"/>
              </a:solidFill>
              <a:latin typeface="Calibri" panose="020F0502020204030204"/>
            </a:endParaRPr>
          </a:p>
        </p:txBody>
      </p:sp>
      <p:sp>
        <p:nvSpPr>
          <p:cNvPr id="3" name="Rectangles 2"/>
          <p:cNvSpPr/>
          <p:nvPr/>
        </p:nvSpPr>
        <p:spPr>
          <a:xfrm>
            <a:off x="917448" y="1941576"/>
            <a:ext cx="10293096" cy="2755392"/>
          </a:xfrm>
          <a:prstGeom prst="rect">
            <a:avLst/>
          </a:prstGeom>
        </p:spPr>
        <p:txBody>
          <a:bodyPr lIns="0" tIns="0" rIns="0" bIns="0">
            <a:noAutofit/>
          </a:bodyPr>
          <a:p>
            <a:pPr marL="254000" indent="-254000" algn="just">
              <a:lnSpc>
                <a:spcPts val="3000"/>
              </a:lnSpc>
              <a:spcAft>
                <a:spcPts val="630"/>
              </a:spcAft>
            </a:pPr>
            <a:r>
              <a:rPr lang="en-US" sz="2600" b="1">
                <a:latin typeface="Calibri" panose="020F0502020204030204"/>
              </a:rPr>
              <a:t>•ASP.NET Web Forms </a:t>
            </a:r>
            <a:r>
              <a:rPr lang="en-US" sz="2600">
                <a:latin typeface="Calibri" panose="020F0502020204030204"/>
              </a:rPr>
              <a:t>and </a:t>
            </a:r>
            <a:r>
              <a:rPr lang="en-US" sz="2600" b="1">
                <a:latin typeface="Calibri" panose="020F0502020204030204"/>
              </a:rPr>
              <a:t>Windows Communication Foundation (WCF) </a:t>
            </a:r>
            <a:r>
              <a:rPr lang="en-US" sz="2600">
                <a:latin typeface="Calibri" panose="020F0502020204030204"/>
              </a:rPr>
              <a:t>are old web application and service technologies that fewer developers are choosing to use for new development projects today, so they </a:t>
            </a:r>
            <a:r>
              <a:rPr lang="en-US" sz="2600">
                <a:solidFill>
                  <a:srgbClr val="FC0000"/>
                </a:solidFill>
                <a:latin typeface="Calibri" panose="020F0502020204030204"/>
              </a:rPr>
              <a:t>have also been removed </a:t>
            </a:r>
            <a:r>
              <a:rPr lang="en-US" sz="2600">
                <a:latin typeface="Calibri" panose="020F0502020204030204"/>
              </a:rPr>
              <a:t>from .NET Core.</a:t>
            </a:r>
            <a:endParaRPr lang="en-US" sz="2600">
              <a:latin typeface="Calibri" panose="020F0502020204030204"/>
            </a:endParaRPr>
          </a:p>
          <a:p>
            <a:pPr marL="254000" indent="-254000" algn="just">
              <a:lnSpc>
                <a:spcPts val="3025"/>
              </a:lnSpc>
            </a:pPr>
            <a:r>
              <a:rPr lang="en-US" sz="2600">
                <a:latin typeface="Calibri" panose="020F0502020204030204"/>
              </a:rPr>
              <a:t>• Instead, developers prefer to use </a:t>
            </a:r>
            <a:r>
              <a:rPr lang="en-US" sz="2600">
                <a:solidFill>
                  <a:srgbClr val="FC0000"/>
                </a:solidFill>
                <a:latin typeface="Calibri" panose="020F0502020204030204"/>
              </a:rPr>
              <a:t>ASP.NET MVC </a:t>
            </a:r>
            <a:r>
              <a:rPr lang="en-US" sz="2600">
                <a:latin typeface="Calibri" panose="020F0502020204030204"/>
              </a:rPr>
              <a:t>and </a:t>
            </a:r>
            <a:r>
              <a:rPr lang="en-US" sz="2600">
                <a:solidFill>
                  <a:srgbClr val="FC0000"/>
                </a:solidFill>
                <a:latin typeface="Calibri" panose="020F0502020204030204"/>
              </a:rPr>
              <a:t>ASP.NET Web API. </a:t>
            </a:r>
            <a:r>
              <a:rPr lang="en-US" sz="2600">
                <a:latin typeface="Calibri" panose="020F0502020204030204"/>
              </a:rPr>
              <a:t>These two technologies have been refactored and combined into a new product that runs on .NET Core, named </a:t>
            </a:r>
            <a:r>
              <a:rPr lang="en-US" sz="2600" b="1">
                <a:latin typeface="Calibri" panose="020F0502020204030204"/>
              </a:rPr>
              <a:t>ASP.NET Core.</a:t>
            </a:r>
            <a:endParaRPr lang="en-US" sz="2600" b="1">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4291584" cy="423672"/>
          </a:xfrm>
          <a:prstGeom prst="rect">
            <a:avLst/>
          </a:prstGeom>
        </p:spPr>
        <p:txBody>
          <a:bodyPr wrap="none" lIns="0" tIns="0" rIns="0" bIns="0">
            <a:noAutofit/>
          </a:bodyPr>
          <a:p>
            <a:pPr indent="0">
              <a:spcAft>
                <a:spcPts val="3780"/>
              </a:spcAft>
            </a:pPr>
            <a:r>
              <a:rPr lang="en-US" sz="4300">
                <a:latin typeface="Calibri" panose="020F0502020204030204"/>
              </a:rPr>
              <a:t>Deferred Execution</a:t>
            </a:r>
            <a:endParaRPr lang="en-US" sz="4300">
              <a:latin typeface="Calibri" panose="020F0502020204030204"/>
            </a:endParaRPr>
          </a:p>
        </p:txBody>
      </p:sp>
      <p:sp>
        <p:nvSpPr>
          <p:cNvPr id="3" name="Rectangles 2"/>
          <p:cNvSpPr/>
          <p:nvPr/>
        </p:nvSpPr>
        <p:spPr>
          <a:xfrm>
            <a:off x="981456" y="1908048"/>
            <a:ext cx="10037064" cy="2459736"/>
          </a:xfrm>
          <a:prstGeom prst="rect">
            <a:avLst/>
          </a:prstGeom>
        </p:spPr>
        <p:txBody>
          <a:bodyPr lIns="0" tIns="0" rIns="0" bIns="0">
            <a:noAutofit/>
          </a:bodyPr>
          <a:p>
            <a:pPr marL="198120" indent="-228600">
              <a:lnSpc>
                <a:spcPts val="3000"/>
              </a:lnSpc>
              <a:spcBef>
                <a:spcPts val="3780"/>
              </a:spcBef>
              <a:spcAft>
                <a:spcPts val="630"/>
              </a:spcAft>
            </a:pPr>
            <a:r>
              <a:rPr lang="en-US" sz="2600">
                <a:latin typeface="Calibri" panose="020F0502020204030204"/>
              </a:rPr>
              <a:t>•    In Deferred Execution, the query is not executed when declared. It is </a:t>
            </a:r>
            <a:r>
              <a:rPr lang="en-US" sz="2600">
                <a:solidFill>
                  <a:srgbClr val="FC0000"/>
                </a:solidFill>
                <a:latin typeface="Calibri" panose="020F0502020204030204"/>
              </a:rPr>
              <a:t>executed when the query object is iterated over a loop.</a:t>
            </a:r>
            <a:endParaRPr lang="en-US" sz="2600">
              <a:solidFill>
                <a:srgbClr val="FC0000"/>
              </a:solidFill>
              <a:latin typeface="Calibri" panose="020F0502020204030204"/>
            </a:endParaRPr>
          </a:p>
          <a:p>
            <a:pPr marL="198120" indent="-228600">
              <a:lnSpc>
                <a:spcPts val="3025"/>
              </a:lnSpc>
              <a:spcAft>
                <a:spcPts val="630"/>
              </a:spcAft>
            </a:pPr>
            <a:r>
              <a:rPr lang="en-US" sz="2600">
                <a:latin typeface="Calibri" panose="020F0502020204030204"/>
              </a:rPr>
              <a:t>•    Deferred execution is applicable on any in-memory collection as well as remote LINQ providers like LINQ-to-SQL, LINQ-to-Entities, LINQ-to-XML, etc.</a:t>
            </a:r>
            <a:endParaRPr lang="en-US" sz="2600">
              <a:latin typeface="Calibri" panose="020F0502020204030204"/>
            </a:endParaRPr>
          </a:p>
          <a:p>
            <a:pPr marL="198120" indent="-228600"/>
            <a:r>
              <a:rPr lang="en-US" sz="2600">
                <a:latin typeface="Calibri" panose="020F0502020204030204"/>
              </a:rPr>
              <a:t>•Deferred Execution </a:t>
            </a:r>
            <a:r>
              <a:rPr lang="en-US" sz="2600">
                <a:solidFill>
                  <a:srgbClr val="FC0000"/>
                </a:solidFill>
                <a:latin typeface="Calibri" panose="020F0502020204030204"/>
              </a:rPr>
              <a:t>returns the Latest Data</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4291584" cy="423672"/>
          </a:xfrm>
          <a:prstGeom prst="rect">
            <a:avLst/>
          </a:prstGeom>
        </p:spPr>
        <p:txBody>
          <a:bodyPr wrap="none" lIns="0" tIns="0" rIns="0" bIns="0">
            <a:noAutofit/>
          </a:bodyPr>
          <a:p>
            <a:pPr indent="0"/>
            <a:r>
              <a:rPr lang="en-US" sz="4300">
                <a:latin typeface="Calibri" panose="020F0502020204030204"/>
              </a:rPr>
              <a:t>Deferred Execution</a:t>
            </a:r>
            <a:endParaRPr lang="en-US" sz="4300">
              <a:latin typeface="Calibri" panose="020F0502020204030204"/>
            </a:endParaRPr>
          </a:p>
        </p:txBody>
      </p:sp>
      <p:sp>
        <p:nvSpPr>
          <p:cNvPr id="3" name="Rectangles 2"/>
          <p:cNvSpPr/>
          <p:nvPr/>
        </p:nvSpPr>
        <p:spPr>
          <a:xfrm>
            <a:off x="670560" y="1871472"/>
            <a:ext cx="3925824" cy="4261104"/>
          </a:xfrm>
          <a:prstGeom prst="rect">
            <a:avLst/>
          </a:prstGeom>
        </p:spPr>
        <p:txBody>
          <a:bodyPr lIns="0" tIns="0" rIns="0" bIns="0">
            <a:noAutofit/>
          </a:bodyPr>
          <a:p>
            <a:pPr indent="0">
              <a:spcAft>
                <a:spcPts val="840"/>
              </a:spcAft>
            </a:pPr>
            <a:r>
              <a:rPr lang="en-US" sz="1200">
                <a:solidFill>
                  <a:srgbClr val="2B23C4"/>
                </a:solidFill>
                <a:latin typeface="Calibri" panose="020F0502020204030204"/>
              </a:rPr>
              <a:t>namespace </a:t>
            </a:r>
            <a:r>
              <a:rPr lang="en-US" sz="1200">
                <a:solidFill>
                  <a:srgbClr val="1C1929"/>
                </a:solidFill>
                <a:latin typeface="Calibri" panose="020F0502020204030204"/>
              </a:rPr>
              <a:t>SessionlODemo</a:t>
            </a:r>
            <a:endParaRPr lang="en-US" sz="1200">
              <a:solidFill>
                <a:srgbClr val="1C1929"/>
              </a:solidFill>
              <a:latin typeface="Calibri" panose="020F0502020204030204"/>
            </a:endParaRPr>
          </a:p>
          <a:p>
            <a:pPr indent="0">
              <a:lnSpc>
                <a:spcPts val="1560"/>
              </a:lnSpc>
            </a:pPr>
            <a:r>
              <a:rPr lang="en-US" sz="1200">
                <a:solidFill>
                  <a:srgbClr val="1C1929"/>
                </a:solidFill>
                <a:latin typeface="Calibri" panose="020F0502020204030204"/>
              </a:rPr>
              <a:t>{ </a:t>
            </a:r>
            <a:r>
              <a:rPr lang="en-US" sz="1200">
                <a:solidFill>
                  <a:srgbClr val="2B23C4"/>
                </a:solidFill>
                <a:latin typeface="Calibri" panose="020F0502020204030204"/>
              </a:rPr>
              <a:t>class </a:t>
            </a:r>
            <a:r>
              <a:rPr lang="en-US" sz="1200">
                <a:solidFill>
                  <a:srgbClr val="408EA2"/>
                </a:solidFill>
                <a:latin typeface="Calibri" panose="020F0502020204030204"/>
              </a:rPr>
              <a:t>Program</a:t>
            </a:r>
            <a:endParaRPr lang="en-US" sz="1200">
              <a:solidFill>
                <a:srgbClr val="408EA2"/>
              </a:solidFill>
              <a:latin typeface="Calibri" panose="020F0502020204030204"/>
            </a:endParaRPr>
          </a:p>
          <a:p>
            <a:pPr marL="368300" indent="0">
              <a:lnSpc>
                <a:spcPts val="1560"/>
              </a:lnSpc>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R="190500" indent="0" algn="ctr">
              <a:spcAft>
                <a:spcPts val="210"/>
              </a:spcAft>
            </a:pPr>
            <a:r>
              <a:rPr lang="en-US" sz="1200">
                <a:solidFill>
                  <a:srgbClr val="2B23C4"/>
                </a:solidFill>
                <a:latin typeface="Calibri" panose="020F0502020204030204"/>
              </a:rPr>
              <a:t>static void </a:t>
            </a:r>
            <a:r>
              <a:rPr lang="en-US" sz="1200">
                <a:solidFill>
                  <a:srgbClr val="34357D"/>
                </a:solidFill>
                <a:latin typeface="Calibri" panose="020F0502020204030204"/>
              </a:rPr>
              <a:t>Main(string</a:t>
            </a:r>
            <a:r>
              <a:rPr lang="en-US" sz="1200">
                <a:solidFill>
                  <a:srgbClr val="1C1929"/>
                </a:solidFill>
                <a:latin typeface="Calibri" panose="020F0502020204030204"/>
              </a:rPr>
              <a:t>[] </a:t>
            </a:r>
            <a:r>
              <a:rPr lang="en-US" sz="1200" spc="-50">
                <a:solidFill>
                  <a:srgbClr val="888888"/>
                </a:solidFill>
                <a:latin typeface="Consolas" panose="020B0609020204030204"/>
              </a:rPr>
              <a:t>args)</a:t>
            </a:r>
            <a:endParaRPr lang="en-US" sz="1200" spc="-50">
              <a:solidFill>
                <a:srgbClr val="888888"/>
              </a:solidFill>
              <a:latin typeface="Consolas" panose="020B0609020204030204"/>
            </a:endParaRPr>
          </a:p>
          <a:p>
            <a:pPr marL="7239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066800" indent="0">
              <a:lnSpc>
                <a:spcPts val="1440"/>
              </a:lnSpc>
            </a:pPr>
            <a:r>
              <a:rPr lang="en-US" sz="1200">
                <a:solidFill>
                  <a:srgbClr val="34357D"/>
                </a:solidFill>
                <a:latin typeface="Calibri" panose="020F0502020204030204"/>
              </a:rPr>
              <a:t>List&lt;int&gt; list </a:t>
            </a:r>
            <a:r>
              <a:rPr lang="en-US" sz="1200">
                <a:solidFill>
                  <a:srgbClr val="1C1929"/>
                </a:solidFill>
                <a:latin typeface="Calibri" panose="020F0502020204030204"/>
              </a:rPr>
              <a:t>= </a:t>
            </a:r>
            <a:r>
              <a:rPr lang="en-US" sz="1200">
                <a:solidFill>
                  <a:srgbClr val="2B23C4"/>
                </a:solidFill>
                <a:latin typeface="Calibri" panose="020F0502020204030204"/>
              </a:rPr>
              <a:t>new </a:t>
            </a:r>
            <a:r>
              <a:rPr lang="en-US" sz="1200">
                <a:solidFill>
                  <a:srgbClr val="34357D"/>
                </a:solidFill>
                <a:latin typeface="Calibri" panose="020F0502020204030204"/>
              </a:rPr>
              <a:t>List&lt;int&gt;();</a:t>
            </a:r>
            <a:endParaRPr lang="en-US" sz="1200">
              <a:solidFill>
                <a:srgbClr val="34357D"/>
              </a:solidFill>
              <a:latin typeface="Calibri" panose="020F0502020204030204"/>
            </a:endParaRPr>
          </a:p>
          <a:p>
            <a:pPr marL="1066800" indent="0">
              <a:lnSpc>
                <a:spcPts val="1440"/>
              </a:lnSpc>
            </a:pPr>
            <a:r>
              <a:rPr lang="en-US" sz="1200">
                <a:solidFill>
                  <a:srgbClr val="34357D"/>
                </a:solidFill>
                <a:latin typeface="Calibri" panose="020F0502020204030204"/>
              </a:rPr>
              <a:t>list</a:t>
            </a:r>
            <a:r>
              <a:rPr lang="en-US" sz="1200">
                <a:solidFill>
                  <a:srgbClr val="1C1929"/>
                </a:solidFill>
                <a:latin typeface="Calibri" panose="020F0502020204030204"/>
              </a:rPr>
              <a:t>.</a:t>
            </a:r>
            <a:r>
              <a:rPr lang="en-US" sz="1200">
                <a:solidFill>
                  <a:srgbClr val="493329"/>
                </a:solidFill>
                <a:latin typeface="Calibri" panose="020F0502020204030204"/>
              </a:rPr>
              <a:t>Add(34)</a:t>
            </a:r>
            <a:r>
              <a:rPr lang="en-US" sz="1200">
                <a:solidFill>
                  <a:srgbClr val="1C1929"/>
                </a:solidFill>
                <a:latin typeface="Calibri" panose="020F0502020204030204"/>
              </a:rPr>
              <a:t>;</a:t>
            </a:r>
            <a:endParaRPr lang="en-US" sz="1200">
              <a:solidFill>
                <a:srgbClr val="1C1929"/>
              </a:solidFill>
              <a:latin typeface="Calibri" panose="020F0502020204030204"/>
            </a:endParaRPr>
          </a:p>
          <a:p>
            <a:pPr marL="1066800" indent="0">
              <a:lnSpc>
                <a:spcPts val="1440"/>
              </a:lnSpc>
            </a:pPr>
            <a:r>
              <a:rPr lang="en-US" sz="1200">
                <a:solidFill>
                  <a:srgbClr val="34357D"/>
                </a:solidFill>
                <a:latin typeface="Calibri" panose="020F0502020204030204"/>
              </a:rPr>
              <a:t>list</a:t>
            </a:r>
            <a:r>
              <a:rPr lang="en-US" sz="1200">
                <a:solidFill>
                  <a:srgbClr val="545454"/>
                </a:solidFill>
                <a:latin typeface="Calibri" panose="020F0502020204030204"/>
              </a:rPr>
              <a:t>.Add</a:t>
            </a:r>
            <a:r>
              <a:rPr lang="en-US" sz="1200">
                <a:solidFill>
                  <a:srgbClr val="1C1929"/>
                </a:solidFill>
                <a:latin typeface="Calibri" panose="020F0502020204030204"/>
              </a:rPr>
              <a:t>(44);</a:t>
            </a:r>
            <a:endParaRPr lang="en-US" sz="1200">
              <a:solidFill>
                <a:srgbClr val="1C1929"/>
              </a:solidFill>
              <a:latin typeface="Calibri" panose="020F0502020204030204"/>
            </a:endParaRPr>
          </a:p>
          <a:p>
            <a:pPr marL="1066800" indent="0">
              <a:lnSpc>
                <a:spcPts val="1440"/>
              </a:lnSpc>
            </a:pPr>
            <a:r>
              <a:rPr lang="en-US" sz="1200">
                <a:solidFill>
                  <a:srgbClr val="34357D"/>
                </a:solidFill>
                <a:latin typeface="Calibri" panose="020F0502020204030204"/>
              </a:rPr>
              <a:t>list</a:t>
            </a:r>
            <a:r>
              <a:rPr lang="en-US" sz="1200">
                <a:solidFill>
                  <a:srgbClr val="1C1929"/>
                </a:solidFill>
                <a:latin typeface="Calibri" panose="020F0502020204030204"/>
              </a:rPr>
              <a:t>.</a:t>
            </a:r>
            <a:r>
              <a:rPr lang="en-US" sz="1200">
                <a:solidFill>
                  <a:srgbClr val="493329"/>
                </a:solidFill>
                <a:latin typeface="Calibri" panose="020F0502020204030204"/>
              </a:rPr>
              <a:t>Add(75)</a:t>
            </a:r>
            <a:r>
              <a:rPr lang="en-US" sz="1200">
                <a:solidFill>
                  <a:srgbClr val="1C1929"/>
                </a:solidFill>
                <a:latin typeface="Calibri" panose="020F0502020204030204"/>
              </a:rPr>
              <a:t>;</a:t>
            </a:r>
            <a:endParaRPr lang="en-US" sz="1200">
              <a:solidFill>
                <a:srgbClr val="1C1929"/>
              </a:solidFill>
              <a:latin typeface="Calibri" panose="020F0502020204030204"/>
            </a:endParaRPr>
          </a:p>
          <a:p>
            <a:pPr marL="1066800" indent="0">
              <a:lnSpc>
                <a:spcPts val="1440"/>
              </a:lnSpc>
            </a:pPr>
            <a:r>
              <a:rPr lang="en-US" sz="1200">
                <a:solidFill>
                  <a:srgbClr val="34357D"/>
                </a:solidFill>
                <a:latin typeface="Calibri" panose="020F0502020204030204"/>
              </a:rPr>
              <a:t>list</a:t>
            </a:r>
            <a:r>
              <a:rPr lang="en-US" sz="1200">
                <a:solidFill>
                  <a:srgbClr val="1C1929"/>
                </a:solidFill>
                <a:latin typeface="Calibri" panose="020F0502020204030204"/>
              </a:rPr>
              <a:t>.</a:t>
            </a:r>
            <a:r>
              <a:rPr lang="en-US" sz="1200">
                <a:solidFill>
                  <a:srgbClr val="493329"/>
                </a:solidFill>
                <a:latin typeface="Calibri" panose="020F0502020204030204"/>
              </a:rPr>
              <a:t>Add(20)</a:t>
            </a:r>
            <a:r>
              <a:rPr lang="en-US" sz="1200">
                <a:solidFill>
                  <a:srgbClr val="1C1929"/>
                </a:solidFill>
                <a:latin typeface="Calibri" panose="020F0502020204030204"/>
              </a:rPr>
              <a:t>;</a:t>
            </a:r>
            <a:endParaRPr lang="en-US" sz="1200">
              <a:solidFill>
                <a:srgbClr val="1C1929"/>
              </a:solidFill>
              <a:latin typeface="Calibri" panose="020F0502020204030204"/>
            </a:endParaRPr>
          </a:p>
          <a:p>
            <a:pPr marL="1066800" indent="0">
              <a:lnSpc>
                <a:spcPts val="1440"/>
              </a:lnSpc>
              <a:spcAft>
                <a:spcPts val="840"/>
              </a:spcAft>
            </a:pPr>
            <a:r>
              <a:rPr lang="en-US" sz="1200">
                <a:solidFill>
                  <a:srgbClr val="1B7721"/>
                </a:solidFill>
                <a:latin typeface="Calibri" panose="020F0502020204030204"/>
              </a:rPr>
              <a:t>// LINQ Query Syntax </a:t>
            </a:r>
            <a:r>
              <a:rPr lang="en-US" sz="1200">
                <a:solidFill>
                  <a:srgbClr val="2B23C4"/>
                </a:solidFill>
                <a:latin typeface="Calibri" panose="020F0502020204030204"/>
              </a:rPr>
              <a:t>var </a:t>
            </a:r>
            <a:r>
              <a:rPr lang="en-US" sz="1200">
                <a:solidFill>
                  <a:srgbClr val="34357D"/>
                </a:solidFill>
                <a:latin typeface="Calibri" panose="020F0502020204030204"/>
              </a:rPr>
              <a:t>result </a:t>
            </a:r>
            <a:r>
              <a:rPr lang="en-US" sz="1200">
                <a:solidFill>
                  <a:srgbClr val="2B23C4"/>
                </a:solidFill>
                <a:latin typeface="Calibri" panose="020F0502020204030204"/>
              </a:rPr>
              <a:t>=-from </a:t>
            </a:r>
            <a:r>
              <a:rPr lang="en-US" sz="1200">
                <a:solidFill>
                  <a:srgbClr val="1C1929"/>
                </a:solidFill>
                <a:latin typeface="Calibri" panose="020F0502020204030204"/>
              </a:rPr>
              <a:t>items </a:t>
            </a:r>
            <a:r>
              <a:rPr lang="en-US" sz="1200">
                <a:solidFill>
                  <a:srgbClr val="2B23C4"/>
                </a:solidFill>
                <a:latin typeface="Calibri" panose="020F0502020204030204"/>
              </a:rPr>
              <a:t>in </a:t>
            </a:r>
            <a:r>
              <a:rPr lang="en-US" sz="1200">
                <a:solidFill>
                  <a:srgbClr val="34357D"/>
                </a:solidFill>
                <a:latin typeface="Calibri" panose="020F0502020204030204"/>
              </a:rPr>
              <a:t>list </a:t>
            </a:r>
            <a:r>
              <a:rPr lang="en-US" sz="1200">
                <a:solidFill>
                  <a:srgbClr val="2B23C4"/>
                </a:solidFill>
                <a:latin typeface="Calibri" panose="020F0502020204030204"/>
              </a:rPr>
              <a:t>where </a:t>
            </a:r>
            <a:r>
              <a:rPr lang="en-US" sz="1200">
                <a:solidFill>
                  <a:srgbClr val="1C1929"/>
                </a:solidFill>
                <a:latin typeface="Calibri" panose="020F0502020204030204"/>
              </a:rPr>
              <a:t>items &gt;= 44 </a:t>
            </a:r>
            <a:r>
              <a:rPr lang="en-US" sz="1200">
                <a:solidFill>
                  <a:srgbClr val="2B23C4"/>
                </a:solidFill>
                <a:latin typeface="Calibri" panose="020F0502020204030204"/>
              </a:rPr>
              <a:t>select </a:t>
            </a:r>
            <a:r>
              <a:rPr lang="en-US" sz="1200">
                <a:solidFill>
                  <a:srgbClr val="1C1929"/>
                </a:solidFill>
                <a:latin typeface="Calibri" panose="020F0502020204030204"/>
              </a:rPr>
              <a:t>items;</a:t>
            </a:r>
            <a:endParaRPr lang="en-US" sz="1200">
              <a:solidFill>
                <a:srgbClr val="1C1929"/>
              </a:solidFill>
              <a:latin typeface="Calibri" panose="020F0502020204030204"/>
            </a:endParaRPr>
          </a:p>
          <a:p>
            <a:pPr marL="1066800" indent="0">
              <a:spcAft>
                <a:spcPts val="210"/>
              </a:spcAft>
            </a:pPr>
            <a:r>
              <a:rPr lang="en-US" sz="1200">
                <a:solidFill>
                  <a:srgbClr val="811BAD"/>
                </a:solidFill>
                <a:latin typeface="Calibri" panose="020F0502020204030204"/>
              </a:rPr>
              <a:t>-foreach </a:t>
            </a:r>
            <a:r>
              <a:rPr lang="en-US" sz="1200">
                <a:solidFill>
                  <a:srgbClr val="1D1C8B"/>
                </a:solidFill>
                <a:latin typeface="Calibri" panose="020F0502020204030204"/>
              </a:rPr>
              <a:t>(var </a:t>
            </a:r>
            <a:r>
              <a:rPr lang="en-US" sz="1200">
                <a:solidFill>
                  <a:srgbClr val="34357D"/>
                </a:solidFill>
                <a:latin typeface="Calibri" panose="020F0502020204030204"/>
              </a:rPr>
              <a:t>item </a:t>
            </a:r>
            <a:r>
              <a:rPr lang="en-US" sz="1200">
                <a:solidFill>
                  <a:srgbClr val="811BAD"/>
                </a:solidFill>
                <a:latin typeface="Calibri" panose="020F0502020204030204"/>
              </a:rPr>
              <a:t>in </a:t>
            </a:r>
            <a:r>
              <a:rPr lang="en-US" sz="1200">
                <a:solidFill>
                  <a:srgbClr val="34357D"/>
                </a:solidFill>
                <a:latin typeface="Calibri" panose="020F0502020204030204"/>
              </a:rPr>
              <a:t>result)</a:t>
            </a:r>
            <a:endParaRPr lang="en-US" sz="1200">
              <a:solidFill>
                <a:srgbClr val="34357D"/>
              </a:solidFill>
              <a:latin typeface="Calibri" panose="020F0502020204030204"/>
            </a:endParaRPr>
          </a:p>
          <a:p>
            <a:pPr marL="10668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409700" indent="0">
              <a:spcAft>
                <a:spcPts val="210"/>
              </a:spcAft>
            </a:pPr>
            <a:r>
              <a:rPr lang="en-US" sz="1200">
                <a:solidFill>
                  <a:srgbClr val="408EA2"/>
                </a:solidFill>
                <a:latin typeface="Calibri" panose="020F0502020204030204"/>
              </a:rPr>
              <a:t>Console</a:t>
            </a:r>
            <a:r>
              <a:rPr lang="en-US" sz="1200">
                <a:solidFill>
                  <a:srgbClr val="1C1929"/>
                </a:solidFill>
                <a:latin typeface="Calibri" panose="020F0502020204030204"/>
              </a:rPr>
              <a:t>.</a:t>
            </a:r>
            <a:r>
              <a:rPr lang="en-US" sz="1200">
                <a:solidFill>
                  <a:srgbClr val="545454"/>
                </a:solidFill>
                <a:latin typeface="Calibri" panose="020F0502020204030204"/>
              </a:rPr>
              <a:t>WriteLine(item)</a:t>
            </a:r>
            <a:r>
              <a:rPr lang="en-US" sz="1200">
                <a:solidFill>
                  <a:srgbClr val="1C1929"/>
                </a:solidFill>
                <a:latin typeface="Calibri" panose="020F0502020204030204"/>
              </a:rPr>
              <a:t>;</a:t>
            </a:r>
            <a:endParaRPr lang="en-US" sz="1200">
              <a:solidFill>
                <a:srgbClr val="1C1929"/>
              </a:solidFill>
              <a:latin typeface="Calibri" panose="020F0502020204030204"/>
            </a:endParaRPr>
          </a:p>
          <a:p>
            <a:pPr marL="1066800" indent="0">
              <a:lnSpc>
                <a:spcPts val="144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723900" indent="0">
              <a:lnSpc>
                <a:spcPts val="144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368300" indent="0">
              <a:lnSpc>
                <a:spcPts val="144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nSpc>
                <a:spcPts val="1440"/>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4" name="Rectangles 3"/>
          <p:cNvSpPr/>
          <p:nvPr/>
        </p:nvSpPr>
        <p:spPr>
          <a:xfrm>
            <a:off x="5495544" y="2045208"/>
            <a:ext cx="5940552" cy="804672"/>
          </a:xfrm>
          <a:prstGeom prst="rect">
            <a:avLst/>
          </a:prstGeom>
        </p:spPr>
        <p:txBody>
          <a:bodyPr lIns="0" tIns="0" rIns="0" bIns="0">
            <a:noAutofit/>
          </a:bodyPr>
          <a:p>
            <a:pPr indent="0" algn="just">
              <a:lnSpc>
                <a:spcPts val="2160"/>
              </a:lnSpc>
            </a:pPr>
            <a:r>
              <a:rPr lang="en-US" sz="1700">
                <a:latin typeface="Calibri" panose="020F0502020204030204"/>
              </a:rPr>
              <a:t>In this example, you can see the query is materialized and executed when you iterate using the foreach loop. This is called deferred execution</a:t>
            </a:r>
            <a:endParaRPr lang="en-US" sz="1700">
              <a:latin typeface="Calibri" panose="020F0502020204030204"/>
            </a:endParaRPr>
          </a:p>
        </p:txBody>
      </p:sp>
      <p:sp>
        <p:nvSpPr>
          <p:cNvPr id="5" name="Rectangles 4"/>
          <p:cNvSpPr/>
          <p:nvPr/>
        </p:nvSpPr>
        <p:spPr>
          <a:xfrm>
            <a:off x="4715256" y="4166616"/>
            <a:ext cx="2386584" cy="201168"/>
          </a:xfrm>
          <a:prstGeom prst="rect">
            <a:avLst/>
          </a:prstGeom>
        </p:spPr>
        <p:txBody>
          <a:bodyPr wrap="none" lIns="0" tIns="0" rIns="0" bIns="0">
            <a:noAutofit/>
          </a:bodyPr>
          <a:p>
            <a:pPr indent="0"/>
            <a:r>
              <a:rPr lang="en-US" sz="1500" b="1">
                <a:solidFill>
                  <a:srgbClr val="2EAB5A"/>
                </a:solidFill>
                <a:latin typeface="Calibri" panose="020F0502020204030204"/>
              </a:rPr>
              <a:t>Query does not executes here</a:t>
            </a:r>
            <a:endParaRPr lang="en-US" sz="1500" b="1">
              <a:solidFill>
                <a:srgbClr val="2EAB5A"/>
              </a:solidFill>
              <a:latin typeface="Calibri" panose="020F0502020204030204"/>
            </a:endParaRPr>
          </a:p>
        </p:txBody>
      </p:sp>
      <p:sp>
        <p:nvSpPr>
          <p:cNvPr id="6" name="Rectangles 5"/>
          <p:cNvSpPr/>
          <p:nvPr/>
        </p:nvSpPr>
        <p:spPr>
          <a:xfrm>
            <a:off x="4703064" y="4837176"/>
            <a:ext cx="1655064" cy="198120"/>
          </a:xfrm>
          <a:prstGeom prst="rect">
            <a:avLst/>
          </a:prstGeom>
        </p:spPr>
        <p:txBody>
          <a:bodyPr wrap="none" lIns="0" tIns="0" rIns="0" bIns="0">
            <a:noAutofit/>
          </a:bodyPr>
          <a:p>
            <a:pPr indent="0"/>
            <a:r>
              <a:rPr lang="en-US" sz="1500" b="1">
                <a:solidFill>
                  <a:srgbClr val="2EAB5A"/>
                </a:solidFill>
                <a:latin typeface="Calibri" panose="020F0502020204030204"/>
              </a:rPr>
              <a:t>Query executes here</a:t>
            </a:r>
            <a:endParaRPr lang="en-US" sz="1500" b="1">
              <a:solidFill>
                <a:srgbClr val="2EAB5A"/>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3864"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25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04672"/>
            <a:ext cx="4721352" cy="518160"/>
          </a:xfrm>
          <a:prstGeom prst="rect">
            <a:avLst/>
          </a:prstGeom>
        </p:spPr>
        <p:txBody>
          <a:bodyPr wrap="none" lIns="0" tIns="0" rIns="0" bIns="0">
            <a:noAutofit/>
          </a:bodyPr>
          <a:p>
            <a:pPr indent="0">
              <a:spcAft>
                <a:spcPts val="3570"/>
              </a:spcAft>
            </a:pPr>
            <a:r>
              <a:rPr lang="en-US" sz="4300">
                <a:latin typeface="Calibri" panose="020F0502020204030204"/>
              </a:rPr>
              <a:t>PLINQ. (Parallel LINQ)</a:t>
            </a:r>
            <a:endParaRPr lang="en-US" sz="4300">
              <a:latin typeface="Calibri" panose="020F0502020204030204"/>
            </a:endParaRPr>
          </a:p>
        </p:txBody>
      </p:sp>
      <p:sp>
        <p:nvSpPr>
          <p:cNvPr id="3" name="Rectangles 2"/>
          <p:cNvSpPr/>
          <p:nvPr/>
        </p:nvSpPr>
        <p:spPr>
          <a:xfrm>
            <a:off x="981456" y="1905000"/>
            <a:ext cx="10098024" cy="3032760"/>
          </a:xfrm>
          <a:prstGeom prst="rect">
            <a:avLst/>
          </a:prstGeom>
        </p:spPr>
        <p:txBody>
          <a:bodyPr lIns="0" tIns="0" rIns="0" bIns="0">
            <a:noAutofit/>
          </a:bodyPr>
          <a:p>
            <a:pPr indent="0" algn="just">
              <a:spcBef>
                <a:spcPts val="3570"/>
              </a:spcBef>
              <a:spcAft>
                <a:spcPts val="1260"/>
              </a:spcAft>
            </a:pPr>
            <a:r>
              <a:rPr lang="en-US" sz="2600">
                <a:latin typeface="Calibri" panose="020F0502020204030204"/>
              </a:rPr>
              <a:t>•    Parallel LINQ (PLINQ) is a parallel implementation of LINQ to Objects.</a:t>
            </a:r>
            <a:endParaRPr lang="en-US" sz="2600">
              <a:latin typeface="Calibri" panose="020F0502020204030204"/>
            </a:endParaRPr>
          </a:p>
          <a:p>
            <a:pPr marL="185420" indent="-215900">
              <a:lnSpc>
                <a:spcPts val="3025"/>
              </a:lnSpc>
              <a:spcAft>
                <a:spcPts val="630"/>
              </a:spcAft>
            </a:pPr>
            <a:r>
              <a:rPr lang="en-US" sz="2600">
                <a:latin typeface="Calibri" panose="020F0502020204030204"/>
              </a:rPr>
              <a:t>•    PLINQ supports Parallel programming and is closely related to the Task Parallel Library.</a:t>
            </a:r>
            <a:endParaRPr lang="en-US" sz="2600">
              <a:latin typeface="Calibri" panose="020F0502020204030204"/>
            </a:endParaRPr>
          </a:p>
          <a:p>
            <a:pPr marL="185420" indent="-215900">
              <a:lnSpc>
                <a:spcPts val="3025"/>
              </a:lnSpc>
              <a:spcAft>
                <a:spcPts val="630"/>
              </a:spcAft>
            </a:pPr>
            <a:r>
              <a:rPr lang="en-US" sz="2600">
                <a:latin typeface="Calibri" panose="020F0502020204030204"/>
              </a:rPr>
              <a:t>•    In very simple words, PLINQ enables a query to automatically take advantage of multiple processors.</a:t>
            </a:r>
            <a:endParaRPr lang="en-US" sz="2600">
              <a:latin typeface="Calibri" panose="020F0502020204030204"/>
            </a:endParaRPr>
          </a:p>
          <a:p>
            <a:pPr marL="185420" indent="-215900">
              <a:lnSpc>
                <a:spcPts val="3025"/>
              </a:lnSpc>
            </a:pPr>
            <a:r>
              <a:rPr lang="en-US" sz="2600">
                <a:latin typeface="Calibri" panose="020F0502020204030204"/>
              </a:rPr>
              <a:t>•    PLINQ can significantly increase the speed of LINQ to Objects queries by using all available cores on the host computer more efficiently.</a:t>
            </a:r>
            <a:endParaRPr lang="en-US" sz="2600">
              <a:latin typeface="Calibri" panose="020F0502020204030204"/>
            </a:endParaRPr>
          </a:p>
        </p:txBody>
      </p:sp>
      <p:sp>
        <p:nvSpPr>
          <p:cNvPr id="4" name="Rectangles 3"/>
          <p:cNvSpPr/>
          <p:nvPr/>
        </p:nvSpPr>
        <p:spPr>
          <a:xfrm>
            <a:off x="1042416" y="5090160"/>
            <a:ext cx="2386584" cy="234696"/>
          </a:xfrm>
          <a:prstGeom prst="rect">
            <a:avLst/>
          </a:prstGeom>
        </p:spPr>
        <p:txBody>
          <a:bodyPr wrap="none" lIns="0" tIns="0" rIns="0" bIns="0">
            <a:noAutofit/>
          </a:bodyPr>
          <a:p>
            <a:pPr indent="0"/>
            <a:r>
              <a:rPr lang="en-US" sz="1700">
                <a:latin typeface="Calibri" panose="020F0502020204030204"/>
              </a:rPr>
              <a:t>Sequential Linq execution</a:t>
            </a:r>
            <a:endParaRPr lang="en-US" sz="1700">
              <a:latin typeface="Calibri" panose="020F0502020204030204"/>
            </a:endParaRPr>
          </a:p>
        </p:txBody>
      </p:sp>
      <p:sp>
        <p:nvSpPr>
          <p:cNvPr id="5" name="Rectangles 4"/>
          <p:cNvSpPr/>
          <p:nvPr/>
        </p:nvSpPr>
        <p:spPr>
          <a:xfrm>
            <a:off x="6263640" y="5090160"/>
            <a:ext cx="2075688" cy="234696"/>
          </a:xfrm>
          <a:prstGeom prst="rect">
            <a:avLst/>
          </a:prstGeom>
        </p:spPr>
        <p:txBody>
          <a:bodyPr wrap="none" lIns="0" tIns="0" rIns="0" bIns="0">
            <a:noAutofit/>
          </a:bodyPr>
          <a:p>
            <a:pPr indent="0"/>
            <a:r>
              <a:rPr lang="en-US" sz="1700">
                <a:latin typeface="Calibri" panose="020F0502020204030204"/>
              </a:rPr>
              <a:t>Parallel Linq execution</a:t>
            </a:r>
            <a:endParaRPr lang="en-US" sz="1700">
              <a:latin typeface="Calibri" panose="020F0502020204030204"/>
            </a:endParaRPr>
          </a:p>
        </p:txBody>
      </p:sp>
      <p:sp>
        <p:nvSpPr>
          <p:cNvPr id="6" name="Rectangles 5"/>
          <p:cNvSpPr/>
          <p:nvPr/>
        </p:nvSpPr>
        <p:spPr>
          <a:xfrm>
            <a:off x="1033272" y="5547360"/>
            <a:ext cx="3380232" cy="179832"/>
          </a:xfrm>
          <a:prstGeom prst="rect">
            <a:avLst/>
          </a:prstGeom>
          <a:solidFill>
            <a:srgbClr val="F9ECBB"/>
          </a:solidFill>
        </p:spPr>
        <p:txBody>
          <a:bodyPr wrap="none" lIns="0" tIns="0" rIns="0" bIns="0">
            <a:noAutofit/>
          </a:bodyPr>
          <a:p>
            <a:pPr indent="0">
              <a:spcAft>
                <a:spcPts val="210"/>
              </a:spcAft>
            </a:pPr>
            <a:r>
              <a:rPr lang="en-US" sz="1500">
                <a:solidFill>
                  <a:srgbClr val="312694"/>
                </a:solidFill>
                <a:latin typeface="Consolas" panose="020B0609020204030204"/>
              </a:rPr>
              <a:t>var </a:t>
            </a:r>
            <a:r>
              <a:rPr lang="en-US" sz="1500">
                <a:solidFill>
                  <a:srgbClr val="2E1E1D"/>
                </a:solidFill>
                <a:latin typeface="Consolas" panose="020B0609020204030204"/>
              </a:rPr>
              <a:t>results </a:t>
            </a:r>
            <a:r>
              <a:rPr lang="en-US" sz="1500">
                <a:latin typeface="Consolas" panose="020B0609020204030204"/>
              </a:rPr>
              <a:t>= </a:t>
            </a:r>
            <a:r>
              <a:rPr lang="en-US" sz="1500">
                <a:solidFill>
                  <a:srgbClr val="669682"/>
                </a:solidFill>
                <a:latin typeface="Consolas" panose="020B0609020204030204"/>
              </a:rPr>
              <a:t>from </a:t>
            </a:r>
            <a:r>
              <a:rPr lang="en-US" sz="1500">
                <a:solidFill>
                  <a:srgbClr val="2E1E1D"/>
                </a:solidFill>
                <a:latin typeface="Consolas" panose="020B0609020204030204"/>
              </a:rPr>
              <a:t>c </a:t>
            </a:r>
            <a:r>
              <a:rPr lang="en-US" sz="1500">
                <a:solidFill>
                  <a:srgbClr val="312694"/>
                </a:solidFill>
                <a:latin typeface="Consolas" panose="020B0609020204030204"/>
              </a:rPr>
              <a:t>in </a:t>
            </a:r>
            <a:r>
              <a:rPr lang="en-US" sz="1500">
                <a:solidFill>
                  <a:srgbClr val="2E1E1D"/>
                </a:solidFill>
                <a:latin typeface="Consolas" panose="020B0609020204030204"/>
              </a:rPr>
              <a:t>customers</a:t>
            </a:r>
            <a:endParaRPr lang="en-US" sz="1500">
              <a:solidFill>
                <a:srgbClr val="2E1E1D"/>
              </a:solidFill>
              <a:latin typeface="Consolas" panose="020B0609020204030204"/>
            </a:endParaRPr>
          </a:p>
        </p:txBody>
      </p:sp>
      <p:sp>
        <p:nvSpPr>
          <p:cNvPr id="7" name="Rectangles 6"/>
          <p:cNvSpPr/>
          <p:nvPr/>
        </p:nvSpPr>
        <p:spPr>
          <a:xfrm>
            <a:off x="6205728" y="5529072"/>
            <a:ext cx="4703064" cy="216408"/>
          </a:xfrm>
          <a:prstGeom prst="rect">
            <a:avLst/>
          </a:prstGeom>
          <a:solidFill>
            <a:srgbClr val="F9ECBB"/>
          </a:solidFill>
        </p:spPr>
        <p:txBody>
          <a:bodyPr wrap="none" lIns="0" tIns="0" rIns="0" bIns="0">
            <a:noAutofit/>
          </a:bodyPr>
          <a:p>
            <a:pPr indent="0">
              <a:spcAft>
                <a:spcPts val="210"/>
              </a:spcAft>
            </a:pPr>
            <a:r>
              <a:rPr lang="en-US" sz="1500">
                <a:solidFill>
                  <a:srgbClr val="312694"/>
                </a:solidFill>
                <a:latin typeface="Consolas" panose="020B0609020204030204"/>
              </a:rPr>
              <a:t>var </a:t>
            </a:r>
            <a:r>
              <a:rPr lang="en-US" sz="1500">
                <a:solidFill>
                  <a:srgbClr val="2E1E1D"/>
                </a:solidFill>
                <a:latin typeface="Consolas" panose="020B0609020204030204"/>
              </a:rPr>
              <a:t>results </a:t>
            </a:r>
            <a:r>
              <a:rPr lang="en-US" sz="1500">
                <a:latin typeface="Consolas" panose="020B0609020204030204"/>
              </a:rPr>
              <a:t>= </a:t>
            </a:r>
            <a:r>
              <a:rPr lang="en-US" sz="1500">
                <a:solidFill>
                  <a:srgbClr val="669682"/>
                </a:solidFill>
                <a:latin typeface="Consolas" panose="020B0609020204030204"/>
              </a:rPr>
              <a:t>from </a:t>
            </a:r>
            <a:r>
              <a:rPr lang="en-US" sz="1500">
                <a:solidFill>
                  <a:srgbClr val="2E1E1D"/>
                </a:solidFill>
                <a:latin typeface="Consolas" panose="020B0609020204030204"/>
              </a:rPr>
              <a:t>c </a:t>
            </a:r>
            <a:r>
              <a:rPr lang="en-US" sz="1500">
                <a:solidFill>
                  <a:srgbClr val="312694"/>
                </a:solidFill>
                <a:latin typeface="Consolas" panose="020B0609020204030204"/>
              </a:rPr>
              <a:t>in </a:t>
            </a:r>
            <a:r>
              <a:rPr lang="en-US" sz="1500">
                <a:solidFill>
                  <a:srgbClr val="2E1E1D"/>
                </a:solidFill>
                <a:latin typeface="Consolas" panose="020B0609020204030204"/>
              </a:rPr>
              <a:t>customers.AsParallel()</a:t>
            </a:r>
            <a:endParaRPr lang="en-US" sz="1500">
              <a:solidFill>
                <a:srgbClr val="2E1E1D"/>
              </a:solidFill>
              <a:latin typeface="Consolas" panose="020B0609020204030204"/>
            </a:endParaRPr>
          </a:p>
        </p:txBody>
      </p:sp>
      <p:sp>
        <p:nvSpPr>
          <p:cNvPr id="8" name="Rectangles 7"/>
          <p:cNvSpPr/>
          <p:nvPr/>
        </p:nvSpPr>
        <p:spPr>
          <a:xfrm>
            <a:off x="2054352" y="5766816"/>
            <a:ext cx="3578352" cy="426720"/>
          </a:xfrm>
          <a:prstGeom prst="rect">
            <a:avLst/>
          </a:prstGeom>
          <a:solidFill>
            <a:srgbClr val="F9ECBB"/>
          </a:solidFill>
        </p:spPr>
        <p:txBody>
          <a:bodyPr lIns="0" tIns="0" rIns="0" bIns="0">
            <a:noAutofit/>
          </a:bodyPr>
          <a:p>
            <a:pPr indent="0">
              <a:spcBef>
                <a:spcPts val="210"/>
              </a:spcBef>
              <a:spcAft>
                <a:spcPts val="210"/>
              </a:spcAft>
            </a:pPr>
            <a:r>
              <a:rPr lang="en-US" sz="1500">
                <a:solidFill>
                  <a:srgbClr val="669682"/>
                </a:solidFill>
                <a:latin typeface="Consolas" panose="020B0609020204030204"/>
              </a:rPr>
              <a:t>where </a:t>
            </a:r>
            <a:r>
              <a:rPr lang="en-US" sz="1500">
                <a:solidFill>
                  <a:srgbClr val="2E1E1D"/>
                </a:solidFill>
                <a:latin typeface="Consolas" panose="020B0609020204030204"/>
              </a:rPr>
              <a:t>c.FirstName.StartsWith</a:t>
            </a:r>
            <a:r>
              <a:rPr lang="en-US" sz="1500">
                <a:solidFill>
                  <a:srgbClr val="493329"/>
                </a:solidFill>
                <a:latin typeface="Consolas" panose="020B0609020204030204"/>
              </a:rPr>
              <a:t>(</a:t>
            </a:r>
            <a:r>
              <a:rPr lang="en-US" sz="1500">
                <a:solidFill>
                  <a:srgbClr val="742B66"/>
                </a:solidFill>
                <a:latin typeface="Consolas" panose="020B0609020204030204"/>
              </a:rPr>
              <a:t>"San"</a:t>
            </a:r>
            <a:r>
              <a:rPr lang="en-US" sz="1500">
                <a:solidFill>
                  <a:srgbClr val="493329"/>
                </a:solidFill>
                <a:latin typeface="Consolas" panose="020B0609020204030204"/>
              </a:rPr>
              <a:t>)</a:t>
            </a:r>
            <a:endParaRPr lang="en-US" sz="1500">
              <a:solidFill>
                <a:srgbClr val="493329"/>
              </a:solidFill>
              <a:latin typeface="Consolas" panose="020B0609020204030204"/>
            </a:endParaRPr>
          </a:p>
          <a:p>
            <a:pPr indent="0"/>
            <a:r>
              <a:rPr lang="en-US" sz="1500">
                <a:solidFill>
                  <a:srgbClr val="669682"/>
                </a:solidFill>
                <a:latin typeface="Consolas" panose="020B0609020204030204"/>
              </a:rPr>
              <a:t>select </a:t>
            </a:r>
            <a:r>
              <a:rPr lang="en-US" sz="1500">
                <a:solidFill>
                  <a:srgbClr val="2E1E1D"/>
                </a:solidFill>
                <a:latin typeface="Consolas" panose="020B0609020204030204"/>
              </a:rPr>
              <a:t>c;</a:t>
            </a:r>
            <a:endParaRPr lang="en-US" sz="1500">
              <a:solidFill>
                <a:srgbClr val="2E1E1D"/>
              </a:solidFill>
              <a:latin typeface="Consolas" panose="020B0609020204030204"/>
            </a:endParaRPr>
          </a:p>
        </p:txBody>
      </p:sp>
      <p:sp>
        <p:nvSpPr>
          <p:cNvPr id="9" name="Rectangles 8"/>
          <p:cNvSpPr/>
          <p:nvPr/>
        </p:nvSpPr>
        <p:spPr>
          <a:xfrm>
            <a:off x="7229856" y="5745480"/>
            <a:ext cx="3575304" cy="429768"/>
          </a:xfrm>
          <a:prstGeom prst="rect">
            <a:avLst/>
          </a:prstGeom>
          <a:solidFill>
            <a:srgbClr val="F9ECBB"/>
          </a:solidFill>
        </p:spPr>
        <p:txBody>
          <a:bodyPr lIns="0" tIns="0" rIns="0" bIns="0">
            <a:noAutofit/>
          </a:bodyPr>
          <a:p>
            <a:pPr indent="0">
              <a:spcBef>
                <a:spcPts val="210"/>
              </a:spcBef>
              <a:spcAft>
                <a:spcPts val="210"/>
              </a:spcAft>
            </a:pPr>
            <a:r>
              <a:rPr lang="en-US" sz="1500">
                <a:solidFill>
                  <a:srgbClr val="669682"/>
                </a:solidFill>
                <a:latin typeface="Consolas" panose="020B0609020204030204"/>
              </a:rPr>
              <a:t>where </a:t>
            </a:r>
            <a:r>
              <a:rPr lang="en-US" sz="1500">
                <a:solidFill>
                  <a:srgbClr val="2E1E1D"/>
                </a:solidFill>
                <a:latin typeface="Consolas" panose="020B0609020204030204"/>
              </a:rPr>
              <a:t>c.FirstName.StartsWith(</a:t>
            </a:r>
            <a:r>
              <a:rPr lang="en-US" sz="1500">
                <a:solidFill>
                  <a:srgbClr val="742B66"/>
                </a:solidFill>
                <a:latin typeface="Consolas" panose="020B0609020204030204"/>
              </a:rPr>
              <a:t>"San"</a:t>
            </a:r>
            <a:r>
              <a:rPr lang="en-US" sz="1500">
                <a:solidFill>
                  <a:srgbClr val="493329"/>
                </a:solidFill>
                <a:latin typeface="Consolas" panose="020B0609020204030204"/>
              </a:rPr>
              <a:t>)</a:t>
            </a:r>
            <a:endParaRPr lang="en-US" sz="1500">
              <a:solidFill>
                <a:srgbClr val="493329"/>
              </a:solidFill>
              <a:latin typeface="Consolas" panose="020B0609020204030204"/>
            </a:endParaRPr>
          </a:p>
          <a:p>
            <a:pPr indent="0"/>
            <a:r>
              <a:rPr lang="en-US" sz="1500">
                <a:solidFill>
                  <a:srgbClr val="669682"/>
                </a:solidFill>
                <a:latin typeface="Consolas" panose="020B0609020204030204"/>
              </a:rPr>
              <a:t>select </a:t>
            </a:r>
            <a:r>
              <a:rPr lang="en-US" sz="1500">
                <a:solidFill>
                  <a:srgbClr val="2E1E1D"/>
                </a:solidFill>
                <a:latin typeface="Consolas" panose="020B0609020204030204"/>
              </a:rPr>
              <a:t>c;</a:t>
            </a:r>
            <a:endParaRPr lang="en-US" sz="1500">
              <a:solidFill>
                <a:srgbClr val="2E1E1D"/>
              </a:solidFill>
              <a:latin typeface="Consolas" panose="020B0609020204030204"/>
            </a:endParaRPr>
          </a:p>
        </p:txBody>
      </p:sp>
      <p:sp>
        <p:nvSpPr>
          <p:cNvPr id="10" name="Rectangles 9"/>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1" name="Rectangles 10"/>
          <p:cNvSpPr/>
          <p:nvPr/>
        </p:nvSpPr>
        <p:spPr>
          <a:xfrm>
            <a:off x="11103864" y="6477000"/>
            <a:ext cx="176784" cy="134112"/>
          </a:xfrm>
          <a:prstGeom prst="rect">
            <a:avLst/>
          </a:prstGeom>
        </p:spPr>
        <p:txBody>
          <a:bodyPr wrap="none" lIns="0" tIns="0" rIns="0" bIns="0">
            <a:noAutofit/>
          </a:bodyPr>
          <a:p>
            <a:pPr indent="0"/>
            <a:r>
              <a:rPr lang="en-US" sz="1100">
                <a:solidFill>
                  <a:srgbClr val="888888"/>
                </a:solidFill>
                <a:latin typeface="Calibri" panose="020F0502020204030204"/>
              </a:rPr>
              <a:t>26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386072" y="2115312"/>
            <a:ext cx="3337560" cy="551688"/>
          </a:xfrm>
          <a:prstGeom prst="rect">
            <a:avLst/>
          </a:prstGeom>
        </p:spPr>
        <p:txBody>
          <a:bodyPr wrap="none" lIns="0" tIns="0" rIns="0" bIns="0">
            <a:noAutofit/>
          </a:bodyPr>
          <a:p>
            <a:pPr indent="0" algn="ctr">
              <a:spcAft>
                <a:spcPts val="5880"/>
              </a:spcAft>
            </a:pPr>
            <a:r>
              <a:rPr lang="en-US" sz="5300" b="1" spc="-50">
                <a:solidFill>
                  <a:srgbClr val="BF0000"/>
                </a:solidFill>
                <a:latin typeface="Calibri" panose="020F0502020204030204"/>
              </a:rPr>
              <a:t>Session-11</a:t>
            </a:r>
            <a:endParaRPr lang="en-US" sz="5300" b="1" spc="-50">
              <a:solidFill>
                <a:srgbClr val="BF0000"/>
              </a:solidFill>
              <a:latin typeface="Calibri" panose="020F0502020204030204"/>
            </a:endParaRPr>
          </a:p>
        </p:txBody>
      </p:sp>
      <p:sp>
        <p:nvSpPr>
          <p:cNvPr id="3" name="Rectangles 2"/>
          <p:cNvSpPr/>
          <p:nvPr/>
        </p:nvSpPr>
        <p:spPr>
          <a:xfrm>
            <a:off x="2727960" y="3745992"/>
            <a:ext cx="6681216" cy="566928"/>
          </a:xfrm>
          <a:prstGeom prst="rect">
            <a:avLst/>
          </a:prstGeom>
        </p:spPr>
        <p:txBody>
          <a:bodyPr wrap="none" lIns="0" tIns="0" rIns="0" bIns="0">
            <a:noAutofit/>
          </a:bodyPr>
          <a:p>
            <a:pPr indent="0" algn="ctr">
              <a:spcBef>
                <a:spcPts val="5880"/>
              </a:spcBef>
            </a:pPr>
            <a:r>
              <a:rPr lang="en-US" sz="5300" b="1" spc="-50">
                <a:latin typeface="Calibri" panose="020F0502020204030204"/>
              </a:rPr>
              <a:t>Reflection and File 10</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6501384" cy="3825240"/>
          </a:xfrm>
          <a:prstGeom prst="rect">
            <a:avLst/>
          </a:prstGeom>
        </p:spPr>
        <p:txBody>
          <a:bodyPr lIns="0" tIns="0" rIns="0" bIns="0">
            <a:noAutofit/>
          </a:bodyPr>
          <a:p>
            <a:pPr indent="0">
              <a:spcAft>
                <a:spcPts val="1470"/>
              </a:spcAft>
            </a:pPr>
            <a:r>
              <a:rPr lang="en-US" sz="4300">
                <a:latin typeface="Calibri" panose="020F0502020204030204"/>
              </a:rPr>
              <a:t>Contents</a:t>
            </a:r>
            <a:endParaRPr lang="en-US" sz="4300">
              <a:latin typeface="Calibri" panose="020F0502020204030204"/>
            </a:endParaRPr>
          </a:p>
          <a:p>
            <a:pPr marR="2388870" indent="0">
              <a:lnSpc>
                <a:spcPts val="4030"/>
              </a:lnSpc>
            </a:pPr>
            <a:r>
              <a:rPr lang="en-US" sz="2600">
                <a:latin typeface="Calibri" panose="020F0502020204030204"/>
              </a:rPr>
              <a:t>•    Creating Shared Assembly •Creating Custom Attributes</a:t>
            </a:r>
            <a:endParaRPr lang="en-US" sz="2600">
              <a:latin typeface="Calibri" panose="020F0502020204030204"/>
            </a:endParaRPr>
          </a:p>
          <a:p>
            <a:pPr indent="0" algn="just">
              <a:lnSpc>
                <a:spcPts val="4030"/>
              </a:lnSpc>
            </a:pPr>
            <a:r>
              <a:rPr lang="en-US" sz="2600">
                <a:latin typeface="Calibri" panose="020F0502020204030204"/>
              </a:rPr>
              <a:t>•    Reflection</a:t>
            </a:r>
            <a:endParaRPr lang="en-US" sz="2600">
              <a:latin typeface="Calibri" panose="020F0502020204030204"/>
            </a:endParaRPr>
          </a:p>
          <a:p>
            <a:pPr indent="0" algn="just">
              <a:lnSpc>
                <a:spcPts val="4030"/>
              </a:lnSpc>
            </a:pPr>
            <a:r>
              <a:rPr lang="en-US" sz="2600">
                <a:latin typeface="Calibri" panose="020F0502020204030204"/>
              </a:rPr>
              <a:t>•    Dynamic Assembly Loading using Reflection</a:t>
            </a:r>
            <a:endParaRPr lang="en-US" sz="2600">
              <a:latin typeface="Calibri" panose="020F0502020204030204"/>
            </a:endParaRPr>
          </a:p>
          <a:p>
            <a:pPr indent="0" algn="just">
              <a:lnSpc>
                <a:spcPts val="4030"/>
              </a:lnSpc>
            </a:pPr>
            <a:r>
              <a:rPr lang="en-US" sz="2600">
                <a:latin typeface="Calibri" panose="020F0502020204030204"/>
              </a:rPr>
              <a:t>•    Files 10 and Streams</a:t>
            </a:r>
            <a:endParaRPr lang="en-US" sz="2600">
              <a:latin typeface="Calibri" panose="020F0502020204030204"/>
            </a:endParaRPr>
          </a:p>
          <a:p>
            <a:pPr marL="511810" indent="0" algn="just">
              <a:spcAft>
                <a:spcPts val="840"/>
              </a:spcAft>
            </a:pPr>
            <a:r>
              <a:rPr lang="en-US" sz="2300">
                <a:latin typeface="Calibri" panose="020F0502020204030204"/>
              </a:rPr>
              <a:t>•    Reading and Writing files</a:t>
            </a:r>
            <a:endParaRPr lang="en-US" sz="2300">
              <a:latin typeface="Calibri" panose="020F0502020204030204"/>
            </a:endParaRPr>
          </a:p>
          <a:p>
            <a:pPr marL="511810" indent="0" algn="just"/>
            <a:r>
              <a:rPr lang="en-US" sz="2300">
                <a:latin typeface="Calibri" panose="020F0502020204030204"/>
              </a:rPr>
              <a:t>•    Working with Drives, Directories and Files</a:t>
            </a:r>
            <a:endParaRPr lang="en-US" sz="23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448056"/>
            <a:ext cx="5882640" cy="515112"/>
          </a:xfrm>
          <a:prstGeom prst="rect">
            <a:avLst/>
          </a:prstGeom>
        </p:spPr>
        <p:txBody>
          <a:bodyPr wrap="none" lIns="0" tIns="0" rIns="0" bIns="0">
            <a:noAutofit/>
          </a:bodyPr>
          <a:p>
            <a:pPr indent="0"/>
            <a:r>
              <a:rPr lang="en-US" sz="4200">
                <a:latin typeface="Calibri" panose="020F0502020204030204"/>
              </a:rPr>
              <a:t>Creating Shared Assembly</a:t>
            </a:r>
            <a:endParaRPr lang="en-US" sz="4200">
              <a:latin typeface="Calibri" panose="020F0502020204030204"/>
            </a:endParaRPr>
          </a:p>
        </p:txBody>
      </p:sp>
      <p:sp>
        <p:nvSpPr>
          <p:cNvPr id="3" name="Rectangles 2"/>
          <p:cNvSpPr/>
          <p:nvPr/>
        </p:nvSpPr>
        <p:spPr>
          <a:xfrm>
            <a:off x="853440" y="1411224"/>
            <a:ext cx="9512808" cy="2456688"/>
          </a:xfrm>
          <a:prstGeom prst="rect">
            <a:avLst/>
          </a:prstGeom>
        </p:spPr>
        <p:txBody>
          <a:bodyPr lIns="0" tIns="0" rIns="0" bIns="0">
            <a:noAutofit/>
          </a:bodyPr>
          <a:p>
            <a:pPr marL="197485" marR="494665" indent="-215900" algn="just">
              <a:lnSpc>
                <a:spcPts val="3025"/>
              </a:lnSpc>
              <a:spcAft>
                <a:spcPts val="630"/>
              </a:spcAft>
            </a:pPr>
            <a:r>
              <a:rPr lang="en-US" sz="2600">
                <a:latin typeface="Calibri" panose="020F0502020204030204"/>
              </a:rPr>
              <a:t>•A </a:t>
            </a:r>
            <a:r>
              <a:rPr lang="en-US" sz="2600" b="1">
                <a:latin typeface="Calibri" panose="020F0502020204030204"/>
              </a:rPr>
              <a:t>shared assembly </a:t>
            </a:r>
            <a:r>
              <a:rPr lang="en-US" sz="2600">
                <a:latin typeface="Calibri" panose="020F0502020204030204"/>
              </a:rPr>
              <a:t>is an assembly that </a:t>
            </a:r>
            <a:r>
              <a:rPr lang="en-US" sz="2600">
                <a:solidFill>
                  <a:srgbClr val="FC0000"/>
                </a:solidFill>
                <a:latin typeface="Calibri" panose="020F0502020204030204"/>
              </a:rPr>
              <a:t>resides in a centralized location known as the GAC </a:t>
            </a:r>
            <a:r>
              <a:rPr lang="en-US" sz="2600">
                <a:latin typeface="Calibri" panose="020F0502020204030204"/>
              </a:rPr>
              <a:t>(Global Assembly Cache) and that provides resources to multiple applications.</a:t>
            </a:r>
            <a:endParaRPr lang="en-US" sz="2600">
              <a:latin typeface="Calibri" panose="020F0502020204030204"/>
            </a:endParaRPr>
          </a:p>
          <a:p>
            <a:pPr marL="197485" indent="-215900">
              <a:lnSpc>
                <a:spcPts val="3025"/>
              </a:lnSpc>
              <a:spcAft>
                <a:spcPts val="630"/>
              </a:spcAft>
            </a:pPr>
            <a:r>
              <a:rPr lang="en-US" sz="2600">
                <a:latin typeface="Calibri" panose="020F0502020204030204"/>
              </a:rPr>
              <a:t>• If an assembly is shared </a:t>
            </a:r>
            <a:r>
              <a:rPr lang="en-US" sz="2600">
                <a:solidFill>
                  <a:srgbClr val="FC0000"/>
                </a:solidFill>
                <a:latin typeface="Calibri" panose="020F0502020204030204"/>
              </a:rPr>
              <a:t>then single copy </a:t>
            </a:r>
            <a:r>
              <a:rPr lang="en-US" sz="2600">
                <a:latin typeface="Calibri" panose="020F0502020204030204"/>
              </a:rPr>
              <a:t>can be used by </a:t>
            </a:r>
            <a:r>
              <a:rPr lang="en-US" sz="2600">
                <a:solidFill>
                  <a:srgbClr val="FC0000"/>
                </a:solidFill>
                <a:latin typeface="Calibri" panose="020F0502020204030204"/>
              </a:rPr>
              <a:t>multiple applications.</a:t>
            </a:r>
            <a:endParaRPr lang="en-US" sz="2600">
              <a:solidFill>
                <a:srgbClr val="FC0000"/>
              </a:solidFill>
              <a:latin typeface="Calibri" panose="020F0502020204030204"/>
            </a:endParaRPr>
          </a:p>
          <a:p>
            <a:pPr marL="197485" indent="-215900"/>
            <a:r>
              <a:rPr lang="en-US" sz="2600">
                <a:latin typeface="Calibri" panose="020F0502020204030204"/>
              </a:rPr>
              <a:t>•The GAC folder is under the Windows folder.</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89432" y="448056"/>
            <a:ext cx="10171176" cy="499872"/>
          </a:xfrm>
          <a:prstGeom prst="rect">
            <a:avLst/>
          </a:prstGeom>
        </p:spPr>
        <p:txBody>
          <a:bodyPr wrap="none" lIns="0" tIns="0" rIns="0" bIns="0">
            <a:noAutofit/>
          </a:bodyPr>
          <a:p>
            <a:pPr marL="152400" indent="0"/>
            <a:r>
              <a:rPr lang="en-US" sz="4200">
                <a:latin typeface="Calibri" panose="020F0502020204030204"/>
              </a:rPr>
              <a:t>Steps to create and use Shared Assembly</a:t>
            </a:r>
            <a:endParaRPr lang="en-US" sz="4200">
              <a:latin typeface="Calibri" panose="020F0502020204030204"/>
            </a:endParaRPr>
          </a:p>
        </p:txBody>
      </p:sp>
      <p:sp>
        <p:nvSpPr>
          <p:cNvPr id="3" name="Rectangles 2"/>
          <p:cNvSpPr/>
          <p:nvPr/>
        </p:nvSpPr>
        <p:spPr>
          <a:xfrm>
            <a:off x="789432" y="1399032"/>
            <a:ext cx="10171176" cy="4544568"/>
          </a:xfrm>
          <a:prstGeom prst="rect">
            <a:avLst/>
          </a:prstGeom>
        </p:spPr>
        <p:txBody>
          <a:bodyPr lIns="0" tIns="0" rIns="0" bIns="0">
            <a:noAutofit/>
          </a:bodyPr>
          <a:p>
            <a:pPr indent="0">
              <a:spcAft>
                <a:spcPts val="1050"/>
              </a:spcAft>
            </a:pPr>
            <a:r>
              <a:rPr lang="en-US" sz="2600" b="1">
                <a:latin typeface="Calibri" panose="020F0502020204030204"/>
              </a:rPr>
              <a:t>Step 1</a:t>
            </a:r>
            <a:r>
              <a:rPr lang="en-US" sz="2600">
                <a:latin typeface="Calibri" panose="020F0502020204030204"/>
              </a:rPr>
              <a:t>: Open VS.NET and Create a new Class Library</a:t>
            </a:r>
            <a:endParaRPr lang="en-US" sz="2600">
              <a:latin typeface="Calibri" panose="020F0502020204030204"/>
            </a:endParaRPr>
          </a:p>
          <a:p>
            <a:pPr indent="0">
              <a:spcAft>
                <a:spcPts val="630"/>
              </a:spcAft>
            </a:pPr>
            <a:r>
              <a:rPr lang="en-US" sz="2600" b="1">
                <a:latin typeface="Calibri" panose="020F0502020204030204"/>
              </a:rPr>
              <a:t>Step 2: </a:t>
            </a:r>
            <a:r>
              <a:rPr lang="en-US" sz="2600">
                <a:latin typeface="Calibri" panose="020F0502020204030204"/>
              </a:rPr>
              <a:t>Generating Cryptographic Key Pair using the tool SN.Exe</a:t>
            </a:r>
            <a:endParaRPr lang="en-US" sz="2600">
              <a:latin typeface="Calibri" panose="020F0502020204030204"/>
            </a:endParaRPr>
          </a:p>
          <a:p>
            <a:pPr marL="977900" indent="0" algn="just">
              <a:spcAft>
                <a:spcPts val="630"/>
              </a:spcAft>
            </a:pPr>
            <a:r>
              <a:rPr lang="en-US" sz="1700">
                <a:latin typeface="Calibri" panose="020F0502020204030204"/>
              </a:rPr>
              <a:t>•    Make sure that you start Administrator "Developer Command Prompt for VS 2022"</a:t>
            </a:r>
            <a:endParaRPr lang="en-US" sz="1700">
              <a:latin typeface="Calibri" panose="020F0502020204030204"/>
            </a:endParaRPr>
          </a:p>
          <a:p>
            <a:pPr marL="977900" indent="0" algn="just">
              <a:spcAft>
                <a:spcPts val="2310"/>
              </a:spcAft>
            </a:pPr>
            <a:r>
              <a:rPr lang="en-US" sz="1700">
                <a:latin typeface="Calibri" panose="020F0502020204030204"/>
              </a:rPr>
              <a:t>•    Write the following command on command prompt</a:t>
            </a:r>
            <a:endParaRPr lang="en-US" sz="1700">
              <a:latin typeface="Calibri" panose="020F0502020204030204"/>
            </a:endParaRPr>
          </a:p>
          <a:p>
            <a:pPr marL="1384300" indent="0">
              <a:spcAft>
                <a:spcPts val="1050"/>
              </a:spcAft>
            </a:pPr>
            <a:r>
              <a:rPr lang="en-US" sz="2600" b="1">
                <a:solidFill>
                  <a:srgbClr val="BF0000"/>
                </a:solidFill>
                <a:latin typeface="Calibri" panose="020F0502020204030204"/>
              </a:rPr>
              <a:t>C:\&gt; sn -k "C:\mynewkey.snk"</a:t>
            </a:r>
            <a:endParaRPr lang="en-US" sz="2600" b="1">
              <a:solidFill>
                <a:srgbClr val="BF0000"/>
              </a:solidFill>
              <a:latin typeface="Calibri" panose="020F0502020204030204"/>
            </a:endParaRPr>
          </a:p>
          <a:p>
            <a:pPr indent="0">
              <a:lnSpc>
                <a:spcPts val="2690"/>
              </a:lnSpc>
              <a:spcAft>
                <a:spcPts val="630"/>
              </a:spcAft>
            </a:pPr>
            <a:r>
              <a:rPr lang="en-US" sz="2600" b="1">
                <a:latin typeface="Calibri" panose="020F0502020204030204"/>
              </a:rPr>
              <a:t>Step 3: </a:t>
            </a:r>
            <a:r>
              <a:rPr lang="en-US" sz="2600">
                <a:latin typeface="Calibri" panose="020F0502020204030204"/>
              </a:rPr>
              <a:t>Sign the component with the key and build the class library project (Go to properties of the project in solution explorer -&gt; select signing -&gt; Check the checkbox of Sign the assembly and browse for the key).</a:t>
            </a:r>
            <a:endParaRPr lang="en-US" sz="2600">
              <a:latin typeface="Calibri" panose="020F0502020204030204"/>
            </a:endParaRPr>
          </a:p>
          <a:p>
            <a:pPr indent="0">
              <a:lnSpc>
                <a:spcPts val="3670"/>
              </a:lnSpc>
            </a:pPr>
            <a:r>
              <a:rPr lang="en-US" sz="2600" b="1">
                <a:latin typeface="Calibri" panose="020F0502020204030204"/>
              </a:rPr>
              <a:t>Step 4: </a:t>
            </a:r>
            <a:r>
              <a:rPr lang="en-US" sz="2600">
                <a:latin typeface="Calibri" panose="020F0502020204030204"/>
              </a:rPr>
              <a:t>Host the signed assembly in Global Assembly Cache </a:t>
            </a:r>
            <a:r>
              <a:rPr lang="en-US" sz="2600" b="1">
                <a:solidFill>
                  <a:srgbClr val="BF0000"/>
                </a:solidFill>
                <a:latin typeface="Calibri" panose="020F0502020204030204"/>
              </a:rPr>
              <a:t>C:\&gt;gacutil -i "E:\MyClassLibrary\bin\Debug\MyClassLibrary.dH"</a:t>
            </a:r>
            <a:endParaRPr lang="en-US" sz="2600" b="1">
              <a:solidFill>
                <a:srgbClr val="BF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448056"/>
            <a:ext cx="7370064" cy="515112"/>
          </a:xfrm>
          <a:prstGeom prst="rect">
            <a:avLst/>
          </a:prstGeom>
        </p:spPr>
        <p:txBody>
          <a:bodyPr wrap="none" lIns="0" tIns="0" rIns="0" bIns="0">
            <a:noAutofit/>
          </a:bodyPr>
          <a:p>
            <a:pPr indent="0"/>
            <a:r>
              <a:rPr lang="en-US" sz="4200">
                <a:latin typeface="Calibri" panose="020F0502020204030204"/>
              </a:rPr>
              <a:t>Steps to create Shared Assembly</a:t>
            </a:r>
            <a:endParaRPr lang="en-US" sz="4200">
              <a:latin typeface="Calibri" panose="020F0502020204030204"/>
            </a:endParaRPr>
          </a:p>
        </p:txBody>
      </p:sp>
      <p:sp>
        <p:nvSpPr>
          <p:cNvPr id="3" name="Rectangles 2"/>
          <p:cNvSpPr/>
          <p:nvPr/>
        </p:nvSpPr>
        <p:spPr>
          <a:xfrm>
            <a:off x="783336" y="1411224"/>
            <a:ext cx="9863328" cy="1621536"/>
          </a:xfrm>
          <a:prstGeom prst="rect">
            <a:avLst/>
          </a:prstGeom>
        </p:spPr>
        <p:txBody>
          <a:bodyPr lIns="0" tIns="0" rIns="0" bIns="0">
            <a:noAutofit/>
          </a:bodyPr>
          <a:p>
            <a:pPr indent="0">
              <a:lnSpc>
                <a:spcPts val="3025"/>
              </a:lnSpc>
              <a:spcAft>
                <a:spcPts val="630"/>
              </a:spcAft>
            </a:pPr>
            <a:r>
              <a:rPr lang="en-US" sz="2600" b="1">
                <a:latin typeface="Calibri" panose="020F0502020204030204"/>
              </a:rPr>
              <a:t>Step 5 </a:t>
            </a:r>
            <a:r>
              <a:rPr lang="en-US" sz="2600">
                <a:latin typeface="Calibri" panose="020F0502020204030204"/>
              </a:rPr>
              <a:t>: Test the assembly by creating the client application. Just add the project reference and browse for the shared assembly recently created.</a:t>
            </a:r>
            <a:endParaRPr lang="en-US" sz="2600">
              <a:latin typeface="Calibri" panose="020F0502020204030204"/>
            </a:endParaRPr>
          </a:p>
          <a:p>
            <a:pPr indent="0"/>
            <a:r>
              <a:rPr lang="en-US" sz="2600" b="1">
                <a:latin typeface="Calibri" panose="020F0502020204030204"/>
              </a:rPr>
              <a:t>Step </a:t>
            </a:r>
            <a:r>
              <a:rPr lang="en-US" sz="2600">
                <a:latin typeface="Calibri" panose="020F0502020204030204"/>
              </a:rPr>
              <a:t>6 : Execute the client program</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6120384" cy="515112"/>
          </a:xfrm>
          <a:prstGeom prst="rect">
            <a:avLst/>
          </a:prstGeom>
        </p:spPr>
        <p:txBody>
          <a:bodyPr wrap="none" lIns="0" tIns="0" rIns="0" bIns="0">
            <a:noAutofit/>
          </a:bodyPr>
          <a:p>
            <a:pPr indent="0"/>
            <a:r>
              <a:rPr lang="en-US" sz="4200">
                <a:latin typeface="Calibri" panose="020F0502020204030204"/>
              </a:rPr>
              <a:t>Creating Custom Attributes</a:t>
            </a:r>
            <a:endParaRPr lang="en-US" sz="4200">
              <a:latin typeface="Calibri" panose="020F0502020204030204"/>
            </a:endParaRPr>
          </a:p>
        </p:txBody>
      </p:sp>
      <p:sp>
        <p:nvSpPr>
          <p:cNvPr id="3" name="Rectangles 2"/>
          <p:cNvSpPr/>
          <p:nvPr/>
        </p:nvSpPr>
        <p:spPr>
          <a:xfrm>
            <a:off x="981456" y="1877568"/>
            <a:ext cx="10283952" cy="4197096"/>
          </a:xfrm>
          <a:prstGeom prst="rect">
            <a:avLst/>
          </a:prstGeom>
        </p:spPr>
        <p:txBody>
          <a:bodyPr lIns="0" tIns="0" rIns="0" bIns="0">
            <a:noAutofit/>
          </a:bodyPr>
          <a:p>
            <a:pPr marL="177800" indent="-177800">
              <a:lnSpc>
                <a:spcPts val="2690"/>
              </a:lnSpc>
              <a:spcAft>
                <a:spcPts val="630"/>
              </a:spcAft>
            </a:pPr>
            <a:r>
              <a:rPr lang="en-US" sz="2600">
                <a:latin typeface="Calibri" panose="020F0502020204030204"/>
              </a:rPr>
              <a:t>• Custom attributes are essentially traditional classes that derive directly or indirectly from </a:t>
            </a:r>
            <a:r>
              <a:rPr lang="en-US" sz="2600">
                <a:solidFill>
                  <a:srgbClr val="FC0000"/>
                </a:solidFill>
                <a:latin typeface="Calibri" panose="020F0502020204030204"/>
              </a:rPr>
              <a:t>System.Attribute</a:t>
            </a:r>
            <a:endParaRPr lang="en-US" sz="2600">
              <a:solidFill>
                <a:srgbClr val="FC0000"/>
              </a:solidFill>
              <a:latin typeface="Calibri" panose="020F0502020204030204"/>
            </a:endParaRPr>
          </a:p>
          <a:p>
            <a:pPr marL="177800" indent="-177800">
              <a:lnSpc>
                <a:spcPts val="2690"/>
              </a:lnSpc>
              <a:spcAft>
                <a:spcPts val="630"/>
              </a:spcAft>
            </a:pPr>
            <a:r>
              <a:rPr lang="en-US" sz="2600">
                <a:latin typeface="Calibri" panose="020F0502020204030204"/>
              </a:rPr>
              <a:t>•Attributes are </a:t>
            </a:r>
            <a:r>
              <a:rPr lang="en-US" sz="2600">
                <a:solidFill>
                  <a:srgbClr val="FC0000"/>
                </a:solidFill>
                <a:latin typeface="Calibri" panose="020F0502020204030204"/>
              </a:rPr>
              <a:t>metadata extensions </a:t>
            </a:r>
            <a:r>
              <a:rPr lang="en-US" sz="2600">
                <a:latin typeface="Calibri" panose="020F0502020204030204"/>
              </a:rPr>
              <a:t>that give </a:t>
            </a:r>
            <a:r>
              <a:rPr lang="en-US" sz="2600">
                <a:solidFill>
                  <a:srgbClr val="FC0000"/>
                </a:solidFill>
                <a:latin typeface="Calibri" panose="020F0502020204030204"/>
              </a:rPr>
              <a:t>additional information to the compiler </a:t>
            </a:r>
            <a:r>
              <a:rPr lang="en-US" sz="2600">
                <a:latin typeface="Calibri" panose="020F0502020204030204"/>
              </a:rPr>
              <a:t>about the </a:t>
            </a:r>
            <a:r>
              <a:rPr lang="en-US" sz="2600">
                <a:solidFill>
                  <a:srgbClr val="FC0000"/>
                </a:solidFill>
                <a:latin typeface="Calibri" panose="020F0502020204030204"/>
              </a:rPr>
              <a:t>elements </a:t>
            </a:r>
            <a:r>
              <a:rPr lang="en-US" sz="2600">
                <a:latin typeface="Calibri" panose="020F0502020204030204"/>
              </a:rPr>
              <a:t>in the program code at </a:t>
            </a:r>
            <a:r>
              <a:rPr lang="en-US" sz="2600">
                <a:solidFill>
                  <a:srgbClr val="FC0000"/>
                </a:solidFill>
                <a:latin typeface="Calibri" panose="020F0502020204030204"/>
              </a:rPr>
              <a:t>runtime.</a:t>
            </a:r>
            <a:endParaRPr lang="en-US" sz="2600">
              <a:solidFill>
                <a:srgbClr val="FC0000"/>
              </a:solidFill>
              <a:latin typeface="Calibri" panose="020F0502020204030204"/>
            </a:endParaRPr>
          </a:p>
          <a:p>
            <a:pPr marL="177800" indent="-177800">
              <a:lnSpc>
                <a:spcPts val="2690"/>
              </a:lnSpc>
              <a:spcAft>
                <a:spcPts val="630"/>
              </a:spcAft>
            </a:pPr>
            <a:r>
              <a:rPr lang="en-US" sz="2600">
                <a:latin typeface="Calibri" panose="020F0502020204030204"/>
              </a:rPr>
              <a:t>•Attributes are used </a:t>
            </a:r>
            <a:r>
              <a:rPr lang="en-US" sz="2600">
                <a:solidFill>
                  <a:srgbClr val="FC0000"/>
                </a:solidFill>
                <a:latin typeface="Calibri" panose="020F0502020204030204"/>
              </a:rPr>
              <a:t>to impose conditions or to increase the efficiency of a piece of code</a:t>
            </a:r>
            <a:endParaRPr lang="en-US" sz="2600">
              <a:solidFill>
                <a:srgbClr val="FC0000"/>
              </a:solidFill>
              <a:latin typeface="Calibri" panose="020F0502020204030204"/>
            </a:endParaRPr>
          </a:p>
          <a:p>
            <a:pPr marL="177800" indent="-177800">
              <a:spcAft>
                <a:spcPts val="630"/>
              </a:spcAft>
            </a:pPr>
            <a:r>
              <a:rPr lang="en-US" sz="2600">
                <a:latin typeface="Calibri" panose="020F0502020204030204"/>
              </a:rPr>
              <a:t>•The primary steps to properly design custom attribute classes :</a:t>
            </a:r>
            <a:endParaRPr lang="en-US" sz="2600">
              <a:latin typeface="Calibri" panose="020F0502020204030204"/>
            </a:endParaRPr>
          </a:p>
          <a:p>
            <a:pPr marL="342900" indent="0" algn="just">
              <a:lnSpc>
                <a:spcPts val="2785"/>
              </a:lnSpc>
            </a:pPr>
            <a:r>
              <a:rPr lang="en-US" sz="2300">
                <a:latin typeface="Calibri" panose="020F0502020204030204"/>
              </a:rPr>
              <a:t>a.    Applying the AttributeUsageAttribute</a:t>
            </a:r>
            <a:endParaRPr lang="en-US" sz="2300">
              <a:latin typeface="Calibri" panose="020F0502020204030204"/>
            </a:endParaRPr>
          </a:p>
          <a:p>
            <a:pPr marL="342900" indent="0" algn="just">
              <a:lnSpc>
                <a:spcPts val="2785"/>
              </a:lnSpc>
            </a:pPr>
            <a:r>
              <a:rPr lang="en-US" sz="2300">
                <a:latin typeface="Calibri" panose="020F0502020204030204"/>
              </a:rPr>
              <a:t>b.    Declaring the attribute class</a:t>
            </a:r>
            <a:endParaRPr lang="en-US" sz="2300">
              <a:latin typeface="Calibri" panose="020F0502020204030204"/>
            </a:endParaRPr>
          </a:p>
          <a:p>
            <a:pPr marL="342900" indent="0" algn="just">
              <a:lnSpc>
                <a:spcPts val="2785"/>
              </a:lnSpc>
            </a:pPr>
            <a:r>
              <a:rPr lang="en-US" sz="2300">
                <a:latin typeface="Calibri" panose="020F0502020204030204"/>
              </a:rPr>
              <a:t>c.    Declaring constructors</a:t>
            </a:r>
            <a:endParaRPr lang="en-US" sz="2300">
              <a:latin typeface="Calibri" panose="020F0502020204030204"/>
            </a:endParaRPr>
          </a:p>
          <a:p>
            <a:pPr marL="342900" indent="0" algn="just">
              <a:lnSpc>
                <a:spcPts val="2785"/>
              </a:lnSpc>
            </a:pPr>
            <a:r>
              <a:rPr lang="en-US" sz="2300">
                <a:latin typeface="Calibri" panose="020F0502020204030204"/>
              </a:rPr>
              <a:t>d.    Declaring properties</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4099560" cy="420624"/>
          </a:xfrm>
          <a:prstGeom prst="rect">
            <a:avLst/>
          </a:prstGeom>
        </p:spPr>
        <p:txBody>
          <a:bodyPr wrap="none" lIns="0" tIns="0" rIns="0" bIns="0">
            <a:noAutofit/>
          </a:bodyPr>
          <a:p>
            <a:pPr indent="0"/>
            <a:r>
              <a:rPr lang="en-US" sz="4200">
                <a:latin typeface="Calibri" panose="020F0502020204030204"/>
              </a:rPr>
              <a:t>Custom Attributes</a:t>
            </a:r>
            <a:endParaRPr lang="en-US" sz="4200">
              <a:latin typeface="Calibri" panose="020F0502020204030204"/>
            </a:endParaRPr>
          </a:p>
        </p:txBody>
      </p:sp>
      <p:sp>
        <p:nvSpPr>
          <p:cNvPr id="3" name="Rectangles 2"/>
          <p:cNvSpPr/>
          <p:nvPr/>
        </p:nvSpPr>
        <p:spPr>
          <a:xfrm>
            <a:off x="1365504" y="1911096"/>
            <a:ext cx="9866376" cy="3624072"/>
          </a:xfrm>
          <a:prstGeom prst="rect">
            <a:avLst/>
          </a:prstGeom>
        </p:spPr>
        <p:txBody>
          <a:bodyPr lIns="0" tIns="0" rIns="0" bIns="0">
            <a:noAutofit/>
          </a:bodyPr>
          <a:p>
            <a:pPr indent="0" algn="just">
              <a:spcAft>
                <a:spcPts val="840"/>
              </a:spcAft>
            </a:pPr>
            <a:r>
              <a:rPr lang="en-US" sz="2600">
                <a:solidFill>
                  <a:srgbClr val="00AD50"/>
                </a:solidFill>
                <a:latin typeface="Calibri" panose="020F0502020204030204"/>
              </a:rPr>
              <a:t>Applying the AttributeUsageAttribute :</a:t>
            </a:r>
            <a:endParaRPr lang="en-US" sz="2600">
              <a:solidFill>
                <a:srgbClr val="00AD50"/>
              </a:solidFill>
              <a:latin typeface="Calibri" panose="020F0502020204030204"/>
            </a:endParaRPr>
          </a:p>
          <a:p>
            <a:pPr indent="0" algn="just">
              <a:lnSpc>
                <a:spcPts val="2590"/>
              </a:lnSpc>
              <a:spcAft>
                <a:spcPts val="2310"/>
              </a:spcAft>
            </a:pPr>
            <a:r>
              <a:rPr lang="en-US" sz="2300">
                <a:latin typeface="Calibri" panose="020F0502020204030204"/>
              </a:rPr>
              <a:t>A custom attribute declaration begins with the </a:t>
            </a:r>
            <a:r>
              <a:rPr lang="en-US" sz="2300">
                <a:solidFill>
                  <a:srgbClr val="BF0000"/>
                </a:solidFill>
                <a:latin typeface="Calibri" panose="020F0502020204030204"/>
              </a:rPr>
              <a:t>System.AttributeUsageAttribute, </a:t>
            </a:r>
            <a:r>
              <a:rPr lang="en-US" sz="2300">
                <a:latin typeface="Calibri" panose="020F0502020204030204"/>
              </a:rPr>
              <a:t>which </a:t>
            </a:r>
            <a:r>
              <a:rPr lang="en-US" sz="2300">
                <a:solidFill>
                  <a:srgbClr val="BF0000"/>
                </a:solidFill>
                <a:latin typeface="Calibri" panose="020F0502020204030204"/>
              </a:rPr>
              <a:t>defines some of the key characteristics </a:t>
            </a:r>
            <a:r>
              <a:rPr lang="en-US" sz="2300">
                <a:latin typeface="Calibri" panose="020F0502020204030204"/>
              </a:rPr>
              <a:t>of your </a:t>
            </a:r>
            <a:r>
              <a:rPr lang="en-US" sz="2300">
                <a:solidFill>
                  <a:srgbClr val="BF0000"/>
                </a:solidFill>
                <a:latin typeface="Calibri" panose="020F0502020204030204"/>
              </a:rPr>
              <a:t>attribute class. </a:t>
            </a:r>
            <a:r>
              <a:rPr lang="en-US" sz="2300">
                <a:latin typeface="Calibri" panose="020F0502020204030204"/>
              </a:rPr>
              <a:t>For example, you can specify whether your attribute can be inherited by other classes or specify which elements the attribute can be applied to.</a:t>
            </a:r>
            <a:endParaRPr lang="en-US" sz="2300">
              <a:latin typeface="Calibri" panose="020F0502020204030204"/>
            </a:endParaRPr>
          </a:p>
          <a:p>
            <a:pPr indent="0" algn="just">
              <a:spcAft>
                <a:spcPts val="2940"/>
              </a:spcAft>
            </a:pPr>
            <a:r>
              <a:rPr lang="en-US" sz="2300">
                <a:solidFill>
                  <a:srgbClr val="445F68"/>
                </a:solidFill>
                <a:latin typeface="Calibri" panose="020F0502020204030204"/>
              </a:rPr>
              <a:t>[AttributeUsage(AttributeTargets.AII, </a:t>
            </a:r>
            <a:r>
              <a:rPr lang="en-US" sz="2300">
                <a:solidFill>
                  <a:srgbClr val="823D0C"/>
                </a:solidFill>
                <a:latin typeface="Calibri" panose="020F0502020204030204"/>
              </a:rPr>
              <a:t>Inherited </a:t>
            </a:r>
            <a:r>
              <a:rPr lang="en-US" sz="2300">
                <a:solidFill>
                  <a:srgbClr val="016DC0"/>
                </a:solidFill>
                <a:latin typeface="Calibri" panose="020F0502020204030204"/>
              </a:rPr>
              <a:t>= false, </a:t>
            </a:r>
            <a:r>
              <a:rPr lang="en-US" sz="2300">
                <a:solidFill>
                  <a:srgbClr val="823D0C"/>
                </a:solidFill>
                <a:latin typeface="Calibri" panose="020F0502020204030204"/>
              </a:rPr>
              <a:t>AllowMultiple </a:t>
            </a:r>
            <a:r>
              <a:rPr lang="en-US" sz="2300">
                <a:solidFill>
                  <a:srgbClr val="016DC0"/>
                </a:solidFill>
                <a:latin typeface="Calibri" panose="020F0502020204030204"/>
              </a:rPr>
              <a:t>= true)]</a:t>
            </a:r>
            <a:endParaRPr lang="en-US" sz="2300">
              <a:solidFill>
                <a:srgbClr val="016DC0"/>
              </a:solidFill>
              <a:latin typeface="Calibri" panose="020F0502020204030204"/>
            </a:endParaRPr>
          </a:p>
          <a:p>
            <a:pPr indent="0" algn="just">
              <a:lnSpc>
                <a:spcPts val="2615"/>
              </a:lnSpc>
            </a:pPr>
            <a:r>
              <a:rPr lang="en-US" sz="2300">
                <a:latin typeface="Calibri" panose="020F0502020204030204"/>
              </a:rPr>
              <a:t>The AttributeUsageAttribute has three members that are important for the creation of custom attributes: </a:t>
            </a:r>
            <a:r>
              <a:rPr lang="en-US" sz="2200" b="1">
                <a:latin typeface="Calibri" panose="020F0502020204030204"/>
              </a:rPr>
              <a:t>AttributeTargets, Inherited, </a:t>
            </a:r>
            <a:r>
              <a:rPr lang="en-US" sz="2300">
                <a:latin typeface="Calibri" panose="020F0502020204030204"/>
              </a:rPr>
              <a:t>and </a:t>
            </a:r>
            <a:r>
              <a:rPr lang="en-US" sz="2200" b="1">
                <a:latin typeface="Calibri" panose="020F0502020204030204"/>
              </a:rPr>
              <a:t>AllowMultiple.</a:t>
            </a:r>
            <a:endParaRPr lang="en-US" sz="2200" b="1">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1352" y="143256"/>
            <a:ext cx="10305288" cy="1536192"/>
          </a:xfrm>
          <a:prstGeom prst="rect">
            <a:avLst/>
          </a:prstGeom>
        </p:spPr>
        <p:txBody>
          <a:bodyPr lIns="0" tIns="0" rIns="0" bIns="0">
            <a:noAutofit/>
          </a:bodyPr>
          <a:p>
            <a:pPr indent="0">
              <a:lnSpc>
                <a:spcPts val="4775"/>
              </a:lnSpc>
            </a:pPr>
            <a:r>
              <a:rPr lang="en-US" sz="4200">
                <a:latin typeface="Calibri" panose="020F0502020204030204"/>
              </a:rPr>
              <a:t>Differences .NET Framework, .NET Core and</a:t>
            </a:r>
            <a:endParaRPr lang="en-US" sz="4200">
              <a:latin typeface="Calibri" panose="020F0502020204030204"/>
            </a:endParaRPr>
          </a:p>
          <a:p>
            <a:pPr indent="0">
              <a:lnSpc>
                <a:spcPts val="4775"/>
              </a:lnSpc>
            </a:pPr>
            <a:r>
              <a:rPr lang="en-US" sz="4200">
                <a:latin typeface="Calibri" panose="020F0502020204030204"/>
              </a:rPr>
              <a:t>Xamarin</a:t>
            </a:r>
            <a:endParaRPr lang="en-US" sz="4200">
              <a:latin typeface="Calibri" panose="020F0502020204030204"/>
            </a:endParaRPr>
          </a:p>
          <a:p>
            <a:pPr indent="0"/>
            <a:r>
              <a:rPr lang="en-US" sz="2700" b="1">
                <a:solidFill>
                  <a:srgbClr val="016DC0"/>
                </a:solidFill>
                <a:latin typeface="Calibri" panose="020F0502020204030204"/>
              </a:rPr>
              <a:t>Xamarin</a:t>
            </a:r>
            <a:endParaRPr lang="en-US" sz="2700" b="1">
              <a:solidFill>
                <a:srgbClr val="016DC0"/>
              </a:solidFill>
              <a:latin typeface="Calibri" panose="020F0502020204030204"/>
            </a:endParaRPr>
          </a:p>
        </p:txBody>
      </p:sp>
      <p:sp>
        <p:nvSpPr>
          <p:cNvPr id="3" name="Rectangles 2"/>
          <p:cNvSpPr/>
          <p:nvPr/>
        </p:nvSpPr>
        <p:spPr>
          <a:xfrm>
            <a:off x="911352" y="1935480"/>
            <a:ext cx="10305288" cy="2377440"/>
          </a:xfrm>
          <a:prstGeom prst="rect">
            <a:avLst/>
          </a:prstGeom>
        </p:spPr>
        <p:txBody>
          <a:bodyPr lIns="0" tIns="0" rIns="0" bIns="0">
            <a:noAutofit/>
          </a:bodyPr>
          <a:p>
            <a:pPr marL="254000" indent="-254000" algn="just">
              <a:lnSpc>
                <a:spcPts val="3025"/>
              </a:lnSpc>
              <a:spcAft>
                <a:spcPts val="420"/>
              </a:spcAft>
            </a:pPr>
            <a:r>
              <a:rPr lang="en-US" sz="2600">
                <a:latin typeface="Calibri" panose="020F0502020204030204"/>
              </a:rPr>
              <a:t>•Microsoft purchased Xamarin in 2016 and now gives away what used to be an expensive </a:t>
            </a:r>
            <a:r>
              <a:rPr lang="en-US" sz="2600">
                <a:solidFill>
                  <a:srgbClr val="FC0000"/>
                </a:solidFill>
                <a:latin typeface="Calibri" panose="020F0502020204030204"/>
              </a:rPr>
              <a:t>Xamarin extension for free </a:t>
            </a:r>
            <a:r>
              <a:rPr lang="en-US" sz="2600">
                <a:latin typeface="Calibri" panose="020F0502020204030204"/>
              </a:rPr>
              <a:t>with </a:t>
            </a:r>
            <a:r>
              <a:rPr lang="en-US" sz="2600">
                <a:solidFill>
                  <a:srgbClr val="FC0000"/>
                </a:solidFill>
                <a:latin typeface="Calibri" panose="020F0502020204030204"/>
              </a:rPr>
              <a:t>Visual Studio 2019.</a:t>
            </a:r>
            <a:endParaRPr lang="en-US" sz="2600">
              <a:solidFill>
                <a:srgbClr val="FC0000"/>
              </a:solidFill>
              <a:latin typeface="Calibri" panose="020F0502020204030204"/>
            </a:endParaRPr>
          </a:p>
          <a:p>
            <a:pPr marL="254000" indent="-254000" algn="just">
              <a:lnSpc>
                <a:spcPts val="3025"/>
              </a:lnSpc>
            </a:pPr>
            <a:r>
              <a:rPr lang="en-US" sz="2600">
                <a:latin typeface="Calibri" panose="020F0502020204030204"/>
              </a:rPr>
              <a:t>•Microsoft renamed the </a:t>
            </a:r>
            <a:r>
              <a:rPr lang="en-US" sz="2600" b="1">
                <a:latin typeface="Calibri" panose="020F0502020204030204"/>
              </a:rPr>
              <a:t>Xamarin Studio </a:t>
            </a:r>
            <a:r>
              <a:rPr lang="en-US" sz="2600">
                <a:latin typeface="Calibri" panose="020F0502020204030204"/>
              </a:rPr>
              <a:t>development tool, which could only </a:t>
            </a:r>
            <a:r>
              <a:rPr lang="en-US" sz="2600">
                <a:solidFill>
                  <a:srgbClr val="FC0000"/>
                </a:solidFill>
                <a:latin typeface="Calibri" panose="020F0502020204030204"/>
              </a:rPr>
              <a:t>create mobile apps, </a:t>
            </a:r>
            <a:r>
              <a:rPr lang="en-US" sz="2600">
                <a:latin typeface="Calibri" panose="020F0502020204030204"/>
              </a:rPr>
              <a:t>to </a:t>
            </a:r>
            <a:r>
              <a:rPr lang="en-US" sz="2600" b="1">
                <a:latin typeface="Calibri" panose="020F0502020204030204"/>
              </a:rPr>
              <a:t>Visual Studio for Mac </a:t>
            </a:r>
            <a:r>
              <a:rPr lang="en-US" sz="2600">
                <a:latin typeface="Calibri" panose="020F0502020204030204"/>
              </a:rPr>
              <a:t>and gave it the ability to create other types of apps.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4099560" cy="420624"/>
          </a:xfrm>
          <a:prstGeom prst="rect">
            <a:avLst/>
          </a:prstGeom>
        </p:spPr>
        <p:txBody>
          <a:bodyPr wrap="none" lIns="0" tIns="0" rIns="0" bIns="0">
            <a:noAutofit/>
          </a:bodyPr>
          <a:p>
            <a:pPr indent="0"/>
            <a:r>
              <a:rPr lang="en-US" sz="4200">
                <a:latin typeface="Calibri" panose="020F0502020204030204"/>
              </a:rPr>
              <a:t>Custom Attributes</a:t>
            </a:r>
            <a:endParaRPr lang="en-US" sz="4200">
              <a:latin typeface="Calibri" panose="020F0502020204030204"/>
            </a:endParaRPr>
          </a:p>
        </p:txBody>
      </p:sp>
      <p:sp>
        <p:nvSpPr>
          <p:cNvPr id="3" name="Rectangles 2"/>
          <p:cNvSpPr/>
          <p:nvPr/>
        </p:nvSpPr>
        <p:spPr>
          <a:xfrm>
            <a:off x="1365504" y="1920240"/>
            <a:ext cx="9887712" cy="2456688"/>
          </a:xfrm>
          <a:prstGeom prst="rect">
            <a:avLst/>
          </a:prstGeom>
        </p:spPr>
        <p:txBody>
          <a:bodyPr lIns="0" tIns="0" rIns="0" bIns="0">
            <a:noAutofit/>
          </a:bodyPr>
          <a:p>
            <a:pPr indent="0" algn="just">
              <a:spcAft>
                <a:spcPts val="840"/>
              </a:spcAft>
            </a:pPr>
            <a:r>
              <a:rPr lang="en-US" sz="2600">
                <a:solidFill>
                  <a:srgbClr val="00AD50"/>
                </a:solidFill>
                <a:latin typeface="Calibri" panose="020F0502020204030204"/>
              </a:rPr>
              <a:t>Applying the AttributeUsageAttribute :</a:t>
            </a:r>
            <a:endParaRPr lang="en-US" sz="2600">
              <a:solidFill>
                <a:srgbClr val="00AD50"/>
              </a:solidFill>
              <a:latin typeface="Calibri" panose="020F0502020204030204"/>
            </a:endParaRPr>
          </a:p>
          <a:p>
            <a:pPr indent="0" algn="just">
              <a:lnSpc>
                <a:spcPts val="2570"/>
              </a:lnSpc>
              <a:spcAft>
                <a:spcPts val="210"/>
              </a:spcAft>
            </a:pPr>
            <a:r>
              <a:rPr lang="en-US" sz="2300" b="1">
                <a:latin typeface="Calibri" panose="020F0502020204030204"/>
              </a:rPr>
              <a:t>AttributeTargets.AII </a:t>
            </a:r>
            <a:r>
              <a:rPr lang="en-US" sz="2300">
                <a:latin typeface="Calibri" panose="020F0502020204030204"/>
              </a:rPr>
              <a:t>is specified, indicating that </a:t>
            </a:r>
            <a:r>
              <a:rPr lang="en-US" sz="2300">
                <a:solidFill>
                  <a:srgbClr val="BF0000"/>
                </a:solidFill>
                <a:latin typeface="Calibri" panose="020F0502020204030204"/>
              </a:rPr>
              <a:t>this attribute can be applied to all program elements.</a:t>
            </a:r>
            <a:endParaRPr lang="en-US" sz="2300">
              <a:solidFill>
                <a:srgbClr val="BF0000"/>
              </a:solidFill>
              <a:latin typeface="Calibri" panose="020F0502020204030204"/>
            </a:endParaRPr>
          </a:p>
          <a:p>
            <a:pPr indent="0" algn="just">
              <a:lnSpc>
                <a:spcPts val="2615"/>
              </a:lnSpc>
              <a:spcAft>
                <a:spcPts val="210"/>
              </a:spcAft>
            </a:pPr>
            <a:r>
              <a:rPr lang="en-US" sz="2300" b="1">
                <a:latin typeface="Calibri" panose="020F0502020204030204"/>
              </a:rPr>
              <a:t>AttributeTargets.Class, </a:t>
            </a:r>
            <a:r>
              <a:rPr lang="en-US" sz="2300">
                <a:latin typeface="Calibri" panose="020F0502020204030204"/>
              </a:rPr>
              <a:t>indicating that your </a:t>
            </a:r>
            <a:r>
              <a:rPr lang="en-US" sz="2300">
                <a:solidFill>
                  <a:srgbClr val="BF0000"/>
                </a:solidFill>
                <a:latin typeface="Calibri" panose="020F0502020204030204"/>
              </a:rPr>
              <a:t>attribute can be applied only to a class</a:t>
            </a:r>
            <a:endParaRPr lang="en-US" sz="2300">
              <a:solidFill>
                <a:srgbClr val="BF0000"/>
              </a:solidFill>
              <a:latin typeface="Calibri" panose="020F0502020204030204"/>
            </a:endParaRPr>
          </a:p>
          <a:p>
            <a:pPr indent="0" algn="just">
              <a:lnSpc>
                <a:spcPts val="2615"/>
              </a:lnSpc>
            </a:pPr>
            <a:r>
              <a:rPr lang="en-US" sz="2300" b="1">
                <a:latin typeface="Calibri" panose="020F0502020204030204"/>
              </a:rPr>
              <a:t>AttributeTargets.Method, </a:t>
            </a:r>
            <a:r>
              <a:rPr lang="en-US" sz="2300">
                <a:latin typeface="Calibri" panose="020F0502020204030204"/>
              </a:rPr>
              <a:t>indicating that your </a:t>
            </a:r>
            <a:r>
              <a:rPr lang="en-US" sz="2300">
                <a:solidFill>
                  <a:srgbClr val="BF0000"/>
                </a:solidFill>
                <a:latin typeface="Calibri" panose="020F0502020204030204"/>
              </a:rPr>
              <a:t>attribute can be applied only to a method.</a:t>
            </a:r>
            <a:endParaRPr lang="en-US" sz="2300">
              <a:solidFill>
                <a:srgbClr val="BF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2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390144" y="3392424"/>
            <a:ext cx="11439144" cy="3200400"/>
          </a:xfrm>
          <a:prstGeom prst="rect">
            <a:avLst/>
          </a:prstGeom>
        </p:spPr>
      </p:pic>
      <p:sp>
        <p:nvSpPr>
          <p:cNvPr id="3" name="Rectangles 2"/>
          <p:cNvSpPr/>
          <p:nvPr/>
        </p:nvSpPr>
        <p:spPr>
          <a:xfrm>
            <a:off x="932688" y="813816"/>
            <a:ext cx="4099560" cy="420624"/>
          </a:xfrm>
          <a:prstGeom prst="rect">
            <a:avLst/>
          </a:prstGeom>
        </p:spPr>
        <p:txBody>
          <a:bodyPr wrap="none" lIns="0" tIns="0" rIns="0" bIns="0">
            <a:noAutofit/>
          </a:bodyPr>
          <a:p>
            <a:pPr indent="0"/>
            <a:r>
              <a:rPr lang="en-US" sz="4200">
                <a:latin typeface="Calibri" panose="020F0502020204030204"/>
              </a:rPr>
              <a:t>Custom Attributes</a:t>
            </a:r>
            <a:endParaRPr lang="en-US" sz="4200">
              <a:latin typeface="Calibri" panose="020F0502020204030204"/>
            </a:endParaRPr>
          </a:p>
        </p:txBody>
      </p:sp>
      <p:sp>
        <p:nvSpPr>
          <p:cNvPr id="4" name="Rectangles 3"/>
          <p:cNvSpPr/>
          <p:nvPr/>
        </p:nvSpPr>
        <p:spPr>
          <a:xfrm>
            <a:off x="734568" y="1709928"/>
            <a:ext cx="10783824" cy="1066800"/>
          </a:xfrm>
          <a:prstGeom prst="rect">
            <a:avLst/>
          </a:prstGeom>
        </p:spPr>
        <p:txBody>
          <a:bodyPr lIns="0" tIns="0" rIns="0" bIns="0">
            <a:noAutofit/>
          </a:bodyPr>
          <a:p>
            <a:pPr indent="0">
              <a:spcAft>
                <a:spcPts val="840"/>
              </a:spcAft>
            </a:pPr>
            <a:r>
              <a:rPr lang="en-US" sz="2600">
                <a:solidFill>
                  <a:srgbClr val="00AD50"/>
                </a:solidFill>
                <a:latin typeface="Calibri" panose="020F0502020204030204"/>
              </a:rPr>
              <a:t>Applying the AttributeUsageAttribute :</a:t>
            </a:r>
            <a:endParaRPr lang="en-US" sz="2600">
              <a:solidFill>
                <a:srgbClr val="00AD50"/>
              </a:solidFill>
              <a:latin typeface="Calibri" panose="020F0502020204030204"/>
            </a:endParaRPr>
          </a:p>
          <a:p>
            <a:pPr indent="0">
              <a:lnSpc>
                <a:spcPts val="2615"/>
              </a:lnSpc>
              <a:spcAft>
                <a:spcPts val="3570"/>
              </a:spcAft>
            </a:pPr>
            <a:r>
              <a:rPr lang="en-US" sz="2300" b="1">
                <a:latin typeface="Calibri" panose="020F0502020204030204"/>
              </a:rPr>
              <a:t>AttributellsageAttribute.Inherited </a:t>
            </a:r>
            <a:r>
              <a:rPr lang="en-US" sz="2300">
                <a:latin typeface="Calibri" panose="020F0502020204030204"/>
              </a:rPr>
              <a:t>property indicates whether your attribute can be inherited by classes that are derived from the classes to which your attribute is applied.</a:t>
            </a:r>
            <a:endParaRPr lang="en-US" sz="23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37616" y="813816"/>
            <a:ext cx="10296144" cy="402336"/>
          </a:xfrm>
          <a:prstGeom prst="rect">
            <a:avLst/>
          </a:prstGeom>
        </p:spPr>
        <p:txBody>
          <a:bodyPr wrap="none" lIns="0" tIns="0" rIns="0" bIns="0">
            <a:noAutofit/>
          </a:bodyPr>
          <a:p>
            <a:pPr marL="215900" indent="0"/>
            <a:r>
              <a:rPr lang="en-US" sz="4200">
                <a:latin typeface="Calibri" panose="020F0502020204030204"/>
              </a:rPr>
              <a:t>Custom Attributes</a:t>
            </a:r>
            <a:endParaRPr lang="en-US" sz="4200">
              <a:latin typeface="Calibri" panose="020F0502020204030204"/>
            </a:endParaRPr>
          </a:p>
        </p:txBody>
      </p:sp>
      <p:sp>
        <p:nvSpPr>
          <p:cNvPr id="3" name="Rectangles 2"/>
          <p:cNvSpPr/>
          <p:nvPr/>
        </p:nvSpPr>
        <p:spPr>
          <a:xfrm>
            <a:off x="737616" y="1746504"/>
            <a:ext cx="10296144" cy="4236720"/>
          </a:xfrm>
          <a:prstGeom prst="rect">
            <a:avLst/>
          </a:prstGeom>
        </p:spPr>
        <p:txBody>
          <a:bodyPr lIns="0" tIns="0" rIns="0" bIns="0">
            <a:noAutofit/>
          </a:bodyPr>
          <a:p>
            <a:pPr indent="0">
              <a:spcAft>
                <a:spcPts val="1050"/>
              </a:spcAft>
            </a:pPr>
            <a:r>
              <a:rPr lang="en-US" sz="2600">
                <a:solidFill>
                  <a:srgbClr val="00AD50"/>
                </a:solidFill>
                <a:latin typeface="Calibri" panose="020F0502020204030204"/>
              </a:rPr>
              <a:t>Applying the AttributellsageAttribute :</a:t>
            </a:r>
            <a:endParaRPr lang="en-US" sz="2600">
              <a:solidFill>
                <a:srgbClr val="00AD50"/>
              </a:solidFill>
              <a:latin typeface="Calibri" panose="020F0502020204030204"/>
            </a:endParaRPr>
          </a:p>
          <a:p>
            <a:pPr indent="0">
              <a:lnSpc>
                <a:spcPts val="3025"/>
              </a:lnSpc>
              <a:spcAft>
                <a:spcPts val="630"/>
              </a:spcAft>
            </a:pPr>
            <a:r>
              <a:rPr lang="en-US" sz="2600">
                <a:latin typeface="Calibri" panose="020F0502020204030204"/>
              </a:rPr>
              <a:t>Finally, the class </a:t>
            </a:r>
            <a:r>
              <a:rPr lang="en-US" sz="2600">
                <a:solidFill>
                  <a:srgbClr val="BF0000"/>
                </a:solidFill>
                <a:latin typeface="Calibri" panose="020F0502020204030204"/>
              </a:rPr>
              <a:t>YourClass </a:t>
            </a:r>
            <a:r>
              <a:rPr lang="en-US" sz="2600">
                <a:latin typeface="Calibri" panose="020F0502020204030204"/>
              </a:rPr>
              <a:t>is inherited from the base class </a:t>
            </a:r>
            <a:r>
              <a:rPr lang="en-US" sz="2600">
                <a:solidFill>
                  <a:srgbClr val="BF0000"/>
                </a:solidFill>
                <a:latin typeface="Calibri" panose="020F0502020204030204"/>
              </a:rPr>
              <a:t>MyClass. </a:t>
            </a:r>
            <a:r>
              <a:rPr lang="en-US" sz="2600">
                <a:latin typeface="Calibri" panose="020F0502020204030204"/>
              </a:rPr>
              <a:t>The method </a:t>
            </a:r>
            <a:r>
              <a:rPr lang="en-US" sz="2600">
                <a:solidFill>
                  <a:srgbClr val="BF0000"/>
                </a:solidFill>
                <a:latin typeface="Calibri" panose="020F0502020204030204"/>
              </a:rPr>
              <a:t>MyMethod </a:t>
            </a:r>
            <a:r>
              <a:rPr lang="en-US" sz="2600">
                <a:latin typeface="Calibri" panose="020F0502020204030204"/>
              </a:rPr>
              <a:t>shows </a:t>
            </a:r>
            <a:r>
              <a:rPr lang="en-US" sz="2600">
                <a:solidFill>
                  <a:srgbClr val="BF0000"/>
                </a:solidFill>
                <a:latin typeface="Calibri" panose="020F0502020204030204"/>
              </a:rPr>
              <a:t>MyAttribute </a:t>
            </a:r>
            <a:r>
              <a:rPr lang="en-US" sz="2600">
                <a:latin typeface="Calibri" panose="020F0502020204030204"/>
              </a:rPr>
              <a:t>but not </a:t>
            </a:r>
            <a:r>
              <a:rPr lang="en-US" sz="2600">
                <a:solidFill>
                  <a:srgbClr val="BF0000"/>
                </a:solidFill>
                <a:latin typeface="Calibri" panose="020F0502020204030204"/>
              </a:rPr>
              <a:t>YourAttribute</a:t>
            </a:r>
            <a:endParaRPr lang="en-US" sz="2600">
              <a:solidFill>
                <a:srgbClr val="BF0000"/>
              </a:solidFill>
              <a:latin typeface="Calibri" panose="020F0502020204030204"/>
            </a:endParaRPr>
          </a:p>
          <a:p>
            <a:pPr marL="1557655" indent="0">
              <a:lnSpc>
                <a:spcPts val="3290"/>
              </a:lnSpc>
            </a:pPr>
            <a:r>
              <a:rPr lang="en-US" sz="2300">
                <a:latin typeface="Calibri" panose="020F0502020204030204"/>
              </a:rPr>
              <a:t>public class YourClass : MyClass</a:t>
            </a:r>
            <a:endParaRPr lang="en-US" sz="2300">
              <a:latin typeface="Calibri" panose="020F0502020204030204"/>
            </a:endParaRPr>
          </a:p>
          <a:p>
            <a:pPr marL="1557655" indent="0">
              <a:lnSpc>
                <a:spcPts val="3290"/>
              </a:lnSpc>
            </a:pPr>
            <a:r>
              <a:rPr lang="en-US" sz="2600">
                <a:latin typeface="Calibri" panose="020F0502020204030204"/>
              </a:rPr>
              <a:t>{</a:t>
            </a:r>
            <a:endParaRPr lang="en-US" sz="2600">
              <a:latin typeface="Calibri" panose="020F0502020204030204"/>
            </a:endParaRPr>
          </a:p>
          <a:p>
            <a:pPr marL="1837055" marR="2468245" indent="0">
              <a:lnSpc>
                <a:spcPts val="2905"/>
              </a:lnSpc>
            </a:pPr>
            <a:r>
              <a:rPr lang="en-US" sz="1700">
                <a:solidFill>
                  <a:srgbClr val="BF0000"/>
                </a:solidFill>
                <a:latin typeface="Calibri" panose="020F0502020204030204"/>
              </a:rPr>
              <a:t>// MyMethod will have MyAttribute but not YourAttribute. </a:t>
            </a:r>
            <a:r>
              <a:rPr lang="en-US" sz="2300">
                <a:latin typeface="Calibri" panose="020F0502020204030204"/>
              </a:rPr>
              <a:t>public override void MyMethodQ</a:t>
            </a:r>
            <a:endParaRPr lang="en-US" sz="2300">
              <a:latin typeface="Calibri" panose="020F0502020204030204"/>
            </a:endParaRPr>
          </a:p>
          <a:p>
            <a:pPr marL="1837055" indent="0">
              <a:spcAft>
                <a:spcPts val="420"/>
              </a:spcAft>
            </a:pPr>
            <a:r>
              <a:rPr lang="en-US" sz="2600">
                <a:latin typeface="Calibri" panose="020F0502020204030204"/>
              </a:rPr>
              <a:t>{</a:t>
            </a:r>
            <a:endParaRPr lang="en-US" sz="2600">
              <a:latin typeface="Calibri" panose="020F0502020204030204"/>
            </a:endParaRPr>
          </a:p>
          <a:p>
            <a:pPr marL="2103755" indent="0">
              <a:lnSpc>
                <a:spcPts val="2905"/>
              </a:lnSpc>
            </a:pPr>
            <a:r>
              <a:rPr lang="en-US" sz="2600">
                <a:latin typeface="Calibri" panose="020F0502020204030204"/>
              </a:rPr>
              <a:t>//•••</a:t>
            </a:r>
            <a:endParaRPr lang="en-US" sz="2600">
              <a:latin typeface="Calibri" panose="020F0502020204030204"/>
            </a:endParaRPr>
          </a:p>
          <a:p>
            <a:pPr marL="1837055" indent="0">
              <a:lnSpc>
                <a:spcPts val="2905"/>
              </a:lnSpc>
            </a:pPr>
            <a:r>
              <a:rPr lang="en-US" sz="2600">
                <a:latin typeface="Calibri" panose="020F0502020204030204"/>
              </a:rPr>
              <a:t>}</a:t>
            </a:r>
            <a:endParaRPr lang="en-US" sz="2600">
              <a:latin typeface="Calibri" panose="020F0502020204030204"/>
            </a:endParaRPr>
          </a:p>
          <a:p>
            <a:pPr marL="1557655" indent="0">
              <a:lnSpc>
                <a:spcPts val="2905"/>
              </a:lnSpc>
            </a:pPr>
            <a:r>
              <a:rPr lang="en-US" sz="2600">
                <a:latin typeface="Calibri" panose="020F0502020204030204"/>
              </a:rPr>
              <a: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01752" y="420624"/>
            <a:ext cx="6739128" cy="405384"/>
          </a:xfrm>
          <a:prstGeom prst="rect">
            <a:avLst/>
          </a:prstGeom>
        </p:spPr>
        <p:txBody>
          <a:bodyPr wrap="none" lIns="0" tIns="0" rIns="0" bIns="0">
            <a:noAutofit/>
          </a:bodyPr>
          <a:p>
            <a:pPr indent="0"/>
            <a:r>
              <a:rPr lang="en-US" sz="4200">
                <a:latin typeface="Calibri" panose="020F0502020204030204"/>
              </a:rPr>
              <a:t>Custom Attributes</a:t>
            </a:r>
            <a:endParaRPr lang="en-US" sz="4200">
              <a:latin typeface="Calibri" panose="020F0502020204030204"/>
            </a:endParaRPr>
          </a:p>
        </p:txBody>
      </p:sp>
      <p:sp>
        <p:nvSpPr>
          <p:cNvPr id="3" name="Rectangles 2"/>
          <p:cNvSpPr/>
          <p:nvPr/>
        </p:nvSpPr>
        <p:spPr>
          <a:xfrm>
            <a:off x="301752" y="1075944"/>
            <a:ext cx="6739128" cy="2033016"/>
          </a:xfrm>
          <a:prstGeom prst="rect">
            <a:avLst/>
          </a:prstGeom>
        </p:spPr>
        <p:txBody>
          <a:bodyPr lIns="0" tIns="0" rIns="0" bIns="0">
            <a:noAutofit/>
          </a:bodyPr>
          <a:p>
            <a:pPr marL="457200" indent="0">
              <a:spcAft>
                <a:spcPts val="840"/>
              </a:spcAft>
            </a:pPr>
            <a:r>
              <a:rPr lang="en-US" sz="2600">
                <a:solidFill>
                  <a:srgbClr val="00AD50"/>
                </a:solidFill>
                <a:latin typeface="Calibri" panose="020F0502020204030204"/>
              </a:rPr>
              <a:t>Applying the AttributeUsageAttribute :</a:t>
            </a:r>
            <a:endParaRPr lang="en-US" sz="2600">
              <a:solidFill>
                <a:srgbClr val="00AD50"/>
              </a:solidFill>
              <a:latin typeface="Calibri" panose="020F0502020204030204"/>
            </a:endParaRPr>
          </a:p>
          <a:p>
            <a:pPr marL="457200" indent="0">
              <a:lnSpc>
                <a:spcPts val="2570"/>
              </a:lnSpc>
              <a:spcAft>
                <a:spcPts val="1260"/>
              </a:spcAft>
            </a:pPr>
            <a:r>
              <a:rPr lang="en-US" sz="2300" b="1">
                <a:latin typeface="Calibri" panose="020F0502020204030204"/>
              </a:rPr>
              <a:t>AttributeUsageAttribute.AllowMultiple </a:t>
            </a:r>
            <a:r>
              <a:rPr lang="en-US" sz="2300">
                <a:latin typeface="Calibri" panose="020F0502020204030204"/>
              </a:rPr>
              <a:t>property indicates whether multiple instances of your attribute can exist on an element. If set to </a:t>
            </a:r>
            <a:r>
              <a:rPr lang="en-US" sz="2300">
                <a:solidFill>
                  <a:srgbClr val="AC0000"/>
                </a:solidFill>
                <a:latin typeface="Calibri" panose="020F0502020204030204"/>
              </a:rPr>
              <a:t>true, </a:t>
            </a:r>
            <a:r>
              <a:rPr lang="en-US" sz="2300">
                <a:latin typeface="Calibri" panose="020F0502020204030204"/>
              </a:rPr>
              <a:t>multiple instances are allowed; if set to </a:t>
            </a:r>
            <a:r>
              <a:rPr lang="en-US" sz="2300">
                <a:solidFill>
                  <a:srgbClr val="AC0000"/>
                </a:solidFill>
                <a:latin typeface="Calibri" panose="020F0502020204030204"/>
              </a:rPr>
              <a:t>false( </a:t>
            </a:r>
            <a:r>
              <a:rPr lang="en-US" sz="2300">
                <a:latin typeface="Calibri" panose="020F0502020204030204"/>
              </a:rPr>
              <a:t>default), only one instance is allowed.</a:t>
            </a:r>
            <a:endParaRPr lang="en-US" sz="2300">
              <a:latin typeface="Calibri" panose="020F0502020204030204"/>
            </a:endParaRPr>
          </a:p>
        </p:txBody>
      </p:sp>
      <p:sp>
        <p:nvSpPr>
          <p:cNvPr id="4" name="Rectangles 3"/>
          <p:cNvSpPr/>
          <p:nvPr/>
        </p:nvSpPr>
        <p:spPr>
          <a:xfrm>
            <a:off x="445008" y="3447288"/>
            <a:ext cx="4843272" cy="2621280"/>
          </a:xfrm>
          <a:prstGeom prst="rect">
            <a:avLst/>
          </a:prstGeom>
        </p:spPr>
        <p:txBody>
          <a:bodyPr lIns="0" tIns="0" rIns="0" bIns="0">
            <a:noAutofit/>
          </a:bodyPr>
          <a:p>
            <a:pPr indent="0">
              <a:lnSpc>
                <a:spcPts val="2110"/>
              </a:lnSpc>
              <a:spcBef>
                <a:spcPts val="1260"/>
              </a:spcBef>
              <a:spcAft>
                <a:spcPts val="210"/>
              </a:spcAft>
            </a:pPr>
            <a:r>
              <a:rPr lang="en-US" sz="1500">
                <a:solidFill>
                  <a:srgbClr val="BF0000"/>
                </a:solidFill>
                <a:latin typeface="Calibri" panose="020F0502020204030204"/>
              </a:rPr>
              <a:t>//This defaults to AllowMultiple = false, </a:t>
            </a:r>
            <a:r>
              <a:rPr lang="en-US" sz="1700">
                <a:latin typeface="Calibri" panose="020F0502020204030204"/>
              </a:rPr>
              <a:t>public class MyAttribute : Attribute</a:t>
            </a:r>
            <a:endParaRPr lang="en-US" sz="1700">
              <a:latin typeface="Calibri" panose="020F0502020204030204"/>
            </a:endParaRPr>
          </a:p>
          <a:p>
            <a:pPr indent="0">
              <a:spcAft>
                <a:spcPts val="210"/>
              </a:spcAft>
            </a:pPr>
            <a:r>
              <a:rPr lang="en-US" sz="2600">
                <a:latin typeface="Calibri" panose="020F0502020204030204"/>
              </a:rPr>
              <a:t>{</a:t>
            </a:r>
            <a:endParaRPr lang="en-US" sz="2600">
              <a:latin typeface="Calibri" panose="020F0502020204030204"/>
            </a:endParaRPr>
          </a:p>
          <a:p>
            <a:pPr indent="0">
              <a:spcAft>
                <a:spcPts val="1680"/>
              </a:spcAft>
            </a:pPr>
            <a:r>
              <a:rPr lang="en-US" sz="2600" cap="small">
                <a:latin typeface="Calibri" panose="020F0502020204030204"/>
              </a:rPr>
              <a:t>j</a:t>
            </a:r>
            <a:endParaRPr lang="en-US" sz="2600" cap="small">
              <a:latin typeface="Calibri" panose="020F0502020204030204"/>
            </a:endParaRPr>
          </a:p>
          <a:p>
            <a:pPr indent="0">
              <a:lnSpc>
                <a:spcPts val="1920"/>
              </a:lnSpc>
              <a:spcAft>
                <a:spcPts val="210"/>
              </a:spcAft>
            </a:pPr>
            <a:r>
              <a:rPr lang="en-US" sz="1500">
                <a:solidFill>
                  <a:srgbClr val="BF0000"/>
                </a:solidFill>
                <a:latin typeface="Calibri" panose="020F0502020204030204"/>
              </a:rPr>
              <a:t>[AttributeUsage(AttributeTargets.Method, AllowMultiple = true)]</a:t>
            </a:r>
            <a:endParaRPr lang="en-US" sz="1500">
              <a:solidFill>
                <a:srgbClr val="BF0000"/>
              </a:solidFill>
              <a:latin typeface="Calibri" panose="020F0502020204030204"/>
            </a:endParaRPr>
          </a:p>
          <a:p>
            <a:pPr indent="0">
              <a:spcAft>
                <a:spcPts val="420"/>
              </a:spcAft>
            </a:pPr>
            <a:r>
              <a:rPr lang="en-US" sz="1700">
                <a:latin typeface="Calibri" panose="020F0502020204030204"/>
              </a:rPr>
              <a:t>public class YourAttribute : Attribute</a:t>
            </a:r>
            <a:endParaRPr lang="en-US" sz="1700">
              <a:latin typeface="Calibri" panose="020F0502020204030204"/>
            </a:endParaRPr>
          </a:p>
          <a:p>
            <a:pPr indent="0">
              <a:spcAft>
                <a:spcPts val="210"/>
              </a:spcAft>
            </a:pPr>
            <a:r>
              <a:rPr lang="en-US" sz="2600">
                <a:latin typeface="Calibri" panose="020F0502020204030204"/>
              </a:rPr>
              <a:t>{</a:t>
            </a:r>
            <a:endParaRPr lang="en-US" sz="2600">
              <a:latin typeface="Calibri" panose="020F0502020204030204"/>
            </a:endParaRPr>
          </a:p>
          <a:p>
            <a:pPr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7388352" y="877824"/>
            <a:ext cx="2968752" cy="4892040"/>
          </a:xfrm>
          <a:prstGeom prst="rect">
            <a:avLst/>
          </a:prstGeom>
        </p:spPr>
        <p:txBody>
          <a:bodyPr lIns="0" tIns="0" rIns="0" bIns="0">
            <a:noAutofit/>
          </a:bodyPr>
          <a:p>
            <a:pPr marR="1104900" indent="0">
              <a:lnSpc>
                <a:spcPts val="2425"/>
              </a:lnSpc>
            </a:pPr>
            <a:r>
              <a:rPr lang="en-US" sz="1700">
                <a:latin typeface="Calibri" panose="020F0502020204030204"/>
              </a:rPr>
              <a:t>public class MyClass {</a:t>
            </a:r>
            <a:endParaRPr lang="en-US" sz="1700">
              <a:latin typeface="Calibri" panose="020F0502020204030204"/>
            </a:endParaRPr>
          </a:p>
          <a:p>
            <a:pPr marL="228600" indent="0">
              <a:lnSpc>
                <a:spcPts val="2160"/>
              </a:lnSpc>
            </a:pPr>
            <a:r>
              <a:rPr lang="en-US" sz="1700">
                <a:solidFill>
                  <a:srgbClr val="BF0000"/>
                </a:solidFill>
                <a:latin typeface="Calibri" panose="020F0502020204030204"/>
              </a:rPr>
              <a:t>// This produces an error.</a:t>
            </a:r>
            <a:endParaRPr lang="en-US" sz="1700">
              <a:solidFill>
                <a:srgbClr val="BF0000"/>
              </a:solidFill>
              <a:latin typeface="Calibri" panose="020F0502020204030204"/>
            </a:endParaRPr>
          </a:p>
          <a:p>
            <a:pPr marL="228600" indent="0">
              <a:lnSpc>
                <a:spcPts val="2160"/>
              </a:lnSpc>
            </a:pPr>
            <a:r>
              <a:rPr lang="en-US" sz="1700">
                <a:solidFill>
                  <a:srgbClr val="BF0000"/>
                </a:solidFill>
                <a:latin typeface="Calibri" panose="020F0502020204030204"/>
              </a:rPr>
              <a:t>// Duplicates are not allowed. </a:t>
            </a:r>
            <a:r>
              <a:rPr lang="en-US" sz="1700">
                <a:latin typeface="Calibri" panose="020F0502020204030204"/>
              </a:rPr>
              <a:t>[MyAttribute]</a:t>
            </a:r>
            <a:endParaRPr lang="en-US" sz="1700">
              <a:latin typeface="Calibri" panose="020F0502020204030204"/>
            </a:endParaRPr>
          </a:p>
          <a:p>
            <a:pPr marL="228600" indent="0">
              <a:lnSpc>
                <a:spcPts val="2280"/>
              </a:lnSpc>
            </a:pPr>
            <a:r>
              <a:rPr lang="en-US" sz="1700">
                <a:latin typeface="Calibri" panose="020F0502020204030204"/>
              </a:rPr>
              <a:t>[MyAttribute] public void MyMethodQ {</a:t>
            </a:r>
            <a:endParaRPr lang="en-US" sz="1700">
              <a:latin typeface="Calibri" panose="020F0502020204030204"/>
            </a:endParaRPr>
          </a:p>
          <a:p>
            <a:pPr marL="419100" indent="0">
              <a:spcAft>
                <a:spcPts val="420"/>
              </a:spcAft>
            </a:pPr>
            <a:r>
              <a:rPr lang="en-US" sz="2600">
                <a:latin typeface="Calibri" panose="020F0502020204030204"/>
              </a:rPr>
              <a:t>//■■■</a:t>
            </a:r>
            <a:endParaRPr lang="en-US" sz="2600">
              <a:latin typeface="Calibri" panose="020F0502020204030204"/>
            </a:endParaRPr>
          </a:p>
          <a:p>
            <a:pPr marL="228600" indent="0">
              <a:spcAft>
                <a:spcPts val="1680"/>
              </a:spcAft>
            </a:pPr>
            <a:r>
              <a:rPr lang="en-US" sz="2600">
                <a:latin typeface="Calibri" panose="020F0502020204030204"/>
              </a:rPr>
              <a:t>}</a:t>
            </a:r>
            <a:endParaRPr lang="en-US" sz="2600">
              <a:latin typeface="Calibri" panose="020F0502020204030204"/>
            </a:endParaRPr>
          </a:p>
          <a:p>
            <a:pPr marL="228600" indent="0">
              <a:spcAft>
                <a:spcPts val="420"/>
              </a:spcAft>
            </a:pPr>
            <a:r>
              <a:rPr lang="en-US" sz="1700">
                <a:solidFill>
                  <a:srgbClr val="BF0000"/>
                </a:solidFill>
                <a:latin typeface="Calibri" panose="020F0502020204030204"/>
              </a:rPr>
              <a:t>// This is valid.</a:t>
            </a:r>
            <a:endParaRPr lang="en-US" sz="1700">
              <a:solidFill>
                <a:srgbClr val="BF0000"/>
              </a:solidFill>
              <a:latin typeface="Calibri" panose="020F0502020204030204"/>
            </a:endParaRPr>
          </a:p>
          <a:p>
            <a:pPr marL="228600" indent="0">
              <a:spcAft>
                <a:spcPts val="420"/>
              </a:spcAft>
            </a:pPr>
            <a:r>
              <a:rPr lang="en-US" sz="1700">
                <a:latin typeface="Calibri" panose="020F0502020204030204"/>
              </a:rPr>
              <a:t>[YourAttribute]</a:t>
            </a:r>
            <a:endParaRPr lang="en-US" sz="1700">
              <a:latin typeface="Calibri" panose="020F0502020204030204"/>
            </a:endParaRPr>
          </a:p>
          <a:p>
            <a:pPr marL="228600" indent="0">
              <a:lnSpc>
                <a:spcPts val="2280"/>
              </a:lnSpc>
            </a:pPr>
            <a:r>
              <a:rPr lang="en-US" sz="1700">
                <a:latin typeface="Calibri" panose="020F0502020204030204"/>
              </a:rPr>
              <a:t>[YourAttribute] public void YourMethodQ {</a:t>
            </a:r>
            <a:endParaRPr lang="en-US" sz="1700">
              <a:latin typeface="Calibri" panose="020F0502020204030204"/>
            </a:endParaRPr>
          </a:p>
          <a:p>
            <a:pPr marL="419100" indent="0">
              <a:spcAft>
                <a:spcPts val="420"/>
              </a:spcAft>
            </a:pPr>
            <a:r>
              <a:rPr lang="en-US" sz="2600">
                <a:latin typeface="Calibri" panose="020F0502020204030204"/>
              </a:rPr>
              <a:t>//■■■</a:t>
            </a:r>
            <a:endParaRPr lang="en-US" sz="2600">
              <a:latin typeface="Calibri" panose="020F0502020204030204"/>
            </a:endParaRPr>
          </a:p>
          <a:p>
            <a:pPr marL="228600" indent="0"/>
            <a:r>
              <a:rPr lang="en-US" sz="2600">
                <a:latin typeface="Calibri" panose="020F0502020204030204"/>
              </a:rPr>
              <a:t>}</a:t>
            </a:r>
            <a:endParaRPr lang="en-US" sz="2600">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62000" y="813816"/>
            <a:ext cx="8025384" cy="1237488"/>
          </a:xfrm>
          <a:prstGeom prst="rect">
            <a:avLst/>
          </a:prstGeom>
        </p:spPr>
        <p:txBody>
          <a:bodyPr lIns="0" tIns="0" rIns="0" bIns="0">
            <a:noAutofit/>
          </a:bodyPr>
          <a:p>
            <a:pPr marL="190500" indent="0">
              <a:spcAft>
                <a:spcPts val="2730"/>
              </a:spcAft>
            </a:pPr>
            <a:r>
              <a:rPr lang="en-US" sz="4200">
                <a:latin typeface="Calibri" panose="020F0502020204030204"/>
              </a:rPr>
              <a:t>Custom Attributes</a:t>
            </a:r>
            <a:endParaRPr lang="en-US" sz="4200">
              <a:latin typeface="Calibri" panose="020F0502020204030204"/>
            </a:endParaRPr>
          </a:p>
          <a:p>
            <a:pPr indent="0"/>
            <a:r>
              <a:rPr lang="en-US" sz="2700">
                <a:solidFill>
                  <a:srgbClr val="00AD50"/>
                </a:solidFill>
                <a:latin typeface="Calibri" panose="020F0502020204030204"/>
              </a:rPr>
              <a:t>Declaring the Attribute class :</a:t>
            </a:r>
            <a:endParaRPr lang="en-US" sz="2700">
              <a:solidFill>
                <a:srgbClr val="00AD50"/>
              </a:solidFill>
              <a:latin typeface="Calibri" panose="020F0502020204030204"/>
            </a:endParaRPr>
          </a:p>
        </p:txBody>
      </p:sp>
      <p:sp>
        <p:nvSpPr>
          <p:cNvPr id="3" name="Rectangles 2"/>
          <p:cNvSpPr/>
          <p:nvPr/>
        </p:nvSpPr>
        <p:spPr>
          <a:xfrm>
            <a:off x="762000" y="2837688"/>
            <a:ext cx="8025384" cy="2313432"/>
          </a:xfrm>
          <a:prstGeom prst="rect">
            <a:avLst/>
          </a:prstGeom>
        </p:spPr>
        <p:txBody>
          <a:bodyPr lIns="0" tIns="0" rIns="0" bIns="0">
            <a:noAutofit/>
          </a:bodyPr>
          <a:p>
            <a:pPr marL="1000125" indent="0">
              <a:lnSpc>
                <a:spcPts val="3840"/>
              </a:lnSpc>
              <a:spcAft>
                <a:spcPts val="210"/>
              </a:spcAft>
            </a:pPr>
            <a:r>
              <a:rPr lang="en-US" sz="2200" spc="150">
                <a:solidFill>
                  <a:srgbClr val="BF0000"/>
                </a:solidFill>
                <a:latin typeface="Impact" panose="020B0806030902050204"/>
              </a:rPr>
              <a:t>[Attributellsage(AttributeTargets. Method)] </a:t>
            </a:r>
            <a:r>
              <a:rPr lang="en-US" sz="2200" spc="150">
                <a:latin typeface="Impact" panose="020B0806030902050204"/>
              </a:rPr>
              <a:t>public class MyAttribute : Attribute</a:t>
            </a:r>
            <a:endParaRPr lang="en-US" sz="2200" spc="150">
              <a:latin typeface="Impact" panose="020B0806030902050204"/>
            </a:endParaRPr>
          </a:p>
          <a:p>
            <a:pPr marL="1000125" indent="0">
              <a:spcAft>
                <a:spcPts val="630"/>
              </a:spcAft>
            </a:pPr>
            <a:r>
              <a:rPr lang="en-US" sz="2600">
                <a:latin typeface="Calibri" panose="020F0502020204030204"/>
              </a:rPr>
              <a:t>{</a:t>
            </a:r>
            <a:endParaRPr lang="en-US" sz="2600">
              <a:latin typeface="Calibri" panose="020F0502020204030204"/>
            </a:endParaRPr>
          </a:p>
          <a:p>
            <a:pPr marL="1343025" indent="0">
              <a:spcAft>
                <a:spcPts val="630"/>
              </a:spcAft>
            </a:pPr>
            <a:r>
              <a:rPr lang="en-US" sz="2600" spc="600">
                <a:latin typeface="Calibri" panose="020F0502020204030204"/>
              </a:rPr>
              <a:t>//...</a:t>
            </a:r>
            <a:endParaRPr lang="en-US" sz="2600" spc="600">
              <a:latin typeface="Calibri" panose="020F0502020204030204"/>
            </a:endParaRPr>
          </a:p>
          <a:p>
            <a:pPr marL="1000125" indent="0"/>
            <a:r>
              <a:rPr lang="en-US" sz="2600" spc="600">
                <a:latin typeface="Calibri" panose="020F0502020204030204"/>
              </a:rPr>
              <a:t>}</a:t>
            </a:r>
            <a:endParaRPr lang="en-US" sz="2600" spc="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62000" y="813816"/>
            <a:ext cx="4270248" cy="402336"/>
          </a:xfrm>
          <a:prstGeom prst="rect">
            <a:avLst/>
          </a:prstGeom>
        </p:spPr>
        <p:txBody>
          <a:bodyPr wrap="none" lIns="0" tIns="0" rIns="0" bIns="0">
            <a:noAutofit/>
          </a:bodyPr>
          <a:p>
            <a:pPr marL="190500" indent="0"/>
            <a:r>
              <a:rPr lang="en-US" sz="4200">
                <a:latin typeface="Calibri" panose="020F0502020204030204"/>
              </a:rPr>
              <a:t>Custom Attributes</a:t>
            </a:r>
            <a:endParaRPr lang="en-US" sz="4200">
              <a:latin typeface="Calibri" panose="020F0502020204030204"/>
            </a:endParaRPr>
          </a:p>
        </p:txBody>
      </p:sp>
      <p:sp>
        <p:nvSpPr>
          <p:cNvPr id="3" name="Rectangles 2"/>
          <p:cNvSpPr/>
          <p:nvPr/>
        </p:nvSpPr>
        <p:spPr>
          <a:xfrm>
            <a:off x="762000" y="1746504"/>
            <a:ext cx="4270248" cy="323088"/>
          </a:xfrm>
          <a:prstGeom prst="rect">
            <a:avLst/>
          </a:prstGeom>
        </p:spPr>
        <p:txBody>
          <a:bodyPr wrap="none" lIns="0" tIns="0" rIns="0" bIns="0">
            <a:noAutofit/>
          </a:bodyPr>
          <a:p>
            <a:pPr indent="0">
              <a:spcAft>
                <a:spcPts val="5250"/>
              </a:spcAft>
            </a:pPr>
            <a:r>
              <a:rPr lang="en-US" sz="2600">
                <a:solidFill>
                  <a:srgbClr val="00AD50"/>
                </a:solidFill>
                <a:latin typeface="Calibri" panose="020F0502020204030204"/>
              </a:rPr>
              <a:t>Declaring Constructor:</a:t>
            </a:r>
            <a:endParaRPr lang="en-US" sz="2600">
              <a:solidFill>
                <a:srgbClr val="00AD50"/>
              </a:solidFill>
              <a:latin typeface="Calibri" panose="020F0502020204030204"/>
            </a:endParaRPr>
          </a:p>
        </p:txBody>
      </p:sp>
      <p:sp>
        <p:nvSpPr>
          <p:cNvPr id="4" name="Rectangles 3"/>
          <p:cNvSpPr/>
          <p:nvPr/>
        </p:nvSpPr>
        <p:spPr>
          <a:xfrm>
            <a:off x="3130296" y="2944368"/>
            <a:ext cx="4864608" cy="1618488"/>
          </a:xfrm>
          <a:prstGeom prst="rect">
            <a:avLst/>
          </a:prstGeom>
        </p:spPr>
        <p:txBody>
          <a:bodyPr lIns="0" tIns="0" rIns="0" bIns="0">
            <a:noAutofit/>
          </a:bodyPr>
          <a:p>
            <a:pPr indent="0">
              <a:lnSpc>
                <a:spcPts val="3790"/>
              </a:lnSpc>
              <a:spcBef>
                <a:spcPts val="5250"/>
              </a:spcBef>
            </a:pPr>
            <a:r>
              <a:rPr lang="en-US" sz="2600">
                <a:latin typeface="Calibri" panose="020F0502020204030204"/>
              </a:rPr>
              <a:t>public MyAttribute(bool myvalue)</a:t>
            </a:r>
            <a:endParaRPr lang="en-US" sz="2600">
              <a:latin typeface="Calibri" panose="020F0502020204030204"/>
            </a:endParaRPr>
          </a:p>
          <a:p>
            <a:pPr indent="0">
              <a:lnSpc>
                <a:spcPts val="3790"/>
              </a:lnSpc>
            </a:pPr>
            <a:r>
              <a:rPr lang="en-US" sz="2600">
                <a:latin typeface="Calibri" panose="020F0502020204030204"/>
              </a:rPr>
              <a:t>{</a:t>
            </a:r>
            <a:endParaRPr lang="en-US" sz="2600">
              <a:latin typeface="Calibri" panose="020F0502020204030204"/>
            </a:endParaRPr>
          </a:p>
          <a:p>
            <a:pPr marL="334010" indent="0">
              <a:spcAft>
                <a:spcPts val="840"/>
              </a:spcAft>
            </a:pPr>
            <a:r>
              <a:rPr lang="en-US" sz="2600">
                <a:latin typeface="Calibri" panose="020F0502020204030204"/>
              </a:rPr>
              <a:t>this.myvalue = myvalue;</a:t>
            </a:r>
            <a:endParaRPr lang="en-US" sz="2600">
              <a:latin typeface="Calibri" panose="020F0502020204030204"/>
            </a:endParaRPr>
          </a:p>
          <a:p>
            <a:pPr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62000" y="813816"/>
            <a:ext cx="6065520" cy="1237488"/>
          </a:xfrm>
          <a:prstGeom prst="rect">
            <a:avLst/>
          </a:prstGeom>
        </p:spPr>
        <p:txBody>
          <a:bodyPr lIns="0" tIns="0" rIns="0" bIns="0">
            <a:noAutofit/>
          </a:bodyPr>
          <a:p>
            <a:pPr marL="190500" indent="0">
              <a:spcAft>
                <a:spcPts val="2730"/>
              </a:spcAft>
            </a:pPr>
            <a:r>
              <a:rPr lang="en-US" sz="4200">
                <a:latin typeface="Calibri" panose="020F0502020204030204"/>
              </a:rPr>
              <a:t>Custom Attributes</a:t>
            </a:r>
            <a:endParaRPr lang="en-US" sz="4200">
              <a:latin typeface="Calibri" panose="020F0502020204030204"/>
            </a:endParaRPr>
          </a:p>
          <a:p>
            <a:pPr indent="0"/>
            <a:r>
              <a:rPr lang="en-US" sz="2700">
                <a:solidFill>
                  <a:srgbClr val="00AD50"/>
                </a:solidFill>
                <a:latin typeface="Calibri" panose="020F0502020204030204"/>
              </a:rPr>
              <a:t>Declaring Properties</a:t>
            </a:r>
            <a:endParaRPr lang="en-US" sz="2700">
              <a:solidFill>
                <a:srgbClr val="00AD50"/>
              </a:solidFill>
              <a:latin typeface="Calibri" panose="020F0502020204030204"/>
            </a:endParaRPr>
          </a:p>
        </p:txBody>
      </p:sp>
      <p:sp>
        <p:nvSpPr>
          <p:cNvPr id="3" name="Rectangles 2"/>
          <p:cNvSpPr/>
          <p:nvPr/>
        </p:nvSpPr>
        <p:spPr>
          <a:xfrm>
            <a:off x="762000" y="2788920"/>
            <a:ext cx="6065520" cy="1825752"/>
          </a:xfrm>
          <a:prstGeom prst="rect">
            <a:avLst/>
          </a:prstGeom>
        </p:spPr>
        <p:txBody>
          <a:bodyPr lIns="0" tIns="0" rIns="0" bIns="0">
            <a:noAutofit/>
          </a:bodyPr>
          <a:p>
            <a:pPr marL="1406525" indent="0">
              <a:lnSpc>
                <a:spcPts val="4345"/>
              </a:lnSpc>
            </a:pPr>
            <a:r>
              <a:rPr lang="en-US" sz="2200" spc="150">
                <a:latin typeface="Impact" panose="020B0806030902050204"/>
              </a:rPr>
              <a:t>public bool MyProperty</a:t>
            </a:r>
            <a:endParaRPr lang="en-US" sz="2200" spc="150">
              <a:latin typeface="Impact" panose="020B0806030902050204"/>
            </a:endParaRPr>
          </a:p>
          <a:p>
            <a:pPr marL="1406525" indent="0">
              <a:lnSpc>
                <a:spcPts val="4345"/>
              </a:lnSpc>
            </a:pPr>
            <a:r>
              <a:rPr lang="en-US" sz="2600">
                <a:latin typeface="Calibri" panose="020F0502020204030204"/>
              </a:rPr>
              <a:t>{</a:t>
            </a:r>
            <a:endParaRPr lang="en-US" sz="2600">
              <a:latin typeface="Calibri" panose="020F0502020204030204"/>
            </a:endParaRPr>
          </a:p>
          <a:p>
            <a:pPr marL="1762125" indent="0">
              <a:lnSpc>
                <a:spcPts val="3840"/>
              </a:lnSpc>
            </a:pPr>
            <a:r>
              <a:rPr lang="en-US" sz="2200" spc="150">
                <a:latin typeface="Impact" panose="020B0806030902050204"/>
              </a:rPr>
              <a:t>get {return this.myvalue;} set {this.myvalue = value;}</a:t>
            </a:r>
            <a:endParaRPr lang="en-US" sz="2200" spc="150">
              <a:latin typeface="Impact" panose="020B080603090205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10265664" cy="411480"/>
          </a:xfrm>
          <a:prstGeom prst="rect">
            <a:avLst/>
          </a:prstGeom>
        </p:spPr>
        <p:txBody>
          <a:bodyPr wrap="none" lIns="0" tIns="0" rIns="0" bIns="0">
            <a:noAutofit/>
          </a:bodyPr>
          <a:p>
            <a:pPr indent="0"/>
            <a:r>
              <a:rPr lang="en-US" sz="4200">
                <a:latin typeface="Calibri" panose="020F0502020204030204"/>
              </a:rPr>
              <a:t>Reflection</a:t>
            </a:r>
            <a:endParaRPr lang="en-US" sz="4200">
              <a:latin typeface="Calibri" panose="020F0502020204030204"/>
            </a:endParaRPr>
          </a:p>
        </p:txBody>
      </p:sp>
      <p:sp>
        <p:nvSpPr>
          <p:cNvPr id="3" name="Rectangles 2"/>
          <p:cNvSpPr/>
          <p:nvPr/>
        </p:nvSpPr>
        <p:spPr>
          <a:xfrm>
            <a:off x="950976" y="1600200"/>
            <a:ext cx="10265664" cy="3508248"/>
          </a:xfrm>
          <a:prstGeom prst="rect">
            <a:avLst/>
          </a:prstGeom>
        </p:spPr>
        <p:txBody>
          <a:bodyPr lIns="0" tIns="0" rIns="0" bIns="0">
            <a:noAutofit/>
          </a:bodyPr>
          <a:p>
            <a:pPr marL="214630" indent="-165100" algn="just">
              <a:lnSpc>
                <a:spcPts val="3025"/>
              </a:lnSpc>
              <a:spcAft>
                <a:spcPts val="630"/>
              </a:spcAft>
            </a:pPr>
            <a:r>
              <a:rPr lang="en-US" sz="2600" b="1">
                <a:latin typeface="Calibri" panose="020F0502020204030204"/>
              </a:rPr>
              <a:t>•Reflection </a:t>
            </a:r>
            <a:r>
              <a:rPr lang="en-US" sz="2600">
                <a:latin typeface="Calibri" panose="020F0502020204030204"/>
              </a:rPr>
              <a:t>objects are used for </a:t>
            </a:r>
            <a:r>
              <a:rPr lang="en-US" sz="2600">
                <a:solidFill>
                  <a:srgbClr val="FC0000"/>
                </a:solidFill>
                <a:latin typeface="Calibri" panose="020F0502020204030204"/>
              </a:rPr>
              <a:t>obtaining type information </a:t>
            </a:r>
            <a:r>
              <a:rPr lang="en-US" sz="2600">
                <a:latin typeface="Calibri" panose="020F0502020204030204"/>
              </a:rPr>
              <a:t>at </a:t>
            </a:r>
            <a:r>
              <a:rPr lang="en-US" sz="2600">
                <a:solidFill>
                  <a:srgbClr val="FC0000"/>
                </a:solidFill>
                <a:latin typeface="Calibri" panose="020F0502020204030204"/>
              </a:rPr>
              <a:t>runtime. </a:t>
            </a:r>
            <a:r>
              <a:rPr lang="en-US" sz="2600">
                <a:latin typeface="Calibri" panose="020F0502020204030204"/>
              </a:rPr>
              <a:t>The classes that give access to the metadata of a running program are in the </a:t>
            </a:r>
            <a:r>
              <a:rPr lang="en-US" sz="2600" b="1">
                <a:latin typeface="Calibri" panose="020F0502020204030204"/>
              </a:rPr>
              <a:t>System.Reflection </a:t>
            </a:r>
            <a:r>
              <a:rPr lang="en-US" sz="2600">
                <a:latin typeface="Calibri" panose="020F0502020204030204"/>
              </a:rPr>
              <a:t>namespace.</a:t>
            </a:r>
            <a:endParaRPr lang="en-US" sz="2600">
              <a:latin typeface="Calibri" panose="020F0502020204030204"/>
            </a:endParaRPr>
          </a:p>
          <a:p>
            <a:pPr marL="214630" indent="-165100" algn="just">
              <a:spcAft>
                <a:spcPts val="840"/>
              </a:spcAft>
            </a:pPr>
            <a:r>
              <a:rPr lang="en-US" sz="2600">
                <a:latin typeface="Calibri" panose="020F0502020204030204"/>
              </a:rPr>
              <a:t>• Reflection has the following applications :</a:t>
            </a:r>
            <a:endParaRPr lang="en-US" sz="2600">
              <a:latin typeface="Calibri" panose="020F0502020204030204"/>
            </a:endParaRPr>
          </a:p>
          <a:p>
            <a:pPr marL="494030" indent="0" algn="just">
              <a:lnSpc>
                <a:spcPts val="3070"/>
              </a:lnSpc>
            </a:pPr>
            <a:r>
              <a:rPr lang="en-US" sz="2300">
                <a:latin typeface="Calibri" panose="020F0502020204030204"/>
              </a:rPr>
              <a:t>•    It allows view attribute information at runtime.</a:t>
            </a:r>
            <a:endParaRPr lang="en-US" sz="2300">
              <a:latin typeface="Calibri" panose="020F0502020204030204"/>
            </a:endParaRPr>
          </a:p>
          <a:p>
            <a:pPr marL="494030" indent="0" algn="just">
              <a:lnSpc>
                <a:spcPts val="3070"/>
              </a:lnSpc>
            </a:pPr>
            <a:r>
              <a:rPr lang="en-US" sz="2300">
                <a:latin typeface="Calibri" panose="020F0502020204030204"/>
              </a:rPr>
              <a:t>•    It allows examining various types in an assembly and instantiate these types.</a:t>
            </a:r>
            <a:endParaRPr lang="en-US" sz="2300">
              <a:latin typeface="Calibri" panose="020F0502020204030204"/>
            </a:endParaRPr>
          </a:p>
          <a:p>
            <a:pPr marL="494030" indent="0" algn="just">
              <a:lnSpc>
                <a:spcPts val="3070"/>
              </a:lnSpc>
            </a:pPr>
            <a:r>
              <a:rPr lang="en-US" sz="2300">
                <a:latin typeface="Calibri" panose="020F0502020204030204"/>
              </a:rPr>
              <a:t>•    It allows late binding to methods and properties</a:t>
            </a:r>
            <a:endParaRPr lang="en-US" sz="2300">
              <a:latin typeface="Calibri" panose="020F0502020204030204"/>
            </a:endParaRPr>
          </a:p>
          <a:p>
            <a:pPr marL="659130" marR="237490" indent="-165100">
              <a:lnSpc>
                <a:spcPts val="2640"/>
              </a:lnSpc>
            </a:pPr>
            <a:r>
              <a:rPr lang="en-US" sz="2300">
                <a:latin typeface="Calibri" panose="020F0502020204030204"/>
              </a:rPr>
              <a:t>•    It allows creating new types at runtime and then performs some tasks using those types.</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9857232" cy="411480"/>
          </a:xfrm>
          <a:prstGeom prst="rect">
            <a:avLst/>
          </a:prstGeom>
        </p:spPr>
        <p:txBody>
          <a:bodyPr wrap="none" lIns="0" tIns="0" rIns="0" bIns="0">
            <a:noAutofit/>
          </a:bodyPr>
          <a:p>
            <a:pPr indent="0"/>
            <a:r>
              <a:rPr lang="en-US" sz="4200">
                <a:latin typeface="Calibri" panose="020F0502020204030204"/>
              </a:rPr>
              <a:t>Reflection</a:t>
            </a:r>
            <a:endParaRPr lang="en-US" sz="4200">
              <a:latin typeface="Calibri" panose="020F0502020204030204"/>
            </a:endParaRPr>
          </a:p>
        </p:txBody>
      </p:sp>
      <p:sp>
        <p:nvSpPr>
          <p:cNvPr id="3" name="Rectangles 2"/>
          <p:cNvSpPr/>
          <p:nvPr/>
        </p:nvSpPr>
        <p:spPr>
          <a:xfrm>
            <a:off x="950976" y="1600200"/>
            <a:ext cx="9857232" cy="710184"/>
          </a:xfrm>
          <a:prstGeom prst="rect">
            <a:avLst/>
          </a:prstGeom>
        </p:spPr>
        <p:txBody>
          <a:bodyPr lIns="0" tIns="0" rIns="0" bIns="0">
            <a:noAutofit/>
          </a:bodyPr>
          <a:p>
            <a:pPr marL="227330" indent="-177800">
              <a:lnSpc>
                <a:spcPts val="3025"/>
              </a:lnSpc>
              <a:spcAft>
                <a:spcPts val="2520"/>
              </a:spcAft>
            </a:pPr>
            <a:r>
              <a:rPr lang="en-US" sz="2600">
                <a:latin typeface="Calibri" panose="020F0502020204030204"/>
              </a:rPr>
              <a:t>•The </a:t>
            </a:r>
            <a:r>
              <a:rPr lang="en-US" sz="2600" b="1">
                <a:latin typeface="Calibri" panose="020F0502020204030204"/>
              </a:rPr>
              <a:t>Memberlnfo </a:t>
            </a:r>
            <a:r>
              <a:rPr lang="en-US" sz="2600">
                <a:latin typeface="Calibri" panose="020F0502020204030204"/>
              </a:rPr>
              <a:t>object of the </a:t>
            </a:r>
            <a:r>
              <a:rPr lang="en-US" sz="2600" b="1">
                <a:latin typeface="Calibri" panose="020F0502020204030204"/>
              </a:rPr>
              <a:t>System.Reflection </a:t>
            </a:r>
            <a:r>
              <a:rPr lang="en-US" sz="2600">
                <a:latin typeface="Calibri" panose="020F0502020204030204"/>
              </a:rPr>
              <a:t>class needs to be initialized for discovering the attributes associated with a class.</a:t>
            </a:r>
            <a:endParaRPr lang="en-US" sz="2600">
              <a:latin typeface="Calibri" panose="020F0502020204030204"/>
            </a:endParaRPr>
          </a:p>
        </p:txBody>
      </p:sp>
      <p:sp>
        <p:nvSpPr>
          <p:cNvPr id="4" name="Rectangles 3"/>
          <p:cNvSpPr/>
          <p:nvPr/>
        </p:nvSpPr>
        <p:spPr>
          <a:xfrm>
            <a:off x="1493520" y="2913888"/>
            <a:ext cx="7900416" cy="243840"/>
          </a:xfrm>
          <a:prstGeom prst="rect">
            <a:avLst/>
          </a:prstGeom>
          <a:solidFill>
            <a:srgbClr val="E6E6E6"/>
          </a:solidFill>
        </p:spPr>
        <p:txBody>
          <a:bodyPr wrap="none" lIns="0" tIns="0" rIns="0" bIns="0">
            <a:noAutofit/>
          </a:bodyPr>
          <a:p>
            <a:pPr indent="0">
              <a:spcBef>
                <a:spcPts val="2520"/>
              </a:spcBef>
            </a:pPr>
            <a:r>
              <a:rPr lang="en-US" sz="1900" b="1">
                <a:solidFill>
                  <a:srgbClr val="650461"/>
                </a:solidFill>
                <a:latin typeface="Courier New" panose="02070309020205020404"/>
              </a:rPr>
              <a:t>System</a:t>
            </a:r>
            <a:r>
              <a:rPr lang="en-US" sz="1900" b="1">
                <a:solidFill>
                  <a:srgbClr val="646500"/>
                </a:solidFill>
                <a:latin typeface="Courier New" panose="02070309020205020404"/>
              </a:rPr>
              <a:t>.</a:t>
            </a:r>
            <a:r>
              <a:rPr lang="en-US" sz="1900" b="1">
                <a:solidFill>
                  <a:srgbClr val="650461"/>
                </a:solidFill>
                <a:latin typeface="Courier New" panose="02070309020205020404"/>
              </a:rPr>
              <a:t>Reflection.Memberlnfo </a:t>
            </a:r>
            <a:r>
              <a:rPr lang="en-US" sz="1900" b="1">
                <a:latin typeface="Courier New" panose="02070309020205020404"/>
              </a:rPr>
              <a:t>info </a:t>
            </a:r>
            <a:r>
              <a:rPr lang="en-US" sz="1900" b="1">
                <a:solidFill>
                  <a:srgbClr val="646500"/>
                </a:solidFill>
                <a:latin typeface="Courier New" panose="02070309020205020404"/>
              </a:rPr>
              <a:t>= </a:t>
            </a:r>
            <a:r>
              <a:rPr lang="en-US" sz="1900" b="1">
                <a:solidFill>
                  <a:srgbClr val="010087"/>
                </a:solidFill>
                <a:latin typeface="Courier New" panose="02070309020205020404"/>
              </a:rPr>
              <a:t>typeof</a:t>
            </a:r>
            <a:r>
              <a:rPr lang="en-US" sz="1900" b="1">
                <a:solidFill>
                  <a:srgbClr val="650461"/>
                </a:solidFill>
                <a:latin typeface="Courier New" panose="02070309020205020404"/>
              </a:rPr>
              <a:t>(MyClass)</a:t>
            </a:r>
            <a:r>
              <a:rPr lang="en-US" sz="1900" b="1">
                <a:solidFill>
                  <a:srgbClr val="646500"/>
                </a:solidFill>
                <a:latin typeface="Courier New" panose="02070309020205020404"/>
              </a:rPr>
              <a:t>;</a:t>
            </a:r>
            <a:endParaRPr lang="en-US" sz="1900" b="1">
              <a:solidFill>
                <a:srgbClr val="646500"/>
              </a:solidFill>
              <a:latin typeface="Courier New" panose="020703090202050204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06680" y="198120"/>
            <a:ext cx="5754624" cy="371856"/>
          </a:xfrm>
          <a:prstGeom prst="rect">
            <a:avLst/>
          </a:prstGeom>
        </p:spPr>
        <p:txBody>
          <a:bodyPr wrap="none" lIns="0" tIns="0" rIns="0" bIns="0">
            <a:noAutofit/>
          </a:bodyPr>
          <a:p>
            <a:pPr marL="292100" indent="0"/>
            <a:r>
              <a:rPr lang="en-US" sz="4200">
                <a:latin typeface="Calibri" panose="020F0502020204030204"/>
              </a:rPr>
              <a:t>Reflection</a:t>
            </a:r>
            <a:endParaRPr lang="en-US" sz="4200">
              <a:latin typeface="Calibri" panose="020F0502020204030204"/>
            </a:endParaRPr>
          </a:p>
        </p:txBody>
      </p:sp>
      <p:sp>
        <p:nvSpPr>
          <p:cNvPr id="3" name="Rectangles 2"/>
          <p:cNvSpPr/>
          <p:nvPr/>
        </p:nvSpPr>
        <p:spPr>
          <a:xfrm>
            <a:off x="106680" y="804672"/>
            <a:ext cx="5754624" cy="3313176"/>
          </a:xfrm>
          <a:prstGeom prst="rect">
            <a:avLst/>
          </a:prstGeom>
        </p:spPr>
        <p:txBody>
          <a:bodyPr lIns="0" tIns="0" rIns="0" bIns="0">
            <a:noAutofit/>
          </a:bodyPr>
          <a:p>
            <a:pPr indent="0">
              <a:lnSpc>
                <a:spcPts val="1825"/>
              </a:lnSpc>
            </a:pPr>
            <a:r>
              <a:rPr lang="en-US" sz="1300">
                <a:solidFill>
                  <a:srgbClr val="130ECE"/>
                </a:solidFill>
                <a:latin typeface="Consolas" panose="020B0609020204030204"/>
              </a:rPr>
              <a:t>namespace </a:t>
            </a:r>
            <a:r>
              <a:rPr lang="en-US" sz="1300">
                <a:latin typeface="Consolas" panose="020B0609020204030204"/>
              </a:rPr>
              <a:t>SessionllUemo</a:t>
            </a:r>
            <a:endParaRPr lang="en-US" sz="1300">
              <a:latin typeface="Consolas" panose="020B0609020204030204"/>
            </a:endParaRPr>
          </a:p>
          <a:p>
            <a:pPr indent="0">
              <a:lnSpc>
                <a:spcPts val="1825"/>
              </a:lnSpc>
            </a:pPr>
            <a:r>
              <a:rPr lang="en-US" sz="2600">
                <a:latin typeface="Calibri" panose="020F0502020204030204"/>
              </a:rPr>
              <a:t>{</a:t>
            </a:r>
            <a:endParaRPr lang="en-US" sz="2600">
              <a:latin typeface="Calibri" panose="020F0502020204030204"/>
            </a:endParaRPr>
          </a:p>
          <a:p>
            <a:pPr marL="355600" indent="0">
              <a:spcAft>
                <a:spcPts val="210"/>
              </a:spcAft>
            </a:pPr>
            <a:r>
              <a:rPr lang="en-US" sz="1300">
                <a:solidFill>
                  <a:srgbClr val="2E4C62"/>
                </a:solidFill>
                <a:latin typeface="Consolas" panose="020B0609020204030204"/>
              </a:rPr>
              <a:t>[AttributeUsage(AttributeTargets.All,AllowMultiple </a:t>
            </a:r>
            <a:r>
              <a:rPr lang="en-US" sz="1300">
                <a:solidFill>
                  <a:srgbClr val="130ECE"/>
                </a:solidFill>
                <a:latin typeface="Consolas" panose="020B0609020204030204"/>
              </a:rPr>
              <a:t>=false,</a:t>
            </a:r>
            <a:r>
              <a:rPr lang="en-US" sz="1300">
                <a:latin typeface="Consolas" panose="020B0609020204030204"/>
              </a:rPr>
              <a:t>Inherited </a:t>
            </a:r>
            <a:r>
              <a:rPr lang="en-US" sz="1300">
                <a:solidFill>
                  <a:srgbClr val="150F6F"/>
                </a:solidFill>
                <a:latin typeface="Consolas" panose="020B0609020204030204"/>
              </a:rPr>
              <a:t>=true)]</a:t>
            </a:r>
            <a:endParaRPr lang="en-US" sz="1300">
              <a:solidFill>
                <a:srgbClr val="150F6F"/>
              </a:solidFill>
              <a:latin typeface="Consolas" panose="020B0609020204030204"/>
            </a:endParaRPr>
          </a:p>
          <a:p>
            <a:pPr marL="355600" indent="0">
              <a:spcAft>
                <a:spcPts val="210"/>
              </a:spcAft>
            </a:pPr>
            <a:r>
              <a:rPr lang="en-US" sz="850" spc="-50">
                <a:solidFill>
                  <a:srgbClr val="A6A4A6"/>
                </a:solidFill>
                <a:latin typeface="Calibri" panose="020F0502020204030204"/>
              </a:rPr>
              <a:t>2 references</a:t>
            </a:r>
            <a:endParaRPr lang="en-US" sz="850" spc="-50">
              <a:solidFill>
                <a:srgbClr val="A6A4A6"/>
              </a:solidFill>
              <a:latin typeface="Calibri" panose="020F0502020204030204"/>
            </a:endParaRPr>
          </a:p>
          <a:p>
            <a:pPr marL="355600" indent="0">
              <a:lnSpc>
                <a:spcPts val="1800"/>
              </a:lnSpc>
            </a:pPr>
            <a:r>
              <a:rPr lang="en-US" sz="1300">
                <a:solidFill>
                  <a:srgbClr val="130ECE"/>
                </a:solidFill>
                <a:latin typeface="Consolas" panose="020B0609020204030204"/>
              </a:rPr>
              <a:t>public class </a:t>
            </a:r>
            <a:r>
              <a:rPr lang="en-US" sz="1300">
                <a:solidFill>
                  <a:srgbClr val="408EA2"/>
                </a:solidFill>
                <a:latin typeface="Consolas" panose="020B0609020204030204"/>
              </a:rPr>
              <a:t>FirstAttribute:Attribute</a:t>
            </a:r>
            <a:endParaRPr lang="en-US" sz="1300">
              <a:solidFill>
                <a:srgbClr val="408EA2"/>
              </a:solidFill>
              <a:latin typeface="Consolas" panose="020B0609020204030204"/>
            </a:endParaRPr>
          </a:p>
          <a:p>
            <a:pPr marL="355600" indent="0">
              <a:lnSpc>
                <a:spcPts val="1800"/>
              </a:lnSpc>
            </a:pPr>
            <a:r>
              <a:rPr lang="en-US" sz="2600">
                <a:latin typeface="Calibri" panose="020F0502020204030204"/>
              </a:rPr>
              <a:t>{</a:t>
            </a:r>
            <a:endParaRPr lang="en-US" sz="2600">
              <a:latin typeface="Calibri" panose="020F0502020204030204"/>
            </a:endParaRPr>
          </a:p>
          <a:p>
            <a:pPr marL="635000" indent="0">
              <a:spcAft>
                <a:spcPts val="1470"/>
              </a:spcAft>
            </a:pPr>
            <a:r>
              <a:rPr lang="en-US" sz="1300">
                <a:solidFill>
                  <a:srgbClr val="130ECE"/>
                </a:solidFill>
                <a:latin typeface="Consolas" panose="020B0609020204030204"/>
              </a:rPr>
              <a:t>private string </a:t>
            </a:r>
            <a:r>
              <a:rPr lang="en-US" sz="1300">
                <a:solidFill>
                  <a:srgbClr val="150F6F"/>
                </a:solidFill>
                <a:latin typeface="Consolas" panose="020B0609020204030204"/>
              </a:rPr>
              <a:t>name=null;</a:t>
            </a:r>
            <a:endParaRPr lang="en-US" sz="1300">
              <a:solidFill>
                <a:srgbClr val="150F6F"/>
              </a:solidFill>
              <a:latin typeface="Consolas" panose="020B0609020204030204"/>
            </a:endParaRPr>
          </a:p>
          <a:p>
            <a:pPr marL="6350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635000" indent="0">
              <a:spcAft>
                <a:spcPts val="210"/>
              </a:spcAft>
            </a:pPr>
            <a:r>
              <a:rPr lang="en-US" sz="1300">
                <a:solidFill>
                  <a:srgbClr val="130ECE"/>
                </a:solidFill>
                <a:latin typeface="Consolas" panose="020B0609020204030204"/>
              </a:rPr>
              <a:t>public </a:t>
            </a:r>
            <a:r>
              <a:rPr lang="en-US" sz="1300">
                <a:solidFill>
                  <a:srgbClr val="3355AA"/>
                </a:solidFill>
                <a:latin typeface="Consolas" panose="020B0609020204030204"/>
              </a:rPr>
              <a:t>FirstAttribute(string </a:t>
            </a:r>
            <a:r>
              <a:rPr lang="en-US" sz="1300">
                <a:solidFill>
                  <a:srgbClr val="2E4C62"/>
                </a:solidFill>
                <a:latin typeface="Consolas" panose="020B0609020204030204"/>
              </a:rPr>
              <a:t>names)</a:t>
            </a:r>
            <a:endParaRPr lang="en-US" sz="1300">
              <a:solidFill>
                <a:srgbClr val="2E4C62"/>
              </a:solidFill>
              <a:latin typeface="Consolas" panose="020B0609020204030204"/>
            </a:endParaRPr>
          </a:p>
          <a:p>
            <a:pPr marL="635000" indent="0">
              <a:spcAft>
                <a:spcPts val="210"/>
              </a:spcAft>
            </a:pPr>
            <a:r>
              <a:rPr lang="en-US" sz="2600">
                <a:latin typeface="Calibri" panose="020F0502020204030204"/>
              </a:rPr>
              <a:t>{</a:t>
            </a:r>
            <a:endParaRPr lang="en-US" sz="2600">
              <a:latin typeface="Calibri" panose="020F0502020204030204"/>
            </a:endParaRPr>
          </a:p>
          <a:p>
            <a:pPr marL="927100" indent="0">
              <a:spcAft>
                <a:spcPts val="210"/>
              </a:spcAft>
            </a:pPr>
            <a:r>
              <a:rPr lang="en-US" sz="1300">
                <a:latin typeface="Consolas" panose="020B0609020204030204"/>
              </a:rPr>
              <a:t>Name = </a:t>
            </a:r>
            <a:r>
              <a:rPr lang="en-US" sz="1300">
                <a:solidFill>
                  <a:srgbClr val="2E4C62"/>
                </a:solidFill>
                <a:latin typeface="Consolas" panose="020B0609020204030204"/>
              </a:rPr>
              <a:t>names;</a:t>
            </a:r>
            <a:endParaRPr lang="en-US" sz="1300">
              <a:solidFill>
                <a:srgbClr val="2E4C62"/>
              </a:solidFill>
              <a:latin typeface="Consolas" panose="020B0609020204030204"/>
            </a:endParaRPr>
          </a:p>
          <a:p>
            <a:pPr marL="635000" indent="0">
              <a:spcAft>
                <a:spcPts val="1470"/>
              </a:spcAft>
            </a:pPr>
            <a:r>
              <a:rPr lang="en-US" sz="2600">
                <a:latin typeface="Calibri" panose="020F0502020204030204"/>
              </a:rPr>
              <a:t>}</a:t>
            </a:r>
            <a:endParaRPr lang="en-US" sz="2600">
              <a:latin typeface="Calibri" panose="020F0502020204030204"/>
            </a:endParaRPr>
          </a:p>
          <a:p>
            <a:pPr marL="6350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635000" indent="0">
              <a:spcAft>
                <a:spcPts val="210"/>
              </a:spcAft>
            </a:pPr>
            <a:r>
              <a:rPr lang="en-US" sz="1300">
                <a:solidFill>
                  <a:srgbClr val="130ECE"/>
                </a:solidFill>
                <a:latin typeface="Consolas" panose="020B0609020204030204"/>
              </a:rPr>
              <a:t>public string </a:t>
            </a:r>
            <a:r>
              <a:rPr lang="en-US" sz="1300">
                <a:latin typeface="Consolas" panose="020B0609020204030204"/>
              </a:rPr>
              <a:t>Name { </a:t>
            </a:r>
            <a:r>
              <a:rPr lang="en-US" sz="1300">
                <a:solidFill>
                  <a:srgbClr val="130ECE"/>
                </a:solidFill>
                <a:latin typeface="Consolas" panose="020B0609020204030204"/>
              </a:rPr>
              <a:t>get </a:t>
            </a:r>
            <a:r>
              <a:rPr lang="en-US" sz="1300">
                <a:latin typeface="Consolas" panose="020B0609020204030204"/>
              </a:rPr>
              <a:t>=&gt; name; </a:t>
            </a:r>
            <a:r>
              <a:rPr lang="en-US" sz="1300">
                <a:solidFill>
                  <a:srgbClr val="130ECE"/>
                </a:solidFill>
                <a:latin typeface="Consolas" panose="020B0609020204030204"/>
              </a:rPr>
              <a:t>set </a:t>
            </a:r>
            <a:r>
              <a:rPr lang="en-US" sz="1300">
                <a:latin typeface="Consolas" panose="020B0609020204030204"/>
              </a:rPr>
              <a:t>=&gt; name = </a:t>
            </a:r>
            <a:r>
              <a:rPr lang="en-US" sz="1300">
                <a:solidFill>
                  <a:srgbClr val="130ECE"/>
                </a:solidFill>
                <a:latin typeface="Consolas" panose="020B0609020204030204"/>
              </a:rPr>
              <a:t>value; </a:t>
            </a:r>
            <a:r>
              <a:rPr lang="en-US" sz="1300">
                <a:latin typeface="Consolas" panose="020B0609020204030204"/>
              </a:rPr>
              <a:t>}</a:t>
            </a:r>
            <a:endParaRPr lang="en-US" sz="1300">
              <a:latin typeface="Consolas" panose="020B0609020204030204"/>
            </a:endParaRPr>
          </a:p>
          <a:p>
            <a:pPr marL="355600" indent="0">
              <a:spcAft>
                <a:spcPts val="13020"/>
              </a:spcAft>
            </a:pPr>
            <a:r>
              <a:rPr lang="en-US" sz="2600">
                <a:latin typeface="Calibri" panose="020F0502020204030204"/>
              </a:rPr>
              <a:t>}</a:t>
            </a:r>
            <a:endParaRPr lang="en-US" sz="2600">
              <a:latin typeface="Calibri" panose="020F0502020204030204"/>
            </a:endParaRPr>
          </a:p>
        </p:txBody>
      </p:sp>
      <p:sp>
        <p:nvSpPr>
          <p:cNvPr id="4" name="Rectangles 3"/>
          <p:cNvSpPr/>
          <p:nvPr/>
        </p:nvSpPr>
        <p:spPr>
          <a:xfrm>
            <a:off x="5635752" y="6477000"/>
            <a:ext cx="426720" cy="158496"/>
          </a:xfrm>
          <a:prstGeom prst="rect">
            <a:avLst/>
          </a:prstGeom>
        </p:spPr>
        <p:txBody>
          <a:bodyPr wrap="none" lIns="0" tIns="0" rIns="0" bIns="0">
            <a:noAutofit/>
          </a:bodyPr>
          <a:p>
            <a:pPr indent="0" algn="r">
              <a:spcBef>
                <a:spcPts val="13020"/>
              </a:spcBef>
            </a:pPr>
            <a:r>
              <a:rPr lang="en-US" sz="1000">
                <a:solidFill>
                  <a:srgbClr val="888888"/>
                </a:solidFill>
                <a:latin typeface="Arial" panose="020B0604020202020204"/>
              </a:rPr>
              <a:t>By : Dr.</a:t>
            </a:r>
            <a:endParaRPr lang="en-US" sz="1000">
              <a:solidFill>
                <a:srgbClr val="888888"/>
              </a:solidFill>
              <a:latin typeface="Arial" panose="020B0604020202020204"/>
            </a:endParaRPr>
          </a:p>
        </p:txBody>
      </p:sp>
      <p:sp>
        <p:nvSpPr>
          <p:cNvPr id="5" name="Rectangles 4"/>
          <p:cNvSpPr/>
          <p:nvPr/>
        </p:nvSpPr>
        <p:spPr>
          <a:xfrm>
            <a:off x="6059424" y="6367272"/>
            <a:ext cx="121920" cy="243840"/>
          </a:xfrm>
          <a:prstGeom prst="rect">
            <a:avLst/>
          </a:prstGeom>
        </p:spPr>
        <p:txBody>
          <a:bodyPr wrap="none" lIns="0" tIns="0" rIns="0" bIns="0">
            <a:noAutofit/>
          </a:bodyPr>
          <a:p>
            <a:pPr indent="0"/>
            <a:r>
              <a:rPr lang="en-US" sz="1100">
                <a:latin typeface="Calibri" panose="020F0502020204030204"/>
              </a:rPr>
              <a:t>}</a:t>
            </a:r>
            <a:endParaRPr lang="en-US" sz="11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1352" y="509016"/>
            <a:ext cx="9893808" cy="2127504"/>
          </a:xfrm>
          <a:prstGeom prst="rect">
            <a:avLst/>
          </a:prstGeom>
        </p:spPr>
        <p:txBody>
          <a:bodyPr lIns="0" tIns="0" rIns="0" bIns="0">
            <a:noAutofit/>
          </a:bodyPr>
          <a:p>
            <a:pPr indent="0">
              <a:lnSpc>
                <a:spcPts val="4775"/>
              </a:lnSpc>
            </a:pPr>
            <a:r>
              <a:rPr lang="en-US" sz="4300">
                <a:latin typeface="Calibri" panose="020F0502020204030204"/>
              </a:rPr>
              <a:t>Differences .NET Framework, .NET Core and Xamarin</a:t>
            </a:r>
            <a:endParaRPr lang="en-US" sz="4300">
              <a:latin typeface="Calibri" panose="020F0502020204030204"/>
            </a:endParaRPr>
          </a:p>
          <a:p>
            <a:pPr indent="0">
              <a:lnSpc>
                <a:spcPts val="3025"/>
              </a:lnSpc>
              <a:spcAft>
                <a:spcPts val="2520"/>
              </a:spcAft>
            </a:pPr>
            <a:r>
              <a:rPr lang="en-US" sz="2600">
                <a:latin typeface="Calibri" panose="020F0502020204030204"/>
              </a:rPr>
              <a:t>We can summarize and compare .NET technologies, as shown in the following table:</a:t>
            </a:r>
            <a:endParaRPr lang="en-US" sz="2600">
              <a:latin typeface="Calibri" panose="020F0502020204030204"/>
            </a:endParaRPr>
          </a:p>
        </p:txBody>
      </p:sp>
      <p:graphicFrame>
        <p:nvGraphicFramePr>
          <p:cNvPr id="3" name="Table 2"/>
          <p:cNvGraphicFramePr>
            <a:graphicFrameLocks noGrp="1"/>
          </p:cNvGraphicFramePr>
          <p:nvPr/>
        </p:nvGraphicFramePr>
        <p:xfrm>
          <a:off x="1027176" y="3051048"/>
          <a:ext cx="9774936" cy="2188464"/>
        </p:xfrm>
        <a:graphic>
          <a:graphicData uri="http://schemas.openxmlformats.org/drawingml/2006/table">
            <a:tbl>
              <a:tblPr/>
              <a:tblGrid>
                <a:gridCol w="3252216"/>
                <a:gridCol w="3261360"/>
                <a:gridCol w="3261360"/>
              </a:tblGrid>
              <a:tr h="448056">
                <a:tc>
                  <a:txBody>
                    <a:bodyPr>
                      <a:spAutoFit/>
                    </a:bodyPr>
                    <a:p>
                      <a:pPr marL="101600" indent="0"/>
                      <a:r>
                        <a:rPr lang="en-US" sz="2200" b="1">
                          <a:solidFill>
                            <a:srgbClr val="FFFFFF"/>
                          </a:solidFill>
                          <a:latin typeface="Calibri" panose="020F0502020204030204"/>
                        </a:rPr>
                        <a:t>Technology</a:t>
                      </a:r>
                      <a:endParaRPr lang="en-US" sz="2200" b="1">
                        <a:solidFill>
                          <a:srgbClr val="FFFFFF"/>
                        </a:solidFill>
                        <a:latin typeface="Calibri" panose="020F0502020204030204"/>
                      </a:endParaRPr>
                    </a:p>
                  </a:txBody>
                  <a:tcPr marL="0" marR="0" marT="0" marB="0" anchor="b">
                    <a:solidFill>
                      <a:srgbClr val="000000"/>
                    </a:solidFill>
                  </a:tcPr>
                </a:tc>
                <a:tc>
                  <a:txBody>
                    <a:bodyPr>
                      <a:spAutoFit/>
                    </a:bodyPr>
                    <a:p>
                      <a:pPr marL="114300" indent="0"/>
                      <a:r>
                        <a:rPr lang="en-US" sz="2200" b="1">
                          <a:solidFill>
                            <a:srgbClr val="FFFFFF"/>
                          </a:solidFill>
                          <a:latin typeface="Calibri" panose="020F0502020204030204"/>
                        </a:rPr>
                        <a:t>Description</a:t>
                      </a:r>
                      <a:endParaRPr lang="en-US" sz="2200" b="1">
                        <a:solidFill>
                          <a:srgbClr val="FFFFFF"/>
                        </a:solidFill>
                        <a:latin typeface="Calibri" panose="020F0502020204030204"/>
                      </a:endParaRPr>
                    </a:p>
                  </a:txBody>
                  <a:tcPr marL="0" marR="0" marT="0" marB="0" anchor="b">
                    <a:solidFill>
                      <a:srgbClr val="000000"/>
                    </a:solidFill>
                  </a:tcPr>
                </a:tc>
                <a:tc>
                  <a:txBody>
                    <a:bodyPr>
                      <a:spAutoFit/>
                    </a:bodyPr>
                    <a:p>
                      <a:pPr marL="101600" indent="0"/>
                      <a:r>
                        <a:rPr lang="en-US" sz="2200" b="1">
                          <a:solidFill>
                            <a:srgbClr val="FFFFFF"/>
                          </a:solidFill>
                          <a:latin typeface="Calibri" panose="020F0502020204030204"/>
                        </a:rPr>
                        <a:t>Host OS</a:t>
                      </a:r>
                      <a:endParaRPr lang="en-US" sz="2200" b="1">
                        <a:solidFill>
                          <a:srgbClr val="FFFFFF"/>
                        </a:solidFill>
                        <a:latin typeface="Calibri" panose="020F0502020204030204"/>
                      </a:endParaRPr>
                    </a:p>
                  </a:txBody>
                  <a:tcPr marL="0" marR="0" marT="0" marB="0" anchor="b">
                    <a:solidFill>
                      <a:srgbClr val="000000"/>
                    </a:solidFill>
                  </a:tcPr>
                </a:tc>
              </a:tr>
              <a:tr h="829056">
                <a:tc>
                  <a:txBody>
                    <a:bodyPr>
                      <a:spAutoFit/>
                    </a:bodyPr>
                    <a:p>
                      <a:pPr marL="101600" indent="0"/>
                      <a:r>
                        <a:rPr lang="en-US" sz="2300">
                          <a:latin typeface="Calibri" panose="020F0502020204030204"/>
                        </a:rPr>
                        <a:t>.NET Core</a:t>
                      </a:r>
                      <a:endParaRPr lang="en-US" sz="2300">
                        <a:latin typeface="Calibri" panose="020F0502020204030204"/>
                      </a:endParaRPr>
                    </a:p>
                  </a:txBody>
                  <a:tcPr marL="0" marR="0" marT="0" marB="0">
                    <a:solidFill>
                      <a:srgbClr val="C5C5C5"/>
                    </a:solidFill>
                  </a:tcPr>
                </a:tc>
                <a:tc>
                  <a:txBody>
                    <a:bodyPr>
                      <a:spAutoFit/>
                    </a:bodyPr>
                    <a:p>
                      <a:pPr marL="114300" indent="0">
                        <a:lnSpc>
                          <a:spcPts val="2905"/>
                        </a:lnSpc>
                      </a:pPr>
                      <a:r>
                        <a:rPr lang="en-US" sz="2300">
                          <a:latin typeface="Calibri" panose="020F0502020204030204"/>
                        </a:rPr>
                        <a:t>for cross-platform and new apps and services</a:t>
                      </a:r>
                      <a:endParaRPr lang="en-US" sz="2300">
                        <a:latin typeface="Calibri" panose="020F0502020204030204"/>
                      </a:endParaRPr>
                    </a:p>
                  </a:txBody>
                  <a:tcPr marL="0" marR="0" marT="0" marB="0" anchor="b">
                    <a:solidFill>
                      <a:srgbClr val="C5C5C5"/>
                    </a:solidFill>
                  </a:tcPr>
                </a:tc>
                <a:tc>
                  <a:txBody>
                    <a:bodyPr>
                      <a:spAutoFit/>
                    </a:bodyPr>
                    <a:p>
                      <a:pPr marL="101600" indent="0"/>
                      <a:r>
                        <a:rPr lang="en-US" sz="2300">
                          <a:latin typeface="Calibri" panose="020F0502020204030204"/>
                        </a:rPr>
                        <a:t>Windows, macOS, Linux</a:t>
                      </a:r>
                      <a:endParaRPr lang="en-US" sz="2300">
                        <a:latin typeface="Calibri" panose="020F0502020204030204"/>
                      </a:endParaRPr>
                    </a:p>
                  </a:txBody>
                  <a:tcPr marL="0" marR="0" marT="0" marB="0">
                    <a:solidFill>
                      <a:srgbClr val="C5C5C5"/>
                    </a:solidFill>
                  </a:tcPr>
                </a:tc>
              </a:tr>
              <a:tr h="463296">
                <a:tc>
                  <a:txBody>
                    <a:bodyPr>
                      <a:spAutoFit/>
                    </a:bodyPr>
                    <a:p>
                      <a:pPr marL="101600" indent="0"/>
                      <a:r>
                        <a:rPr lang="en-US" sz="2300">
                          <a:latin typeface="Calibri" panose="020F0502020204030204"/>
                        </a:rPr>
                        <a:t>. NET Framework</a:t>
                      </a:r>
                      <a:endParaRPr lang="en-US" sz="2300">
                        <a:latin typeface="Calibri" panose="020F0502020204030204"/>
                      </a:endParaRPr>
                    </a:p>
                  </a:txBody>
                  <a:tcPr marL="0" marR="0" marT="0" marB="0" anchor="b">
                    <a:solidFill>
                      <a:srgbClr val="E6E6E6"/>
                    </a:solidFill>
                  </a:tcPr>
                </a:tc>
                <a:tc>
                  <a:txBody>
                    <a:bodyPr>
                      <a:spAutoFit/>
                    </a:bodyPr>
                    <a:p>
                      <a:pPr marL="114300" indent="0"/>
                      <a:r>
                        <a:rPr lang="en-US" sz="2300">
                          <a:latin typeface="Calibri" panose="020F0502020204030204"/>
                        </a:rPr>
                        <a:t>for legacy apps</a:t>
                      </a:r>
                      <a:endParaRPr lang="en-US" sz="2300">
                        <a:latin typeface="Calibri" panose="020F0502020204030204"/>
                      </a:endParaRPr>
                    </a:p>
                  </a:txBody>
                  <a:tcPr marL="0" marR="0" marT="0" marB="0" anchor="b">
                    <a:solidFill>
                      <a:srgbClr val="E6E6E6"/>
                    </a:solidFill>
                  </a:tcPr>
                </a:tc>
                <a:tc>
                  <a:txBody>
                    <a:bodyPr>
                      <a:spAutoFit/>
                    </a:bodyPr>
                    <a:p>
                      <a:pPr marL="101600" indent="0"/>
                      <a:r>
                        <a:rPr lang="en-US" sz="2300">
                          <a:latin typeface="Calibri" panose="020F0502020204030204"/>
                        </a:rPr>
                        <a:t>Windows only</a:t>
                      </a:r>
                      <a:endParaRPr lang="en-US" sz="2300">
                        <a:latin typeface="Calibri" panose="020F0502020204030204"/>
                      </a:endParaRPr>
                    </a:p>
                  </a:txBody>
                  <a:tcPr marL="0" marR="0" marT="0" marB="0" anchor="b">
                    <a:solidFill>
                      <a:srgbClr val="E6E6E6"/>
                    </a:solidFill>
                  </a:tcPr>
                </a:tc>
              </a:tr>
              <a:tr h="448056">
                <a:tc>
                  <a:txBody>
                    <a:bodyPr>
                      <a:spAutoFit/>
                    </a:bodyPr>
                    <a:p>
                      <a:pPr marL="101600" indent="0"/>
                      <a:r>
                        <a:rPr lang="en-US" sz="2300">
                          <a:latin typeface="Calibri" panose="020F0502020204030204"/>
                        </a:rPr>
                        <a:t>Xamarin</a:t>
                      </a:r>
                      <a:endParaRPr lang="en-US" sz="2300">
                        <a:latin typeface="Calibri" panose="020F0502020204030204"/>
                      </a:endParaRPr>
                    </a:p>
                  </a:txBody>
                  <a:tcPr marL="0" marR="0" marT="0" marB="0" anchor="b">
                    <a:solidFill>
                      <a:srgbClr val="C5C5C5"/>
                    </a:solidFill>
                  </a:tcPr>
                </a:tc>
                <a:tc>
                  <a:txBody>
                    <a:bodyPr>
                      <a:spAutoFit/>
                    </a:bodyPr>
                    <a:p>
                      <a:pPr marL="114300" indent="0"/>
                      <a:r>
                        <a:rPr lang="en-US" sz="2300">
                          <a:latin typeface="Calibri" panose="020F0502020204030204"/>
                        </a:rPr>
                        <a:t>Mobile apps only.</a:t>
                      </a:r>
                      <a:endParaRPr lang="en-US" sz="2300">
                        <a:latin typeface="Calibri" panose="020F0502020204030204"/>
                      </a:endParaRPr>
                    </a:p>
                  </a:txBody>
                  <a:tcPr marL="0" marR="0" marT="0" marB="0" anchor="b">
                    <a:solidFill>
                      <a:srgbClr val="C5C5C5"/>
                    </a:solidFill>
                  </a:tcPr>
                </a:tc>
                <a:tc>
                  <a:txBody>
                    <a:bodyPr>
                      <a:spAutoFit/>
                    </a:bodyPr>
                    <a:p>
                      <a:pPr marL="101600" indent="0"/>
                      <a:r>
                        <a:rPr lang="en-US" sz="2300">
                          <a:latin typeface="Calibri" panose="020F0502020204030204"/>
                        </a:rPr>
                        <a:t>Android, iOS, macOS</a:t>
                      </a:r>
                      <a:endParaRPr lang="en-US" sz="2300">
                        <a:latin typeface="Calibri" panose="020F0502020204030204"/>
                      </a:endParaRPr>
                    </a:p>
                  </a:txBody>
                  <a:tcPr marL="0" marR="0" marT="0" marB="0" anchor="b">
                    <a:solidFill>
                      <a:srgbClr val="C5C5C5"/>
                    </a:solidFill>
                  </a:tcPr>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3152" y="115824"/>
            <a:ext cx="5711952" cy="5501640"/>
          </a:xfrm>
          <a:prstGeom prst="rect">
            <a:avLst/>
          </a:prstGeom>
        </p:spPr>
        <p:txBody>
          <a:bodyPr lIns="0" tIns="0" rIns="0" bIns="0">
            <a:noAutofit/>
          </a:bodyPr>
          <a:p>
            <a:pPr indent="0"/>
            <a:r>
              <a:rPr lang="en-US" sz="1100" b="1">
                <a:solidFill>
                  <a:srgbClr val="408EA2"/>
                </a:solidFill>
                <a:latin typeface="Consolas" panose="020B0609020204030204"/>
              </a:rPr>
              <a:t>[AttributeUsage(AttributeTargets</a:t>
            </a:r>
            <a:r>
              <a:rPr lang="en-US" sz="1100" b="1">
                <a:solidFill>
                  <a:srgbClr val="1C1929"/>
                </a:solidFill>
                <a:latin typeface="Consolas" panose="020B0609020204030204"/>
              </a:rPr>
              <a:t>. </a:t>
            </a:r>
            <a:r>
              <a:rPr lang="en-US" sz="1100" b="1">
                <a:latin typeface="Consolas" panose="020B0609020204030204"/>
              </a:rPr>
              <a:t>AH)]</a:t>
            </a:r>
            <a:endParaRPr lang="en-US" sz="1100" b="1">
              <a:latin typeface="Consolas" panose="020B0609020204030204"/>
            </a:endParaRPr>
          </a:p>
          <a:p>
            <a:pPr indent="0"/>
            <a:r>
              <a:rPr lang="en-US" sz="650" spc="-50">
                <a:solidFill>
                  <a:srgbClr val="A6A4A6"/>
                </a:solidFill>
                <a:latin typeface="Calibri" panose="020F0502020204030204"/>
              </a:rPr>
              <a:t>2 references</a:t>
            </a:r>
            <a:endParaRPr lang="en-US" sz="650" spc="-50">
              <a:solidFill>
                <a:srgbClr val="A6A4A6"/>
              </a:solidFill>
              <a:latin typeface="Calibri" panose="020F0502020204030204"/>
            </a:endParaRPr>
          </a:p>
          <a:p>
            <a:pPr indent="0">
              <a:lnSpc>
                <a:spcPts val="1415"/>
              </a:lnSpc>
            </a:pPr>
            <a:r>
              <a:rPr lang="en-US" sz="1100" b="1">
                <a:solidFill>
                  <a:srgbClr val="130ECE"/>
                </a:solidFill>
                <a:latin typeface="Consolas" panose="020B0609020204030204"/>
              </a:rPr>
              <a:t>public class </a:t>
            </a:r>
            <a:r>
              <a:rPr lang="en-US" sz="1100" b="1">
                <a:solidFill>
                  <a:srgbClr val="408EA2"/>
                </a:solidFill>
                <a:latin typeface="Consolas" panose="020B0609020204030204"/>
              </a:rPr>
              <a:t>SecondAttribute </a:t>
            </a:r>
            <a:r>
              <a:rPr lang="en-US" sz="1100" b="1">
                <a:latin typeface="Consolas" panose="020B0609020204030204"/>
              </a:rPr>
              <a:t>: </a:t>
            </a:r>
            <a:r>
              <a:rPr lang="en-US" sz="1100" b="1">
                <a:solidFill>
                  <a:srgbClr val="408EA2"/>
                </a:solidFill>
                <a:latin typeface="Consolas" panose="020B0609020204030204"/>
              </a:rPr>
              <a:t>Attribute</a:t>
            </a:r>
            <a:endParaRPr lang="en-US" sz="1100" b="1">
              <a:solidFill>
                <a:srgbClr val="408EA2"/>
              </a:solidFill>
              <a:latin typeface="Consolas" panose="020B0609020204030204"/>
            </a:endParaRPr>
          </a:p>
          <a:p>
            <a:pPr indent="0">
              <a:lnSpc>
                <a:spcPts val="141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338455" indent="0">
              <a:spcAft>
                <a:spcPts val="1050"/>
              </a:spcAft>
            </a:pPr>
            <a:r>
              <a:rPr lang="en-US" sz="1100" b="1">
                <a:solidFill>
                  <a:srgbClr val="130ECE"/>
                </a:solidFill>
                <a:latin typeface="Consolas" panose="020B0609020204030204"/>
              </a:rPr>
              <a:t>private string </a:t>
            </a:r>
            <a:r>
              <a:rPr lang="en-US" sz="1100" b="1">
                <a:solidFill>
                  <a:srgbClr val="1C1929"/>
                </a:solidFill>
                <a:latin typeface="Consolas" panose="020B0609020204030204"/>
              </a:rPr>
              <a:t>address=null;</a:t>
            </a:r>
            <a:endParaRPr lang="en-US" sz="1100" b="1">
              <a:solidFill>
                <a:srgbClr val="1C1929"/>
              </a:solidFill>
              <a:latin typeface="Consolas" panose="020B0609020204030204"/>
            </a:endParaRPr>
          </a:p>
          <a:p>
            <a:pPr marL="338455" indent="0"/>
            <a:r>
              <a:rPr lang="en-US" sz="650" spc="-50">
                <a:solidFill>
                  <a:srgbClr val="A6A4A6"/>
                </a:solidFill>
                <a:latin typeface="Calibri" panose="020F0502020204030204"/>
              </a:rPr>
              <a:t>1 reference</a:t>
            </a:r>
            <a:endParaRPr lang="en-US" sz="650" spc="-50">
              <a:solidFill>
                <a:srgbClr val="A6A4A6"/>
              </a:solidFill>
              <a:latin typeface="Calibri" panose="020F0502020204030204"/>
            </a:endParaRPr>
          </a:p>
          <a:p>
            <a:pPr marL="338455" indent="0"/>
            <a:r>
              <a:rPr lang="en-US" sz="1100" b="1">
                <a:solidFill>
                  <a:srgbClr val="130ECE"/>
                </a:solidFill>
                <a:latin typeface="Consolas" panose="020B0609020204030204"/>
              </a:rPr>
              <a:t>public </a:t>
            </a:r>
            <a:r>
              <a:rPr lang="en-US" sz="1100" b="1">
                <a:solidFill>
                  <a:srgbClr val="3355AA"/>
                </a:solidFill>
                <a:latin typeface="Consolas" panose="020B0609020204030204"/>
              </a:rPr>
              <a:t>SecondAttributeCstring </a:t>
            </a:r>
            <a:r>
              <a:rPr lang="en-US" sz="1100" b="1">
                <a:solidFill>
                  <a:srgbClr val="2C3569"/>
                </a:solidFill>
                <a:latin typeface="Consolas" panose="020B0609020204030204"/>
              </a:rPr>
              <a:t>addr)</a:t>
            </a:r>
            <a:endParaRPr lang="en-US" sz="1100" b="1">
              <a:solidFill>
                <a:srgbClr val="2C3569"/>
              </a:solidFill>
              <a:latin typeface="Consolas" panose="020B0609020204030204"/>
            </a:endParaRPr>
          </a:p>
          <a:p>
            <a:pPr marL="338455" indent="0"/>
            <a:r>
              <a:rPr lang="en-US" sz="2600">
                <a:solidFill>
                  <a:srgbClr val="1C1929"/>
                </a:solidFill>
                <a:latin typeface="Calibri" panose="020F0502020204030204"/>
              </a:rPr>
              <a:t>{</a:t>
            </a:r>
            <a:endParaRPr lang="en-US" sz="2600">
              <a:solidFill>
                <a:srgbClr val="1C1929"/>
              </a:solidFill>
              <a:latin typeface="Calibri" panose="020F0502020204030204"/>
            </a:endParaRPr>
          </a:p>
          <a:p>
            <a:pPr marL="655955" indent="0"/>
            <a:r>
              <a:rPr lang="en-US" sz="1100" b="1">
                <a:latin typeface="Consolas" panose="020B0609020204030204"/>
              </a:rPr>
              <a:t>Address = </a:t>
            </a:r>
            <a:r>
              <a:rPr lang="en-US" sz="1100" b="1">
                <a:solidFill>
                  <a:srgbClr val="2C3569"/>
                </a:solidFill>
                <a:latin typeface="Consolas" panose="020B0609020204030204"/>
              </a:rPr>
              <a:t>addr;</a:t>
            </a:r>
            <a:endParaRPr lang="en-US" sz="1100" b="1">
              <a:solidFill>
                <a:srgbClr val="2C3569"/>
              </a:solidFill>
              <a:latin typeface="Consolas" panose="020B0609020204030204"/>
            </a:endParaRPr>
          </a:p>
          <a:p>
            <a:pPr marL="338455" indent="0"/>
            <a:r>
              <a:rPr lang="en-US" sz="2600">
                <a:solidFill>
                  <a:srgbClr val="1C1929"/>
                </a:solidFill>
                <a:latin typeface="Calibri" panose="020F0502020204030204"/>
              </a:rPr>
              <a:t>}</a:t>
            </a:r>
            <a:endParaRPr lang="en-US" sz="2600">
              <a:solidFill>
                <a:srgbClr val="1C1929"/>
              </a:solidFill>
              <a:latin typeface="Calibri" panose="020F0502020204030204"/>
            </a:endParaRPr>
          </a:p>
          <a:p>
            <a:pPr marL="338455" indent="0"/>
            <a:r>
              <a:rPr lang="en-US" sz="650" spc="-50">
                <a:solidFill>
                  <a:srgbClr val="A6A4A6"/>
                </a:solidFill>
                <a:latin typeface="Calibri" panose="020F0502020204030204"/>
              </a:rPr>
              <a:t>1 reference</a:t>
            </a:r>
            <a:endParaRPr lang="en-US" sz="650" spc="-50">
              <a:solidFill>
                <a:srgbClr val="A6A4A6"/>
              </a:solidFill>
              <a:latin typeface="Calibri" panose="020F0502020204030204"/>
            </a:endParaRPr>
          </a:p>
          <a:p>
            <a:pPr marL="338455" indent="0"/>
            <a:r>
              <a:rPr lang="en-US" sz="1100" b="1">
                <a:solidFill>
                  <a:srgbClr val="130ECE"/>
                </a:solidFill>
                <a:latin typeface="Consolas" panose="020B0609020204030204"/>
              </a:rPr>
              <a:t>public string </a:t>
            </a:r>
            <a:r>
              <a:rPr lang="en-US" sz="1100" b="1">
                <a:solidFill>
                  <a:srgbClr val="1C1929"/>
                </a:solidFill>
                <a:latin typeface="Consolas" panose="020B0609020204030204"/>
              </a:rPr>
              <a:t>Address </a:t>
            </a:r>
            <a:r>
              <a:rPr lang="en-US" sz="1100" b="1">
                <a:latin typeface="Consolas" panose="020B0609020204030204"/>
              </a:rPr>
              <a:t>{ </a:t>
            </a:r>
            <a:r>
              <a:rPr lang="en-US" sz="1100" b="1">
                <a:solidFill>
                  <a:srgbClr val="130ECE"/>
                </a:solidFill>
                <a:latin typeface="Consolas" panose="020B0609020204030204"/>
              </a:rPr>
              <a:t>get </a:t>
            </a:r>
            <a:r>
              <a:rPr lang="en-US" sz="1100" b="1">
                <a:latin typeface="Consolas" panose="020B0609020204030204"/>
              </a:rPr>
              <a:t>=&gt; </a:t>
            </a:r>
            <a:r>
              <a:rPr lang="en-US" sz="1100" b="1">
                <a:solidFill>
                  <a:srgbClr val="1C1929"/>
                </a:solidFill>
                <a:latin typeface="Consolas" panose="020B0609020204030204"/>
              </a:rPr>
              <a:t>address; </a:t>
            </a:r>
            <a:r>
              <a:rPr lang="en-US" sz="1100" b="1">
                <a:solidFill>
                  <a:srgbClr val="130ECE"/>
                </a:solidFill>
                <a:latin typeface="Consolas" panose="020B0609020204030204"/>
              </a:rPr>
              <a:t>set </a:t>
            </a:r>
            <a:r>
              <a:rPr lang="en-US" sz="1100" b="1">
                <a:latin typeface="Consolas" panose="020B0609020204030204"/>
              </a:rPr>
              <a:t>=&gt; address = </a:t>
            </a:r>
            <a:r>
              <a:rPr lang="en-US" sz="1100" b="1">
                <a:solidFill>
                  <a:srgbClr val="130ECE"/>
                </a:solidFill>
                <a:latin typeface="Consolas" panose="020B0609020204030204"/>
              </a:rPr>
              <a:t>value; </a:t>
            </a:r>
            <a:r>
              <a:rPr lang="en-US" sz="1100" b="1">
                <a:solidFill>
                  <a:srgbClr val="1C1929"/>
                </a:solidFill>
                <a:latin typeface="Consolas" panose="020B0609020204030204"/>
              </a:rPr>
              <a:t>}</a:t>
            </a:r>
            <a:endParaRPr lang="en-US" sz="1100" b="1">
              <a:solidFill>
                <a:srgbClr val="1C1929"/>
              </a:solidFill>
              <a:latin typeface="Consolas" panose="020B0609020204030204"/>
            </a:endParaRPr>
          </a:p>
          <a:p>
            <a:pPr indent="0">
              <a:spcAft>
                <a:spcPts val="105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r>
              <a:rPr lang="en-US" sz="1100" b="1">
                <a:solidFill>
                  <a:srgbClr val="7786A7"/>
                </a:solidFill>
                <a:latin typeface="Consolas" panose="020B0609020204030204"/>
              </a:rPr>
              <a:t>[FirstAttributeC</a:t>
            </a:r>
            <a:r>
              <a:rPr lang="en-US" sz="1100" b="1">
                <a:solidFill>
                  <a:srgbClr val="8D202B"/>
                </a:solidFill>
                <a:latin typeface="Consolas" panose="020B0609020204030204"/>
              </a:rPr>
              <a:t>"Vikrant"</a:t>
            </a:r>
            <a:r>
              <a:rPr lang="en-US" sz="1100" b="1">
                <a:solidFill>
                  <a:srgbClr val="1C1929"/>
                </a:solidFill>
                <a:latin typeface="Consolas" panose="020B0609020204030204"/>
              </a:rPr>
              <a:t>)]</a:t>
            </a:r>
            <a:endParaRPr lang="en-US" sz="1100" b="1">
              <a:solidFill>
                <a:srgbClr val="1C1929"/>
              </a:solidFill>
              <a:latin typeface="Consolas" panose="020B0609020204030204"/>
            </a:endParaRPr>
          </a:p>
          <a:p>
            <a:pPr indent="0"/>
            <a:r>
              <a:rPr lang="en-US" sz="1100" b="1">
                <a:solidFill>
                  <a:srgbClr val="7786A7"/>
                </a:solidFill>
                <a:latin typeface="Consolas" panose="020B0609020204030204"/>
              </a:rPr>
              <a:t>[SecondAttribute</a:t>
            </a:r>
            <a:r>
              <a:rPr lang="en-US" sz="1200">
                <a:solidFill>
                  <a:srgbClr val="671F28"/>
                </a:solidFill>
                <a:latin typeface="Calibri" panose="020F0502020204030204"/>
              </a:rPr>
              <a:t>("Pune")]</a:t>
            </a:r>
            <a:endParaRPr lang="en-US" sz="1200">
              <a:solidFill>
                <a:srgbClr val="671F28"/>
              </a:solidFill>
              <a:latin typeface="Calibri" panose="020F0502020204030204"/>
            </a:endParaRPr>
          </a:p>
          <a:p>
            <a:pPr indent="0"/>
            <a:r>
              <a:rPr lang="en-US" sz="650" spc="-50">
                <a:solidFill>
                  <a:srgbClr val="A6A4A6"/>
                </a:solidFill>
                <a:latin typeface="Calibri" panose="020F0502020204030204"/>
              </a:rPr>
              <a:t>1 reference</a:t>
            </a:r>
            <a:endParaRPr lang="en-US" sz="650" spc="-50">
              <a:solidFill>
                <a:srgbClr val="A6A4A6"/>
              </a:solidFill>
              <a:latin typeface="Calibri" panose="020F0502020204030204"/>
            </a:endParaRPr>
          </a:p>
          <a:p>
            <a:pPr indent="0">
              <a:lnSpc>
                <a:spcPts val="1415"/>
              </a:lnSpc>
            </a:pPr>
            <a:r>
              <a:rPr lang="en-US" sz="1100" b="1">
                <a:solidFill>
                  <a:srgbClr val="130ECE"/>
                </a:solidFill>
                <a:latin typeface="Consolas" panose="020B0609020204030204"/>
              </a:rPr>
              <a:t>public class </a:t>
            </a:r>
            <a:r>
              <a:rPr lang="en-US" sz="1100" b="1">
                <a:solidFill>
                  <a:srgbClr val="408EA2"/>
                </a:solidFill>
                <a:latin typeface="Consolas" panose="020B0609020204030204"/>
              </a:rPr>
              <a:t>MyClass</a:t>
            </a:r>
            <a:endParaRPr lang="en-US" sz="1100" b="1">
              <a:solidFill>
                <a:srgbClr val="408EA2"/>
              </a:solidFill>
              <a:latin typeface="Consolas" panose="020B0609020204030204"/>
            </a:endParaRPr>
          </a:p>
          <a:p>
            <a:pPr indent="0">
              <a:lnSpc>
                <a:spcPts val="1415"/>
              </a:lnSpc>
              <a:spcAft>
                <a:spcPts val="63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r>
              <a:rPr lang="en-US" sz="2600">
                <a:solidFill>
                  <a:srgbClr val="1C1929"/>
                </a:solidFill>
                <a:latin typeface="Calibri" panose="020F0502020204030204"/>
              </a:rPr>
              <a:t>}</a:t>
            </a:r>
            <a:endParaRPr lang="en-US" sz="2600">
              <a:solidFill>
                <a:srgbClr val="1C1929"/>
              </a:solidFill>
              <a:latin typeface="Calibri" panose="020F0502020204030204"/>
            </a:endParaRPr>
          </a:p>
          <a:p>
            <a:pPr marL="135255" indent="0"/>
            <a:r>
              <a:rPr lang="en-US" sz="750">
                <a:solidFill>
                  <a:srgbClr val="A6A4A6"/>
                </a:solidFill>
                <a:latin typeface="Constantia" panose="02030602050306030303"/>
              </a:rPr>
              <a:t>0 references</a:t>
            </a:r>
            <a:endParaRPr lang="en-US" sz="750">
              <a:solidFill>
                <a:srgbClr val="A6A4A6"/>
              </a:solidFill>
              <a:latin typeface="Constantia" panose="02030602050306030303"/>
            </a:endParaRPr>
          </a:p>
          <a:p>
            <a:pPr marL="135255" indent="0">
              <a:lnSpc>
                <a:spcPts val="1535"/>
              </a:lnSpc>
            </a:pPr>
            <a:r>
              <a:rPr lang="en-US" sz="1200">
                <a:solidFill>
                  <a:srgbClr val="130ECE"/>
                </a:solidFill>
                <a:latin typeface="Calibri" panose="020F0502020204030204"/>
              </a:rPr>
              <a:t>public class </a:t>
            </a:r>
            <a:r>
              <a:rPr lang="en-US" sz="1200">
                <a:solidFill>
                  <a:srgbClr val="408EA2"/>
                </a:solidFill>
                <a:latin typeface="Calibri" panose="020F0502020204030204"/>
              </a:rPr>
              <a:t>YourClass</a:t>
            </a:r>
            <a:endParaRPr lang="en-US" sz="1200">
              <a:solidFill>
                <a:srgbClr val="408EA2"/>
              </a:solidFill>
              <a:latin typeface="Calibri" panose="020F0502020204030204"/>
            </a:endParaRPr>
          </a:p>
          <a:p>
            <a:pPr marL="135255" indent="0">
              <a:lnSpc>
                <a:spcPts val="153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478155" indent="0"/>
            <a:r>
              <a:rPr lang="en-US" sz="750">
                <a:solidFill>
                  <a:srgbClr val="A6A4A6"/>
                </a:solidFill>
                <a:latin typeface="Constantia" panose="02030602050306030303"/>
              </a:rPr>
              <a:t>0 references</a:t>
            </a:r>
            <a:endParaRPr lang="en-US" sz="750">
              <a:solidFill>
                <a:srgbClr val="A6A4A6"/>
              </a:solidFill>
              <a:latin typeface="Constantia" panose="02030602050306030303"/>
            </a:endParaRPr>
          </a:p>
          <a:p>
            <a:pPr marL="478155" indent="0"/>
            <a:r>
              <a:rPr lang="en-US" sz="1200">
                <a:solidFill>
                  <a:srgbClr val="130ECE"/>
                </a:solidFill>
                <a:latin typeface="Calibri" panose="020F0502020204030204"/>
              </a:rPr>
              <a:t>static void </a:t>
            </a:r>
            <a:r>
              <a:rPr lang="en-US" sz="1200">
                <a:solidFill>
                  <a:srgbClr val="2C3569"/>
                </a:solidFill>
                <a:latin typeface="Calibri" panose="020F0502020204030204"/>
              </a:rPr>
              <a:t>Main(string</a:t>
            </a:r>
            <a:r>
              <a:rPr lang="en-US" sz="1200">
                <a:solidFill>
                  <a:srgbClr val="1C1929"/>
                </a:solidFill>
                <a:latin typeface="Calibri" panose="020F0502020204030204"/>
              </a:rPr>
              <a:t>[] </a:t>
            </a:r>
            <a:r>
              <a:rPr lang="en-US" sz="1200">
                <a:solidFill>
                  <a:srgbClr val="2C3569"/>
                </a:solidFill>
                <a:latin typeface="Calibri" panose="020F0502020204030204"/>
              </a:rPr>
              <a:t>args)</a:t>
            </a:r>
            <a:endParaRPr lang="en-US" sz="1200">
              <a:solidFill>
                <a:srgbClr val="2C3569"/>
              </a:solidFill>
              <a:latin typeface="Calibri" panose="020F0502020204030204"/>
            </a:endParaRPr>
          </a:p>
          <a:p>
            <a:pPr marL="478155" indent="0"/>
            <a:r>
              <a:rPr lang="en-US" sz="2600">
                <a:solidFill>
                  <a:srgbClr val="1C1929"/>
                </a:solidFill>
                <a:latin typeface="Calibri" panose="020F0502020204030204"/>
              </a:rPr>
              <a:t>{</a:t>
            </a:r>
            <a:endParaRPr lang="en-US" sz="2600">
              <a:solidFill>
                <a:srgbClr val="1C1929"/>
              </a:solidFill>
              <a:latin typeface="Calibri" panose="020F0502020204030204"/>
            </a:endParaRPr>
          </a:p>
          <a:p>
            <a:pPr marL="821055" indent="0">
              <a:lnSpc>
                <a:spcPts val="2855"/>
              </a:lnSpc>
            </a:pPr>
            <a:r>
              <a:rPr lang="en-US" sz="1200">
                <a:latin typeface="Calibri" panose="020F0502020204030204"/>
              </a:rPr>
              <a:t>System. Reflection. </a:t>
            </a:r>
            <a:r>
              <a:rPr lang="en-US" sz="1200">
                <a:solidFill>
                  <a:srgbClr val="408EA2"/>
                </a:solidFill>
                <a:latin typeface="Calibri" panose="020F0502020204030204"/>
              </a:rPr>
              <a:t>Memberln-fo </a:t>
            </a:r>
            <a:r>
              <a:rPr lang="en-US" sz="1200">
                <a:solidFill>
                  <a:srgbClr val="2C3569"/>
                </a:solidFill>
                <a:latin typeface="Calibri" panose="020F0502020204030204"/>
              </a:rPr>
              <a:t>memberlnfo </a:t>
            </a:r>
            <a:r>
              <a:rPr lang="en-US" sz="1200">
                <a:latin typeface="Calibri" panose="020F0502020204030204"/>
              </a:rPr>
              <a:t>= </a:t>
            </a:r>
            <a:r>
              <a:rPr lang="en-US" sz="1200">
                <a:solidFill>
                  <a:srgbClr val="130ECE"/>
                </a:solidFill>
                <a:latin typeface="Calibri" panose="020F0502020204030204"/>
              </a:rPr>
              <a:t>typeof</a:t>
            </a:r>
            <a:r>
              <a:rPr lang="en-US" sz="1200">
                <a:solidFill>
                  <a:srgbClr val="366D7F"/>
                </a:solidFill>
                <a:latin typeface="Calibri" panose="020F0502020204030204"/>
              </a:rPr>
              <a:t>(MyClass)</a:t>
            </a:r>
            <a:endParaRPr lang="en-US" sz="1200">
              <a:solidFill>
                <a:srgbClr val="366D7F"/>
              </a:solidFill>
              <a:latin typeface="Calibri" panose="020F0502020204030204"/>
            </a:endParaRPr>
          </a:p>
          <a:p>
            <a:pPr marL="821055" indent="0">
              <a:lnSpc>
                <a:spcPts val="2855"/>
              </a:lnSpc>
            </a:pPr>
            <a:r>
              <a:rPr lang="en-US" sz="1200">
                <a:solidFill>
                  <a:srgbClr val="130ECE"/>
                </a:solidFill>
                <a:latin typeface="Calibri" panose="020F0502020204030204"/>
              </a:rPr>
              <a:t>var </a:t>
            </a:r>
            <a:r>
              <a:rPr lang="en-US" sz="1200">
                <a:solidFill>
                  <a:srgbClr val="2C3569"/>
                </a:solidFill>
                <a:latin typeface="Calibri" panose="020F0502020204030204"/>
              </a:rPr>
              <a:t>obj </a:t>
            </a:r>
            <a:r>
              <a:rPr lang="en-US" sz="1200">
                <a:latin typeface="Calibri" panose="020F0502020204030204"/>
              </a:rPr>
              <a:t>= </a:t>
            </a:r>
            <a:r>
              <a:rPr lang="en-US" sz="1200">
                <a:solidFill>
                  <a:srgbClr val="2C3569"/>
                </a:solidFill>
                <a:latin typeface="Calibri" panose="020F0502020204030204"/>
              </a:rPr>
              <a:t>memberlnfo</a:t>
            </a:r>
            <a:r>
              <a:rPr lang="en-US" sz="1200">
                <a:solidFill>
                  <a:srgbClr val="545454"/>
                </a:solidFill>
                <a:latin typeface="Calibri" panose="020F0502020204030204"/>
              </a:rPr>
              <a:t>.GetCustomAttributes(true)</a:t>
            </a:r>
            <a:r>
              <a:rPr lang="en-US" sz="1200">
                <a:solidFill>
                  <a:srgbClr val="1C1929"/>
                </a:solidFill>
                <a:latin typeface="Calibri" panose="020F0502020204030204"/>
              </a:rPr>
              <a:t>;</a:t>
            </a:r>
            <a:endParaRPr lang="en-US" sz="1200">
              <a:solidFill>
                <a:srgbClr val="1C1929"/>
              </a:solidFill>
              <a:latin typeface="Calibri" panose="020F0502020204030204"/>
            </a:endParaRPr>
          </a:p>
          <a:p>
            <a:pPr marL="821055" indent="0">
              <a:lnSpc>
                <a:spcPts val="2855"/>
              </a:lnSpc>
            </a:pPr>
            <a:r>
              <a:rPr lang="en-US" sz="1200">
                <a:solidFill>
                  <a:srgbClr val="811BAD"/>
                </a:solidFill>
                <a:latin typeface="Calibri" panose="020F0502020204030204"/>
              </a:rPr>
              <a:t>foreach </a:t>
            </a:r>
            <a:r>
              <a:rPr lang="en-US" sz="1200">
                <a:solidFill>
                  <a:srgbClr val="150D9E"/>
                </a:solidFill>
                <a:latin typeface="Calibri" panose="020F0502020204030204"/>
              </a:rPr>
              <a:t>(var </a:t>
            </a:r>
            <a:r>
              <a:rPr lang="en-US" sz="1200">
                <a:solidFill>
                  <a:srgbClr val="2C3569"/>
                </a:solidFill>
                <a:latin typeface="Calibri" panose="020F0502020204030204"/>
              </a:rPr>
              <a:t>i </a:t>
            </a:r>
            <a:r>
              <a:rPr lang="en-US" sz="1200">
                <a:solidFill>
                  <a:srgbClr val="811BAD"/>
                </a:solidFill>
                <a:latin typeface="Calibri" panose="020F0502020204030204"/>
              </a:rPr>
              <a:t>in </a:t>
            </a:r>
            <a:r>
              <a:rPr lang="en-US" sz="1200">
                <a:solidFill>
                  <a:srgbClr val="2C3569"/>
                </a:solidFill>
                <a:latin typeface="Calibri" panose="020F0502020204030204"/>
              </a:rPr>
              <a:t>obj)</a:t>
            </a:r>
            <a:endParaRPr lang="en-US" sz="1200">
              <a:solidFill>
                <a:srgbClr val="2C3569"/>
              </a:solidFill>
              <a:latin typeface="Calibri" panose="020F0502020204030204"/>
            </a:endParaRPr>
          </a:p>
          <a:p>
            <a:pPr marL="821055" indent="0">
              <a:spcAft>
                <a:spcPts val="1050"/>
              </a:spcAft>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3" name="Rectangles 2"/>
          <p:cNvSpPr/>
          <p:nvPr/>
        </p:nvSpPr>
        <p:spPr>
          <a:xfrm>
            <a:off x="73152" y="5660136"/>
            <a:ext cx="5711952" cy="152400"/>
          </a:xfrm>
          <a:prstGeom prst="rect">
            <a:avLst/>
          </a:prstGeom>
        </p:spPr>
        <p:txBody>
          <a:bodyPr wrap="none" lIns="0" tIns="0" rIns="0" bIns="0">
            <a:noAutofit/>
          </a:bodyPr>
          <a:p>
            <a:pPr marL="1155700" indent="0"/>
            <a:r>
              <a:rPr lang="en-US" sz="1200">
                <a:solidFill>
                  <a:srgbClr val="408EA2"/>
                </a:solidFill>
                <a:latin typeface="Consolas" panose="020B0609020204030204"/>
              </a:rPr>
              <a:t>Console</a:t>
            </a:r>
            <a:r>
              <a:rPr lang="en-US" sz="1200">
                <a:latin typeface="Consolas" panose="020B0609020204030204"/>
              </a:rPr>
              <a:t>.</a:t>
            </a:r>
            <a:r>
              <a:rPr lang="en-US" sz="1200">
                <a:solidFill>
                  <a:srgbClr val="545454"/>
                </a:solidFill>
                <a:latin typeface="Consolas" panose="020B0609020204030204"/>
              </a:rPr>
              <a:t>WriteLine(i)</a:t>
            </a:r>
            <a:r>
              <a:rPr lang="en-US" sz="1200">
                <a:latin typeface="Consolas" panose="020B0609020204030204"/>
              </a:rPr>
              <a:t>;</a:t>
            </a:r>
            <a:endParaRPr lang="en-US" sz="1200">
              <a:latin typeface="Consolas" panose="020B0609020204030204"/>
            </a:endParaRPr>
          </a:p>
        </p:txBody>
      </p:sp>
      <p:sp>
        <p:nvSpPr>
          <p:cNvPr id="4" name="Rectangles 3"/>
          <p:cNvSpPr/>
          <p:nvPr/>
        </p:nvSpPr>
        <p:spPr>
          <a:xfrm>
            <a:off x="73152" y="5843016"/>
            <a:ext cx="5711952" cy="137160"/>
          </a:xfrm>
          <a:prstGeom prst="rect">
            <a:avLst/>
          </a:prstGeom>
        </p:spPr>
        <p:txBody>
          <a:bodyPr wrap="none" lIns="0" tIns="0" rIns="0" bIns="0">
            <a:noAutofit/>
          </a:bodyPr>
          <a:p>
            <a:pPr marL="821055" indent="0">
              <a:lnSpc>
                <a:spcPts val="1415"/>
              </a:lnSpc>
              <a:spcBef>
                <a:spcPts val="1050"/>
              </a:spcBef>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5" name="Rectangles 4"/>
          <p:cNvSpPr/>
          <p:nvPr/>
        </p:nvSpPr>
        <p:spPr>
          <a:xfrm>
            <a:off x="73152" y="6022848"/>
            <a:ext cx="5711952" cy="134112"/>
          </a:xfrm>
          <a:prstGeom prst="rect">
            <a:avLst/>
          </a:prstGeom>
        </p:spPr>
        <p:txBody>
          <a:bodyPr wrap="none" lIns="0" tIns="0" rIns="0" bIns="0">
            <a:noAutofit/>
          </a:bodyPr>
          <a:p>
            <a:pPr marL="482600" indent="0">
              <a:lnSpc>
                <a:spcPts val="1415"/>
              </a:lnSpc>
            </a:pPr>
            <a:r>
              <a:rPr lang="en-US" sz="1100">
                <a:solidFill>
                  <a:srgbClr val="1C1929"/>
                </a:solidFill>
                <a:latin typeface="Calibri" panose="020F0502020204030204"/>
              </a:rPr>
              <a:t>}</a:t>
            </a:r>
            <a:endParaRPr lang="en-US" sz="1100">
              <a:solidFill>
                <a:srgbClr val="1C1929"/>
              </a:solidFill>
              <a:latin typeface="Calibri" panose="020F0502020204030204"/>
            </a:endParaRPr>
          </a:p>
        </p:txBody>
      </p:sp>
      <p:sp>
        <p:nvSpPr>
          <p:cNvPr id="6" name="Rectangles 5"/>
          <p:cNvSpPr/>
          <p:nvPr/>
        </p:nvSpPr>
        <p:spPr>
          <a:xfrm>
            <a:off x="73152" y="6205728"/>
            <a:ext cx="5711952" cy="155448"/>
          </a:xfrm>
          <a:prstGeom prst="rect">
            <a:avLst/>
          </a:prstGeom>
        </p:spPr>
        <p:txBody>
          <a:bodyPr wrap="none" lIns="0" tIns="0" rIns="0" bIns="0">
            <a:noAutofit/>
          </a:bodyPr>
          <a:p>
            <a:pPr marL="139700" indent="0">
              <a:lnSpc>
                <a:spcPts val="1415"/>
              </a:lnSpc>
            </a:pPr>
            <a:r>
              <a:rPr lang="en-US" sz="1100">
                <a:solidFill>
                  <a:srgbClr val="1C1929"/>
                </a:solidFill>
                <a:latin typeface="Calibri" panose="020F0502020204030204"/>
              </a:rPr>
              <a:t>}</a:t>
            </a:r>
            <a:endParaRPr lang="en-US" sz="1100">
              <a:solidFill>
                <a:srgbClr val="1C1929"/>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44424" y="445008"/>
            <a:ext cx="11030712" cy="502920"/>
          </a:xfrm>
          <a:prstGeom prst="rect">
            <a:avLst/>
          </a:prstGeom>
        </p:spPr>
        <p:txBody>
          <a:bodyPr wrap="none" lIns="0" tIns="0" rIns="0" bIns="0">
            <a:noAutofit/>
          </a:bodyPr>
          <a:p>
            <a:pPr indent="0"/>
            <a:r>
              <a:rPr lang="en-US" sz="4200">
                <a:latin typeface="Calibri" panose="020F0502020204030204"/>
              </a:rPr>
              <a:t>Dynamic Assembly Loading using Reflection</a:t>
            </a:r>
            <a:endParaRPr lang="en-US" sz="4200">
              <a:latin typeface="Calibri" panose="020F0502020204030204"/>
            </a:endParaRPr>
          </a:p>
        </p:txBody>
      </p:sp>
      <p:sp>
        <p:nvSpPr>
          <p:cNvPr id="3" name="Rectangles 2"/>
          <p:cNvSpPr/>
          <p:nvPr/>
        </p:nvSpPr>
        <p:spPr>
          <a:xfrm>
            <a:off x="344424" y="1222248"/>
            <a:ext cx="11030712" cy="4410456"/>
          </a:xfrm>
          <a:prstGeom prst="rect">
            <a:avLst/>
          </a:prstGeom>
        </p:spPr>
        <p:txBody>
          <a:bodyPr lIns="0" tIns="0" rIns="0" bIns="0">
            <a:noAutofit/>
          </a:bodyPr>
          <a:p>
            <a:pPr indent="0">
              <a:lnSpc>
                <a:spcPts val="3025"/>
              </a:lnSpc>
            </a:pPr>
            <a:r>
              <a:rPr lang="en-US" sz="2600">
                <a:latin typeface="Calibri" panose="020F0502020204030204"/>
              </a:rPr>
              <a:t>the act of loading external assemblies on demand is known as Dynamic Loading. Using the Assembly class, we can dynamically load both private and shared assemblies from the local location to a remote location as well as, explore its properties.</a:t>
            </a:r>
            <a:endParaRPr lang="en-US" sz="2600">
              <a:latin typeface="Calibri" panose="020F0502020204030204"/>
            </a:endParaRPr>
          </a:p>
          <a:p>
            <a:pPr marL="190500" marR="8216900" indent="0">
              <a:lnSpc>
                <a:spcPts val="1655"/>
              </a:lnSpc>
            </a:pPr>
            <a:r>
              <a:rPr lang="en-US" sz="1200" b="1">
                <a:solidFill>
                  <a:srgbClr val="130ECE"/>
                </a:solidFill>
                <a:latin typeface="Consolas" panose="020B0609020204030204"/>
              </a:rPr>
              <a:t>using </a:t>
            </a:r>
            <a:r>
              <a:rPr lang="en-US" sz="1200" b="1">
                <a:solidFill>
                  <a:srgbClr val="1C1929"/>
                </a:solidFill>
                <a:latin typeface="Consolas" panose="020B0609020204030204"/>
              </a:rPr>
              <a:t>System . Re-Flection ; </a:t>
            </a:r>
            <a:r>
              <a:rPr lang="en-US" sz="1200" b="1">
                <a:solidFill>
                  <a:srgbClr val="130ECE"/>
                </a:solidFill>
                <a:latin typeface="Consolas" panose="020B0609020204030204"/>
              </a:rPr>
              <a:t>namespace </a:t>
            </a:r>
            <a:r>
              <a:rPr lang="en-US" sz="1200" b="1">
                <a:latin typeface="Consolas" panose="020B0609020204030204"/>
              </a:rPr>
              <a:t>SessionllDemo </a:t>
            </a:r>
            <a:r>
              <a:rPr lang="en-US" sz="1200" b="1">
                <a:solidFill>
                  <a:srgbClr val="1C1929"/>
                </a:solidFill>
                <a:latin typeface="Consolas" panose="020B0609020204030204"/>
              </a:rPr>
              <a:t>{</a:t>
            </a:r>
            <a:endParaRPr lang="en-US" sz="1200" b="1">
              <a:solidFill>
                <a:srgbClr val="1C1929"/>
              </a:solidFill>
              <a:latin typeface="Consolas" panose="020B0609020204030204"/>
            </a:endParaRPr>
          </a:p>
          <a:p>
            <a:pPr marL="635000"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635000" marR="8216900" indent="0">
              <a:lnSpc>
                <a:spcPts val="1705"/>
              </a:lnSpc>
            </a:pPr>
            <a:r>
              <a:rPr lang="en-US" sz="1200" b="1">
                <a:solidFill>
                  <a:srgbClr val="130ECE"/>
                </a:solidFill>
                <a:latin typeface="Consolas" panose="020B0609020204030204"/>
              </a:rPr>
              <a:t>public class </a:t>
            </a:r>
            <a:r>
              <a:rPr lang="en-US" sz="1200" b="1">
                <a:solidFill>
                  <a:srgbClr val="408EA2"/>
                </a:solidFill>
                <a:latin typeface="Consolas" panose="020B0609020204030204"/>
              </a:rPr>
              <a:t>Program </a:t>
            </a:r>
            <a:r>
              <a:rPr lang="en-US" sz="1200" b="1">
                <a:solidFill>
                  <a:srgbClr val="1C1929"/>
                </a:solidFill>
                <a:latin typeface="Consolas" panose="020B0609020204030204"/>
              </a:rPr>
              <a:t>{</a:t>
            </a:r>
            <a:endParaRPr lang="en-US" sz="1200" b="1">
              <a:solidFill>
                <a:srgbClr val="1C1929"/>
              </a:solidFill>
              <a:latin typeface="Consolas" panose="020B0609020204030204"/>
            </a:endParaRPr>
          </a:p>
          <a:p>
            <a:pPr marL="1079500"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1079500" indent="0"/>
            <a:r>
              <a:rPr lang="en-US" sz="1200" b="1">
                <a:solidFill>
                  <a:srgbClr val="130ECE"/>
                </a:solidFill>
                <a:latin typeface="Consolas" panose="020B0609020204030204"/>
              </a:rPr>
              <a:t>static void </a:t>
            </a:r>
            <a:r>
              <a:rPr lang="en-US" sz="1200" b="1">
                <a:solidFill>
                  <a:srgbClr val="34357D"/>
                </a:solidFill>
                <a:latin typeface="Consolas" panose="020B0609020204030204"/>
              </a:rPr>
              <a:t>MainCstring</a:t>
            </a:r>
            <a:r>
              <a:rPr lang="en-US" sz="1200" b="1">
                <a:solidFill>
                  <a:srgbClr val="1C1929"/>
                </a:solidFill>
                <a:latin typeface="Consolas" panose="020B0609020204030204"/>
              </a:rPr>
              <a:t>[] </a:t>
            </a:r>
            <a:r>
              <a:rPr lang="en-US" sz="1200" b="1">
                <a:solidFill>
                  <a:srgbClr val="888888"/>
                </a:solidFill>
                <a:latin typeface="Consolas" panose="020B0609020204030204"/>
              </a:rPr>
              <a:t>args)</a:t>
            </a:r>
            <a:endParaRPr lang="en-US" sz="1200" b="1">
              <a:solidFill>
                <a:srgbClr val="888888"/>
              </a:solidFill>
              <a:latin typeface="Consolas" panose="020B0609020204030204"/>
            </a:endParaRPr>
          </a:p>
          <a:p>
            <a:pPr marL="1079500" indent="0"/>
            <a:r>
              <a:rPr lang="en-US" sz="2600">
                <a:solidFill>
                  <a:srgbClr val="1C1929"/>
                </a:solidFill>
                <a:latin typeface="Calibri" panose="020F0502020204030204"/>
              </a:rPr>
              <a:t>{</a:t>
            </a:r>
            <a:endParaRPr lang="en-US" sz="2600">
              <a:solidFill>
                <a:srgbClr val="1C1929"/>
              </a:solidFill>
              <a:latin typeface="Calibri" panose="020F0502020204030204"/>
            </a:endParaRPr>
          </a:p>
          <a:p>
            <a:pPr marL="1511300" indent="0">
              <a:lnSpc>
                <a:spcPts val="3145"/>
              </a:lnSpc>
            </a:pPr>
            <a:r>
              <a:rPr lang="en-US" sz="1200" b="1">
                <a:solidFill>
                  <a:srgbClr val="408EA2"/>
                </a:solidFill>
                <a:latin typeface="Consolas" panose="020B0609020204030204"/>
              </a:rPr>
              <a:t>Assembly </a:t>
            </a:r>
            <a:r>
              <a:rPr lang="en-US" sz="1200" b="1">
                <a:solidFill>
                  <a:srgbClr val="34357D"/>
                </a:solidFill>
                <a:latin typeface="Consolas" panose="020B0609020204030204"/>
              </a:rPr>
              <a:t>assembly </a:t>
            </a:r>
            <a:r>
              <a:rPr lang="en-US" sz="1200" b="1">
                <a:latin typeface="Consolas" panose="020B0609020204030204"/>
              </a:rPr>
              <a:t>= </a:t>
            </a:r>
            <a:r>
              <a:rPr lang="en-US" sz="1200" b="1">
                <a:solidFill>
                  <a:srgbClr val="408EA2"/>
                </a:solidFill>
                <a:latin typeface="Consolas" panose="020B0609020204030204"/>
              </a:rPr>
              <a:t>Assembly</a:t>
            </a:r>
            <a:r>
              <a:rPr lang="en-US" sz="1200" b="1">
                <a:solidFill>
                  <a:srgbClr val="1C1929"/>
                </a:solidFill>
                <a:latin typeface="Consolas" panose="020B0609020204030204"/>
              </a:rPr>
              <a:t>.</a:t>
            </a:r>
            <a:r>
              <a:rPr lang="en-US" sz="1200" b="1">
                <a:solidFill>
                  <a:srgbClr val="574733"/>
                </a:solidFill>
                <a:latin typeface="Consolas" panose="020B0609020204030204"/>
              </a:rPr>
              <a:t>LoadFile(@"E</a:t>
            </a:r>
            <a:r>
              <a:rPr lang="en-US" sz="1200" b="1">
                <a:solidFill>
                  <a:srgbClr val="671F28"/>
                </a:solidFill>
                <a:latin typeface="Consolas" panose="020B0609020204030204"/>
              </a:rPr>
              <a:t>:\MSVS2022CDAC\SharedAssemblyDemo.dll")</a:t>
            </a:r>
            <a:r>
              <a:rPr lang="en-US" sz="1200" b="1">
                <a:solidFill>
                  <a:srgbClr val="1C1929"/>
                </a:solidFill>
                <a:latin typeface="Consolas" panose="020B0609020204030204"/>
              </a:rPr>
              <a:t>;</a:t>
            </a:r>
            <a:endParaRPr lang="en-US" sz="1200" b="1">
              <a:solidFill>
                <a:srgbClr val="1C1929"/>
              </a:solidFill>
              <a:latin typeface="Consolas" panose="020B0609020204030204"/>
            </a:endParaRPr>
          </a:p>
          <a:p>
            <a:pPr marL="1511300" indent="0">
              <a:lnSpc>
                <a:spcPts val="3145"/>
              </a:lnSpc>
            </a:pPr>
            <a:r>
              <a:rPr lang="en-US" sz="1200" b="1">
                <a:solidFill>
                  <a:srgbClr val="445F68"/>
                </a:solidFill>
                <a:latin typeface="Consolas" panose="020B0609020204030204"/>
              </a:rPr>
              <a:t>Type[] </a:t>
            </a:r>
            <a:r>
              <a:rPr lang="en-US" sz="1200" b="1">
                <a:solidFill>
                  <a:srgbClr val="34357D"/>
                </a:solidFill>
                <a:latin typeface="Consolas" panose="020B0609020204030204"/>
              </a:rPr>
              <a:t>t </a:t>
            </a:r>
            <a:r>
              <a:rPr lang="en-US" sz="1200" b="1">
                <a:latin typeface="Consolas" panose="020B0609020204030204"/>
              </a:rPr>
              <a:t>= </a:t>
            </a:r>
            <a:r>
              <a:rPr lang="en-US" sz="1200" b="1">
                <a:solidFill>
                  <a:srgbClr val="34357D"/>
                </a:solidFill>
                <a:latin typeface="Consolas" panose="020B0609020204030204"/>
              </a:rPr>
              <a:t>assembly</a:t>
            </a:r>
            <a:r>
              <a:rPr lang="en-US" sz="1200" b="1">
                <a:solidFill>
                  <a:srgbClr val="1C1929"/>
                </a:solidFill>
                <a:latin typeface="Consolas" panose="020B0609020204030204"/>
              </a:rPr>
              <a:t>.</a:t>
            </a:r>
            <a:r>
              <a:rPr lang="en-US" sz="1200" b="1">
                <a:solidFill>
                  <a:srgbClr val="574733"/>
                </a:solidFill>
                <a:latin typeface="Consolas" panose="020B0609020204030204"/>
              </a:rPr>
              <a:t>GetTypesO </a:t>
            </a:r>
            <a:r>
              <a:rPr lang="en-US" sz="1200" b="1">
                <a:solidFill>
                  <a:srgbClr val="1C1929"/>
                </a:solidFill>
                <a:latin typeface="Consolas" panose="020B0609020204030204"/>
              </a:rPr>
              <a:t>;</a:t>
            </a:r>
            <a:endParaRPr lang="en-US" sz="1200" b="1">
              <a:solidFill>
                <a:srgbClr val="1C1929"/>
              </a:solidFill>
              <a:latin typeface="Consolas" panose="020B0609020204030204"/>
            </a:endParaRPr>
          </a:p>
          <a:p>
            <a:pPr marL="1511300" indent="0">
              <a:lnSpc>
                <a:spcPts val="3145"/>
              </a:lnSpc>
            </a:pPr>
            <a:r>
              <a:rPr lang="en-US" sz="1200" b="1">
                <a:solidFill>
                  <a:srgbClr val="811BAD"/>
                </a:solidFill>
                <a:latin typeface="Consolas" panose="020B0609020204030204"/>
              </a:rPr>
              <a:t>-Foreach </a:t>
            </a:r>
            <a:r>
              <a:rPr lang="en-US" sz="1200" b="1">
                <a:solidFill>
                  <a:srgbClr val="150D9E"/>
                </a:solidFill>
                <a:latin typeface="Consolas" panose="020B0609020204030204"/>
              </a:rPr>
              <a:t>Cvar </a:t>
            </a:r>
            <a:r>
              <a:rPr lang="en-US" sz="1200" b="1">
                <a:solidFill>
                  <a:srgbClr val="34357D"/>
                </a:solidFill>
                <a:latin typeface="Consolas" panose="020B0609020204030204"/>
              </a:rPr>
              <a:t>i </a:t>
            </a:r>
            <a:r>
              <a:rPr lang="en-US" sz="1200" b="1">
                <a:solidFill>
                  <a:srgbClr val="811BAD"/>
                </a:solidFill>
                <a:latin typeface="Consolas" panose="020B0609020204030204"/>
              </a:rPr>
              <a:t>in </a:t>
            </a:r>
            <a:r>
              <a:rPr lang="en-US" sz="1200" b="1">
                <a:solidFill>
                  <a:srgbClr val="1C1929"/>
                </a:solidFill>
                <a:latin typeface="Consolas" panose="020B0609020204030204"/>
              </a:rPr>
              <a:t>t)</a:t>
            </a:r>
            <a:endParaRPr lang="en-US" sz="1200" b="1">
              <a:solidFill>
                <a:srgbClr val="1C1929"/>
              </a:solidFill>
              <a:latin typeface="Consolas" panose="020B0609020204030204"/>
            </a:endParaRPr>
          </a:p>
          <a:p>
            <a:pPr marL="1511300" indent="0">
              <a:spcAft>
                <a:spcPts val="2310"/>
              </a:spcAft>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4" name="Rectangles 3"/>
          <p:cNvSpPr/>
          <p:nvPr/>
        </p:nvSpPr>
        <p:spPr>
          <a:xfrm>
            <a:off x="344424" y="5678424"/>
            <a:ext cx="11030712" cy="170688"/>
          </a:xfrm>
          <a:prstGeom prst="rect">
            <a:avLst/>
          </a:prstGeom>
        </p:spPr>
        <p:txBody>
          <a:bodyPr wrap="none" lIns="0" tIns="0" rIns="0" bIns="0">
            <a:noAutofit/>
          </a:bodyPr>
          <a:p>
            <a:pPr marL="1955800" indent="0"/>
            <a:r>
              <a:rPr lang="en-US" sz="800" b="1" spc="150">
                <a:solidFill>
                  <a:srgbClr val="408EA2"/>
                </a:solidFill>
                <a:latin typeface="Arial" panose="020B0604020202020204"/>
              </a:rPr>
              <a:t>Console</a:t>
            </a:r>
            <a:r>
              <a:rPr lang="en-US" sz="800" b="1" spc="150">
                <a:solidFill>
                  <a:srgbClr val="1C1929"/>
                </a:solidFill>
                <a:latin typeface="Arial" panose="020B0604020202020204"/>
              </a:rPr>
              <a:t>.</a:t>
            </a:r>
            <a:r>
              <a:rPr lang="en-US" sz="800" b="1" spc="150">
                <a:solidFill>
                  <a:srgbClr val="574733"/>
                </a:solidFill>
                <a:latin typeface="Arial" panose="020B0604020202020204"/>
              </a:rPr>
              <a:t>WriteLine(i)</a:t>
            </a:r>
            <a:r>
              <a:rPr lang="en-US" sz="800" b="1" spc="150">
                <a:solidFill>
                  <a:srgbClr val="1C1929"/>
                </a:solidFill>
                <a:latin typeface="Arial" panose="020B0604020202020204"/>
              </a:rPr>
              <a:t>;</a:t>
            </a:r>
            <a:endParaRPr lang="en-US" sz="800" b="1" spc="150">
              <a:solidFill>
                <a:srgbClr val="1C1929"/>
              </a:solidFill>
              <a:latin typeface="Arial" panose="020B0604020202020204"/>
            </a:endParaRPr>
          </a:p>
        </p:txBody>
      </p:sp>
      <p:sp>
        <p:nvSpPr>
          <p:cNvPr id="5" name="Rectangles 4"/>
          <p:cNvSpPr/>
          <p:nvPr/>
        </p:nvSpPr>
        <p:spPr>
          <a:xfrm>
            <a:off x="344424" y="5882640"/>
            <a:ext cx="11030712" cy="149352"/>
          </a:xfrm>
          <a:prstGeom prst="rect">
            <a:avLst/>
          </a:prstGeom>
        </p:spPr>
        <p:txBody>
          <a:bodyPr wrap="none" lIns="0" tIns="0" rIns="0" bIns="0">
            <a:noAutofit/>
          </a:bodyPr>
          <a:p>
            <a:pPr marL="1524000" indent="0"/>
            <a:r>
              <a:rPr lang="en-US" sz="1100">
                <a:solidFill>
                  <a:srgbClr val="1C1929"/>
                </a:solidFill>
                <a:latin typeface="Calibri" panose="020F0502020204030204"/>
              </a:rPr>
              <a:t>}</a:t>
            </a:r>
            <a:endParaRPr lang="en-US" sz="1100">
              <a:solidFill>
                <a:srgbClr val="1C1929"/>
              </a:solidFill>
              <a:latin typeface="Calibri" panose="020F0502020204030204"/>
            </a:endParaRPr>
          </a:p>
        </p:txBody>
      </p:sp>
      <p:sp>
        <p:nvSpPr>
          <p:cNvPr id="6" name="Rectangles 5"/>
          <p:cNvSpPr/>
          <p:nvPr/>
        </p:nvSpPr>
        <p:spPr>
          <a:xfrm>
            <a:off x="344424" y="6077712"/>
            <a:ext cx="11030712" cy="170688"/>
          </a:xfrm>
          <a:prstGeom prst="rect">
            <a:avLst/>
          </a:prstGeom>
        </p:spPr>
        <p:txBody>
          <a:bodyPr wrap="none" lIns="0" tIns="0" rIns="0" bIns="0">
            <a:noAutofit/>
          </a:bodyPr>
          <a:p>
            <a:pPr marL="1079500" indent="0">
              <a:spcBef>
                <a:spcPts val="2310"/>
              </a:spcBef>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7" name="Rectangles 6"/>
          <p:cNvSpPr/>
          <p:nvPr/>
        </p:nvSpPr>
        <p:spPr>
          <a:xfrm>
            <a:off x="521208" y="6461760"/>
            <a:ext cx="106680" cy="185928"/>
          </a:xfrm>
          <a:prstGeom prst="rect">
            <a:avLst/>
          </a:prstGeom>
        </p:spPr>
        <p:txBody>
          <a:bodyPr wrap="none" lIns="0" tIns="0" rIns="0" bIns="0">
            <a:noAutofit/>
          </a:bodyPr>
          <a:p>
            <a:pPr indent="0"/>
            <a:r>
              <a:rPr lang="en-US" sz="1100">
                <a:latin typeface="Calibri" panose="020F0502020204030204"/>
              </a:rPr>
              <a:t>}</a:t>
            </a:r>
            <a:endParaRPr lang="en-US" sz="1100">
              <a:latin typeface="Calibri" panose="020F0502020204030204"/>
            </a:endParaRPr>
          </a:p>
        </p:txBody>
      </p:sp>
      <p:sp>
        <p:nvSpPr>
          <p:cNvPr id="8" name="Rectangles 7"/>
          <p:cNvSpPr/>
          <p:nvPr/>
        </p:nvSpPr>
        <p:spPr>
          <a:xfrm>
            <a:off x="966216" y="6263640"/>
            <a:ext cx="103632" cy="185928"/>
          </a:xfrm>
          <a:prstGeom prst="rect">
            <a:avLst/>
          </a:prstGeom>
        </p:spPr>
        <p:txBody>
          <a:bodyPr wrap="none" lIns="0" tIns="0" rIns="0" bIns="0">
            <a:noAutofit/>
          </a:bodyPr>
          <a:p>
            <a:pPr indent="0"/>
            <a:r>
              <a:rPr lang="en-US" sz="1100">
                <a:solidFill>
                  <a:srgbClr val="1C1929"/>
                </a:solidFill>
                <a:latin typeface="Calibri" panose="020F0502020204030204"/>
              </a:rPr>
              <a:t>}</a:t>
            </a:r>
            <a:endParaRPr lang="en-US" sz="1100">
              <a:solidFill>
                <a:srgbClr val="1C1929"/>
              </a:solidFill>
              <a:latin typeface="Calibri" panose="020F0502020204030204"/>
            </a:endParaRPr>
          </a:p>
        </p:txBody>
      </p:sp>
      <p:sp>
        <p:nvSpPr>
          <p:cNvPr id="9" name="Rectangles 8"/>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4559808" cy="420624"/>
          </a:xfrm>
          <a:prstGeom prst="rect">
            <a:avLst/>
          </a:prstGeom>
        </p:spPr>
        <p:txBody>
          <a:bodyPr wrap="none" lIns="0" tIns="0" rIns="0" bIns="0">
            <a:noAutofit/>
          </a:bodyPr>
          <a:p>
            <a:pPr indent="0">
              <a:spcAft>
                <a:spcPts val="3780"/>
              </a:spcAft>
            </a:pPr>
            <a:r>
              <a:rPr lang="en-US" sz="4300">
                <a:latin typeface="Calibri" panose="020F0502020204030204"/>
              </a:rPr>
              <a:t>Files 10 and Streams</a:t>
            </a:r>
            <a:endParaRPr lang="en-US" sz="4300">
              <a:latin typeface="Calibri" panose="020F0502020204030204"/>
            </a:endParaRPr>
          </a:p>
        </p:txBody>
      </p:sp>
      <p:sp>
        <p:nvSpPr>
          <p:cNvPr id="3" name="Rectangles 2"/>
          <p:cNvSpPr/>
          <p:nvPr/>
        </p:nvSpPr>
        <p:spPr>
          <a:xfrm>
            <a:off x="929640" y="1911096"/>
            <a:ext cx="10296144" cy="2517648"/>
          </a:xfrm>
          <a:prstGeom prst="rect">
            <a:avLst/>
          </a:prstGeom>
        </p:spPr>
        <p:txBody>
          <a:bodyPr lIns="0" tIns="0" rIns="0" bIns="0">
            <a:noAutofit/>
          </a:bodyPr>
          <a:p>
            <a:pPr marL="240030" indent="-190500" algn="just">
              <a:spcBef>
                <a:spcPts val="3780"/>
              </a:spcBef>
              <a:spcAft>
                <a:spcPts val="1260"/>
              </a:spcAft>
            </a:pPr>
            <a:r>
              <a:rPr lang="en-US" sz="2600">
                <a:solidFill>
                  <a:srgbClr val="00AD50"/>
                </a:solidFill>
                <a:latin typeface="Calibri" panose="020F0502020204030204"/>
              </a:rPr>
              <a:t>Files</a:t>
            </a:r>
            <a:endParaRPr lang="en-US" sz="2600">
              <a:solidFill>
                <a:srgbClr val="00AD50"/>
              </a:solidFill>
              <a:latin typeface="Calibri" panose="020F0502020204030204"/>
            </a:endParaRPr>
          </a:p>
          <a:p>
            <a:pPr marL="240030" indent="-190500" algn="just">
              <a:lnSpc>
                <a:spcPts val="3025"/>
              </a:lnSpc>
              <a:spcAft>
                <a:spcPts val="630"/>
              </a:spcAft>
            </a:pPr>
            <a:r>
              <a:rPr lang="en-US" sz="2600">
                <a:latin typeface="Calibri" panose="020F0502020204030204"/>
              </a:rPr>
              <a:t>•A file is a collection of data stored in a disk with a specific name and a directory path.</a:t>
            </a:r>
            <a:endParaRPr lang="en-US" sz="2600">
              <a:latin typeface="Calibri" panose="020F0502020204030204"/>
            </a:endParaRPr>
          </a:p>
          <a:p>
            <a:pPr marL="240030" indent="-190500" algn="just">
              <a:lnSpc>
                <a:spcPts val="3025"/>
              </a:lnSpc>
            </a:pPr>
            <a:r>
              <a:rPr lang="en-US" sz="2600">
                <a:solidFill>
                  <a:srgbClr val="FC0000"/>
                </a:solidFill>
                <a:latin typeface="Calibri" panose="020F0502020204030204"/>
              </a:rPr>
              <a:t>•System.10 </a:t>
            </a:r>
            <a:r>
              <a:rPr lang="en-US" sz="2600">
                <a:latin typeface="Calibri" panose="020F0502020204030204"/>
              </a:rPr>
              <a:t>namespace has various classes that are used for performing numerous operations with files, such as creating and deleting files, reading from or writing to a file, closing a file etc.</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4559808" cy="420624"/>
          </a:xfrm>
          <a:prstGeom prst="rect">
            <a:avLst/>
          </a:prstGeom>
        </p:spPr>
        <p:txBody>
          <a:bodyPr wrap="none" lIns="0" tIns="0" rIns="0" bIns="0">
            <a:noAutofit/>
          </a:bodyPr>
          <a:p>
            <a:pPr indent="0">
              <a:spcAft>
                <a:spcPts val="3780"/>
              </a:spcAft>
            </a:pPr>
            <a:r>
              <a:rPr lang="en-US" sz="4300">
                <a:latin typeface="Calibri" panose="020F0502020204030204"/>
              </a:rPr>
              <a:t>Files 10 and Streams</a:t>
            </a:r>
            <a:endParaRPr lang="en-US" sz="4300">
              <a:latin typeface="Calibri" panose="020F0502020204030204"/>
            </a:endParaRPr>
          </a:p>
        </p:txBody>
      </p:sp>
      <p:sp>
        <p:nvSpPr>
          <p:cNvPr id="3" name="Rectangles 2"/>
          <p:cNvSpPr/>
          <p:nvPr/>
        </p:nvSpPr>
        <p:spPr>
          <a:xfrm>
            <a:off x="929640" y="1908048"/>
            <a:ext cx="10049256" cy="2968752"/>
          </a:xfrm>
          <a:prstGeom prst="rect">
            <a:avLst/>
          </a:prstGeom>
        </p:spPr>
        <p:txBody>
          <a:bodyPr lIns="0" tIns="0" rIns="0" bIns="0">
            <a:noAutofit/>
          </a:bodyPr>
          <a:p>
            <a:pPr marL="240030" indent="-190500">
              <a:spcBef>
                <a:spcPts val="3780"/>
              </a:spcBef>
              <a:spcAft>
                <a:spcPts val="1260"/>
              </a:spcAft>
            </a:pPr>
            <a:r>
              <a:rPr lang="en-US" sz="2600" b="1">
                <a:solidFill>
                  <a:srgbClr val="00AD50"/>
                </a:solidFill>
                <a:latin typeface="Calibri" panose="020F0502020204030204"/>
              </a:rPr>
              <a:t>Basic file operations:</a:t>
            </a:r>
            <a:endParaRPr lang="en-US" sz="2600" b="1">
              <a:solidFill>
                <a:srgbClr val="00AD50"/>
              </a:solidFill>
              <a:latin typeface="Calibri" panose="020F0502020204030204"/>
            </a:endParaRPr>
          </a:p>
          <a:p>
            <a:pPr marL="240030" indent="-190500">
              <a:spcAft>
                <a:spcPts val="1260"/>
              </a:spcAft>
            </a:pPr>
            <a:r>
              <a:rPr lang="en-US" sz="2600" b="1">
                <a:latin typeface="Calibri" panose="020F0502020204030204"/>
              </a:rPr>
              <a:t>•Reading</a:t>
            </a:r>
            <a:r>
              <a:rPr lang="en-US" sz="2600">
                <a:latin typeface="Calibri" panose="020F0502020204030204"/>
              </a:rPr>
              <a:t>-data is read from a file.</a:t>
            </a:r>
            <a:endParaRPr lang="en-US" sz="2600">
              <a:latin typeface="Calibri" panose="020F0502020204030204"/>
            </a:endParaRPr>
          </a:p>
          <a:p>
            <a:pPr marL="240030" indent="-190500">
              <a:lnSpc>
                <a:spcPts val="3025"/>
              </a:lnSpc>
              <a:spcAft>
                <a:spcPts val="630"/>
              </a:spcAft>
            </a:pPr>
            <a:r>
              <a:rPr lang="en-US" sz="2600" b="1">
                <a:latin typeface="Calibri" panose="020F0502020204030204"/>
              </a:rPr>
              <a:t>•Writing</a:t>
            </a:r>
            <a:r>
              <a:rPr lang="en-US" sz="2600">
                <a:latin typeface="Calibri" panose="020F0502020204030204"/>
              </a:rPr>
              <a:t>-data is written to a file. By default, all existing contents are removed from the file, and new content is written.</a:t>
            </a:r>
            <a:endParaRPr lang="en-US" sz="2600">
              <a:latin typeface="Calibri" panose="020F0502020204030204"/>
            </a:endParaRPr>
          </a:p>
          <a:p>
            <a:pPr marL="240030" indent="-190500">
              <a:lnSpc>
                <a:spcPts val="3025"/>
              </a:lnSpc>
            </a:pPr>
            <a:r>
              <a:rPr lang="en-US" sz="2600" b="1">
                <a:latin typeface="Calibri" panose="020F0502020204030204"/>
              </a:rPr>
              <a:t>•Appending-</a:t>
            </a:r>
            <a:r>
              <a:rPr lang="en-US" sz="2600">
                <a:latin typeface="Calibri" panose="020F0502020204030204"/>
              </a:rPr>
              <a:t>writing information to a file. The only difference is that the existing data in a file is not overwritten. The new data to be written is added at the end of the file.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727192" y="960120"/>
            <a:ext cx="2782824" cy="344424"/>
          </a:xfrm>
          <a:prstGeom prst="rect">
            <a:avLst/>
          </a:prstGeom>
        </p:spPr>
        <p:txBody>
          <a:bodyPr wrap="none" lIns="0" tIns="0" rIns="0" bIns="0">
            <a:noAutofit/>
          </a:bodyPr>
          <a:p>
            <a:pPr indent="0"/>
            <a:r>
              <a:rPr lang="en-US" sz="2700">
                <a:solidFill>
                  <a:srgbClr val="FC0000"/>
                </a:solidFill>
                <a:latin typeface="Calibri" panose="020F0502020204030204"/>
              </a:rPr>
              <a:t>{ Reading text files}</a:t>
            </a:r>
            <a:endParaRPr lang="en-US" sz="2700">
              <a:solidFill>
                <a:srgbClr val="FC0000"/>
              </a:solidFill>
              <a:latin typeface="Calibri" panose="020F0502020204030204"/>
            </a:endParaRPr>
          </a:p>
        </p:txBody>
      </p:sp>
      <p:sp>
        <p:nvSpPr>
          <p:cNvPr id="3" name="Rectangles 2"/>
          <p:cNvSpPr/>
          <p:nvPr/>
        </p:nvSpPr>
        <p:spPr>
          <a:xfrm>
            <a:off x="972312" y="832104"/>
            <a:ext cx="938784" cy="384048"/>
          </a:xfrm>
          <a:prstGeom prst="rect">
            <a:avLst/>
          </a:prstGeom>
        </p:spPr>
        <p:txBody>
          <a:bodyPr wrap="none" lIns="0" tIns="0" rIns="0" bIns="0">
            <a:noAutofit/>
          </a:bodyPr>
          <a:p>
            <a:pPr indent="0"/>
            <a:r>
              <a:rPr lang="en-US" sz="4200">
                <a:latin typeface="Calibri" panose="020F0502020204030204"/>
              </a:rPr>
              <a:t>Files</a:t>
            </a:r>
            <a:endParaRPr lang="en-US" sz="4200">
              <a:latin typeface="Calibri" panose="020F0502020204030204"/>
            </a:endParaRPr>
          </a:p>
        </p:txBody>
      </p:sp>
      <p:sp>
        <p:nvSpPr>
          <p:cNvPr id="4" name="Rectangles 3"/>
          <p:cNvSpPr/>
          <p:nvPr/>
        </p:nvSpPr>
        <p:spPr>
          <a:xfrm>
            <a:off x="893064" y="1423416"/>
            <a:ext cx="2758440" cy="478536"/>
          </a:xfrm>
          <a:prstGeom prst="rect">
            <a:avLst/>
          </a:prstGeom>
        </p:spPr>
        <p:txBody>
          <a:bodyPr lIns="0" tIns="0" rIns="0" bIns="0">
            <a:noAutofit/>
          </a:bodyPr>
          <a:p>
            <a:pPr indent="0">
              <a:lnSpc>
                <a:spcPts val="1465"/>
              </a:lnSpc>
            </a:pPr>
            <a:r>
              <a:rPr lang="en-US" sz="1100" spc="-50">
                <a:solidFill>
                  <a:srgbClr val="9E9AE3"/>
                </a:solidFill>
                <a:latin typeface="Consolas" panose="020B0609020204030204"/>
              </a:rPr>
              <a:t>using </a:t>
            </a:r>
            <a:r>
              <a:rPr lang="en-US" sz="1100" spc="-50">
                <a:solidFill>
                  <a:srgbClr val="A6A4A6"/>
                </a:solidFill>
                <a:latin typeface="Consolas" panose="020B0609020204030204"/>
              </a:rPr>
              <a:t>System.IO; </a:t>
            </a:r>
            <a:r>
              <a:rPr lang="en-US" sz="1100" spc="-50">
                <a:solidFill>
                  <a:srgbClr val="130ECE"/>
                </a:solidFill>
                <a:latin typeface="Consolas" panose="020B0609020204030204"/>
              </a:rPr>
              <a:t>namespace </a:t>
            </a:r>
            <a:r>
              <a:rPr lang="en-US" sz="1100" spc="-50">
                <a:solidFill>
                  <a:srgbClr val="1C1929"/>
                </a:solidFill>
                <a:latin typeface="Consolas" panose="020B0609020204030204"/>
              </a:rPr>
              <a:t>SessionllDemo {</a:t>
            </a:r>
            <a:endParaRPr lang="en-US" sz="1100" spc="-50">
              <a:solidFill>
                <a:srgbClr val="1C1929"/>
              </a:solidFill>
              <a:latin typeface="Consolas" panose="020B0609020204030204"/>
            </a:endParaRPr>
          </a:p>
        </p:txBody>
      </p:sp>
      <p:sp>
        <p:nvSpPr>
          <p:cNvPr id="5" name="Rectangles 4"/>
          <p:cNvSpPr/>
          <p:nvPr/>
        </p:nvSpPr>
        <p:spPr>
          <a:xfrm>
            <a:off x="1365504" y="1944624"/>
            <a:ext cx="664464" cy="70104"/>
          </a:xfrm>
          <a:prstGeom prst="rect">
            <a:avLst/>
          </a:prstGeom>
        </p:spPr>
        <p:txBody>
          <a:bodyPr wrap="none" lIns="0" tIns="0" rIns="0" bIns="0">
            <a:noAutofit/>
          </a:bodyPr>
          <a:p>
            <a:pPr indent="0"/>
            <a:r>
              <a:rPr lang="en-US" sz="700" b="1">
                <a:solidFill>
                  <a:srgbClr val="A6A4A6"/>
                </a:solidFill>
                <a:latin typeface="Constantia" panose="02030602050306030303"/>
              </a:rPr>
              <a:t>O references</a:t>
            </a:r>
            <a:endParaRPr lang="en-US" sz="700" b="1">
              <a:solidFill>
                <a:srgbClr val="A6A4A6"/>
              </a:solidFill>
              <a:latin typeface="Constantia" panose="02030602050306030303"/>
            </a:endParaRPr>
          </a:p>
        </p:txBody>
      </p:sp>
      <p:sp>
        <p:nvSpPr>
          <p:cNvPr id="6" name="Rectangles 5"/>
          <p:cNvSpPr/>
          <p:nvPr/>
        </p:nvSpPr>
        <p:spPr>
          <a:xfrm>
            <a:off x="1380744" y="2066544"/>
            <a:ext cx="2401824" cy="140208"/>
          </a:xfrm>
          <a:prstGeom prst="rect">
            <a:avLst/>
          </a:prstGeom>
        </p:spPr>
        <p:txBody>
          <a:bodyPr wrap="none" lIns="0" tIns="0" rIns="0" bIns="0">
            <a:noAutofit/>
          </a:bodyPr>
          <a:p>
            <a:pPr indent="0">
              <a:spcAft>
                <a:spcPts val="1260"/>
              </a:spcAft>
            </a:pPr>
            <a:r>
              <a:rPr lang="en-US" sz="1100" spc="-50">
                <a:solidFill>
                  <a:srgbClr val="130ECE"/>
                </a:solidFill>
                <a:latin typeface="Consolas" panose="020B0609020204030204"/>
              </a:rPr>
              <a:t>public class </a:t>
            </a:r>
            <a:r>
              <a:rPr lang="en-US" sz="1100" spc="-50">
                <a:solidFill>
                  <a:srgbClr val="408EA2"/>
                </a:solidFill>
                <a:latin typeface="Consolas" panose="020B0609020204030204"/>
              </a:rPr>
              <a:t>Program</a:t>
            </a:r>
            <a:endParaRPr lang="en-US" sz="1100" spc="-50">
              <a:solidFill>
                <a:srgbClr val="408EA2"/>
              </a:solidFill>
              <a:latin typeface="Consolas" panose="020B0609020204030204"/>
            </a:endParaRPr>
          </a:p>
        </p:txBody>
      </p:sp>
      <p:sp>
        <p:nvSpPr>
          <p:cNvPr id="7" name="Rectangles 6"/>
          <p:cNvSpPr/>
          <p:nvPr/>
        </p:nvSpPr>
        <p:spPr>
          <a:xfrm>
            <a:off x="1850136" y="2414016"/>
            <a:ext cx="664464" cy="70104"/>
          </a:xfrm>
          <a:prstGeom prst="rect">
            <a:avLst/>
          </a:prstGeom>
        </p:spPr>
        <p:txBody>
          <a:bodyPr wrap="none" lIns="0" tIns="0" rIns="0" bIns="0">
            <a:noAutofit/>
          </a:bodyPr>
          <a:p>
            <a:pPr indent="0"/>
            <a:r>
              <a:rPr lang="en-US" sz="700" b="1">
                <a:solidFill>
                  <a:srgbClr val="A6A4A6"/>
                </a:solidFill>
                <a:latin typeface="Constantia" panose="02030602050306030303"/>
              </a:rPr>
              <a:t>O references</a:t>
            </a:r>
            <a:endParaRPr lang="en-US" sz="700" b="1">
              <a:solidFill>
                <a:srgbClr val="A6A4A6"/>
              </a:solidFill>
              <a:latin typeface="Constantia" panose="02030602050306030303"/>
            </a:endParaRPr>
          </a:p>
        </p:txBody>
      </p:sp>
      <p:sp>
        <p:nvSpPr>
          <p:cNvPr id="8" name="Rectangles 7"/>
          <p:cNvSpPr/>
          <p:nvPr/>
        </p:nvSpPr>
        <p:spPr>
          <a:xfrm>
            <a:off x="1868424" y="2517648"/>
            <a:ext cx="3709416" cy="152400"/>
          </a:xfrm>
          <a:prstGeom prst="rect">
            <a:avLst/>
          </a:prstGeom>
        </p:spPr>
        <p:txBody>
          <a:bodyPr wrap="none" lIns="0" tIns="0" rIns="0" bIns="0">
            <a:noAutofit/>
          </a:bodyPr>
          <a:p>
            <a:pPr indent="0">
              <a:spcAft>
                <a:spcPts val="1260"/>
              </a:spcAft>
            </a:pPr>
            <a:r>
              <a:rPr lang="en-US" sz="1100" spc="-50">
                <a:solidFill>
                  <a:srgbClr val="130ECE"/>
                </a:solidFill>
                <a:latin typeface="Consolas" panose="020B0609020204030204"/>
              </a:rPr>
              <a:t>static void </a:t>
            </a:r>
            <a:r>
              <a:rPr lang="en-US" sz="1100" spc="-50">
                <a:solidFill>
                  <a:srgbClr val="6A4735"/>
                </a:solidFill>
                <a:latin typeface="Consolas" panose="020B0609020204030204"/>
              </a:rPr>
              <a:t>Main</a:t>
            </a:r>
            <a:r>
              <a:rPr lang="en-US" sz="1100" spc="-50">
                <a:solidFill>
                  <a:srgbClr val="1C1929"/>
                </a:solidFill>
                <a:latin typeface="Consolas" panose="020B0609020204030204"/>
              </a:rPr>
              <a:t>C</a:t>
            </a:r>
            <a:r>
              <a:rPr lang="en-US" sz="1100" spc="-50">
                <a:solidFill>
                  <a:srgbClr val="130ECE"/>
                </a:solidFill>
                <a:latin typeface="Consolas" panose="020B0609020204030204"/>
              </a:rPr>
              <a:t>storing </a:t>
            </a:r>
            <a:r>
              <a:rPr lang="en-US" sz="1100" spc="-50">
                <a:solidFill>
                  <a:srgbClr val="1C1929"/>
                </a:solidFill>
                <a:latin typeface="Consolas" panose="020B0609020204030204"/>
              </a:rPr>
              <a:t>C] </a:t>
            </a:r>
            <a:r>
              <a:rPr lang="en-US" sz="1100" spc="-50">
                <a:solidFill>
                  <a:srgbClr val="888888"/>
                </a:solidFill>
                <a:latin typeface="Consolas" panose="020B0609020204030204"/>
              </a:rPr>
              <a:t>a.rgs)</a:t>
            </a:r>
            <a:endParaRPr lang="en-US" sz="1100" spc="-50">
              <a:solidFill>
                <a:srgbClr val="888888"/>
              </a:solidFill>
              <a:latin typeface="Consolas" panose="020B0609020204030204"/>
            </a:endParaRPr>
          </a:p>
        </p:txBody>
      </p:sp>
      <p:sp>
        <p:nvSpPr>
          <p:cNvPr id="9" name="Rectangles 8"/>
          <p:cNvSpPr/>
          <p:nvPr/>
        </p:nvSpPr>
        <p:spPr>
          <a:xfrm>
            <a:off x="2353056" y="2877312"/>
            <a:ext cx="8537448" cy="329184"/>
          </a:xfrm>
          <a:prstGeom prst="rect">
            <a:avLst/>
          </a:prstGeom>
        </p:spPr>
        <p:txBody>
          <a:bodyPr lIns="0" tIns="0" rIns="0" bIns="0">
            <a:noAutofit/>
          </a:bodyPr>
          <a:p>
            <a:pPr indent="0">
              <a:lnSpc>
                <a:spcPts val="1415"/>
              </a:lnSpc>
              <a:spcAft>
                <a:spcPts val="840"/>
              </a:spcAft>
            </a:pPr>
            <a:r>
              <a:rPr lang="en-US" sz="1100" spc="-50">
                <a:solidFill>
                  <a:srgbClr val="130ECE"/>
                </a:solidFill>
                <a:latin typeface="Consolas" panose="020B0609020204030204"/>
              </a:rPr>
              <a:t>string </a:t>
            </a:r>
            <a:r>
              <a:rPr lang="en-US" sz="1100" spc="-50">
                <a:solidFill>
                  <a:srgbClr val="2C3569"/>
                </a:solidFill>
                <a:latin typeface="Consolas" panose="020B0609020204030204"/>
              </a:rPr>
              <a:t>filepath </a:t>
            </a:r>
            <a:r>
              <a:rPr lang="en-US" sz="1100" spc="-50">
                <a:latin typeface="Consolas" panose="020B0609020204030204"/>
              </a:rPr>
              <a:t>= </a:t>
            </a:r>
            <a:r>
              <a:rPr lang="en-US" sz="1100" spc="-50">
                <a:solidFill>
                  <a:srgbClr val="671F28"/>
                </a:solidFill>
                <a:latin typeface="Consolas" panose="020B0609020204030204"/>
              </a:rPr>
              <a:t>@"E:\MSVS2022CDAC\Session7Demo\Session7Demo\abc.txt"</a:t>
            </a:r>
            <a:r>
              <a:rPr lang="en-US" sz="1100" spc="-50">
                <a:solidFill>
                  <a:srgbClr val="1C1929"/>
                </a:solidFill>
                <a:latin typeface="Consolas" panose="020B0609020204030204"/>
              </a:rPr>
              <a:t>; </a:t>
            </a:r>
            <a:r>
              <a:rPr lang="en-US" sz="1100" spc="-50">
                <a:solidFill>
                  <a:srgbClr val="150D9E"/>
                </a:solidFill>
                <a:latin typeface="Consolas" panose="020B0609020204030204"/>
              </a:rPr>
              <a:t>stringC] </a:t>
            </a:r>
            <a:r>
              <a:rPr lang="en-US" sz="1100" spc="-50">
                <a:solidFill>
                  <a:srgbClr val="2C3569"/>
                </a:solidFill>
                <a:latin typeface="Consolas" panose="020B0609020204030204"/>
              </a:rPr>
              <a:t>tines;</a:t>
            </a:r>
            <a:endParaRPr lang="en-US" sz="1100" spc="-50">
              <a:solidFill>
                <a:srgbClr val="2C3569"/>
              </a:solidFill>
              <a:latin typeface="Consolas" panose="020B0609020204030204"/>
            </a:endParaRPr>
          </a:p>
        </p:txBody>
      </p:sp>
      <p:sp>
        <p:nvSpPr>
          <p:cNvPr id="10" name="Rectangles 9"/>
          <p:cNvSpPr/>
          <p:nvPr/>
        </p:nvSpPr>
        <p:spPr>
          <a:xfrm>
            <a:off x="2228088" y="3413760"/>
            <a:ext cx="3361944" cy="487680"/>
          </a:xfrm>
          <a:prstGeom prst="rect">
            <a:avLst/>
          </a:prstGeom>
        </p:spPr>
        <p:txBody>
          <a:bodyPr lIns="0" tIns="0" rIns="0" bIns="0">
            <a:noAutofit/>
          </a:bodyPr>
          <a:p>
            <a:pPr indent="-127000">
              <a:lnSpc>
                <a:spcPts val="1465"/>
              </a:lnSpc>
            </a:pPr>
            <a:r>
              <a:rPr lang="en-US" sz="1100" spc="-50">
                <a:solidFill>
                  <a:srgbClr val="1B7721"/>
                </a:solidFill>
                <a:latin typeface="Consolas" panose="020B0609020204030204"/>
              </a:rPr>
              <a:t>//Check i-F -Fite exist or not </a:t>
            </a:r>
            <a:r>
              <a:rPr lang="en-US" sz="1100" spc="-50">
                <a:solidFill>
                  <a:srgbClr val="811BAD"/>
                </a:solidFill>
                <a:latin typeface="Consolas" panose="020B0609020204030204"/>
              </a:rPr>
              <a:t>i-F </a:t>
            </a:r>
            <a:r>
              <a:rPr lang="en-US" sz="1100" spc="-50">
                <a:solidFill>
                  <a:srgbClr val="366D7F"/>
                </a:solidFill>
                <a:latin typeface="Consolas" panose="020B0609020204030204"/>
              </a:rPr>
              <a:t>CFite </a:t>
            </a:r>
            <a:r>
              <a:rPr lang="en-US" sz="1100" spc="-50">
                <a:solidFill>
                  <a:srgbClr val="1C1929"/>
                </a:solidFill>
                <a:latin typeface="Consolas" panose="020B0609020204030204"/>
              </a:rPr>
              <a:t>. </a:t>
            </a:r>
            <a:r>
              <a:rPr lang="en-US" sz="1100" spc="-50">
                <a:solidFill>
                  <a:srgbClr val="6A4735"/>
                </a:solidFill>
                <a:latin typeface="Consolas" panose="020B0609020204030204"/>
              </a:rPr>
              <a:t>Exists </a:t>
            </a:r>
            <a:r>
              <a:rPr lang="en-US" sz="1100" spc="-50">
                <a:solidFill>
                  <a:srgbClr val="2C3569"/>
                </a:solidFill>
                <a:latin typeface="Consolas" panose="020B0609020204030204"/>
              </a:rPr>
              <a:t>C-Fitepa.th) </a:t>
            </a:r>
            <a:r>
              <a:rPr lang="en-US" sz="1100" spc="-50">
                <a:solidFill>
                  <a:srgbClr val="1C1929"/>
                </a:solidFill>
                <a:latin typeface="Consolas" panose="020B0609020204030204"/>
              </a:rPr>
              <a:t>3 {</a:t>
            </a:r>
            <a:endParaRPr lang="en-US" sz="1100" spc="-50">
              <a:solidFill>
                <a:srgbClr val="1C1929"/>
              </a:solidFill>
              <a:latin typeface="Consolas" panose="020B0609020204030204"/>
            </a:endParaRPr>
          </a:p>
        </p:txBody>
      </p:sp>
      <p:sp>
        <p:nvSpPr>
          <p:cNvPr id="11" name="Rectangles 10"/>
          <p:cNvSpPr/>
          <p:nvPr/>
        </p:nvSpPr>
        <p:spPr>
          <a:xfrm>
            <a:off x="2828544" y="3947160"/>
            <a:ext cx="4306824" cy="329184"/>
          </a:xfrm>
          <a:prstGeom prst="rect">
            <a:avLst/>
          </a:prstGeom>
        </p:spPr>
        <p:txBody>
          <a:bodyPr lIns="0" tIns="0" rIns="0" bIns="0">
            <a:noAutofit/>
          </a:bodyPr>
          <a:p>
            <a:pPr indent="0">
              <a:lnSpc>
                <a:spcPts val="1390"/>
              </a:lnSpc>
            </a:pPr>
            <a:r>
              <a:rPr lang="en-US" sz="1100" spc="-50">
                <a:solidFill>
                  <a:srgbClr val="1B7721"/>
                </a:solidFill>
                <a:latin typeface="Consolas" panose="020B0609020204030204"/>
              </a:rPr>
              <a:t>//Read Att tines o-F text -Fite </a:t>
            </a:r>
            <a:r>
              <a:rPr lang="en-US" sz="1100" spc="-50">
                <a:solidFill>
                  <a:srgbClr val="2C3569"/>
                </a:solidFill>
                <a:latin typeface="Consolas" panose="020B0609020204030204"/>
              </a:rPr>
              <a:t>tines </a:t>
            </a:r>
            <a:r>
              <a:rPr lang="en-US" sz="1100" spc="-50">
                <a:latin typeface="Consolas" panose="020B0609020204030204"/>
              </a:rPr>
              <a:t>= </a:t>
            </a:r>
            <a:r>
              <a:rPr lang="en-US" sz="1100" spc="-50">
                <a:solidFill>
                  <a:srgbClr val="408EA2"/>
                </a:solidFill>
                <a:latin typeface="Consolas" panose="020B0609020204030204"/>
              </a:rPr>
              <a:t>Fite</a:t>
            </a:r>
            <a:r>
              <a:rPr lang="en-US" sz="1100" spc="-50">
                <a:solidFill>
                  <a:srgbClr val="1C1929"/>
                </a:solidFill>
                <a:latin typeface="Consolas" panose="020B0609020204030204"/>
              </a:rPr>
              <a:t>.</a:t>
            </a:r>
            <a:r>
              <a:rPr lang="en-US" sz="1100" spc="-50">
                <a:solidFill>
                  <a:srgbClr val="6A4735"/>
                </a:solidFill>
                <a:latin typeface="Consolas" panose="020B0609020204030204"/>
              </a:rPr>
              <a:t>ReadAttLinesCf</a:t>
            </a:r>
            <a:r>
              <a:rPr lang="en-US" sz="1100" spc="-50">
                <a:solidFill>
                  <a:srgbClr val="2C3569"/>
                </a:solidFill>
                <a:latin typeface="Consolas" panose="020B0609020204030204"/>
              </a:rPr>
              <a:t>itepath)</a:t>
            </a:r>
            <a:r>
              <a:rPr lang="en-US" sz="1100" spc="-50">
                <a:solidFill>
                  <a:srgbClr val="1C1929"/>
                </a:solidFill>
                <a:latin typeface="Consolas" panose="020B0609020204030204"/>
              </a:rPr>
              <a:t>;</a:t>
            </a:r>
            <a:endParaRPr lang="en-US" sz="1100" spc="-50">
              <a:solidFill>
                <a:srgbClr val="1C1929"/>
              </a:solidFill>
              <a:latin typeface="Consolas" panose="020B0609020204030204"/>
            </a:endParaRPr>
          </a:p>
        </p:txBody>
      </p:sp>
      <p:sp>
        <p:nvSpPr>
          <p:cNvPr id="12" name="Rectangles 11"/>
          <p:cNvSpPr/>
          <p:nvPr/>
        </p:nvSpPr>
        <p:spPr>
          <a:xfrm>
            <a:off x="2822448" y="4300728"/>
            <a:ext cx="3602736" cy="149352"/>
          </a:xfrm>
          <a:prstGeom prst="rect">
            <a:avLst/>
          </a:prstGeom>
        </p:spPr>
        <p:txBody>
          <a:bodyPr wrap="none" lIns="0" tIns="0" rIns="0" bIns="0">
            <a:noAutofit/>
          </a:bodyPr>
          <a:p>
            <a:pPr indent="0">
              <a:lnSpc>
                <a:spcPts val="1390"/>
              </a:lnSpc>
              <a:spcAft>
                <a:spcPts val="840"/>
              </a:spcAft>
            </a:pPr>
            <a:r>
              <a:rPr lang="en-US" sz="1100" spc="-50">
                <a:solidFill>
                  <a:srgbClr val="811BAD"/>
                </a:solidFill>
                <a:latin typeface="Consolas" panose="020B0609020204030204"/>
              </a:rPr>
              <a:t>-Foreach </a:t>
            </a:r>
            <a:r>
              <a:rPr lang="en-US" sz="1100" spc="-50">
                <a:solidFill>
                  <a:srgbClr val="150D9E"/>
                </a:solidFill>
                <a:latin typeface="Consolas" panose="020B0609020204030204"/>
              </a:rPr>
              <a:t>(string </a:t>
            </a:r>
            <a:r>
              <a:rPr lang="en-US" sz="1100" spc="-50">
                <a:solidFill>
                  <a:srgbClr val="2C3569"/>
                </a:solidFill>
                <a:latin typeface="Consolas" panose="020B0609020204030204"/>
              </a:rPr>
              <a:t>tine </a:t>
            </a:r>
            <a:r>
              <a:rPr lang="en-US" sz="1100" spc="-50">
                <a:solidFill>
                  <a:srgbClr val="811BAD"/>
                </a:solidFill>
                <a:latin typeface="Consolas" panose="020B0609020204030204"/>
              </a:rPr>
              <a:t>in </a:t>
            </a:r>
            <a:r>
              <a:rPr lang="en-US" sz="1100" spc="-50">
                <a:solidFill>
                  <a:srgbClr val="2C3569"/>
                </a:solidFill>
                <a:latin typeface="Consolas" panose="020B0609020204030204"/>
              </a:rPr>
              <a:t>tines)</a:t>
            </a:r>
            <a:endParaRPr lang="en-US" sz="1100" spc="-50">
              <a:solidFill>
                <a:srgbClr val="2C3569"/>
              </a:solidFill>
              <a:latin typeface="Consolas" panose="020B0609020204030204"/>
            </a:endParaRPr>
          </a:p>
        </p:txBody>
      </p:sp>
      <p:sp>
        <p:nvSpPr>
          <p:cNvPr id="13" name="Rectangles 12"/>
          <p:cNvSpPr/>
          <p:nvPr/>
        </p:nvSpPr>
        <p:spPr>
          <a:xfrm>
            <a:off x="3313176" y="4657344"/>
            <a:ext cx="2852928" cy="149352"/>
          </a:xfrm>
          <a:prstGeom prst="rect">
            <a:avLst/>
          </a:prstGeom>
        </p:spPr>
        <p:txBody>
          <a:bodyPr wrap="none" lIns="0" tIns="0" rIns="0" bIns="0">
            <a:noAutofit/>
          </a:bodyPr>
          <a:p>
            <a:pPr indent="0"/>
            <a:r>
              <a:rPr lang="en-US" sz="1100" spc="-50">
                <a:solidFill>
                  <a:srgbClr val="408EA2"/>
                </a:solidFill>
                <a:latin typeface="Consolas" panose="020B0609020204030204"/>
              </a:rPr>
              <a:t>Consote</a:t>
            </a:r>
            <a:r>
              <a:rPr lang="en-US" sz="1100" spc="-50">
                <a:solidFill>
                  <a:srgbClr val="1C1929"/>
                </a:solidFill>
                <a:latin typeface="Consolas" panose="020B0609020204030204"/>
              </a:rPr>
              <a:t>.</a:t>
            </a:r>
            <a:r>
              <a:rPr lang="en-US" sz="1100" spc="-50">
                <a:solidFill>
                  <a:srgbClr val="6A4735"/>
                </a:solidFill>
                <a:latin typeface="Consolas" panose="020B0609020204030204"/>
              </a:rPr>
              <a:t>WriteLine</a:t>
            </a:r>
            <a:r>
              <a:rPr lang="en-US" sz="1100" spc="-50">
                <a:solidFill>
                  <a:srgbClr val="1C1929"/>
                </a:solidFill>
                <a:latin typeface="Consolas" panose="020B0609020204030204"/>
              </a:rPr>
              <a:t>Ct</a:t>
            </a:r>
            <a:r>
              <a:rPr lang="en-US" sz="1100" spc="-50">
                <a:solidFill>
                  <a:srgbClr val="2C3569"/>
                </a:solidFill>
                <a:latin typeface="Consolas" panose="020B0609020204030204"/>
              </a:rPr>
              <a:t>ine)</a:t>
            </a:r>
            <a:r>
              <a:rPr lang="en-US" sz="1100" spc="-50">
                <a:solidFill>
                  <a:srgbClr val="1C1929"/>
                </a:solidFill>
                <a:latin typeface="Consolas" panose="020B0609020204030204"/>
              </a:rPr>
              <a:t>;</a:t>
            </a:r>
            <a:endParaRPr lang="en-US" sz="1100" spc="-50">
              <a:solidFill>
                <a:srgbClr val="1C1929"/>
              </a:solidFill>
              <a:latin typeface="Consolas" panose="020B0609020204030204"/>
            </a:endParaRPr>
          </a:p>
        </p:txBody>
      </p:sp>
      <p:sp>
        <p:nvSpPr>
          <p:cNvPr id="14" name="Rectangles 13"/>
          <p:cNvSpPr/>
          <p:nvPr/>
        </p:nvSpPr>
        <p:spPr>
          <a:xfrm>
            <a:off x="2840736" y="4837176"/>
            <a:ext cx="73152" cy="134112"/>
          </a:xfrm>
          <a:prstGeom prst="rect">
            <a:avLst/>
          </a:prstGeom>
        </p:spPr>
        <p:txBody>
          <a:bodyPr wrap="none" lIns="0" tIns="0" rIns="0" bIns="0">
            <a:noAutofit/>
          </a:bodyPr>
          <a:p>
            <a:pPr indent="0">
              <a:lnSpc>
                <a:spcPts val="1390"/>
              </a:lnSpc>
            </a:pPr>
            <a:r>
              <a:rPr lang="en-US" sz="2600">
                <a:solidFill>
                  <a:srgbClr val="1C1929"/>
                </a:solidFill>
                <a:latin typeface="Calibri" panose="020F0502020204030204"/>
              </a:rPr>
              <a:t>&gt;</a:t>
            </a:r>
            <a:endParaRPr lang="en-US" sz="2600">
              <a:solidFill>
                <a:srgbClr val="1C1929"/>
              </a:solidFill>
              <a:latin typeface="Calibri" panose="020F0502020204030204"/>
            </a:endParaRPr>
          </a:p>
        </p:txBody>
      </p:sp>
      <p:sp>
        <p:nvSpPr>
          <p:cNvPr id="15" name="Rectangles 14"/>
          <p:cNvSpPr/>
          <p:nvPr/>
        </p:nvSpPr>
        <p:spPr>
          <a:xfrm>
            <a:off x="2356104" y="5013960"/>
            <a:ext cx="76200" cy="131064"/>
          </a:xfrm>
          <a:prstGeom prst="rect">
            <a:avLst/>
          </a:prstGeom>
        </p:spPr>
        <p:txBody>
          <a:bodyPr wrap="none" lIns="0" tIns="0" rIns="0" bIns="0">
            <a:noAutofit/>
          </a:bodyPr>
          <a:p>
            <a:pPr indent="0">
              <a:lnSpc>
                <a:spcPts val="1390"/>
              </a:lnSpc>
            </a:pPr>
            <a:r>
              <a:rPr lang="en-US" sz="2600">
                <a:solidFill>
                  <a:srgbClr val="1C1929"/>
                </a:solidFill>
                <a:latin typeface="Calibri" panose="020F0502020204030204"/>
              </a:rPr>
              <a:t>&gt;</a:t>
            </a:r>
            <a:endParaRPr lang="en-US" sz="2600">
              <a:solidFill>
                <a:srgbClr val="1C1929"/>
              </a:solidFill>
              <a:latin typeface="Calibri" panose="020F0502020204030204"/>
            </a:endParaRPr>
          </a:p>
        </p:txBody>
      </p:sp>
      <p:sp>
        <p:nvSpPr>
          <p:cNvPr id="16" name="Rectangles 15"/>
          <p:cNvSpPr/>
          <p:nvPr/>
        </p:nvSpPr>
        <p:spPr>
          <a:xfrm>
            <a:off x="835152" y="5227320"/>
            <a:ext cx="1917192" cy="100584"/>
          </a:xfrm>
          <a:prstGeom prst="rect">
            <a:avLst/>
          </a:prstGeom>
        </p:spPr>
        <p:txBody>
          <a:bodyPr wrap="none" lIns="0" tIns="0" rIns="0" bIns="0">
            <a:noAutofit/>
          </a:bodyPr>
          <a:p>
            <a:pPr indent="0" algn="just">
              <a:lnSpc>
                <a:spcPts val="1390"/>
              </a:lnSpc>
              <a:spcAft>
                <a:spcPts val="1680"/>
              </a:spcAft>
            </a:pPr>
            <a:r>
              <a:rPr lang="en-US" sz="1100" spc="-50">
                <a:solidFill>
                  <a:srgbClr val="A6A4A6"/>
                </a:solidFill>
                <a:latin typeface="Consolas" panose="020B0609020204030204"/>
              </a:rPr>
              <a:t>i    </a:t>
            </a:r>
            <a:r>
              <a:rPr lang="en-US" sz="1100" spc="-50">
                <a:solidFill>
                  <a:srgbClr val="811BAD"/>
                </a:solidFill>
                <a:latin typeface="Consolas" panose="020B0609020204030204"/>
              </a:rPr>
              <a:t>etse</a:t>
            </a:r>
            <a:endParaRPr lang="en-US" sz="1100" spc="-50">
              <a:solidFill>
                <a:srgbClr val="811BAD"/>
              </a:solidFill>
              <a:latin typeface="Consolas" panose="020B0609020204030204"/>
            </a:endParaRPr>
          </a:p>
        </p:txBody>
      </p:sp>
      <p:sp>
        <p:nvSpPr>
          <p:cNvPr id="17" name="Rectangles 16"/>
          <p:cNvSpPr/>
          <p:nvPr/>
        </p:nvSpPr>
        <p:spPr>
          <a:xfrm>
            <a:off x="2773680" y="5550408"/>
            <a:ext cx="5138928" cy="140208"/>
          </a:xfrm>
          <a:prstGeom prst="rect">
            <a:avLst/>
          </a:prstGeom>
        </p:spPr>
        <p:txBody>
          <a:bodyPr wrap="none" lIns="0" tIns="0" rIns="0" bIns="0">
            <a:noAutofit/>
          </a:bodyPr>
          <a:p>
            <a:pPr indent="0"/>
            <a:r>
              <a:rPr lang="en-US" sz="1050">
                <a:solidFill>
                  <a:srgbClr val="408EA2"/>
                </a:solidFill>
                <a:latin typeface="Consolas" panose="020B0609020204030204"/>
              </a:rPr>
              <a:t>Consote </a:t>
            </a:r>
            <a:r>
              <a:rPr lang="en-US" sz="1050">
                <a:solidFill>
                  <a:srgbClr val="1C1929"/>
                </a:solidFill>
                <a:latin typeface="Consolas" panose="020B0609020204030204"/>
              </a:rPr>
              <a:t>. </a:t>
            </a:r>
            <a:r>
              <a:rPr lang="en-US" sz="1050">
                <a:solidFill>
                  <a:srgbClr val="6A4735"/>
                </a:solidFill>
                <a:latin typeface="Consolas" panose="020B0609020204030204"/>
              </a:rPr>
              <a:t>WriteLineC </a:t>
            </a:r>
            <a:r>
              <a:rPr lang="en-US" sz="1050">
                <a:solidFill>
                  <a:srgbClr val="671F28"/>
                </a:solidFill>
                <a:latin typeface="Consolas" panose="020B0609020204030204"/>
              </a:rPr>
              <a:t>" Fite does not exist..."]);</a:t>
            </a:r>
            <a:endParaRPr lang="en-US" sz="1050">
              <a:solidFill>
                <a:srgbClr val="671F28"/>
              </a:solidFill>
              <a:latin typeface="Consolas" panose="020B0609020204030204"/>
            </a:endParaRPr>
          </a:p>
        </p:txBody>
      </p:sp>
      <p:sp>
        <p:nvSpPr>
          <p:cNvPr id="18" name="Rectangles 17"/>
          <p:cNvSpPr/>
          <p:nvPr/>
        </p:nvSpPr>
        <p:spPr>
          <a:xfrm>
            <a:off x="2316480" y="5715000"/>
            <a:ext cx="73152" cy="124968"/>
          </a:xfrm>
          <a:prstGeom prst="rect">
            <a:avLst/>
          </a:prstGeom>
        </p:spPr>
        <p:txBody>
          <a:bodyPr wrap="none" lIns="0" tIns="0" rIns="0" bIns="0">
            <a:noAutofit/>
          </a:bodyPr>
          <a:p>
            <a:pPr indent="0">
              <a:spcAft>
                <a:spcPts val="840"/>
              </a:spcAft>
            </a:pPr>
            <a:r>
              <a:rPr lang="en-US" sz="2600">
                <a:solidFill>
                  <a:srgbClr val="1C1929"/>
                </a:solidFill>
                <a:latin typeface="Calibri" panose="020F0502020204030204"/>
              </a:rPr>
              <a:t>&gt;</a:t>
            </a:r>
            <a:endParaRPr lang="en-US" sz="2600">
              <a:solidFill>
                <a:srgbClr val="1C1929"/>
              </a:solidFill>
              <a:latin typeface="Calibri" panose="020F0502020204030204"/>
            </a:endParaRPr>
          </a:p>
        </p:txBody>
      </p:sp>
      <p:sp>
        <p:nvSpPr>
          <p:cNvPr id="19" name="Rectangles 18"/>
          <p:cNvSpPr/>
          <p:nvPr/>
        </p:nvSpPr>
        <p:spPr>
          <a:xfrm>
            <a:off x="1353312" y="6196584"/>
            <a:ext cx="112776" cy="161544"/>
          </a:xfrm>
          <a:prstGeom prst="rect">
            <a:avLst/>
          </a:prstGeom>
        </p:spPr>
        <p:txBody>
          <a:bodyPr wrap="none" lIns="0" tIns="0" rIns="0" bIns="0">
            <a:noAutofit/>
          </a:bodyPr>
          <a:p>
            <a:pPr indent="0"/>
            <a:r>
              <a:rPr lang="en-US" sz="2600">
                <a:latin typeface="Calibri" panose="020F0502020204030204"/>
              </a:rPr>
              <a:t>&gt;</a:t>
            </a:r>
            <a:endParaRPr lang="en-US" sz="2600">
              <a:latin typeface="Calibri" panose="020F0502020204030204"/>
            </a:endParaRPr>
          </a:p>
        </p:txBody>
      </p:sp>
      <p:sp>
        <p:nvSpPr>
          <p:cNvPr id="20" name="Rectangles 19"/>
          <p:cNvSpPr/>
          <p:nvPr/>
        </p:nvSpPr>
        <p:spPr>
          <a:xfrm>
            <a:off x="1825752" y="6028944"/>
            <a:ext cx="109728" cy="161544"/>
          </a:xfrm>
          <a:prstGeom prst="rect">
            <a:avLst/>
          </a:prstGeom>
        </p:spPr>
        <p:txBody>
          <a:bodyPr wrap="none" lIns="0" tIns="0" rIns="0" bIns="0">
            <a:noAutofit/>
          </a:bodyPr>
          <a:p>
            <a:pPr indent="0">
              <a:spcBef>
                <a:spcPts val="840"/>
              </a:spcBef>
            </a:pPr>
            <a:r>
              <a:rPr lang="en-US" sz="2600">
                <a:latin typeface="Calibri" panose="020F0502020204030204"/>
              </a:rPr>
              <a:t>&gt;</a:t>
            </a:r>
            <a:endParaRPr lang="en-US" sz="2600">
              <a:latin typeface="Calibri" panose="020F0502020204030204"/>
            </a:endParaRPr>
          </a:p>
        </p:txBody>
      </p:sp>
      <p:sp>
        <p:nvSpPr>
          <p:cNvPr id="21" name="Rectangles 20"/>
          <p:cNvSpPr/>
          <p:nvPr/>
        </p:nvSpPr>
        <p:spPr>
          <a:xfrm>
            <a:off x="883920" y="6361176"/>
            <a:ext cx="106680" cy="161544"/>
          </a:xfrm>
          <a:prstGeom prst="rect">
            <a:avLst/>
          </a:prstGeom>
        </p:spPr>
        <p:txBody>
          <a:bodyPr wrap="none" lIns="0" tIns="0" rIns="0" bIns="0">
            <a:noAutofit/>
          </a:bodyPr>
          <a:p>
            <a:pPr indent="0"/>
            <a:r>
              <a:rPr lang="en-US" sz="2600">
                <a:latin typeface="Calibri" panose="020F0502020204030204"/>
              </a:rPr>
              <a:t>&gt;</a:t>
            </a:r>
            <a:endParaRPr lang="en-US" sz="2600">
              <a:latin typeface="Calibri" panose="020F0502020204030204"/>
            </a:endParaRPr>
          </a:p>
        </p:txBody>
      </p:sp>
      <p:sp>
        <p:nvSpPr>
          <p:cNvPr id="22" name="Rectangles 21"/>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266688" y="993648"/>
            <a:ext cx="2782824" cy="344424"/>
          </a:xfrm>
          <a:prstGeom prst="rect">
            <a:avLst/>
          </a:prstGeom>
        </p:spPr>
        <p:txBody>
          <a:bodyPr wrap="none" lIns="0" tIns="0" rIns="0" bIns="0">
            <a:noAutofit/>
          </a:bodyPr>
          <a:p>
            <a:pPr indent="0"/>
            <a:r>
              <a:rPr lang="en-US" sz="2700">
                <a:solidFill>
                  <a:srgbClr val="FC0000"/>
                </a:solidFill>
                <a:latin typeface="Calibri" panose="020F0502020204030204"/>
              </a:rPr>
              <a:t>{ Reading text files}</a:t>
            </a:r>
            <a:endParaRPr lang="en-US" sz="2700">
              <a:solidFill>
                <a:srgbClr val="FC0000"/>
              </a:solidFill>
              <a:latin typeface="Calibri" panose="020F0502020204030204"/>
            </a:endParaRPr>
          </a:p>
        </p:txBody>
      </p:sp>
      <p:sp>
        <p:nvSpPr>
          <p:cNvPr id="3" name="Rectangles 2"/>
          <p:cNvSpPr/>
          <p:nvPr/>
        </p:nvSpPr>
        <p:spPr>
          <a:xfrm>
            <a:off x="972312" y="832104"/>
            <a:ext cx="938784" cy="384048"/>
          </a:xfrm>
          <a:prstGeom prst="rect">
            <a:avLst/>
          </a:prstGeom>
        </p:spPr>
        <p:txBody>
          <a:bodyPr wrap="none" lIns="0" tIns="0" rIns="0" bIns="0">
            <a:noAutofit/>
          </a:bodyPr>
          <a:p>
            <a:pPr indent="0">
              <a:spcAft>
                <a:spcPts val="840"/>
              </a:spcAft>
            </a:pPr>
            <a:r>
              <a:rPr lang="en-US" sz="4300">
                <a:latin typeface="Calibri" panose="020F0502020204030204"/>
              </a:rPr>
              <a:t>Files</a:t>
            </a:r>
            <a:endParaRPr lang="en-US" sz="4300">
              <a:latin typeface="Calibri" panose="020F0502020204030204"/>
            </a:endParaRPr>
          </a:p>
        </p:txBody>
      </p:sp>
      <p:sp>
        <p:nvSpPr>
          <p:cNvPr id="4" name="Rectangles 3"/>
          <p:cNvSpPr/>
          <p:nvPr/>
        </p:nvSpPr>
        <p:spPr>
          <a:xfrm>
            <a:off x="1033272" y="1399032"/>
            <a:ext cx="2462784" cy="615696"/>
          </a:xfrm>
          <a:prstGeom prst="rect">
            <a:avLst/>
          </a:prstGeom>
        </p:spPr>
        <p:txBody>
          <a:bodyPr lIns="0" tIns="0" rIns="0" bIns="0">
            <a:noAutofit/>
          </a:bodyPr>
          <a:p>
            <a:pPr indent="0">
              <a:lnSpc>
                <a:spcPts val="1870"/>
              </a:lnSpc>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System.10; </a:t>
            </a: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SessionllDemo {</a:t>
            </a:r>
            <a:endParaRPr lang="en-US" sz="1700" spc="-50">
              <a:solidFill>
                <a:srgbClr val="120D18"/>
              </a:solidFill>
              <a:latin typeface="Consolas" panose="020B0609020204030204"/>
            </a:endParaRPr>
          </a:p>
        </p:txBody>
      </p:sp>
      <p:sp>
        <p:nvSpPr>
          <p:cNvPr id="5" name="Rectangles 4"/>
          <p:cNvSpPr/>
          <p:nvPr/>
        </p:nvSpPr>
        <p:spPr>
          <a:xfrm>
            <a:off x="1453896" y="2081784"/>
            <a:ext cx="594360" cy="88392"/>
          </a:xfrm>
          <a:prstGeom prst="rect">
            <a:avLst/>
          </a:prstGeom>
        </p:spPr>
        <p:txBody>
          <a:bodyPr wrap="none" lIns="0" tIns="0" rIns="0" bIns="0">
            <a:noAutofit/>
          </a:bodyPr>
          <a:p>
            <a:pPr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p:txBody>
      </p:sp>
      <p:sp>
        <p:nvSpPr>
          <p:cNvPr id="6" name="Rectangles 5"/>
          <p:cNvSpPr/>
          <p:nvPr/>
        </p:nvSpPr>
        <p:spPr>
          <a:xfrm>
            <a:off x="1469136" y="2225040"/>
            <a:ext cx="2139696" cy="182880"/>
          </a:xfrm>
          <a:prstGeom prst="rect">
            <a:avLst/>
          </a:prstGeom>
        </p:spPr>
        <p:txBody>
          <a:bodyPr wrap="none" lIns="0" tIns="0" rIns="0" bIns="0">
            <a:noAutofit/>
          </a:bodyPr>
          <a:p>
            <a:pPr indent="0">
              <a:lnSpc>
                <a:spcPts val="1970"/>
              </a:lnSpc>
            </a:pPr>
            <a:r>
              <a:rPr lang="en-US" sz="1700" spc="-50">
                <a:solidFill>
                  <a:srgbClr val="130ECE"/>
                </a:solidFill>
                <a:latin typeface="Consolas" panose="020B0609020204030204"/>
              </a:rPr>
              <a:t>public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p:txBody>
      </p:sp>
      <p:sp>
        <p:nvSpPr>
          <p:cNvPr id="7" name="Rectangles 6"/>
          <p:cNvSpPr/>
          <p:nvPr/>
        </p:nvSpPr>
        <p:spPr>
          <a:xfrm>
            <a:off x="1475232" y="2447544"/>
            <a:ext cx="64008" cy="167640"/>
          </a:xfrm>
          <a:prstGeom prst="rect">
            <a:avLst/>
          </a:prstGeom>
        </p:spPr>
        <p:txBody>
          <a:bodyPr wrap="none" lIns="0" tIns="0" rIns="0" bIns="0">
            <a:noAutofit/>
          </a:bodyPr>
          <a:p>
            <a:pPr indent="0">
              <a:lnSpc>
                <a:spcPts val="197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8" name="Rectangles 7"/>
          <p:cNvSpPr/>
          <p:nvPr/>
        </p:nvSpPr>
        <p:spPr>
          <a:xfrm>
            <a:off x="1886712" y="2673096"/>
            <a:ext cx="594360" cy="88392"/>
          </a:xfrm>
          <a:prstGeom prst="rect">
            <a:avLst/>
          </a:prstGeom>
        </p:spPr>
        <p:txBody>
          <a:bodyPr wrap="none" lIns="0" tIns="0" rIns="0" bIns="0">
            <a:noAutofit/>
          </a:bodyPr>
          <a:p>
            <a:pPr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p:txBody>
      </p:sp>
      <p:sp>
        <p:nvSpPr>
          <p:cNvPr id="9" name="Rectangles 8"/>
          <p:cNvSpPr/>
          <p:nvPr/>
        </p:nvSpPr>
        <p:spPr>
          <a:xfrm>
            <a:off x="1901952" y="2813304"/>
            <a:ext cx="3313176" cy="195072"/>
          </a:xfrm>
          <a:prstGeom prst="rect">
            <a:avLst/>
          </a:prstGeom>
        </p:spPr>
        <p:txBody>
          <a:bodyPr wrap="none" lIns="0" tIns="0" rIns="0" bIns="0">
            <a:noAutofit/>
          </a:bodyPr>
          <a:p>
            <a:pPr indent="0"/>
            <a:r>
              <a:rPr lang="en-US" sz="1700" spc="-50">
                <a:solidFill>
                  <a:srgbClr val="130ECE"/>
                </a:solidFill>
                <a:latin typeface="Consolas" panose="020B0609020204030204"/>
              </a:rPr>
              <a:t>static void </a:t>
            </a:r>
            <a:r>
              <a:rPr lang="en-US" sz="1700" spc="-50">
                <a:solidFill>
                  <a:srgbClr val="2C3569"/>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p:txBody>
      </p:sp>
      <p:sp>
        <p:nvSpPr>
          <p:cNvPr id="10" name="Rectangles 9"/>
          <p:cNvSpPr/>
          <p:nvPr/>
        </p:nvSpPr>
        <p:spPr>
          <a:xfrm>
            <a:off x="1908048" y="3038856"/>
            <a:ext cx="64008" cy="170688"/>
          </a:xfrm>
          <a:prstGeom prst="rect">
            <a:avLst/>
          </a:prstGeom>
        </p:spPr>
        <p:txBody>
          <a:bodyPr wrap="none" lIns="0" tIns="0" rIns="0" bIns="0">
            <a:noAutofit/>
          </a:bodyPr>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1" name="Rectangles 10"/>
          <p:cNvSpPr/>
          <p:nvPr/>
        </p:nvSpPr>
        <p:spPr>
          <a:xfrm>
            <a:off x="2334768" y="3273552"/>
            <a:ext cx="7620000" cy="414528"/>
          </a:xfrm>
          <a:prstGeom prst="rect">
            <a:avLst/>
          </a:prstGeom>
        </p:spPr>
        <p:txBody>
          <a:bodyPr lIns="0" tIns="0" rIns="0" bIns="0">
            <a:noAutofit/>
          </a:bodyPr>
          <a:p>
            <a:pPr indent="0">
              <a:lnSpc>
                <a:spcPts val="1800"/>
              </a:lnSpc>
            </a:pPr>
            <a:r>
              <a:rPr lang="en-US" sz="1700" spc="-50">
                <a:solidFill>
                  <a:srgbClr val="130ECE"/>
                </a:solidFill>
                <a:latin typeface="Consolas" panose="020B0609020204030204"/>
              </a:rPr>
              <a:t>string </a:t>
            </a:r>
            <a:r>
              <a:rPr lang="en-US" sz="1700" spc="-50">
                <a:solidFill>
                  <a:srgbClr val="2C3569"/>
                </a:solidFill>
                <a:latin typeface="Consolas" panose="020B0609020204030204"/>
              </a:rPr>
              <a:t>filepath </a:t>
            </a:r>
            <a:r>
              <a:rPr lang="en-US" sz="1700" spc="-50">
                <a:latin typeface="Consolas" panose="020B0609020204030204"/>
              </a:rPr>
              <a:t>= </a:t>
            </a:r>
            <a:r>
              <a:rPr lang="en-US" sz="1700" spc="-50">
                <a:solidFill>
                  <a:srgbClr val="671F28"/>
                </a:solidFill>
                <a:latin typeface="Consolas" panose="020B0609020204030204"/>
              </a:rPr>
              <a:t>@"E:\MSVS2022CDAC\Session7Demo\Session7Demo\abc.txt"</a:t>
            </a:r>
            <a:r>
              <a:rPr lang="en-US" sz="1700" spc="-50">
                <a:solidFill>
                  <a:srgbClr val="120D18"/>
                </a:solidFill>
                <a:latin typeface="Consolas" panose="020B0609020204030204"/>
              </a:rPr>
              <a:t>; </a:t>
            </a:r>
            <a:r>
              <a:rPr lang="en-US" sz="1700" spc="-50">
                <a:solidFill>
                  <a:srgbClr val="130ECE"/>
                </a:solidFill>
                <a:latin typeface="Consolas" panose="020B0609020204030204"/>
              </a:rPr>
              <a:t>string </a:t>
            </a:r>
            <a:r>
              <a:rPr lang="en-US" sz="1700" spc="-50">
                <a:solidFill>
                  <a:srgbClr val="2C3569"/>
                </a:solidFill>
                <a:latin typeface="Consolas" panose="020B0609020204030204"/>
              </a:rPr>
              <a:t>lines;</a:t>
            </a:r>
            <a:endParaRPr lang="en-US" sz="1700" spc="-50">
              <a:solidFill>
                <a:srgbClr val="2C3569"/>
              </a:solidFill>
              <a:latin typeface="Consolas" panose="020B0609020204030204"/>
            </a:endParaRPr>
          </a:p>
        </p:txBody>
      </p:sp>
      <p:sp>
        <p:nvSpPr>
          <p:cNvPr id="12" name="Rectangles 11"/>
          <p:cNvSpPr/>
          <p:nvPr/>
        </p:nvSpPr>
        <p:spPr>
          <a:xfrm>
            <a:off x="2331720" y="3724656"/>
            <a:ext cx="2773680" cy="195072"/>
          </a:xfrm>
          <a:prstGeom prst="rect">
            <a:avLst/>
          </a:prstGeom>
        </p:spPr>
        <p:txBody>
          <a:bodyPr wrap="none" lIns="0" tIns="0" rIns="0" bIns="0">
            <a:noAutofit/>
          </a:bodyPr>
          <a:p>
            <a:pPr indent="0">
              <a:lnSpc>
                <a:spcPts val="1800"/>
              </a:lnSpc>
            </a:pPr>
            <a:r>
              <a:rPr lang="en-US" sz="1700" spc="-50">
                <a:solidFill>
                  <a:srgbClr val="811BAD"/>
                </a:solidFill>
                <a:latin typeface="Consolas" panose="020B0609020204030204"/>
              </a:rPr>
              <a:t>if </a:t>
            </a:r>
            <a:r>
              <a:rPr lang="en-US" sz="1700" spc="-50">
                <a:solidFill>
                  <a:srgbClr val="366D7F"/>
                </a:solidFill>
                <a:latin typeface="Consolas" panose="020B0609020204030204"/>
              </a:rPr>
              <a:t>(File</a:t>
            </a:r>
            <a:r>
              <a:rPr lang="en-US" sz="1700" spc="-50">
                <a:solidFill>
                  <a:srgbClr val="120D18"/>
                </a:solidFill>
                <a:latin typeface="Consolas" panose="020B0609020204030204"/>
              </a:rPr>
              <a:t>.</a:t>
            </a:r>
            <a:r>
              <a:rPr lang="en-US" sz="1700" spc="-50">
                <a:solidFill>
                  <a:srgbClr val="6A4735"/>
                </a:solidFill>
                <a:latin typeface="Consolas" panose="020B0609020204030204"/>
              </a:rPr>
              <a:t>Exists(f</a:t>
            </a:r>
            <a:r>
              <a:rPr lang="en-US" sz="1700" spc="-50">
                <a:solidFill>
                  <a:srgbClr val="2C3569"/>
                </a:solidFill>
                <a:latin typeface="Consolas" panose="020B0609020204030204"/>
              </a:rPr>
              <a:t>ilepath)}</a:t>
            </a:r>
            <a:endParaRPr lang="en-US" sz="1700" spc="-50">
              <a:solidFill>
                <a:srgbClr val="2C3569"/>
              </a:solidFill>
              <a:latin typeface="Consolas" panose="020B0609020204030204"/>
            </a:endParaRPr>
          </a:p>
        </p:txBody>
      </p:sp>
      <p:sp>
        <p:nvSpPr>
          <p:cNvPr id="13" name="Rectangles 12"/>
          <p:cNvSpPr/>
          <p:nvPr/>
        </p:nvSpPr>
        <p:spPr>
          <a:xfrm>
            <a:off x="2340864" y="3953256"/>
            <a:ext cx="67056" cy="170688"/>
          </a:xfrm>
          <a:prstGeom prst="rect">
            <a:avLst/>
          </a:prstGeom>
        </p:spPr>
        <p:txBody>
          <a:bodyPr wrap="none" lIns="0" tIns="0" rIns="0" bIns="0">
            <a:noAutofit/>
          </a:bodyPr>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4" name="Rectangles 13"/>
          <p:cNvSpPr/>
          <p:nvPr/>
        </p:nvSpPr>
        <p:spPr>
          <a:xfrm>
            <a:off x="2764536" y="4184904"/>
            <a:ext cx="7330440" cy="414528"/>
          </a:xfrm>
          <a:prstGeom prst="rect">
            <a:avLst/>
          </a:prstGeom>
        </p:spPr>
        <p:txBody>
          <a:bodyPr lIns="0" tIns="0" rIns="0" bIns="0">
            <a:noAutofit/>
          </a:bodyPr>
          <a:p>
            <a:pPr indent="-419100">
              <a:lnSpc>
                <a:spcPts val="1800"/>
              </a:lnSpc>
            </a:pPr>
            <a:r>
              <a:rPr lang="en-US" sz="1700" spc="-50">
                <a:solidFill>
                  <a:srgbClr val="1B7721"/>
                </a:solidFill>
                <a:latin typeface="Consolas" panose="020B0609020204030204"/>
              </a:rPr>
              <a:t>//Read whole lines in text file at once and store in string variable </a:t>
            </a:r>
            <a:r>
              <a:rPr lang="en-US" sz="1700" spc="-50">
                <a:solidFill>
                  <a:srgbClr val="2C3569"/>
                </a:solidFill>
                <a:latin typeface="Consolas" panose="020B0609020204030204"/>
              </a:rPr>
              <a:t>lines </a:t>
            </a:r>
            <a:r>
              <a:rPr lang="en-US" sz="1700" spc="-50">
                <a:latin typeface="Consolas" panose="020B0609020204030204"/>
              </a:rPr>
              <a:t>= </a:t>
            </a:r>
            <a:r>
              <a:rPr lang="en-US" sz="1700" spc="-50">
                <a:solidFill>
                  <a:srgbClr val="408EA2"/>
                </a:solidFill>
                <a:latin typeface="Consolas" panose="020B0609020204030204"/>
              </a:rPr>
              <a:t>File</a:t>
            </a:r>
            <a:r>
              <a:rPr lang="en-US" sz="1700" spc="-50">
                <a:solidFill>
                  <a:srgbClr val="120D18"/>
                </a:solidFill>
                <a:latin typeface="Consolas" panose="020B0609020204030204"/>
              </a:rPr>
              <a:t>.</a:t>
            </a:r>
            <a:r>
              <a:rPr lang="en-US" sz="1700" spc="-50">
                <a:solidFill>
                  <a:srgbClr val="6A4735"/>
                </a:solidFill>
                <a:latin typeface="Consolas" panose="020B0609020204030204"/>
              </a:rPr>
              <a:t>ReadAllTextCf</a:t>
            </a:r>
            <a:r>
              <a:rPr lang="en-US" sz="1700" spc="-50">
                <a:solidFill>
                  <a:srgbClr val="2C3569"/>
                </a:solidFill>
                <a:latin typeface="Consolas" panose="020B0609020204030204"/>
              </a:rPr>
              <a:t>ilepath)</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p:txBody>
      </p:sp>
      <p:sp>
        <p:nvSpPr>
          <p:cNvPr id="15" name="Rectangles 14"/>
          <p:cNvSpPr/>
          <p:nvPr/>
        </p:nvSpPr>
        <p:spPr>
          <a:xfrm>
            <a:off x="3191256" y="4639056"/>
            <a:ext cx="2654808" cy="192024"/>
          </a:xfrm>
          <a:prstGeom prst="rect">
            <a:avLst/>
          </a:prstGeom>
        </p:spPr>
        <p:txBody>
          <a:bodyPr wrap="none" lIns="0" tIns="0" rIns="0" bIns="0">
            <a:noAutofit/>
          </a:bodyPr>
          <a:p>
            <a:pPr indent="0">
              <a:lnSpc>
                <a:spcPts val="1800"/>
              </a:lnSpc>
            </a:pPr>
            <a:r>
              <a:rPr lang="en-US" sz="1700" spc="-50">
                <a:solidFill>
                  <a:srgbClr val="408EA2"/>
                </a:solidFill>
                <a:latin typeface="Consolas" panose="020B0609020204030204"/>
              </a:rPr>
              <a:t>Console</a:t>
            </a:r>
            <a:r>
              <a:rPr lang="en-US" sz="1700" spc="-50">
                <a:solidFill>
                  <a:srgbClr val="120D18"/>
                </a:solidFill>
                <a:latin typeface="Consolas" panose="020B0609020204030204"/>
              </a:rPr>
              <a:t>.</a:t>
            </a:r>
            <a:r>
              <a:rPr lang="en-US" sz="1700" spc="-50">
                <a:solidFill>
                  <a:srgbClr val="6A4735"/>
                </a:solidFill>
                <a:latin typeface="Consolas" panose="020B0609020204030204"/>
              </a:rPr>
              <a:t>WriteLine(lines)</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p:txBody>
      </p:sp>
      <p:sp>
        <p:nvSpPr>
          <p:cNvPr id="16" name="Rectangles 15"/>
          <p:cNvSpPr/>
          <p:nvPr/>
        </p:nvSpPr>
        <p:spPr>
          <a:xfrm>
            <a:off x="981456" y="4809744"/>
            <a:ext cx="1423416" cy="295656"/>
          </a:xfrm>
          <a:prstGeom prst="rect">
            <a:avLst/>
          </a:prstGeom>
        </p:spPr>
        <p:txBody>
          <a:bodyPr wrap="none" lIns="0" tIns="0" rIns="0" bIns="0">
            <a:noAutofit/>
          </a:bodyPr>
          <a:p>
            <a:pPr indent="0" algn="just"/>
            <a:r>
              <a:rPr lang="en-US" sz="2600">
                <a:solidFill>
                  <a:srgbClr val="D4D4D4"/>
                </a:solidFill>
                <a:latin typeface="Calibri" panose="020F0502020204030204"/>
              </a:rPr>
              <a:t>j    </a:t>
            </a: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7" name="Rectangles 16"/>
          <p:cNvSpPr/>
          <p:nvPr/>
        </p:nvSpPr>
        <p:spPr>
          <a:xfrm>
            <a:off x="2328672" y="5108448"/>
            <a:ext cx="408432" cy="137160"/>
          </a:xfrm>
          <a:prstGeom prst="rect">
            <a:avLst/>
          </a:prstGeom>
        </p:spPr>
        <p:txBody>
          <a:bodyPr wrap="none" lIns="0" tIns="0" rIns="0" bIns="0">
            <a:noAutofit/>
          </a:bodyPr>
          <a:p>
            <a:pPr indent="0"/>
            <a:r>
              <a:rPr lang="en-US" sz="1700" spc="-50">
                <a:solidFill>
                  <a:srgbClr val="811BAD"/>
                </a:solidFill>
                <a:latin typeface="Consolas" panose="020B0609020204030204"/>
              </a:rPr>
              <a:t>else</a:t>
            </a:r>
            <a:endParaRPr lang="en-US" sz="1700" spc="-50">
              <a:solidFill>
                <a:srgbClr val="811BAD"/>
              </a:solidFill>
              <a:latin typeface="Consolas" panose="020B0609020204030204"/>
            </a:endParaRPr>
          </a:p>
        </p:txBody>
      </p:sp>
      <p:sp>
        <p:nvSpPr>
          <p:cNvPr id="18" name="Rectangles 17"/>
          <p:cNvSpPr/>
          <p:nvPr/>
        </p:nvSpPr>
        <p:spPr>
          <a:xfrm>
            <a:off x="1054608" y="5321808"/>
            <a:ext cx="1350264" cy="173736"/>
          </a:xfrm>
          <a:prstGeom prst="rect">
            <a:avLst/>
          </a:prstGeom>
        </p:spPr>
        <p:txBody>
          <a:bodyPr wrap="none" lIns="0" tIns="0" rIns="0" bIns="0">
            <a:noAutofit/>
          </a:bodyPr>
          <a:p>
            <a:pPr indent="0" algn="just"/>
            <a:r>
              <a:rPr lang="en-US" sz="2600">
                <a:solidFill>
                  <a:srgbClr val="D4D4D4"/>
                </a:solidFill>
                <a:latin typeface="Calibri" panose="020F0502020204030204"/>
              </a:rPr>
              <a:t>;    </a:t>
            </a: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9" name="Rectangles 18"/>
          <p:cNvSpPr/>
          <p:nvPr/>
        </p:nvSpPr>
        <p:spPr>
          <a:xfrm>
            <a:off x="2758440" y="5550408"/>
            <a:ext cx="4709160" cy="195072"/>
          </a:xfrm>
          <a:prstGeom prst="rect">
            <a:avLst/>
          </a:prstGeom>
        </p:spPr>
        <p:txBody>
          <a:bodyPr wrap="none" lIns="0" tIns="0" rIns="0" bIns="0">
            <a:noAutofit/>
          </a:bodyPr>
          <a:p>
            <a:pPr indent="0"/>
            <a:r>
              <a:rPr lang="en-US" sz="1500">
                <a:solidFill>
                  <a:srgbClr val="408EA2"/>
                </a:solidFill>
                <a:latin typeface="Consolas" panose="020B0609020204030204"/>
              </a:rPr>
              <a:t>Console</a:t>
            </a:r>
            <a:r>
              <a:rPr lang="en-US" sz="1500">
                <a:solidFill>
                  <a:srgbClr val="6A4735"/>
                </a:solidFill>
                <a:latin typeface="Consolas" panose="020B0609020204030204"/>
              </a:rPr>
              <a:t>.WriteLineC'File </a:t>
            </a:r>
            <a:r>
              <a:rPr lang="en-US" sz="1500">
                <a:solidFill>
                  <a:srgbClr val="671F28"/>
                </a:solidFill>
                <a:latin typeface="Consolas" panose="020B0609020204030204"/>
              </a:rPr>
              <a:t>does not exist..."};</a:t>
            </a:r>
            <a:endParaRPr lang="en-US" sz="1500">
              <a:solidFill>
                <a:srgbClr val="671F28"/>
              </a:solidFill>
              <a:latin typeface="Consolas" panose="020B0609020204030204"/>
            </a:endParaRPr>
          </a:p>
        </p:txBody>
      </p:sp>
      <p:sp>
        <p:nvSpPr>
          <p:cNvPr id="20" name="Rectangles 19"/>
          <p:cNvSpPr/>
          <p:nvPr/>
        </p:nvSpPr>
        <p:spPr>
          <a:xfrm>
            <a:off x="2337816" y="5775960"/>
            <a:ext cx="67056" cy="170688"/>
          </a:xfrm>
          <a:prstGeom prst="rect">
            <a:avLst/>
          </a:prstGeom>
        </p:spPr>
        <p:txBody>
          <a:bodyPr wrap="none" lIns="0" tIns="0" rIns="0" bIns="0">
            <a:noAutofit/>
          </a:bodyPr>
          <a:p>
            <a:pPr indent="0"/>
            <a:r>
              <a:rPr lang="en-US" sz="4200">
                <a:solidFill>
                  <a:srgbClr val="120D18"/>
                </a:solidFill>
                <a:latin typeface="Calibri" panose="020F0502020204030204"/>
              </a:rPr>
              <a:t>}</a:t>
            </a:r>
            <a:endParaRPr lang="en-US" sz="4200">
              <a:solidFill>
                <a:srgbClr val="120D1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1789176" cy="405384"/>
          </a:xfrm>
          <a:prstGeom prst="rect">
            <a:avLst/>
          </a:prstGeom>
        </p:spPr>
        <p:txBody>
          <a:bodyPr wrap="none" lIns="0" tIns="0" rIns="0" bIns="0">
            <a:noAutofit/>
          </a:bodyPr>
          <a:p>
            <a:pPr indent="0"/>
            <a:r>
              <a:rPr lang="en-US" sz="4200">
                <a:latin typeface="Calibri" panose="020F0502020204030204"/>
              </a:rPr>
              <a:t>Exercise</a:t>
            </a:r>
            <a:endParaRPr lang="en-US" sz="4200">
              <a:latin typeface="Calibri" panose="020F0502020204030204"/>
            </a:endParaRPr>
          </a:p>
        </p:txBody>
      </p:sp>
      <p:sp>
        <p:nvSpPr>
          <p:cNvPr id="3" name="Rectangles 2"/>
          <p:cNvSpPr/>
          <p:nvPr/>
        </p:nvSpPr>
        <p:spPr>
          <a:xfrm>
            <a:off x="835152" y="1905000"/>
            <a:ext cx="9860280" cy="2136648"/>
          </a:xfrm>
          <a:prstGeom prst="rect">
            <a:avLst/>
          </a:prstGeom>
        </p:spPr>
        <p:txBody>
          <a:bodyPr lIns="0" tIns="0" rIns="0" bIns="0">
            <a:noAutofit/>
          </a:bodyPr>
          <a:p>
            <a:pPr marL="626745" indent="-596900">
              <a:lnSpc>
                <a:spcPts val="3025"/>
              </a:lnSpc>
              <a:spcAft>
                <a:spcPts val="3360"/>
              </a:spcAft>
            </a:pPr>
            <a:r>
              <a:rPr lang="en-US" sz="2600">
                <a:latin typeface="Calibri" panose="020F0502020204030204"/>
              </a:rPr>
              <a:t>1.    Write a C# code to copy the content of one file to another (hint: use File.Copy method )</a:t>
            </a:r>
            <a:endParaRPr lang="en-US" sz="2600">
              <a:latin typeface="Calibri" panose="020F0502020204030204"/>
            </a:endParaRPr>
          </a:p>
          <a:p>
            <a:pPr marL="626745" marR="209550" indent="-596900">
              <a:lnSpc>
                <a:spcPts val="3025"/>
              </a:lnSpc>
            </a:pPr>
            <a:r>
              <a:rPr lang="en-US" sz="2600">
                <a:latin typeface="Calibri" panose="020F0502020204030204"/>
              </a:rPr>
              <a:t>2.    Write a C# code to delete the existing file, (hint: use File.Delete method)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266688" y="993648"/>
            <a:ext cx="3340608" cy="344424"/>
          </a:xfrm>
          <a:prstGeom prst="rect">
            <a:avLst/>
          </a:prstGeom>
        </p:spPr>
        <p:txBody>
          <a:bodyPr wrap="none" lIns="0" tIns="0" rIns="0" bIns="0">
            <a:noAutofit/>
          </a:bodyPr>
          <a:p>
            <a:pPr indent="0"/>
            <a:r>
              <a:rPr lang="en-US" sz="2700">
                <a:solidFill>
                  <a:srgbClr val="FC0000"/>
                </a:solidFill>
                <a:latin typeface="Calibri" panose="020F0502020204030204"/>
              </a:rPr>
              <a:t>{ Writing into text files}</a:t>
            </a:r>
            <a:endParaRPr lang="en-US" sz="2700">
              <a:solidFill>
                <a:srgbClr val="FC0000"/>
              </a:solidFill>
              <a:latin typeface="Calibri" panose="020F0502020204030204"/>
            </a:endParaRPr>
          </a:p>
        </p:txBody>
      </p:sp>
      <p:sp>
        <p:nvSpPr>
          <p:cNvPr id="3" name="Rectangles 2"/>
          <p:cNvSpPr/>
          <p:nvPr/>
        </p:nvSpPr>
        <p:spPr>
          <a:xfrm>
            <a:off x="972312" y="832104"/>
            <a:ext cx="938784" cy="384048"/>
          </a:xfrm>
          <a:prstGeom prst="rect">
            <a:avLst/>
          </a:prstGeom>
        </p:spPr>
        <p:txBody>
          <a:bodyPr wrap="none" lIns="0" tIns="0" rIns="0" bIns="0">
            <a:noAutofit/>
          </a:bodyPr>
          <a:p>
            <a:pPr indent="0">
              <a:spcAft>
                <a:spcPts val="1050"/>
              </a:spcAft>
            </a:pPr>
            <a:r>
              <a:rPr lang="en-US" sz="4300">
                <a:latin typeface="Calibri" panose="020F0502020204030204"/>
              </a:rPr>
              <a:t>Files</a:t>
            </a:r>
            <a:endParaRPr lang="en-US" sz="4300">
              <a:latin typeface="Calibri" panose="020F0502020204030204"/>
            </a:endParaRPr>
          </a:p>
        </p:txBody>
      </p:sp>
      <p:sp>
        <p:nvSpPr>
          <p:cNvPr id="4" name="Rectangles 3"/>
          <p:cNvSpPr/>
          <p:nvPr/>
        </p:nvSpPr>
        <p:spPr>
          <a:xfrm>
            <a:off x="1106424" y="1432560"/>
            <a:ext cx="1694688" cy="179832"/>
          </a:xfrm>
          <a:prstGeom prst="rect">
            <a:avLst/>
          </a:prstGeom>
        </p:spPr>
        <p:txBody>
          <a:bodyPr wrap="none" lIns="0" tIns="0" rIns="0" bIns="0">
            <a:noAutofit/>
          </a:bodyPr>
          <a:p>
            <a:pPr indent="0">
              <a:spcAft>
                <a:spcPts val="210"/>
              </a:spcAft>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System.10;</a:t>
            </a:r>
            <a:endParaRPr lang="en-US" sz="1700" spc="-50">
              <a:solidFill>
                <a:srgbClr val="A6A4A6"/>
              </a:solidFill>
              <a:latin typeface="Consolas" panose="020B0609020204030204"/>
            </a:endParaRPr>
          </a:p>
        </p:txBody>
      </p:sp>
      <p:sp>
        <p:nvSpPr>
          <p:cNvPr id="5" name="Rectangles 4"/>
          <p:cNvSpPr/>
          <p:nvPr/>
        </p:nvSpPr>
        <p:spPr>
          <a:xfrm>
            <a:off x="1005840" y="1667256"/>
            <a:ext cx="2587752" cy="179832"/>
          </a:xfrm>
          <a:prstGeom prst="rect">
            <a:avLst/>
          </a:prstGeom>
        </p:spPr>
        <p:txBody>
          <a:bodyPr wrap="none" lIns="0" tIns="0" rIns="0" bIns="0">
            <a:noAutofit/>
          </a:bodyPr>
          <a:p>
            <a:pPr indent="0" algn="just">
              <a:lnSpc>
                <a:spcPts val="1945"/>
              </a:lnSpc>
            </a:pP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SessionllDemo</a:t>
            </a:r>
            <a:endParaRPr lang="en-US" sz="1700" spc="-50">
              <a:solidFill>
                <a:srgbClr val="120D18"/>
              </a:solidFill>
              <a:latin typeface="Consolas" panose="020B0609020204030204"/>
            </a:endParaRPr>
          </a:p>
        </p:txBody>
      </p:sp>
      <p:sp>
        <p:nvSpPr>
          <p:cNvPr id="6" name="Rectangles 5"/>
          <p:cNvSpPr/>
          <p:nvPr/>
        </p:nvSpPr>
        <p:spPr>
          <a:xfrm>
            <a:off x="1115568" y="1880616"/>
            <a:ext cx="67056" cy="170688"/>
          </a:xfrm>
          <a:prstGeom prst="rect">
            <a:avLst/>
          </a:prstGeom>
        </p:spPr>
        <p:txBody>
          <a:bodyPr wrap="none" lIns="0" tIns="0" rIns="0" bIns="0">
            <a:noAutofit/>
          </a:bodyPr>
          <a:p>
            <a:pPr indent="0">
              <a:lnSpc>
                <a:spcPts val="1945"/>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7" name="Rectangles 6"/>
          <p:cNvSpPr/>
          <p:nvPr/>
        </p:nvSpPr>
        <p:spPr>
          <a:xfrm>
            <a:off x="1533144" y="2118360"/>
            <a:ext cx="600456" cy="88392"/>
          </a:xfrm>
          <a:prstGeom prst="rect">
            <a:avLst/>
          </a:prstGeom>
        </p:spPr>
        <p:txBody>
          <a:bodyPr wrap="none" lIns="0" tIns="0" rIns="0" bIns="0">
            <a:noAutofit/>
          </a:bodyPr>
          <a:p>
            <a:pPr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p:txBody>
      </p:sp>
      <p:sp>
        <p:nvSpPr>
          <p:cNvPr id="8" name="Rectangles 7"/>
          <p:cNvSpPr/>
          <p:nvPr/>
        </p:nvSpPr>
        <p:spPr>
          <a:xfrm>
            <a:off x="1548384" y="2264664"/>
            <a:ext cx="2157984" cy="182880"/>
          </a:xfrm>
          <a:prstGeom prst="rect">
            <a:avLst/>
          </a:prstGeom>
        </p:spPr>
        <p:txBody>
          <a:bodyPr wrap="none" lIns="0" tIns="0" rIns="0" bIns="0">
            <a:noAutofit/>
          </a:bodyPr>
          <a:p>
            <a:pPr indent="0">
              <a:lnSpc>
                <a:spcPts val="2015"/>
              </a:lnSpc>
            </a:pPr>
            <a:r>
              <a:rPr lang="en-US" sz="1700" spc="-50">
                <a:solidFill>
                  <a:srgbClr val="130ECE"/>
                </a:solidFill>
                <a:latin typeface="Consolas" panose="020B0609020204030204"/>
              </a:rPr>
              <a:t>public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p:txBody>
      </p:sp>
      <p:sp>
        <p:nvSpPr>
          <p:cNvPr id="9" name="Rectangles 8"/>
          <p:cNvSpPr/>
          <p:nvPr/>
        </p:nvSpPr>
        <p:spPr>
          <a:xfrm>
            <a:off x="1554480" y="2487168"/>
            <a:ext cx="67056" cy="170688"/>
          </a:xfrm>
          <a:prstGeom prst="rect">
            <a:avLst/>
          </a:prstGeom>
        </p:spPr>
        <p:txBody>
          <a:bodyPr wrap="none" lIns="0" tIns="0" rIns="0" bIns="0">
            <a:noAutofit/>
          </a:bodyPr>
          <a:p>
            <a:pPr indent="0">
              <a:lnSpc>
                <a:spcPts val="2015"/>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0" name="Rectangles 9"/>
          <p:cNvSpPr/>
          <p:nvPr/>
        </p:nvSpPr>
        <p:spPr>
          <a:xfrm>
            <a:off x="1969008" y="2715768"/>
            <a:ext cx="600456" cy="91440"/>
          </a:xfrm>
          <a:prstGeom prst="rect">
            <a:avLst/>
          </a:prstGeom>
        </p:spPr>
        <p:txBody>
          <a:bodyPr wrap="none" lIns="0" tIns="0" rIns="0" bIns="0">
            <a:noAutofit/>
          </a:bodyPr>
          <a:p>
            <a:pPr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p:txBody>
      </p:sp>
      <p:sp>
        <p:nvSpPr>
          <p:cNvPr id="11" name="Rectangles 10"/>
          <p:cNvSpPr/>
          <p:nvPr/>
        </p:nvSpPr>
        <p:spPr>
          <a:xfrm>
            <a:off x="1984248" y="2855976"/>
            <a:ext cx="3343656" cy="198120"/>
          </a:xfrm>
          <a:prstGeom prst="rect">
            <a:avLst/>
          </a:prstGeom>
        </p:spPr>
        <p:txBody>
          <a:bodyPr wrap="none" lIns="0" tIns="0" rIns="0" bIns="0">
            <a:noAutofit/>
          </a:bodyPr>
          <a:p>
            <a:pPr indent="0">
              <a:spcAft>
                <a:spcPts val="210"/>
              </a:spcAft>
            </a:pPr>
            <a:r>
              <a:rPr lang="en-US" sz="1700" spc="-50">
                <a:solidFill>
                  <a:srgbClr val="130ECE"/>
                </a:solidFill>
                <a:latin typeface="Consolas" panose="020B0609020204030204"/>
              </a:rPr>
              <a:t>static void </a:t>
            </a:r>
            <a:r>
              <a:rPr lang="en-US" sz="1700" spc="-50">
                <a:solidFill>
                  <a:srgbClr val="4D4160"/>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p:txBody>
      </p:sp>
      <p:sp>
        <p:nvSpPr>
          <p:cNvPr id="12" name="Rectangles 11"/>
          <p:cNvSpPr/>
          <p:nvPr/>
        </p:nvSpPr>
        <p:spPr>
          <a:xfrm>
            <a:off x="1990344" y="3084576"/>
            <a:ext cx="67056" cy="173736"/>
          </a:xfrm>
          <a:prstGeom prst="rect">
            <a:avLst/>
          </a:prstGeom>
        </p:spPr>
        <p:txBody>
          <a:bodyPr wrap="none" lIns="0" tIns="0" rIns="0" bIns="0">
            <a:noAutofit/>
          </a:bodyPr>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3" name="Rectangles 12"/>
          <p:cNvSpPr/>
          <p:nvPr/>
        </p:nvSpPr>
        <p:spPr>
          <a:xfrm>
            <a:off x="2417064" y="3322320"/>
            <a:ext cx="7696200" cy="652272"/>
          </a:xfrm>
          <a:prstGeom prst="rect">
            <a:avLst/>
          </a:prstGeom>
        </p:spPr>
        <p:txBody>
          <a:bodyPr lIns="0" tIns="0" rIns="0" bIns="0">
            <a:noAutofit/>
          </a:bodyPr>
          <a:p>
            <a:pPr indent="0">
              <a:lnSpc>
                <a:spcPts val="1825"/>
              </a:lnSpc>
              <a:spcAft>
                <a:spcPts val="210"/>
              </a:spcAft>
            </a:pPr>
            <a:r>
              <a:rPr lang="en-US" sz="1700" spc="-50">
                <a:solidFill>
                  <a:srgbClr val="130ECE"/>
                </a:solidFill>
                <a:latin typeface="Consolas" panose="020B0609020204030204"/>
              </a:rPr>
              <a:t>string </a:t>
            </a:r>
            <a:r>
              <a:rPr lang="en-US" sz="1700" spc="-50">
                <a:solidFill>
                  <a:srgbClr val="4D4160"/>
                </a:solidFill>
                <a:latin typeface="Consolas" panose="020B0609020204030204"/>
              </a:rPr>
              <a:t>-Filepath </a:t>
            </a:r>
            <a:r>
              <a:rPr lang="en-US" sz="1700" spc="-50">
                <a:latin typeface="Consolas" panose="020B0609020204030204"/>
              </a:rPr>
              <a:t>= </a:t>
            </a:r>
            <a:r>
              <a:rPr lang="en-US" sz="1700" spc="-50">
                <a:solidFill>
                  <a:srgbClr val="7B292C"/>
                </a:solidFill>
                <a:latin typeface="Consolas" panose="020B0609020204030204"/>
              </a:rPr>
              <a:t>@"E:\MSVS2022CDAC\Session7Demo\Session7Demo\abc.txt"</a:t>
            </a:r>
            <a:r>
              <a:rPr lang="en-US" sz="1700" spc="-50">
                <a:solidFill>
                  <a:srgbClr val="120D18"/>
                </a:solidFill>
                <a:latin typeface="Consolas" panose="020B0609020204030204"/>
              </a:rPr>
              <a:t>; </a:t>
            </a:r>
            <a:r>
              <a:rPr lang="en-US" sz="1700" spc="-50">
                <a:solidFill>
                  <a:srgbClr val="130ECE"/>
                </a:solidFill>
                <a:latin typeface="Consolas" panose="020B0609020204030204"/>
              </a:rPr>
              <a:t>string </a:t>
            </a:r>
            <a:r>
              <a:rPr lang="en-US" sz="1700" spc="-50">
                <a:solidFill>
                  <a:srgbClr val="7C3C31"/>
                </a:solidFill>
                <a:latin typeface="Consolas" panose="020B0609020204030204"/>
              </a:rPr>
              <a:t>lines="Welcome </a:t>
            </a:r>
            <a:r>
              <a:rPr lang="en-US" sz="1700" spc="-50">
                <a:solidFill>
                  <a:srgbClr val="7B292C"/>
                </a:solidFill>
                <a:latin typeface="Consolas" panose="020B0609020204030204"/>
              </a:rPr>
              <a:t>to class"; </a:t>
            </a:r>
            <a:r>
              <a:rPr lang="en-US" sz="1700" spc="-50">
                <a:solidFill>
                  <a:srgbClr val="811BAD"/>
                </a:solidFill>
                <a:latin typeface="Consolas" panose="020B0609020204030204"/>
              </a:rPr>
              <a:t>i-F </a:t>
            </a:r>
            <a:r>
              <a:rPr lang="en-US" sz="1700" spc="-50">
                <a:solidFill>
                  <a:srgbClr val="366D7F"/>
                </a:solidFill>
                <a:latin typeface="Consolas" panose="020B0609020204030204"/>
              </a:rPr>
              <a:t>CFile</a:t>
            </a:r>
            <a:r>
              <a:rPr lang="en-US" sz="1700" spc="-50">
                <a:solidFill>
                  <a:srgbClr val="120D18"/>
                </a:solidFill>
                <a:latin typeface="Consolas" panose="020B0609020204030204"/>
              </a:rPr>
              <a:t>. </a:t>
            </a:r>
            <a:r>
              <a:rPr lang="en-US" sz="1700" spc="-50">
                <a:solidFill>
                  <a:srgbClr val="4D4160"/>
                </a:solidFill>
                <a:latin typeface="Consolas" panose="020B0609020204030204"/>
              </a:rPr>
              <a:t>Exists(-Filepath))</a:t>
            </a:r>
            <a:endParaRPr lang="en-US" sz="1700" spc="-50">
              <a:solidFill>
                <a:srgbClr val="4D4160"/>
              </a:solidFill>
              <a:latin typeface="Consolas" panose="020B0609020204030204"/>
            </a:endParaRPr>
          </a:p>
        </p:txBody>
      </p:sp>
      <p:sp>
        <p:nvSpPr>
          <p:cNvPr id="14" name="Rectangles 13"/>
          <p:cNvSpPr/>
          <p:nvPr/>
        </p:nvSpPr>
        <p:spPr>
          <a:xfrm>
            <a:off x="2426208" y="4008120"/>
            <a:ext cx="67056" cy="170688"/>
          </a:xfrm>
          <a:prstGeom prst="rect">
            <a:avLst/>
          </a:prstGeom>
        </p:spPr>
        <p:txBody>
          <a:bodyPr wrap="none" lIns="0" tIns="0" rIns="0" bIns="0">
            <a:noAutofit/>
          </a:bodyPr>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5" name="Rectangles 14"/>
          <p:cNvSpPr/>
          <p:nvPr/>
        </p:nvSpPr>
        <p:spPr>
          <a:xfrm>
            <a:off x="2852928" y="4242816"/>
            <a:ext cx="5105400" cy="417576"/>
          </a:xfrm>
          <a:prstGeom prst="rect">
            <a:avLst/>
          </a:prstGeom>
        </p:spPr>
        <p:txBody>
          <a:bodyPr lIns="0" tIns="0" rIns="0" bIns="0">
            <a:noAutofit/>
          </a:bodyPr>
          <a:p>
            <a:pPr indent="-431800">
              <a:lnSpc>
                <a:spcPts val="1800"/>
              </a:lnSpc>
            </a:pPr>
            <a:r>
              <a:rPr lang="en-US" sz="1700" spc="-50">
                <a:solidFill>
                  <a:srgbClr val="1B7721"/>
                </a:solidFill>
                <a:latin typeface="Consolas" panose="020B0609020204030204"/>
              </a:rPr>
              <a:t>//Write all content o-f string into -File at once </a:t>
            </a:r>
            <a:r>
              <a:rPr lang="en-US" sz="1700" spc="-50">
                <a:solidFill>
                  <a:srgbClr val="408EA2"/>
                </a:solidFill>
                <a:latin typeface="Consolas" panose="020B0609020204030204"/>
              </a:rPr>
              <a:t>File</a:t>
            </a:r>
            <a:r>
              <a:rPr lang="en-US" sz="1700" spc="-50">
                <a:solidFill>
                  <a:srgbClr val="120D18"/>
                </a:solidFill>
                <a:latin typeface="Consolas" panose="020B0609020204030204"/>
              </a:rPr>
              <a:t>.</a:t>
            </a:r>
            <a:r>
              <a:rPr lang="en-US" sz="1700" spc="-50">
                <a:solidFill>
                  <a:srgbClr val="4D4160"/>
                </a:solidFill>
                <a:latin typeface="Consolas" panose="020B0609020204030204"/>
              </a:rPr>
              <a:t>WriteAllTextC-Filepath</a:t>
            </a:r>
            <a:r>
              <a:rPr lang="en-US" sz="1700" spc="-50">
                <a:solidFill>
                  <a:srgbClr val="120D18"/>
                </a:solidFill>
                <a:latin typeface="Consolas" panose="020B0609020204030204"/>
              </a:rPr>
              <a:t>, </a:t>
            </a:r>
            <a:r>
              <a:rPr lang="en-US" sz="1700" spc="-50">
                <a:solidFill>
                  <a:srgbClr val="4D4160"/>
                </a:solidFill>
                <a:latin typeface="Consolas" panose="020B0609020204030204"/>
              </a:rPr>
              <a:t>lines)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p:txBody>
      </p:sp>
      <p:sp>
        <p:nvSpPr>
          <p:cNvPr id="16" name="Rectangles 15"/>
          <p:cNvSpPr/>
          <p:nvPr/>
        </p:nvSpPr>
        <p:spPr>
          <a:xfrm>
            <a:off x="3285744" y="4675632"/>
            <a:ext cx="4258056" cy="219456"/>
          </a:xfrm>
          <a:prstGeom prst="rect">
            <a:avLst/>
          </a:prstGeom>
        </p:spPr>
        <p:txBody>
          <a:bodyPr wrap="none" lIns="0" tIns="0" rIns="0" bIns="0">
            <a:noAutofit/>
          </a:bodyPr>
          <a:p>
            <a:pPr indent="0">
              <a:lnSpc>
                <a:spcPts val="1800"/>
              </a:lnSpc>
              <a:spcAft>
                <a:spcPts val="210"/>
              </a:spcAft>
            </a:pPr>
            <a:r>
              <a:rPr lang="en-US" sz="1700" spc="-50">
                <a:solidFill>
                  <a:srgbClr val="408EA2"/>
                </a:solidFill>
                <a:latin typeface="Consolas" panose="020B0609020204030204"/>
              </a:rPr>
              <a:t>Console</a:t>
            </a:r>
            <a:r>
              <a:rPr lang="en-US" sz="1700" spc="-50">
                <a:solidFill>
                  <a:srgbClr val="7C3C31"/>
                </a:solidFill>
                <a:latin typeface="Consolas" panose="020B0609020204030204"/>
              </a:rPr>
              <a:t>.WriteLineC'Writing </a:t>
            </a:r>
            <a:r>
              <a:rPr lang="en-US" sz="1700" spc="-50">
                <a:solidFill>
                  <a:srgbClr val="7B292C"/>
                </a:solidFill>
                <a:latin typeface="Consolas" panose="020B0609020204030204"/>
              </a:rPr>
              <a:t>completed")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p:txBody>
      </p:sp>
      <p:sp>
        <p:nvSpPr>
          <p:cNvPr id="17" name="Rectangles 16"/>
          <p:cNvSpPr/>
          <p:nvPr/>
        </p:nvSpPr>
        <p:spPr>
          <a:xfrm>
            <a:off x="2423160" y="4925568"/>
            <a:ext cx="70104" cy="173736"/>
          </a:xfrm>
          <a:prstGeom prst="rect">
            <a:avLst/>
          </a:prstGeom>
        </p:spPr>
        <p:txBody>
          <a:bodyPr wrap="none" lIns="0" tIns="0" rIns="0" bIns="0">
            <a:noAutofit/>
          </a:bodyPr>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8" name="Rectangles 17"/>
          <p:cNvSpPr/>
          <p:nvPr/>
        </p:nvSpPr>
        <p:spPr>
          <a:xfrm>
            <a:off x="1005840" y="5172456"/>
            <a:ext cx="1822704" cy="137160"/>
          </a:xfrm>
          <a:prstGeom prst="rect">
            <a:avLst/>
          </a:prstGeom>
        </p:spPr>
        <p:txBody>
          <a:bodyPr wrap="none" lIns="0" tIns="0" rIns="0" bIns="0">
            <a:noAutofit/>
          </a:bodyPr>
          <a:p>
            <a:pPr indent="0" algn="just">
              <a:spcAft>
                <a:spcPts val="210"/>
              </a:spcAft>
            </a:pPr>
            <a:r>
              <a:rPr lang="en-US" sz="1700" spc="-50">
                <a:solidFill>
                  <a:srgbClr val="888888"/>
                </a:solidFill>
                <a:latin typeface="Consolas" panose="020B0609020204030204"/>
              </a:rPr>
              <a:t>-    </a:t>
            </a:r>
            <a:r>
              <a:rPr lang="en-US" sz="1700" spc="-50">
                <a:solidFill>
                  <a:srgbClr val="811BAD"/>
                </a:solidFill>
                <a:latin typeface="Consolas" panose="020B0609020204030204"/>
              </a:rPr>
              <a:t>else</a:t>
            </a:r>
            <a:endParaRPr lang="en-US" sz="1700" spc="-50">
              <a:solidFill>
                <a:srgbClr val="811BAD"/>
              </a:solidFill>
              <a:latin typeface="Consolas" panose="020B0609020204030204"/>
            </a:endParaRPr>
          </a:p>
        </p:txBody>
      </p:sp>
      <p:sp>
        <p:nvSpPr>
          <p:cNvPr id="19" name="Rectangles 18"/>
          <p:cNvSpPr/>
          <p:nvPr/>
        </p:nvSpPr>
        <p:spPr>
          <a:xfrm>
            <a:off x="2426208" y="5385816"/>
            <a:ext cx="67056" cy="173736"/>
          </a:xfrm>
          <a:prstGeom prst="rect">
            <a:avLst/>
          </a:prstGeom>
        </p:spPr>
        <p:txBody>
          <a:bodyPr wrap="none" lIns="0" tIns="0" rIns="0" bIns="0">
            <a:noAutofit/>
          </a:bodyPr>
          <a:p>
            <a:pPr indent="0">
              <a:spcAft>
                <a:spcPts val="273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20" name="Rectangles 19"/>
          <p:cNvSpPr/>
          <p:nvPr/>
        </p:nvSpPr>
        <p:spPr>
          <a:xfrm>
            <a:off x="2849880" y="5620512"/>
            <a:ext cx="4751832" cy="195072"/>
          </a:xfrm>
          <a:prstGeom prst="rect">
            <a:avLst/>
          </a:prstGeom>
        </p:spPr>
        <p:txBody>
          <a:bodyPr wrap="none" lIns="0" tIns="0" rIns="0" bIns="0">
            <a:noAutofit/>
          </a:bodyPr>
          <a:p>
            <a:pPr indent="0"/>
            <a:r>
              <a:rPr lang="en-US" sz="1500">
                <a:solidFill>
                  <a:srgbClr val="408EA2"/>
                </a:solidFill>
                <a:latin typeface="Consolas" panose="020B0609020204030204"/>
              </a:rPr>
              <a:t>Console</a:t>
            </a:r>
            <a:r>
              <a:rPr lang="en-US" sz="1500">
                <a:solidFill>
                  <a:srgbClr val="7C3C31"/>
                </a:solidFill>
                <a:latin typeface="Consolas" panose="020B0609020204030204"/>
              </a:rPr>
              <a:t>.WriteLine("File </a:t>
            </a:r>
            <a:r>
              <a:rPr lang="en-US" sz="1500">
                <a:solidFill>
                  <a:srgbClr val="7B292C"/>
                </a:solidFill>
                <a:latin typeface="Consolas" panose="020B0609020204030204"/>
              </a:rPr>
              <a:t>does not exist...");</a:t>
            </a:r>
            <a:endParaRPr lang="en-US" sz="1500">
              <a:solidFill>
                <a:srgbClr val="7B292C"/>
              </a:solidFill>
              <a:latin typeface="Consolas" panose="020B0609020204030204"/>
            </a:endParaRPr>
          </a:p>
        </p:txBody>
      </p:sp>
      <p:sp>
        <p:nvSpPr>
          <p:cNvPr id="21" name="Rectangles 20"/>
          <p:cNvSpPr/>
          <p:nvPr/>
        </p:nvSpPr>
        <p:spPr>
          <a:xfrm>
            <a:off x="2423160" y="5846064"/>
            <a:ext cx="70104" cy="173736"/>
          </a:xfrm>
          <a:prstGeom prst="rect">
            <a:avLst/>
          </a:prstGeom>
        </p:spPr>
        <p:txBody>
          <a:bodyPr wrap="none" lIns="0" tIns="0" rIns="0" bIns="0">
            <a:noAutofit/>
          </a:bodyPr>
          <a:p>
            <a:pPr indent="0">
              <a:lnSpc>
                <a:spcPts val="1800"/>
              </a:lnSpc>
            </a:pPr>
            <a:r>
              <a:rPr lang="en-US" sz="4200">
                <a:solidFill>
                  <a:srgbClr val="120D18"/>
                </a:solidFill>
                <a:latin typeface="Calibri" panose="020F0502020204030204"/>
              </a:rPr>
              <a:t>}</a:t>
            </a:r>
            <a:endParaRPr lang="en-US" sz="4200">
              <a:solidFill>
                <a:srgbClr val="120D18"/>
              </a:solidFill>
              <a:latin typeface="Calibri" panose="020F0502020204030204"/>
            </a:endParaRPr>
          </a:p>
        </p:txBody>
      </p:sp>
      <p:sp>
        <p:nvSpPr>
          <p:cNvPr id="22" name="Rectangles 21"/>
          <p:cNvSpPr/>
          <p:nvPr/>
        </p:nvSpPr>
        <p:spPr>
          <a:xfrm>
            <a:off x="1987296" y="6080760"/>
            <a:ext cx="70104" cy="170688"/>
          </a:xfrm>
          <a:prstGeom prst="rect">
            <a:avLst/>
          </a:prstGeom>
        </p:spPr>
        <p:txBody>
          <a:bodyPr wrap="none" lIns="0" tIns="0" rIns="0" bIns="0">
            <a:noAutofit/>
          </a:bodyPr>
          <a:p>
            <a:pPr indent="0">
              <a:lnSpc>
                <a:spcPts val="1800"/>
              </a:lnSpc>
            </a:pPr>
            <a:r>
              <a:rPr lang="en-US" sz="1600">
                <a:solidFill>
                  <a:srgbClr val="120D18"/>
                </a:solidFill>
                <a:latin typeface="Gulim"/>
              </a:rPr>
              <a:t>}</a:t>
            </a:r>
            <a:endParaRPr lang="en-US" sz="1600">
              <a:solidFill>
                <a:srgbClr val="120D18"/>
              </a:solidFill>
              <a:latin typeface="Gulim"/>
            </a:endParaRPr>
          </a:p>
        </p:txBody>
      </p:sp>
      <p:sp>
        <p:nvSpPr>
          <p:cNvPr id="23" name="Rectangles 22"/>
          <p:cNvSpPr/>
          <p:nvPr/>
        </p:nvSpPr>
        <p:spPr>
          <a:xfrm>
            <a:off x="1554480" y="6309360"/>
            <a:ext cx="64008" cy="170688"/>
          </a:xfrm>
          <a:prstGeom prst="rect">
            <a:avLst/>
          </a:prstGeom>
        </p:spPr>
        <p:txBody>
          <a:bodyPr wrap="none" lIns="0" tIns="0" rIns="0" bIns="0">
            <a:noAutofit/>
          </a:bodyPr>
          <a:p>
            <a:pPr indent="0">
              <a:lnSpc>
                <a:spcPts val="180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24" name="Rectangles 23"/>
          <p:cNvSpPr/>
          <p:nvPr/>
        </p:nvSpPr>
        <p:spPr>
          <a:xfrm>
            <a:off x="1115568" y="6541008"/>
            <a:ext cx="67056" cy="170688"/>
          </a:xfrm>
          <a:prstGeom prst="rect">
            <a:avLst/>
          </a:prstGeom>
        </p:spPr>
        <p:txBody>
          <a:bodyPr wrap="none" lIns="0" tIns="0" rIns="0" bIns="0">
            <a:noAutofit/>
          </a:bodyPr>
          <a:p>
            <a:pPr indent="0">
              <a:lnSpc>
                <a:spcPts val="1800"/>
              </a:lnSpc>
            </a:pPr>
            <a:r>
              <a:rPr lang="en-US" sz="4200">
                <a:solidFill>
                  <a:srgbClr val="120D18"/>
                </a:solidFill>
                <a:latin typeface="Calibri" panose="020F0502020204030204"/>
              </a:rPr>
              <a:t>}</a:t>
            </a:r>
            <a:endParaRPr lang="en-US" sz="4200">
              <a:solidFill>
                <a:srgbClr val="120D18"/>
              </a:solidFill>
              <a:latin typeface="Calibri" panose="020F0502020204030204"/>
            </a:endParaRPr>
          </a:p>
        </p:txBody>
      </p:sp>
      <p:sp>
        <p:nvSpPr>
          <p:cNvPr id="25" name="Rectangles 2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975360" cy="420624"/>
          </a:xfrm>
          <a:prstGeom prst="rect">
            <a:avLst/>
          </a:prstGeom>
        </p:spPr>
        <p:txBody>
          <a:bodyPr wrap="none" lIns="0" tIns="0" rIns="0" bIns="0">
            <a:noAutofit/>
          </a:bodyPr>
          <a:p>
            <a:pPr indent="0"/>
            <a:r>
              <a:rPr lang="en-US" sz="4200">
                <a:latin typeface="Calibri" panose="020F0502020204030204"/>
              </a:rPr>
              <a:t>Files</a:t>
            </a:r>
            <a:endParaRPr lang="en-US" sz="4200">
              <a:latin typeface="Calibri" panose="020F0502020204030204"/>
            </a:endParaRPr>
          </a:p>
        </p:txBody>
      </p:sp>
      <p:sp>
        <p:nvSpPr>
          <p:cNvPr id="3" name="Rectangles 2"/>
          <p:cNvSpPr/>
          <p:nvPr/>
        </p:nvSpPr>
        <p:spPr>
          <a:xfrm>
            <a:off x="6266688" y="993648"/>
            <a:ext cx="3340608" cy="344424"/>
          </a:xfrm>
          <a:prstGeom prst="rect">
            <a:avLst/>
          </a:prstGeom>
        </p:spPr>
        <p:txBody>
          <a:bodyPr wrap="none" lIns="0" tIns="0" rIns="0" bIns="0">
            <a:noAutofit/>
          </a:bodyPr>
          <a:p>
            <a:pPr indent="0"/>
            <a:r>
              <a:rPr lang="en-US" sz="2700">
                <a:solidFill>
                  <a:srgbClr val="FC0000"/>
                </a:solidFill>
                <a:latin typeface="Calibri" panose="020F0502020204030204"/>
              </a:rPr>
              <a:t>{ Writing into text files}</a:t>
            </a:r>
            <a:endParaRPr lang="en-US" sz="2700">
              <a:solidFill>
                <a:srgbClr val="FC0000"/>
              </a:solidFill>
              <a:latin typeface="Calibri" panose="020F0502020204030204"/>
            </a:endParaRPr>
          </a:p>
        </p:txBody>
      </p:sp>
      <p:sp>
        <p:nvSpPr>
          <p:cNvPr id="4" name="Rectangles 3"/>
          <p:cNvSpPr/>
          <p:nvPr/>
        </p:nvSpPr>
        <p:spPr>
          <a:xfrm>
            <a:off x="786384" y="1670304"/>
            <a:ext cx="9540240" cy="3797808"/>
          </a:xfrm>
          <a:prstGeom prst="rect">
            <a:avLst/>
          </a:prstGeom>
        </p:spPr>
        <p:txBody>
          <a:bodyPr lIns="0" tIns="0" rIns="0" bIns="0">
            <a:noAutofit/>
          </a:bodyPr>
          <a:p>
            <a:pPr marR="6927215" indent="0">
              <a:lnSpc>
                <a:spcPts val="1730"/>
              </a:lnSpc>
            </a:pPr>
            <a:r>
              <a:rPr lang="en-US" sz="1200" b="1">
                <a:solidFill>
                  <a:srgbClr val="9E9AE3"/>
                </a:solidFill>
                <a:latin typeface="Consolas" panose="020B0609020204030204"/>
              </a:rPr>
              <a:t>using </a:t>
            </a:r>
            <a:r>
              <a:rPr lang="en-US" sz="1200" b="1">
                <a:solidFill>
                  <a:srgbClr val="A6A4A6"/>
                </a:solidFill>
                <a:latin typeface="Consolas" panose="020B0609020204030204"/>
              </a:rPr>
              <a:t>System.10; </a:t>
            </a:r>
            <a:r>
              <a:rPr lang="en-US" sz="1200" b="1">
                <a:solidFill>
                  <a:srgbClr val="130ECE"/>
                </a:solidFill>
                <a:latin typeface="Consolas" panose="020B0609020204030204"/>
              </a:rPr>
              <a:t>namespace </a:t>
            </a:r>
            <a:r>
              <a:rPr lang="en-US" sz="1200" b="1">
                <a:solidFill>
                  <a:srgbClr val="120D18"/>
                </a:solidFill>
                <a:latin typeface="Consolas" panose="020B0609020204030204"/>
              </a:rPr>
              <a:t>SessionllDemo {</a:t>
            </a:r>
            <a:endParaRPr lang="en-US" sz="1200" b="1">
              <a:solidFill>
                <a:srgbClr val="120D18"/>
              </a:solidFill>
              <a:latin typeface="Consolas" panose="020B0609020204030204"/>
            </a:endParaRPr>
          </a:p>
          <a:p>
            <a:pPr marL="472440"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472440" indent="0">
              <a:lnSpc>
                <a:spcPts val="1825"/>
              </a:lnSpc>
            </a:pPr>
            <a:r>
              <a:rPr lang="en-US" sz="1200" b="1">
                <a:solidFill>
                  <a:srgbClr val="130ECE"/>
                </a:solidFill>
                <a:latin typeface="Consolas" panose="020B0609020204030204"/>
              </a:rPr>
              <a:t>public class </a:t>
            </a:r>
            <a:r>
              <a:rPr lang="en-US" sz="1200" b="1">
                <a:solidFill>
                  <a:srgbClr val="408EA2"/>
                </a:solidFill>
                <a:latin typeface="Consolas" panose="020B0609020204030204"/>
              </a:rPr>
              <a:t>Program</a:t>
            </a:r>
            <a:endParaRPr lang="en-US" sz="1200" b="1">
              <a:solidFill>
                <a:srgbClr val="408EA2"/>
              </a:solidFill>
              <a:latin typeface="Consolas" panose="020B0609020204030204"/>
            </a:endParaRPr>
          </a:p>
          <a:p>
            <a:pPr marL="472440" indent="0">
              <a:lnSpc>
                <a:spcPts val="1825"/>
              </a:lnSpc>
            </a:pPr>
            <a:r>
              <a:rPr lang="en-US" sz="1400">
                <a:solidFill>
                  <a:srgbClr val="120D18"/>
                </a:solidFill>
                <a:latin typeface="Gulim"/>
              </a:rPr>
              <a:t>{</a:t>
            </a:r>
            <a:endParaRPr lang="en-US" sz="1400">
              <a:solidFill>
                <a:srgbClr val="120D18"/>
              </a:solidFill>
              <a:latin typeface="Gulim"/>
            </a:endParaRPr>
          </a:p>
          <a:p>
            <a:pPr marL="929640"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929640" indent="0"/>
            <a:r>
              <a:rPr lang="en-US" sz="1200" b="1">
                <a:solidFill>
                  <a:srgbClr val="130ECE"/>
                </a:solidFill>
                <a:latin typeface="Consolas" panose="020B0609020204030204"/>
              </a:rPr>
              <a:t>static void </a:t>
            </a:r>
            <a:r>
              <a:rPr lang="en-US" sz="1200" b="1">
                <a:solidFill>
                  <a:srgbClr val="34357D"/>
                </a:solidFill>
                <a:latin typeface="Consolas" panose="020B0609020204030204"/>
              </a:rPr>
              <a:t>Main(string</a:t>
            </a:r>
            <a:r>
              <a:rPr lang="en-US" sz="1200" b="1">
                <a:solidFill>
                  <a:srgbClr val="120D18"/>
                </a:solidFill>
                <a:latin typeface="Consolas" panose="020B0609020204030204"/>
              </a:rPr>
              <a:t>[] </a:t>
            </a:r>
            <a:r>
              <a:rPr lang="en-US" sz="1200" b="1">
                <a:solidFill>
                  <a:srgbClr val="888888"/>
                </a:solidFill>
                <a:latin typeface="Consolas" panose="020B0609020204030204"/>
              </a:rPr>
              <a:t>args)</a:t>
            </a:r>
            <a:endParaRPr lang="en-US" sz="1200" b="1">
              <a:solidFill>
                <a:srgbClr val="888888"/>
              </a:solidFill>
              <a:latin typeface="Consolas" panose="020B0609020204030204"/>
            </a:endParaRPr>
          </a:p>
          <a:p>
            <a:pPr marL="929640" indent="0"/>
            <a:r>
              <a:rPr lang="en-US" sz="2600">
                <a:solidFill>
                  <a:srgbClr val="120D18"/>
                </a:solidFill>
                <a:latin typeface="Calibri" panose="020F0502020204030204"/>
              </a:rPr>
              <a:t>{</a:t>
            </a:r>
            <a:endParaRPr lang="en-US" sz="2600">
              <a:solidFill>
                <a:srgbClr val="120D18"/>
              </a:solidFill>
              <a:latin typeface="Calibri" panose="020F0502020204030204"/>
            </a:endParaRPr>
          </a:p>
          <a:p>
            <a:pPr marL="1386840" marR="132715" indent="0">
              <a:lnSpc>
                <a:spcPts val="1655"/>
              </a:lnSpc>
            </a:pPr>
            <a:r>
              <a:rPr lang="en-US" sz="1200" b="1">
                <a:solidFill>
                  <a:srgbClr val="130ECE"/>
                </a:solidFill>
                <a:latin typeface="Consolas" panose="020B0609020204030204"/>
              </a:rPr>
              <a:t>string </a:t>
            </a:r>
            <a:r>
              <a:rPr lang="en-US" sz="1200" b="1">
                <a:solidFill>
                  <a:srgbClr val="34357D"/>
                </a:solidFill>
                <a:latin typeface="Consolas" panose="020B0609020204030204"/>
              </a:rPr>
              <a:t>-Filepath </a:t>
            </a:r>
            <a:r>
              <a:rPr lang="en-US" sz="1200" b="1">
                <a:latin typeface="Consolas" panose="020B0609020204030204"/>
              </a:rPr>
              <a:t>= </a:t>
            </a:r>
            <a:r>
              <a:rPr lang="en-US" sz="1200" b="1">
                <a:solidFill>
                  <a:srgbClr val="7B292C"/>
                </a:solidFill>
                <a:latin typeface="Consolas" panose="020B0609020204030204"/>
              </a:rPr>
              <a:t>@"E:\MSVS2022CDAC\Session7Demo\Session7Demo\abc.txt</a:t>
            </a:r>
            <a:r>
              <a:rPr lang="en-US" sz="1200" b="1" baseline="30000">
                <a:solidFill>
                  <a:srgbClr val="7B292C"/>
                </a:solidFill>
                <a:latin typeface="Consolas" panose="020B0609020204030204"/>
              </a:rPr>
              <a:t>M</a:t>
            </a:r>
            <a:r>
              <a:rPr lang="en-US" sz="1200" b="1">
                <a:solidFill>
                  <a:srgbClr val="120D18"/>
                </a:solidFill>
                <a:latin typeface="Consolas" panose="020B0609020204030204"/>
              </a:rPr>
              <a:t>; </a:t>
            </a:r>
            <a:r>
              <a:rPr lang="en-US" sz="1200" b="1">
                <a:solidFill>
                  <a:srgbClr val="130ECE"/>
                </a:solidFill>
                <a:latin typeface="Consolas" panose="020B0609020204030204"/>
              </a:rPr>
              <a:t>string</a:t>
            </a:r>
            <a:r>
              <a:rPr lang="en-US" sz="1200" b="1">
                <a:solidFill>
                  <a:srgbClr val="120D18"/>
                </a:solidFill>
                <a:latin typeface="Consolas" panose="020B0609020204030204"/>
              </a:rPr>
              <a:t>[] </a:t>
            </a:r>
            <a:r>
              <a:rPr lang="en-US" sz="1200" b="1">
                <a:solidFill>
                  <a:srgbClr val="34357D"/>
                </a:solidFill>
                <a:latin typeface="Consolas" panose="020B0609020204030204"/>
              </a:rPr>
              <a:t>lines </a:t>
            </a:r>
            <a:r>
              <a:rPr lang="en-US" sz="1200" b="1">
                <a:latin typeface="Consolas" panose="020B0609020204030204"/>
              </a:rPr>
              <a:t>= </a:t>
            </a:r>
            <a:r>
              <a:rPr lang="en-US" sz="1200" b="1">
                <a:solidFill>
                  <a:srgbClr val="120D18"/>
                </a:solidFill>
                <a:latin typeface="Consolas" panose="020B0609020204030204"/>
              </a:rPr>
              <a:t>{ </a:t>
            </a:r>
            <a:r>
              <a:rPr lang="en-US" sz="1200" b="1">
                <a:solidFill>
                  <a:srgbClr val="7B292C"/>
                </a:solidFill>
                <a:latin typeface="Consolas" panose="020B0609020204030204"/>
              </a:rPr>
              <a:t>"India", "USA", "UK", "Finland" </a:t>
            </a:r>
            <a:r>
              <a:rPr lang="en-US" sz="1200" b="1">
                <a:solidFill>
                  <a:srgbClr val="120D18"/>
                </a:solidFill>
                <a:latin typeface="Consolas" panose="020B0609020204030204"/>
              </a:rPr>
              <a:t>}; </a:t>
            </a:r>
            <a:r>
              <a:rPr lang="en-US" sz="1200" b="1">
                <a:solidFill>
                  <a:srgbClr val="6E2F9E"/>
                </a:solidFill>
                <a:latin typeface="Consolas" panose="020B0609020204030204"/>
              </a:rPr>
              <a:t>i-F </a:t>
            </a:r>
            <a:r>
              <a:rPr lang="en-US" sz="1200" b="1">
                <a:solidFill>
                  <a:srgbClr val="366D7F"/>
                </a:solidFill>
                <a:latin typeface="Consolas" panose="020B0609020204030204"/>
              </a:rPr>
              <a:t>(File</a:t>
            </a:r>
            <a:r>
              <a:rPr lang="en-US" sz="1200" b="1">
                <a:solidFill>
                  <a:srgbClr val="120D18"/>
                </a:solidFill>
                <a:latin typeface="Consolas" panose="020B0609020204030204"/>
              </a:rPr>
              <a:t>. </a:t>
            </a:r>
            <a:r>
              <a:rPr lang="en-US" sz="1200" b="1">
                <a:solidFill>
                  <a:srgbClr val="545454"/>
                </a:solidFill>
                <a:latin typeface="Consolas" panose="020B0609020204030204"/>
              </a:rPr>
              <a:t>Exists(-Filepath))</a:t>
            </a:r>
            <a:endParaRPr lang="en-US" sz="1200" b="1">
              <a:solidFill>
                <a:srgbClr val="545454"/>
              </a:solidFill>
              <a:latin typeface="Consolas" panose="020B0609020204030204"/>
            </a:endParaRPr>
          </a:p>
          <a:p>
            <a:pPr marL="1386840" indent="0"/>
            <a:r>
              <a:rPr lang="en-US" sz="2600">
                <a:solidFill>
                  <a:srgbClr val="120D18"/>
                </a:solidFill>
                <a:latin typeface="Calibri" panose="020F0502020204030204"/>
              </a:rPr>
              <a:t>{</a:t>
            </a:r>
            <a:endParaRPr lang="en-US" sz="2600">
              <a:solidFill>
                <a:srgbClr val="120D18"/>
              </a:solidFill>
              <a:latin typeface="Calibri" panose="020F0502020204030204"/>
            </a:endParaRPr>
          </a:p>
          <a:p>
            <a:pPr marL="1844040" indent="0">
              <a:lnSpc>
                <a:spcPts val="1655"/>
              </a:lnSpc>
            </a:pPr>
            <a:r>
              <a:rPr lang="en-US" sz="1200" b="1">
                <a:solidFill>
                  <a:srgbClr val="1B7721"/>
                </a:solidFill>
                <a:latin typeface="Consolas" panose="020B0609020204030204"/>
              </a:rPr>
              <a:t>//Each entry in the string array will be a new line in the new -File. </a:t>
            </a:r>
            <a:r>
              <a:rPr lang="en-US" sz="1200" b="1">
                <a:solidFill>
                  <a:srgbClr val="408EA2"/>
                </a:solidFill>
                <a:latin typeface="Consolas" panose="020B0609020204030204"/>
              </a:rPr>
              <a:t>File </a:t>
            </a:r>
            <a:r>
              <a:rPr lang="en-US" sz="1200" b="1">
                <a:solidFill>
                  <a:srgbClr val="120D18"/>
                </a:solidFill>
                <a:latin typeface="Consolas" panose="020B0609020204030204"/>
              </a:rPr>
              <a:t>. </a:t>
            </a:r>
            <a:r>
              <a:rPr lang="en-US" sz="1200" b="1">
                <a:solidFill>
                  <a:srgbClr val="545454"/>
                </a:solidFill>
                <a:latin typeface="Consolas" panose="020B0609020204030204"/>
              </a:rPr>
              <a:t>WriteAllLines(-Filepath </a:t>
            </a:r>
            <a:r>
              <a:rPr lang="en-US" sz="1200" b="1">
                <a:solidFill>
                  <a:srgbClr val="120D18"/>
                </a:solidFill>
                <a:latin typeface="Consolas" panose="020B0609020204030204"/>
              </a:rPr>
              <a:t>, </a:t>
            </a:r>
            <a:r>
              <a:rPr lang="en-US" sz="1200" b="1">
                <a:solidFill>
                  <a:srgbClr val="34357D"/>
                </a:solidFill>
                <a:latin typeface="Consolas" panose="020B0609020204030204"/>
              </a:rPr>
              <a:t>lines) </a:t>
            </a:r>
            <a:r>
              <a:rPr lang="en-US" sz="1200" b="1">
                <a:solidFill>
                  <a:srgbClr val="120D18"/>
                </a:solidFill>
                <a:latin typeface="Consolas" panose="020B0609020204030204"/>
              </a:rPr>
              <a:t>;</a:t>
            </a:r>
            <a:endParaRPr lang="en-US" sz="1200" b="1">
              <a:solidFill>
                <a:srgbClr val="120D18"/>
              </a:solidFill>
              <a:latin typeface="Consolas" panose="020B0609020204030204"/>
            </a:endParaRPr>
          </a:p>
          <a:p>
            <a:pPr marL="2288540" indent="0">
              <a:lnSpc>
                <a:spcPts val="1655"/>
              </a:lnSpc>
            </a:pPr>
            <a:r>
              <a:rPr lang="en-US" sz="1200" b="1">
                <a:solidFill>
                  <a:srgbClr val="408EA2"/>
                </a:solidFill>
                <a:latin typeface="Consolas" panose="020B0609020204030204"/>
              </a:rPr>
              <a:t>Console</a:t>
            </a:r>
            <a:r>
              <a:rPr lang="en-US" sz="1200" b="1">
                <a:solidFill>
                  <a:srgbClr val="120D18"/>
                </a:solidFill>
                <a:latin typeface="Consolas" panose="020B0609020204030204"/>
              </a:rPr>
              <a:t>.</a:t>
            </a:r>
            <a:r>
              <a:rPr lang="en-US" sz="1200" b="1">
                <a:solidFill>
                  <a:srgbClr val="545454"/>
                </a:solidFill>
                <a:latin typeface="Consolas" panose="020B0609020204030204"/>
              </a:rPr>
              <a:t>WriteLineC</a:t>
            </a:r>
            <a:r>
              <a:rPr lang="en-US" sz="1200" b="1">
                <a:solidFill>
                  <a:srgbClr val="7B292C"/>
                </a:solidFill>
                <a:latin typeface="Consolas" panose="020B0609020204030204"/>
              </a:rPr>
              <a:t>"Writing completed")</a:t>
            </a:r>
            <a:r>
              <a:rPr lang="en-US" sz="1200" b="1">
                <a:solidFill>
                  <a:srgbClr val="120D18"/>
                </a:solidFill>
                <a:latin typeface="Consolas" panose="020B0609020204030204"/>
              </a:rPr>
              <a:t>;</a:t>
            </a:r>
            <a:endParaRPr lang="en-US" sz="1200" b="1">
              <a:solidFill>
                <a:srgbClr val="120D18"/>
              </a:solidFill>
              <a:latin typeface="Consolas" panose="020B0609020204030204"/>
            </a:endParaRPr>
          </a:p>
          <a:p>
            <a:pPr marL="1386840" indent="0"/>
            <a:r>
              <a:rPr lang="en-US" sz="2600">
                <a:solidFill>
                  <a:srgbClr val="120D18"/>
                </a:solidFill>
                <a:latin typeface="Calibri" panose="020F0502020204030204"/>
              </a:rPr>
              <a:t>}</a:t>
            </a:r>
            <a:endParaRPr lang="en-US" sz="2600">
              <a:solidFill>
                <a:srgbClr val="120D18"/>
              </a:solidFill>
              <a:latin typeface="Calibri" panose="020F0502020204030204"/>
            </a:endParaRPr>
          </a:p>
          <a:p>
            <a:pPr marL="1386840" indent="0"/>
            <a:r>
              <a:rPr lang="en-US" sz="1200" b="1">
                <a:solidFill>
                  <a:srgbClr val="6E2F9E"/>
                </a:solidFill>
                <a:latin typeface="Consolas" panose="020B0609020204030204"/>
              </a:rPr>
              <a:t>else</a:t>
            </a:r>
            <a:endParaRPr lang="en-US" sz="1200" b="1">
              <a:solidFill>
                <a:srgbClr val="6E2F9E"/>
              </a:solidFill>
              <a:latin typeface="Consolas" panose="020B0609020204030204"/>
            </a:endParaRPr>
          </a:p>
          <a:p>
            <a:pPr marL="1386840" indent="0">
              <a:spcAft>
                <a:spcPts val="105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786384" y="5522976"/>
            <a:ext cx="9540240" cy="179832"/>
          </a:xfrm>
          <a:prstGeom prst="rect">
            <a:avLst/>
          </a:prstGeom>
        </p:spPr>
        <p:txBody>
          <a:bodyPr wrap="none" lIns="0" tIns="0" rIns="0" bIns="0">
            <a:noAutofit/>
          </a:bodyPr>
          <a:p>
            <a:pPr marL="1828800" indent="0"/>
            <a:r>
              <a:rPr lang="en-US" sz="1500">
                <a:solidFill>
                  <a:srgbClr val="408EA2"/>
                </a:solidFill>
                <a:latin typeface="Consolas" panose="020B0609020204030204"/>
              </a:rPr>
              <a:t>Console</a:t>
            </a:r>
            <a:r>
              <a:rPr lang="en-US" sz="1500">
                <a:solidFill>
                  <a:srgbClr val="7B292C"/>
                </a:solidFill>
                <a:latin typeface="Consolas" panose="020B0609020204030204"/>
              </a:rPr>
              <a:t>.WriteLineC'File does not exist...");</a:t>
            </a:r>
            <a:endParaRPr lang="en-US" sz="1500">
              <a:solidFill>
                <a:srgbClr val="7B292C"/>
              </a:solidFill>
              <a:latin typeface="Consolas" panose="020B0609020204030204"/>
            </a:endParaRPr>
          </a:p>
        </p:txBody>
      </p:sp>
      <p:sp>
        <p:nvSpPr>
          <p:cNvPr id="6" name="Rectangles 5"/>
          <p:cNvSpPr/>
          <p:nvPr/>
        </p:nvSpPr>
        <p:spPr>
          <a:xfrm>
            <a:off x="786384" y="5730240"/>
            <a:ext cx="9540240" cy="158496"/>
          </a:xfrm>
          <a:prstGeom prst="rect">
            <a:avLst/>
          </a:prstGeom>
        </p:spPr>
        <p:txBody>
          <a:bodyPr wrap="none" lIns="0" tIns="0" rIns="0" bIns="0">
            <a:noAutofit/>
          </a:bodyPr>
          <a:p>
            <a:pPr marL="1386840" indent="0">
              <a:lnSpc>
                <a:spcPts val="1655"/>
              </a:lnSpc>
              <a:spcBef>
                <a:spcPts val="1050"/>
              </a:spcBef>
              <a:spcAft>
                <a:spcPts val="105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7" name="Rectangles 6"/>
          <p:cNvSpPr/>
          <p:nvPr/>
        </p:nvSpPr>
        <p:spPr>
          <a:xfrm>
            <a:off x="786384" y="5943600"/>
            <a:ext cx="9540240" cy="158496"/>
          </a:xfrm>
          <a:prstGeom prst="rect">
            <a:avLst/>
          </a:prstGeom>
        </p:spPr>
        <p:txBody>
          <a:bodyPr wrap="none" lIns="0" tIns="0" rIns="0" bIns="0">
            <a:noAutofit/>
          </a:bodyPr>
          <a:p>
            <a:pPr marL="939800" indent="0">
              <a:lnSpc>
                <a:spcPts val="1655"/>
              </a:lnSpc>
            </a:pPr>
            <a:r>
              <a:rPr lang="en-US" sz="1100">
                <a:solidFill>
                  <a:srgbClr val="120D18"/>
                </a:solidFill>
                <a:latin typeface="Calibri" panose="020F0502020204030204"/>
              </a:rPr>
              <a:t>}</a:t>
            </a:r>
            <a:endParaRPr lang="en-US" sz="1100">
              <a:solidFill>
                <a:srgbClr val="120D18"/>
              </a:solidFill>
              <a:latin typeface="Calibri" panose="020F0502020204030204"/>
            </a:endParaRPr>
          </a:p>
        </p:txBody>
      </p:sp>
      <p:sp>
        <p:nvSpPr>
          <p:cNvPr id="8" name="Rectangles 7"/>
          <p:cNvSpPr/>
          <p:nvPr/>
        </p:nvSpPr>
        <p:spPr>
          <a:xfrm>
            <a:off x="786384" y="6153912"/>
            <a:ext cx="9540240" cy="176784"/>
          </a:xfrm>
          <a:prstGeom prst="rect">
            <a:avLst/>
          </a:prstGeom>
        </p:spPr>
        <p:txBody>
          <a:bodyPr wrap="none" lIns="0" tIns="0" rIns="0" bIns="0">
            <a:noAutofit/>
          </a:bodyPr>
          <a:p>
            <a:pPr marL="472440" indent="0">
              <a:lnSpc>
                <a:spcPts val="1655"/>
              </a:lnSpc>
              <a:spcBef>
                <a:spcPts val="1050"/>
              </a:spcBef>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9" name="Rectangles 8"/>
          <p:cNvSpPr/>
          <p:nvPr/>
        </p:nvSpPr>
        <p:spPr>
          <a:xfrm>
            <a:off x="795528" y="6348984"/>
            <a:ext cx="106680" cy="188976"/>
          </a:xfrm>
          <a:prstGeom prst="rect">
            <a:avLst/>
          </a:prstGeom>
          <a:solidFill>
            <a:srgbClr val="E6E6E6"/>
          </a:solidFill>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10" name="Rectangles 9"/>
          <p:cNvSpPr/>
          <p:nvPr/>
        </p:nvSpPr>
        <p:spPr>
          <a:xfrm>
            <a:off x="5635752" y="6501384"/>
            <a:ext cx="926592" cy="134112"/>
          </a:xfrm>
          <a:prstGeom prst="rect">
            <a:avLst/>
          </a:prstGeom>
        </p:spPr>
        <p:txBody>
          <a:bodyPr wrap="none" lIns="0" tIns="0" rIns="0" bIns="0">
            <a:noAutofit/>
          </a:bodyPr>
          <a:p>
            <a:pPr indent="0"/>
            <a:r>
              <a:rPr lang="en-US" sz="1100">
                <a:solidFill>
                  <a:srgbClr val="888888"/>
                </a:solidFill>
                <a:latin typeface="Calibri" panose="020F0502020204030204"/>
              </a:rPr>
              <a:t>by : ur. viKrant</a:t>
            </a:r>
            <a:endParaRPr lang="en-US" sz="1100">
              <a:solidFill>
                <a:srgbClr val="888888"/>
              </a:solidFill>
              <a:latin typeface="Calibri" panose="020F0502020204030204"/>
            </a:endParaRPr>
          </a:p>
        </p:txBody>
      </p:sp>
      <p:sp>
        <p:nvSpPr>
          <p:cNvPr id="11" name="Rectangles 10"/>
          <p:cNvSpPr/>
          <p:nvPr/>
        </p:nvSpPr>
        <p:spPr>
          <a:xfrm>
            <a:off x="11103864"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25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1789176" cy="405384"/>
          </a:xfrm>
          <a:prstGeom prst="rect">
            <a:avLst/>
          </a:prstGeom>
        </p:spPr>
        <p:txBody>
          <a:bodyPr wrap="none" lIns="0" tIns="0" rIns="0" bIns="0">
            <a:noAutofit/>
          </a:bodyPr>
          <a:p>
            <a:pPr indent="0"/>
            <a:r>
              <a:rPr lang="en-US" sz="4200">
                <a:latin typeface="Calibri" panose="020F0502020204030204"/>
              </a:rPr>
              <a:t>Exercise</a:t>
            </a:r>
            <a:endParaRPr lang="en-US" sz="4200">
              <a:latin typeface="Calibri" panose="020F0502020204030204"/>
            </a:endParaRPr>
          </a:p>
        </p:txBody>
      </p:sp>
      <p:sp>
        <p:nvSpPr>
          <p:cNvPr id="3" name="Rectangles 2"/>
          <p:cNvSpPr/>
          <p:nvPr/>
        </p:nvSpPr>
        <p:spPr>
          <a:xfrm>
            <a:off x="844296" y="1905000"/>
            <a:ext cx="8616696" cy="731520"/>
          </a:xfrm>
          <a:prstGeom prst="rect">
            <a:avLst/>
          </a:prstGeom>
        </p:spPr>
        <p:txBody>
          <a:bodyPr lIns="0" tIns="0" rIns="0" bIns="0">
            <a:noAutofit/>
          </a:bodyPr>
          <a:p>
            <a:pPr marL="617855" indent="-596900">
              <a:lnSpc>
                <a:spcPts val="3025"/>
              </a:lnSpc>
            </a:pPr>
            <a:r>
              <a:rPr lang="en-US" sz="2600">
                <a:latin typeface="Calibri" panose="020F0502020204030204"/>
              </a:rPr>
              <a:t>1. Try to append the contents in the existing file (hint: use File.AppendAIIText or File.AppendAIILines)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6784" cy="134112"/>
          </a:xfrm>
          <a:prstGeom prst="rect">
            <a:avLst/>
          </a:prstGeom>
        </p:spPr>
        <p:txBody>
          <a:bodyPr wrap="none" lIns="0" tIns="0" rIns="0" bIns="0">
            <a:noAutofit/>
          </a:bodyPr>
          <a:p>
            <a:pPr indent="0"/>
            <a:r>
              <a:rPr lang="en-US" sz="1100">
                <a:solidFill>
                  <a:srgbClr val="888888"/>
                </a:solidFill>
                <a:latin typeface="Calibri" panose="020F0502020204030204"/>
              </a:rPr>
              <a:t>26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8056"/>
            <a:ext cx="8540496" cy="515112"/>
          </a:xfrm>
          <a:prstGeom prst="rect">
            <a:avLst/>
          </a:prstGeom>
        </p:spPr>
        <p:txBody>
          <a:bodyPr wrap="none" lIns="0" tIns="0" rIns="0" bIns="0">
            <a:noAutofit/>
          </a:bodyPr>
          <a:p>
            <a:pPr indent="0"/>
            <a:r>
              <a:rPr lang="en-US" sz="4200">
                <a:latin typeface="Calibri" panose="020F0502020204030204"/>
              </a:rPr>
              <a:t>Managed Code and Unmanaged Code</a:t>
            </a:r>
            <a:endParaRPr lang="en-US" sz="4200">
              <a:latin typeface="Calibri" panose="020F0502020204030204"/>
            </a:endParaRPr>
          </a:p>
        </p:txBody>
      </p:sp>
      <p:sp>
        <p:nvSpPr>
          <p:cNvPr id="3" name="Rectangles 2"/>
          <p:cNvSpPr/>
          <p:nvPr/>
        </p:nvSpPr>
        <p:spPr>
          <a:xfrm>
            <a:off x="929640" y="1411224"/>
            <a:ext cx="10287000" cy="4559808"/>
          </a:xfrm>
          <a:prstGeom prst="rect">
            <a:avLst/>
          </a:prstGeom>
        </p:spPr>
        <p:txBody>
          <a:bodyPr lIns="0" tIns="0" rIns="0" bIns="0">
            <a:noAutofit/>
          </a:bodyPr>
          <a:p>
            <a:pPr indent="0" algn="just">
              <a:lnSpc>
                <a:spcPts val="4030"/>
              </a:lnSpc>
            </a:pPr>
            <a:r>
              <a:rPr lang="en-US" sz="2600" b="1">
                <a:solidFill>
                  <a:srgbClr val="016DC0"/>
                </a:solidFill>
                <a:latin typeface="Calibri" panose="020F0502020204030204"/>
              </a:rPr>
              <a:t>Managed Code:</a:t>
            </a:r>
            <a:endParaRPr lang="en-US" sz="2600" b="1">
              <a:solidFill>
                <a:srgbClr val="016DC0"/>
              </a:solidFill>
              <a:latin typeface="Calibri" panose="020F0502020204030204"/>
            </a:endParaRPr>
          </a:p>
          <a:p>
            <a:pPr indent="0" algn="just">
              <a:lnSpc>
                <a:spcPts val="4030"/>
              </a:lnSpc>
            </a:pPr>
            <a:r>
              <a:rPr lang="en-US" sz="2600">
                <a:latin typeface="Calibri" panose="020F0502020204030204"/>
              </a:rPr>
              <a:t>•    It is executed by managed </a:t>
            </a:r>
            <a:r>
              <a:rPr lang="en-US" sz="2600">
                <a:solidFill>
                  <a:srgbClr val="FC0000"/>
                </a:solidFill>
                <a:latin typeface="Calibri" panose="020F0502020204030204"/>
              </a:rPr>
              <a:t>runtime environment CLR.</a:t>
            </a:r>
            <a:endParaRPr lang="en-US" sz="2600">
              <a:solidFill>
                <a:srgbClr val="FC0000"/>
              </a:solidFill>
              <a:latin typeface="Calibri" panose="020F0502020204030204"/>
            </a:endParaRPr>
          </a:p>
          <a:p>
            <a:pPr indent="0" algn="just">
              <a:lnSpc>
                <a:spcPts val="4030"/>
              </a:lnSpc>
            </a:pPr>
            <a:r>
              <a:rPr lang="en-US" sz="2600">
                <a:latin typeface="Calibri" panose="020F0502020204030204"/>
              </a:rPr>
              <a:t>•    It provides </a:t>
            </a:r>
            <a:r>
              <a:rPr lang="en-US" sz="2600">
                <a:solidFill>
                  <a:srgbClr val="FC0000"/>
                </a:solidFill>
                <a:latin typeface="Calibri" panose="020F0502020204030204"/>
              </a:rPr>
              <a:t>security </a:t>
            </a:r>
            <a:r>
              <a:rPr lang="en-US" sz="2600">
                <a:latin typeface="Calibri" panose="020F0502020204030204"/>
              </a:rPr>
              <a:t>to the application written in .NET Framework.</a:t>
            </a:r>
            <a:endParaRPr lang="en-US" sz="2600">
              <a:latin typeface="Calibri" panose="020F0502020204030204"/>
            </a:endParaRPr>
          </a:p>
          <a:p>
            <a:pPr indent="0" algn="just">
              <a:lnSpc>
                <a:spcPts val="4030"/>
              </a:lnSpc>
            </a:pPr>
            <a:r>
              <a:rPr lang="en-US" sz="2600">
                <a:solidFill>
                  <a:srgbClr val="FC0000"/>
                </a:solidFill>
                <a:latin typeface="Calibri" panose="020F0502020204030204"/>
              </a:rPr>
              <a:t>•    Memory buffer overflow does not </a:t>
            </a:r>
            <a:r>
              <a:rPr lang="en-US" sz="2600">
                <a:latin typeface="Calibri" panose="020F0502020204030204"/>
              </a:rPr>
              <a:t>occur.</a:t>
            </a:r>
            <a:endParaRPr lang="en-US" sz="2600">
              <a:latin typeface="Calibri" panose="020F0502020204030204"/>
            </a:endParaRPr>
          </a:p>
          <a:p>
            <a:pPr marL="241300" indent="-241300">
              <a:lnSpc>
                <a:spcPts val="3025"/>
              </a:lnSpc>
              <a:spcAft>
                <a:spcPts val="420"/>
              </a:spcAft>
            </a:pPr>
            <a:r>
              <a:rPr lang="en-US" sz="2600">
                <a:latin typeface="Calibri" panose="020F0502020204030204"/>
              </a:rPr>
              <a:t>•It </a:t>
            </a:r>
            <a:r>
              <a:rPr lang="en-US" sz="2600">
                <a:solidFill>
                  <a:srgbClr val="FC0000"/>
                </a:solidFill>
                <a:latin typeface="Calibri" panose="020F0502020204030204"/>
              </a:rPr>
              <a:t>provide </a:t>
            </a:r>
            <a:r>
              <a:rPr lang="en-US" sz="2600">
                <a:latin typeface="Calibri" panose="020F0502020204030204"/>
              </a:rPr>
              <a:t>runtime </a:t>
            </a:r>
            <a:r>
              <a:rPr lang="en-US" sz="2600">
                <a:solidFill>
                  <a:srgbClr val="FC0000"/>
                </a:solidFill>
                <a:latin typeface="Calibri" panose="020F0502020204030204"/>
              </a:rPr>
              <a:t>services </a:t>
            </a:r>
            <a:r>
              <a:rPr lang="en-US" sz="2600">
                <a:latin typeface="Calibri" panose="020F0502020204030204"/>
              </a:rPr>
              <a:t>like </a:t>
            </a:r>
            <a:r>
              <a:rPr lang="en-US" sz="2600">
                <a:solidFill>
                  <a:srgbClr val="FC0000"/>
                </a:solidFill>
                <a:latin typeface="Calibri" panose="020F0502020204030204"/>
              </a:rPr>
              <a:t>Garbage Collection, exception handling, </a:t>
            </a:r>
            <a:r>
              <a:rPr lang="en-US" sz="2600">
                <a:latin typeface="Calibri" panose="020F0502020204030204"/>
              </a:rPr>
              <a:t>etc.</a:t>
            </a:r>
            <a:endParaRPr lang="en-US" sz="2600">
              <a:latin typeface="Calibri" panose="020F0502020204030204"/>
            </a:endParaRPr>
          </a:p>
          <a:p>
            <a:pPr marL="241300" indent="-241300">
              <a:lnSpc>
                <a:spcPts val="3025"/>
              </a:lnSpc>
              <a:spcAft>
                <a:spcPts val="420"/>
              </a:spcAft>
            </a:pPr>
            <a:r>
              <a:rPr lang="en-US" sz="2600">
                <a:latin typeface="Calibri" panose="020F0502020204030204"/>
              </a:rPr>
              <a:t>•It also provides </a:t>
            </a:r>
            <a:r>
              <a:rPr lang="en-US" sz="2600">
                <a:solidFill>
                  <a:srgbClr val="FC0000"/>
                </a:solidFill>
                <a:latin typeface="Calibri" panose="020F0502020204030204"/>
              </a:rPr>
              <a:t>reference checking </a:t>
            </a:r>
            <a:r>
              <a:rPr lang="en-US" sz="2600">
                <a:latin typeface="Calibri" panose="020F0502020204030204"/>
              </a:rPr>
              <a:t>which means it checks whether the </a:t>
            </a:r>
            <a:r>
              <a:rPr lang="en-US" sz="2600">
                <a:solidFill>
                  <a:srgbClr val="FC0000"/>
                </a:solidFill>
                <a:latin typeface="Calibri" panose="020F0502020204030204"/>
              </a:rPr>
              <a:t>reference point </a:t>
            </a:r>
            <a:r>
              <a:rPr lang="en-US" sz="2600">
                <a:latin typeface="Calibri" panose="020F0502020204030204"/>
              </a:rPr>
              <a:t>to the </a:t>
            </a:r>
            <a:r>
              <a:rPr lang="en-US" sz="2600">
                <a:solidFill>
                  <a:srgbClr val="FC0000"/>
                </a:solidFill>
                <a:latin typeface="Calibri" panose="020F0502020204030204"/>
              </a:rPr>
              <a:t>valid object </a:t>
            </a:r>
            <a:r>
              <a:rPr lang="en-US" sz="2600">
                <a:latin typeface="Calibri" panose="020F0502020204030204"/>
              </a:rPr>
              <a:t>or not</a:t>
            </a:r>
            <a:endParaRPr lang="en-US" sz="2600">
              <a:latin typeface="Calibri" panose="020F0502020204030204"/>
            </a:endParaRPr>
          </a:p>
          <a:p>
            <a:pPr marL="241300" indent="-241300">
              <a:lnSpc>
                <a:spcPts val="3025"/>
              </a:lnSpc>
            </a:pPr>
            <a:r>
              <a:rPr lang="en-US" sz="2600">
                <a:latin typeface="Calibri" panose="020F0502020204030204"/>
              </a:rPr>
              <a:t>•The application is written in the languages like C#, VB.Net, etc. are always managed code.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32104"/>
            <a:ext cx="1600200" cy="402336"/>
          </a:xfrm>
          <a:prstGeom prst="rect">
            <a:avLst/>
          </a:prstGeom>
        </p:spPr>
        <p:txBody>
          <a:bodyPr wrap="none" lIns="0" tIns="0" rIns="0" bIns="0">
            <a:noAutofit/>
          </a:bodyPr>
          <a:p>
            <a:pPr indent="0"/>
            <a:r>
              <a:rPr lang="en-US" sz="4200">
                <a:latin typeface="Calibri" panose="020F0502020204030204"/>
              </a:rPr>
              <a:t>Stream</a:t>
            </a:r>
            <a:endParaRPr lang="en-US" sz="4200">
              <a:latin typeface="Calibri" panose="020F0502020204030204"/>
            </a:endParaRPr>
          </a:p>
        </p:txBody>
      </p:sp>
      <p:sp>
        <p:nvSpPr>
          <p:cNvPr id="3" name="Rectangles 2"/>
          <p:cNvSpPr/>
          <p:nvPr/>
        </p:nvSpPr>
        <p:spPr>
          <a:xfrm>
            <a:off x="981456" y="1908048"/>
            <a:ext cx="10232136" cy="2392680"/>
          </a:xfrm>
          <a:prstGeom prst="rect">
            <a:avLst/>
          </a:prstGeom>
        </p:spPr>
        <p:txBody>
          <a:bodyPr lIns="0" tIns="0" rIns="0" bIns="0">
            <a:noAutofit/>
          </a:bodyPr>
          <a:p>
            <a:pPr marL="188595" indent="-165100" algn="just">
              <a:lnSpc>
                <a:spcPts val="3000"/>
              </a:lnSpc>
              <a:spcAft>
                <a:spcPts val="630"/>
              </a:spcAft>
            </a:pPr>
            <a:r>
              <a:rPr lang="en-US" sz="2600">
                <a:latin typeface="Calibri" panose="020F0502020204030204"/>
              </a:rPr>
              <a:t>•The </a:t>
            </a:r>
            <a:r>
              <a:rPr lang="en-US" sz="2600" b="1">
                <a:latin typeface="Calibri" panose="020F0502020204030204"/>
              </a:rPr>
              <a:t>stream </a:t>
            </a:r>
            <a:r>
              <a:rPr lang="en-US" sz="2600">
                <a:latin typeface="Calibri" panose="020F0502020204030204"/>
              </a:rPr>
              <a:t>is basically the </a:t>
            </a:r>
            <a:r>
              <a:rPr lang="en-US" sz="2600">
                <a:solidFill>
                  <a:srgbClr val="FC0000"/>
                </a:solidFill>
                <a:latin typeface="Calibri" panose="020F0502020204030204"/>
              </a:rPr>
              <a:t>sequence of bytes </a:t>
            </a:r>
            <a:r>
              <a:rPr lang="en-US" sz="2600">
                <a:latin typeface="Calibri" panose="020F0502020204030204"/>
              </a:rPr>
              <a:t>passing through the communication path.</a:t>
            </a:r>
            <a:endParaRPr lang="en-US" sz="2600">
              <a:latin typeface="Calibri" panose="020F0502020204030204"/>
            </a:endParaRPr>
          </a:p>
          <a:p>
            <a:pPr marL="188595" indent="-165100" algn="just">
              <a:lnSpc>
                <a:spcPts val="3025"/>
              </a:lnSpc>
            </a:pPr>
            <a:r>
              <a:rPr lang="en-US" sz="2600">
                <a:latin typeface="Calibri" panose="020F0502020204030204"/>
              </a:rPr>
              <a:t>•There are two main streams: the </a:t>
            </a:r>
            <a:r>
              <a:rPr lang="en-US" sz="2600" b="1">
                <a:latin typeface="Calibri" panose="020F0502020204030204"/>
              </a:rPr>
              <a:t>input stream </a:t>
            </a:r>
            <a:r>
              <a:rPr lang="en-US" sz="2600">
                <a:latin typeface="Calibri" panose="020F0502020204030204"/>
              </a:rPr>
              <a:t>and the </a:t>
            </a:r>
            <a:r>
              <a:rPr lang="en-US" sz="2600" b="1">
                <a:latin typeface="Calibri" panose="020F0502020204030204"/>
              </a:rPr>
              <a:t>output stream. </a:t>
            </a:r>
            <a:r>
              <a:rPr lang="en-US" sz="2600">
                <a:latin typeface="Calibri" panose="020F0502020204030204"/>
              </a:rPr>
              <a:t>The </a:t>
            </a:r>
            <a:r>
              <a:rPr lang="en-US" sz="2600" b="1">
                <a:latin typeface="Calibri" panose="020F0502020204030204"/>
              </a:rPr>
              <a:t>input stream </a:t>
            </a:r>
            <a:r>
              <a:rPr lang="en-US" sz="2600">
                <a:latin typeface="Calibri" panose="020F0502020204030204"/>
              </a:rPr>
              <a:t>is used for reading data from file (read operation) and the </a:t>
            </a:r>
            <a:r>
              <a:rPr lang="en-US" sz="2600" b="1">
                <a:latin typeface="Calibri" panose="020F0502020204030204"/>
              </a:rPr>
              <a:t>output stream </a:t>
            </a:r>
            <a:r>
              <a:rPr lang="en-US" sz="2600">
                <a:latin typeface="Calibri" panose="020F0502020204030204"/>
              </a:rPr>
              <a:t>is used for writing into the file (write operation).</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32104"/>
            <a:ext cx="1600200" cy="402336"/>
          </a:xfrm>
          <a:prstGeom prst="rect">
            <a:avLst/>
          </a:prstGeom>
        </p:spPr>
        <p:txBody>
          <a:bodyPr wrap="none" lIns="0" tIns="0" rIns="0" bIns="0">
            <a:noAutofit/>
          </a:bodyPr>
          <a:p>
            <a:pPr indent="0"/>
            <a:r>
              <a:rPr lang="en-US" sz="4200">
                <a:latin typeface="Calibri" panose="020F0502020204030204"/>
              </a:rPr>
              <a:t>Stream</a:t>
            </a:r>
            <a:endParaRPr lang="en-US" sz="4200">
              <a:latin typeface="Calibri" panose="020F0502020204030204"/>
            </a:endParaRPr>
          </a:p>
        </p:txBody>
      </p:sp>
      <p:sp>
        <p:nvSpPr>
          <p:cNvPr id="3" name="Rectangles 2"/>
          <p:cNvSpPr/>
          <p:nvPr/>
        </p:nvSpPr>
        <p:spPr>
          <a:xfrm>
            <a:off x="908304" y="1911096"/>
            <a:ext cx="3569208" cy="2328672"/>
          </a:xfrm>
          <a:prstGeom prst="rect">
            <a:avLst/>
          </a:prstGeom>
        </p:spPr>
        <p:txBody>
          <a:bodyPr lIns="0" tIns="0" rIns="0" bIns="0">
            <a:noAutofit/>
          </a:bodyPr>
          <a:p>
            <a:pPr indent="0" algn="just">
              <a:spcAft>
                <a:spcPts val="1260"/>
              </a:spcAft>
            </a:pPr>
            <a:r>
              <a:rPr lang="en-US" sz="2600" b="1">
                <a:solidFill>
                  <a:srgbClr val="00AD50"/>
                </a:solidFill>
                <a:latin typeface="Calibri" panose="020F0502020204030204"/>
              </a:rPr>
              <a:t>StreamWriter Class</a:t>
            </a:r>
            <a:endParaRPr lang="en-US" sz="2600" b="1">
              <a:solidFill>
                <a:srgbClr val="00AD50"/>
              </a:solidFill>
              <a:latin typeface="Calibri" panose="020F0502020204030204"/>
            </a:endParaRPr>
          </a:p>
          <a:p>
            <a:pPr indent="0" algn="just">
              <a:lnSpc>
                <a:spcPts val="3025"/>
              </a:lnSpc>
            </a:pPr>
            <a:r>
              <a:rPr lang="en-US" sz="2600">
                <a:latin typeface="Calibri" panose="020F0502020204030204"/>
              </a:rPr>
              <a:t>The StreamWriter class implements </a:t>
            </a:r>
            <a:r>
              <a:rPr lang="en-US" sz="2600" b="1">
                <a:latin typeface="Calibri" panose="020F0502020204030204"/>
              </a:rPr>
              <a:t>TextWriter </a:t>
            </a:r>
            <a:r>
              <a:rPr lang="en-US" sz="2600">
                <a:solidFill>
                  <a:srgbClr val="FC0000"/>
                </a:solidFill>
                <a:latin typeface="Calibri" panose="020F0502020204030204"/>
              </a:rPr>
              <a:t>for writing character </a:t>
            </a:r>
            <a:r>
              <a:rPr lang="en-US" sz="2600">
                <a:latin typeface="Calibri" panose="020F0502020204030204"/>
              </a:rPr>
              <a:t>to </a:t>
            </a:r>
            <a:r>
              <a:rPr lang="en-US" sz="2600">
                <a:solidFill>
                  <a:srgbClr val="FC0000"/>
                </a:solidFill>
                <a:latin typeface="Calibri" panose="020F0502020204030204"/>
              </a:rPr>
              <a:t>stream </a:t>
            </a:r>
            <a:r>
              <a:rPr lang="en-US" sz="2600">
                <a:latin typeface="Calibri" panose="020F0502020204030204"/>
              </a:rPr>
              <a:t>in a particular format.</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aphicFrame>
        <p:nvGraphicFramePr>
          <p:cNvPr id="2" name="Table 1"/>
          <p:cNvGraphicFramePr>
            <a:graphicFrameLocks noGrp="1"/>
          </p:cNvGraphicFramePr>
          <p:nvPr/>
        </p:nvGraphicFramePr>
        <p:xfrm>
          <a:off x="0" y="1685544"/>
          <a:ext cx="5711952" cy="4038600"/>
        </p:xfrm>
        <a:graphic>
          <a:graphicData uri="http://schemas.openxmlformats.org/drawingml/2006/table">
            <a:tbl>
              <a:tblPr/>
              <a:tblGrid>
                <a:gridCol w="1648968"/>
                <a:gridCol w="4062984"/>
              </a:tblGrid>
              <a:tr h="435864">
                <a:tc>
                  <a:txBody>
                    <a:bodyPr>
                      <a:spAutoFit/>
                    </a:bodyPr>
                    <a:p>
                      <a:pPr indent="0"/>
                      <a:r>
                        <a:rPr lang="en-US" sz="1600" b="1">
                          <a:latin typeface="Calibri" panose="020F0502020204030204"/>
                        </a:rPr>
                        <a:t>Methods</a:t>
                      </a:r>
                      <a:endParaRPr lang="en-US" sz="1600" b="1">
                        <a:latin typeface="Calibri" panose="020F0502020204030204"/>
                      </a:endParaRPr>
                    </a:p>
                  </a:txBody>
                  <a:tcPr marL="0" marR="0" marT="0" marB="0" anchor="b">
                    <a:solidFill>
                      <a:srgbClr val="ED7D31"/>
                    </a:solidFill>
                  </a:tcPr>
                </a:tc>
                <a:tc>
                  <a:txBody>
                    <a:bodyPr>
                      <a:spAutoFit/>
                    </a:bodyPr>
                    <a:p>
                      <a:pPr indent="0"/>
                      <a:r>
                        <a:rPr lang="en-US" sz="1600" b="1">
                          <a:latin typeface="Calibri" panose="020F0502020204030204"/>
                        </a:rPr>
                        <a:t>Description</a:t>
                      </a:r>
                      <a:endParaRPr lang="en-US" sz="1600" b="1">
                        <a:latin typeface="Calibri" panose="020F0502020204030204"/>
                      </a:endParaRPr>
                    </a:p>
                  </a:txBody>
                  <a:tcPr marL="0" marR="0" marT="0" marB="0" anchor="b">
                    <a:solidFill>
                      <a:srgbClr val="ED7D31"/>
                    </a:solidFill>
                  </a:tcPr>
                </a:tc>
              </a:tr>
              <a:tr h="935736">
                <a:tc>
                  <a:txBody>
                    <a:bodyPr>
                      <a:spAutoFit/>
                    </a:bodyPr>
                    <a:p>
                      <a:pPr indent="0"/>
                      <a:r>
                        <a:rPr lang="en-US" sz="1600" b="1">
                          <a:latin typeface="Calibri" panose="020F0502020204030204"/>
                        </a:rPr>
                        <a:t>Close()</a:t>
                      </a:r>
                      <a:endParaRPr lang="en-US" sz="1600" b="1">
                        <a:latin typeface="Calibri" panose="020F0502020204030204"/>
                      </a:endParaRPr>
                    </a:p>
                  </a:txBody>
                  <a:tcPr marL="0" marR="0" marT="0" marB="0" anchor="ctr"/>
                </a:tc>
                <a:tc>
                  <a:txBody>
                    <a:bodyPr>
                      <a:spAutoFit/>
                    </a:bodyPr>
                    <a:p>
                      <a:pPr indent="0">
                        <a:lnSpc>
                          <a:spcPts val="2160"/>
                        </a:lnSpc>
                      </a:pPr>
                      <a:r>
                        <a:rPr lang="en-US" sz="1700">
                          <a:latin typeface="Calibri" panose="020F0502020204030204"/>
                        </a:rPr>
                        <a:t>Closes the current StreamWriter object and stream associate with it.</a:t>
                      </a:r>
                      <a:endParaRPr lang="en-US" sz="1700">
                        <a:latin typeface="Calibri" panose="020F0502020204030204"/>
                      </a:endParaRPr>
                    </a:p>
                  </a:txBody>
                  <a:tcPr marL="0" marR="0" marT="0" marB="0" anchor="ctr"/>
                </a:tc>
              </a:tr>
              <a:tr h="932688">
                <a:tc>
                  <a:txBody>
                    <a:bodyPr>
                      <a:spAutoFit/>
                    </a:bodyPr>
                    <a:p>
                      <a:pPr indent="0"/>
                      <a:r>
                        <a:rPr lang="en-US" sz="1600" b="1">
                          <a:latin typeface="Calibri" panose="020F0502020204030204"/>
                        </a:rPr>
                        <a:t>Flush()</a:t>
                      </a:r>
                      <a:endParaRPr lang="en-US" sz="1600" b="1">
                        <a:latin typeface="Calibri" panose="020F0502020204030204"/>
                      </a:endParaRPr>
                    </a:p>
                  </a:txBody>
                  <a:tcPr marL="0" marR="0" marT="0" marB="0" anchor="ctr"/>
                </a:tc>
                <a:tc>
                  <a:txBody>
                    <a:bodyPr>
                      <a:spAutoFit/>
                    </a:bodyPr>
                    <a:p>
                      <a:pPr indent="0">
                        <a:lnSpc>
                          <a:spcPts val="2160"/>
                        </a:lnSpc>
                      </a:pPr>
                      <a:r>
                        <a:rPr lang="en-US" sz="1700">
                          <a:latin typeface="Calibri" panose="020F0502020204030204"/>
                        </a:rPr>
                        <a:t>Clears all the data from the buffer and write it in the stream associate with it.</a:t>
                      </a:r>
                      <a:endParaRPr lang="en-US" sz="1700">
                        <a:latin typeface="Calibri" panose="020F0502020204030204"/>
                      </a:endParaRPr>
                    </a:p>
                  </a:txBody>
                  <a:tcPr marL="0" marR="0" marT="0" marB="0" anchor="ctr"/>
                </a:tc>
              </a:tr>
              <a:tr h="1002792">
                <a:tc>
                  <a:txBody>
                    <a:bodyPr>
                      <a:spAutoFit/>
                    </a:bodyPr>
                    <a:p>
                      <a:pPr indent="0"/>
                      <a:r>
                        <a:rPr lang="en-US" sz="1600" b="1">
                          <a:latin typeface="Calibri" panose="020F0502020204030204"/>
                        </a:rPr>
                        <a:t>Write()</a:t>
                      </a:r>
                      <a:endParaRPr lang="en-US" sz="1600" b="1">
                        <a:latin typeface="Calibri" panose="020F0502020204030204"/>
                      </a:endParaRPr>
                    </a:p>
                  </a:txBody>
                  <a:tcPr marL="0" marR="0" marT="0" marB="0" anchor="ctr"/>
                </a:tc>
                <a:tc>
                  <a:txBody>
                    <a:bodyPr>
                      <a:spAutoFit/>
                    </a:bodyPr>
                    <a:p>
                      <a:pPr indent="0">
                        <a:lnSpc>
                          <a:spcPts val="2135"/>
                        </a:lnSpc>
                      </a:pPr>
                      <a:r>
                        <a:rPr lang="en-US" sz="1700">
                          <a:latin typeface="Calibri" panose="020F0502020204030204"/>
                        </a:rPr>
                        <a:t>Write data to the stream. It has different overloads for different data types to write in stream.</a:t>
                      </a:r>
                      <a:endParaRPr lang="en-US" sz="1700">
                        <a:latin typeface="Calibri" panose="020F0502020204030204"/>
                      </a:endParaRPr>
                    </a:p>
                  </a:txBody>
                  <a:tcPr marL="0" marR="0" marT="0" marB="0" anchor="ctr"/>
                </a:tc>
              </a:tr>
              <a:tr h="731520">
                <a:tc>
                  <a:txBody>
                    <a:bodyPr>
                      <a:spAutoFit/>
                    </a:bodyPr>
                    <a:p>
                      <a:pPr indent="0"/>
                      <a:r>
                        <a:rPr lang="en-US" sz="1600" b="1">
                          <a:latin typeface="Calibri" panose="020F0502020204030204"/>
                        </a:rPr>
                        <a:t>WriteLine()</a:t>
                      </a:r>
                      <a:endParaRPr lang="en-US" sz="1600" b="1">
                        <a:latin typeface="Calibri" panose="020F0502020204030204"/>
                      </a:endParaRPr>
                    </a:p>
                  </a:txBody>
                  <a:tcPr marL="0" marR="0" marT="0" marB="0" anchor="ctr"/>
                </a:tc>
                <a:tc>
                  <a:txBody>
                    <a:bodyPr>
                      <a:spAutoFit/>
                    </a:bodyPr>
                    <a:p>
                      <a:pPr indent="0">
                        <a:lnSpc>
                          <a:spcPts val="2160"/>
                        </a:lnSpc>
                      </a:pPr>
                      <a:r>
                        <a:rPr lang="en-US" sz="1700">
                          <a:latin typeface="Calibri" panose="020F0502020204030204"/>
                        </a:rPr>
                        <a:t>It is same as WriteQ but it adds the newline character at the</a:t>
                      </a:r>
                      <a:endParaRPr lang="en-US" sz="1700">
                        <a:latin typeface="Calibri" panose="020F0502020204030204"/>
                      </a:endParaRPr>
                    </a:p>
                  </a:txBody>
                  <a:tcPr marL="0" marR="0" marT="0" marB="0" anchor="ctr"/>
                </a:tc>
              </a:tr>
            </a:tbl>
          </a:graphicData>
        </a:graphic>
      </p:graphicFrame>
      <p:sp>
        <p:nvSpPr>
          <p:cNvPr id="3" name="Rectangles 2"/>
          <p:cNvSpPr/>
          <p:nvPr/>
        </p:nvSpPr>
        <p:spPr>
          <a:xfrm>
            <a:off x="323088"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5791200" y="6477000"/>
            <a:ext cx="173736" cy="134112"/>
          </a:xfrm>
          <a:prstGeom prst="rect">
            <a:avLst/>
          </a:prstGeom>
        </p:spPr>
        <p:txBody>
          <a:bodyPr wrap="none" lIns="0" tIns="0" rIns="0" bIns="0">
            <a:noAutofit/>
          </a:bodyPr>
          <a:p>
            <a:pPr indent="0"/>
            <a:r>
              <a:rPr lang="en-US" sz="1100" spc="-50">
                <a:solidFill>
                  <a:srgbClr val="888888"/>
                </a:solidFill>
                <a:latin typeface="Consolas" panose="020B0609020204030204"/>
              </a:rPr>
              <a:t>28</a:t>
            </a:r>
            <a:endParaRPr lang="en-US" sz="1100" spc="-5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2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32104"/>
            <a:ext cx="1600200" cy="402336"/>
          </a:xfrm>
          <a:prstGeom prst="rect">
            <a:avLst/>
          </a:prstGeom>
        </p:spPr>
        <p:txBody>
          <a:bodyPr wrap="none" lIns="0" tIns="0" rIns="0" bIns="0">
            <a:noAutofit/>
          </a:bodyPr>
          <a:p>
            <a:pPr indent="0"/>
            <a:r>
              <a:rPr lang="en-US" sz="4200">
                <a:latin typeface="Calibri" panose="020F0502020204030204"/>
              </a:rPr>
              <a:t>Stream</a:t>
            </a:r>
            <a:endParaRPr lang="en-US" sz="4200">
              <a:latin typeface="Calibri" panose="020F0502020204030204"/>
            </a:endParaRPr>
          </a:p>
        </p:txBody>
      </p:sp>
      <p:sp>
        <p:nvSpPr>
          <p:cNvPr id="3" name="Rectangles 2"/>
          <p:cNvSpPr/>
          <p:nvPr/>
        </p:nvSpPr>
        <p:spPr>
          <a:xfrm>
            <a:off x="6266688" y="993648"/>
            <a:ext cx="3118104" cy="344424"/>
          </a:xfrm>
          <a:prstGeom prst="rect">
            <a:avLst/>
          </a:prstGeom>
        </p:spPr>
        <p:txBody>
          <a:bodyPr wrap="none" lIns="0" tIns="0" rIns="0" bIns="0">
            <a:noAutofit/>
          </a:bodyPr>
          <a:p>
            <a:pPr indent="0"/>
            <a:r>
              <a:rPr lang="en-US" sz="2700">
                <a:solidFill>
                  <a:srgbClr val="FC0000"/>
                </a:solidFill>
                <a:latin typeface="Calibri" panose="020F0502020204030204"/>
              </a:rPr>
              <a:t>{using Stream Writer}</a:t>
            </a:r>
            <a:endParaRPr lang="en-US" sz="2700">
              <a:solidFill>
                <a:srgbClr val="FC0000"/>
              </a:solidFill>
              <a:latin typeface="Calibri" panose="020F0502020204030204"/>
            </a:endParaRPr>
          </a:p>
        </p:txBody>
      </p:sp>
      <p:sp>
        <p:nvSpPr>
          <p:cNvPr id="4" name="Rectangles 3"/>
          <p:cNvSpPr/>
          <p:nvPr/>
        </p:nvSpPr>
        <p:spPr>
          <a:xfrm>
            <a:off x="786384" y="1566672"/>
            <a:ext cx="2785872" cy="1078992"/>
          </a:xfrm>
          <a:prstGeom prst="rect">
            <a:avLst/>
          </a:prstGeom>
        </p:spPr>
        <p:txBody>
          <a:bodyPr lIns="0" tIns="0" rIns="0" bIns="0">
            <a:noAutofit/>
          </a:bodyPr>
          <a:p>
            <a:pPr marL="127000" marR="181610" indent="0">
              <a:lnSpc>
                <a:spcPts val="1895"/>
              </a:lnSpc>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System.10; </a:t>
            </a:r>
            <a:r>
              <a:rPr lang="en-US" sz="1700" spc="-50">
                <a:solidFill>
                  <a:srgbClr val="130ECE"/>
                </a:solidFill>
                <a:latin typeface="Consolas" panose="020B0609020204030204"/>
              </a:rPr>
              <a:t>namespace </a:t>
            </a:r>
            <a:r>
              <a:rPr lang="en-US" sz="1700" spc="-50">
                <a:latin typeface="Consolas" panose="020B0609020204030204"/>
              </a:rPr>
              <a:t>SessionllDemo {</a:t>
            </a:r>
            <a:endParaRPr lang="en-US" sz="1700" spc="-50">
              <a:latin typeface="Consolas" panose="020B0609020204030204"/>
            </a:endParaRPr>
          </a:p>
          <a:p>
            <a:pPr marL="5588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58800" indent="0">
              <a:spcAft>
                <a:spcPts val="210"/>
              </a:spcAft>
            </a:pPr>
            <a:r>
              <a:rPr lang="en-US" sz="1700" spc="-50">
                <a:solidFill>
                  <a:srgbClr val="130ECE"/>
                </a:solidFill>
                <a:latin typeface="Consolas" panose="020B0609020204030204"/>
              </a:rPr>
              <a:t>public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p:txBody>
      </p:sp>
      <p:sp>
        <p:nvSpPr>
          <p:cNvPr id="5" name="Rectangles 4"/>
          <p:cNvSpPr/>
          <p:nvPr/>
        </p:nvSpPr>
        <p:spPr>
          <a:xfrm>
            <a:off x="1304544" y="2657856"/>
            <a:ext cx="164592" cy="195072"/>
          </a:xfrm>
          <a:prstGeom prst="rect">
            <a:avLst/>
          </a:prstGeom>
        </p:spPr>
        <p:txBody>
          <a:bodyPr wrap="none" lIns="0" tIns="0" rIns="0" bIns="0">
            <a:noAutofit/>
          </a:bodyPr>
          <a:p>
            <a:pPr indent="0">
              <a:spcBef>
                <a:spcPts val="210"/>
              </a:spcBef>
              <a:spcAft>
                <a:spcPts val="210"/>
              </a:spcAft>
            </a:pPr>
            <a:r>
              <a:rPr lang="en-US" sz="2600">
                <a:latin typeface="Calibri" panose="020F0502020204030204"/>
              </a:rPr>
              <a:t>{</a:t>
            </a:r>
            <a:endParaRPr lang="en-US" sz="2600">
              <a:latin typeface="Calibri" panose="020F0502020204030204"/>
            </a:endParaRPr>
          </a:p>
        </p:txBody>
      </p:sp>
      <p:sp>
        <p:nvSpPr>
          <p:cNvPr id="6" name="Rectangles 5"/>
          <p:cNvSpPr/>
          <p:nvPr/>
        </p:nvSpPr>
        <p:spPr>
          <a:xfrm>
            <a:off x="1725168" y="2859024"/>
            <a:ext cx="6745224" cy="3163824"/>
          </a:xfrm>
          <a:prstGeom prst="rect">
            <a:avLst/>
          </a:prstGeom>
        </p:spPr>
        <p:txBody>
          <a:bodyPr lIns="0" tIns="0" rIns="0" bIns="0">
            <a:noAutofit/>
          </a:bodyPr>
          <a:p>
            <a:pPr indent="0">
              <a:spcBef>
                <a:spcPts val="210"/>
              </a:spcBef>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indent="0">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96570" indent="0">
              <a:lnSpc>
                <a:spcPts val="1825"/>
              </a:lnSpc>
            </a:pPr>
            <a:r>
              <a:rPr lang="en-US" sz="1700" spc="-50">
                <a:solidFill>
                  <a:srgbClr val="408EA2"/>
                </a:solidFill>
                <a:latin typeface="Consolas" panose="020B0609020204030204"/>
              </a:rPr>
              <a:t>StreamWriter </a:t>
            </a:r>
            <a:r>
              <a:rPr lang="en-US" sz="1700" spc="-50">
                <a:solidFill>
                  <a:srgbClr val="34357D"/>
                </a:solidFill>
                <a:latin typeface="Consolas" panose="020B0609020204030204"/>
              </a:rPr>
              <a:t>sw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68515D"/>
                </a:solidFill>
                <a:latin typeface="Consolas" panose="020B0609020204030204"/>
              </a:rPr>
              <a:t>StreamWriter("E://cdac.txt")</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496570" indent="0">
              <a:lnSpc>
                <a:spcPts val="1825"/>
              </a:lnSpc>
              <a:spcAft>
                <a:spcPts val="210"/>
              </a:spcAft>
            </a:pPr>
            <a:r>
              <a:rPr lang="en-US" sz="1700" spc="-50">
                <a:solidFill>
                  <a:srgbClr val="1B7721"/>
                </a:solidFill>
                <a:latin typeface="Consolas" panose="020B0609020204030204"/>
              </a:rPr>
              <a:t>// To write on the console screen</a:t>
            </a:r>
            <a:endParaRPr lang="en-US" sz="1700" spc="-50">
              <a:solidFill>
                <a:srgbClr val="1B7721"/>
              </a:solidFill>
              <a:latin typeface="Consolas" panose="020B0609020204030204"/>
            </a:endParaRPr>
          </a:p>
          <a:p>
            <a:pPr marL="496570" indent="0">
              <a:lnSpc>
                <a:spcPts val="1825"/>
              </a:lnSpc>
            </a:pPr>
            <a:r>
              <a:rPr lang="en-US" sz="1700" spc="-50">
                <a:solidFill>
                  <a:srgbClr val="408EA2"/>
                </a:solidFill>
                <a:latin typeface="Consolas" panose="020B0609020204030204"/>
              </a:rPr>
              <a:t>Console</a:t>
            </a:r>
            <a:r>
              <a:rPr lang="en-US" sz="1700" spc="-50">
                <a:solidFill>
                  <a:srgbClr val="7B292C"/>
                </a:solidFill>
                <a:latin typeface="Consolas" panose="020B0609020204030204"/>
              </a:rPr>
              <a:t>.WriteLineC'Enter the text to write in the File"); </a:t>
            </a:r>
            <a:r>
              <a:rPr lang="en-US" sz="1700" spc="-50">
                <a:solidFill>
                  <a:srgbClr val="1B7721"/>
                </a:solidFill>
                <a:latin typeface="Consolas" panose="020B0609020204030204"/>
              </a:rPr>
              <a:t>// To read the input -From the user </a:t>
            </a:r>
            <a:r>
              <a:rPr lang="en-US" sz="1700" spc="-50">
                <a:solidFill>
                  <a:srgbClr val="130ECE"/>
                </a:solidFill>
                <a:latin typeface="Consolas" panose="020B0609020204030204"/>
              </a:rPr>
              <a:t>string </a:t>
            </a:r>
            <a:r>
              <a:rPr lang="en-US" sz="1700" spc="-50">
                <a:solidFill>
                  <a:srgbClr val="34357D"/>
                </a:solidFill>
                <a:latin typeface="Consolas" panose="020B0609020204030204"/>
              </a:rPr>
              <a:t>str </a:t>
            </a:r>
            <a:r>
              <a:rPr lang="en-US" sz="1700" spc="-50">
                <a:latin typeface="Consolas" panose="020B0609020204030204"/>
              </a:rPr>
              <a:t>= </a:t>
            </a:r>
            <a:r>
              <a:rPr lang="en-US" sz="1700" spc="-50">
                <a:solidFill>
                  <a:srgbClr val="408EA2"/>
                </a:solidFill>
                <a:latin typeface="Consolas" panose="020B0609020204030204"/>
              </a:rPr>
              <a:t>Console</a:t>
            </a:r>
            <a:r>
              <a:rPr lang="en-US" sz="1700" spc="-50">
                <a:solidFill>
                  <a:srgbClr val="120D18"/>
                </a:solidFill>
                <a:latin typeface="Consolas" panose="020B0609020204030204"/>
              </a:rPr>
              <a:t>. </a:t>
            </a:r>
            <a:r>
              <a:rPr lang="en-US" sz="1700" spc="-50">
                <a:solidFill>
                  <a:srgbClr val="574733"/>
                </a:solidFill>
                <a:latin typeface="Consolas" panose="020B0609020204030204"/>
              </a:rPr>
              <a:t>ReadLineO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1055370" indent="0" algn="just">
              <a:spcAft>
                <a:spcPts val="210"/>
              </a:spcAft>
            </a:pPr>
            <a:r>
              <a:rPr lang="en-US" sz="400" spc="-50">
                <a:solidFill>
                  <a:srgbClr val="1D1C8B"/>
                </a:solidFill>
                <a:latin typeface="Calibri" panose="020F0502020204030204"/>
              </a:rPr>
              <a:t>—</a:t>
            </a:r>
            <a:r>
              <a:rPr lang="en-US" sz="400" spc="-50">
                <a:solidFill>
                  <a:srgbClr val="130ECE"/>
                </a:solidFill>
                <a:latin typeface="Calibri" panose="020F0502020204030204"/>
              </a:rPr>
              <a:t>'    </a:t>
            </a:r>
            <a:r>
              <a:rPr lang="en-US" sz="400" spc="-50">
                <a:solidFill>
                  <a:srgbClr val="6E9A6D"/>
                </a:solidFill>
                <a:latin typeface="Calibri" panose="020F0502020204030204"/>
              </a:rPr>
              <a:t>WAAAAAAAAAAAAA/WVAAAAAAAAAA/VS </a:t>
            </a:r>
            <a:r>
              <a:rPr lang="en-US" sz="400" spc="-50">
                <a:solidFill>
                  <a:srgbClr val="120D18"/>
                </a:solidFill>
                <a:latin typeface="Calibri" panose="020F0502020204030204"/>
              </a:rPr>
              <a:t>"</a:t>
            </a:r>
            <a:endParaRPr lang="en-US" sz="400" spc="-50">
              <a:solidFill>
                <a:srgbClr val="120D18"/>
              </a:solidFill>
              <a:latin typeface="Calibri" panose="020F0502020204030204"/>
            </a:endParaRPr>
          </a:p>
          <a:p>
            <a:pPr marL="496570" indent="0">
              <a:lnSpc>
                <a:spcPts val="1825"/>
              </a:lnSpc>
              <a:spcAft>
                <a:spcPts val="210"/>
              </a:spcAft>
            </a:pPr>
            <a:r>
              <a:rPr lang="en-US" sz="1700" spc="250">
                <a:solidFill>
                  <a:srgbClr val="1B7721"/>
                </a:solidFill>
                <a:latin typeface="Consolas" panose="020B0609020204030204"/>
              </a:rPr>
              <a:t>//To</a:t>
            </a:r>
            <a:r>
              <a:rPr lang="en-US" sz="1700" spc="-50">
                <a:solidFill>
                  <a:srgbClr val="1B7721"/>
                </a:solidFill>
                <a:latin typeface="Consolas" panose="020B0609020204030204"/>
              </a:rPr>
              <a:t> write a line in buffer </a:t>
            </a:r>
            <a:r>
              <a:rPr lang="en-US" sz="1700" spc="-50">
                <a:solidFill>
                  <a:srgbClr val="574733"/>
                </a:solidFill>
                <a:latin typeface="Consolas" panose="020B0609020204030204"/>
              </a:rPr>
              <a:t>sw.WriteLine(str)</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496570" indent="0">
              <a:lnSpc>
                <a:spcPts val="1825"/>
              </a:lnSpc>
            </a:pPr>
            <a:r>
              <a:rPr lang="en-US" sz="1700" spc="250">
                <a:solidFill>
                  <a:srgbClr val="1B7721"/>
                </a:solidFill>
                <a:latin typeface="Consolas" panose="020B0609020204030204"/>
              </a:rPr>
              <a:t>//To</a:t>
            </a:r>
            <a:r>
              <a:rPr lang="en-US" sz="1700" spc="-50">
                <a:solidFill>
                  <a:srgbClr val="1B7721"/>
                </a:solidFill>
                <a:latin typeface="Consolas" panose="020B0609020204030204"/>
              </a:rPr>
              <a:t> write in output stream </a:t>
            </a:r>
            <a:r>
              <a:rPr lang="en-US" sz="1700" spc="-50">
                <a:solidFill>
                  <a:srgbClr val="34357D"/>
                </a:solidFill>
                <a:latin typeface="Consolas" panose="020B0609020204030204"/>
              </a:rPr>
              <a:t>sw. </a:t>
            </a:r>
            <a:r>
              <a:rPr lang="en-US" sz="1700" spc="-50">
                <a:solidFill>
                  <a:srgbClr val="574733"/>
                </a:solidFill>
                <a:latin typeface="Consolas" panose="020B0609020204030204"/>
              </a:rPr>
              <a:t>FlushO</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496570" indent="0">
              <a:lnSpc>
                <a:spcPts val="1825"/>
              </a:lnSpc>
            </a:pPr>
            <a:r>
              <a:rPr lang="en-US" sz="1700" spc="-50">
                <a:solidFill>
                  <a:srgbClr val="1B7721"/>
                </a:solidFill>
                <a:latin typeface="Consolas" panose="020B0609020204030204"/>
              </a:rPr>
              <a:t>// To close the stream </a:t>
            </a:r>
            <a:r>
              <a:rPr lang="en-US" sz="1700" spc="-50">
                <a:solidFill>
                  <a:srgbClr val="574733"/>
                </a:solidFill>
                <a:latin typeface="Consolas" panose="020B0609020204030204"/>
              </a:rPr>
              <a:t>sw.CloseO</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p:txBody>
      </p:sp>
      <p:sp>
        <p:nvSpPr>
          <p:cNvPr id="7" name="Rectangles 6"/>
          <p:cNvSpPr/>
          <p:nvPr/>
        </p:nvSpPr>
        <p:spPr>
          <a:xfrm>
            <a:off x="1725168" y="6053328"/>
            <a:ext cx="6745224" cy="188976"/>
          </a:xfrm>
          <a:prstGeom prst="rect">
            <a:avLst/>
          </a:prstGeom>
        </p:spPr>
        <p:txBody>
          <a:bodyPr wrap="none" lIns="0" tIns="0" rIns="0" bIns="0">
            <a:noAutofit/>
          </a:bodyPr>
          <a:p>
            <a:pPr indent="0"/>
            <a:r>
              <a:rPr lang="en-US" sz="4200">
                <a:solidFill>
                  <a:srgbClr val="120D18"/>
                </a:solidFill>
                <a:latin typeface="Calibri" panose="020F0502020204030204"/>
              </a:rPr>
              <a:t>}</a:t>
            </a:r>
            <a:endParaRPr lang="en-US" sz="4200">
              <a:solidFill>
                <a:srgbClr val="120D18"/>
              </a:solidFill>
              <a:latin typeface="Calibri" panose="020F0502020204030204"/>
            </a:endParaRPr>
          </a:p>
        </p:txBody>
      </p:sp>
      <p:sp>
        <p:nvSpPr>
          <p:cNvPr id="8" name="Rectangles 7"/>
          <p:cNvSpPr/>
          <p:nvPr/>
        </p:nvSpPr>
        <p:spPr>
          <a:xfrm>
            <a:off x="11103864" y="6477000"/>
            <a:ext cx="173736" cy="134112"/>
          </a:xfrm>
          <a:prstGeom prst="rect">
            <a:avLst/>
          </a:prstGeom>
        </p:spPr>
        <p:txBody>
          <a:bodyPr wrap="none" lIns="0" tIns="0" rIns="0" bIns="0">
            <a:noAutofit/>
          </a:bodyPr>
          <a:p>
            <a:pPr indent="0"/>
            <a:r>
              <a:rPr lang="en-US" sz="850">
                <a:solidFill>
                  <a:srgbClr val="888888"/>
                </a:solidFill>
                <a:latin typeface="Calibri" panose="020F0502020204030204"/>
              </a:rPr>
              <a:t>29</a:t>
            </a:r>
            <a:endParaRPr lang="en-US" sz="85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32104"/>
            <a:ext cx="1600200" cy="402336"/>
          </a:xfrm>
          <a:prstGeom prst="rect">
            <a:avLst/>
          </a:prstGeom>
        </p:spPr>
        <p:txBody>
          <a:bodyPr wrap="none" lIns="0" tIns="0" rIns="0" bIns="0">
            <a:noAutofit/>
          </a:bodyPr>
          <a:p>
            <a:pPr indent="0"/>
            <a:r>
              <a:rPr lang="en-US" sz="4200">
                <a:latin typeface="Calibri" panose="020F0502020204030204"/>
              </a:rPr>
              <a:t>Stream</a:t>
            </a:r>
            <a:endParaRPr lang="en-US" sz="4200">
              <a:latin typeface="Calibri" panose="020F0502020204030204"/>
            </a:endParaRPr>
          </a:p>
        </p:txBody>
      </p:sp>
      <p:sp>
        <p:nvSpPr>
          <p:cNvPr id="3" name="Rectangles 2"/>
          <p:cNvSpPr/>
          <p:nvPr/>
        </p:nvSpPr>
        <p:spPr>
          <a:xfrm>
            <a:off x="908304" y="1911096"/>
            <a:ext cx="3578352" cy="2389632"/>
          </a:xfrm>
          <a:prstGeom prst="rect">
            <a:avLst/>
          </a:prstGeom>
        </p:spPr>
        <p:txBody>
          <a:bodyPr lIns="0" tIns="0" rIns="0" bIns="0">
            <a:noAutofit/>
          </a:bodyPr>
          <a:p>
            <a:pPr indent="0" algn="just">
              <a:spcAft>
                <a:spcPts val="1260"/>
              </a:spcAft>
            </a:pPr>
            <a:r>
              <a:rPr lang="en-US" sz="2600" b="1">
                <a:solidFill>
                  <a:srgbClr val="00AD50"/>
                </a:solidFill>
                <a:latin typeface="Calibri" panose="020F0502020204030204"/>
              </a:rPr>
              <a:t>StreamReader Class</a:t>
            </a:r>
            <a:endParaRPr lang="en-US" sz="2600" b="1">
              <a:solidFill>
                <a:srgbClr val="00AD50"/>
              </a:solidFill>
              <a:latin typeface="Calibri" panose="020F0502020204030204"/>
            </a:endParaRPr>
          </a:p>
          <a:p>
            <a:pPr indent="0" algn="just">
              <a:lnSpc>
                <a:spcPts val="3025"/>
              </a:lnSpc>
            </a:pPr>
            <a:r>
              <a:rPr lang="en-US" sz="2600">
                <a:latin typeface="Calibri" panose="020F0502020204030204"/>
              </a:rPr>
              <a:t>The StreamReader class implements TextReader </a:t>
            </a:r>
            <a:r>
              <a:rPr lang="en-US" sz="2600">
                <a:solidFill>
                  <a:srgbClr val="FC0000"/>
                </a:solidFill>
                <a:latin typeface="Calibri" panose="020F0502020204030204"/>
              </a:rPr>
              <a:t>for reading character from the stream </a:t>
            </a:r>
            <a:r>
              <a:rPr lang="en-US" sz="2600">
                <a:latin typeface="Calibri" panose="020F0502020204030204"/>
              </a:rPr>
              <a:t>in a particular format</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aphicFrame>
        <p:nvGraphicFramePr>
          <p:cNvPr id="2" name="Table 1"/>
          <p:cNvGraphicFramePr>
            <a:graphicFrameLocks noGrp="1"/>
          </p:cNvGraphicFramePr>
          <p:nvPr/>
        </p:nvGraphicFramePr>
        <p:xfrm>
          <a:off x="45720" y="1301496"/>
          <a:ext cx="5727192" cy="4764024"/>
        </p:xfrm>
        <a:graphic>
          <a:graphicData uri="http://schemas.openxmlformats.org/drawingml/2006/table">
            <a:tbl>
              <a:tblPr/>
              <a:tblGrid>
                <a:gridCol w="1664208"/>
                <a:gridCol w="4062984"/>
              </a:tblGrid>
              <a:tr h="435864">
                <a:tc>
                  <a:txBody>
                    <a:bodyPr>
                      <a:spAutoFit/>
                    </a:bodyPr>
                    <a:p>
                      <a:pPr indent="0"/>
                      <a:r>
                        <a:rPr lang="en-US" sz="1900" b="1">
                          <a:latin typeface="Calibri" panose="020F0502020204030204"/>
                        </a:rPr>
                        <a:t>Methods</a:t>
                      </a:r>
                      <a:endParaRPr lang="en-US" sz="1900" b="1">
                        <a:latin typeface="Calibri" panose="020F0502020204030204"/>
                      </a:endParaRPr>
                    </a:p>
                  </a:txBody>
                  <a:tcPr marL="0" marR="0" marT="0" marB="0" anchor="b">
                    <a:solidFill>
                      <a:srgbClr val="ED7D31"/>
                    </a:solidFill>
                  </a:tcPr>
                </a:tc>
                <a:tc>
                  <a:txBody>
                    <a:bodyPr>
                      <a:spAutoFit/>
                    </a:bodyPr>
                    <a:p>
                      <a:pPr indent="0"/>
                      <a:r>
                        <a:rPr lang="en-US" sz="1900" b="1">
                          <a:latin typeface="Calibri" panose="020F0502020204030204"/>
                        </a:rPr>
                        <a:t>Description</a:t>
                      </a:r>
                      <a:endParaRPr lang="en-US" sz="1900" b="1">
                        <a:latin typeface="Calibri" panose="020F0502020204030204"/>
                      </a:endParaRPr>
                    </a:p>
                  </a:txBody>
                  <a:tcPr marL="0" marR="0" marT="0" marB="0" anchor="b">
                    <a:solidFill>
                      <a:srgbClr val="ED7D31"/>
                    </a:solidFill>
                  </a:tcPr>
                </a:tc>
              </a:tr>
              <a:tr h="935736">
                <a:tc>
                  <a:txBody>
                    <a:bodyPr>
                      <a:spAutoFit/>
                    </a:bodyPr>
                    <a:p>
                      <a:pPr indent="0"/>
                      <a:r>
                        <a:rPr lang="en-US" sz="1700">
                          <a:latin typeface="Calibri" panose="020F0502020204030204"/>
                        </a:rPr>
                        <a:t>Close()</a:t>
                      </a:r>
                      <a:endParaRPr lang="en-US" sz="1700">
                        <a:latin typeface="Calibri" panose="020F0502020204030204"/>
                      </a:endParaRPr>
                    </a:p>
                  </a:txBody>
                  <a:tcPr marL="0" marR="0" marT="0" marB="0" anchor="ctr"/>
                </a:tc>
                <a:tc>
                  <a:txBody>
                    <a:bodyPr>
                      <a:spAutoFit/>
                    </a:bodyPr>
                    <a:p>
                      <a:pPr indent="0">
                        <a:lnSpc>
                          <a:spcPts val="2160"/>
                        </a:lnSpc>
                      </a:pPr>
                      <a:r>
                        <a:rPr lang="en-US" sz="1700">
                          <a:latin typeface="Calibri" panose="020F0502020204030204"/>
                        </a:rPr>
                        <a:t>Closes the current StreamReader object and stream associate with it.</a:t>
                      </a:r>
                      <a:endParaRPr lang="en-US" sz="1700">
                        <a:latin typeface="Calibri" panose="020F0502020204030204"/>
                      </a:endParaRPr>
                    </a:p>
                  </a:txBody>
                  <a:tcPr marL="0" marR="0" marT="0" marB="0" anchor="ctr"/>
                </a:tc>
              </a:tr>
              <a:tr h="932688">
                <a:tc>
                  <a:txBody>
                    <a:bodyPr>
                      <a:spAutoFit/>
                    </a:bodyPr>
                    <a:p>
                      <a:pPr indent="0"/>
                      <a:r>
                        <a:rPr lang="en-US" sz="1700">
                          <a:latin typeface="Calibri" panose="020F0502020204030204"/>
                        </a:rPr>
                        <a:t>PeekQ</a:t>
                      </a:r>
                      <a:endParaRPr lang="en-US" sz="1700">
                        <a:latin typeface="Calibri" panose="020F0502020204030204"/>
                      </a:endParaRPr>
                    </a:p>
                  </a:txBody>
                  <a:tcPr marL="0" marR="0" marT="0" marB="0" anchor="ctr"/>
                </a:tc>
                <a:tc>
                  <a:txBody>
                    <a:bodyPr>
                      <a:spAutoFit/>
                    </a:bodyPr>
                    <a:p>
                      <a:pPr indent="0">
                        <a:lnSpc>
                          <a:spcPts val="2160"/>
                        </a:lnSpc>
                      </a:pPr>
                      <a:r>
                        <a:rPr lang="en-US" sz="1700">
                          <a:latin typeface="Calibri" panose="020F0502020204030204"/>
                        </a:rPr>
                        <a:t>Returns the next available character but does not consume it.</a:t>
                      </a:r>
                      <a:endParaRPr lang="en-US" sz="1700">
                        <a:latin typeface="Calibri" panose="020F0502020204030204"/>
                      </a:endParaRPr>
                    </a:p>
                  </a:txBody>
                  <a:tcPr marL="0" marR="0" marT="0" marB="0" anchor="ctr"/>
                </a:tc>
              </a:tr>
              <a:tr h="1002792">
                <a:tc>
                  <a:txBody>
                    <a:bodyPr>
                      <a:spAutoFit/>
                    </a:bodyPr>
                    <a:p>
                      <a:pPr indent="0"/>
                      <a:r>
                        <a:rPr lang="en-US" sz="1700">
                          <a:latin typeface="Calibri" panose="020F0502020204030204"/>
                        </a:rPr>
                        <a:t>ReadQ</a:t>
                      </a:r>
                      <a:endParaRPr lang="en-US" sz="1700">
                        <a:latin typeface="Calibri" panose="020F0502020204030204"/>
                      </a:endParaRPr>
                    </a:p>
                  </a:txBody>
                  <a:tcPr marL="0" marR="0" marT="0" marB="0" anchor="ctr"/>
                </a:tc>
                <a:tc>
                  <a:txBody>
                    <a:bodyPr>
                      <a:spAutoFit/>
                    </a:bodyPr>
                    <a:p>
                      <a:pPr indent="0">
                        <a:lnSpc>
                          <a:spcPts val="2160"/>
                        </a:lnSpc>
                      </a:pPr>
                      <a:r>
                        <a:rPr lang="en-US" sz="1700">
                          <a:latin typeface="Calibri" panose="020F0502020204030204"/>
                        </a:rPr>
                        <a:t>Reads the next character in input stream and increment characters position by one in the stream</a:t>
                      </a:r>
                      <a:endParaRPr lang="en-US" sz="1700">
                        <a:latin typeface="Calibri" panose="020F0502020204030204"/>
                      </a:endParaRPr>
                    </a:p>
                  </a:txBody>
                  <a:tcPr marL="0" marR="0" marT="0" marB="0" anchor="ctr"/>
                </a:tc>
              </a:tr>
              <a:tr h="725424">
                <a:tc>
                  <a:txBody>
                    <a:bodyPr>
                      <a:spAutoFit/>
                    </a:bodyPr>
                    <a:p>
                      <a:pPr indent="0"/>
                      <a:r>
                        <a:rPr lang="en-US" sz="1700">
                          <a:latin typeface="Calibri" panose="020F0502020204030204"/>
                        </a:rPr>
                        <a:t>ReadLineQ</a:t>
                      </a:r>
                      <a:endParaRPr lang="en-US" sz="1700">
                        <a:latin typeface="Calibri" panose="020F0502020204030204"/>
                      </a:endParaRPr>
                    </a:p>
                  </a:txBody>
                  <a:tcPr marL="0" marR="0" marT="0" marB="0" anchor="ctr"/>
                </a:tc>
                <a:tc>
                  <a:txBody>
                    <a:bodyPr>
                      <a:spAutoFit/>
                    </a:bodyPr>
                    <a:p>
                      <a:pPr indent="0">
                        <a:lnSpc>
                          <a:spcPts val="2160"/>
                        </a:lnSpc>
                      </a:pPr>
                      <a:r>
                        <a:rPr lang="en-US" sz="1700">
                          <a:latin typeface="Calibri" panose="020F0502020204030204"/>
                        </a:rPr>
                        <a:t>Reads a line from the input stream and return the data in form of string</a:t>
                      </a:r>
                      <a:endParaRPr lang="en-US" sz="1700">
                        <a:latin typeface="Calibri" panose="020F0502020204030204"/>
                      </a:endParaRPr>
                    </a:p>
                  </a:txBody>
                  <a:tcPr marL="0" marR="0" marT="0" marB="0" anchor="b"/>
                </a:tc>
              </a:tr>
              <a:tr h="731520">
                <a:tc>
                  <a:txBody>
                    <a:bodyPr>
                      <a:spAutoFit/>
                    </a:bodyPr>
                    <a:p>
                      <a:pPr indent="0"/>
                      <a:r>
                        <a:rPr lang="en-US" sz="1700">
                          <a:latin typeface="Calibri" panose="020F0502020204030204"/>
                        </a:rPr>
                        <a:t>SeekQ</a:t>
                      </a:r>
                      <a:endParaRPr lang="en-US" sz="1700">
                        <a:latin typeface="Calibri" panose="020F0502020204030204"/>
                      </a:endParaRPr>
                    </a:p>
                  </a:txBody>
                  <a:tcPr marL="0" marR="0" marT="0" marB="0" anchor="ctr"/>
                </a:tc>
                <a:tc>
                  <a:txBody>
                    <a:bodyPr>
                      <a:spAutoFit/>
                    </a:bodyPr>
                    <a:p>
                      <a:pPr indent="0">
                        <a:lnSpc>
                          <a:spcPts val="2135"/>
                        </a:lnSpc>
                      </a:pPr>
                      <a:r>
                        <a:rPr lang="en-US" sz="1700">
                          <a:latin typeface="Calibri" panose="020F0502020204030204"/>
                        </a:rPr>
                        <a:t>It is use to read/write at the specific location from a file</a:t>
                      </a:r>
                      <a:endParaRPr lang="en-US" sz="1700">
                        <a:latin typeface="Calibri" panose="020F0502020204030204"/>
                      </a:endParaRPr>
                    </a:p>
                  </a:txBody>
                  <a:tcPr marL="0" marR="0" marT="0" marB="0" anchor="ctr"/>
                </a:tc>
              </a:tr>
            </a:tbl>
          </a:graphicData>
        </a:graphic>
      </p:graphicFrame>
      <p:sp>
        <p:nvSpPr>
          <p:cNvPr id="3" name="Rectangles 2"/>
          <p:cNvSpPr/>
          <p:nvPr/>
        </p:nvSpPr>
        <p:spPr>
          <a:xfrm>
            <a:off x="24384"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5492496"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30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32104"/>
            <a:ext cx="1600200" cy="402336"/>
          </a:xfrm>
          <a:prstGeom prst="rect">
            <a:avLst/>
          </a:prstGeom>
        </p:spPr>
        <p:txBody>
          <a:bodyPr wrap="none" lIns="0" tIns="0" rIns="0" bIns="0">
            <a:noAutofit/>
          </a:bodyPr>
          <a:p>
            <a:pPr indent="0"/>
            <a:r>
              <a:rPr lang="en-US" sz="4200">
                <a:latin typeface="Calibri" panose="020F0502020204030204"/>
              </a:rPr>
              <a:t>Stream</a:t>
            </a:r>
            <a:endParaRPr lang="en-US" sz="4200">
              <a:latin typeface="Calibri" panose="020F0502020204030204"/>
            </a:endParaRPr>
          </a:p>
        </p:txBody>
      </p:sp>
      <p:sp>
        <p:nvSpPr>
          <p:cNvPr id="3" name="Rectangles 2"/>
          <p:cNvSpPr/>
          <p:nvPr/>
        </p:nvSpPr>
        <p:spPr>
          <a:xfrm>
            <a:off x="6266688" y="993648"/>
            <a:ext cx="3212592" cy="344424"/>
          </a:xfrm>
          <a:prstGeom prst="rect">
            <a:avLst/>
          </a:prstGeom>
        </p:spPr>
        <p:txBody>
          <a:bodyPr wrap="none" lIns="0" tIns="0" rIns="0" bIns="0">
            <a:noAutofit/>
          </a:bodyPr>
          <a:p>
            <a:pPr indent="0"/>
            <a:r>
              <a:rPr lang="en-US" sz="2700">
                <a:solidFill>
                  <a:srgbClr val="FC0000"/>
                </a:solidFill>
                <a:latin typeface="Calibri" panose="020F0502020204030204"/>
              </a:rPr>
              <a:t>{using Stream Reader}</a:t>
            </a:r>
            <a:endParaRPr lang="en-US" sz="2700">
              <a:solidFill>
                <a:srgbClr val="FC0000"/>
              </a:solidFill>
              <a:latin typeface="Calibri" panose="020F0502020204030204"/>
            </a:endParaRPr>
          </a:p>
        </p:txBody>
      </p:sp>
      <p:sp>
        <p:nvSpPr>
          <p:cNvPr id="4" name="Rectangles 3"/>
          <p:cNvSpPr/>
          <p:nvPr/>
        </p:nvSpPr>
        <p:spPr>
          <a:xfrm>
            <a:off x="957072" y="1539240"/>
            <a:ext cx="6949440" cy="4742688"/>
          </a:xfrm>
          <a:prstGeom prst="rect">
            <a:avLst/>
          </a:prstGeom>
        </p:spPr>
        <p:txBody>
          <a:bodyPr lIns="0" tIns="0" rIns="0" bIns="0">
            <a:noAutofit/>
          </a:bodyPr>
          <a:p>
            <a:pPr marR="4521200" indent="0">
              <a:lnSpc>
                <a:spcPts val="1850"/>
              </a:lnSpc>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System.10; </a:t>
            </a:r>
            <a:r>
              <a:rPr lang="en-US" sz="1700" spc="-50">
                <a:solidFill>
                  <a:srgbClr val="130ECE"/>
                </a:solidFill>
                <a:latin typeface="Consolas" panose="020B0609020204030204"/>
              </a:rPr>
              <a:t>namespace </a:t>
            </a:r>
            <a:r>
              <a:rPr lang="en-US" sz="1700" spc="-50">
                <a:latin typeface="Consolas" panose="020B0609020204030204"/>
              </a:rPr>
              <a:t>SessionllDemo </a:t>
            </a:r>
            <a:r>
              <a:rPr lang="en-US" sz="1700" spc="-50">
                <a:solidFill>
                  <a:srgbClr val="2E1E1D"/>
                </a:solidFill>
                <a:latin typeface="Consolas" panose="020B0609020204030204"/>
              </a:rPr>
              <a:t>{</a:t>
            </a:r>
            <a:endParaRPr lang="en-US" sz="1700" spc="-50">
              <a:solidFill>
                <a:srgbClr val="2E1E1D"/>
              </a:solidFill>
              <a:latin typeface="Consolas" panose="020B0609020204030204"/>
            </a:endParaRPr>
          </a:p>
          <a:p>
            <a:pPr marL="444500" indent="0">
              <a:spcAft>
                <a:spcPts val="210"/>
              </a:spcAft>
            </a:pPr>
            <a:r>
              <a:rPr lang="en-US" sz="700" spc="-50">
                <a:solidFill>
                  <a:srgbClr val="A6A4A6"/>
                </a:solidFill>
                <a:latin typeface="Calibri" panose="020F0502020204030204"/>
              </a:rPr>
              <a:t>0 references</a:t>
            </a:r>
            <a:endParaRPr lang="en-US" sz="700" spc="-50">
              <a:solidFill>
                <a:srgbClr val="A6A4A6"/>
              </a:solidFill>
              <a:latin typeface="Calibri" panose="020F0502020204030204"/>
            </a:endParaRPr>
          </a:p>
          <a:p>
            <a:pPr marL="444500" indent="0">
              <a:lnSpc>
                <a:spcPts val="1920"/>
              </a:lnSpc>
            </a:pPr>
            <a:r>
              <a:rPr lang="en-US" sz="1700" spc="-50">
                <a:solidFill>
                  <a:srgbClr val="130ECE"/>
                </a:solidFill>
                <a:latin typeface="Consolas" panose="020B0609020204030204"/>
              </a:rPr>
              <a:t>public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444500" indent="0">
              <a:lnSpc>
                <a:spcPts val="1920"/>
              </a:lnSpc>
            </a:pPr>
            <a:r>
              <a:rPr lang="en-US" sz="2600">
                <a:solidFill>
                  <a:srgbClr val="2E1E1D"/>
                </a:solidFill>
                <a:latin typeface="Calibri" panose="020F0502020204030204"/>
              </a:rPr>
              <a:t>{</a:t>
            </a:r>
            <a:endParaRPr lang="en-US" sz="2600">
              <a:solidFill>
                <a:srgbClr val="2E1E1D"/>
              </a:solidFill>
              <a:latin typeface="Calibri" panose="020F0502020204030204"/>
            </a:endParaRPr>
          </a:p>
          <a:p>
            <a:pPr marL="876300" indent="0">
              <a:spcAft>
                <a:spcPts val="210"/>
              </a:spcAft>
            </a:pPr>
            <a:r>
              <a:rPr lang="en-US" sz="700" spc="-50">
                <a:solidFill>
                  <a:srgbClr val="A6A4A6"/>
                </a:solidFill>
                <a:latin typeface="Calibri" panose="020F0502020204030204"/>
              </a:rPr>
              <a:t>0 references</a:t>
            </a:r>
            <a:endParaRPr lang="en-US" sz="700" spc="-50">
              <a:solidFill>
                <a:srgbClr val="A6A4A6"/>
              </a:solidFill>
              <a:latin typeface="Calibri" panose="020F0502020204030204"/>
            </a:endParaRPr>
          </a:p>
          <a:p>
            <a:pPr marL="876300" indent="0">
              <a:spcAft>
                <a:spcPts val="210"/>
              </a:spcAft>
            </a:pPr>
            <a:r>
              <a:rPr lang="en-US" sz="1700" spc="-50">
                <a:solidFill>
                  <a:srgbClr val="130ECE"/>
                </a:solidFill>
                <a:latin typeface="Consolas" panose="020B0609020204030204"/>
              </a:rPr>
              <a:t>static void </a:t>
            </a:r>
            <a:r>
              <a:rPr lang="en-US" sz="1700" spc="-50">
                <a:solidFill>
                  <a:srgbClr val="2C3569"/>
                </a:solidFill>
                <a:latin typeface="Consolas" panose="020B0609020204030204"/>
              </a:rPr>
              <a:t>MainCstring</a:t>
            </a:r>
            <a:r>
              <a:rPr lang="en-US" sz="1700" spc="-50">
                <a:solidFill>
                  <a:srgbClr val="2E1E1D"/>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876300" indent="0">
              <a:spcAft>
                <a:spcPts val="210"/>
              </a:spcAft>
            </a:pPr>
            <a:r>
              <a:rPr lang="en-US" sz="2600">
                <a:latin typeface="Calibri" panose="020F0502020204030204"/>
              </a:rPr>
              <a:t>{</a:t>
            </a:r>
            <a:endParaRPr lang="en-US" sz="2600">
              <a:latin typeface="Calibri" panose="020F0502020204030204"/>
            </a:endParaRPr>
          </a:p>
          <a:p>
            <a:pPr marL="1295400" indent="0">
              <a:lnSpc>
                <a:spcPts val="1750"/>
              </a:lnSpc>
            </a:pPr>
            <a:r>
              <a:rPr lang="en-US" sz="1700" spc="-50">
                <a:solidFill>
                  <a:srgbClr val="1B7721"/>
                </a:solidFill>
                <a:latin typeface="Consolas" panose="020B0609020204030204"/>
              </a:rPr>
              <a:t>// Taking a new input stream and opened it </a:t>
            </a:r>
            <a:r>
              <a:rPr lang="en-US" sz="1700" spc="-50">
                <a:solidFill>
                  <a:srgbClr val="408EA2"/>
                </a:solidFill>
                <a:latin typeface="Consolas" panose="020B0609020204030204"/>
              </a:rPr>
              <a:t>StreamReader </a:t>
            </a:r>
            <a:r>
              <a:rPr lang="en-US" sz="1700" spc="-50">
                <a:solidFill>
                  <a:srgbClr val="2C3569"/>
                </a:solidFill>
                <a:latin typeface="Consolas" panose="020B0609020204030204"/>
              </a:rPr>
              <a:t>sr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68515D"/>
                </a:solidFill>
                <a:latin typeface="Consolas" panose="020B0609020204030204"/>
              </a:rPr>
              <a:t>StreamReader("E://cdac.txt")</a:t>
            </a:r>
            <a:r>
              <a:rPr lang="en-US" sz="1700" spc="-50">
                <a:solidFill>
                  <a:srgbClr val="2E1E1D"/>
                </a:solidFill>
                <a:latin typeface="Consolas" panose="020B0609020204030204"/>
              </a:rPr>
              <a:t>;</a:t>
            </a:r>
            <a:endParaRPr lang="en-US" sz="1700" spc="-50">
              <a:solidFill>
                <a:srgbClr val="2E1E1D"/>
              </a:solidFill>
              <a:latin typeface="Consolas" panose="020B0609020204030204"/>
            </a:endParaRPr>
          </a:p>
          <a:p>
            <a:pPr marL="1295400" indent="0">
              <a:lnSpc>
                <a:spcPts val="1750"/>
              </a:lnSpc>
              <a:spcAft>
                <a:spcPts val="210"/>
              </a:spcAft>
            </a:pPr>
            <a:r>
              <a:rPr lang="en-US" sz="1700" spc="-50">
                <a:solidFill>
                  <a:srgbClr val="1B7721"/>
                </a:solidFill>
                <a:latin typeface="Consolas" panose="020B0609020204030204"/>
              </a:rPr>
              <a:t>// specify the position to start reading input stream </a:t>
            </a:r>
            <a:r>
              <a:rPr lang="en-US" sz="1700" spc="-50">
                <a:solidFill>
                  <a:srgbClr val="2C3569"/>
                </a:solidFill>
                <a:latin typeface="Consolas" panose="020B0609020204030204"/>
              </a:rPr>
              <a:t>sr.</a:t>
            </a:r>
            <a:r>
              <a:rPr lang="en-US" sz="1700" spc="-50">
                <a:solidFill>
                  <a:srgbClr val="2E1E1D"/>
                </a:solidFill>
                <a:latin typeface="Consolas" panose="020B0609020204030204"/>
              </a:rPr>
              <a:t>BaseStream.SeekC©, </a:t>
            </a:r>
            <a:r>
              <a:rPr lang="en-US" sz="1700" spc="-50">
                <a:solidFill>
                  <a:srgbClr val="408EA2"/>
                </a:solidFill>
                <a:latin typeface="Consolas" panose="020B0609020204030204"/>
              </a:rPr>
              <a:t>SeekOrigin</a:t>
            </a:r>
            <a:r>
              <a:rPr lang="en-US" sz="1700" spc="-50">
                <a:solidFill>
                  <a:srgbClr val="2E1E1D"/>
                </a:solidFill>
                <a:latin typeface="Consolas" panose="020B0609020204030204"/>
              </a:rPr>
              <a:t>.Begin); </a:t>
            </a:r>
            <a:r>
              <a:rPr lang="en-US" sz="1700" spc="-50">
                <a:solidFill>
                  <a:srgbClr val="130ECE"/>
                </a:solidFill>
                <a:latin typeface="Consolas" panose="020B0609020204030204"/>
              </a:rPr>
              <a:t>string </a:t>
            </a:r>
            <a:r>
              <a:rPr lang="en-US" sz="1700" spc="-50">
                <a:solidFill>
                  <a:srgbClr val="2C3569"/>
                </a:solidFill>
                <a:latin typeface="Consolas" panose="020B0609020204030204"/>
              </a:rPr>
              <a:t>str </a:t>
            </a:r>
            <a:r>
              <a:rPr lang="en-US" sz="1700" spc="-50">
                <a:latin typeface="Consolas" panose="020B0609020204030204"/>
              </a:rPr>
              <a:t>= </a:t>
            </a:r>
            <a:r>
              <a:rPr lang="en-US" sz="1700" spc="-50">
                <a:solidFill>
                  <a:srgbClr val="2C3569"/>
                </a:solidFill>
                <a:latin typeface="Consolas" panose="020B0609020204030204"/>
              </a:rPr>
              <a:t>sr </a:t>
            </a:r>
            <a:r>
              <a:rPr lang="en-US" sz="1700" spc="-50">
                <a:solidFill>
                  <a:srgbClr val="574733"/>
                </a:solidFill>
                <a:latin typeface="Consolas" panose="020B0609020204030204"/>
              </a:rPr>
              <a:t>JReadLJjn^C) </a:t>
            </a:r>
            <a:r>
              <a:rPr lang="en-US" sz="1700" spc="-50">
                <a:solidFill>
                  <a:srgbClr val="2E1E1D"/>
                </a:solidFill>
                <a:latin typeface="Consolas" panose="020B0609020204030204"/>
              </a:rPr>
              <a:t>;</a:t>
            </a:r>
            <a:endParaRPr lang="en-US" sz="1700" spc="-50">
              <a:solidFill>
                <a:srgbClr val="2E1E1D"/>
              </a:solidFill>
              <a:latin typeface="Consolas" panose="020B0609020204030204"/>
            </a:endParaRPr>
          </a:p>
          <a:p>
            <a:pPr marL="1295400" marR="1612900" indent="0">
              <a:lnSpc>
                <a:spcPts val="1750"/>
              </a:lnSpc>
              <a:spcAft>
                <a:spcPts val="210"/>
              </a:spcAft>
            </a:pPr>
            <a:r>
              <a:rPr lang="en-US" sz="1700" spc="-50">
                <a:solidFill>
                  <a:srgbClr val="1B7721"/>
                </a:solidFill>
                <a:latin typeface="Consolas" panose="020B0609020204030204"/>
              </a:rPr>
              <a:t>// To read the whole file line by line </a:t>
            </a:r>
            <a:r>
              <a:rPr lang="en-US" sz="1700" spc="-50">
                <a:solidFill>
                  <a:srgbClr val="811BAD"/>
                </a:solidFill>
                <a:latin typeface="Consolas" panose="020B0609020204030204"/>
              </a:rPr>
              <a:t>while </a:t>
            </a:r>
            <a:r>
              <a:rPr lang="en-US" sz="1700" spc="-50">
                <a:solidFill>
                  <a:srgbClr val="2C3569"/>
                </a:solidFill>
                <a:latin typeface="Consolas" panose="020B0609020204030204"/>
              </a:rPr>
              <a:t>(str </a:t>
            </a:r>
            <a:r>
              <a:rPr lang="en-US" sz="1700" spc="-50">
                <a:latin typeface="Consolas" panose="020B0609020204030204"/>
              </a:rPr>
              <a:t>!= </a:t>
            </a:r>
            <a:r>
              <a:rPr lang="en-US" sz="1700" spc="-50">
                <a:solidFill>
                  <a:srgbClr val="130ECE"/>
                </a:solidFill>
                <a:latin typeface="Consolas" panose="020B0609020204030204"/>
              </a:rPr>
              <a:t>null)</a:t>
            </a:r>
            <a:endParaRPr lang="en-US" sz="1700" spc="-50">
              <a:solidFill>
                <a:srgbClr val="130ECE"/>
              </a:solidFill>
              <a:latin typeface="Consolas" panose="020B0609020204030204"/>
            </a:endParaRPr>
          </a:p>
          <a:p>
            <a:pPr marL="1295400" indent="0">
              <a:spcAft>
                <a:spcPts val="210"/>
              </a:spcAft>
            </a:pPr>
            <a:r>
              <a:rPr lang="en-US" sz="2600">
                <a:latin typeface="Calibri" panose="020F0502020204030204"/>
              </a:rPr>
              <a:t>{</a:t>
            </a:r>
            <a:endParaRPr lang="en-US" sz="2600">
              <a:latin typeface="Calibri" panose="020F0502020204030204"/>
            </a:endParaRPr>
          </a:p>
          <a:p>
            <a:pPr marL="1727200" indent="0">
              <a:spcAft>
                <a:spcPts val="210"/>
              </a:spcAft>
            </a:pPr>
            <a:r>
              <a:rPr lang="en-US" sz="1700" spc="-50">
                <a:solidFill>
                  <a:srgbClr val="408EA2"/>
                </a:solidFill>
                <a:latin typeface="Consolas" panose="020B0609020204030204"/>
              </a:rPr>
              <a:t>Console</a:t>
            </a:r>
            <a:r>
              <a:rPr lang="en-US" sz="1700" spc="-50">
                <a:solidFill>
                  <a:srgbClr val="2E1E1D"/>
                </a:solidFill>
                <a:latin typeface="Consolas" panose="020B0609020204030204"/>
              </a:rPr>
              <a:t>.</a:t>
            </a:r>
            <a:r>
              <a:rPr lang="en-US" sz="1700" spc="-50">
                <a:solidFill>
                  <a:srgbClr val="574733"/>
                </a:solidFill>
                <a:latin typeface="Consolas" panose="020B0609020204030204"/>
              </a:rPr>
              <a:t>WriteLine(str)</a:t>
            </a:r>
            <a:r>
              <a:rPr lang="en-US" sz="1700" spc="-50">
                <a:solidFill>
                  <a:srgbClr val="2E1E1D"/>
                </a:solidFill>
                <a:latin typeface="Consolas" panose="020B0609020204030204"/>
              </a:rPr>
              <a:t>; </a:t>
            </a:r>
            <a:r>
              <a:rPr lang="en-US" sz="1700" spc="-50">
                <a:solidFill>
                  <a:srgbClr val="2C3569"/>
                </a:solidFill>
                <a:latin typeface="Consolas" panose="020B0609020204030204"/>
              </a:rPr>
              <a:t>str </a:t>
            </a:r>
            <a:r>
              <a:rPr lang="en-US" sz="1700" spc="-50">
                <a:latin typeface="Consolas" panose="020B0609020204030204"/>
              </a:rPr>
              <a:t>= </a:t>
            </a:r>
            <a:r>
              <a:rPr lang="en-US" sz="1700" spc="-50">
                <a:solidFill>
                  <a:srgbClr val="2C3569"/>
                </a:solidFill>
                <a:latin typeface="Consolas" panose="020B0609020204030204"/>
              </a:rPr>
              <a:t>sr</a:t>
            </a:r>
            <a:r>
              <a:rPr lang="en-US" sz="1700" spc="-50">
                <a:solidFill>
                  <a:srgbClr val="2E1E1D"/>
                </a:solidFill>
                <a:latin typeface="Consolas" panose="020B0609020204030204"/>
              </a:rPr>
              <a:t>.</a:t>
            </a:r>
            <a:r>
              <a:rPr lang="en-US" sz="1700" spc="-50">
                <a:solidFill>
                  <a:srgbClr val="574733"/>
                </a:solidFill>
                <a:latin typeface="Consolas" panose="020B0609020204030204"/>
              </a:rPr>
              <a:t>ReadLineO</a:t>
            </a:r>
            <a:r>
              <a:rPr lang="en-US" sz="1700" spc="-50">
                <a:solidFill>
                  <a:srgbClr val="2E1E1D"/>
                </a:solidFill>
                <a:latin typeface="Consolas" panose="020B0609020204030204"/>
              </a:rPr>
              <a:t>;</a:t>
            </a:r>
            <a:endParaRPr lang="en-US" sz="1700" spc="-50">
              <a:solidFill>
                <a:srgbClr val="2E1E1D"/>
              </a:solidFill>
              <a:latin typeface="Consolas" panose="020B0609020204030204"/>
            </a:endParaRPr>
          </a:p>
          <a:p>
            <a:pPr marL="1295400" indent="0">
              <a:spcAft>
                <a:spcPts val="210"/>
              </a:spcAft>
            </a:pPr>
            <a:r>
              <a:rPr lang="en-US" sz="2600">
                <a:latin typeface="Calibri" panose="020F0502020204030204"/>
              </a:rPr>
              <a:t>}</a:t>
            </a:r>
            <a:endParaRPr lang="en-US" sz="2600">
              <a:latin typeface="Calibri" panose="020F0502020204030204"/>
            </a:endParaRPr>
          </a:p>
          <a:p>
            <a:pPr marL="1295400" marR="3327400" indent="0">
              <a:lnSpc>
                <a:spcPts val="1850"/>
              </a:lnSpc>
              <a:spcAft>
                <a:spcPts val="210"/>
              </a:spcAft>
            </a:pPr>
            <a:r>
              <a:rPr lang="en-US" sz="1700" spc="-50">
                <a:solidFill>
                  <a:srgbClr val="1B7721"/>
                </a:solidFill>
                <a:latin typeface="Consolas" panose="020B0609020204030204"/>
              </a:rPr>
              <a:t>// to close the stream </a:t>
            </a:r>
            <a:r>
              <a:rPr lang="en-US" sz="1700" spc="-50">
                <a:solidFill>
                  <a:srgbClr val="2C3569"/>
                </a:solidFill>
                <a:latin typeface="Consolas" panose="020B0609020204030204"/>
              </a:rPr>
              <a:t>sr</a:t>
            </a:r>
            <a:r>
              <a:rPr lang="en-US" sz="1700" spc="-50">
                <a:solidFill>
                  <a:srgbClr val="574733"/>
                </a:solidFill>
                <a:latin typeface="Consolas" panose="020B0609020204030204"/>
              </a:rPr>
              <a:t>.CloseC)</a:t>
            </a:r>
            <a:r>
              <a:rPr lang="en-US" sz="1700" spc="-50">
                <a:solidFill>
                  <a:srgbClr val="2E1E1D"/>
                </a:solidFill>
                <a:latin typeface="Consolas" panose="020B0609020204030204"/>
              </a:rPr>
              <a:t>;</a:t>
            </a:r>
            <a:endParaRPr lang="en-US" sz="1700" spc="-50">
              <a:solidFill>
                <a:srgbClr val="2E1E1D"/>
              </a:solidFill>
              <a:latin typeface="Consolas" panose="020B0609020204030204"/>
            </a:endParaRPr>
          </a:p>
          <a:p>
            <a:pPr marL="876300" indent="0">
              <a:lnSpc>
                <a:spcPts val="1850"/>
              </a:lnSpc>
              <a:spcAft>
                <a:spcPts val="1050"/>
              </a:spcAft>
            </a:pPr>
            <a:r>
              <a:rPr lang="en-US" sz="2600">
                <a:solidFill>
                  <a:srgbClr val="2E1E1D"/>
                </a:solidFill>
                <a:latin typeface="Calibri" panose="020F0502020204030204"/>
              </a:rPr>
              <a:t>}</a:t>
            </a:r>
            <a:endParaRPr lang="en-US" sz="2600">
              <a:solidFill>
                <a:srgbClr val="2E1E1D"/>
              </a:solidFill>
              <a:latin typeface="Calibri" panose="020F0502020204030204"/>
            </a:endParaRPr>
          </a:p>
        </p:txBody>
      </p:sp>
      <p:sp>
        <p:nvSpPr>
          <p:cNvPr id="5" name="Rectangles 4"/>
          <p:cNvSpPr/>
          <p:nvPr/>
        </p:nvSpPr>
        <p:spPr>
          <a:xfrm>
            <a:off x="963168" y="6507480"/>
            <a:ext cx="134112" cy="234696"/>
          </a:xfrm>
          <a:prstGeom prst="rect">
            <a:avLst/>
          </a:prstGeom>
        </p:spPr>
        <p:txBody>
          <a:bodyPr wrap="none" lIns="0" tIns="0" rIns="0" bIns="0">
            <a:noAutofit/>
          </a:bodyPr>
          <a:p>
            <a:pPr indent="0">
              <a:spcBef>
                <a:spcPts val="1050"/>
              </a:spcBef>
            </a:pPr>
            <a:r>
              <a:rPr lang="en-US" sz="2400" spc="-50">
                <a:solidFill>
                  <a:srgbClr val="1C1929"/>
                </a:solidFill>
                <a:latin typeface="Calibri" panose="020F0502020204030204"/>
              </a:rPr>
              <a:t>&gt;i</a:t>
            </a:r>
            <a:endParaRPr lang="en-US" sz="2400" spc="-50">
              <a:solidFill>
                <a:srgbClr val="1C1929"/>
              </a:solidFill>
              <a:latin typeface="Calibri" panose="020F0502020204030204"/>
            </a:endParaRPr>
          </a:p>
        </p:txBody>
      </p:sp>
      <p:sp>
        <p:nvSpPr>
          <p:cNvPr id="6" name="Rectangles 5"/>
          <p:cNvSpPr/>
          <p:nvPr/>
        </p:nvSpPr>
        <p:spPr>
          <a:xfrm>
            <a:off x="1389888" y="6306312"/>
            <a:ext cx="103632" cy="204216"/>
          </a:xfrm>
          <a:prstGeom prst="rect">
            <a:avLst/>
          </a:prstGeom>
        </p:spPr>
        <p:txBody>
          <a:bodyPr wrap="none" lIns="0" tIns="0" rIns="0" bIns="0">
            <a:noAutofit/>
          </a:bodyPr>
          <a:p>
            <a:pPr indent="0"/>
            <a:r>
              <a:rPr lang="en-US" sz="4200">
                <a:latin typeface="Calibri" panose="020F0502020204030204"/>
              </a:rPr>
              <a:t>}</a:t>
            </a:r>
            <a:endParaRPr lang="en-US" sz="4200">
              <a:latin typeface="Calibri" panose="020F0502020204030204"/>
            </a:endParaRPr>
          </a:p>
        </p:txBody>
      </p:sp>
      <p:sp>
        <p:nvSpPr>
          <p:cNvPr id="7" name="Rectangles 6"/>
          <p:cNvSpPr/>
          <p:nvPr/>
        </p:nvSpPr>
        <p:spPr>
          <a:xfrm>
            <a:off x="11103864" y="6477000"/>
            <a:ext cx="173736" cy="134112"/>
          </a:xfrm>
          <a:prstGeom prst="rect">
            <a:avLst/>
          </a:prstGeom>
        </p:spPr>
        <p:txBody>
          <a:bodyPr wrap="none" lIns="0" tIns="0" rIns="0" bIns="0">
            <a:noAutofit/>
          </a:bodyPr>
          <a:p>
            <a:pPr indent="0"/>
            <a:r>
              <a:rPr lang="en-US" sz="900" spc="-50">
                <a:solidFill>
                  <a:srgbClr val="888888"/>
                </a:solidFill>
                <a:latin typeface="Calibri" panose="020F0502020204030204"/>
              </a:rPr>
              <a:t>31</a:t>
            </a:r>
            <a:endParaRPr lang="en-US" sz="900" spc="-5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8138160" cy="515112"/>
          </a:xfrm>
          <a:prstGeom prst="rect">
            <a:avLst/>
          </a:prstGeom>
        </p:spPr>
        <p:txBody>
          <a:bodyPr wrap="none" lIns="0" tIns="0" rIns="0" bIns="0">
            <a:noAutofit/>
          </a:bodyPr>
          <a:p>
            <a:pPr indent="0"/>
            <a:r>
              <a:rPr lang="en-US" sz="4200">
                <a:latin typeface="Calibri" panose="020F0502020204030204"/>
              </a:rPr>
              <a:t>Working with Directories and Drives</a:t>
            </a:r>
            <a:endParaRPr lang="en-US" sz="4200">
              <a:latin typeface="Calibri" panose="020F0502020204030204"/>
            </a:endParaRPr>
          </a:p>
        </p:txBody>
      </p:sp>
      <p:sp>
        <p:nvSpPr>
          <p:cNvPr id="3" name="Rectangles 2"/>
          <p:cNvSpPr/>
          <p:nvPr/>
        </p:nvSpPr>
        <p:spPr>
          <a:xfrm>
            <a:off x="911352" y="1911096"/>
            <a:ext cx="3959352" cy="3925824"/>
          </a:xfrm>
          <a:prstGeom prst="rect">
            <a:avLst/>
          </a:prstGeom>
        </p:spPr>
        <p:txBody>
          <a:bodyPr lIns="0" tIns="0" rIns="0" bIns="0">
            <a:noAutofit/>
          </a:bodyPr>
          <a:p>
            <a:pPr indent="0">
              <a:spcAft>
                <a:spcPts val="1260"/>
              </a:spcAft>
            </a:pPr>
            <a:r>
              <a:rPr lang="en-US" sz="2600" b="1">
                <a:solidFill>
                  <a:srgbClr val="00AD50"/>
                </a:solidFill>
                <a:latin typeface="Calibri" panose="020F0502020204030204"/>
              </a:rPr>
              <a:t>Directory class</a:t>
            </a:r>
            <a:endParaRPr lang="en-US" sz="2600" b="1">
              <a:solidFill>
                <a:srgbClr val="00AD50"/>
              </a:solidFill>
              <a:latin typeface="Calibri" panose="020F0502020204030204"/>
            </a:endParaRPr>
          </a:p>
          <a:p>
            <a:pPr indent="0">
              <a:lnSpc>
                <a:spcPts val="3025"/>
              </a:lnSpc>
            </a:pPr>
            <a:r>
              <a:rPr lang="en-US" sz="2600">
                <a:solidFill>
                  <a:srgbClr val="BF0000"/>
                </a:solidFill>
                <a:latin typeface="Calibri" panose="020F0502020204030204"/>
              </a:rPr>
              <a:t>Directory </a:t>
            </a:r>
            <a:r>
              <a:rPr lang="en-US" sz="2600">
                <a:latin typeface="Calibri" panose="020F0502020204030204"/>
              </a:rPr>
              <a:t>class in the .NET Framework class library provides static methods for creating, copying, moving, and deleting directories and subdirectories. Before you can use the Directory class, you must import the </a:t>
            </a:r>
            <a:r>
              <a:rPr lang="en-US" sz="2600">
                <a:solidFill>
                  <a:srgbClr val="BF0000"/>
                </a:solidFill>
                <a:latin typeface="Calibri" panose="020F0502020204030204"/>
              </a:rPr>
              <a:t>System.10 </a:t>
            </a:r>
            <a:r>
              <a:rPr lang="en-US" sz="2600">
                <a:latin typeface="Calibri" panose="020F0502020204030204"/>
              </a:rPr>
              <a:t>namespace.</a:t>
            </a:r>
            <a:endParaRPr lang="en-US" sz="2600">
              <a:latin typeface="Calibri" panose="020F0502020204030204"/>
            </a:endParaRPr>
          </a:p>
        </p:txBody>
      </p:sp>
      <p:sp>
        <p:nvSpPr>
          <p:cNvPr id="4" name="Rectangles 3"/>
          <p:cNvSpPr/>
          <p:nvPr/>
        </p:nvSpPr>
        <p:spPr>
          <a:xfrm>
            <a:off x="5068824" y="1962912"/>
            <a:ext cx="6135624" cy="4053840"/>
          </a:xfrm>
          <a:prstGeom prst="rect">
            <a:avLst/>
          </a:prstGeom>
        </p:spPr>
        <p:txBody>
          <a:bodyPr lIns="0" tIns="0" rIns="0" bIns="0">
            <a:noAutofit/>
          </a:bodyPr>
          <a:p>
            <a:pPr marR="3492500" indent="0">
              <a:lnSpc>
                <a:spcPts val="1945"/>
              </a:lnSpc>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System.10; </a:t>
            </a:r>
            <a:r>
              <a:rPr lang="en-US" sz="1700" spc="-50">
                <a:solidFill>
                  <a:srgbClr val="130ECE"/>
                </a:solidFill>
                <a:latin typeface="Consolas" panose="020B0609020204030204"/>
              </a:rPr>
              <a:t>namespace </a:t>
            </a:r>
            <a:r>
              <a:rPr lang="en-US" sz="1700" spc="-50">
                <a:solidFill>
                  <a:srgbClr val="120D18"/>
                </a:solidFill>
                <a:latin typeface="Consolas" panose="020B0609020204030204"/>
              </a:rPr>
              <a:t>SessionllDemo {</a:t>
            </a:r>
            <a:endParaRPr lang="en-US" sz="1700" spc="-50">
              <a:solidFill>
                <a:srgbClr val="120D18"/>
              </a:solidFill>
              <a:latin typeface="Consolas" panose="020B0609020204030204"/>
            </a:endParaRPr>
          </a:p>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R="3365500" indent="0">
              <a:lnSpc>
                <a:spcPts val="2015"/>
              </a:lnSpc>
            </a:pPr>
            <a:r>
              <a:rPr lang="en-US" sz="1700" spc="-50">
                <a:solidFill>
                  <a:srgbClr val="130ECE"/>
                </a:solidFill>
                <a:latin typeface="Consolas" panose="020B0609020204030204"/>
              </a:rPr>
              <a:t>public class </a:t>
            </a:r>
            <a:r>
              <a:rPr lang="en-US" sz="1700" spc="-50">
                <a:solidFill>
                  <a:srgbClr val="408EA2"/>
                </a:solidFill>
                <a:latin typeface="Consolas" panose="020B0609020204030204"/>
              </a:rPr>
              <a:t>Program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8763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87630" indent="0">
              <a:spcAft>
                <a:spcPts val="210"/>
              </a:spcAft>
            </a:pPr>
            <a:r>
              <a:rPr lang="en-US" sz="1700" spc="-50">
                <a:solidFill>
                  <a:srgbClr val="130ECE"/>
                </a:solidFill>
                <a:latin typeface="Consolas" panose="020B0609020204030204"/>
              </a:rPr>
              <a:t>static void </a:t>
            </a:r>
            <a:r>
              <a:rPr lang="en-US" sz="1700" spc="-50">
                <a:solidFill>
                  <a:srgbClr val="2C3569"/>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8763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44830" indent="0" algn="just">
              <a:spcAft>
                <a:spcPts val="210"/>
              </a:spcAft>
            </a:pPr>
            <a:r>
              <a:rPr lang="en-US" sz="1700" spc="-50">
                <a:solidFill>
                  <a:srgbClr val="130ECE"/>
                </a:solidFill>
                <a:latin typeface="Consolas" panose="020B0609020204030204"/>
              </a:rPr>
              <a:t>string </a:t>
            </a:r>
            <a:r>
              <a:rPr lang="en-US" sz="1700" spc="-50">
                <a:solidFill>
                  <a:srgbClr val="2C3569"/>
                </a:solidFill>
                <a:latin typeface="Consolas" panose="020B0609020204030204"/>
              </a:rPr>
              <a:t>rootdir </a:t>
            </a:r>
            <a:r>
              <a:rPr lang="en-US" sz="1700" spc="-50">
                <a:latin typeface="Consolas" panose="020B0609020204030204"/>
              </a:rPr>
              <a:t>= </a:t>
            </a:r>
            <a:r>
              <a:rPr lang="en-US" sz="1700" spc="-50">
                <a:solidFill>
                  <a:srgbClr val="671F28"/>
                </a:solidFill>
                <a:latin typeface="Consolas" panose="020B0609020204030204"/>
              </a:rPr>
              <a:t>@"E:\CDACFolder"</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544830" indent="0" algn="just">
              <a:lnSpc>
                <a:spcPts val="1825"/>
              </a:lnSpc>
              <a:spcAft>
                <a:spcPts val="210"/>
              </a:spcAft>
            </a:pPr>
            <a:r>
              <a:rPr lang="en-US" sz="1700" spc="-50">
                <a:solidFill>
                  <a:srgbClr val="1B7721"/>
                </a:solidFill>
                <a:latin typeface="Consolas" panose="020B0609020204030204"/>
              </a:rPr>
              <a:t>// I-f directory does not exist, create it. </a:t>
            </a:r>
            <a:r>
              <a:rPr lang="en-US" sz="1700" spc="-50">
                <a:solidFill>
                  <a:srgbClr val="811BAD"/>
                </a:solidFill>
                <a:latin typeface="Consolas" panose="020B0609020204030204"/>
              </a:rPr>
              <a:t>i-f </a:t>
            </a:r>
            <a:r>
              <a:rPr lang="en-US" sz="1700" spc="-50">
                <a:solidFill>
                  <a:srgbClr val="120D18"/>
                </a:solidFill>
                <a:latin typeface="Consolas" panose="020B0609020204030204"/>
              </a:rPr>
              <a:t>C ! </a:t>
            </a:r>
            <a:r>
              <a:rPr lang="en-US" sz="1700" spc="-50">
                <a:solidFill>
                  <a:srgbClr val="408EA2"/>
                </a:solidFill>
                <a:latin typeface="Consolas" panose="020B0609020204030204"/>
              </a:rPr>
              <a:t>Directory</a:t>
            </a:r>
            <a:r>
              <a:rPr lang="en-US" sz="1700" spc="-50">
                <a:solidFill>
                  <a:srgbClr val="120D18"/>
                </a:solidFill>
                <a:latin typeface="Consolas" panose="020B0609020204030204"/>
              </a:rPr>
              <a:t>. </a:t>
            </a:r>
            <a:r>
              <a:rPr lang="en-US" sz="1700" spc="-50">
                <a:solidFill>
                  <a:srgbClr val="2C3569"/>
                </a:solidFill>
                <a:latin typeface="Consolas" panose="020B0609020204030204"/>
              </a:rPr>
              <a:t>Exists(rootdir))</a:t>
            </a:r>
            <a:endParaRPr lang="en-US" sz="1700" spc="-50">
              <a:solidFill>
                <a:srgbClr val="2C3569"/>
              </a:solidFill>
              <a:latin typeface="Consolas" panose="020B0609020204030204"/>
            </a:endParaRPr>
          </a:p>
          <a:p>
            <a:pPr marL="54483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89330" indent="0">
              <a:spcAft>
                <a:spcPts val="210"/>
              </a:spcAft>
            </a:pPr>
            <a:r>
              <a:rPr lang="en-US" sz="1700" spc="-50">
                <a:solidFill>
                  <a:srgbClr val="408EA2"/>
                </a:solidFill>
                <a:latin typeface="Consolas" panose="020B0609020204030204"/>
              </a:rPr>
              <a:t>Directory</a:t>
            </a:r>
            <a:r>
              <a:rPr lang="en-US" sz="1700" spc="-50">
                <a:solidFill>
                  <a:srgbClr val="120D18"/>
                </a:solidFill>
                <a:latin typeface="Consolas" panose="020B0609020204030204"/>
              </a:rPr>
              <a:t>.</a:t>
            </a:r>
            <a:r>
              <a:rPr lang="en-US" sz="1700" spc="-50">
                <a:solidFill>
                  <a:srgbClr val="695740"/>
                </a:solidFill>
                <a:latin typeface="Consolas" panose="020B0609020204030204"/>
              </a:rPr>
              <a:t>CreateDirectory</a:t>
            </a:r>
            <a:r>
              <a:rPr lang="en-US" sz="1700" spc="-50">
                <a:solidFill>
                  <a:srgbClr val="2C3569"/>
                </a:solidFill>
                <a:latin typeface="Consolas" panose="020B0609020204030204"/>
              </a:rPr>
              <a:t>(rootdir)</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54483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763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32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1789176" cy="405384"/>
          </a:xfrm>
          <a:prstGeom prst="rect">
            <a:avLst/>
          </a:prstGeom>
        </p:spPr>
        <p:txBody>
          <a:bodyPr wrap="none" lIns="0" tIns="0" rIns="0" bIns="0">
            <a:noAutofit/>
          </a:bodyPr>
          <a:p>
            <a:pPr indent="0"/>
            <a:r>
              <a:rPr lang="en-US" sz="4200">
                <a:latin typeface="Calibri" panose="020F0502020204030204"/>
              </a:rPr>
              <a:t>Exercise</a:t>
            </a:r>
            <a:endParaRPr lang="en-US" sz="4200">
              <a:latin typeface="Calibri" panose="020F0502020204030204"/>
            </a:endParaRPr>
          </a:p>
        </p:txBody>
      </p:sp>
      <p:sp>
        <p:nvSpPr>
          <p:cNvPr id="3" name="Rectangles 2"/>
          <p:cNvSpPr/>
          <p:nvPr/>
        </p:nvSpPr>
        <p:spPr>
          <a:xfrm>
            <a:off x="835152" y="1905000"/>
            <a:ext cx="10594848" cy="1624584"/>
          </a:xfrm>
          <a:prstGeom prst="rect">
            <a:avLst/>
          </a:prstGeom>
        </p:spPr>
        <p:txBody>
          <a:bodyPr lIns="0" tIns="0" rIns="0" bIns="0">
            <a:noAutofit/>
          </a:bodyPr>
          <a:p>
            <a:pPr marL="635000" marR="927100" indent="-635000">
              <a:lnSpc>
                <a:spcPts val="3025"/>
              </a:lnSpc>
              <a:spcAft>
                <a:spcPts val="630"/>
              </a:spcAft>
            </a:pPr>
            <a:r>
              <a:rPr lang="en-US" sz="2600">
                <a:latin typeface="Calibri" panose="020F0502020204030204"/>
              </a:rPr>
              <a:t>1.    Check the directory exists or not and then delete it. (use delete method)</a:t>
            </a:r>
            <a:endParaRPr lang="en-US" sz="2600">
              <a:latin typeface="Calibri" panose="020F0502020204030204"/>
            </a:endParaRPr>
          </a:p>
          <a:p>
            <a:pPr marL="635000" indent="-635000">
              <a:lnSpc>
                <a:spcPts val="3025"/>
              </a:lnSpc>
            </a:pPr>
            <a:r>
              <a:rPr lang="en-US" sz="2600">
                <a:latin typeface="Calibri" panose="020F0502020204030204"/>
              </a:rPr>
              <a:t>2.    Move an existing directory to a new specified directory with full path, (use move method)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33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8138160" cy="515112"/>
          </a:xfrm>
          <a:prstGeom prst="rect">
            <a:avLst/>
          </a:prstGeom>
        </p:spPr>
        <p:txBody>
          <a:bodyPr wrap="none" lIns="0" tIns="0" rIns="0" bIns="0">
            <a:noAutofit/>
          </a:bodyPr>
          <a:p>
            <a:pPr indent="0"/>
            <a:r>
              <a:rPr lang="en-US" sz="4400" spc="-50">
                <a:latin typeface="Calibri" panose="020F0502020204030204"/>
              </a:rPr>
              <a:t>Working with Directories and Drives</a:t>
            </a:r>
            <a:endParaRPr lang="en-US" sz="4400" spc="-50">
              <a:latin typeface="Calibri" panose="020F0502020204030204"/>
            </a:endParaRPr>
          </a:p>
        </p:txBody>
      </p:sp>
      <p:sp>
        <p:nvSpPr>
          <p:cNvPr id="3" name="Rectangles 2"/>
          <p:cNvSpPr/>
          <p:nvPr/>
        </p:nvSpPr>
        <p:spPr>
          <a:xfrm>
            <a:off x="911352" y="1911096"/>
            <a:ext cx="3136392" cy="1493520"/>
          </a:xfrm>
          <a:prstGeom prst="rect">
            <a:avLst/>
          </a:prstGeom>
        </p:spPr>
        <p:txBody>
          <a:bodyPr lIns="0" tIns="0" rIns="0" bIns="0">
            <a:noAutofit/>
          </a:bodyPr>
          <a:p>
            <a:pPr indent="0">
              <a:lnSpc>
                <a:spcPts val="3025"/>
              </a:lnSpc>
            </a:pPr>
            <a:r>
              <a:rPr lang="en-US" sz="2600">
                <a:latin typeface="Calibri" panose="020F0502020204030204"/>
              </a:rPr>
              <a:t>GetLogicalDrives method </a:t>
            </a:r>
            <a:r>
              <a:rPr lang="en-US" sz="2600">
                <a:solidFill>
                  <a:srgbClr val="FC0000"/>
                </a:solidFill>
                <a:latin typeface="Calibri" panose="020F0502020204030204"/>
              </a:rPr>
              <a:t>returns all the logical drives </a:t>
            </a:r>
            <a:r>
              <a:rPr lang="en-US" sz="2600">
                <a:latin typeface="Calibri" panose="020F0502020204030204"/>
              </a:rPr>
              <a:t>on a system.</a:t>
            </a:r>
            <a:endParaRPr lang="en-US" sz="2600">
              <a:latin typeface="Calibri" panose="020F0502020204030204"/>
            </a:endParaRPr>
          </a:p>
        </p:txBody>
      </p:sp>
      <p:sp>
        <p:nvSpPr>
          <p:cNvPr id="4" name="Rectangles 3"/>
          <p:cNvSpPr/>
          <p:nvPr/>
        </p:nvSpPr>
        <p:spPr>
          <a:xfrm>
            <a:off x="4684776" y="1670304"/>
            <a:ext cx="6650736" cy="4075176"/>
          </a:xfrm>
          <a:prstGeom prst="rect">
            <a:avLst/>
          </a:prstGeom>
        </p:spPr>
        <p:txBody>
          <a:bodyPr lIns="0" tIns="0" rIns="0" bIns="0">
            <a:noAutofit/>
          </a:bodyPr>
          <a:p>
            <a:pPr marL="87630" marR="3982085" indent="0">
              <a:lnSpc>
                <a:spcPts val="1990"/>
              </a:lnSpc>
            </a:pPr>
            <a:r>
              <a:rPr lang="en-US" sz="1600" spc="-50">
                <a:solidFill>
                  <a:srgbClr val="9E9AE3"/>
                </a:solidFill>
                <a:latin typeface="Consolas" panose="020B0609020204030204"/>
              </a:rPr>
              <a:t>using </a:t>
            </a:r>
            <a:r>
              <a:rPr lang="en-US" sz="1600" spc="-50">
                <a:solidFill>
                  <a:srgbClr val="A6A4A6"/>
                </a:solidFill>
                <a:latin typeface="Consolas" panose="020B0609020204030204"/>
              </a:rPr>
              <a:t>System.10; </a:t>
            </a:r>
            <a:r>
              <a:rPr lang="en-US" sz="1600" spc="-50">
                <a:solidFill>
                  <a:srgbClr val="1812B5"/>
                </a:solidFill>
                <a:latin typeface="Consolas" panose="020B0609020204030204"/>
              </a:rPr>
              <a:t>namespace </a:t>
            </a:r>
            <a:r>
              <a:rPr lang="en-US" sz="1600" spc="-50">
                <a:solidFill>
                  <a:srgbClr val="120D18"/>
                </a:solidFill>
                <a:latin typeface="Consolas" panose="020B0609020204030204"/>
              </a:rPr>
              <a:t>SessionllDemo {</a:t>
            </a:r>
            <a:endParaRPr lang="en-US" sz="1600" spc="-50">
              <a:solidFill>
                <a:srgbClr val="120D18"/>
              </a:solidFill>
              <a:latin typeface="Consolas" panose="020B0609020204030204"/>
            </a:endParaRPr>
          </a:p>
          <a:p>
            <a:pPr marL="53213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32130" indent="0">
              <a:lnSpc>
                <a:spcPts val="2040"/>
              </a:lnSpc>
            </a:pPr>
            <a:r>
              <a:rPr lang="en-US" sz="1600" spc="-50">
                <a:solidFill>
                  <a:srgbClr val="1812B5"/>
                </a:solidFill>
                <a:latin typeface="Consolas" panose="020B0609020204030204"/>
              </a:rPr>
              <a:t>public class </a:t>
            </a:r>
            <a:r>
              <a:rPr lang="en-US" sz="1600" spc="-50">
                <a:solidFill>
                  <a:srgbClr val="408EA2"/>
                </a:solidFill>
                <a:latin typeface="Consolas" panose="020B0609020204030204"/>
              </a:rPr>
              <a:t>Program</a:t>
            </a:r>
            <a:endParaRPr lang="en-US" sz="1600" spc="-50">
              <a:solidFill>
                <a:srgbClr val="408EA2"/>
              </a:solidFill>
              <a:latin typeface="Consolas" panose="020B0609020204030204"/>
            </a:endParaRPr>
          </a:p>
          <a:p>
            <a:pPr marL="532130" indent="0">
              <a:lnSpc>
                <a:spcPts val="204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8933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989330" indent="0">
              <a:spcAft>
                <a:spcPts val="210"/>
              </a:spcAft>
            </a:pPr>
            <a:r>
              <a:rPr lang="en-US" sz="1600" spc="-50">
                <a:solidFill>
                  <a:srgbClr val="1812B5"/>
                </a:solidFill>
                <a:latin typeface="Consolas" panose="020B0609020204030204"/>
              </a:rPr>
              <a:t>static void </a:t>
            </a:r>
            <a:r>
              <a:rPr lang="en-US" sz="1600" spc="-50">
                <a:solidFill>
                  <a:srgbClr val="2C3569"/>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98933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446530" indent="0" algn="just">
              <a:lnSpc>
                <a:spcPts val="1920"/>
              </a:lnSpc>
            </a:pPr>
            <a:r>
              <a:rPr lang="en-US" sz="1600" spc="-50">
                <a:solidFill>
                  <a:srgbClr val="150D9E"/>
                </a:solidFill>
                <a:latin typeface="Consolas" panose="020B0609020204030204"/>
              </a:rPr>
              <a:t>string[] </a:t>
            </a:r>
            <a:r>
              <a:rPr lang="en-US" sz="1600" spc="-50">
                <a:solidFill>
                  <a:srgbClr val="2C3569"/>
                </a:solidFill>
                <a:latin typeface="Consolas" panose="020B0609020204030204"/>
              </a:rPr>
              <a:t>drives </a:t>
            </a:r>
            <a:r>
              <a:rPr lang="en-US" sz="1600" spc="-50">
                <a:latin typeface="Consolas" panose="020B0609020204030204"/>
              </a:rPr>
              <a:t>= </a:t>
            </a:r>
            <a:r>
              <a:rPr lang="en-US" sz="1600" spc="-50">
                <a:solidFill>
                  <a:srgbClr val="408EA2"/>
                </a:solidFill>
                <a:latin typeface="Consolas" panose="020B0609020204030204"/>
              </a:rPr>
              <a:t>Directory</a:t>
            </a:r>
            <a:r>
              <a:rPr lang="en-US" sz="1600" spc="-50">
                <a:solidFill>
                  <a:srgbClr val="695740"/>
                </a:solidFill>
                <a:latin typeface="Consolas" panose="020B0609020204030204"/>
              </a:rPr>
              <a:t>.GetLogicalDrivesO </a:t>
            </a:r>
            <a:r>
              <a:rPr lang="en-US" sz="1600" spc="-50">
                <a:solidFill>
                  <a:srgbClr val="811BAD"/>
                </a:solidFill>
                <a:latin typeface="Consolas" panose="020B0609020204030204"/>
              </a:rPr>
              <a:t>-foreach </a:t>
            </a:r>
            <a:r>
              <a:rPr lang="en-US" sz="1600" spc="-50">
                <a:solidFill>
                  <a:srgbClr val="1812B5"/>
                </a:solidFill>
                <a:latin typeface="Consolas" panose="020B0609020204030204"/>
              </a:rPr>
              <a:t>(string </a:t>
            </a:r>
            <a:r>
              <a:rPr lang="en-US" sz="1600" spc="-50">
                <a:solidFill>
                  <a:srgbClr val="2C3569"/>
                </a:solidFill>
                <a:latin typeface="Consolas" panose="020B0609020204030204"/>
              </a:rPr>
              <a:t>drive </a:t>
            </a:r>
            <a:r>
              <a:rPr lang="en-US" sz="1600" spc="-50">
                <a:solidFill>
                  <a:srgbClr val="811BAD"/>
                </a:solidFill>
                <a:latin typeface="Consolas" panose="020B0609020204030204"/>
              </a:rPr>
              <a:t>in </a:t>
            </a:r>
            <a:r>
              <a:rPr lang="en-US" sz="1600" spc="-50">
                <a:solidFill>
                  <a:srgbClr val="2C3569"/>
                </a:solidFill>
                <a:latin typeface="Consolas" panose="020B0609020204030204"/>
              </a:rPr>
              <a:t>drives)</a:t>
            </a:r>
            <a:endParaRPr lang="en-US" sz="1600" spc="-50">
              <a:solidFill>
                <a:srgbClr val="2C3569"/>
              </a:solidFill>
              <a:latin typeface="Consolas" panose="020B0609020204030204"/>
            </a:endParaRPr>
          </a:p>
          <a:p>
            <a:pPr indent="0" algn="ctr">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891030" indent="0">
              <a:spcAft>
                <a:spcPts val="210"/>
              </a:spcAft>
            </a:pPr>
            <a:r>
              <a:rPr lang="en-US" sz="1600" spc="-50">
                <a:solidFill>
                  <a:srgbClr val="A6A4A6"/>
                </a:solidFill>
                <a:latin typeface="Consolas" panose="020B0609020204030204"/>
              </a:rPr>
              <a:t>System</a:t>
            </a:r>
            <a:r>
              <a:rPr lang="en-US" sz="1600" spc="-50">
                <a:solidFill>
                  <a:srgbClr val="120D18"/>
                </a:solidFill>
                <a:latin typeface="Consolas" panose="020B0609020204030204"/>
              </a:rPr>
              <a:t>.</a:t>
            </a:r>
            <a:r>
              <a:rPr lang="en-US" sz="1600" spc="-50">
                <a:solidFill>
                  <a:srgbClr val="408EA2"/>
                </a:solidFill>
                <a:latin typeface="Consolas" panose="020B0609020204030204"/>
              </a:rPr>
              <a:t>Console</a:t>
            </a:r>
            <a:r>
              <a:rPr lang="en-US" sz="1600" spc="-50">
                <a:solidFill>
                  <a:srgbClr val="120D18"/>
                </a:solidFill>
                <a:latin typeface="Consolas" panose="020B0609020204030204"/>
              </a:rPr>
              <a:t>.</a:t>
            </a:r>
            <a:r>
              <a:rPr lang="en-US" sz="1600" spc="-50">
                <a:solidFill>
                  <a:srgbClr val="695740"/>
                </a:solidFill>
                <a:latin typeface="Consolas" panose="020B0609020204030204"/>
              </a:rPr>
              <a:t>WriteLine</a:t>
            </a:r>
            <a:r>
              <a:rPr lang="en-US" sz="1600" spc="-50">
                <a:solidFill>
                  <a:srgbClr val="2C3569"/>
                </a:solidFill>
                <a:latin typeface="Consolas" panose="020B0609020204030204"/>
              </a:rPr>
              <a:t>(drive)</a:t>
            </a:r>
            <a:r>
              <a:rPr lang="en-US" sz="1600" spc="-50">
                <a:solidFill>
                  <a:srgbClr val="120D18"/>
                </a:solidFill>
                <a:latin typeface="Consolas" panose="020B0609020204030204"/>
              </a:rPr>
              <a:t>;</a:t>
            </a:r>
            <a:endParaRPr lang="en-US" sz="1600" spc="-50">
              <a:solidFill>
                <a:srgbClr val="120D18"/>
              </a:solidFill>
              <a:latin typeface="Consolas" panose="020B0609020204030204"/>
            </a:endParaRPr>
          </a:p>
          <a:p>
            <a:pPr indent="0" algn="ctr">
              <a:spcAft>
                <a:spcPts val="147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89330"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32130"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7630"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34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8056"/>
            <a:ext cx="8540496" cy="515112"/>
          </a:xfrm>
          <a:prstGeom prst="rect">
            <a:avLst/>
          </a:prstGeom>
        </p:spPr>
        <p:txBody>
          <a:bodyPr wrap="none" lIns="0" tIns="0" rIns="0" bIns="0">
            <a:noAutofit/>
          </a:bodyPr>
          <a:p>
            <a:pPr indent="0"/>
            <a:r>
              <a:rPr lang="en-US" sz="4200">
                <a:latin typeface="Calibri" panose="020F0502020204030204"/>
              </a:rPr>
              <a:t>Managed Code and Unmanaged Code</a:t>
            </a:r>
            <a:endParaRPr lang="en-US" sz="4200">
              <a:latin typeface="Calibri" panose="020F0502020204030204"/>
            </a:endParaRPr>
          </a:p>
        </p:txBody>
      </p:sp>
      <p:sp>
        <p:nvSpPr>
          <p:cNvPr id="3" name="Rectangles 2"/>
          <p:cNvSpPr/>
          <p:nvPr/>
        </p:nvSpPr>
        <p:spPr>
          <a:xfrm>
            <a:off x="929640" y="1411224"/>
            <a:ext cx="10305288" cy="4434840"/>
          </a:xfrm>
          <a:prstGeom prst="rect">
            <a:avLst/>
          </a:prstGeom>
        </p:spPr>
        <p:txBody>
          <a:bodyPr lIns="0" tIns="0" rIns="0" bIns="0">
            <a:noAutofit/>
          </a:bodyPr>
          <a:p>
            <a:pPr marL="241300" indent="-241300" algn="just">
              <a:lnSpc>
                <a:spcPts val="4030"/>
              </a:lnSpc>
            </a:pPr>
            <a:r>
              <a:rPr lang="en-US" sz="2600" b="1">
                <a:solidFill>
                  <a:srgbClr val="016DC0"/>
                </a:solidFill>
                <a:latin typeface="Calibri" panose="020F0502020204030204"/>
              </a:rPr>
              <a:t>Unmanaged Code:</a:t>
            </a:r>
            <a:endParaRPr lang="en-US" sz="2600" b="1">
              <a:solidFill>
                <a:srgbClr val="016DC0"/>
              </a:solidFill>
              <a:latin typeface="Calibri" panose="020F0502020204030204"/>
            </a:endParaRPr>
          </a:p>
          <a:p>
            <a:pPr marL="241300" indent="-241300" algn="just">
              <a:lnSpc>
                <a:spcPts val="4030"/>
              </a:lnSpc>
            </a:pPr>
            <a:r>
              <a:rPr lang="en-US" sz="2600">
                <a:latin typeface="Calibri" panose="020F0502020204030204"/>
              </a:rPr>
              <a:t>•    It is executed directly </a:t>
            </a:r>
            <a:r>
              <a:rPr lang="en-US" sz="2600">
                <a:solidFill>
                  <a:srgbClr val="FC0000"/>
                </a:solidFill>
                <a:latin typeface="Calibri" panose="020F0502020204030204"/>
              </a:rPr>
              <a:t>by the operating system.</a:t>
            </a:r>
            <a:endParaRPr lang="en-US" sz="2600">
              <a:solidFill>
                <a:srgbClr val="FC0000"/>
              </a:solidFill>
              <a:latin typeface="Calibri" panose="020F0502020204030204"/>
            </a:endParaRPr>
          </a:p>
          <a:p>
            <a:pPr marL="241300" indent="-241300" algn="just">
              <a:lnSpc>
                <a:spcPts val="4030"/>
              </a:lnSpc>
            </a:pPr>
            <a:r>
              <a:rPr lang="en-US" sz="2600">
                <a:latin typeface="Calibri" panose="020F0502020204030204"/>
              </a:rPr>
              <a:t>•    It does </a:t>
            </a:r>
            <a:r>
              <a:rPr lang="en-US" sz="2600">
                <a:solidFill>
                  <a:srgbClr val="FC0000"/>
                </a:solidFill>
                <a:latin typeface="Calibri" panose="020F0502020204030204"/>
              </a:rPr>
              <a:t>not provide security </a:t>
            </a:r>
            <a:r>
              <a:rPr lang="en-US" sz="2600">
                <a:latin typeface="Calibri" panose="020F0502020204030204"/>
              </a:rPr>
              <a:t>to the application.</a:t>
            </a:r>
            <a:endParaRPr lang="en-US" sz="2600">
              <a:latin typeface="Calibri" panose="020F0502020204030204"/>
            </a:endParaRPr>
          </a:p>
          <a:p>
            <a:pPr marL="241300" indent="-241300" algn="just">
              <a:lnSpc>
                <a:spcPts val="3025"/>
              </a:lnSpc>
              <a:spcAft>
                <a:spcPts val="630"/>
              </a:spcAft>
            </a:pPr>
            <a:r>
              <a:rPr lang="en-US" sz="2600">
                <a:latin typeface="Calibri" panose="020F0502020204030204"/>
              </a:rPr>
              <a:t>•In unmanaged code, the </a:t>
            </a:r>
            <a:r>
              <a:rPr lang="en-US" sz="2600">
                <a:solidFill>
                  <a:srgbClr val="FC0000"/>
                </a:solidFill>
                <a:latin typeface="Calibri" panose="020F0502020204030204"/>
              </a:rPr>
              <a:t>memory allocation, type safety, security </a:t>
            </a:r>
            <a:r>
              <a:rPr lang="en-US" sz="2600">
                <a:latin typeface="Calibri" panose="020F0502020204030204"/>
              </a:rPr>
              <a:t>etc are </a:t>
            </a:r>
            <a:r>
              <a:rPr lang="en-US" sz="2600">
                <a:solidFill>
                  <a:srgbClr val="FC0000"/>
                </a:solidFill>
                <a:latin typeface="Calibri" panose="020F0502020204030204"/>
              </a:rPr>
              <a:t>managed by the developer. </a:t>
            </a:r>
            <a:r>
              <a:rPr lang="en-US" sz="2600">
                <a:latin typeface="Calibri" panose="020F0502020204030204"/>
              </a:rPr>
              <a:t>Due to this, there are several problems related to memory occur like </a:t>
            </a:r>
            <a:r>
              <a:rPr lang="en-US" sz="2600">
                <a:solidFill>
                  <a:srgbClr val="FC0000"/>
                </a:solidFill>
                <a:latin typeface="Calibri" panose="020F0502020204030204"/>
              </a:rPr>
              <a:t>buffer overflow, memory leak </a:t>
            </a:r>
            <a:r>
              <a:rPr lang="en-US" sz="2600">
                <a:latin typeface="Calibri" panose="020F0502020204030204"/>
              </a:rPr>
              <a:t>etc.</a:t>
            </a:r>
            <a:endParaRPr lang="en-US" sz="2600">
              <a:latin typeface="Calibri" panose="020F0502020204030204"/>
            </a:endParaRPr>
          </a:p>
          <a:p>
            <a:pPr marL="241300" indent="-241300" algn="just">
              <a:spcAft>
                <a:spcPts val="1260"/>
              </a:spcAft>
            </a:pPr>
            <a:r>
              <a:rPr lang="en-US" sz="2600">
                <a:latin typeface="Calibri" panose="020F0502020204030204"/>
              </a:rPr>
              <a:t>•    It provides the </a:t>
            </a:r>
            <a:r>
              <a:rPr lang="en-US" sz="2600">
                <a:solidFill>
                  <a:srgbClr val="FC0000"/>
                </a:solidFill>
                <a:latin typeface="Calibri" panose="020F0502020204030204"/>
              </a:rPr>
              <a:t>low-level access </a:t>
            </a:r>
            <a:r>
              <a:rPr lang="en-US" sz="2600">
                <a:latin typeface="Calibri" panose="020F0502020204030204"/>
              </a:rPr>
              <a:t>to the programmer.</a:t>
            </a:r>
            <a:endParaRPr lang="en-US" sz="2600">
              <a:latin typeface="Calibri" panose="020F0502020204030204"/>
            </a:endParaRPr>
          </a:p>
          <a:p>
            <a:pPr marL="241300" indent="-241300" algn="just">
              <a:lnSpc>
                <a:spcPts val="3025"/>
              </a:lnSpc>
            </a:pPr>
            <a:r>
              <a:rPr lang="en-US" sz="2600">
                <a:latin typeface="Calibri" panose="020F0502020204030204"/>
              </a:rPr>
              <a:t>•The application written in VB 6.0, C, C++, etc are always in unmanaged code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08048"/>
            <a:ext cx="9899904" cy="1240536"/>
          </a:xfrm>
          <a:prstGeom prst="rect">
            <a:avLst/>
          </a:prstGeom>
        </p:spPr>
        <p:txBody>
          <a:bodyPr lIns="0" tIns="0" rIns="0" bIns="0">
            <a:noAutofit/>
          </a:bodyPr>
          <a:p>
            <a:pPr marL="635000" indent="-635000">
              <a:lnSpc>
                <a:spcPts val="3000"/>
              </a:lnSpc>
              <a:spcAft>
                <a:spcPts val="630"/>
              </a:spcAft>
            </a:pPr>
            <a:r>
              <a:rPr lang="en-US" sz="2600">
                <a:latin typeface="Calibri" panose="020F0502020204030204"/>
              </a:rPr>
              <a:t>1.    C# 8.0 and .NET Core 3.0 - Modern Cross-Platform Development Fourth Edition by MarkJ. Price</a:t>
            </a:r>
            <a:endParaRPr lang="en-US" sz="2600">
              <a:latin typeface="Calibri" panose="020F0502020204030204"/>
            </a:endParaRPr>
          </a:p>
          <a:p>
            <a:pPr indent="0" algn="just"/>
            <a:r>
              <a:rPr lang="en-US" sz="2600">
                <a:latin typeface="Calibri" panose="020F0502020204030204"/>
              </a:rPr>
              <a:t>2.    </a:t>
            </a:r>
            <a:r>
              <a:rPr lang="en-US" sz="2600" u="sng">
                <a:solidFill>
                  <a:srgbClr val="016DC0"/>
                </a:solidFill>
                <a:latin typeface="Calibri" panose="020F0502020204030204"/>
                <a:hlinkClick r:id="rId1"/>
              </a:rPr>
              <a:t>https://www.geeksforgeeks.org</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35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386072" y="2115312"/>
            <a:ext cx="3340608" cy="551688"/>
          </a:xfrm>
          <a:prstGeom prst="rect">
            <a:avLst/>
          </a:prstGeom>
        </p:spPr>
        <p:txBody>
          <a:bodyPr wrap="none" lIns="0" tIns="0" rIns="0" bIns="0">
            <a:noAutofit/>
          </a:bodyPr>
          <a:p>
            <a:pPr indent="0" algn="ctr">
              <a:spcAft>
                <a:spcPts val="6090"/>
              </a:spcAft>
            </a:pPr>
            <a:r>
              <a:rPr lang="en-US" sz="5300" b="1" spc="-50">
                <a:solidFill>
                  <a:srgbClr val="BF0000"/>
                </a:solidFill>
                <a:latin typeface="Calibri" panose="020F0502020204030204"/>
              </a:rPr>
              <a:t>Session-12</a:t>
            </a:r>
            <a:endParaRPr lang="en-US" sz="5300" b="1" spc="-50">
              <a:solidFill>
                <a:srgbClr val="BF0000"/>
              </a:solidFill>
              <a:latin typeface="Calibri" panose="020F0502020204030204"/>
            </a:endParaRPr>
          </a:p>
        </p:txBody>
      </p:sp>
      <p:sp>
        <p:nvSpPr>
          <p:cNvPr id="3" name="Rectangles 2"/>
          <p:cNvSpPr/>
          <p:nvPr/>
        </p:nvSpPr>
        <p:spPr>
          <a:xfrm>
            <a:off x="3008376" y="3749040"/>
            <a:ext cx="6092952" cy="691896"/>
          </a:xfrm>
          <a:prstGeom prst="rect">
            <a:avLst/>
          </a:prstGeom>
        </p:spPr>
        <p:txBody>
          <a:bodyPr wrap="none" lIns="0" tIns="0" rIns="0" bIns="0">
            <a:noAutofit/>
          </a:bodyPr>
          <a:p>
            <a:pPr indent="0" algn="ctr">
              <a:spcBef>
                <a:spcPts val="6090"/>
              </a:spcBef>
            </a:pPr>
            <a:r>
              <a:rPr lang="en-US" sz="5300" b="1" spc="-50">
                <a:latin typeface="Calibri" panose="020F0502020204030204"/>
              </a:rPr>
              <a:t>Threading and Task</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7147560" cy="3197352"/>
          </a:xfrm>
          <a:prstGeom prst="rect">
            <a:avLst/>
          </a:prstGeom>
        </p:spPr>
        <p:txBody>
          <a:bodyPr lIns="0" tIns="0" rIns="0" bIns="0">
            <a:noAutofit/>
          </a:bodyPr>
          <a:p>
            <a:pPr indent="0">
              <a:spcAft>
                <a:spcPts val="1260"/>
              </a:spcAft>
            </a:pPr>
            <a:r>
              <a:rPr lang="en-US" sz="4300">
                <a:latin typeface="Calibri" panose="020F0502020204030204"/>
              </a:rPr>
              <a:t>Contents</a:t>
            </a:r>
            <a:endParaRPr lang="en-US" sz="4300">
              <a:latin typeface="Calibri" panose="020F0502020204030204"/>
            </a:endParaRPr>
          </a:p>
          <a:p>
            <a:pPr indent="0">
              <a:spcAft>
                <a:spcPts val="840"/>
              </a:spcAft>
            </a:pPr>
            <a:r>
              <a:rPr lang="en-US" sz="2600">
                <a:latin typeface="Calibri" panose="020F0502020204030204"/>
              </a:rPr>
              <a:t>•Threading</a:t>
            </a:r>
            <a:endParaRPr lang="en-US" sz="2600">
              <a:latin typeface="Calibri" panose="020F0502020204030204"/>
            </a:endParaRPr>
          </a:p>
          <a:p>
            <a:pPr marL="511810" indent="0" algn="just">
              <a:spcAft>
                <a:spcPts val="840"/>
              </a:spcAft>
            </a:pPr>
            <a:r>
              <a:rPr lang="en-US" sz="2300">
                <a:latin typeface="Calibri" panose="020F0502020204030204"/>
              </a:rPr>
              <a:t>•    ThreadStart, Parameterized ThreadStart</a:t>
            </a:r>
            <a:endParaRPr lang="en-US" sz="2300">
              <a:latin typeface="Calibri" panose="020F0502020204030204"/>
            </a:endParaRPr>
          </a:p>
          <a:p>
            <a:pPr marL="511810" indent="0" algn="just">
              <a:spcAft>
                <a:spcPts val="1260"/>
              </a:spcAft>
            </a:pPr>
            <a:r>
              <a:rPr lang="en-US" sz="2300">
                <a:latin typeface="Calibri" panose="020F0502020204030204"/>
              </a:rPr>
              <a:t>•    Synchronizing critical data using lock and Monitor</a:t>
            </a:r>
            <a:endParaRPr lang="en-US" sz="2300">
              <a:latin typeface="Calibri" panose="020F0502020204030204"/>
            </a:endParaRPr>
          </a:p>
          <a:p>
            <a:pPr indent="0">
              <a:spcAft>
                <a:spcPts val="1260"/>
              </a:spcAft>
            </a:pPr>
            <a:r>
              <a:rPr lang="en-US" sz="2600">
                <a:latin typeface="Calibri" panose="020F0502020204030204"/>
              </a:rPr>
              <a:t>•Working with Tasks</a:t>
            </a:r>
            <a:endParaRPr lang="en-US" sz="2600">
              <a:latin typeface="Calibri" panose="020F0502020204030204"/>
            </a:endParaRPr>
          </a:p>
          <a:p>
            <a:pPr indent="0">
              <a:spcAft>
                <a:spcPts val="840"/>
              </a:spcAft>
            </a:pPr>
            <a:r>
              <a:rPr lang="en-US" sz="2600">
                <a:latin typeface="Calibri" panose="020F0502020204030204"/>
              </a:rPr>
              <a:t>• Calling functions with and without return values</a:t>
            </a:r>
            <a:endParaRPr lang="en-US" sz="2600">
              <a:latin typeface="Calibri" panose="020F0502020204030204"/>
            </a:endParaRPr>
          </a:p>
          <a:p>
            <a:pPr marL="511810" indent="0" algn="just"/>
            <a:r>
              <a:rPr lang="en-US" sz="2300">
                <a:latin typeface="Calibri" panose="020F0502020204030204"/>
              </a:rPr>
              <a:t>•    Using async and await</a:t>
            </a:r>
            <a:endParaRPr lang="en-US" sz="23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448056"/>
            <a:ext cx="1819656" cy="420624"/>
          </a:xfrm>
          <a:prstGeom prst="rect">
            <a:avLst/>
          </a:prstGeom>
        </p:spPr>
        <p:txBody>
          <a:bodyPr wrap="none" lIns="0" tIns="0" rIns="0" bIns="0">
            <a:noAutofit/>
          </a:bodyPr>
          <a:p>
            <a:pPr indent="0"/>
            <a:r>
              <a:rPr lang="en-US" sz="4200">
                <a:latin typeface="Calibri" panose="020F0502020204030204"/>
              </a:rPr>
              <a:t>Threads</a:t>
            </a:r>
            <a:endParaRPr lang="en-US" sz="4200">
              <a:latin typeface="Calibri" panose="020F0502020204030204"/>
            </a:endParaRPr>
          </a:p>
        </p:txBody>
      </p:sp>
      <p:sp>
        <p:nvSpPr>
          <p:cNvPr id="3" name="Rectangles 2"/>
          <p:cNvSpPr/>
          <p:nvPr/>
        </p:nvSpPr>
        <p:spPr>
          <a:xfrm>
            <a:off x="905256" y="1289304"/>
            <a:ext cx="10171176" cy="4309872"/>
          </a:xfrm>
          <a:prstGeom prst="rect">
            <a:avLst/>
          </a:prstGeom>
        </p:spPr>
        <p:txBody>
          <a:bodyPr lIns="0" tIns="0" rIns="0" bIns="0">
            <a:noAutofit/>
          </a:bodyPr>
          <a:p>
            <a:pPr marL="260350" indent="-203200" algn="just">
              <a:spcAft>
                <a:spcPts val="630"/>
              </a:spcAft>
            </a:pPr>
            <a:r>
              <a:rPr lang="en-US" sz="2600" b="1">
                <a:latin typeface="Calibri" panose="020F0502020204030204"/>
              </a:rPr>
              <a:t>Threads </a:t>
            </a:r>
            <a:r>
              <a:rPr lang="en-US" sz="2600">
                <a:latin typeface="Calibri" panose="020F0502020204030204"/>
              </a:rPr>
              <a:t>are </a:t>
            </a:r>
            <a:r>
              <a:rPr lang="en-US" sz="2600">
                <a:solidFill>
                  <a:srgbClr val="FC0000"/>
                </a:solidFill>
                <a:latin typeface="Calibri" panose="020F0502020204030204"/>
              </a:rPr>
              <a:t>programs line of execution </a:t>
            </a:r>
            <a:r>
              <a:rPr lang="en-US" sz="2600">
                <a:latin typeface="Calibri" panose="020F0502020204030204"/>
              </a:rPr>
              <a:t>or </a:t>
            </a:r>
            <a:r>
              <a:rPr lang="en-US" sz="2600">
                <a:solidFill>
                  <a:srgbClr val="FC0000"/>
                </a:solidFill>
                <a:latin typeface="Calibri" panose="020F0502020204030204"/>
              </a:rPr>
              <a:t>smallest unit of processing</a:t>
            </a:r>
            <a:endParaRPr lang="en-US" sz="2600">
              <a:solidFill>
                <a:srgbClr val="FC0000"/>
              </a:solidFill>
              <a:latin typeface="Calibri" panose="020F0502020204030204"/>
            </a:endParaRPr>
          </a:p>
          <a:p>
            <a:pPr marL="260350" indent="-203200" algn="just">
              <a:spcAft>
                <a:spcPts val="1260"/>
              </a:spcAft>
            </a:pPr>
            <a:r>
              <a:rPr lang="en-US" sz="2600">
                <a:solidFill>
                  <a:srgbClr val="FC0000"/>
                </a:solidFill>
                <a:latin typeface="Calibri" panose="020F0502020204030204"/>
              </a:rPr>
              <a:t>that </a:t>
            </a:r>
            <a:r>
              <a:rPr lang="en-US" sz="2600">
                <a:latin typeface="Calibri" panose="020F0502020204030204"/>
              </a:rPr>
              <a:t>can be scheduled by an operating system</a:t>
            </a:r>
            <a:endParaRPr lang="en-US" sz="2600">
              <a:latin typeface="Calibri" panose="020F0502020204030204"/>
            </a:endParaRPr>
          </a:p>
          <a:p>
            <a:pPr marL="260350" indent="-203200" algn="just">
              <a:spcAft>
                <a:spcPts val="1260"/>
              </a:spcAft>
            </a:pPr>
            <a:r>
              <a:rPr lang="en-US" sz="2600" b="1">
                <a:solidFill>
                  <a:srgbClr val="00AD50"/>
                </a:solidFill>
                <a:latin typeface="Calibri" panose="020F0502020204030204"/>
              </a:rPr>
              <a:t>Process v/s Thread</a:t>
            </a:r>
            <a:endParaRPr lang="en-US" sz="2600" b="1">
              <a:solidFill>
                <a:srgbClr val="00AD50"/>
              </a:solidFill>
              <a:latin typeface="Calibri" panose="020F0502020204030204"/>
            </a:endParaRPr>
          </a:p>
          <a:p>
            <a:pPr marL="260350" indent="-203200" algn="just">
              <a:lnSpc>
                <a:spcPts val="3025"/>
              </a:lnSpc>
              <a:spcAft>
                <a:spcPts val="630"/>
              </a:spcAft>
            </a:pPr>
            <a:r>
              <a:rPr lang="en-US" sz="2600">
                <a:latin typeface="Calibri" panose="020F0502020204030204"/>
              </a:rPr>
              <a:t>•A </a:t>
            </a:r>
            <a:r>
              <a:rPr lang="en-US" sz="2600" b="1">
                <a:latin typeface="Calibri" panose="020F0502020204030204"/>
              </a:rPr>
              <a:t>process </a:t>
            </a:r>
            <a:r>
              <a:rPr lang="en-US" sz="2600">
                <a:solidFill>
                  <a:srgbClr val="FC0000"/>
                </a:solidFill>
                <a:latin typeface="Calibri" panose="020F0502020204030204"/>
              </a:rPr>
              <a:t>represents an application </a:t>
            </a:r>
            <a:r>
              <a:rPr lang="en-US" sz="2600">
                <a:latin typeface="Calibri" panose="020F0502020204030204"/>
              </a:rPr>
              <a:t>whereas a </a:t>
            </a:r>
            <a:r>
              <a:rPr lang="en-US" sz="2600" b="1">
                <a:latin typeface="Calibri" panose="020F0502020204030204"/>
              </a:rPr>
              <a:t>thread </a:t>
            </a:r>
            <a:r>
              <a:rPr lang="en-US" sz="2600">
                <a:solidFill>
                  <a:srgbClr val="FC0000"/>
                </a:solidFill>
                <a:latin typeface="Calibri" panose="020F0502020204030204"/>
              </a:rPr>
              <a:t>represents a module of the application.</a:t>
            </a:r>
            <a:endParaRPr lang="en-US" sz="2600">
              <a:solidFill>
                <a:srgbClr val="FC0000"/>
              </a:solidFill>
              <a:latin typeface="Calibri" panose="020F0502020204030204"/>
            </a:endParaRPr>
          </a:p>
          <a:p>
            <a:pPr marL="260350" indent="-203200" algn="just">
              <a:lnSpc>
                <a:spcPts val="3025"/>
              </a:lnSpc>
              <a:spcAft>
                <a:spcPts val="630"/>
              </a:spcAft>
            </a:pPr>
            <a:r>
              <a:rPr lang="en-US" sz="2600" b="1">
                <a:latin typeface="Calibri" panose="020F0502020204030204"/>
              </a:rPr>
              <a:t>•Process </a:t>
            </a:r>
            <a:r>
              <a:rPr lang="en-US" sz="2600">
                <a:latin typeface="Calibri" panose="020F0502020204030204"/>
              </a:rPr>
              <a:t>is </a:t>
            </a:r>
            <a:r>
              <a:rPr lang="en-US" sz="2600">
                <a:solidFill>
                  <a:srgbClr val="FC0000"/>
                </a:solidFill>
                <a:latin typeface="Calibri" panose="020F0502020204030204"/>
              </a:rPr>
              <a:t>heavyweight </a:t>
            </a:r>
            <a:r>
              <a:rPr lang="en-US" sz="2600">
                <a:latin typeface="Calibri" panose="020F0502020204030204"/>
              </a:rPr>
              <a:t>component whereas </a:t>
            </a:r>
            <a:r>
              <a:rPr lang="en-US" sz="2600" b="1">
                <a:latin typeface="Calibri" panose="020F0502020204030204"/>
              </a:rPr>
              <a:t>thread </a:t>
            </a:r>
            <a:r>
              <a:rPr lang="en-US" sz="2600">
                <a:latin typeface="Calibri" panose="020F0502020204030204"/>
              </a:rPr>
              <a:t>is </a:t>
            </a:r>
            <a:r>
              <a:rPr lang="en-US" sz="2600">
                <a:solidFill>
                  <a:srgbClr val="FC0000"/>
                </a:solidFill>
                <a:latin typeface="Calibri" panose="020F0502020204030204"/>
              </a:rPr>
              <a:t>lightweight. </a:t>
            </a:r>
            <a:r>
              <a:rPr lang="en-US" sz="2600">
                <a:latin typeface="Calibri" panose="020F0502020204030204"/>
              </a:rPr>
              <a:t>A </a:t>
            </a:r>
            <a:r>
              <a:rPr lang="en-US" sz="2600">
                <a:solidFill>
                  <a:srgbClr val="FC0000"/>
                </a:solidFill>
                <a:latin typeface="Calibri" panose="020F0502020204030204"/>
              </a:rPr>
              <a:t>thread </a:t>
            </a:r>
            <a:r>
              <a:rPr lang="en-US" sz="2600">
                <a:latin typeface="Calibri" panose="020F0502020204030204"/>
              </a:rPr>
              <a:t>can be termed as lightweight sub-process because it is </a:t>
            </a:r>
            <a:r>
              <a:rPr lang="en-US" sz="2600">
                <a:solidFill>
                  <a:srgbClr val="FC0000"/>
                </a:solidFill>
                <a:latin typeface="Calibri" panose="020F0502020204030204"/>
              </a:rPr>
              <a:t>executed inside a process.</a:t>
            </a:r>
            <a:endParaRPr lang="en-US" sz="2600">
              <a:solidFill>
                <a:srgbClr val="FC0000"/>
              </a:solidFill>
              <a:latin typeface="Calibri" panose="020F0502020204030204"/>
            </a:endParaRPr>
          </a:p>
          <a:p>
            <a:pPr marL="260350" indent="-203200" algn="just">
              <a:lnSpc>
                <a:spcPts val="3025"/>
              </a:lnSpc>
            </a:pPr>
            <a:r>
              <a:rPr lang="en-US" sz="2600">
                <a:latin typeface="Calibri" panose="020F0502020204030204"/>
              </a:rPr>
              <a:t>•Whenever you create a </a:t>
            </a:r>
            <a:r>
              <a:rPr lang="en-US" sz="2600" b="1">
                <a:latin typeface="Calibri" panose="020F0502020204030204"/>
              </a:rPr>
              <a:t>process, </a:t>
            </a:r>
            <a:r>
              <a:rPr lang="en-US" sz="2600">
                <a:latin typeface="Calibri" panose="020F0502020204030204"/>
              </a:rPr>
              <a:t>a </a:t>
            </a:r>
            <a:r>
              <a:rPr lang="en-US" sz="2600">
                <a:solidFill>
                  <a:srgbClr val="FC0000"/>
                </a:solidFill>
                <a:latin typeface="Calibri" panose="020F0502020204030204"/>
              </a:rPr>
              <a:t>separate memory area </a:t>
            </a:r>
            <a:r>
              <a:rPr lang="en-US" sz="2600">
                <a:latin typeface="Calibri" panose="020F0502020204030204"/>
              </a:rPr>
              <a:t>is </a:t>
            </a:r>
            <a:r>
              <a:rPr lang="en-US" sz="2600">
                <a:solidFill>
                  <a:srgbClr val="FC0000"/>
                </a:solidFill>
                <a:latin typeface="Calibri" panose="020F0502020204030204"/>
              </a:rPr>
              <a:t>occupied. </a:t>
            </a:r>
            <a:r>
              <a:rPr lang="en-US" sz="2600">
                <a:latin typeface="Calibri" panose="020F0502020204030204"/>
              </a:rPr>
              <a:t>But </a:t>
            </a:r>
            <a:r>
              <a:rPr lang="en-US" sz="2600" b="1">
                <a:latin typeface="Calibri" panose="020F0502020204030204"/>
              </a:rPr>
              <a:t>threads </a:t>
            </a:r>
            <a:r>
              <a:rPr lang="en-US" sz="2600">
                <a:latin typeface="Calibri" panose="020F0502020204030204"/>
              </a:rPr>
              <a:t>share a </a:t>
            </a:r>
            <a:r>
              <a:rPr lang="en-US" sz="2600">
                <a:solidFill>
                  <a:srgbClr val="FC0000"/>
                </a:solidFill>
                <a:latin typeface="Calibri" panose="020F0502020204030204"/>
              </a:rPr>
              <a:t>common memory area.</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10768"/>
            <a:ext cx="10222992" cy="502920"/>
          </a:xfrm>
          <a:prstGeom prst="rect">
            <a:avLst/>
          </a:prstGeom>
        </p:spPr>
        <p:txBody>
          <a:bodyPr wrap="none" lIns="0" tIns="0" rIns="0" bIns="0">
            <a:noAutofit/>
          </a:bodyPr>
          <a:p>
            <a:pPr indent="0"/>
            <a:r>
              <a:rPr lang="en-US" sz="4200">
                <a:latin typeface="Calibri" panose="020F0502020204030204"/>
              </a:rPr>
              <a:t>Thread life cycle</a:t>
            </a:r>
            <a:endParaRPr lang="en-US" sz="4200">
              <a:latin typeface="Calibri" panose="020F0502020204030204"/>
            </a:endParaRPr>
          </a:p>
        </p:txBody>
      </p:sp>
      <p:sp>
        <p:nvSpPr>
          <p:cNvPr id="3" name="Rectangles 2"/>
          <p:cNvSpPr/>
          <p:nvPr/>
        </p:nvSpPr>
        <p:spPr>
          <a:xfrm>
            <a:off x="908304" y="1673352"/>
            <a:ext cx="10222992" cy="4178808"/>
          </a:xfrm>
          <a:prstGeom prst="rect">
            <a:avLst/>
          </a:prstGeom>
        </p:spPr>
        <p:txBody>
          <a:bodyPr lIns="0" tIns="0" rIns="0" bIns="0">
            <a:noAutofit/>
          </a:bodyPr>
          <a:p>
            <a:pPr marL="257175" indent="-165100">
              <a:lnSpc>
                <a:spcPts val="3025"/>
              </a:lnSpc>
              <a:spcAft>
                <a:spcPts val="630"/>
              </a:spcAft>
            </a:pPr>
            <a:r>
              <a:rPr lang="en-US" sz="2600">
                <a:latin typeface="Calibri" panose="020F0502020204030204"/>
              </a:rPr>
              <a:t>•The life cycle of a thread is started when instance of </a:t>
            </a:r>
            <a:r>
              <a:rPr lang="en-US" sz="2600">
                <a:solidFill>
                  <a:srgbClr val="BF0000"/>
                </a:solidFill>
                <a:latin typeface="Calibri" panose="020F0502020204030204"/>
              </a:rPr>
              <a:t>System.Threading.Thread </a:t>
            </a:r>
            <a:r>
              <a:rPr lang="en-US" sz="2700" i="1" spc="-50">
                <a:latin typeface="Calibri" panose="020F0502020204030204"/>
              </a:rPr>
              <a:t>doss</a:t>
            </a:r>
            <a:r>
              <a:rPr lang="en-US" sz="2600">
                <a:latin typeface="Calibri" panose="020F0502020204030204"/>
              </a:rPr>
              <a:t> is created. When the task execution of the thread is completed, its life cycle is ended.</a:t>
            </a:r>
            <a:endParaRPr lang="en-US" sz="2600">
              <a:latin typeface="Calibri" panose="020F0502020204030204"/>
            </a:endParaRPr>
          </a:p>
          <a:p>
            <a:pPr marL="257175" indent="-165100">
              <a:spcAft>
                <a:spcPts val="840"/>
              </a:spcAft>
            </a:pPr>
            <a:r>
              <a:rPr lang="en-US" sz="2600">
                <a:latin typeface="Calibri" panose="020F0502020204030204"/>
              </a:rPr>
              <a:t>• Following states in the life cycle of a Thread:</a:t>
            </a:r>
            <a:endParaRPr lang="en-US" sz="2600">
              <a:latin typeface="Calibri" panose="020F0502020204030204"/>
            </a:endParaRPr>
          </a:p>
          <a:p>
            <a:pPr marL="523875" indent="0" algn="just">
              <a:lnSpc>
                <a:spcPts val="3095"/>
              </a:lnSpc>
            </a:pPr>
            <a:r>
              <a:rPr lang="en-US" sz="2300" b="1">
                <a:solidFill>
                  <a:srgbClr val="016DC0"/>
                </a:solidFill>
                <a:latin typeface="Calibri" panose="020F0502020204030204"/>
              </a:rPr>
              <a:t>•    Unstarted </a:t>
            </a:r>
            <a:r>
              <a:rPr lang="en-US" sz="2300">
                <a:latin typeface="Calibri" panose="020F0502020204030204"/>
              </a:rPr>
              <a:t>- When the instance of Thread class is created</a:t>
            </a:r>
            <a:endParaRPr lang="en-US" sz="2300">
              <a:latin typeface="Calibri" panose="020F0502020204030204"/>
            </a:endParaRPr>
          </a:p>
          <a:p>
            <a:pPr marL="523875" indent="0" algn="just">
              <a:lnSpc>
                <a:spcPts val="3095"/>
              </a:lnSpc>
            </a:pPr>
            <a:r>
              <a:rPr lang="en-US" sz="2300" b="1">
                <a:solidFill>
                  <a:srgbClr val="016DC0"/>
                </a:solidFill>
                <a:latin typeface="Calibri" panose="020F0502020204030204"/>
              </a:rPr>
              <a:t>•    Runnable (Ready to run) </a:t>
            </a:r>
            <a:r>
              <a:rPr lang="en-US" sz="2300">
                <a:latin typeface="Calibri" panose="020F0502020204030204"/>
              </a:rPr>
              <a:t>- When startQ method on the thread is called</a:t>
            </a:r>
            <a:endParaRPr lang="en-US" sz="2300">
              <a:latin typeface="Calibri" panose="020F0502020204030204"/>
            </a:endParaRPr>
          </a:p>
          <a:p>
            <a:pPr marL="523875" indent="0" algn="just">
              <a:lnSpc>
                <a:spcPts val="3095"/>
              </a:lnSpc>
            </a:pPr>
            <a:r>
              <a:rPr lang="en-US" sz="2300" b="1">
                <a:solidFill>
                  <a:srgbClr val="016DC0"/>
                </a:solidFill>
                <a:latin typeface="Calibri" panose="020F0502020204030204"/>
              </a:rPr>
              <a:t>•    Running </a:t>
            </a:r>
            <a:r>
              <a:rPr lang="en-US" sz="2300">
                <a:latin typeface="Calibri" panose="020F0502020204030204"/>
              </a:rPr>
              <a:t>- Only one thread within a process can be executed at a time</a:t>
            </a:r>
            <a:endParaRPr lang="en-US" sz="2300">
              <a:latin typeface="Calibri" panose="020F0502020204030204"/>
            </a:endParaRPr>
          </a:p>
          <a:p>
            <a:pPr marL="714375" indent="-190500">
              <a:lnSpc>
                <a:spcPts val="2615"/>
              </a:lnSpc>
              <a:spcAft>
                <a:spcPts val="210"/>
              </a:spcAft>
            </a:pPr>
            <a:r>
              <a:rPr lang="en-US" sz="2300" b="1">
                <a:solidFill>
                  <a:srgbClr val="016DC0"/>
                </a:solidFill>
                <a:latin typeface="Calibri" panose="020F0502020204030204"/>
              </a:rPr>
              <a:t>•    Not Runnable </a:t>
            </a:r>
            <a:r>
              <a:rPr lang="en-US" sz="2300">
                <a:latin typeface="Calibri" panose="020F0502020204030204"/>
              </a:rPr>
              <a:t>- if sleepQ or wait() method is called on the thread, or input/output operation is blocked</a:t>
            </a:r>
            <a:endParaRPr lang="en-US" sz="2300">
              <a:latin typeface="Calibri" panose="020F0502020204030204"/>
            </a:endParaRPr>
          </a:p>
          <a:p>
            <a:pPr marL="714375" indent="-190500">
              <a:lnSpc>
                <a:spcPts val="2590"/>
              </a:lnSpc>
            </a:pPr>
            <a:r>
              <a:rPr lang="en-US" sz="2300" b="1">
                <a:solidFill>
                  <a:srgbClr val="016DC0"/>
                </a:solidFill>
                <a:latin typeface="Calibri" panose="020F0502020204030204"/>
              </a:rPr>
              <a:t>•    Dead (Terminated) </a:t>
            </a:r>
            <a:r>
              <a:rPr lang="en-US" sz="2300">
                <a:latin typeface="Calibri" panose="020F0502020204030204"/>
              </a:rPr>
              <a:t>- After completing the task, thread enters into dead or terminated state.</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13816"/>
            <a:ext cx="3096768" cy="402336"/>
          </a:xfrm>
          <a:prstGeom prst="rect">
            <a:avLst/>
          </a:prstGeom>
        </p:spPr>
        <p:txBody>
          <a:bodyPr wrap="none" lIns="0" tIns="0" rIns="0" bIns="0">
            <a:noAutofit/>
          </a:bodyPr>
          <a:p>
            <a:pPr indent="0"/>
            <a:r>
              <a:rPr lang="en-US" sz="4400" spc="-50">
                <a:latin typeface="Calibri" panose="020F0502020204030204"/>
              </a:rPr>
              <a:t>Thread class</a:t>
            </a:r>
            <a:endParaRPr lang="en-US" sz="4400" spc="-50">
              <a:latin typeface="Calibri" panose="020F0502020204030204"/>
            </a:endParaRPr>
          </a:p>
        </p:txBody>
      </p:sp>
      <p:sp>
        <p:nvSpPr>
          <p:cNvPr id="3" name="Rectangles 2"/>
          <p:cNvSpPr/>
          <p:nvPr/>
        </p:nvSpPr>
        <p:spPr>
          <a:xfrm>
            <a:off x="908304" y="1929384"/>
            <a:ext cx="3096768" cy="3139440"/>
          </a:xfrm>
          <a:prstGeom prst="rect">
            <a:avLst/>
          </a:prstGeom>
        </p:spPr>
        <p:txBody>
          <a:bodyPr lIns="0" tIns="0" rIns="0" bIns="0">
            <a:noAutofit/>
          </a:bodyPr>
          <a:p>
            <a:pPr marL="266700" indent="-177800">
              <a:lnSpc>
                <a:spcPts val="3025"/>
              </a:lnSpc>
            </a:pPr>
            <a:r>
              <a:rPr lang="en-US" sz="2600">
                <a:latin typeface="Calibri" panose="020F0502020204030204"/>
              </a:rPr>
              <a:t>•Thread class provides properties and methods </a:t>
            </a:r>
            <a:r>
              <a:rPr lang="en-US" sz="2600">
                <a:solidFill>
                  <a:srgbClr val="BF0000"/>
                </a:solidFill>
                <a:latin typeface="Calibri" panose="020F0502020204030204"/>
              </a:rPr>
              <a:t>to</a:t>
            </a:r>
            <a:endParaRPr lang="en-US" sz="2600">
              <a:solidFill>
                <a:srgbClr val="BF0000"/>
              </a:solidFill>
              <a:latin typeface="Calibri" panose="020F0502020204030204"/>
            </a:endParaRPr>
          </a:p>
          <a:p>
            <a:pPr marL="266700" indent="0">
              <a:lnSpc>
                <a:spcPts val="3025"/>
              </a:lnSpc>
              <a:spcAft>
                <a:spcPts val="630"/>
              </a:spcAft>
            </a:pPr>
            <a:r>
              <a:rPr lang="en-US" sz="2600">
                <a:solidFill>
                  <a:srgbClr val="BF0000"/>
                </a:solidFill>
                <a:latin typeface="Calibri" panose="020F0502020204030204"/>
              </a:rPr>
              <a:t>create </a:t>
            </a:r>
            <a:r>
              <a:rPr lang="en-US" sz="2600">
                <a:latin typeface="Calibri" panose="020F0502020204030204"/>
              </a:rPr>
              <a:t>and </a:t>
            </a:r>
            <a:r>
              <a:rPr lang="en-US" sz="2600">
                <a:solidFill>
                  <a:srgbClr val="BF0000"/>
                </a:solidFill>
                <a:latin typeface="Calibri" panose="020F0502020204030204"/>
              </a:rPr>
              <a:t>control threads.</a:t>
            </a:r>
            <a:endParaRPr lang="en-US" sz="2600">
              <a:solidFill>
                <a:srgbClr val="BF0000"/>
              </a:solidFill>
              <a:latin typeface="Calibri" panose="020F0502020204030204"/>
            </a:endParaRPr>
          </a:p>
          <a:p>
            <a:pPr marL="266700" indent="-177800">
              <a:lnSpc>
                <a:spcPts val="3025"/>
              </a:lnSpc>
            </a:pPr>
            <a:r>
              <a:rPr lang="en-US" sz="2600">
                <a:latin typeface="Calibri" panose="020F0502020204030204"/>
              </a:rPr>
              <a:t>• It is found in </a:t>
            </a:r>
            <a:r>
              <a:rPr lang="en-US" sz="2600">
                <a:solidFill>
                  <a:srgbClr val="BF0000"/>
                </a:solidFill>
                <a:latin typeface="Calibri" panose="020F0502020204030204"/>
              </a:rPr>
              <a:t>System.Threading </a:t>
            </a:r>
            <a:r>
              <a:rPr lang="en-US" sz="2600">
                <a:latin typeface="Calibri" panose="020F0502020204030204"/>
              </a:rPr>
              <a:t>namespace.</a:t>
            </a:r>
            <a:endParaRPr lang="en-US" sz="2600">
              <a:latin typeface="Calibri" panose="020F0502020204030204"/>
            </a:endParaRPr>
          </a:p>
        </p:txBody>
      </p:sp>
      <p:sp>
        <p:nvSpPr>
          <p:cNvPr id="4" name="Rectangles 3"/>
          <p:cNvSpPr/>
          <p:nvPr/>
        </p:nvSpPr>
        <p:spPr>
          <a:xfrm>
            <a:off x="4730496" y="1133856"/>
            <a:ext cx="1524000" cy="4181856"/>
          </a:xfrm>
          <a:prstGeom prst="rect">
            <a:avLst/>
          </a:prstGeom>
          <a:solidFill>
            <a:srgbClr val="E6E6E6"/>
          </a:solidFill>
        </p:spPr>
        <p:txBody>
          <a:bodyPr lIns="0" tIns="0" rIns="0" bIns="0">
            <a:noAutofit/>
          </a:bodyPr>
          <a:p>
            <a:pPr indent="0">
              <a:spcAft>
                <a:spcPts val="840"/>
              </a:spcAft>
            </a:pPr>
            <a:r>
              <a:rPr lang="en-US" sz="1900" b="1">
                <a:latin typeface="Calibri" panose="020F0502020204030204"/>
              </a:rPr>
              <a:t>Property</a:t>
            </a:r>
            <a:endParaRPr lang="en-US" sz="1900" b="1">
              <a:latin typeface="Calibri" panose="020F0502020204030204"/>
            </a:endParaRPr>
          </a:p>
          <a:p>
            <a:pPr indent="0">
              <a:spcAft>
                <a:spcPts val="2520"/>
              </a:spcAft>
            </a:pPr>
            <a:r>
              <a:rPr lang="en-US" sz="1700">
                <a:latin typeface="Calibri" panose="020F0502020204030204"/>
              </a:rPr>
              <a:t>CurrentThread</a:t>
            </a:r>
            <a:endParaRPr lang="en-US" sz="1700">
              <a:latin typeface="Calibri" panose="020F0502020204030204"/>
            </a:endParaRPr>
          </a:p>
          <a:p>
            <a:pPr indent="0">
              <a:spcAft>
                <a:spcPts val="4200"/>
              </a:spcAft>
            </a:pPr>
            <a:r>
              <a:rPr lang="en-US" sz="1700">
                <a:latin typeface="Calibri" panose="020F0502020204030204"/>
              </a:rPr>
              <a:t>IsAlive</a:t>
            </a:r>
            <a:endParaRPr lang="en-US" sz="1700">
              <a:latin typeface="Calibri" panose="020F0502020204030204"/>
            </a:endParaRPr>
          </a:p>
          <a:p>
            <a:pPr indent="0">
              <a:lnSpc>
                <a:spcPts val="5210"/>
              </a:lnSpc>
            </a:pPr>
            <a:r>
              <a:rPr lang="en-US" sz="1700">
                <a:latin typeface="Calibri" panose="020F0502020204030204"/>
              </a:rPr>
              <a:t>IsBackground</a:t>
            </a:r>
            <a:endParaRPr lang="en-US" sz="1700">
              <a:latin typeface="Calibri" panose="020F0502020204030204"/>
            </a:endParaRPr>
          </a:p>
          <a:p>
            <a:pPr indent="0">
              <a:lnSpc>
                <a:spcPts val="5210"/>
              </a:lnSpc>
            </a:pPr>
            <a:r>
              <a:rPr lang="en-US" sz="1700">
                <a:latin typeface="Calibri" panose="020F0502020204030204"/>
              </a:rPr>
              <a:t>Name</a:t>
            </a:r>
            <a:endParaRPr lang="en-US" sz="1700">
              <a:latin typeface="Calibri" panose="020F0502020204030204"/>
            </a:endParaRPr>
          </a:p>
          <a:p>
            <a:pPr indent="0">
              <a:lnSpc>
                <a:spcPts val="5210"/>
              </a:lnSpc>
            </a:pPr>
            <a:r>
              <a:rPr lang="en-US" sz="1700">
                <a:latin typeface="Calibri" panose="020F0502020204030204"/>
              </a:rPr>
              <a:t>Priority</a:t>
            </a:r>
            <a:endParaRPr lang="en-US" sz="1700">
              <a:latin typeface="Calibri" panose="020F0502020204030204"/>
            </a:endParaRPr>
          </a:p>
          <a:p>
            <a:pPr indent="0">
              <a:lnSpc>
                <a:spcPts val="5210"/>
              </a:lnSpc>
            </a:pPr>
            <a:r>
              <a:rPr lang="en-US" sz="1700">
                <a:latin typeface="Calibri" panose="020F0502020204030204"/>
              </a:rPr>
              <a:t>ThreadState</a:t>
            </a:r>
            <a:endParaRPr lang="en-US" sz="17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81000" y="1124712"/>
            <a:ext cx="4901184" cy="4495800"/>
          </a:xfrm>
          <a:prstGeom prst="rect">
            <a:avLst/>
          </a:prstGeom>
          <a:solidFill>
            <a:srgbClr val="BFBFBF"/>
          </a:solidFill>
        </p:spPr>
        <p:txBody>
          <a:bodyPr lIns="0" tIns="0" rIns="0" bIns="0">
            <a:noAutofit/>
          </a:bodyPr>
          <a:p>
            <a:pPr indent="0" algn="just">
              <a:spcAft>
                <a:spcPts val="840"/>
              </a:spcAft>
            </a:pPr>
            <a:r>
              <a:rPr lang="en-US" sz="1900" b="1">
                <a:latin typeface="Calibri" panose="020F0502020204030204"/>
              </a:rPr>
              <a:t>Description</a:t>
            </a:r>
            <a:endParaRPr lang="en-US" sz="1900" b="1">
              <a:latin typeface="Calibri" panose="020F0502020204030204"/>
            </a:endParaRPr>
          </a:p>
          <a:p>
            <a:pPr indent="0" algn="just">
              <a:lnSpc>
                <a:spcPts val="2400"/>
              </a:lnSpc>
              <a:spcAft>
                <a:spcPts val="210"/>
              </a:spcAft>
            </a:pPr>
            <a:r>
              <a:rPr lang="en-US" sz="1700">
                <a:latin typeface="Calibri" panose="020F0502020204030204"/>
              </a:rPr>
              <a:t>returns the instance of currently running thread.</a:t>
            </a:r>
            <a:endParaRPr lang="en-US" sz="1700">
              <a:latin typeface="Calibri" panose="020F0502020204030204"/>
            </a:endParaRPr>
          </a:p>
          <a:p>
            <a:pPr indent="0" algn="just">
              <a:lnSpc>
                <a:spcPts val="2400"/>
              </a:lnSpc>
              <a:spcAft>
                <a:spcPts val="210"/>
              </a:spcAft>
            </a:pPr>
            <a:r>
              <a:rPr lang="en-US" sz="1700">
                <a:latin typeface="Calibri" panose="020F0502020204030204"/>
              </a:rPr>
              <a:t>checks whether the current thread is alive or not. It is used to find the execution status of the thread.</a:t>
            </a:r>
            <a:endParaRPr lang="en-US" sz="1700">
              <a:latin typeface="Calibri" panose="020F0502020204030204"/>
            </a:endParaRPr>
          </a:p>
          <a:p>
            <a:pPr indent="0" algn="just">
              <a:lnSpc>
                <a:spcPts val="2400"/>
              </a:lnSpc>
              <a:spcAft>
                <a:spcPts val="210"/>
              </a:spcAft>
            </a:pPr>
            <a:r>
              <a:rPr lang="en-US" sz="1700">
                <a:latin typeface="Calibri" panose="020F0502020204030204"/>
              </a:rPr>
              <a:t>is used to get or set value whether current thread is in background or not.</a:t>
            </a:r>
            <a:endParaRPr lang="en-US" sz="1700">
              <a:latin typeface="Calibri" panose="020F0502020204030204"/>
            </a:endParaRPr>
          </a:p>
          <a:p>
            <a:pPr indent="0" algn="just">
              <a:lnSpc>
                <a:spcPts val="2400"/>
              </a:lnSpc>
              <a:spcAft>
                <a:spcPts val="210"/>
              </a:spcAft>
            </a:pPr>
            <a:r>
              <a:rPr lang="en-US" sz="1700">
                <a:latin typeface="Calibri" panose="020F0502020204030204"/>
              </a:rPr>
              <a:t>is used to get or set the name of the current thread.</a:t>
            </a:r>
            <a:endParaRPr lang="en-US" sz="1700">
              <a:latin typeface="Calibri" panose="020F0502020204030204"/>
            </a:endParaRPr>
          </a:p>
          <a:p>
            <a:pPr indent="0" algn="just">
              <a:lnSpc>
                <a:spcPts val="2400"/>
              </a:lnSpc>
              <a:spcAft>
                <a:spcPts val="210"/>
              </a:spcAft>
            </a:pPr>
            <a:r>
              <a:rPr lang="en-US" sz="1700">
                <a:latin typeface="Calibri" panose="020F0502020204030204"/>
              </a:rPr>
              <a:t>is used to get or set the priority of the current thread.</a:t>
            </a:r>
            <a:endParaRPr lang="en-US" sz="1700">
              <a:latin typeface="Calibri" panose="020F0502020204030204"/>
            </a:endParaRPr>
          </a:p>
          <a:p>
            <a:pPr indent="0" algn="just">
              <a:lnSpc>
                <a:spcPts val="2400"/>
              </a:lnSpc>
            </a:pPr>
            <a:r>
              <a:rPr lang="en-US" sz="1700">
                <a:latin typeface="Calibri" panose="020F0502020204030204"/>
              </a:rPr>
              <a:t>is used to return a value representing the thread state.</a:t>
            </a:r>
            <a:endParaRPr lang="en-US" sz="17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49936" y="259080"/>
            <a:ext cx="2798064" cy="420624"/>
          </a:xfrm>
          <a:prstGeom prst="rect">
            <a:avLst/>
          </a:prstGeom>
        </p:spPr>
        <p:txBody>
          <a:bodyPr wrap="none" lIns="0" tIns="0" rIns="0" bIns="0">
            <a:noAutofit/>
          </a:bodyPr>
          <a:p>
            <a:pPr indent="0"/>
            <a:r>
              <a:rPr lang="en-US" sz="4200">
                <a:latin typeface="Calibri" panose="020F0502020204030204"/>
              </a:rPr>
              <a:t>Thread class</a:t>
            </a:r>
            <a:endParaRPr lang="en-US" sz="4200">
              <a:latin typeface="Calibri" panose="020F0502020204030204"/>
            </a:endParaRPr>
          </a:p>
        </p:txBody>
      </p:sp>
      <p:graphicFrame>
        <p:nvGraphicFramePr>
          <p:cNvPr id="3" name="Table 2"/>
          <p:cNvGraphicFramePr>
            <a:graphicFrameLocks noGrp="1"/>
          </p:cNvGraphicFramePr>
          <p:nvPr/>
        </p:nvGraphicFramePr>
        <p:xfrm>
          <a:off x="1185672" y="1776984"/>
          <a:ext cx="9820910" cy="3785870"/>
        </p:xfrm>
        <a:graphic>
          <a:graphicData uri="http://schemas.openxmlformats.org/drawingml/2006/table">
            <a:tbl>
              <a:tblPr/>
              <a:tblGrid>
                <a:gridCol w="1652270"/>
                <a:gridCol w="8168640"/>
              </a:tblGrid>
              <a:tr h="365760">
                <a:tc>
                  <a:txBody>
                    <a:bodyPr>
                      <a:spAutoFit/>
                    </a:bodyPr>
                    <a:p>
                      <a:pPr indent="0"/>
                      <a:r>
                        <a:rPr lang="en-US" sz="1900" b="1">
                          <a:latin typeface="Calibri" panose="020F0502020204030204"/>
                        </a:rPr>
                        <a:t>Methods</a:t>
                      </a:r>
                      <a:endParaRPr lang="en-US" sz="1900" b="1">
                        <a:latin typeface="Calibri" panose="020F0502020204030204"/>
                      </a:endParaRPr>
                    </a:p>
                  </a:txBody>
                  <a:tcPr marL="0" marR="0" marT="0" marB="0" anchor="b">
                    <a:solidFill>
                      <a:srgbClr val="C5C5C5"/>
                    </a:solidFill>
                  </a:tcPr>
                </a:tc>
                <a:tc>
                  <a:txBody>
                    <a:bodyPr>
                      <a:spAutoFit/>
                    </a:bodyPr>
                    <a:p>
                      <a:pPr indent="0"/>
                      <a:r>
                        <a:rPr lang="en-US" sz="1900" b="1">
                          <a:latin typeface="Calibri" panose="020F0502020204030204"/>
                        </a:rPr>
                        <a:t>Description</a:t>
                      </a:r>
                      <a:endParaRPr lang="en-US" sz="1900" b="1">
                        <a:latin typeface="Calibri" panose="020F0502020204030204"/>
                      </a:endParaRPr>
                    </a:p>
                  </a:txBody>
                  <a:tcPr marL="0" marR="0" marT="0" marB="0" anchor="b">
                    <a:solidFill>
                      <a:srgbClr val="C5C5C5"/>
                    </a:solidFill>
                  </a:tcPr>
                </a:tc>
              </a:tr>
              <a:tr h="463296">
                <a:tc>
                  <a:txBody>
                    <a:bodyPr>
                      <a:spAutoFit/>
                    </a:bodyPr>
                    <a:p>
                      <a:pPr indent="0"/>
                      <a:r>
                        <a:rPr lang="en-US" sz="1700">
                          <a:solidFill>
                            <a:srgbClr val="332F38"/>
                          </a:solidFill>
                          <a:latin typeface="Calibri" panose="020F0502020204030204"/>
                        </a:rPr>
                        <a:t>AbortO</a:t>
                      </a:r>
                      <a:endParaRPr lang="en-US" sz="1700">
                        <a:solidFill>
                          <a:srgbClr val="332F38"/>
                        </a:solidFill>
                        <a:latin typeface="Calibri" panose="020F0502020204030204"/>
                      </a:endParaRPr>
                    </a:p>
                  </a:txBody>
                  <a:tcPr marL="0" marR="0" marT="0" marB="0">
                    <a:solidFill>
                      <a:srgbClr val="E6E6E6"/>
                    </a:solidFill>
                  </a:tcPr>
                </a:tc>
                <a:tc>
                  <a:txBody>
                    <a:bodyPr>
                      <a:spAutoFit/>
                    </a:bodyPr>
                    <a:p>
                      <a:pPr indent="0"/>
                      <a:r>
                        <a:rPr lang="en-US" sz="1700">
                          <a:solidFill>
                            <a:srgbClr val="332F38"/>
                          </a:solidFill>
                          <a:latin typeface="Calibri" panose="020F0502020204030204"/>
                        </a:rPr>
                        <a:t>is used to terminate the thread. It raises ThreadAbortException.</a:t>
                      </a:r>
                      <a:endParaRPr lang="en-US" sz="1700">
                        <a:solidFill>
                          <a:srgbClr val="332F38"/>
                        </a:solidFill>
                        <a:latin typeface="Calibri" panose="020F0502020204030204"/>
                      </a:endParaRPr>
                    </a:p>
                  </a:txBody>
                  <a:tcPr marL="0" marR="0" marT="0" marB="0">
                    <a:solidFill>
                      <a:srgbClr val="E6E6E6"/>
                    </a:solidFill>
                  </a:tcPr>
                </a:tc>
              </a:tr>
              <a:tr h="566928">
                <a:tc>
                  <a:txBody>
                    <a:bodyPr>
                      <a:spAutoFit/>
                    </a:bodyPr>
                    <a:p>
                      <a:pPr indent="0"/>
                      <a:r>
                        <a:rPr lang="en-US" sz="1700">
                          <a:solidFill>
                            <a:srgbClr val="332F38"/>
                          </a:solidFill>
                          <a:latin typeface="Calibri" panose="020F0502020204030204"/>
                        </a:rPr>
                        <a:t>Join()</a:t>
                      </a:r>
                      <a:endParaRPr lang="en-US" sz="1700">
                        <a:solidFill>
                          <a:srgbClr val="332F38"/>
                        </a:solidFill>
                        <a:latin typeface="Calibri" panose="020F0502020204030204"/>
                      </a:endParaRPr>
                    </a:p>
                  </a:txBody>
                  <a:tcPr marL="0" marR="0" marT="0" marB="0" anchor="ctr">
                    <a:solidFill>
                      <a:srgbClr val="E6E6E6"/>
                    </a:solidFill>
                  </a:tcPr>
                </a:tc>
                <a:tc>
                  <a:txBody>
                    <a:bodyPr>
                      <a:spAutoFit/>
                    </a:bodyPr>
                    <a:p>
                      <a:pPr indent="0"/>
                      <a:r>
                        <a:rPr lang="en-US" sz="1700">
                          <a:solidFill>
                            <a:srgbClr val="332F38"/>
                          </a:solidFill>
                          <a:latin typeface="Calibri" panose="020F0502020204030204"/>
                        </a:rPr>
                        <a:t>is used to block all the calling threads until this thread terminates.</a:t>
                      </a:r>
                      <a:endParaRPr lang="en-US" sz="1700">
                        <a:solidFill>
                          <a:srgbClr val="332F38"/>
                        </a:solidFill>
                        <a:latin typeface="Calibri" panose="020F0502020204030204"/>
                      </a:endParaRPr>
                    </a:p>
                  </a:txBody>
                  <a:tcPr marL="0" marR="0" marT="0" marB="0" anchor="ctr">
                    <a:solidFill>
                      <a:srgbClr val="E6E6E6"/>
                    </a:solidFill>
                  </a:tcPr>
                </a:tc>
              </a:tr>
              <a:tr h="548640">
                <a:tc>
                  <a:txBody>
                    <a:bodyPr>
                      <a:spAutoFit/>
                    </a:bodyPr>
                    <a:p>
                      <a:pPr indent="0"/>
                      <a:r>
                        <a:rPr lang="en-US" sz="1700">
                          <a:solidFill>
                            <a:srgbClr val="332F38"/>
                          </a:solidFill>
                          <a:latin typeface="Calibri" panose="020F0502020204030204"/>
                        </a:rPr>
                        <a:t>ResumeO</a:t>
                      </a:r>
                      <a:endParaRPr lang="en-US" sz="1700">
                        <a:solidFill>
                          <a:srgbClr val="332F38"/>
                        </a:solidFill>
                        <a:latin typeface="Calibri" panose="020F0502020204030204"/>
                      </a:endParaRPr>
                    </a:p>
                  </a:txBody>
                  <a:tcPr marL="0" marR="0" marT="0" marB="0" anchor="ctr">
                    <a:solidFill>
                      <a:srgbClr val="E6E6E6"/>
                    </a:solidFill>
                  </a:tcPr>
                </a:tc>
                <a:tc>
                  <a:txBody>
                    <a:bodyPr>
                      <a:spAutoFit/>
                    </a:bodyPr>
                    <a:p>
                      <a:pPr indent="0"/>
                      <a:r>
                        <a:rPr lang="en-US" sz="1700">
                          <a:solidFill>
                            <a:srgbClr val="332F38"/>
                          </a:solidFill>
                          <a:latin typeface="Calibri" panose="020F0502020204030204"/>
                        </a:rPr>
                        <a:t>is used to resume the suspended thread. It is obselete.</a:t>
                      </a:r>
                      <a:endParaRPr lang="en-US" sz="1700">
                        <a:solidFill>
                          <a:srgbClr val="332F38"/>
                        </a:solidFill>
                        <a:latin typeface="Calibri" panose="020F0502020204030204"/>
                      </a:endParaRPr>
                    </a:p>
                  </a:txBody>
                  <a:tcPr marL="0" marR="0" marT="0" marB="0" anchor="ctr">
                    <a:solidFill>
                      <a:srgbClr val="E6E6E6"/>
                    </a:solidFill>
                  </a:tcPr>
                </a:tc>
              </a:tr>
              <a:tr h="493776">
                <a:tc>
                  <a:txBody>
                    <a:bodyPr>
                      <a:spAutoFit/>
                    </a:bodyPr>
                    <a:p>
                      <a:pPr indent="0"/>
                      <a:r>
                        <a:rPr lang="en-US" sz="1700">
                          <a:solidFill>
                            <a:srgbClr val="332F38"/>
                          </a:solidFill>
                          <a:latin typeface="Calibri" panose="020F0502020204030204"/>
                        </a:rPr>
                        <a:t>Sleep(lnt32)</a:t>
                      </a:r>
                      <a:endParaRPr lang="en-US" sz="1700">
                        <a:solidFill>
                          <a:srgbClr val="332F38"/>
                        </a:solidFill>
                        <a:latin typeface="Calibri" panose="020F0502020204030204"/>
                      </a:endParaRPr>
                    </a:p>
                  </a:txBody>
                  <a:tcPr marL="0" marR="0" marT="0" marB="0" anchor="ctr">
                    <a:solidFill>
                      <a:srgbClr val="E6E6E6"/>
                    </a:solidFill>
                  </a:tcPr>
                </a:tc>
                <a:tc>
                  <a:txBody>
                    <a:bodyPr>
                      <a:spAutoFit/>
                    </a:bodyPr>
                    <a:p>
                      <a:pPr indent="0"/>
                      <a:r>
                        <a:rPr lang="en-US" sz="1700">
                          <a:solidFill>
                            <a:srgbClr val="332F38"/>
                          </a:solidFill>
                          <a:latin typeface="Calibri" panose="020F0502020204030204"/>
                        </a:rPr>
                        <a:t>is used to suspend the current thread for the specified milliseconds.</a:t>
                      </a:r>
                      <a:endParaRPr lang="en-US" sz="1700">
                        <a:solidFill>
                          <a:srgbClr val="332F38"/>
                        </a:solidFill>
                        <a:latin typeface="Calibri" panose="020F0502020204030204"/>
                      </a:endParaRPr>
                    </a:p>
                  </a:txBody>
                  <a:tcPr marL="0" marR="0" marT="0" marB="0" anchor="ctr">
                    <a:solidFill>
                      <a:srgbClr val="E6E6E6"/>
                    </a:solidFill>
                  </a:tcPr>
                </a:tc>
              </a:tr>
              <a:tr h="487680">
                <a:tc>
                  <a:txBody>
                    <a:bodyPr>
                      <a:spAutoFit/>
                    </a:bodyPr>
                    <a:p>
                      <a:pPr indent="0"/>
                      <a:r>
                        <a:rPr lang="en-US" sz="1700">
                          <a:solidFill>
                            <a:srgbClr val="332F38"/>
                          </a:solidFill>
                          <a:latin typeface="Calibri" panose="020F0502020204030204"/>
                        </a:rPr>
                        <a:t>Start()</a:t>
                      </a:r>
                      <a:endParaRPr lang="en-US" sz="1700">
                        <a:solidFill>
                          <a:srgbClr val="332F38"/>
                        </a:solidFill>
                        <a:latin typeface="Calibri" panose="020F0502020204030204"/>
                      </a:endParaRPr>
                    </a:p>
                  </a:txBody>
                  <a:tcPr marL="0" marR="0" marT="0" marB="0" anchor="ctr">
                    <a:solidFill>
                      <a:srgbClr val="E6E6E6"/>
                    </a:solidFill>
                  </a:tcPr>
                </a:tc>
                <a:tc>
                  <a:txBody>
                    <a:bodyPr>
                      <a:spAutoFit/>
                    </a:bodyPr>
                    <a:p>
                      <a:pPr indent="0"/>
                      <a:r>
                        <a:rPr lang="en-US" sz="1700">
                          <a:solidFill>
                            <a:srgbClr val="332F38"/>
                          </a:solidFill>
                          <a:latin typeface="Calibri" panose="020F0502020204030204"/>
                        </a:rPr>
                        <a:t>changes the current state of the thread to Runnable.</a:t>
                      </a:r>
                      <a:endParaRPr lang="en-US" sz="1700">
                        <a:solidFill>
                          <a:srgbClr val="332F38"/>
                        </a:solidFill>
                        <a:latin typeface="Calibri" panose="020F0502020204030204"/>
                      </a:endParaRPr>
                    </a:p>
                  </a:txBody>
                  <a:tcPr marL="0" marR="0" marT="0" marB="0" anchor="ctr">
                    <a:solidFill>
                      <a:srgbClr val="E6E6E6"/>
                    </a:solidFill>
                  </a:tcPr>
                </a:tc>
              </a:tr>
              <a:tr h="484632">
                <a:tc>
                  <a:txBody>
                    <a:bodyPr>
                      <a:spAutoFit/>
                    </a:bodyPr>
                    <a:p>
                      <a:pPr indent="0"/>
                      <a:r>
                        <a:rPr lang="en-US" sz="1700">
                          <a:solidFill>
                            <a:srgbClr val="332F38"/>
                          </a:solidFill>
                          <a:latin typeface="Calibri" panose="020F0502020204030204"/>
                        </a:rPr>
                        <a:t>SuspendO</a:t>
                      </a:r>
                      <a:endParaRPr lang="en-US" sz="1700">
                        <a:solidFill>
                          <a:srgbClr val="332F38"/>
                        </a:solidFill>
                        <a:latin typeface="Calibri" panose="020F0502020204030204"/>
                      </a:endParaRPr>
                    </a:p>
                  </a:txBody>
                  <a:tcPr marL="0" marR="0" marT="0" marB="0" anchor="ctr">
                    <a:solidFill>
                      <a:srgbClr val="E6E6E6"/>
                    </a:solidFill>
                  </a:tcPr>
                </a:tc>
                <a:tc>
                  <a:txBody>
                    <a:bodyPr>
                      <a:spAutoFit/>
                    </a:bodyPr>
                    <a:p>
                      <a:pPr indent="0"/>
                      <a:r>
                        <a:rPr lang="en-US" sz="1700">
                          <a:solidFill>
                            <a:srgbClr val="332F38"/>
                          </a:solidFill>
                          <a:latin typeface="Calibri" panose="020F0502020204030204"/>
                        </a:rPr>
                        <a:t>suspends the current thread if it is not suspended. It is obselete.</a:t>
                      </a:r>
                      <a:endParaRPr lang="en-US" sz="1700">
                        <a:solidFill>
                          <a:srgbClr val="332F38"/>
                        </a:solidFill>
                        <a:latin typeface="Calibri" panose="020F0502020204030204"/>
                      </a:endParaRPr>
                    </a:p>
                  </a:txBody>
                  <a:tcPr marL="0" marR="0" marT="0" marB="0" anchor="ctr">
                    <a:solidFill>
                      <a:srgbClr val="E6E6E6"/>
                    </a:solidFill>
                  </a:tcPr>
                </a:tc>
              </a:tr>
              <a:tr h="374904">
                <a:tc>
                  <a:txBody>
                    <a:bodyPr>
                      <a:spAutoFit/>
                    </a:bodyPr>
                    <a:p>
                      <a:pPr indent="0"/>
                      <a:r>
                        <a:rPr lang="en-US" sz="1700">
                          <a:solidFill>
                            <a:srgbClr val="332F38"/>
                          </a:solidFill>
                          <a:latin typeface="Calibri" panose="020F0502020204030204"/>
                        </a:rPr>
                        <a:t>Yield ()</a:t>
                      </a:r>
                      <a:endParaRPr lang="en-US" sz="1700">
                        <a:solidFill>
                          <a:srgbClr val="332F38"/>
                        </a:solidFill>
                        <a:latin typeface="Calibri" panose="020F0502020204030204"/>
                      </a:endParaRPr>
                    </a:p>
                  </a:txBody>
                  <a:tcPr marL="0" marR="0" marT="0" marB="0" anchor="b">
                    <a:solidFill>
                      <a:srgbClr val="E6E6E6"/>
                    </a:solidFill>
                  </a:tcPr>
                </a:tc>
                <a:tc>
                  <a:txBody>
                    <a:bodyPr>
                      <a:spAutoFit/>
                    </a:bodyPr>
                    <a:p>
                      <a:pPr indent="0"/>
                      <a:r>
                        <a:rPr lang="en-US" sz="1700">
                          <a:solidFill>
                            <a:srgbClr val="332F38"/>
                          </a:solidFill>
                          <a:latin typeface="Calibri" panose="020F0502020204030204"/>
                        </a:rPr>
                        <a:t>is used to yield the execution of current thread to another thread.</a:t>
                      </a:r>
                      <a:endParaRPr lang="en-US" sz="1700">
                        <a:solidFill>
                          <a:srgbClr val="332F38"/>
                        </a:solidFill>
                        <a:latin typeface="Calibri" panose="020F0502020204030204"/>
                      </a:endParaRPr>
                    </a:p>
                  </a:txBody>
                  <a:tcPr marL="0" marR="0" marT="0" marB="0" anchor="b">
                    <a:solidFill>
                      <a:srgbClr val="E6E6E6"/>
                    </a:solidFill>
                  </a:tcPr>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10768"/>
            <a:ext cx="3590544" cy="518160"/>
          </a:xfrm>
          <a:prstGeom prst="rect">
            <a:avLst/>
          </a:prstGeom>
        </p:spPr>
        <p:txBody>
          <a:bodyPr wrap="none" lIns="0" tIns="0" rIns="0" bIns="0">
            <a:noAutofit/>
          </a:bodyPr>
          <a:p>
            <a:pPr indent="0"/>
            <a:r>
              <a:rPr lang="en-US" sz="4400" spc="-50">
                <a:latin typeface="Calibri" panose="020F0502020204030204"/>
              </a:rPr>
              <a:t>Types of Thread</a:t>
            </a:r>
            <a:endParaRPr lang="en-US" sz="4400" spc="-50">
              <a:latin typeface="Calibri" panose="020F0502020204030204"/>
            </a:endParaRPr>
          </a:p>
        </p:txBody>
      </p:sp>
      <p:sp>
        <p:nvSpPr>
          <p:cNvPr id="3" name="Rectangles 2"/>
          <p:cNvSpPr/>
          <p:nvPr/>
        </p:nvSpPr>
        <p:spPr>
          <a:xfrm>
            <a:off x="929640" y="1776984"/>
            <a:ext cx="10140696" cy="3221736"/>
          </a:xfrm>
          <a:prstGeom prst="rect">
            <a:avLst/>
          </a:prstGeom>
        </p:spPr>
        <p:txBody>
          <a:bodyPr lIns="0" tIns="0" rIns="0" bIns="0">
            <a:noAutofit/>
          </a:bodyPr>
          <a:p>
            <a:pPr marL="241300" indent="-241300">
              <a:spcAft>
                <a:spcPts val="1260"/>
              </a:spcAft>
            </a:pPr>
            <a:r>
              <a:rPr lang="en-US" sz="2600">
                <a:solidFill>
                  <a:srgbClr val="00AD50"/>
                </a:solidFill>
                <a:latin typeface="Calibri" panose="020F0502020204030204"/>
              </a:rPr>
              <a:t>Foreground Thread</a:t>
            </a:r>
            <a:endParaRPr lang="en-US" sz="2600">
              <a:solidFill>
                <a:srgbClr val="00AD50"/>
              </a:solidFill>
              <a:latin typeface="Calibri" panose="020F0502020204030204"/>
            </a:endParaRPr>
          </a:p>
          <a:p>
            <a:pPr marL="241300" indent="-241300">
              <a:lnSpc>
                <a:spcPts val="3025"/>
              </a:lnSpc>
              <a:spcAft>
                <a:spcPts val="630"/>
              </a:spcAft>
            </a:pPr>
            <a:r>
              <a:rPr lang="en-US" sz="2600">
                <a:latin typeface="Calibri" panose="020F0502020204030204"/>
              </a:rPr>
              <a:t>•A thread which </a:t>
            </a:r>
            <a:r>
              <a:rPr lang="en-US" sz="2600">
                <a:solidFill>
                  <a:srgbClr val="FC0000"/>
                </a:solidFill>
                <a:latin typeface="Calibri" panose="020F0502020204030204"/>
              </a:rPr>
              <a:t>keeps on running to complete its work </a:t>
            </a:r>
            <a:r>
              <a:rPr lang="en-US" sz="2600">
                <a:latin typeface="Calibri" panose="020F0502020204030204"/>
              </a:rPr>
              <a:t>even if the </a:t>
            </a:r>
            <a:r>
              <a:rPr lang="en-US" sz="2700" i="1" spc="-50">
                <a:solidFill>
                  <a:srgbClr val="FC0000"/>
                </a:solidFill>
                <a:latin typeface="Calibri" panose="020F0502020204030204"/>
              </a:rPr>
              <a:t>Main</a:t>
            </a:r>
            <a:r>
              <a:rPr lang="en-US" sz="2600">
                <a:solidFill>
                  <a:srgbClr val="FC0000"/>
                </a:solidFill>
                <a:latin typeface="Calibri" panose="020F0502020204030204"/>
              </a:rPr>
              <a:t> thread leaves </a:t>
            </a:r>
            <a:r>
              <a:rPr lang="en-US" sz="2600">
                <a:latin typeface="Calibri" panose="020F0502020204030204"/>
              </a:rPr>
              <a:t>its </a:t>
            </a:r>
            <a:r>
              <a:rPr lang="en-US" sz="2600">
                <a:solidFill>
                  <a:srgbClr val="FC0000"/>
                </a:solidFill>
                <a:latin typeface="Calibri" panose="020F0502020204030204"/>
              </a:rPr>
              <a:t>process, </a:t>
            </a:r>
            <a:r>
              <a:rPr lang="en-US" sz="2600">
                <a:latin typeface="Calibri" panose="020F0502020204030204"/>
              </a:rPr>
              <a:t>this type of thread is known as foreground thread.</a:t>
            </a:r>
            <a:endParaRPr lang="en-US" sz="2600">
              <a:latin typeface="Calibri" panose="020F0502020204030204"/>
            </a:endParaRPr>
          </a:p>
          <a:p>
            <a:pPr marL="241300" indent="-241300">
              <a:lnSpc>
                <a:spcPts val="3025"/>
              </a:lnSpc>
            </a:pPr>
            <a:r>
              <a:rPr lang="en-US" sz="2600">
                <a:latin typeface="Calibri" panose="020F0502020204030204"/>
              </a:rPr>
              <a:t>• Foreground thread </a:t>
            </a:r>
            <a:r>
              <a:rPr lang="en-US" sz="2600">
                <a:solidFill>
                  <a:srgbClr val="FC0000"/>
                </a:solidFill>
                <a:latin typeface="Calibri" panose="020F0502020204030204"/>
              </a:rPr>
              <a:t>does not care </a:t>
            </a:r>
            <a:r>
              <a:rPr lang="en-US" sz="2600">
                <a:latin typeface="Calibri" panose="020F0502020204030204"/>
              </a:rPr>
              <a:t>whether the </a:t>
            </a:r>
            <a:r>
              <a:rPr lang="en-US" sz="2600">
                <a:solidFill>
                  <a:srgbClr val="FC0000"/>
                </a:solidFill>
                <a:latin typeface="Calibri" panose="020F0502020204030204"/>
              </a:rPr>
              <a:t>main thread is alive </a:t>
            </a:r>
            <a:r>
              <a:rPr lang="en-US" sz="2600">
                <a:latin typeface="Calibri" panose="020F0502020204030204"/>
              </a:rPr>
              <a:t>or </a:t>
            </a:r>
            <a:r>
              <a:rPr lang="en-US" sz="2600">
                <a:solidFill>
                  <a:srgbClr val="FC0000"/>
                </a:solidFill>
                <a:latin typeface="Calibri" panose="020F0502020204030204"/>
              </a:rPr>
              <a:t>not, </a:t>
            </a:r>
            <a:r>
              <a:rPr lang="en-US" sz="2600">
                <a:latin typeface="Calibri" panose="020F0502020204030204"/>
              </a:rPr>
              <a:t>it completes only when it finishes its assigned work Or in other words, the life of the foreground thread does not depend upon the main thread.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88264" y="411480"/>
            <a:ext cx="3590544" cy="518160"/>
          </a:xfrm>
          <a:prstGeom prst="rect">
            <a:avLst/>
          </a:prstGeom>
        </p:spPr>
        <p:txBody>
          <a:bodyPr wrap="none" lIns="0" tIns="0" rIns="0" bIns="0">
            <a:noAutofit/>
          </a:bodyPr>
          <a:p>
            <a:pPr indent="0"/>
            <a:r>
              <a:rPr lang="en-US" sz="4400" spc="-50">
                <a:latin typeface="Calibri" panose="020F0502020204030204"/>
              </a:rPr>
              <a:t>Types of Thread</a:t>
            </a:r>
            <a:endParaRPr lang="en-US" sz="4400" spc="-50">
              <a:latin typeface="Calibri" panose="020F0502020204030204"/>
            </a:endParaRPr>
          </a:p>
        </p:txBody>
      </p:sp>
      <p:sp>
        <p:nvSpPr>
          <p:cNvPr id="3" name="Rectangles 2"/>
          <p:cNvSpPr/>
          <p:nvPr/>
        </p:nvSpPr>
        <p:spPr>
          <a:xfrm>
            <a:off x="728472" y="1402080"/>
            <a:ext cx="2807208" cy="341376"/>
          </a:xfrm>
          <a:prstGeom prst="rect">
            <a:avLst/>
          </a:prstGeom>
        </p:spPr>
        <p:txBody>
          <a:bodyPr wrap="none" lIns="0" tIns="0" rIns="0" bIns="0">
            <a:noAutofit/>
          </a:bodyPr>
          <a:p>
            <a:pPr indent="0"/>
            <a:r>
              <a:rPr lang="en-US" sz="2600">
                <a:solidFill>
                  <a:srgbClr val="00AD50"/>
                </a:solidFill>
                <a:latin typeface="Calibri" panose="020F0502020204030204"/>
              </a:rPr>
              <a:t>Foreground Thread</a:t>
            </a:r>
            <a:endParaRPr lang="en-US" sz="2600">
              <a:solidFill>
                <a:srgbClr val="00AD50"/>
              </a:solidFill>
              <a:latin typeface="Calibri" panose="020F0502020204030204"/>
            </a:endParaRPr>
          </a:p>
        </p:txBody>
      </p:sp>
      <p:sp>
        <p:nvSpPr>
          <p:cNvPr id="4" name="Rectangles 3"/>
          <p:cNvSpPr/>
          <p:nvPr/>
        </p:nvSpPr>
        <p:spPr>
          <a:xfrm>
            <a:off x="4008120" y="1203960"/>
            <a:ext cx="7763256" cy="5123688"/>
          </a:xfrm>
          <a:prstGeom prst="rect">
            <a:avLst/>
          </a:prstGeom>
        </p:spPr>
        <p:txBody>
          <a:bodyPr lIns="0" tIns="0" rIns="0" bIns="0">
            <a:noAutofit/>
          </a:bodyPr>
          <a:p>
            <a:pPr marL="127000" indent="0">
              <a:spcAft>
                <a:spcPts val="210"/>
              </a:spcAft>
            </a:pPr>
            <a:r>
              <a:rPr lang="en-US" sz="1200">
                <a:solidFill>
                  <a:srgbClr val="9E9AE3"/>
                </a:solidFill>
                <a:latin typeface="Consolas" panose="020B0609020204030204"/>
              </a:rPr>
              <a:t>using </a:t>
            </a:r>
            <a:r>
              <a:rPr lang="en-US" sz="1200">
                <a:solidFill>
                  <a:srgbClr val="A6A4A6"/>
                </a:solidFill>
                <a:latin typeface="Consolas" panose="020B0609020204030204"/>
              </a:rPr>
              <a:t>System.Threading;</a:t>
            </a:r>
            <a:endParaRPr lang="en-US" sz="1200">
              <a:solidFill>
                <a:srgbClr val="A6A4A6"/>
              </a:solidFill>
              <a:latin typeface="Consolas" panose="020B0609020204030204"/>
            </a:endParaRPr>
          </a:p>
          <a:p>
            <a:pPr indent="0">
              <a:lnSpc>
                <a:spcPts val="1850"/>
              </a:lnSpc>
            </a:pPr>
            <a:r>
              <a:rPr lang="en-US" sz="1200">
                <a:solidFill>
                  <a:srgbClr val="1812B5"/>
                </a:solidFill>
                <a:latin typeface="Consolas" panose="020B0609020204030204"/>
              </a:rPr>
              <a:t>-namespace </a:t>
            </a:r>
            <a:r>
              <a:rPr lang="en-US" sz="1200">
                <a:solidFill>
                  <a:srgbClr val="120D18"/>
                </a:solidFill>
                <a:latin typeface="Consolas" panose="020B0609020204030204"/>
              </a:rPr>
              <a:t>Sessionl2Demo</a:t>
            </a:r>
            <a:endParaRPr lang="en-US" sz="1200">
              <a:solidFill>
                <a:srgbClr val="120D18"/>
              </a:solidFill>
              <a:latin typeface="Consolas" panose="020B0609020204030204"/>
            </a:endParaRPr>
          </a:p>
          <a:p>
            <a:pPr marL="12700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334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33400" indent="0">
              <a:lnSpc>
                <a:spcPts val="1850"/>
              </a:lnSpc>
            </a:pPr>
            <a:r>
              <a:rPr lang="en-US" sz="1200">
                <a:solidFill>
                  <a:srgbClr val="1812B5"/>
                </a:solidFill>
                <a:latin typeface="Consolas" panose="020B0609020204030204"/>
              </a:rPr>
              <a:t>public class </a:t>
            </a:r>
            <a:r>
              <a:rPr lang="en-US" sz="1200">
                <a:solidFill>
                  <a:srgbClr val="408EA2"/>
                </a:solidFill>
                <a:latin typeface="Consolas" panose="020B0609020204030204"/>
              </a:rPr>
              <a:t>Program</a:t>
            </a:r>
            <a:endParaRPr lang="en-US" sz="1200">
              <a:solidFill>
                <a:srgbClr val="408EA2"/>
              </a:solidFill>
              <a:latin typeface="Consolas" panose="020B0609020204030204"/>
            </a:endParaRPr>
          </a:p>
          <a:p>
            <a:pPr marL="53340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27100" indent="0">
              <a:spcAft>
                <a:spcPts val="210"/>
              </a:spcAft>
            </a:pPr>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a:p>
            <a:pPr marL="927100" indent="0">
              <a:lnSpc>
                <a:spcPts val="1850"/>
              </a:lnSpc>
            </a:pPr>
            <a:r>
              <a:rPr lang="en-US" sz="1200">
                <a:solidFill>
                  <a:srgbClr val="1812B5"/>
                </a:solidFill>
                <a:latin typeface="Consolas" panose="020B0609020204030204"/>
              </a:rPr>
              <a:t>static void </a:t>
            </a:r>
            <a:r>
              <a:rPr lang="en-US" sz="1200">
                <a:solidFill>
                  <a:srgbClr val="5B6B61"/>
                </a:solidFill>
                <a:latin typeface="Consolas" panose="020B0609020204030204"/>
              </a:rPr>
              <a:t>getThreadlnf </a:t>
            </a:r>
            <a:r>
              <a:rPr lang="en-US" sz="1200">
                <a:solidFill>
                  <a:srgbClr val="7C3C31"/>
                </a:solidFill>
                <a:latin typeface="Consolas" panose="020B0609020204030204"/>
              </a:rPr>
              <a:t>ormationO</a:t>
            </a:r>
            <a:endParaRPr lang="en-US" sz="1200">
              <a:solidFill>
                <a:srgbClr val="7C3C31"/>
              </a:solidFill>
              <a:latin typeface="Consolas" panose="020B0609020204030204"/>
            </a:endParaRPr>
          </a:p>
          <a:p>
            <a:pPr marL="92710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33500" indent="0">
              <a:spcAft>
                <a:spcPts val="210"/>
              </a:spcAft>
            </a:pPr>
            <a:r>
              <a:rPr lang="en-US" sz="1200">
                <a:solidFill>
                  <a:srgbClr val="6E2F9E"/>
                </a:solidFill>
                <a:latin typeface="Consolas" panose="020B0609020204030204"/>
              </a:rPr>
              <a:t>for </a:t>
            </a:r>
            <a:r>
              <a:rPr lang="en-US" sz="1200">
                <a:solidFill>
                  <a:srgbClr val="312694"/>
                </a:solidFill>
                <a:latin typeface="Consolas" panose="020B0609020204030204"/>
              </a:rPr>
              <a:t>(int </a:t>
            </a:r>
            <a:r>
              <a:rPr lang="en-US" sz="1200">
                <a:solidFill>
                  <a:srgbClr val="120D18"/>
                </a:solidFill>
                <a:latin typeface="Consolas" panose="020B0609020204030204"/>
              </a:rPr>
              <a:t>i=l; </a:t>
            </a:r>
            <a:r>
              <a:rPr lang="en-US" sz="1200">
                <a:solidFill>
                  <a:srgbClr val="2C3569"/>
                </a:solidFill>
                <a:latin typeface="Consolas" panose="020B0609020204030204"/>
              </a:rPr>
              <a:t>i </a:t>
            </a:r>
            <a:r>
              <a:rPr lang="en-US" sz="1200">
                <a:solidFill>
                  <a:srgbClr val="120D18"/>
                </a:solidFill>
                <a:latin typeface="Consolas" panose="020B0609020204030204"/>
              </a:rPr>
              <a:t>&lt;=10; i++)</a:t>
            </a:r>
            <a:endParaRPr lang="en-US" sz="1200">
              <a:solidFill>
                <a:srgbClr val="120D18"/>
              </a:solidFill>
              <a:latin typeface="Consolas" panose="020B0609020204030204"/>
            </a:endParaRPr>
          </a:p>
          <a:p>
            <a:pPr marL="13335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727200" indent="0" algn="just">
              <a:lnSpc>
                <a:spcPts val="1705"/>
              </a:lnSpc>
              <a:spcAft>
                <a:spcPts val="210"/>
              </a:spcAft>
            </a:pPr>
            <a:r>
              <a:rPr lang="en-US" sz="1200">
                <a:solidFill>
                  <a:srgbClr val="408EA2"/>
                </a:solidFill>
                <a:latin typeface="Consolas" panose="020B0609020204030204"/>
              </a:rPr>
              <a:t>Console</a:t>
            </a:r>
            <a:r>
              <a:rPr lang="en-US" sz="1200">
                <a:solidFill>
                  <a:srgbClr val="120D18"/>
                </a:solidFill>
                <a:latin typeface="Consolas" panose="020B0609020204030204"/>
              </a:rPr>
              <a:t>.</a:t>
            </a:r>
            <a:r>
              <a:rPr lang="en-US" sz="1200">
                <a:solidFill>
                  <a:srgbClr val="7C3C31"/>
                </a:solidFill>
                <a:latin typeface="Consolas" panose="020B0609020204030204"/>
              </a:rPr>
              <a:t>WriteLineO'getThreadlnformation is in progress </a:t>
            </a:r>
            <a:r>
              <a:rPr lang="en-US" sz="1200">
                <a:solidFill>
                  <a:srgbClr val="493329"/>
                </a:solidFill>
                <a:latin typeface="Consolas" panose="020B0609020204030204"/>
              </a:rPr>
              <a:t>!!"); </a:t>
            </a:r>
            <a:r>
              <a:rPr lang="en-US" sz="1200">
                <a:solidFill>
                  <a:srgbClr val="408EA2"/>
                </a:solidFill>
                <a:latin typeface="Consolas" panose="020B0609020204030204"/>
              </a:rPr>
              <a:t>Thread</a:t>
            </a:r>
            <a:r>
              <a:rPr lang="en-US" sz="1200">
                <a:solidFill>
                  <a:srgbClr val="120D18"/>
                </a:solidFill>
                <a:latin typeface="Consolas" panose="020B0609020204030204"/>
              </a:rPr>
              <a:t>.</a:t>
            </a:r>
            <a:r>
              <a:rPr lang="en-US" sz="1200">
                <a:solidFill>
                  <a:srgbClr val="493329"/>
                </a:solidFill>
                <a:latin typeface="Consolas" panose="020B0609020204030204"/>
              </a:rPr>
              <a:t>Sleep(1000)</a:t>
            </a:r>
            <a:r>
              <a:rPr lang="en-US" sz="1200">
                <a:solidFill>
                  <a:srgbClr val="120D18"/>
                </a:solidFill>
                <a:latin typeface="Consolas" panose="020B0609020204030204"/>
              </a:rPr>
              <a:t>;</a:t>
            </a:r>
            <a:endParaRPr lang="en-US" sz="1200">
              <a:solidFill>
                <a:srgbClr val="120D18"/>
              </a:solidFill>
              <a:latin typeface="Consolas" panose="020B0609020204030204"/>
            </a:endParaRPr>
          </a:p>
          <a:p>
            <a:pPr marL="13335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33500" indent="0">
              <a:spcAft>
                <a:spcPts val="210"/>
              </a:spcAft>
            </a:pPr>
            <a:r>
              <a:rPr lang="en-US" sz="1200">
                <a:solidFill>
                  <a:srgbClr val="408EA2"/>
                </a:solidFill>
                <a:latin typeface="Consolas" panose="020B0609020204030204"/>
              </a:rPr>
              <a:t>Console</a:t>
            </a:r>
            <a:r>
              <a:rPr lang="en-US" sz="1200">
                <a:solidFill>
                  <a:srgbClr val="7C3C31"/>
                </a:solidFill>
                <a:latin typeface="Consolas" panose="020B0609020204030204"/>
              </a:rPr>
              <a:t>.WriteLineO'getThreadlnformation ends!</a:t>
            </a:r>
            <a:r>
              <a:rPr lang="en-US" sz="1200">
                <a:solidFill>
                  <a:srgbClr val="493329"/>
                </a:solidFill>
                <a:latin typeface="Consolas" panose="020B0609020204030204"/>
              </a:rPr>
              <a:t>!");</a:t>
            </a:r>
            <a:endParaRPr lang="en-US" sz="1200">
              <a:solidFill>
                <a:srgbClr val="493329"/>
              </a:solidFill>
              <a:latin typeface="Consolas" panose="020B0609020204030204"/>
            </a:endParaRPr>
          </a:p>
          <a:p>
            <a:pPr marL="9271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271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927100" indent="0">
              <a:spcAft>
                <a:spcPts val="210"/>
              </a:spcAft>
            </a:pPr>
            <a:r>
              <a:rPr lang="en-US" sz="1200">
                <a:solidFill>
                  <a:srgbClr val="1812B5"/>
                </a:solidFill>
                <a:latin typeface="Consolas" panose="020B0609020204030204"/>
              </a:rPr>
              <a:t>static void </a:t>
            </a:r>
            <a:r>
              <a:rPr lang="en-US" sz="1200">
                <a:solidFill>
                  <a:srgbClr val="312694"/>
                </a:solidFill>
                <a:latin typeface="Consolas" panose="020B0609020204030204"/>
              </a:rPr>
              <a:t>MainCstring</a:t>
            </a:r>
            <a:r>
              <a:rPr lang="en-US" sz="1200">
                <a:solidFill>
                  <a:srgbClr val="120D18"/>
                </a:solidFill>
                <a:latin typeface="Consolas" panose="020B0609020204030204"/>
              </a:rPr>
              <a:t>[] </a:t>
            </a:r>
            <a:r>
              <a:rPr lang="en-US" sz="1200">
                <a:solidFill>
                  <a:srgbClr val="888888"/>
                </a:solidFill>
                <a:latin typeface="Consolas" panose="020B0609020204030204"/>
              </a:rPr>
              <a:t>args)</a:t>
            </a:r>
            <a:endParaRPr lang="en-US" sz="1200">
              <a:solidFill>
                <a:srgbClr val="888888"/>
              </a:solidFill>
              <a:latin typeface="Consolas" panose="020B0609020204030204"/>
            </a:endParaRPr>
          </a:p>
          <a:p>
            <a:pPr marL="9271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33500" marR="1536700" indent="0">
              <a:lnSpc>
                <a:spcPts val="1680"/>
              </a:lnSpc>
            </a:pPr>
            <a:r>
              <a:rPr lang="en-US" sz="1200">
                <a:solidFill>
                  <a:srgbClr val="408EA2"/>
                </a:solidFill>
                <a:latin typeface="Consolas" panose="020B0609020204030204"/>
              </a:rPr>
              <a:t>Thread </a:t>
            </a:r>
            <a:r>
              <a:rPr lang="en-US" sz="1200">
                <a:solidFill>
                  <a:srgbClr val="312694"/>
                </a:solidFill>
                <a:latin typeface="Consolas" panose="020B0609020204030204"/>
              </a:rPr>
              <a:t>tl=new </a:t>
            </a:r>
            <a:r>
              <a:rPr lang="en-US" sz="1200">
                <a:solidFill>
                  <a:srgbClr val="5B6B61"/>
                </a:solidFill>
                <a:latin typeface="Consolas" panose="020B0609020204030204"/>
              </a:rPr>
              <a:t>ThreadCgetThreadlnf</a:t>
            </a:r>
            <a:r>
              <a:rPr lang="en-US" sz="1200">
                <a:solidFill>
                  <a:srgbClr val="7C3C31"/>
                </a:solidFill>
                <a:latin typeface="Consolas" panose="020B0609020204030204"/>
              </a:rPr>
              <a:t>ormation)</a:t>
            </a:r>
            <a:r>
              <a:rPr lang="en-US" sz="1200">
                <a:solidFill>
                  <a:srgbClr val="120D18"/>
                </a:solidFill>
                <a:latin typeface="Consolas" panose="020B0609020204030204"/>
              </a:rPr>
              <a:t>; </a:t>
            </a:r>
            <a:r>
              <a:rPr lang="en-US" sz="1200">
                <a:solidFill>
                  <a:srgbClr val="2C3569"/>
                </a:solidFill>
                <a:latin typeface="Consolas" panose="020B0609020204030204"/>
              </a:rPr>
              <a:t>tl</a:t>
            </a:r>
            <a:r>
              <a:rPr lang="en-US" sz="1200">
                <a:solidFill>
                  <a:srgbClr val="120D18"/>
                </a:solidFill>
                <a:latin typeface="Consolas" panose="020B0609020204030204"/>
              </a:rPr>
              <a:t>.</a:t>
            </a:r>
            <a:r>
              <a:rPr lang="en-US" sz="1200">
                <a:solidFill>
                  <a:srgbClr val="7C3C31"/>
                </a:solidFill>
                <a:latin typeface="Consolas" panose="020B0609020204030204"/>
              </a:rPr>
              <a:t>Start</a:t>
            </a:r>
            <a:r>
              <a:rPr lang="en-US" sz="1200">
                <a:solidFill>
                  <a:srgbClr val="120D18"/>
                </a:solidFill>
                <a:latin typeface="Consolas" panose="020B0609020204030204"/>
              </a:rPr>
              <a:t>O;</a:t>
            </a:r>
            <a:endParaRPr lang="en-US" sz="1200">
              <a:solidFill>
                <a:srgbClr val="120D18"/>
              </a:solidFill>
              <a:latin typeface="Consolas" panose="020B0609020204030204"/>
            </a:endParaRPr>
          </a:p>
          <a:p>
            <a:pPr marL="1333500" indent="0">
              <a:lnSpc>
                <a:spcPts val="1680"/>
              </a:lnSpc>
              <a:spcAft>
                <a:spcPts val="210"/>
              </a:spcAft>
            </a:pPr>
            <a:r>
              <a:rPr lang="en-US" sz="1200">
                <a:solidFill>
                  <a:srgbClr val="408EA2"/>
                </a:solidFill>
                <a:latin typeface="Consolas" panose="020B0609020204030204"/>
              </a:rPr>
              <a:t>Console</a:t>
            </a:r>
            <a:r>
              <a:rPr lang="en-US" sz="1200">
                <a:solidFill>
                  <a:srgbClr val="7C3C31"/>
                </a:solidFill>
                <a:latin typeface="Consolas" panose="020B0609020204030204"/>
              </a:rPr>
              <a:t>.WriteLine("Main Thread Ends!!");</a:t>
            </a:r>
            <a:endParaRPr lang="en-US" sz="1200">
              <a:solidFill>
                <a:srgbClr val="7C3C31"/>
              </a:solidFill>
              <a:latin typeface="Consolas" panose="020B0609020204030204"/>
            </a:endParaRPr>
          </a:p>
          <a:p>
            <a:pPr marL="927100" indent="0">
              <a:lnSpc>
                <a:spcPts val="168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33400" indent="0">
              <a:lnSpc>
                <a:spcPts val="168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27000" indent="0">
              <a:lnSpc>
                <a:spcPts val="168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80064" y="6477000"/>
            <a:ext cx="100584" cy="134112"/>
          </a:xfrm>
          <a:prstGeom prst="rect">
            <a:avLst/>
          </a:prstGeom>
        </p:spPr>
        <p:txBody>
          <a:bodyPr wrap="none" lIns="0" tIns="0" rIns="0" bIns="0">
            <a:noAutofit/>
          </a:bodyPr>
          <a:p>
            <a:pPr indent="0"/>
            <a:r>
              <a:rPr lang="en-US" sz="1100" spc="-50">
                <a:solidFill>
                  <a:srgbClr val="888888"/>
                </a:solidFill>
                <a:latin typeface="Consolas" panose="020B0609020204030204"/>
              </a:rPr>
              <a:t>8</a:t>
            </a:r>
            <a:endParaRPr lang="en-US" sz="1100" spc="-5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3243072" cy="515112"/>
          </a:xfrm>
          <a:prstGeom prst="rect">
            <a:avLst/>
          </a:prstGeom>
        </p:spPr>
        <p:txBody>
          <a:bodyPr wrap="none" lIns="0" tIns="0" rIns="0" bIns="0">
            <a:noAutofit/>
          </a:bodyPr>
          <a:p>
            <a:pPr indent="0"/>
            <a:r>
              <a:rPr lang="en-US" sz="4200">
                <a:latin typeface="Calibri" panose="020F0502020204030204"/>
              </a:rPr>
              <a:t>ILDASM Utility</a:t>
            </a:r>
            <a:endParaRPr lang="en-US" sz="4200">
              <a:latin typeface="Calibri" panose="020F0502020204030204"/>
            </a:endParaRPr>
          </a:p>
        </p:txBody>
      </p:sp>
      <p:sp>
        <p:nvSpPr>
          <p:cNvPr id="3" name="Rectangles 2"/>
          <p:cNvSpPr/>
          <p:nvPr/>
        </p:nvSpPr>
        <p:spPr>
          <a:xfrm>
            <a:off x="981456" y="1905000"/>
            <a:ext cx="10247376" cy="3291840"/>
          </a:xfrm>
          <a:prstGeom prst="rect">
            <a:avLst/>
          </a:prstGeom>
        </p:spPr>
        <p:txBody>
          <a:bodyPr lIns="0" tIns="0" rIns="0" bIns="0">
            <a:noAutofit/>
          </a:bodyPr>
          <a:p>
            <a:pPr marL="190500" indent="-190500" algn="just">
              <a:lnSpc>
                <a:spcPts val="3025"/>
              </a:lnSpc>
              <a:spcAft>
                <a:spcPts val="630"/>
              </a:spcAft>
            </a:pPr>
            <a:r>
              <a:rPr lang="en-US" sz="2600">
                <a:latin typeface="Calibri" panose="020F0502020204030204"/>
              </a:rPr>
              <a:t>•The ILDASM (Intermediate Language Disassembler) is an utility which shows the </a:t>
            </a:r>
            <a:r>
              <a:rPr lang="en-US" sz="2600">
                <a:solidFill>
                  <a:srgbClr val="FC0000"/>
                </a:solidFill>
                <a:latin typeface="Calibri" panose="020F0502020204030204"/>
              </a:rPr>
              <a:t>information of Assembly </a:t>
            </a:r>
            <a:r>
              <a:rPr lang="en-US" sz="2600">
                <a:latin typeface="Calibri" panose="020F0502020204030204"/>
              </a:rPr>
              <a:t>in </a:t>
            </a:r>
            <a:r>
              <a:rPr lang="en-US" sz="2600">
                <a:solidFill>
                  <a:srgbClr val="FC0000"/>
                </a:solidFill>
                <a:latin typeface="Calibri" panose="020F0502020204030204"/>
              </a:rPr>
              <a:t>human-readable format </a:t>
            </a:r>
            <a:r>
              <a:rPr lang="en-US" sz="2600">
                <a:latin typeface="Calibri" panose="020F0502020204030204"/>
              </a:rPr>
              <a:t>by parsing any .NET Framework DLL.</a:t>
            </a:r>
            <a:endParaRPr lang="en-US" sz="2600">
              <a:latin typeface="Calibri" panose="020F0502020204030204"/>
            </a:endParaRPr>
          </a:p>
          <a:p>
            <a:pPr marL="190500" indent="-190500" algn="just">
              <a:lnSpc>
                <a:spcPts val="3025"/>
              </a:lnSpc>
              <a:spcAft>
                <a:spcPts val="630"/>
              </a:spcAft>
            </a:pPr>
            <a:r>
              <a:rPr lang="en-US" sz="2600">
                <a:latin typeface="Calibri" panose="020F0502020204030204"/>
              </a:rPr>
              <a:t>•It also shows the </a:t>
            </a:r>
            <a:r>
              <a:rPr lang="en-US" sz="2600">
                <a:solidFill>
                  <a:srgbClr val="FC0000"/>
                </a:solidFill>
                <a:latin typeface="Calibri" panose="020F0502020204030204"/>
              </a:rPr>
              <a:t>namespaces </a:t>
            </a:r>
            <a:r>
              <a:rPr lang="en-US" sz="2600">
                <a:latin typeface="Calibri" panose="020F0502020204030204"/>
              </a:rPr>
              <a:t>and </a:t>
            </a:r>
            <a:r>
              <a:rPr lang="en-US" sz="2600">
                <a:solidFill>
                  <a:srgbClr val="FC0000"/>
                </a:solidFill>
                <a:latin typeface="Calibri" panose="020F0502020204030204"/>
              </a:rPr>
              <a:t>types </a:t>
            </a:r>
            <a:r>
              <a:rPr lang="en-US" sz="2600">
                <a:latin typeface="Calibri" panose="020F0502020204030204"/>
              </a:rPr>
              <a:t>and </a:t>
            </a:r>
            <a:r>
              <a:rPr lang="en-US" sz="2600">
                <a:solidFill>
                  <a:srgbClr val="FC0000"/>
                </a:solidFill>
                <a:latin typeface="Calibri" panose="020F0502020204030204"/>
              </a:rPr>
              <a:t>as well as their interfaces.</a:t>
            </a:r>
            <a:endParaRPr lang="en-US" sz="2600">
              <a:solidFill>
                <a:srgbClr val="FC0000"/>
              </a:solidFill>
              <a:latin typeface="Calibri" panose="020F0502020204030204"/>
            </a:endParaRPr>
          </a:p>
          <a:p>
            <a:pPr marL="190500" indent="-190500" algn="just">
              <a:lnSpc>
                <a:spcPts val="3025"/>
              </a:lnSpc>
            </a:pPr>
            <a:r>
              <a:rPr lang="en-US" sz="2600">
                <a:latin typeface="Calibri" panose="020F0502020204030204"/>
              </a:rPr>
              <a:t>•The advantage of ildasm.exe utility is that it can </a:t>
            </a:r>
            <a:r>
              <a:rPr lang="en-US" sz="2600">
                <a:solidFill>
                  <a:srgbClr val="FC0000"/>
                </a:solidFill>
                <a:latin typeface="Calibri" panose="020F0502020204030204"/>
              </a:rPr>
              <a:t>examine some native assemblies </a:t>
            </a:r>
            <a:r>
              <a:rPr lang="en-US" sz="2600">
                <a:latin typeface="Calibri" panose="020F0502020204030204"/>
              </a:rPr>
              <a:t>like such as </a:t>
            </a:r>
            <a:r>
              <a:rPr lang="en-US" sz="2600">
                <a:solidFill>
                  <a:srgbClr val="FC0000"/>
                </a:solidFill>
                <a:latin typeface="Calibri" panose="020F0502020204030204"/>
              </a:rPr>
              <a:t>Mscorlib.dll, </a:t>
            </a:r>
            <a:r>
              <a:rPr lang="en-US" sz="2600">
                <a:latin typeface="Calibri" panose="020F0502020204030204"/>
              </a:rPr>
              <a:t>as well as </a:t>
            </a:r>
            <a:r>
              <a:rPr lang="en-US" sz="2600">
                <a:solidFill>
                  <a:srgbClr val="FC0000"/>
                </a:solidFill>
                <a:latin typeface="Calibri" panose="020F0502020204030204"/>
              </a:rPr>
              <a:t>.NET Framework assemblies </a:t>
            </a:r>
            <a:r>
              <a:rPr lang="en-US" sz="2600">
                <a:latin typeface="Calibri" panose="020F0502020204030204"/>
              </a:rPr>
              <a:t>provided by others or created by yourself.</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10768"/>
            <a:ext cx="3590544" cy="518160"/>
          </a:xfrm>
          <a:prstGeom prst="rect">
            <a:avLst/>
          </a:prstGeom>
        </p:spPr>
        <p:txBody>
          <a:bodyPr wrap="none" lIns="0" tIns="0" rIns="0" bIns="0">
            <a:noAutofit/>
          </a:bodyPr>
          <a:p>
            <a:pPr indent="0"/>
            <a:r>
              <a:rPr lang="en-US" sz="4400" spc="-50">
                <a:latin typeface="Calibri" panose="020F0502020204030204"/>
              </a:rPr>
              <a:t>Types of Thread</a:t>
            </a:r>
            <a:endParaRPr lang="en-US" sz="4400" spc="-50">
              <a:latin typeface="Calibri" panose="020F0502020204030204"/>
            </a:endParaRPr>
          </a:p>
        </p:txBody>
      </p:sp>
      <p:sp>
        <p:nvSpPr>
          <p:cNvPr id="3" name="Rectangles 2"/>
          <p:cNvSpPr/>
          <p:nvPr/>
        </p:nvSpPr>
        <p:spPr>
          <a:xfrm>
            <a:off x="929640" y="1776984"/>
            <a:ext cx="10009632" cy="2898648"/>
          </a:xfrm>
          <a:prstGeom prst="rect">
            <a:avLst/>
          </a:prstGeom>
        </p:spPr>
        <p:txBody>
          <a:bodyPr lIns="0" tIns="0" rIns="0" bIns="0">
            <a:noAutofit/>
          </a:bodyPr>
          <a:p>
            <a:pPr marL="228600" indent="-228600">
              <a:spcAft>
                <a:spcPts val="1260"/>
              </a:spcAft>
            </a:pPr>
            <a:r>
              <a:rPr lang="en-US" sz="2600">
                <a:solidFill>
                  <a:srgbClr val="00AD50"/>
                </a:solidFill>
                <a:latin typeface="Calibri" panose="020F0502020204030204"/>
              </a:rPr>
              <a:t>Background Thread</a:t>
            </a:r>
            <a:endParaRPr lang="en-US" sz="2600">
              <a:solidFill>
                <a:srgbClr val="00AD50"/>
              </a:solidFill>
              <a:latin typeface="Calibri" panose="020F0502020204030204"/>
            </a:endParaRPr>
          </a:p>
          <a:p>
            <a:pPr marL="228600" indent="-228600">
              <a:lnSpc>
                <a:spcPts val="3025"/>
              </a:lnSpc>
              <a:spcAft>
                <a:spcPts val="630"/>
              </a:spcAft>
            </a:pPr>
            <a:r>
              <a:rPr lang="en-US" sz="2600">
                <a:latin typeface="Calibri" panose="020F0502020204030204"/>
              </a:rPr>
              <a:t>•A </a:t>
            </a:r>
            <a:r>
              <a:rPr lang="en-US" sz="2600">
                <a:solidFill>
                  <a:srgbClr val="FC0000"/>
                </a:solidFill>
                <a:latin typeface="Calibri" panose="020F0502020204030204"/>
              </a:rPr>
              <a:t>thread which leaves </a:t>
            </a:r>
            <a:r>
              <a:rPr lang="en-US" sz="2600">
                <a:latin typeface="Calibri" panose="020F0502020204030204"/>
              </a:rPr>
              <a:t>its process </a:t>
            </a:r>
            <a:r>
              <a:rPr lang="en-US" sz="2600">
                <a:solidFill>
                  <a:srgbClr val="FC0000"/>
                </a:solidFill>
                <a:latin typeface="Calibri" panose="020F0502020204030204"/>
              </a:rPr>
              <a:t>when the Main method leaves </a:t>
            </a:r>
            <a:r>
              <a:rPr lang="en-US" sz="2600">
                <a:latin typeface="Calibri" panose="020F0502020204030204"/>
              </a:rPr>
              <a:t>its process, these types of the thread are known as the background threads.</a:t>
            </a:r>
            <a:endParaRPr lang="en-US" sz="2600">
              <a:latin typeface="Calibri" panose="020F0502020204030204"/>
            </a:endParaRPr>
          </a:p>
          <a:p>
            <a:pPr marL="228600" indent="-228600">
              <a:lnSpc>
                <a:spcPts val="3025"/>
              </a:lnSpc>
            </a:pPr>
            <a:r>
              <a:rPr lang="en-US" sz="2600">
                <a:latin typeface="Calibri" panose="020F0502020204030204"/>
              </a:rPr>
              <a:t>•The </a:t>
            </a:r>
            <a:r>
              <a:rPr lang="en-US" sz="2600">
                <a:solidFill>
                  <a:srgbClr val="FC0000"/>
                </a:solidFill>
                <a:latin typeface="Calibri" panose="020F0502020204030204"/>
              </a:rPr>
              <a:t>life </a:t>
            </a:r>
            <a:r>
              <a:rPr lang="en-US" sz="2600">
                <a:latin typeface="Calibri" panose="020F0502020204030204"/>
              </a:rPr>
              <a:t>of the background thread </a:t>
            </a:r>
            <a:r>
              <a:rPr lang="en-US" sz="2600">
                <a:solidFill>
                  <a:srgbClr val="FC0000"/>
                </a:solidFill>
                <a:latin typeface="Calibri" panose="020F0502020204030204"/>
              </a:rPr>
              <a:t>depends upon </a:t>
            </a:r>
            <a:r>
              <a:rPr lang="en-US" sz="2600">
                <a:latin typeface="Calibri" panose="020F0502020204030204"/>
              </a:rPr>
              <a:t>the </a:t>
            </a:r>
            <a:r>
              <a:rPr lang="en-US" sz="2600">
                <a:solidFill>
                  <a:srgbClr val="FC0000"/>
                </a:solidFill>
                <a:latin typeface="Calibri" panose="020F0502020204030204"/>
              </a:rPr>
              <a:t>life of the main thread. </a:t>
            </a:r>
            <a:r>
              <a:rPr lang="en-US" sz="2600">
                <a:latin typeface="Calibri" panose="020F0502020204030204"/>
              </a:rPr>
              <a:t>If the main thread finishes its process, then background thread also ends its process.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49352" y="268224"/>
            <a:ext cx="8400288" cy="502920"/>
          </a:xfrm>
          <a:prstGeom prst="rect">
            <a:avLst/>
          </a:prstGeom>
        </p:spPr>
        <p:txBody>
          <a:bodyPr wrap="none" lIns="0" tIns="0" rIns="0" bIns="0">
            <a:noAutofit/>
          </a:bodyPr>
          <a:p>
            <a:pPr indent="0"/>
            <a:r>
              <a:rPr lang="en-US" sz="4400" spc="-50">
                <a:latin typeface="Calibri" panose="020F0502020204030204"/>
              </a:rPr>
              <a:t>Types of Thread</a:t>
            </a:r>
            <a:endParaRPr lang="en-US" sz="4400" spc="-50">
              <a:latin typeface="Calibri" panose="020F0502020204030204"/>
            </a:endParaRPr>
          </a:p>
        </p:txBody>
      </p:sp>
      <p:sp>
        <p:nvSpPr>
          <p:cNvPr id="3" name="Rectangles 2"/>
          <p:cNvSpPr/>
          <p:nvPr/>
        </p:nvSpPr>
        <p:spPr>
          <a:xfrm>
            <a:off x="149352" y="923544"/>
            <a:ext cx="8400288" cy="5358384"/>
          </a:xfrm>
          <a:prstGeom prst="rect">
            <a:avLst/>
          </a:prstGeom>
        </p:spPr>
        <p:txBody>
          <a:bodyPr lIns="0" tIns="0" rIns="0" bIns="0">
            <a:noAutofit/>
          </a:bodyPr>
          <a:p>
            <a:pPr marL="139700" indent="0">
              <a:spcAft>
                <a:spcPts val="1260"/>
              </a:spcAft>
            </a:pPr>
            <a:r>
              <a:rPr lang="en-US" sz="2600">
                <a:solidFill>
                  <a:srgbClr val="00AD50"/>
                </a:solidFill>
                <a:latin typeface="Calibri" panose="020F0502020204030204"/>
              </a:rPr>
              <a:t>Background Thread</a:t>
            </a:r>
            <a:endParaRPr lang="en-US" sz="2600">
              <a:solidFill>
                <a:srgbClr val="00AD50"/>
              </a:solidFill>
              <a:latin typeface="Calibri" panose="020F0502020204030204"/>
            </a:endParaRPr>
          </a:p>
          <a:p>
            <a:pPr marL="2476500" marR="3572510" indent="0" algn="just">
              <a:lnSpc>
                <a:spcPts val="1825"/>
              </a:lnSpc>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System.Threading; </a:t>
            </a:r>
            <a:r>
              <a:rPr lang="en-US" sz="1700" spc="-50">
                <a:solidFill>
                  <a:srgbClr val="1812B5"/>
                </a:solidFill>
                <a:latin typeface="Consolas" panose="020B0609020204030204"/>
              </a:rPr>
              <a:t>namespace </a:t>
            </a:r>
            <a:r>
              <a:rPr lang="en-US" sz="1700" spc="-50">
                <a:solidFill>
                  <a:srgbClr val="120D18"/>
                </a:solidFill>
                <a:latin typeface="Consolas" panose="020B0609020204030204"/>
              </a:rPr>
              <a:t>Sessionl2Demo {</a:t>
            </a:r>
            <a:endParaRPr lang="en-US" sz="1700" spc="-50">
              <a:solidFill>
                <a:srgbClr val="120D18"/>
              </a:solidFill>
              <a:latin typeface="Consolas" panose="020B0609020204030204"/>
            </a:endParaRPr>
          </a:p>
          <a:p>
            <a:pPr marL="2895600" indent="0"/>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2895600" indent="0">
              <a:lnSpc>
                <a:spcPts val="1920"/>
              </a:lnSpc>
            </a:pPr>
            <a:r>
              <a:rPr lang="en-US" sz="1700" spc="-50">
                <a:solidFill>
                  <a:srgbClr val="1812B5"/>
                </a:solidFill>
                <a:latin typeface="Consolas" panose="020B0609020204030204"/>
              </a:rPr>
              <a:t>public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2895600" indent="0">
              <a:lnSpc>
                <a:spcPts val="192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3314700" indent="0"/>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a:p>
            <a:pPr indent="0" algn="ctr">
              <a:lnSpc>
                <a:spcPts val="1920"/>
              </a:lnSpc>
            </a:pPr>
            <a:r>
              <a:rPr lang="en-US" sz="1700" spc="-50">
                <a:solidFill>
                  <a:srgbClr val="1812B5"/>
                </a:solidFill>
                <a:latin typeface="Consolas" panose="020B0609020204030204"/>
              </a:rPr>
              <a:t>static void </a:t>
            </a:r>
            <a:r>
              <a:rPr lang="en-US" sz="1700" spc="-50">
                <a:solidFill>
                  <a:srgbClr val="695740"/>
                </a:solidFill>
                <a:latin typeface="Consolas" panose="020B0609020204030204"/>
              </a:rPr>
              <a:t>getThreadlnformationO</a:t>
            </a:r>
            <a:endParaRPr lang="en-US" sz="1700" spc="-50">
              <a:solidFill>
                <a:srgbClr val="695740"/>
              </a:solidFill>
              <a:latin typeface="Consolas" panose="020B0609020204030204"/>
            </a:endParaRPr>
          </a:p>
          <a:p>
            <a:pPr marL="3314700" indent="0">
              <a:lnSpc>
                <a:spcPts val="192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140200" indent="0">
              <a:lnSpc>
                <a:spcPts val="1750"/>
              </a:lnSpc>
            </a:pPr>
            <a:r>
              <a:rPr lang="en-US" sz="1700" spc="-50">
                <a:solidFill>
                  <a:srgbClr val="408EA2"/>
                </a:solidFill>
                <a:latin typeface="Consolas" panose="020B0609020204030204"/>
              </a:rPr>
              <a:t>Console</a:t>
            </a:r>
            <a:r>
              <a:rPr lang="en-US" sz="1700" spc="-50">
                <a:solidFill>
                  <a:srgbClr val="695740"/>
                </a:solidFill>
                <a:latin typeface="Consolas" panose="020B0609020204030204"/>
              </a:rPr>
              <a:t>.WriteLineC'In </a:t>
            </a:r>
            <a:r>
              <a:rPr lang="en-US" sz="1700" spc="-50">
                <a:solidFill>
                  <a:srgbClr val="8D202B"/>
                </a:solidFill>
                <a:latin typeface="Consolas" panose="020B0609020204030204"/>
              </a:rPr>
              <a:t>progress thread is: </a:t>
            </a:r>
            <a:r>
              <a:rPr lang="en-US" sz="1700" spc="-50">
                <a:solidFill>
                  <a:srgbClr val="408EA2"/>
                </a:solidFill>
                <a:latin typeface="Consolas" panose="020B0609020204030204"/>
              </a:rPr>
              <a:t>Thread</a:t>
            </a:r>
            <a:r>
              <a:rPr lang="en-US" sz="1700" spc="-50">
                <a:solidFill>
                  <a:srgbClr val="120D18"/>
                </a:solidFill>
                <a:latin typeface="Consolas" panose="020B0609020204030204"/>
              </a:rPr>
              <a:t>.</a:t>
            </a:r>
            <a:r>
              <a:rPr lang="en-US" sz="1700" spc="-50">
                <a:solidFill>
                  <a:srgbClr val="332F38"/>
                </a:solidFill>
                <a:latin typeface="Consolas" panose="020B0609020204030204"/>
              </a:rPr>
              <a:t>Sleep(2000)</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4140200" indent="0">
              <a:lnSpc>
                <a:spcPts val="1750"/>
              </a:lnSpc>
            </a:pPr>
            <a:r>
              <a:rPr lang="en-US" sz="1700" spc="-50">
                <a:solidFill>
                  <a:srgbClr val="408EA2"/>
                </a:solidFill>
                <a:latin typeface="Consolas" panose="020B0609020204030204"/>
              </a:rPr>
              <a:t>Console.</a:t>
            </a:r>
            <a:r>
              <a:rPr lang="en-US" sz="1700" spc="-50">
                <a:solidFill>
                  <a:srgbClr val="695740"/>
                </a:solidFill>
                <a:latin typeface="Consolas" panose="020B0609020204030204"/>
              </a:rPr>
              <a:t>WriteLineC</a:t>
            </a:r>
            <a:r>
              <a:rPr lang="en-US" sz="1700" spc="-50">
                <a:solidFill>
                  <a:srgbClr val="8D202B"/>
                </a:solidFill>
                <a:latin typeface="Consolas" panose="020B0609020204030204"/>
              </a:rPr>
              <a:t>"Completed thread is:"</a:t>
            </a:r>
            <a:endParaRPr lang="en-US" sz="1700" spc="-50">
              <a:solidFill>
                <a:srgbClr val="8D202B"/>
              </a:solidFill>
              <a:latin typeface="Consolas" panose="020B0609020204030204"/>
            </a:endParaRPr>
          </a:p>
          <a:p>
            <a:pPr marL="3314700" indent="0"/>
            <a:r>
              <a:rPr lang="en-US" sz="2600">
                <a:solidFill>
                  <a:srgbClr val="120D18"/>
                </a:solidFill>
                <a:latin typeface="Calibri" panose="020F0502020204030204"/>
              </a:rPr>
              <a:t>}</a:t>
            </a:r>
            <a:endParaRPr lang="en-US" sz="2600">
              <a:solidFill>
                <a:srgbClr val="120D18"/>
              </a:solidFill>
              <a:latin typeface="Calibri" panose="020F0502020204030204"/>
            </a:endParaRPr>
          </a:p>
          <a:p>
            <a:pPr marL="3314700" indent="0"/>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254000" indent="0" algn="ctr"/>
            <a:r>
              <a:rPr lang="en-US" sz="1700" spc="-50">
                <a:solidFill>
                  <a:srgbClr val="1812B5"/>
                </a:solidFill>
                <a:latin typeface="Consolas" panose="020B0609020204030204"/>
              </a:rPr>
              <a:t>static void </a:t>
            </a:r>
            <a:r>
              <a:rPr lang="en-US" sz="1700" spc="-50">
                <a:solidFill>
                  <a:srgbClr val="34357D"/>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3314700" indent="0"/>
            <a:r>
              <a:rPr lang="en-US" sz="2600">
                <a:solidFill>
                  <a:srgbClr val="120D18"/>
                </a:solidFill>
                <a:latin typeface="Calibri" panose="020F0502020204030204"/>
              </a:rPr>
              <a:t>{</a:t>
            </a:r>
            <a:endParaRPr lang="en-US" sz="2600">
              <a:solidFill>
                <a:srgbClr val="120D18"/>
              </a:solidFill>
              <a:latin typeface="Calibri" panose="020F0502020204030204"/>
            </a:endParaRPr>
          </a:p>
          <a:p>
            <a:pPr marL="3721100" marR="232410" indent="0">
              <a:lnSpc>
                <a:spcPts val="1750"/>
              </a:lnSpc>
            </a:pPr>
            <a:r>
              <a:rPr lang="en-US" sz="1700" spc="-50">
                <a:solidFill>
                  <a:srgbClr val="408EA2"/>
                </a:solidFill>
                <a:latin typeface="Consolas" panose="020B0609020204030204"/>
              </a:rPr>
              <a:t>Thread </a:t>
            </a:r>
            <a:r>
              <a:rPr lang="en-US" sz="1700" spc="-50">
                <a:solidFill>
                  <a:srgbClr val="34357D"/>
                </a:solidFill>
                <a:latin typeface="Consolas" panose="020B0609020204030204"/>
              </a:rPr>
              <a:t>tl=new </a:t>
            </a:r>
            <a:r>
              <a:rPr lang="en-US" sz="1700" spc="-50">
                <a:solidFill>
                  <a:srgbClr val="695740"/>
                </a:solidFill>
                <a:latin typeface="Consolas" panose="020B0609020204030204"/>
              </a:rPr>
              <a:t>Thread(getThreadlnformation)</a:t>
            </a:r>
            <a:r>
              <a:rPr lang="en-US" sz="1700" spc="-50">
                <a:solidFill>
                  <a:srgbClr val="120D18"/>
                </a:solidFill>
                <a:latin typeface="Consolas" panose="020B0609020204030204"/>
              </a:rPr>
              <a:t>; </a:t>
            </a:r>
            <a:r>
              <a:rPr lang="en-US" sz="1700" spc="-50">
                <a:solidFill>
                  <a:srgbClr val="34357D"/>
                </a:solidFill>
                <a:latin typeface="Consolas" panose="020B0609020204030204"/>
              </a:rPr>
              <a:t>tl</a:t>
            </a:r>
            <a:r>
              <a:rPr lang="en-US" sz="1700" spc="-50">
                <a:solidFill>
                  <a:srgbClr val="120D18"/>
                </a:solidFill>
                <a:latin typeface="Consolas" panose="020B0609020204030204"/>
              </a:rPr>
              <a:t>.Name </a:t>
            </a:r>
            <a:r>
              <a:rPr lang="en-US" sz="1700" spc="-50">
                <a:latin typeface="Consolas" panose="020B0609020204030204"/>
              </a:rPr>
              <a:t>= </a:t>
            </a:r>
            <a:r>
              <a:rPr lang="en-US" sz="1700" spc="-50">
                <a:solidFill>
                  <a:srgbClr val="8D202B"/>
                </a:solidFill>
                <a:latin typeface="Consolas" panose="020B0609020204030204"/>
              </a:rPr>
              <a:t>"MyThreadl"; </a:t>
            </a:r>
            <a:r>
              <a:rPr lang="en-US" sz="1700" spc="-50">
                <a:solidFill>
                  <a:srgbClr val="34357D"/>
                </a:solidFill>
                <a:latin typeface="Consolas" panose="020B0609020204030204"/>
              </a:rPr>
              <a:t>tl</a:t>
            </a:r>
            <a:r>
              <a:rPr lang="en-US" sz="1700" spc="-50">
                <a:solidFill>
                  <a:srgbClr val="120D18"/>
                </a:solidFill>
                <a:latin typeface="Consolas" panose="020B0609020204030204"/>
              </a:rPr>
              <a:t>.</a:t>
            </a:r>
            <a:r>
              <a:rPr lang="en-US" sz="1700" spc="-50">
                <a:solidFill>
                  <a:srgbClr val="695740"/>
                </a:solidFill>
                <a:latin typeface="Consolas" panose="020B0609020204030204"/>
              </a:rPr>
              <a:t>Start</a:t>
            </a:r>
            <a:r>
              <a:rPr lang="en-US" sz="1700" spc="-50">
                <a:solidFill>
                  <a:srgbClr val="120D18"/>
                </a:solidFill>
                <a:latin typeface="Consolas" panose="020B0609020204030204"/>
              </a:rPr>
              <a:t>O;</a:t>
            </a:r>
            <a:endParaRPr lang="en-US" sz="1700" spc="-50">
              <a:solidFill>
                <a:srgbClr val="120D18"/>
              </a:solidFill>
              <a:latin typeface="Consolas" panose="020B0609020204030204"/>
            </a:endParaRPr>
          </a:p>
          <a:p>
            <a:pPr marL="3721100" indent="0">
              <a:lnSpc>
                <a:spcPts val="1750"/>
              </a:lnSpc>
            </a:pPr>
            <a:r>
              <a:rPr lang="en-US" sz="1700" spc="-50">
                <a:solidFill>
                  <a:srgbClr val="408EA2"/>
                </a:solidFill>
                <a:latin typeface="Consolas" panose="020B0609020204030204"/>
              </a:rPr>
              <a:t>Console</a:t>
            </a:r>
            <a:r>
              <a:rPr lang="en-US" sz="1700" spc="-50">
                <a:solidFill>
                  <a:srgbClr val="695740"/>
                </a:solidFill>
                <a:latin typeface="Consolas" panose="020B0609020204030204"/>
              </a:rPr>
              <a:t>.WriteLineC'Main </a:t>
            </a:r>
            <a:r>
              <a:rPr lang="en-US" sz="1700" spc="-50">
                <a:solidFill>
                  <a:srgbClr val="8D202B"/>
                </a:solidFill>
                <a:latin typeface="Consolas" panose="020B0609020204030204"/>
              </a:rPr>
              <a:t>Thread Ends!!");</a:t>
            </a:r>
            <a:endParaRPr lang="en-US" sz="1700" spc="-50">
              <a:solidFill>
                <a:srgbClr val="8D202B"/>
              </a:solidFill>
              <a:latin typeface="Consolas" panose="020B0609020204030204"/>
            </a:endParaRPr>
          </a:p>
          <a:p>
            <a:pPr marL="3314700" indent="0">
              <a:lnSpc>
                <a:spcPts val="17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2895600" indent="0">
              <a:lnSpc>
                <a:spcPts val="17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2476500" indent="0">
              <a:lnSpc>
                <a:spcPts val="175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4" name="Rectangles 3"/>
          <p:cNvSpPr/>
          <p:nvPr/>
        </p:nvSpPr>
        <p:spPr>
          <a:xfrm>
            <a:off x="8769096" y="3261360"/>
            <a:ext cx="3130296" cy="664464"/>
          </a:xfrm>
          <a:prstGeom prst="rect">
            <a:avLst/>
          </a:prstGeom>
        </p:spPr>
        <p:txBody>
          <a:bodyPr lIns="0" tIns="0" rIns="0" bIns="0">
            <a:noAutofit/>
          </a:bodyPr>
          <a:p>
            <a:pPr indent="0" algn="just">
              <a:lnSpc>
                <a:spcPts val="3505"/>
              </a:lnSpc>
            </a:pPr>
            <a:r>
              <a:rPr lang="en-US" sz="1700" spc="-50">
                <a:latin typeface="Consolas" panose="020B0609020204030204"/>
              </a:rPr>
              <a:t>+ </a:t>
            </a:r>
            <a:r>
              <a:rPr lang="en-US" sz="1700" spc="-50">
                <a:solidFill>
                  <a:srgbClr val="408EA2"/>
                </a:solidFill>
                <a:latin typeface="Consolas" panose="020B0609020204030204"/>
              </a:rPr>
              <a:t>Thread</a:t>
            </a:r>
            <a:r>
              <a:rPr lang="en-US" sz="1700" spc="-50">
                <a:latin typeface="Consolas" panose="020B0609020204030204"/>
              </a:rPr>
              <a:t>.CurrentThread.Name) ; </a:t>
            </a:r>
            <a:r>
              <a:rPr lang="en-US" sz="1700" spc="-50">
                <a:solidFill>
                  <a:srgbClr val="408EA2"/>
                </a:solidFill>
                <a:latin typeface="Consolas" panose="020B0609020204030204"/>
              </a:rPr>
              <a:t>Thread</a:t>
            </a:r>
            <a:r>
              <a:rPr lang="en-US" sz="1700" spc="-50">
                <a:latin typeface="Consolas" panose="020B0609020204030204"/>
              </a:rPr>
              <a:t>.CurrentThread.Name);</a:t>
            </a:r>
            <a:endParaRPr lang="en-US" sz="1700" spc="-50">
              <a:latin typeface="Consolas" panose="020B0609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5925312" cy="420624"/>
          </a:xfrm>
          <a:prstGeom prst="rect">
            <a:avLst/>
          </a:prstGeom>
        </p:spPr>
        <p:txBody>
          <a:bodyPr wrap="none" lIns="0" tIns="0" rIns="0" bIns="0">
            <a:noAutofit/>
          </a:bodyPr>
          <a:p>
            <a:pPr indent="0">
              <a:spcAft>
                <a:spcPts val="3780"/>
              </a:spcAft>
            </a:pPr>
            <a:r>
              <a:rPr lang="en-US" sz="4300">
                <a:latin typeface="Calibri" panose="020F0502020204030204"/>
              </a:rPr>
              <a:t>Pa ra meterizedTh readSta rt</a:t>
            </a:r>
            <a:endParaRPr lang="en-US" sz="4300">
              <a:latin typeface="Calibri" panose="020F0502020204030204"/>
            </a:endParaRPr>
          </a:p>
        </p:txBody>
      </p:sp>
      <p:sp>
        <p:nvSpPr>
          <p:cNvPr id="3" name="Rectangles 2"/>
          <p:cNvSpPr/>
          <p:nvPr/>
        </p:nvSpPr>
        <p:spPr>
          <a:xfrm>
            <a:off x="859536" y="1929384"/>
            <a:ext cx="10210800" cy="2459736"/>
          </a:xfrm>
          <a:prstGeom prst="rect">
            <a:avLst/>
          </a:prstGeom>
        </p:spPr>
        <p:txBody>
          <a:bodyPr lIns="0" tIns="0" rIns="0" bIns="0">
            <a:noAutofit/>
          </a:bodyPr>
          <a:p>
            <a:pPr marL="203200" indent="-203200">
              <a:lnSpc>
                <a:spcPts val="3025"/>
              </a:lnSpc>
              <a:spcBef>
                <a:spcPts val="3780"/>
              </a:spcBef>
              <a:spcAft>
                <a:spcPts val="630"/>
              </a:spcAft>
            </a:pPr>
            <a:r>
              <a:rPr lang="en-US" sz="2600" b="1">
                <a:latin typeface="Calibri" panose="020F0502020204030204"/>
              </a:rPr>
              <a:t>•Thread(ParameterizedThreadStart) Constructor </a:t>
            </a:r>
            <a:r>
              <a:rPr lang="en-US" sz="2600">
                <a:latin typeface="Calibri" panose="020F0502020204030204"/>
              </a:rPr>
              <a:t>is used to initialize a new instance of the Thread class.</a:t>
            </a:r>
            <a:endParaRPr lang="en-US" sz="2600">
              <a:latin typeface="Calibri" panose="020F0502020204030204"/>
            </a:endParaRPr>
          </a:p>
          <a:p>
            <a:pPr marL="203200" indent="-203200">
              <a:lnSpc>
                <a:spcPts val="3025"/>
              </a:lnSpc>
              <a:spcAft>
                <a:spcPts val="630"/>
              </a:spcAft>
            </a:pPr>
            <a:r>
              <a:rPr lang="en-US" sz="2600">
                <a:latin typeface="Calibri" panose="020F0502020204030204"/>
              </a:rPr>
              <a:t>• It defined a delegate which allows an object to pass to the thread when the thread starts.</a:t>
            </a:r>
            <a:endParaRPr lang="en-US" sz="2600">
              <a:latin typeface="Calibri" panose="020F0502020204030204"/>
            </a:endParaRPr>
          </a:p>
          <a:p>
            <a:pPr marL="203200" indent="-203200">
              <a:lnSpc>
                <a:spcPts val="3025"/>
              </a:lnSpc>
            </a:pPr>
            <a:r>
              <a:rPr lang="en-US" sz="2600">
                <a:latin typeface="Calibri" panose="020F0502020204030204"/>
              </a:rPr>
              <a:t>•This constructor gives </a:t>
            </a:r>
            <a:r>
              <a:rPr lang="en-US" sz="2700" i="1" spc="-50">
                <a:latin typeface="Calibri" panose="020F0502020204030204"/>
              </a:rPr>
              <a:t>ArgumentNullException</a:t>
            </a:r>
            <a:r>
              <a:rPr lang="en-US" sz="2600">
                <a:latin typeface="Calibri" panose="020F0502020204030204"/>
              </a:rPr>
              <a:t> if the parameter of this constructor is null.</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00456" y="448056"/>
            <a:ext cx="9540240" cy="5465064"/>
          </a:xfrm>
          <a:prstGeom prst="rect">
            <a:avLst/>
          </a:prstGeom>
        </p:spPr>
        <p:txBody>
          <a:bodyPr lIns="0" tIns="0" rIns="0" bIns="0">
            <a:noAutofit/>
          </a:bodyPr>
          <a:p>
            <a:pPr marL="114300" indent="0">
              <a:spcAft>
                <a:spcPts val="1050"/>
              </a:spcAft>
            </a:pPr>
            <a:r>
              <a:rPr lang="en-US" sz="4300">
                <a:latin typeface="Calibri" panose="020F0502020204030204"/>
              </a:rPr>
              <a:t>ParameterizedThreadStart</a:t>
            </a:r>
            <a:endParaRPr lang="en-US" sz="4300">
              <a:latin typeface="Calibri" panose="020F0502020204030204"/>
            </a:endParaRPr>
          </a:p>
          <a:p>
            <a:pPr marR="7038340" indent="0" algn="just">
              <a:lnSpc>
                <a:spcPts val="1920"/>
              </a:lnSpc>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a:t>
            </a:r>
            <a:r>
              <a:rPr lang="en-US" sz="1700" spc="-50">
                <a:solidFill>
                  <a:srgbClr val="888888"/>
                </a:solidFill>
                <a:latin typeface="Consolas" panose="020B0609020204030204"/>
              </a:rPr>
              <a:t>.</a:t>
            </a:r>
            <a:r>
              <a:rPr lang="en-US" sz="1700" spc="-50">
                <a:solidFill>
                  <a:srgbClr val="A6A4A6"/>
                </a:solidFill>
                <a:latin typeface="Consolas" panose="020B0609020204030204"/>
              </a:rPr>
              <a:t>Threading; </a:t>
            </a:r>
            <a:r>
              <a:rPr lang="en-US" sz="1700" spc="-50">
                <a:solidFill>
                  <a:srgbClr val="1812B5"/>
                </a:solidFill>
                <a:latin typeface="Consolas" panose="020B0609020204030204"/>
              </a:rPr>
              <a:t>namespace </a:t>
            </a:r>
            <a:r>
              <a:rPr lang="en-US" sz="1700" spc="-50">
                <a:solidFill>
                  <a:srgbClr val="1C1929"/>
                </a:solidFill>
                <a:latin typeface="Consolas" panose="020B0609020204030204"/>
              </a:rPr>
              <a:t>Sessionl2Demo {</a:t>
            </a:r>
            <a:endParaRPr lang="en-US" sz="1700" spc="-50">
              <a:solidFill>
                <a:srgbClr val="1C1929"/>
              </a:solidFill>
              <a:latin typeface="Consolas" panose="020B0609020204030204"/>
            </a:endParaRPr>
          </a:p>
          <a:p>
            <a:pPr marL="4572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457200" indent="0">
              <a:lnSpc>
                <a:spcPts val="1990"/>
              </a:lnSpc>
            </a:pPr>
            <a:r>
              <a:rPr lang="en-US" sz="1700" spc="-50">
                <a:solidFill>
                  <a:srgbClr val="1812B5"/>
                </a:solidFill>
                <a:latin typeface="Consolas" panose="020B0609020204030204"/>
              </a:rPr>
              <a:t>public </a:t>
            </a:r>
            <a:r>
              <a:rPr lang="en-US" sz="1700" spc="-50">
                <a:solidFill>
                  <a:srgbClr val="150D9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457200" indent="0">
              <a:lnSpc>
                <a:spcPts val="199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901700" indent="0">
              <a:spcAft>
                <a:spcPts val="210"/>
              </a:spcAft>
            </a:pPr>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a:p>
            <a:pPr marL="901700" indent="0">
              <a:lnSpc>
                <a:spcPts val="2015"/>
              </a:lnSpc>
            </a:pPr>
            <a:r>
              <a:rPr lang="en-US" sz="1700" spc="-50">
                <a:solidFill>
                  <a:srgbClr val="150D9E"/>
                </a:solidFill>
                <a:latin typeface="Consolas" panose="020B0609020204030204"/>
              </a:rPr>
              <a:t>static </a:t>
            </a:r>
            <a:r>
              <a:rPr lang="en-US" sz="1700" spc="-50">
                <a:solidFill>
                  <a:srgbClr val="1812B5"/>
                </a:solidFill>
                <a:latin typeface="Consolas" panose="020B0609020204030204"/>
              </a:rPr>
              <a:t>void </a:t>
            </a:r>
            <a:r>
              <a:rPr lang="en-US" sz="1700" spc="-50">
                <a:solidFill>
                  <a:srgbClr val="695740"/>
                </a:solidFill>
                <a:latin typeface="Consolas" panose="020B0609020204030204"/>
              </a:rPr>
              <a:t>getThreadlnf ormationO</a:t>
            </a:r>
            <a:endParaRPr lang="en-US" sz="1700" spc="-50">
              <a:solidFill>
                <a:srgbClr val="695740"/>
              </a:solidFill>
              <a:latin typeface="Consolas" panose="020B0609020204030204"/>
            </a:endParaRPr>
          </a:p>
          <a:p>
            <a:pPr marL="901700" indent="0">
              <a:lnSpc>
                <a:spcPts val="201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333500" indent="0">
              <a:spcAft>
                <a:spcPts val="210"/>
              </a:spcAft>
            </a:pPr>
            <a:r>
              <a:rPr lang="en-US" sz="1700" spc="-50">
                <a:solidFill>
                  <a:srgbClr val="6E2F9E"/>
                </a:solidFill>
                <a:latin typeface="Consolas" panose="020B0609020204030204"/>
              </a:rPr>
              <a:t>for </a:t>
            </a:r>
            <a:r>
              <a:rPr lang="en-US" sz="1700" spc="-50">
                <a:solidFill>
                  <a:srgbClr val="150D9E"/>
                </a:solidFill>
                <a:latin typeface="Consolas" panose="020B0609020204030204"/>
              </a:rPr>
              <a:t>(int </a:t>
            </a:r>
            <a:r>
              <a:rPr lang="en-US" sz="1700" spc="-50">
                <a:solidFill>
                  <a:srgbClr val="2C3569"/>
                </a:solidFill>
                <a:latin typeface="Consolas" panose="020B0609020204030204"/>
              </a:rPr>
              <a:t>i </a:t>
            </a:r>
            <a:r>
              <a:rPr lang="en-US" sz="1700" spc="-50">
                <a:latin typeface="Consolas" panose="020B0609020204030204"/>
              </a:rPr>
              <a:t>= </a:t>
            </a:r>
            <a:r>
              <a:rPr lang="en-US" sz="1700" spc="-50">
                <a:solidFill>
                  <a:srgbClr val="1C1929"/>
                </a:solidFill>
                <a:latin typeface="Consolas" panose="020B0609020204030204"/>
              </a:rPr>
              <a:t>1; </a:t>
            </a:r>
            <a:r>
              <a:rPr lang="en-US" sz="1700" spc="-50">
                <a:solidFill>
                  <a:srgbClr val="2C3569"/>
                </a:solidFill>
                <a:latin typeface="Consolas" panose="020B0609020204030204"/>
              </a:rPr>
              <a:t>i </a:t>
            </a:r>
            <a:r>
              <a:rPr lang="en-US" sz="1700" spc="-50">
                <a:solidFill>
                  <a:srgbClr val="1C1929"/>
                </a:solidFill>
                <a:latin typeface="Consolas" panose="020B0609020204030204"/>
              </a:rPr>
              <a:t>&lt;=10; i++)</a:t>
            </a:r>
            <a:endParaRPr lang="en-US" sz="1700" spc="-50">
              <a:solidFill>
                <a:srgbClr val="1C1929"/>
              </a:solidFill>
              <a:latin typeface="Consolas" panose="020B0609020204030204"/>
            </a:endParaRPr>
          </a:p>
          <a:p>
            <a:pPr marL="13335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765300" indent="0">
              <a:lnSpc>
                <a:spcPts val="1850"/>
              </a:lnSpc>
              <a:spcAft>
                <a:spcPts val="210"/>
              </a:spcAft>
            </a:pPr>
            <a:r>
              <a:rPr lang="en-US" sz="1700" spc="-50">
                <a:solidFill>
                  <a:srgbClr val="408EA2"/>
                </a:solidFill>
                <a:latin typeface="Consolas" panose="020B0609020204030204"/>
              </a:rPr>
              <a:t>Console</a:t>
            </a:r>
            <a:r>
              <a:rPr lang="en-US" sz="1700" spc="-50">
                <a:solidFill>
                  <a:srgbClr val="695740"/>
                </a:solidFill>
                <a:latin typeface="Consolas" panose="020B0609020204030204"/>
              </a:rPr>
              <a:t>.WriteLineC'In </a:t>
            </a:r>
            <a:r>
              <a:rPr lang="en-US" sz="1700" spc="-50">
                <a:solidFill>
                  <a:srgbClr val="8D202B"/>
                </a:solidFill>
                <a:latin typeface="Consolas" panose="020B0609020204030204"/>
              </a:rPr>
              <a:t>progress thread is:" </a:t>
            </a:r>
            <a:r>
              <a:rPr lang="en-US" sz="1700" spc="-50">
                <a:solidFill>
                  <a:srgbClr val="1C1929"/>
                </a:solidFill>
                <a:latin typeface="Consolas" panose="020B0609020204030204"/>
              </a:rPr>
              <a:t>+ </a:t>
            </a:r>
            <a:r>
              <a:rPr lang="en-US" sz="1700" spc="-50">
                <a:solidFill>
                  <a:srgbClr val="408EA2"/>
                </a:solidFill>
                <a:latin typeface="Consolas" panose="020B0609020204030204"/>
              </a:rPr>
              <a:t>Thread</a:t>
            </a:r>
            <a:r>
              <a:rPr lang="en-US" sz="1700" spc="-50">
                <a:solidFill>
                  <a:srgbClr val="1C1929"/>
                </a:solidFill>
                <a:latin typeface="Consolas" panose="020B0609020204030204"/>
              </a:rPr>
              <a:t>.CurrentThread</a:t>
            </a:r>
            <a:r>
              <a:rPr lang="en-US" sz="1700" spc="-50">
                <a:latin typeface="Consolas" panose="020B0609020204030204"/>
              </a:rPr>
              <a:t>.</a:t>
            </a:r>
            <a:r>
              <a:rPr lang="en-US" sz="1700" spc="-50">
                <a:solidFill>
                  <a:srgbClr val="1C1929"/>
                </a:solidFill>
                <a:latin typeface="Consolas" panose="020B0609020204030204"/>
              </a:rPr>
              <a:t>Name) </a:t>
            </a:r>
            <a:r>
              <a:rPr lang="en-US" sz="1700" spc="-50">
                <a:solidFill>
                  <a:srgbClr val="408EA2"/>
                </a:solidFill>
                <a:latin typeface="Consolas" panose="020B0609020204030204"/>
              </a:rPr>
              <a:t>Thread</a:t>
            </a:r>
            <a:r>
              <a:rPr lang="en-US" sz="1700" spc="-50">
                <a:solidFill>
                  <a:srgbClr val="1C1929"/>
                </a:solidFill>
                <a:latin typeface="Consolas" panose="020B0609020204030204"/>
              </a:rPr>
              <a:t>.</a:t>
            </a:r>
            <a:r>
              <a:rPr lang="en-US" sz="1700" spc="-50">
                <a:solidFill>
                  <a:srgbClr val="332F38"/>
                </a:solidFill>
                <a:latin typeface="Consolas" panose="020B0609020204030204"/>
              </a:rPr>
              <a:t>Sleep(lOOG)</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a:p>
            <a:pPr marL="13335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9017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9017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901700" indent="0">
              <a:spcAft>
                <a:spcPts val="210"/>
              </a:spcAft>
            </a:pPr>
            <a:r>
              <a:rPr lang="en-US" sz="1700" spc="-50">
                <a:solidFill>
                  <a:srgbClr val="1812B5"/>
                </a:solidFill>
                <a:latin typeface="Consolas" panose="020B0609020204030204"/>
              </a:rPr>
              <a:t>static void </a:t>
            </a:r>
            <a:r>
              <a:rPr lang="en-US" sz="1700" spc="-50">
                <a:solidFill>
                  <a:srgbClr val="312694"/>
                </a:solidFill>
                <a:latin typeface="Consolas" panose="020B0609020204030204"/>
              </a:rPr>
              <a:t>MainCstring</a:t>
            </a:r>
            <a:r>
              <a:rPr lang="en-US" sz="1700" spc="-50">
                <a:solidFill>
                  <a:srgbClr val="1C1929"/>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9017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333500" marR="993140" indent="0">
              <a:lnSpc>
                <a:spcPts val="1850"/>
              </a:lnSpc>
            </a:pPr>
            <a:r>
              <a:rPr lang="en-US" sz="1700" spc="-50">
                <a:solidFill>
                  <a:srgbClr val="1B7721"/>
                </a:solidFill>
                <a:latin typeface="Consolas" panose="020B0609020204030204"/>
              </a:rPr>
              <a:t>// Thread(ParameterizedThreadStart) constructor with static method </a:t>
            </a:r>
            <a:r>
              <a:rPr lang="en-US" sz="1700" spc="-50">
                <a:solidFill>
                  <a:srgbClr val="408EA2"/>
                </a:solidFill>
                <a:latin typeface="Consolas" panose="020B0609020204030204"/>
              </a:rPr>
              <a:t>Thread </a:t>
            </a:r>
            <a:r>
              <a:rPr lang="en-US" sz="1700" spc="-50">
                <a:solidFill>
                  <a:srgbClr val="2C3569"/>
                </a:solidFill>
                <a:latin typeface="Consolas" panose="020B0609020204030204"/>
              </a:rPr>
              <a:t>tl </a:t>
            </a:r>
            <a:r>
              <a:rPr lang="en-US" sz="1700" spc="-50">
                <a:solidFill>
                  <a:srgbClr val="150D9E"/>
                </a:solidFill>
                <a:latin typeface="Consolas" panose="020B0609020204030204"/>
              </a:rPr>
              <a:t>=new </a:t>
            </a:r>
            <a:r>
              <a:rPr lang="en-US" sz="1700" spc="-50">
                <a:solidFill>
                  <a:srgbClr val="695740"/>
                </a:solidFill>
                <a:latin typeface="Consolas" panose="020B0609020204030204"/>
              </a:rPr>
              <a:t>ThreadCgetThreadlnformation)</a:t>
            </a:r>
            <a:r>
              <a:rPr lang="en-US" sz="1700" spc="-50">
                <a:solidFill>
                  <a:srgbClr val="1C1929"/>
                </a:solidFill>
                <a:latin typeface="Consolas" panose="020B0609020204030204"/>
              </a:rPr>
              <a:t>; tl.Name </a:t>
            </a:r>
            <a:r>
              <a:rPr lang="en-US" sz="1700" spc="-50">
                <a:latin typeface="Consolas" panose="020B0609020204030204"/>
              </a:rPr>
              <a:t>= </a:t>
            </a:r>
            <a:r>
              <a:rPr lang="en-US" sz="1700" spc="-50">
                <a:solidFill>
                  <a:srgbClr val="8D202B"/>
                </a:solidFill>
                <a:latin typeface="Consolas" panose="020B0609020204030204"/>
              </a:rPr>
              <a:t>"MyThreadl"</a:t>
            </a:r>
            <a:r>
              <a:rPr lang="en-US" sz="1700" spc="-50">
                <a:solidFill>
                  <a:srgbClr val="1C1929"/>
                </a:solidFill>
                <a:latin typeface="Consolas" panose="020B0609020204030204"/>
              </a:rPr>
              <a:t>; </a:t>
            </a:r>
            <a:r>
              <a:rPr lang="en-US" sz="1700" spc="-50">
                <a:solidFill>
                  <a:srgbClr val="2C3569"/>
                </a:solidFill>
                <a:latin typeface="Consolas" panose="020B0609020204030204"/>
              </a:rPr>
              <a:t>tl</a:t>
            </a:r>
            <a:r>
              <a:rPr lang="en-US" sz="1700" spc="-50">
                <a:solidFill>
                  <a:srgbClr val="1C1929"/>
                </a:solidFill>
                <a:latin typeface="Consolas" panose="020B0609020204030204"/>
              </a:rPr>
              <a:t>.</a:t>
            </a:r>
            <a:r>
              <a:rPr lang="en-US" sz="1700" spc="-50">
                <a:solidFill>
                  <a:srgbClr val="695740"/>
                </a:solidFill>
                <a:latin typeface="Consolas" panose="020B0609020204030204"/>
              </a:rPr>
              <a:t>Start</a:t>
            </a:r>
            <a:r>
              <a:rPr lang="en-US" sz="1700" spc="-50">
                <a:solidFill>
                  <a:srgbClr val="1C1929"/>
                </a:solidFill>
                <a:latin typeface="Consolas" panose="020B0609020204030204"/>
              </a:rPr>
              <a:t>C);</a:t>
            </a:r>
            <a:endParaRPr lang="en-US" sz="1700" spc="-50">
              <a:solidFill>
                <a:srgbClr val="1C1929"/>
              </a:solidFill>
              <a:latin typeface="Consolas" panose="020B0609020204030204"/>
            </a:endParaRPr>
          </a:p>
        </p:txBody>
      </p:sp>
      <p:sp>
        <p:nvSpPr>
          <p:cNvPr id="3" name="Rectangles 2"/>
          <p:cNvSpPr/>
          <p:nvPr/>
        </p:nvSpPr>
        <p:spPr>
          <a:xfrm>
            <a:off x="600456" y="5958840"/>
            <a:ext cx="9540240" cy="185928"/>
          </a:xfrm>
          <a:prstGeom prst="rect">
            <a:avLst/>
          </a:prstGeom>
        </p:spPr>
        <p:txBody>
          <a:bodyPr wrap="none" lIns="0" tIns="0" rIns="0" bIns="0">
            <a:noAutofit/>
          </a:bodyPr>
          <a:p>
            <a:pPr marL="901700" indent="0"/>
            <a:r>
              <a:rPr lang="en-US" sz="4200">
                <a:solidFill>
                  <a:srgbClr val="1C1929"/>
                </a:solidFill>
                <a:latin typeface="Calibri" panose="020F0502020204030204"/>
              </a:rPr>
              <a:t>}</a:t>
            </a:r>
            <a:endParaRPr lang="en-US" sz="4200">
              <a:solidFill>
                <a:srgbClr val="1C1929"/>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13816"/>
            <a:ext cx="2691384" cy="420624"/>
          </a:xfrm>
          <a:prstGeom prst="rect">
            <a:avLst/>
          </a:prstGeom>
        </p:spPr>
        <p:txBody>
          <a:bodyPr wrap="none" lIns="0" tIns="0" rIns="0" bIns="0">
            <a:noAutofit/>
          </a:bodyPr>
          <a:p>
            <a:pPr indent="0"/>
            <a:r>
              <a:rPr lang="en-US" sz="4200">
                <a:latin typeface="Calibri" panose="020F0502020204030204"/>
              </a:rPr>
              <a:t>ThreadStart</a:t>
            </a:r>
            <a:endParaRPr lang="en-US" sz="4200">
              <a:latin typeface="Calibri" panose="020F0502020204030204"/>
            </a:endParaRPr>
          </a:p>
        </p:txBody>
      </p:sp>
      <p:sp>
        <p:nvSpPr>
          <p:cNvPr id="3" name="Rectangles 2"/>
          <p:cNvSpPr/>
          <p:nvPr/>
        </p:nvSpPr>
        <p:spPr>
          <a:xfrm>
            <a:off x="969264" y="1911096"/>
            <a:ext cx="10094976" cy="2919984"/>
          </a:xfrm>
          <a:prstGeom prst="rect">
            <a:avLst/>
          </a:prstGeom>
        </p:spPr>
        <p:txBody>
          <a:bodyPr lIns="0" tIns="0" rIns="0" bIns="0">
            <a:noAutofit/>
          </a:bodyPr>
          <a:p>
            <a:pPr marL="190500" indent="-190500">
              <a:lnSpc>
                <a:spcPts val="3025"/>
              </a:lnSpc>
              <a:spcAft>
                <a:spcPts val="630"/>
              </a:spcAft>
            </a:pPr>
            <a:r>
              <a:rPr lang="en-US" sz="2600">
                <a:latin typeface="Calibri" panose="020F0502020204030204"/>
              </a:rPr>
              <a:t>•    </a:t>
            </a:r>
            <a:r>
              <a:rPr lang="en-US" sz="2700" i="1" spc="-50">
                <a:latin typeface="Calibri" panose="020F0502020204030204"/>
              </a:rPr>
              <a:t>Thre</a:t>
            </a:r>
            <a:r>
              <a:rPr lang="en-GB" altLang="en-US" sz="2700" i="1" spc="-50">
                <a:latin typeface="Calibri" panose="020F0502020204030204"/>
              </a:rPr>
              <a:t>a</a:t>
            </a:r>
            <a:r>
              <a:rPr lang="en-US" sz="2700" i="1" spc="-50">
                <a:latin typeface="Calibri" panose="020F0502020204030204"/>
              </a:rPr>
              <a:t>dSt</a:t>
            </a:r>
            <a:r>
              <a:rPr lang="en-GB" altLang="en-US" sz="2700" i="1" spc="-50">
                <a:latin typeface="Calibri" panose="020F0502020204030204"/>
              </a:rPr>
              <a:t>a</a:t>
            </a:r>
            <a:r>
              <a:rPr lang="en-US" sz="2700" i="1" spc="-50">
                <a:latin typeface="Calibri" panose="020F0502020204030204"/>
              </a:rPr>
              <a:t>rt</a:t>
            </a:r>
            <a:r>
              <a:rPr lang="en-US" sz="2600">
                <a:latin typeface="Calibri" panose="020F0502020204030204"/>
              </a:rPr>
              <a:t> is a </a:t>
            </a:r>
            <a:r>
              <a:rPr lang="en-US" sz="2600" u="sng">
                <a:latin typeface="Calibri" panose="020F0502020204030204"/>
              </a:rPr>
              <a:t>delegate</a:t>
            </a:r>
            <a:r>
              <a:rPr lang="en-US" sz="2600">
                <a:latin typeface="Calibri" panose="020F0502020204030204"/>
              </a:rPr>
              <a:t> which represents a method to be invoked when this thread begins executing.</a:t>
            </a:r>
            <a:endParaRPr lang="en-US" sz="2600">
              <a:latin typeface="Calibri" panose="020F0502020204030204"/>
            </a:endParaRPr>
          </a:p>
          <a:p>
            <a:pPr marL="190500" indent="-190500">
              <a:lnSpc>
                <a:spcPts val="3025"/>
              </a:lnSpc>
              <a:spcAft>
                <a:spcPts val="630"/>
              </a:spcAft>
            </a:pPr>
            <a:r>
              <a:rPr lang="en-US" sz="2600" b="1">
                <a:latin typeface="Calibri" panose="020F0502020204030204"/>
              </a:rPr>
              <a:t>•Thread(ThreadStart) Constructor </a:t>
            </a:r>
            <a:r>
              <a:rPr lang="en-US" sz="2600">
                <a:latin typeface="Calibri" panose="020F0502020204030204"/>
              </a:rPr>
              <a:t>is used to initialize a new instance of a Thread class. This constructor will give </a:t>
            </a:r>
            <a:r>
              <a:rPr lang="en-US" sz="2700" i="1" spc="-50">
                <a:latin typeface="Calibri" panose="020F0502020204030204"/>
              </a:rPr>
              <a:t>ArgumentNullException</a:t>
            </a:r>
            <a:r>
              <a:rPr lang="en-US" sz="2600">
                <a:latin typeface="Calibri" panose="020F0502020204030204"/>
              </a:rPr>
              <a:t> if the value of the parameter is null.</a:t>
            </a:r>
            <a:endParaRPr lang="en-US" sz="2600">
              <a:latin typeface="Calibri" panose="020F0502020204030204"/>
            </a:endParaRPr>
          </a:p>
          <a:p>
            <a:pPr indent="0" algn="just">
              <a:spcAft>
                <a:spcPts val="840"/>
              </a:spcAft>
            </a:pPr>
            <a:r>
              <a:rPr lang="en-US" sz="2600">
                <a:latin typeface="Calibri" panose="020F0502020204030204"/>
              </a:rPr>
              <a:t>•    Syntax:</a:t>
            </a:r>
            <a:endParaRPr lang="en-US" sz="2600">
              <a:latin typeface="Calibri" panose="020F0502020204030204"/>
            </a:endParaRPr>
          </a:p>
          <a:p>
            <a:pPr marL="1346200" indent="0"/>
            <a:r>
              <a:rPr lang="en-US" sz="2100">
                <a:solidFill>
                  <a:srgbClr val="01AEEE"/>
                </a:solidFill>
                <a:latin typeface="Consolas" panose="020B0609020204030204"/>
              </a:rPr>
              <a:t>public Thread(ThreadStart start);</a:t>
            </a:r>
            <a:endParaRPr lang="en-US" sz="2100">
              <a:solidFill>
                <a:srgbClr val="01AEEE"/>
              </a:solidFill>
              <a:latin typeface="Consolas" panose="020B0609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502920"/>
            <a:ext cx="9244584" cy="5312664"/>
          </a:xfrm>
          <a:prstGeom prst="rect">
            <a:avLst/>
          </a:prstGeom>
        </p:spPr>
        <p:txBody>
          <a:bodyPr lIns="0" tIns="0" rIns="0" bIns="0">
            <a:noAutofit/>
          </a:bodyPr>
          <a:p>
            <a:pPr marL="101600" indent="0">
              <a:spcAft>
                <a:spcPts val="1680"/>
              </a:spcAft>
            </a:pPr>
            <a:r>
              <a:rPr lang="en-US" sz="3900">
                <a:latin typeface="Calibri" panose="020F0502020204030204"/>
              </a:rPr>
              <a:t>ThreadStart</a:t>
            </a:r>
            <a:endParaRPr lang="en-US" sz="3900">
              <a:latin typeface="Calibri" panose="020F0502020204030204"/>
            </a:endParaRPr>
          </a:p>
          <a:p>
            <a:pPr marL="101600" indent="0">
              <a:lnSpc>
                <a:spcPts val="1920"/>
              </a:lnSpc>
            </a:pPr>
            <a:r>
              <a:rPr lang="en-US" sz="1700" spc="-50">
                <a:solidFill>
                  <a:srgbClr val="1812B5"/>
                </a:solidFill>
                <a:latin typeface="Consolas" panose="020B0609020204030204"/>
              </a:rPr>
              <a:t>namespace </a:t>
            </a:r>
            <a:r>
              <a:rPr lang="en-US" sz="1700" spc="-50">
                <a:solidFill>
                  <a:srgbClr val="120D18"/>
                </a:solidFill>
                <a:latin typeface="Consolas" panose="020B0609020204030204"/>
              </a:rPr>
              <a:t>Sessionl2Demo</a:t>
            </a:r>
            <a:endParaRPr lang="en-US" sz="1700" spc="-50">
              <a:solidFill>
                <a:srgbClr val="120D18"/>
              </a:solidFill>
              <a:latin typeface="Consolas" panose="020B0609020204030204"/>
            </a:endParaRPr>
          </a:p>
          <a:p>
            <a:pPr marL="101600" indent="0">
              <a:lnSpc>
                <a:spcPts val="192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08000" indent="0"/>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08000" indent="0">
              <a:lnSpc>
                <a:spcPts val="1895"/>
              </a:lnSpc>
            </a:pPr>
            <a:r>
              <a:rPr lang="en-US" sz="1700" spc="-50">
                <a:solidFill>
                  <a:srgbClr val="1812B5"/>
                </a:solidFill>
                <a:latin typeface="Consolas" panose="020B0609020204030204"/>
              </a:rPr>
              <a:t>public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508000" indent="0">
              <a:lnSpc>
                <a:spcPts val="189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1600" indent="0" algn="just"/>
            <a:r>
              <a:rPr lang="en-US" sz="900" spc="-50">
                <a:solidFill>
                  <a:srgbClr val="D4D4D4"/>
                </a:solidFill>
                <a:latin typeface="Calibri" panose="020F0502020204030204"/>
              </a:rPr>
              <a:t>!    !    </a:t>
            </a:r>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a:p>
            <a:pPr marL="927100" indent="0">
              <a:lnSpc>
                <a:spcPts val="1920"/>
              </a:lnSpc>
            </a:pPr>
            <a:r>
              <a:rPr lang="en-US" sz="1700" spc="-50">
                <a:solidFill>
                  <a:srgbClr val="1812B5"/>
                </a:solidFill>
                <a:latin typeface="Consolas" panose="020B0609020204030204"/>
              </a:rPr>
              <a:t>static void </a:t>
            </a:r>
            <a:r>
              <a:rPr lang="en-US" sz="1700" spc="-50">
                <a:solidFill>
                  <a:srgbClr val="695740"/>
                </a:solidFill>
                <a:latin typeface="Consolas" panose="020B0609020204030204"/>
              </a:rPr>
              <a:t>getThreadlnf ormationO</a:t>
            </a:r>
            <a:endParaRPr lang="en-US" sz="1700" spc="-50">
              <a:solidFill>
                <a:srgbClr val="695740"/>
              </a:solidFill>
              <a:latin typeface="Consolas" panose="020B0609020204030204"/>
            </a:endParaRPr>
          </a:p>
          <a:p>
            <a:pPr marL="927100" indent="0">
              <a:lnSpc>
                <a:spcPts val="192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46200" indent="0"/>
            <a:r>
              <a:rPr lang="en-US" sz="1700" spc="-50">
                <a:solidFill>
                  <a:srgbClr val="811BAD"/>
                </a:solidFill>
                <a:latin typeface="Consolas" panose="020B0609020204030204"/>
              </a:rPr>
              <a:t>for </a:t>
            </a:r>
            <a:r>
              <a:rPr lang="en-US" sz="1700" spc="-50">
                <a:solidFill>
                  <a:srgbClr val="1812B5"/>
                </a:solidFill>
                <a:latin typeface="Consolas" panose="020B0609020204030204"/>
              </a:rPr>
              <a:t>(int </a:t>
            </a:r>
            <a:r>
              <a:rPr lang="en-US" sz="1700" spc="-50">
                <a:solidFill>
                  <a:srgbClr val="34357D"/>
                </a:solidFill>
                <a:latin typeface="Consolas" panose="020B0609020204030204"/>
              </a:rPr>
              <a:t>i </a:t>
            </a:r>
            <a:r>
              <a:rPr lang="en-US" sz="1700" spc="-50">
                <a:latin typeface="Consolas" panose="020B0609020204030204"/>
              </a:rPr>
              <a:t>= </a:t>
            </a:r>
            <a:r>
              <a:rPr lang="en-US" sz="1700" spc="-50">
                <a:solidFill>
                  <a:srgbClr val="120D18"/>
                </a:solidFill>
                <a:latin typeface="Consolas" panose="020B0609020204030204"/>
              </a:rPr>
              <a:t>1; </a:t>
            </a:r>
            <a:r>
              <a:rPr lang="en-US" sz="1700" spc="-50">
                <a:solidFill>
                  <a:srgbClr val="34357D"/>
                </a:solidFill>
                <a:latin typeface="Consolas" panose="020B0609020204030204"/>
              </a:rPr>
              <a:t>i </a:t>
            </a:r>
            <a:r>
              <a:rPr lang="en-US" sz="1700" spc="-50">
                <a:solidFill>
                  <a:srgbClr val="120D18"/>
                </a:solidFill>
                <a:latin typeface="Consolas" panose="020B0609020204030204"/>
              </a:rPr>
              <a:t>&lt;=10; i++)</a:t>
            </a:r>
            <a:endParaRPr lang="en-US" sz="1700" spc="-50">
              <a:solidFill>
                <a:srgbClr val="120D18"/>
              </a:solidFill>
              <a:latin typeface="Consolas" panose="020B0609020204030204"/>
            </a:endParaRPr>
          </a:p>
          <a:p>
            <a:pPr marL="101600" indent="0" algn="just"/>
            <a:r>
              <a:rPr lang="en-US" sz="800" b="1">
                <a:solidFill>
                  <a:srgbClr val="D4D4D4"/>
                </a:solidFill>
                <a:latin typeface="Consolas" panose="020B0609020204030204"/>
              </a:rPr>
              <a:t>| </a:t>
            </a:r>
            <a:r>
              <a:rPr lang="en-US" sz="800" b="1">
                <a:solidFill>
                  <a:srgbClr val="120D18"/>
                </a:solidFill>
                <a:latin typeface="Consolas" panose="020B0609020204030204"/>
              </a:rPr>
              <a:t>{</a:t>
            </a:r>
            <a:endParaRPr lang="en-US" sz="800" b="1">
              <a:solidFill>
                <a:srgbClr val="120D18"/>
              </a:solidFill>
              <a:latin typeface="Consolas" panose="020B0609020204030204"/>
            </a:endParaRPr>
          </a:p>
          <a:p>
            <a:pPr marL="1765300" indent="0">
              <a:lnSpc>
                <a:spcPts val="1750"/>
              </a:lnSpc>
            </a:pPr>
            <a:r>
              <a:rPr lang="en-US" sz="1700" spc="-50">
                <a:solidFill>
                  <a:srgbClr val="408EA2"/>
                </a:solidFill>
                <a:latin typeface="Consolas" panose="020B0609020204030204"/>
              </a:rPr>
              <a:t>Console</a:t>
            </a:r>
            <a:r>
              <a:rPr lang="en-US" sz="1700" spc="-50">
                <a:solidFill>
                  <a:srgbClr val="695740"/>
                </a:solidFill>
                <a:latin typeface="Consolas" panose="020B0609020204030204"/>
              </a:rPr>
              <a:t>.WriteLineC'In </a:t>
            </a:r>
            <a:r>
              <a:rPr lang="en-US" sz="1700" spc="-50">
                <a:solidFill>
                  <a:srgbClr val="8D202B"/>
                </a:solidFill>
                <a:latin typeface="Consolas" panose="020B0609020204030204"/>
              </a:rPr>
              <a:t>progress thread is:" </a:t>
            </a:r>
            <a:r>
              <a:rPr lang="en-US" sz="1700" spc="-50">
                <a:solidFill>
                  <a:srgbClr val="120D18"/>
                </a:solidFill>
                <a:latin typeface="Consolas" panose="020B0609020204030204"/>
              </a:rPr>
              <a:t>+ </a:t>
            </a:r>
            <a:r>
              <a:rPr lang="en-US" sz="1700" spc="-50">
                <a:solidFill>
                  <a:srgbClr val="408EA2"/>
                </a:solidFill>
                <a:latin typeface="Consolas" panose="020B0609020204030204"/>
              </a:rPr>
              <a:t>Thread</a:t>
            </a:r>
            <a:r>
              <a:rPr lang="en-US" sz="1700" spc="-50">
                <a:solidFill>
                  <a:srgbClr val="120D18"/>
                </a:solidFill>
                <a:latin typeface="Consolas" panose="020B0609020204030204"/>
              </a:rPr>
              <a:t>.CurrentThread</a:t>
            </a:r>
            <a:r>
              <a:rPr lang="en-US" sz="1700" spc="-50">
                <a:latin typeface="Consolas" panose="020B0609020204030204"/>
              </a:rPr>
              <a:t>.</a:t>
            </a:r>
            <a:r>
              <a:rPr lang="en-US" sz="1700" spc="-50">
                <a:solidFill>
                  <a:srgbClr val="120D18"/>
                </a:solidFill>
                <a:latin typeface="Consolas" panose="020B0609020204030204"/>
              </a:rPr>
              <a:t>Name); </a:t>
            </a:r>
            <a:r>
              <a:rPr lang="en-US" sz="1700" spc="-50">
                <a:solidFill>
                  <a:srgbClr val="408EA2"/>
                </a:solidFill>
                <a:latin typeface="Consolas" panose="020B0609020204030204"/>
              </a:rPr>
              <a:t>Thread</a:t>
            </a:r>
            <a:r>
              <a:rPr lang="en-US" sz="1700" spc="-50">
                <a:solidFill>
                  <a:srgbClr val="120D18"/>
                </a:solidFill>
                <a:latin typeface="Consolas" panose="020B0609020204030204"/>
              </a:rPr>
              <a:t>.</a:t>
            </a:r>
            <a:r>
              <a:rPr lang="en-US" sz="1700" spc="-50">
                <a:solidFill>
                  <a:srgbClr val="332F38"/>
                </a:solidFill>
                <a:latin typeface="Consolas" panose="020B0609020204030204"/>
              </a:rPr>
              <a:t>Sleep(100O)</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1346200" indent="0"/>
            <a:r>
              <a:rPr lang="en-US" sz="2600">
                <a:solidFill>
                  <a:srgbClr val="120D18"/>
                </a:solidFill>
                <a:latin typeface="Calibri" panose="020F0502020204030204"/>
              </a:rPr>
              <a:t>}</a:t>
            </a:r>
            <a:endParaRPr lang="en-US" sz="2600">
              <a:solidFill>
                <a:srgbClr val="120D18"/>
              </a:solidFill>
              <a:latin typeface="Calibri" panose="020F0502020204030204"/>
            </a:endParaRPr>
          </a:p>
          <a:p>
            <a:pPr marL="927100" indent="0"/>
            <a:r>
              <a:rPr lang="en-US" sz="2600">
                <a:solidFill>
                  <a:srgbClr val="120D18"/>
                </a:solidFill>
                <a:latin typeface="Calibri" panose="020F0502020204030204"/>
              </a:rPr>
              <a:t>}</a:t>
            </a:r>
            <a:endParaRPr lang="en-US" sz="2600">
              <a:solidFill>
                <a:srgbClr val="120D18"/>
              </a:solidFill>
              <a:latin typeface="Calibri" panose="020F0502020204030204"/>
            </a:endParaRPr>
          </a:p>
          <a:p>
            <a:pPr marL="927100" indent="0"/>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927100" indent="0"/>
            <a:r>
              <a:rPr lang="en-US" sz="1700" spc="-50">
                <a:solidFill>
                  <a:srgbClr val="1812B5"/>
                </a:solidFill>
                <a:latin typeface="Consolas" panose="020B0609020204030204"/>
              </a:rPr>
              <a:t>static void </a:t>
            </a:r>
            <a:r>
              <a:rPr lang="en-US" sz="1700" spc="-50">
                <a:solidFill>
                  <a:srgbClr val="34357D"/>
                </a:solidFill>
                <a:latin typeface="Consolas" panose="020B0609020204030204"/>
              </a:rPr>
              <a:t>MainCstring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101600" indent="0"/>
            <a:r>
              <a:rPr lang="en-US" sz="2600">
                <a:solidFill>
                  <a:srgbClr val="D4D4D4"/>
                </a:solidFill>
                <a:latin typeface="Calibri" panose="020F0502020204030204"/>
              </a:rPr>
              <a:t>| </a:t>
            </a:r>
            <a:r>
              <a:rPr lang="en-US" sz="2600">
                <a:solidFill>
                  <a:srgbClr val="120D18"/>
                </a:solidFill>
                <a:latin typeface="Calibri" panose="020F0502020204030204"/>
              </a:rPr>
              <a:t>{</a:t>
            </a:r>
            <a:endParaRPr lang="en-US" sz="2600">
              <a:solidFill>
                <a:srgbClr val="120D18"/>
              </a:solidFill>
              <a:latin typeface="Calibri" panose="020F0502020204030204"/>
            </a:endParaRPr>
          </a:p>
          <a:p>
            <a:pPr marL="1346200" marR="1473835" indent="0">
              <a:lnSpc>
                <a:spcPts val="1750"/>
              </a:lnSpc>
            </a:pPr>
            <a:r>
              <a:rPr lang="en-US" sz="1700" spc="-50">
                <a:solidFill>
                  <a:srgbClr val="1B7721"/>
                </a:solidFill>
                <a:latin typeface="Consolas" panose="020B0609020204030204"/>
              </a:rPr>
              <a:t>// Thread(ThreadStart) constructor with static method </a:t>
            </a:r>
            <a:r>
              <a:rPr lang="en-US" sz="1700" spc="-50">
                <a:solidFill>
                  <a:srgbClr val="408EA2"/>
                </a:solidFill>
                <a:latin typeface="Consolas" panose="020B0609020204030204"/>
              </a:rPr>
              <a:t>Thread </a:t>
            </a:r>
            <a:r>
              <a:rPr lang="en-US" sz="1700" spc="-50">
                <a:solidFill>
                  <a:srgbClr val="34357D"/>
                </a:solidFill>
                <a:latin typeface="Consolas" panose="020B0609020204030204"/>
              </a:rPr>
              <a:t>tl </a:t>
            </a:r>
            <a:r>
              <a:rPr lang="en-US" sz="1700" spc="-50">
                <a:latin typeface="Consolas" panose="020B0609020204030204"/>
              </a:rPr>
              <a:t>= </a:t>
            </a:r>
            <a:r>
              <a:rPr lang="en-US" sz="1700" spc="-50">
                <a:solidFill>
                  <a:srgbClr val="1812B5"/>
                </a:solidFill>
                <a:latin typeface="Consolas" panose="020B0609020204030204"/>
              </a:rPr>
              <a:t>new </a:t>
            </a:r>
            <a:r>
              <a:rPr lang="en-US" sz="1700" spc="-50">
                <a:solidFill>
                  <a:srgbClr val="325199"/>
                </a:solidFill>
                <a:latin typeface="Consolas" panose="020B0609020204030204"/>
              </a:rPr>
              <a:t>ThreadCnew </a:t>
            </a:r>
            <a:r>
              <a:rPr lang="en-US" sz="1700" spc="-50">
                <a:solidFill>
                  <a:srgbClr val="695740"/>
                </a:solidFill>
                <a:latin typeface="Consolas" panose="020B0609020204030204"/>
              </a:rPr>
              <a:t>ThreadStart(getThreadlnformation))</a:t>
            </a:r>
            <a:r>
              <a:rPr lang="en-US" sz="1700" spc="-50">
                <a:solidFill>
                  <a:srgbClr val="120D18"/>
                </a:solidFill>
                <a:latin typeface="Consolas" panose="020B0609020204030204"/>
              </a:rPr>
              <a:t>; tl.Name </a:t>
            </a:r>
            <a:r>
              <a:rPr lang="en-US" sz="1700" spc="-50">
                <a:latin typeface="Consolas" panose="020B0609020204030204"/>
              </a:rPr>
              <a:t>= </a:t>
            </a:r>
            <a:r>
              <a:rPr lang="en-US" sz="1700" spc="-50">
                <a:solidFill>
                  <a:srgbClr val="8D202B"/>
                </a:solidFill>
                <a:latin typeface="Consolas" panose="020B0609020204030204"/>
              </a:rPr>
              <a:t>"MyThreadl"</a:t>
            </a:r>
            <a:r>
              <a:rPr lang="en-US" sz="1700" spc="-50">
                <a:solidFill>
                  <a:srgbClr val="120D18"/>
                </a:solidFill>
                <a:latin typeface="Consolas" panose="020B0609020204030204"/>
              </a:rPr>
              <a:t>; </a:t>
            </a:r>
            <a:r>
              <a:rPr lang="en-US" sz="1700" spc="-50">
                <a:solidFill>
                  <a:srgbClr val="34357D"/>
                </a:solidFill>
                <a:latin typeface="Consolas" panose="020B0609020204030204"/>
              </a:rPr>
              <a:t>tl</a:t>
            </a:r>
            <a:r>
              <a:rPr lang="en-US" sz="1700" spc="-50">
                <a:solidFill>
                  <a:srgbClr val="120D18"/>
                </a:solidFill>
                <a:latin typeface="Consolas" panose="020B0609020204030204"/>
              </a:rPr>
              <a:t>.</a:t>
            </a:r>
            <a:r>
              <a:rPr lang="en-US" sz="1700" spc="-50">
                <a:solidFill>
                  <a:srgbClr val="695740"/>
                </a:solidFill>
                <a:latin typeface="Consolas" panose="020B0609020204030204"/>
              </a:rPr>
              <a:t>Start</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927100" indent="0">
              <a:lnSpc>
                <a:spcPts val="1750"/>
              </a:lnSpc>
              <a:spcAft>
                <a:spcPts val="105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3" name="Rectangles 2"/>
          <p:cNvSpPr/>
          <p:nvPr/>
        </p:nvSpPr>
        <p:spPr>
          <a:xfrm>
            <a:off x="908304" y="5876544"/>
            <a:ext cx="9244584" cy="161544"/>
          </a:xfrm>
          <a:prstGeom prst="rect">
            <a:avLst/>
          </a:prstGeom>
        </p:spPr>
        <p:txBody>
          <a:bodyPr wrap="none" lIns="0" tIns="0" rIns="0" bIns="0">
            <a:noAutofit/>
          </a:bodyPr>
          <a:p>
            <a:pPr marL="520700" indent="0">
              <a:lnSpc>
                <a:spcPts val="1750"/>
              </a:lnSpc>
            </a:pPr>
            <a:r>
              <a:rPr lang="en-US" sz="4200">
                <a:solidFill>
                  <a:srgbClr val="120D18"/>
                </a:solidFill>
                <a:latin typeface="Calibri" panose="020F0502020204030204"/>
              </a:rPr>
              <a:t>}</a:t>
            </a:r>
            <a:endParaRPr lang="en-US" sz="4200">
              <a:solidFill>
                <a:srgbClr val="120D18"/>
              </a:solidFill>
              <a:latin typeface="Calibri" panose="020F0502020204030204"/>
            </a:endParaRPr>
          </a:p>
        </p:txBody>
      </p:sp>
      <p:sp>
        <p:nvSpPr>
          <p:cNvPr id="4" name="Rectangles 3"/>
          <p:cNvSpPr/>
          <p:nvPr/>
        </p:nvSpPr>
        <p:spPr>
          <a:xfrm>
            <a:off x="908304" y="6099048"/>
            <a:ext cx="9244584" cy="179832"/>
          </a:xfrm>
          <a:prstGeom prst="rect">
            <a:avLst/>
          </a:prstGeom>
        </p:spPr>
        <p:txBody>
          <a:bodyPr wrap="none" lIns="0" tIns="0" rIns="0" bIns="0">
            <a:noAutofit/>
          </a:bodyPr>
          <a:p>
            <a:pPr marL="101600" indent="0">
              <a:lnSpc>
                <a:spcPts val="1750"/>
              </a:lnSpc>
              <a:spcBef>
                <a:spcPts val="1050"/>
              </a:spcBef>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5462016" y="2023872"/>
            <a:ext cx="6467856" cy="3877056"/>
          </a:xfrm>
          <a:prstGeom prst="rect">
            <a:avLst/>
          </a:prstGeom>
        </p:spPr>
      </p:pic>
      <p:sp>
        <p:nvSpPr>
          <p:cNvPr id="3" name="Rectangles 2"/>
          <p:cNvSpPr/>
          <p:nvPr/>
        </p:nvSpPr>
        <p:spPr>
          <a:xfrm>
            <a:off x="908304" y="813816"/>
            <a:ext cx="5315712" cy="515112"/>
          </a:xfrm>
          <a:prstGeom prst="rect">
            <a:avLst/>
          </a:prstGeom>
        </p:spPr>
        <p:txBody>
          <a:bodyPr wrap="none" lIns="0" tIns="0" rIns="0" bIns="0">
            <a:noAutofit/>
          </a:bodyPr>
          <a:p>
            <a:pPr indent="0"/>
            <a:r>
              <a:rPr lang="en-US" sz="4200">
                <a:latin typeface="Calibri" panose="020F0502020204030204"/>
              </a:rPr>
              <a:t>Thread Synchronization</a:t>
            </a:r>
            <a:endParaRPr lang="en-US" sz="4200">
              <a:latin typeface="Calibri" panose="020F0502020204030204"/>
            </a:endParaRPr>
          </a:p>
        </p:txBody>
      </p:sp>
      <p:sp>
        <p:nvSpPr>
          <p:cNvPr id="4" name="Rectangles 3"/>
          <p:cNvSpPr/>
          <p:nvPr/>
        </p:nvSpPr>
        <p:spPr>
          <a:xfrm>
            <a:off x="1100328" y="1795272"/>
            <a:ext cx="3986784" cy="2932176"/>
          </a:xfrm>
          <a:prstGeom prst="rect">
            <a:avLst/>
          </a:prstGeom>
        </p:spPr>
        <p:txBody>
          <a:bodyPr lIns="0" tIns="0" rIns="0" bIns="0">
            <a:noAutofit/>
          </a:bodyPr>
          <a:p>
            <a:pPr indent="-165100" algn="just">
              <a:lnSpc>
                <a:spcPts val="3025"/>
              </a:lnSpc>
              <a:spcAft>
                <a:spcPts val="630"/>
              </a:spcAft>
            </a:pPr>
            <a:r>
              <a:rPr lang="en-US" sz="2600">
                <a:latin typeface="Calibri" panose="020F0502020204030204"/>
              </a:rPr>
              <a:t>•Synchronization is a technique that allows </a:t>
            </a:r>
            <a:r>
              <a:rPr lang="en-US" sz="2600">
                <a:solidFill>
                  <a:srgbClr val="FC0000"/>
                </a:solidFill>
                <a:latin typeface="Calibri" panose="020F0502020204030204"/>
              </a:rPr>
              <a:t>only one thread </a:t>
            </a:r>
            <a:r>
              <a:rPr lang="en-US" sz="2600">
                <a:latin typeface="Calibri" panose="020F0502020204030204"/>
              </a:rPr>
              <a:t>to </a:t>
            </a:r>
            <a:r>
              <a:rPr lang="en-US" sz="2600">
                <a:solidFill>
                  <a:srgbClr val="FC0000"/>
                </a:solidFill>
                <a:latin typeface="Calibri" panose="020F0502020204030204"/>
              </a:rPr>
              <a:t>access the resource </a:t>
            </a:r>
            <a:r>
              <a:rPr lang="en-US" sz="2600">
                <a:latin typeface="Calibri" panose="020F0502020204030204"/>
              </a:rPr>
              <a:t>for the particular time. </a:t>
            </a:r>
            <a:r>
              <a:rPr lang="en-US" sz="2600">
                <a:solidFill>
                  <a:srgbClr val="FC0000"/>
                </a:solidFill>
                <a:latin typeface="Calibri" panose="020F0502020204030204"/>
              </a:rPr>
              <a:t>No other thread </a:t>
            </a:r>
            <a:r>
              <a:rPr lang="en-US" sz="2600">
                <a:latin typeface="Calibri" panose="020F0502020204030204"/>
              </a:rPr>
              <a:t>can </a:t>
            </a:r>
            <a:r>
              <a:rPr lang="en-US" sz="2600">
                <a:solidFill>
                  <a:srgbClr val="FC0000"/>
                </a:solidFill>
                <a:latin typeface="Calibri" panose="020F0502020204030204"/>
              </a:rPr>
              <a:t>interrupt </a:t>
            </a:r>
            <a:r>
              <a:rPr lang="en-US" sz="2600">
                <a:latin typeface="Calibri" panose="020F0502020204030204"/>
              </a:rPr>
              <a:t>until the </a:t>
            </a:r>
            <a:r>
              <a:rPr lang="en-US" sz="2600">
                <a:solidFill>
                  <a:srgbClr val="FC0000"/>
                </a:solidFill>
                <a:latin typeface="Calibri" panose="020F0502020204030204"/>
              </a:rPr>
              <a:t>assigned thread finishes </a:t>
            </a:r>
            <a:r>
              <a:rPr lang="en-US" sz="2600">
                <a:latin typeface="Calibri" panose="020F0502020204030204"/>
              </a:rPr>
              <a:t>its </a:t>
            </a:r>
            <a:r>
              <a:rPr lang="en-US" sz="2600">
                <a:solidFill>
                  <a:srgbClr val="FC0000"/>
                </a:solidFill>
                <a:latin typeface="Calibri" panose="020F0502020204030204"/>
              </a:rPr>
              <a:t>task.</a:t>
            </a:r>
            <a:endParaRPr lang="en-US" sz="2600">
              <a:solidFill>
                <a:srgbClr val="FC0000"/>
              </a:solidFill>
              <a:latin typeface="Calibri" panose="020F0502020204030204"/>
            </a:endParaRPr>
          </a:p>
        </p:txBody>
      </p:sp>
      <p:sp>
        <p:nvSpPr>
          <p:cNvPr id="5" name="Rectangles 4"/>
          <p:cNvSpPr/>
          <p:nvPr/>
        </p:nvSpPr>
        <p:spPr>
          <a:xfrm>
            <a:off x="1100328" y="4995672"/>
            <a:ext cx="1889760" cy="304800"/>
          </a:xfrm>
          <a:prstGeom prst="rect">
            <a:avLst/>
          </a:prstGeom>
        </p:spPr>
        <p:txBody>
          <a:bodyPr wrap="none" lIns="0" tIns="0" rIns="0" bIns="0">
            <a:noAutofit/>
          </a:bodyPr>
          <a:p>
            <a:pPr indent="-165100" algn="just">
              <a:spcAft>
                <a:spcPts val="840"/>
              </a:spcAft>
            </a:pPr>
            <a:r>
              <a:rPr lang="en-US" sz="2600">
                <a:latin typeface="Calibri" panose="020F0502020204030204"/>
              </a:rPr>
              <a:t>•Advantages:</a:t>
            </a:r>
            <a:endParaRPr lang="en-US" sz="2600">
              <a:latin typeface="Calibri" panose="020F0502020204030204"/>
            </a:endParaRPr>
          </a:p>
        </p:txBody>
      </p:sp>
      <p:sp>
        <p:nvSpPr>
          <p:cNvPr id="6" name="Rectangles 5"/>
          <p:cNvSpPr/>
          <p:nvPr/>
        </p:nvSpPr>
        <p:spPr>
          <a:xfrm>
            <a:off x="1536192" y="5431536"/>
            <a:ext cx="2356104" cy="210312"/>
          </a:xfrm>
          <a:prstGeom prst="rect">
            <a:avLst/>
          </a:prstGeom>
        </p:spPr>
        <p:txBody>
          <a:bodyPr wrap="none" lIns="0" tIns="0" rIns="0" bIns="0">
            <a:noAutofit/>
          </a:bodyPr>
          <a:p>
            <a:pPr indent="0" algn="just">
              <a:spcAft>
                <a:spcPts val="630"/>
              </a:spcAft>
            </a:pPr>
            <a:r>
              <a:rPr lang="en-US" sz="1700">
                <a:latin typeface="Calibri" panose="020F0502020204030204"/>
              </a:rPr>
              <a:t>•    Consistency Maintain</a:t>
            </a:r>
            <a:endParaRPr lang="en-US" sz="1700">
              <a:latin typeface="Calibri" panose="020F0502020204030204"/>
            </a:endParaRPr>
          </a:p>
        </p:txBody>
      </p:sp>
      <p:sp>
        <p:nvSpPr>
          <p:cNvPr id="7" name="Rectangles 6"/>
          <p:cNvSpPr/>
          <p:nvPr/>
        </p:nvSpPr>
        <p:spPr>
          <a:xfrm>
            <a:off x="1536192" y="5760720"/>
            <a:ext cx="2566416" cy="176784"/>
          </a:xfrm>
          <a:prstGeom prst="rect">
            <a:avLst/>
          </a:prstGeom>
        </p:spPr>
        <p:txBody>
          <a:bodyPr wrap="none" lIns="0" tIns="0" rIns="0" bIns="0">
            <a:noAutofit/>
          </a:bodyPr>
          <a:p>
            <a:pPr indent="0" algn="just"/>
            <a:r>
              <a:rPr lang="en-US" sz="1700">
                <a:latin typeface="Calibri" panose="020F0502020204030204"/>
              </a:rPr>
              <a:t>•    No Thread Interference</a:t>
            </a:r>
            <a:endParaRPr lang="en-US" sz="1700">
              <a:latin typeface="Calibri" panose="020F0502020204030204"/>
            </a:endParaRPr>
          </a:p>
        </p:txBody>
      </p:sp>
      <p:sp>
        <p:nvSpPr>
          <p:cNvPr id="8" name="Rectangles 7"/>
          <p:cNvSpPr/>
          <p:nvPr/>
        </p:nvSpPr>
        <p:spPr>
          <a:xfrm>
            <a:off x="5462016" y="5967984"/>
            <a:ext cx="4949952" cy="170688"/>
          </a:xfrm>
          <a:prstGeom prst="rect">
            <a:avLst/>
          </a:prstGeom>
        </p:spPr>
        <p:txBody>
          <a:bodyPr wrap="none" lIns="0" tIns="0" rIns="0" bIns="0">
            <a:noAutofit/>
          </a:bodyPr>
          <a:p>
            <a:pPr indent="0" algn="r"/>
            <a:r>
              <a:rPr lang="en-US" sz="1500">
                <a:latin typeface="Calibri" panose="020F0502020204030204"/>
              </a:rPr>
              <a:t>Money withdraw from the same bank account at the same time</a:t>
            </a:r>
            <a:endParaRPr lang="en-US" sz="1500">
              <a:latin typeface="Calibri" panose="020F0502020204030204"/>
            </a:endParaRPr>
          </a:p>
        </p:txBody>
      </p:sp>
      <p:sp>
        <p:nvSpPr>
          <p:cNvPr id="9" name="Rectangles 8"/>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0" name="Rectangles 9"/>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13816"/>
            <a:ext cx="5315712" cy="515112"/>
          </a:xfrm>
          <a:prstGeom prst="rect">
            <a:avLst/>
          </a:prstGeom>
        </p:spPr>
        <p:txBody>
          <a:bodyPr wrap="none" lIns="0" tIns="0" rIns="0" bIns="0">
            <a:noAutofit/>
          </a:bodyPr>
          <a:p>
            <a:pPr indent="0"/>
            <a:r>
              <a:rPr lang="en-US" sz="4200">
                <a:latin typeface="Calibri" panose="020F0502020204030204"/>
              </a:rPr>
              <a:t>Thread Synchronization</a:t>
            </a:r>
            <a:endParaRPr lang="en-US" sz="4200">
              <a:latin typeface="Calibri" panose="020F0502020204030204"/>
            </a:endParaRPr>
          </a:p>
        </p:txBody>
      </p:sp>
      <p:sp>
        <p:nvSpPr>
          <p:cNvPr id="3" name="Rectangles 2"/>
          <p:cNvSpPr/>
          <p:nvPr/>
        </p:nvSpPr>
        <p:spPr>
          <a:xfrm>
            <a:off x="917448" y="1911096"/>
            <a:ext cx="10299192" cy="2072640"/>
          </a:xfrm>
          <a:prstGeom prst="rect">
            <a:avLst/>
          </a:prstGeom>
        </p:spPr>
        <p:txBody>
          <a:bodyPr lIns="0" tIns="0" rIns="0" bIns="0">
            <a:noAutofit/>
          </a:bodyPr>
          <a:p>
            <a:pPr marL="241300" indent="-241300">
              <a:spcAft>
                <a:spcPts val="1260"/>
              </a:spcAft>
            </a:pPr>
            <a:r>
              <a:rPr lang="en-US" sz="2600" b="1">
                <a:solidFill>
                  <a:srgbClr val="00AD50"/>
                </a:solidFill>
                <a:latin typeface="Calibri" panose="020F0502020204030204"/>
              </a:rPr>
              <a:t>Synchronizing critical data using lock :</a:t>
            </a:r>
            <a:endParaRPr lang="en-US" sz="2600" b="1">
              <a:solidFill>
                <a:srgbClr val="00AD50"/>
              </a:solidFill>
              <a:latin typeface="Calibri" panose="020F0502020204030204"/>
            </a:endParaRPr>
          </a:p>
          <a:p>
            <a:pPr marL="241300" indent="-241300">
              <a:lnSpc>
                <a:spcPts val="3025"/>
              </a:lnSpc>
              <a:spcAft>
                <a:spcPts val="630"/>
              </a:spcAft>
            </a:pPr>
            <a:r>
              <a:rPr lang="en-US" sz="2600" b="1">
                <a:latin typeface="Calibri" panose="020F0502020204030204"/>
              </a:rPr>
              <a:t>•lock keyword </a:t>
            </a:r>
            <a:r>
              <a:rPr lang="en-US" sz="2600">
                <a:latin typeface="Calibri" panose="020F0502020204030204"/>
              </a:rPr>
              <a:t>to execute program synchronously. It is used to </a:t>
            </a:r>
            <a:r>
              <a:rPr lang="en-US" sz="2600">
                <a:solidFill>
                  <a:srgbClr val="BF0000"/>
                </a:solidFill>
                <a:latin typeface="Calibri" panose="020F0502020204030204"/>
              </a:rPr>
              <a:t>get lock for the current thread, </a:t>
            </a:r>
            <a:r>
              <a:rPr lang="en-US" sz="2600">
                <a:solidFill>
                  <a:srgbClr val="01AEEE"/>
                </a:solidFill>
                <a:latin typeface="Calibri" panose="020F0502020204030204"/>
              </a:rPr>
              <a:t>execute the task </a:t>
            </a:r>
            <a:r>
              <a:rPr lang="en-US" sz="2600">
                <a:latin typeface="Calibri" panose="020F0502020204030204"/>
              </a:rPr>
              <a:t>and then </a:t>
            </a:r>
            <a:r>
              <a:rPr lang="en-US" sz="2600">
                <a:solidFill>
                  <a:srgbClr val="6E2F9E"/>
                </a:solidFill>
                <a:latin typeface="Calibri" panose="020F0502020204030204"/>
              </a:rPr>
              <a:t>release the lock.</a:t>
            </a:r>
            <a:endParaRPr lang="en-US" sz="2600">
              <a:solidFill>
                <a:srgbClr val="6E2F9E"/>
              </a:solidFill>
              <a:latin typeface="Calibri" panose="020F0502020204030204"/>
            </a:endParaRPr>
          </a:p>
          <a:p>
            <a:pPr marL="241300" indent="-241300">
              <a:lnSpc>
                <a:spcPts val="3025"/>
              </a:lnSpc>
            </a:pPr>
            <a:r>
              <a:rPr lang="en-US" sz="2600">
                <a:latin typeface="Calibri" panose="020F0502020204030204"/>
              </a:rPr>
              <a:t>• It ensures that other thread </a:t>
            </a:r>
            <a:r>
              <a:rPr lang="en-US" sz="2600">
                <a:solidFill>
                  <a:srgbClr val="BF0000"/>
                </a:solidFill>
                <a:latin typeface="Calibri" panose="020F0502020204030204"/>
              </a:rPr>
              <a:t>does not interrupt </a:t>
            </a:r>
            <a:r>
              <a:rPr lang="en-US" sz="2600">
                <a:latin typeface="Calibri" panose="020F0502020204030204"/>
              </a:rPr>
              <a:t>the </a:t>
            </a:r>
            <a:r>
              <a:rPr lang="en-US" sz="2600">
                <a:solidFill>
                  <a:srgbClr val="BF0000"/>
                </a:solidFill>
                <a:latin typeface="Calibri" panose="020F0502020204030204"/>
              </a:rPr>
              <a:t>execution </a:t>
            </a:r>
            <a:r>
              <a:rPr lang="en-US" sz="2600">
                <a:latin typeface="Calibri" panose="020F0502020204030204"/>
              </a:rPr>
              <a:t>until the execution finish</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28016" y="231648"/>
            <a:ext cx="5455920" cy="390144"/>
          </a:xfrm>
          <a:prstGeom prst="rect">
            <a:avLst/>
          </a:prstGeom>
        </p:spPr>
        <p:txBody>
          <a:bodyPr wrap="none" lIns="0" tIns="0" rIns="0" bIns="0">
            <a:noAutofit/>
          </a:bodyPr>
          <a:p>
            <a:pPr indent="0">
              <a:spcAft>
                <a:spcPts val="840"/>
              </a:spcAft>
            </a:pPr>
            <a:r>
              <a:rPr lang="en-US" sz="2600" b="1">
                <a:solidFill>
                  <a:srgbClr val="00AD50"/>
                </a:solidFill>
                <a:latin typeface="Calibri" panose="020F0502020204030204"/>
              </a:rPr>
              <a:t>Synchronizing critical data using lock</a:t>
            </a:r>
            <a:endParaRPr lang="en-US" sz="2600" b="1">
              <a:solidFill>
                <a:srgbClr val="00AD50"/>
              </a:solidFill>
              <a:latin typeface="Calibri" panose="020F0502020204030204"/>
            </a:endParaRPr>
          </a:p>
        </p:txBody>
      </p:sp>
      <p:sp>
        <p:nvSpPr>
          <p:cNvPr id="3" name="Rectangles 2"/>
          <p:cNvSpPr/>
          <p:nvPr/>
        </p:nvSpPr>
        <p:spPr>
          <a:xfrm>
            <a:off x="249936" y="707136"/>
            <a:ext cx="11241024" cy="3858768"/>
          </a:xfrm>
          <a:prstGeom prst="rect">
            <a:avLst/>
          </a:prstGeom>
        </p:spPr>
        <p:txBody>
          <a:bodyPr lIns="0" tIns="0" rIns="0" bIns="0">
            <a:noAutofit/>
          </a:bodyPr>
          <a:p>
            <a:pPr marR="8521700" indent="0" algn="just">
              <a:lnSpc>
                <a:spcPts val="1850"/>
              </a:lnSpc>
              <a:spcBef>
                <a:spcPts val="840"/>
              </a:spcBef>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System.Threading; </a:t>
            </a:r>
            <a:r>
              <a:rPr lang="en-US" sz="1700" spc="-50">
                <a:solidFill>
                  <a:srgbClr val="1812B5"/>
                </a:solidFill>
                <a:latin typeface="Consolas" panose="020B0609020204030204"/>
              </a:rPr>
              <a:t>namespace </a:t>
            </a:r>
            <a:r>
              <a:rPr lang="en-US" sz="1700" spc="-50">
                <a:latin typeface="Consolas" panose="020B0609020204030204"/>
              </a:rPr>
              <a:t>Sessionl2Demo </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a:p>
            <a:pPr marL="513080" indent="0">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513080" indent="0">
              <a:lnSpc>
                <a:spcPts val="1920"/>
              </a:lnSpc>
            </a:pPr>
            <a:r>
              <a:rPr lang="en-US" sz="1700" spc="-50">
                <a:solidFill>
                  <a:srgbClr val="1812B5"/>
                </a:solidFill>
                <a:latin typeface="Consolas" panose="020B0609020204030204"/>
              </a:rPr>
              <a:t>public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513080" indent="0">
              <a:lnSpc>
                <a:spcPts val="192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995680" indent="0">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995680" indent="0">
              <a:lnSpc>
                <a:spcPts val="1895"/>
              </a:lnSpc>
            </a:pPr>
            <a:r>
              <a:rPr lang="en-US" sz="1700" spc="-50">
                <a:solidFill>
                  <a:srgbClr val="1812B5"/>
                </a:solidFill>
                <a:latin typeface="Consolas" panose="020B0609020204030204"/>
              </a:rPr>
              <a:t>public void </a:t>
            </a:r>
            <a:r>
              <a:rPr lang="en-US" sz="1700" spc="-50">
                <a:solidFill>
                  <a:srgbClr val="695740"/>
                </a:solidFill>
                <a:latin typeface="Consolas" panose="020B0609020204030204"/>
              </a:rPr>
              <a:t>getThreadlnformationO</a:t>
            </a:r>
            <a:endParaRPr lang="en-US" sz="1700" spc="-50">
              <a:solidFill>
                <a:srgbClr val="695740"/>
              </a:solidFill>
              <a:latin typeface="Consolas" panose="020B0609020204030204"/>
            </a:endParaRPr>
          </a:p>
          <a:p>
            <a:pPr marL="995680" indent="0">
              <a:lnSpc>
                <a:spcPts val="1895"/>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465580" indent="0">
              <a:spcAft>
                <a:spcPts val="210"/>
              </a:spcAft>
            </a:pPr>
            <a:r>
              <a:rPr lang="en-US" sz="1700" spc="-50">
                <a:solidFill>
                  <a:srgbClr val="1D1C8B"/>
                </a:solidFill>
                <a:latin typeface="Consolas" panose="020B0609020204030204"/>
              </a:rPr>
              <a:t>lockCthisD</a:t>
            </a:r>
            <a:endParaRPr lang="en-US" sz="1700" spc="-50">
              <a:solidFill>
                <a:srgbClr val="1D1C8B"/>
              </a:solidFill>
              <a:latin typeface="Consolas" panose="020B0609020204030204"/>
            </a:endParaRPr>
          </a:p>
          <a:p>
            <a:pPr marL="146558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935480" indent="0">
              <a:lnSpc>
                <a:spcPts val="1920"/>
              </a:lnSpc>
            </a:pPr>
            <a:r>
              <a:rPr lang="en-US" sz="1700" spc="-50">
                <a:solidFill>
                  <a:srgbClr val="6E2F9E"/>
                </a:solidFill>
                <a:latin typeface="Consolas" panose="020B0609020204030204"/>
              </a:rPr>
              <a:t>for </a:t>
            </a:r>
            <a:r>
              <a:rPr lang="en-US" sz="1700" spc="-50">
                <a:solidFill>
                  <a:srgbClr val="1D1C8B"/>
                </a:solidFill>
                <a:latin typeface="Consolas" panose="020B0609020204030204"/>
              </a:rPr>
              <a:t>(int </a:t>
            </a:r>
            <a:r>
              <a:rPr lang="en-US" sz="1700" spc="-50">
                <a:solidFill>
                  <a:srgbClr val="2C3569"/>
                </a:solidFill>
                <a:latin typeface="Consolas" panose="020B0609020204030204"/>
              </a:rPr>
              <a:t>i </a:t>
            </a:r>
            <a:r>
              <a:rPr lang="en-US" sz="1700" spc="-50">
                <a:latin typeface="Consolas" panose="020B0609020204030204"/>
              </a:rPr>
              <a:t>= </a:t>
            </a:r>
            <a:r>
              <a:rPr lang="en-US" sz="1700" spc="-50">
                <a:solidFill>
                  <a:srgbClr val="1C1929"/>
                </a:solidFill>
                <a:latin typeface="Consolas" panose="020B0609020204030204"/>
              </a:rPr>
              <a:t>1; </a:t>
            </a:r>
            <a:r>
              <a:rPr lang="en-US" sz="1700" spc="-50">
                <a:solidFill>
                  <a:srgbClr val="2C3569"/>
                </a:solidFill>
                <a:latin typeface="Consolas" panose="020B0609020204030204"/>
              </a:rPr>
              <a:t>i </a:t>
            </a:r>
            <a:r>
              <a:rPr lang="en-US" sz="1700" spc="-50">
                <a:solidFill>
                  <a:srgbClr val="1C1929"/>
                </a:solidFill>
                <a:latin typeface="Consolas" panose="020B0609020204030204"/>
              </a:rPr>
              <a:t>&lt;=10; i++D</a:t>
            </a:r>
            <a:endParaRPr lang="en-US" sz="1700" spc="-50">
              <a:solidFill>
                <a:srgbClr val="1C1929"/>
              </a:solidFill>
              <a:latin typeface="Consolas" panose="020B0609020204030204"/>
            </a:endParaRPr>
          </a:p>
          <a:p>
            <a:pPr marL="1935480" indent="0">
              <a:lnSpc>
                <a:spcPts val="1920"/>
              </a:lnSpc>
            </a:pPr>
            <a:r>
              <a:rPr lang="en-US" sz="2600">
                <a:latin typeface="Calibri" panose="020F0502020204030204"/>
              </a:rPr>
              <a:t>{</a:t>
            </a:r>
            <a:endParaRPr lang="en-US" sz="2600">
              <a:latin typeface="Calibri" panose="020F0502020204030204"/>
            </a:endParaRPr>
          </a:p>
          <a:p>
            <a:pPr marL="1935480" indent="0">
              <a:spcAft>
                <a:spcPts val="210"/>
              </a:spcAft>
            </a:pPr>
            <a:r>
              <a:rPr lang="en-US" sz="1700" spc="-50">
                <a:solidFill>
                  <a:srgbClr val="408EA2"/>
                </a:solidFill>
                <a:latin typeface="Consolas" panose="020B0609020204030204"/>
              </a:rPr>
              <a:t>Thread</a:t>
            </a:r>
            <a:r>
              <a:rPr lang="en-US" sz="1700" spc="-50">
                <a:latin typeface="Consolas" panose="020B0609020204030204"/>
              </a:rPr>
              <a:t>.</a:t>
            </a:r>
            <a:r>
              <a:rPr lang="en-US" sz="1700" spc="-50">
                <a:solidFill>
                  <a:srgbClr val="1C1929"/>
                </a:solidFill>
                <a:latin typeface="Consolas" panose="020B0609020204030204"/>
              </a:rPr>
              <a:t>SleepClOOOD;</a:t>
            </a:r>
            <a:endParaRPr lang="en-US" sz="1700" spc="-50">
              <a:solidFill>
                <a:srgbClr val="1C1929"/>
              </a:solidFill>
              <a:latin typeface="Consolas" panose="020B0609020204030204"/>
            </a:endParaRPr>
          </a:p>
          <a:p>
            <a:pPr marL="1935480" indent="0">
              <a:lnSpc>
                <a:spcPts val="1920"/>
              </a:lnSpc>
            </a:pPr>
            <a:r>
              <a:rPr lang="en-US" sz="1700" spc="-50">
                <a:solidFill>
                  <a:srgbClr val="408EA2"/>
                </a:solidFill>
                <a:latin typeface="Consolas" panose="020B0609020204030204"/>
              </a:rPr>
              <a:t>Console</a:t>
            </a:r>
            <a:r>
              <a:rPr lang="en-US" sz="1700" spc="-50">
                <a:solidFill>
                  <a:srgbClr val="695740"/>
                </a:solidFill>
                <a:latin typeface="Consolas" panose="020B0609020204030204"/>
              </a:rPr>
              <a:t>.WriteLineC"i=" </a:t>
            </a:r>
            <a:r>
              <a:rPr lang="en-US" sz="1700" spc="-50">
                <a:solidFill>
                  <a:srgbClr val="1C1929"/>
                </a:solidFill>
                <a:latin typeface="Consolas" panose="020B0609020204030204"/>
              </a:rPr>
              <a:t>+i + </a:t>
            </a:r>
            <a:r>
              <a:rPr lang="en-US" sz="1700" spc="-50">
                <a:solidFill>
                  <a:srgbClr val="8D202B"/>
                </a:solidFill>
                <a:latin typeface="Consolas" panose="020B0609020204030204"/>
              </a:rPr>
              <a:t>" " </a:t>
            </a:r>
            <a:r>
              <a:rPr lang="en-US" sz="1700" spc="-50">
                <a:latin typeface="Consolas" panose="020B0609020204030204"/>
              </a:rPr>
              <a:t>+ </a:t>
            </a:r>
            <a:r>
              <a:rPr lang="en-US" sz="1700" spc="-50">
                <a:solidFill>
                  <a:srgbClr val="8D202B"/>
                </a:solidFill>
                <a:latin typeface="Consolas" panose="020B0609020204030204"/>
              </a:rPr>
              <a:t>" Thread </a:t>
            </a:r>
            <a:r>
              <a:rPr lang="en-US" sz="1700" spc="-50">
                <a:solidFill>
                  <a:srgbClr val="8D202B"/>
                </a:solidFill>
                <a:latin typeface="Consolas" panose="020B0609020204030204"/>
              </a:rPr>
              <a:t>Name:</a:t>
            </a:r>
            <a:r>
              <a:rPr lang="en-US" sz="1700" spc="-50">
                <a:solidFill>
                  <a:srgbClr val="8D202B"/>
                </a:solidFill>
                <a:latin typeface="Consolas" panose="020B0609020204030204"/>
              </a:rPr>
              <a:t> " </a:t>
            </a:r>
            <a:r>
              <a:rPr lang="en-US" sz="1700" spc="-50">
                <a:latin typeface="Consolas" panose="020B0609020204030204"/>
              </a:rPr>
              <a:t>+ </a:t>
            </a:r>
            <a:r>
              <a:rPr lang="en-US" sz="1700" spc="-50">
                <a:solidFill>
                  <a:srgbClr val="408EA2"/>
                </a:solidFill>
                <a:latin typeface="Consolas" panose="020B0609020204030204"/>
              </a:rPr>
              <a:t>Thread</a:t>
            </a:r>
            <a:r>
              <a:rPr lang="en-US" sz="1700" spc="-50">
                <a:solidFill>
                  <a:srgbClr val="1C1929"/>
                </a:solidFill>
                <a:latin typeface="Consolas" panose="020B0609020204030204"/>
              </a:rPr>
              <a:t>.</a:t>
            </a:r>
            <a:r>
              <a:rPr lang="en-US" sz="1700" spc="-50">
                <a:latin typeface="Consolas" panose="020B0609020204030204"/>
              </a:rPr>
              <a:t>CurrentThread</a:t>
            </a:r>
            <a:r>
              <a:rPr lang="en-US" sz="1700" spc="-50">
                <a:solidFill>
                  <a:srgbClr val="1C1929"/>
                </a:solidFill>
                <a:latin typeface="Consolas" panose="020B0609020204030204"/>
              </a:rPr>
              <a:t>.Name}</a:t>
            </a:r>
            <a:endParaRPr lang="en-US" sz="1700" spc="-50">
              <a:solidFill>
                <a:srgbClr val="1C1929"/>
              </a:solidFill>
              <a:latin typeface="Consolas" panose="020B0609020204030204"/>
            </a:endParaRPr>
          </a:p>
          <a:p>
            <a:pPr marL="1935480" indent="0">
              <a:lnSpc>
                <a:spcPts val="1920"/>
              </a:lnSpc>
            </a:pPr>
            <a:r>
              <a:rPr lang="en-US" sz="2600">
                <a:latin typeface="Calibri" panose="020F0502020204030204"/>
              </a:rPr>
              <a:t>}</a:t>
            </a:r>
            <a:endParaRPr lang="en-US" sz="2600">
              <a:latin typeface="Calibri" panose="020F0502020204030204"/>
            </a:endParaRPr>
          </a:p>
          <a:p>
            <a:pPr marL="146558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99568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4" name="Rectangles 3"/>
          <p:cNvSpPr/>
          <p:nvPr/>
        </p:nvSpPr>
        <p:spPr>
          <a:xfrm>
            <a:off x="1444752" y="4596384"/>
            <a:ext cx="8662416" cy="1520952"/>
          </a:xfrm>
          <a:prstGeom prst="rect">
            <a:avLst/>
          </a:prstGeom>
        </p:spPr>
        <p:txBody>
          <a:bodyPr lIns="0" tIns="0" rIns="0" bIns="0">
            <a:noAutofit/>
          </a:bodyPr>
          <a:p>
            <a:pPr indent="0">
              <a:spcBef>
                <a:spcPts val="210"/>
              </a:spcBef>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MainCstring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10210" indent="0">
              <a:lnSpc>
                <a:spcPts val="1730"/>
              </a:lnSpc>
            </a:pPr>
            <a:r>
              <a:rPr lang="en-US" sz="1700" spc="-50">
                <a:solidFill>
                  <a:srgbClr val="408EA2"/>
                </a:solidFill>
                <a:latin typeface="Consolas" panose="020B0609020204030204"/>
              </a:rPr>
              <a:t>Program </a:t>
            </a:r>
            <a:r>
              <a:rPr lang="en-US" sz="1700" spc="-50">
                <a:solidFill>
                  <a:srgbClr val="34357D"/>
                </a:solidFill>
                <a:latin typeface="Consolas" panose="020B0609020204030204"/>
              </a:rPr>
              <a:t>obj=new </a:t>
            </a:r>
            <a:r>
              <a:rPr lang="en-US" sz="1700" spc="-50">
                <a:solidFill>
                  <a:srgbClr val="325199"/>
                </a:solidFill>
                <a:latin typeface="Consolas" panose="020B0609020204030204"/>
              </a:rPr>
              <a:t>ProgramO</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524510" indent="0">
              <a:lnSpc>
                <a:spcPts val="1730"/>
              </a:lnSpc>
              <a:spcAft>
                <a:spcPts val="2310"/>
              </a:spcAft>
            </a:pPr>
            <a:r>
              <a:rPr lang="en-US" sz="1700" spc="-50">
                <a:solidFill>
                  <a:srgbClr val="408EA2"/>
                </a:solidFill>
                <a:latin typeface="Consolas" panose="020B0609020204030204"/>
              </a:rPr>
              <a:t>Thread </a:t>
            </a:r>
            <a:r>
              <a:rPr lang="en-US" sz="1700" spc="-50">
                <a:solidFill>
                  <a:srgbClr val="2C3569"/>
                </a:solidFill>
                <a:latin typeface="Consolas" panose="020B0609020204030204"/>
              </a:rPr>
              <a:t>tl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325199"/>
                </a:solidFill>
                <a:latin typeface="Consolas" panose="020B0609020204030204"/>
              </a:rPr>
              <a:t>Thread(new </a:t>
            </a:r>
            <a:r>
              <a:rPr lang="en-US" sz="1700" spc="-50">
                <a:solidFill>
                  <a:srgbClr val="408EA2"/>
                </a:solidFill>
                <a:latin typeface="Consolas" panose="020B0609020204030204"/>
              </a:rPr>
              <a:t>ThreadStart</a:t>
            </a:r>
            <a:r>
              <a:rPr lang="en-US" sz="1700" spc="-50">
                <a:solidFill>
                  <a:srgbClr val="2C3569"/>
                </a:solidFill>
                <a:latin typeface="Consolas" panose="020B0609020204030204"/>
              </a:rPr>
              <a:t>Cobj</a:t>
            </a:r>
            <a:r>
              <a:rPr lang="en-US" sz="1700" spc="-50">
                <a:solidFill>
                  <a:srgbClr val="120D18"/>
                </a:solidFill>
                <a:latin typeface="Consolas" panose="020B0609020204030204"/>
              </a:rPr>
              <a:t>.</a:t>
            </a:r>
            <a:r>
              <a:rPr lang="en-US" sz="1700" spc="-50">
                <a:solidFill>
                  <a:srgbClr val="695740"/>
                </a:solidFill>
                <a:latin typeface="Consolas" panose="020B0609020204030204"/>
              </a:rPr>
              <a:t>getThreadlnformationD</a:t>
            </a:r>
            <a:r>
              <a:rPr lang="en-US" sz="1700" spc="-50">
                <a:solidFill>
                  <a:srgbClr val="120D18"/>
                </a:solidFill>
                <a:latin typeface="Consolas" panose="020B0609020204030204"/>
              </a:rPr>
              <a:t>D; </a:t>
            </a:r>
            <a:r>
              <a:rPr lang="en-US" sz="1700" spc="-50">
                <a:solidFill>
                  <a:srgbClr val="408EA2"/>
                </a:solidFill>
                <a:latin typeface="Consolas" panose="020B0609020204030204"/>
              </a:rPr>
              <a:t>Thread </a:t>
            </a:r>
            <a:r>
              <a:rPr lang="en-US" sz="1700" spc="-50">
                <a:solidFill>
                  <a:srgbClr val="2C3569"/>
                </a:solidFill>
                <a:latin typeface="Consolas" panose="020B0609020204030204"/>
              </a:rPr>
              <a:t>t2 </a:t>
            </a:r>
            <a:r>
              <a:rPr lang="en-US" sz="1700" spc="-50">
                <a:solidFill>
                  <a:srgbClr val="120D18"/>
                </a:solidFill>
                <a:latin typeface="Consolas" panose="020B0609020204030204"/>
              </a:rPr>
              <a:t>= </a:t>
            </a:r>
            <a:r>
              <a:rPr lang="en-US" sz="1700" spc="-50">
                <a:solidFill>
                  <a:srgbClr val="130ECE"/>
                </a:solidFill>
                <a:latin typeface="Consolas" panose="020B0609020204030204"/>
              </a:rPr>
              <a:t>new </a:t>
            </a:r>
            <a:r>
              <a:rPr lang="en-US" sz="1700" spc="-50">
                <a:solidFill>
                  <a:srgbClr val="325199"/>
                </a:solidFill>
                <a:latin typeface="Consolas" panose="020B0609020204030204"/>
              </a:rPr>
              <a:t>ThreadCnew </a:t>
            </a:r>
            <a:r>
              <a:rPr lang="en-US" sz="1700" spc="-50">
                <a:solidFill>
                  <a:srgbClr val="408EA2"/>
                </a:solidFill>
                <a:latin typeface="Consolas" panose="020B0609020204030204"/>
              </a:rPr>
              <a:t>ThreadStart</a:t>
            </a:r>
            <a:r>
              <a:rPr lang="en-US" sz="1700" spc="-50">
                <a:solidFill>
                  <a:srgbClr val="2C3569"/>
                </a:solidFill>
                <a:latin typeface="Consolas" panose="020B0609020204030204"/>
              </a:rPr>
              <a:t>Cobj</a:t>
            </a:r>
            <a:r>
              <a:rPr lang="en-US" sz="1700" spc="-50">
                <a:solidFill>
                  <a:srgbClr val="120D18"/>
                </a:solidFill>
                <a:latin typeface="Consolas" panose="020B0609020204030204"/>
              </a:rPr>
              <a:t>.</a:t>
            </a:r>
            <a:r>
              <a:rPr lang="en-US" sz="1700" spc="-50">
                <a:solidFill>
                  <a:srgbClr val="695740"/>
                </a:solidFill>
                <a:latin typeface="Consolas" panose="020B0609020204030204"/>
              </a:rPr>
              <a:t>getThreadlnformationD</a:t>
            </a:r>
            <a:r>
              <a:rPr lang="en-US" sz="1700" spc="-50">
                <a:solidFill>
                  <a:srgbClr val="120D18"/>
                </a:solidFill>
                <a:latin typeface="Consolas" panose="020B0609020204030204"/>
              </a:rPr>
              <a:t>D; </a:t>
            </a:r>
            <a:r>
              <a:rPr lang="en-US" sz="1700" spc="-50">
                <a:solidFill>
                  <a:srgbClr val="2C3569"/>
                </a:solidFill>
                <a:latin typeface="Consolas" panose="020B0609020204030204"/>
              </a:rPr>
              <a:t>tl</a:t>
            </a:r>
            <a:r>
              <a:rPr lang="en-US" sz="1700" spc="-50">
                <a:solidFill>
                  <a:srgbClr val="120D18"/>
                </a:solidFill>
                <a:latin typeface="Consolas" panose="020B0609020204030204"/>
              </a:rPr>
              <a:t>.Name </a:t>
            </a:r>
            <a:r>
              <a:rPr lang="en-US" sz="1700" spc="-50">
                <a:latin typeface="Consolas" panose="020B0609020204030204"/>
              </a:rPr>
              <a:t>= </a:t>
            </a:r>
            <a:r>
              <a:rPr lang="en-US" sz="1700" spc="-50">
                <a:solidFill>
                  <a:srgbClr val="8D202B"/>
                </a:solidFill>
                <a:latin typeface="Consolas" panose="020B0609020204030204"/>
              </a:rPr>
              <a:t>"MyThreadl"</a:t>
            </a:r>
            <a:r>
              <a:rPr lang="en-US" sz="1700" spc="-50">
                <a:solidFill>
                  <a:srgbClr val="120D18"/>
                </a:solidFill>
                <a:latin typeface="Consolas" panose="020B0609020204030204"/>
              </a:rPr>
              <a:t>; </a:t>
            </a:r>
            <a:r>
              <a:rPr lang="en-US" sz="1700" spc="-50">
                <a:solidFill>
                  <a:srgbClr val="2C3569"/>
                </a:solidFill>
                <a:latin typeface="Consolas" panose="020B0609020204030204"/>
              </a:rPr>
              <a:t>t2</a:t>
            </a:r>
            <a:r>
              <a:rPr lang="en-US" sz="1700" spc="-50">
                <a:solidFill>
                  <a:srgbClr val="120D18"/>
                </a:solidFill>
                <a:latin typeface="Consolas" panose="020B0609020204030204"/>
              </a:rPr>
              <a:t>.Name </a:t>
            </a:r>
            <a:r>
              <a:rPr lang="en-US" sz="1700" spc="-50">
                <a:latin typeface="Consolas" panose="020B0609020204030204"/>
              </a:rPr>
              <a:t>= </a:t>
            </a:r>
            <a:r>
              <a:rPr lang="en-US" sz="1700" spc="-50">
                <a:solidFill>
                  <a:srgbClr val="8D202B"/>
                </a:solidFill>
                <a:latin typeface="Consolas" panose="020B0609020204030204"/>
              </a:rPr>
              <a:t>"MyThread2"; </a:t>
            </a:r>
            <a:r>
              <a:rPr lang="en-US" sz="1700" spc="-50">
                <a:solidFill>
                  <a:srgbClr val="34357D"/>
                </a:solidFill>
                <a:latin typeface="Consolas" panose="020B0609020204030204"/>
              </a:rPr>
              <a:t>tl. </a:t>
            </a:r>
            <a:r>
              <a:rPr lang="en-US" sz="1700" spc="-50">
                <a:solidFill>
                  <a:srgbClr val="695740"/>
                </a:solidFill>
                <a:latin typeface="Consolas" panose="020B0609020204030204"/>
              </a:rPr>
              <a:t>Start </a:t>
            </a:r>
            <a:r>
              <a:rPr lang="en-US" sz="1700" spc="-50">
                <a:solidFill>
                  <a:srgbClr val="120D18"/>
                </a:solidFill>
                <a:latin typeface="Consolas" panose="020B0609020204030204"/>
              </a:rPr>
              <a:t>O; </a:t>
            </a:r>
            <a:r>
              <a:rPr lang="en-US" sz="1700" spc="-50">
                <a:solidFill>
                  <a:srgbClr val="2C3569"/>
                </a:solidFill>
                <a:latin typeface="Consolas" panose="020B0609020204030204"/>
              </a:rPr>
              <a:t>t2. </a:t>
            </a:r>
            <a:r>
              <a:rPr lang="en-US" sz="1700" spc="-50">
                <a:solidFill>
                  <a:srgbClr val="695740"/>
                </a:solidFill>
                <a:latin typeface="Consolas" panose="020B0609020204030204"/>
              </a:rPr>
              <a:t>Start </a:t>
            </a:r>
            <a:r>
              <a:rPr lang="en-US" sz="1700" spc="-50">
                <a:solidFill>
                  <a:srgbClr val="120D18"/>
                </a:solidFill>
                <a:latin typeface="Consolas" panose="020B0609020204030204"/>
              </a:rPr>
              <a:t>CD;</a:t>
            </a:r>
            <a:endParaRPr lang="en-US" sz="1700" spc="-50">
              <a:solidFill>
                <a:srgbClr val="120D18"/>
              </a:solidFill>
              <a:latin typeface="Consolas" panose="020B0609020204030204"/>
            </a:endParaRPr>
          </a:p>
        </p:txBody>
      </p:sp>
      <p:sp>
        <p:nvSpPr>
          <p:cNvPr id="5" name="Rectangles 4"/>
          <p:cNvSpPr/>
          <p:nvPr/>
        </p:nvSpPr>
        <p:spPr>
          <a:xfrm>
            <a:off x="1444752" y="6160008"/>
            <a:ext cx="8662416" cy="173736"/>
          </a:xfrm>
          <a:prstGeom prst="rect">
            <a:avLst/>
          </a:prstGeom>
        </p:spPr>
        <p:txBody>
          <a:bodyPr wrap="none" lIns="0" tIns="0" rIns="0" bIns="0">
            <a:noAutofit/>
          </a:bodyPr>
          <a:p>
            <a:pPr indent="0"/>
            <a:r>
              <a:rPr lang="en-US" sz="4200">
                <a:solidFill>
                  <a:srgbClr val="120D18"/>
                </a:solidFill>
                <a:latin typeface="Calibri" panose="020F0502020204030204"/>
              </a:rPr>
              <a:t>}</a:t>
            </a:r>
            <a:endParaRPr lang="en-US" sz="4200">
              <a:solidFill>
                <a:srgbClr val="120D18"/>
              </a:solidFill>
              <a:latin typeface="Calibri" panose="020F0502020204030204"/>
            </a:endParaRPr>
          </a:p>
        </p:txBody>
      </p:sp>
      <p:sp>
        <p:nvSpPr>
          <p:cNvPr id="6" name="Rectangles 5"/>
          <p:cNvSpPr/>
          <p:nvPr/>
        </p:nvSpPr>
        <p:spPr>
          <a:xfrm>
            <a:off x="950976" y="6345936"/>
            <a:ext cx="170688" cy="207264"/>
          </a:xfrm>
          <a:prstGeom prst="rect">
            <a:avLst/>
          </a:prstGeom>
        </p:spPr>
        <p:txBody>
          <a:bodyPr wrap="none" lIns="0" tIns="0" rIns="0" bIns="0">
            <a:noAutofit/>
          </a:bodyPr>
          <a:p>
            <a:pPr indent="0"/>
            <a:r>
              <a:rPr lang="en-US" sz="1100">
                <a:latin typeface="Calibri" panose="020F0502020204030204"/>
              </a:rPr>
              <a:t>}</a:t>
            </a:r>
            <a:endParaRPr lang="en-US" sz="1100">
              <a:latin typeface="Calibri" panose="020F0502020204030204"/>
            </a:endParaRPr>
          </a:p>
        </p:txBody>
      </p:sp>
      <p:sp>
        <p:nvSpPr>
          <p:cNvPr id="7" name="Rectangles 6"/>
          <p:cNvSpPr/>
          <p:nvPr/>
        </p:nvSpPr>
        <p:spPr>
          <a:xfrm>
            <a:off x="463296" y="6565392"/>
            <a:ext cx="170688" cy="207264"/>
          </a:xfrm>
          <a:prstGeom prst="rect">
            <a:avLst/>
          </a:prstGeom>
        </p:spPr>
        <p:txBody>
          <a:bodyPr wrap="none" lIns="0" tIns="0" rIns="0" bIns="0">
            <a:noAutofit/>
          </a:bodyPr>
          <a:p>
            <a:pPr indent="0">
              <a:spcBef>
                <a:spcPts val="2310"/>
              </a:spcBef>
            </a:pPr>
            <a:r>
              <a:rPr lang="en-US" sz="2600">
                <a:latin typeface="Calibri" panose="020F0502020204030204"/>
              </a:rPr>
              <a:t>}</a:t>
            </a:r>
            <a:endParaRPr lang="en-US" sz="2600">
              <a:latin typeface="Calibri" panose="020F0502020204030204"/>
            </a:endParaRPr>
          </a:p>
        </p:txBody>
      </p:sp>
      <p:sp>
        <p:nvSpPr>
          <p:cNvPr id="8" name="Rectangles 7"/>
          <p:cNvSpPr/>
          <p:nvPr/>
        </p:nvSpPr>
        <p:spPr>
          <a:xfrm>
            <a:off x="11076432" y="6473952"/>
            <a:ext cx="23164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3026664" cy="420624"/>
          </a:xfrm>
          <a:prstGeom prst="rect">
            <a:avLst/>
          </a:prstGeom>
        </p:spPr>
        <p:txBody>
          <a:bodyPr wrap="none" lIns="0" tIns="0" rIns="0" bIns="0">
            <a:noAutofit/>
          </a:bodyPr>
          <a:p>
            <a:pPr indent="0">
              <a:spcAft>
                <a:spcPts val="3570"/>
              </a:spcAft>
            </a:pPr>
            <a:r>
              <a:rPr lang="en-US" sz="4300">
                <a:latin typeface="Calibri" panose="020F0502020204030204"/>
              </a:rPr>
              <a:t>Monitor class</a:t>
            </a:r>
            <a:endParaRPr lang="en-US" sz="4300">
              <a:latin typeface="Calibri" panose="020F0502020204030204"/>
            </a:endParaRPr>
          </a:p>
        </p:txBody>
      </p:sp>
      <p:sp>
        <p:nvSpPr>
          <p:cNvPr id="3" name="Rectangles 2"/>
          <p:cNvSpPr/>
          <p:nvPr/>
        </p:nvSpPr>
        <p:spPr>
          <a:xfrm>
            <a:off x="972312" y="1874520"/>
            <a:ext cx="10073640" cy="3864864"/>
          </a:xfrm>
          <a:prstGeom prst="rect">
            <a:avLst/>
          </a:prstGeom>
        </p:spPr>
        <p:txBody>
          <a:bodyPr lIns="0" tIns="0" rIns="0" bIns="0">
            <a:noAutofit/>
          </a:bodyPr>
          <a:p>
            <a:pPr marL="196850" indent="-177800" algn="just">
              <a:spcBef>
                <a:spcPts val="3570"/>
              </a:spcBef>
              <a:spcAft>
                <a:spcPts val="1050"/>
              </a:spcAft>
            </a:pPr>
            <a:r>
              <a:rPr lang="en-US" sz="2600">
                <a:latin typeface="Calibri" panose="020F0502020204030204"/>
              </a:rPr>
              <a:t>•    Provides a mechanism that </a:t>
            </a:r>
            <a:r>
              <a:rPr lang="en-US" sz="2600">
                <a:solidFill>
                  <a:srgbClr val="FC0000"/>
                </a:solidFill>
                <a:latin typeface="Calibri" panose="020F0502020204030204"/>
              </a:rPr>
              <a:t>synchronizes access to objects.</a:t>
            </a:r>
            <a:endParaRPr lang="en-US" sz="2600">
              <a:solidFill>
                <a:srgbClr val="FC0000"/>
              </a:solidFill>
              <a:latin typeface="Calibri" panose="020F0502020204030204"/>
            </a:endParaRPr>
          </a:p>
          <a:p>
            <a:pPr marL="196850" indent="-177800">
              <a:lnSpc>
                <a:spcPts val="2495"/>
              </a:lnSpc>
              <a:spcAft>
                <a:spcPts val="420"/>
              </a:spcAft>
            </a:pPr>
            <a:r>
              <a:rPr lang="en-US" sz="2600">
                <a:latin typeface="Calibri" panose="020F0502020204030204"/>
              </a:rPr>
              <a:t>•    It can be done by </a:t>
            </a:r>
            <a:r>
              <a:rPr lang="en-US" sz="2600">
                <a:solidFill>
                  <a:srgbClr val="FC0000"/>
                </a:solidFill>
                <a:latin typeface="Calibri" panose="020F0502020204030204"/>
              </a:rPr>
              <a:t>acquiring a significant lock </a:t>
            </a:r>
            <a:r>
              <a:rPr lang="en-US" sz="2600">
                <a:latin typeface="Calibri" panose="020F0502020204030204"/>
              </a:rPr>
              <a:t>so that </a:t>
            </a:r>
            <a:r>
              <a:rPr lang="en-US" sz="2600">
                <a:solidFill>
                  <a:srgbClr val="FC0000"/>
                </a:solidFill>
                <a:latin typeface="Calibri" panose="020F0502020204030204"/>
              </a:rPr>
              <a:t>only one thread can enter </a:t>
            </a:r>
            <a:r>
              <a:rPr lang="en-US" sz="2600">
                <a:latin typeface="Calibri" panose="020F0502020204030204"/>
              </a:rPr>
              <a:t>in a given piece of code </a:t>
            </a:r>
            <a:r>
              <a:rPr lang="en-US" sz="2600">
                <a:solidFill>
                  <a:srgbClr val="FC0000"/>
                </a:solidFill>
                <a:latin typeface="Calibri" panose="020F0502020204030204"/>
              </a:rPr>
              <a:t>at one time.</a:t>
            </a:r>
            <a:endParaRPr lang="en-US" sz="2600">
              <a:solidFill>
                <a:srgbClr val="FC0000"/>
              </a:solidFill>
              <a:latin typeface="Calibri" panose="020F0502020204030204"/>
            </a:endParaRPr>
          </a:p>
          <a:p>
            <a:pPr marL="196850" marR="494665" indent="-177800" algn="just">
              <a:lnSpc>
                <a:spcPts val="2495"/>
              </a:lnSpc>
              <a:spcAft>
                <a:spcPts val="420"/>
              </a:spcAft>
            </a:pPr>
            <a:r>
              <a:rPr lang="en-US" sz="2600">
                <a:latin typeface="Calibri" panose="020F0502020204030204"/>
              </a:rPr>
              <a:t>•    Monitor is not different from lock but the monitor class </a:t>
            </a:r>
            <a:r>
              <a:rPr lang="en-US" sz="2600">
                <a:solidFill>
                  <a:srgbClr val="FC0000"/>
                </a:solidFill>
                <a:latin typeface="Calibri" panose="020F0502020204030204"/>
              </a:rPr>
              <a:t>provides more control over the synchronization </a:t>
            </a:r>
            <a:r>
              <a:rPr lang="en-US" sz="2600">
                <a:latin typeface="Calibri" panose="020F0502020204030204"/>
              </a:rPr>
              <a:t>of various threads trying to access the same block of code.</a:t>
            </a:r>
            <a:endParaRPr lang="en-US" sz="2600">
              <a:latin typeface="Calibri" panose="020F0502020204030204"/>
            </a:endParaRPr>
          </a:p>
          <a:p>
            <a:pPr marL="196850" indent="-177800">
              <a:lnSpc>
                <a:spcPts val="2495"/>
              </a:lnSpc>
            </a:pPr>
            <a:r>
              <a:rPr lang="en-US" sz="2600">
                <a:latin typeface="Calibri" panose="020F0502020204030204"/>
              </a:rPr>
              <a:t>•    The Monitor class has the following methods for the synchronize access to a region of code by taking and releasing a lock:</a:t>
            </a:r>
            <a:endParaRPr lang="en-US" sz="2600">
              <a:latin typeface="Calibri" panose="020F0502020204030204"/>
            </a:endParaRPr>
          </a:p>
          <a:p>
            <a:pPr marL="463550" indent="0" algn="just">
              <a:lnSpc>
                <a:spcPts val="2640"/>
              </a:lnSpc>
            </a:pPr>
            <a:r>
              <a:rPr lang="en-US" sz="2300">
                <a:latin typeface="Calibri" panose="020F0502020204030204"/>
              </a:rPr>
              <a:t>•    Monitor. Enter</a:t>
            </a:r>
            <a:endParaRPr lang="en-US" sz="2300">
              <a:latin typeface="Calibri" panose="020F0502020204030204"/>
            </a:endParaRPr>
          </a:p>
          <a:p>
            <a:pPr marL="463550" indent="0" algn="just">
              <a:lnSpc>
                <a:spcPts val="2640"/>
              </a:lnSpc>
            </a:pPr>
            <a:r>
              <a:rPr lang="en-US" sz="2300">
                <a:latin typeface="Calibri" panose="020F0502020204030204"/>
              </a:rPr>
              <a:t>•    Monitor.TryEnter</a:t>
            </a:r>
            <a:endParaRPr lang="en-US" sz="2300">
              <a:latin typeface="Calibri" panose="020F0502020204030204"/>
            </a:endParaRPr>
          </a:p>
          <a:p>
            <a:pPr marL="463550" indent="0" algn="just">
              <a:lnSpc>
                <a:spcPts val="2640"/>
              </a:lnSpc>
            </a:pPr>
            <a:r>
              <a:rPr lang="en-US" sz="2300">
                <a:latin typeface="Calibri" panose="020F0502020204030204"/>
              </a:rPr>
              <a:t>•    Monitor.Exit.</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26008" y="813816"/>
            <a:ext cx="10411968" cy="496824"/>
          </a:xfrm>
          <a:prstGeom prst="rect">
            <a:avLst/>
          </a:prstGeom>
        </p:spPr>
        <p:txBody>
          <a:bodyPr wrap="none" lIns="0" tIns="0" rIns="0" bIns="0">
            <a:noAutofit/>
          </a:bodyPr>
          <a:p>
            <a:pPr marL="127000" indent="0"/>
            <a:r>
              <a:rPr lang="en-US" sz="4200">
                <a:latin typeface="Calibri" panose="020F0502020204030204"/>
              </a:rPr>
              <a:t>ILDASM Utility</a:t>
            </a:r>
            <a:endParaRPr lang="en-US" sz="4200">
              <a:latin typeface="Calibri" panose="020F0502020204030204"/>
            </a:endParaRPr>
          </a:p>
        </p:txBody>
      </p:sp>
      <p:sp>
        <p:nvSpPr>
          <p:cNvPr id="3" name="Rectangles 2"/>
          <p:cNvSpPr/>
          <p:nvPr/>
        </p:nvSpPr>
        <p:spPr>
          <a:xfrm>
            <a:off x="826008" y="1612392"/>
            <a:ext cx="10411968" cy="1740408"/>
          </a:xfrm>
          <a:prstGeom prst="rect">
            <a:avLst/>
          </a:prstGeom>
        </p:spPr>
        <p:txBody>
          <a:bodyPr lIns="0" tIns="0" rIns="0" bIns="0">
            <a:noAutofit/>
          </a:bodyPr>
          <a:p>
            <a:pPr marL="114300" indent="0">
              <a:spcAft>
                <a:spcPts val="1260"/>
              </a:spcAft>
            </a:pPr>
            <a:r>
              <a:rPr lang="en-US" sz="2600" b="1">
                <a:latin typeface="Calibri" panose="020F0502020204030204"/>
              </a:rPr>
              <a:t>Steps to see the use of ildasm utility in C#:</a:t>
            </a:r>
            <a:endParaRPr lang="en-US" sz="2600" b="1">
              <a:latin typeface="Calibri" panose="020F0502020204030204"/>
            </a:endParaRPr>
          </a:p>
          <a:p>
            <a:pPr marL="622300" indent="-622300">
              <a:lnSpc>
                <a:spcPts val="3025"/>
              </a:lnSpc>
            </a:pPr>
            <a:r>
              <a:rPr lang="en-US" sz="2600">
                <a:latin typeface="Calibri" panose="020F0502020204030204"/>
              </a:rPr>
              <a:t>1. Firstly open the Visual Studio 2013 Command Prompt and write the command like this.</a:t>
            </a:r>
            <a:endParaRPr lang="en-US" sz="2600">
              <a:latin typeface="Calibri" panose="020F0502020204030204"/>
            </a:endParaRPr>
          </a:p>
          <a:p>
            <a:pPr marL="622300" indent="0">
              <a:spcAft>
                <a:spcPts val="420"/>
              </a:spcAft>
            </a:pPr>
            <a:r>
              <a:rPr lang="en-US" sz="600">
                <a:solidFill>
                  <a:srgbClr val="545454"/>
                </a:solidFill>
                <a:latin typeface="Consolas" panose="020B0609020204030204"/>
              </a:rPr>
              <a:t>J</a:t>
            </a:r>
            <a:endParaRPr lang="en-US" sz="600">
              <a:solidFill>
                <a:srgbClr val="545454"/>
              </a:solidFill>
              <a:latin typeface="Consolas" panose="020B0609020204030204"/>
            </a:endParaRPr>
          </a:p>
          <a:p>
            <a:pPr marL="749300" indent="0">
              <a:spcAft>
                <a:spcPts val="840"/>
              </a:spcAft>
            </a:pPr>
            <a:r>
              <a:rPr lang="en-US" sz="1200" spc="-50">
                <a:latin typeface="Impact" panose="020B0806030902050204"/>
              </a:rPr>
              <a:t>SB </a:t>
            </a:r>
            <a:r>
              <a:rPr lang="en-US" sz="1400">
                <a:solidFill>
                  <a:srgbClr val="332F38"/>
                </a:solidFill>
                <a:latin typeface="Calibri" panose="020F0502020204030204"/>
              </a:rPr>
              <a:t>Developer Command Prompt forVS2013</a:t>
            </a:r>
            <a:endParaRPr lang="en-US" sz="1400">
              <a:solidFill>
                <a:srgbClr val="332F38"/>
              </a:solidFill>
              <a:latin typeface="Calibri" panose="020F0502020204030204"/>
            </a:endParaRPr>
          </a:p>
        </p:txBody>
      </p:sp>
      <p:sp>
        <p:nvSpPr>
          <p:cNvPr id="4" name="Rectangles 3"/>
          <p:cNvSpPr/>
          <p:nvPr/>
        </p:nvSpPr>
        <p:spPr>
          <a:xfrm>
            <a:off x="1447800" y="3459480"/>
            <a:ext cx="6108192" cy="676656"/>
          </a:xfrm>
          <a:prstGeom prst="rect">
            <a:avLst/>
          </a:prstGeom>
          <a:solidFill>
            <a:srgbClr val="000000"/>
          </a:solidFill>
        </p:spPr>
        <p:txBody>
          <a:bodyPr lIns="0" tIns="0" rIns="0" bIns="0">
            <a:noAutofit/>
          </a:bodyPr>
          <a:p>
            <a:pPr indent="0">
              <a:lnSpc>
                <a:spcPts val="3600"/>
              </a:lnSpc>
              <a:spcBef>
                <a:spcPts val="840"/>
              </a:spcBef>
            </a:pPr>
            <a:r>
              <a:rPr lang="en-US" sz="1500" spc="-50">
                <a:solidFill>
                  <a:srgbClr val="BDBEBC"/>
                </a:solidFill>
                <a:latin typeface="Consolas" panose="020B0609020204030204"/>
              </a:rPr>
              <a:t>C:\Program Files (x86)\Microsoft Visual Studio 12.0&gt;ildasm C:\Program Files (x86)\Microsoft Visual Studio 12.0&gt;</a:t>
            </a:r>
            <a:endParaRPr lang="en-US" sz="1500" spc="-50">
              <a:solidFill>
                <a:srgbClr val="BDBEBC"/>
              </a:solidFill>
              <a:latin typeface="Consolas" panose="020B0609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50520" y="448056"/>
            <a:ext cx="3026664" cy="420624"/>
          </a:xfrm>
          <a:prstGeom prst="rect">
            <a:avLst/>
          </a:prstGeom>
        </p:spPr>
        <p:txBody>
          <a:bodyPr wrap="none" lIns="0" tIns="0" rIns="0" bIns="0">
            <a:noAutofit/>
          </a:bodyPr>
          <a:p>
            <a:pPr indent="0">
              <a:spcAft>
                <a:spcPts val="2310"/>
              </a:spcAft>
            </a:pPr>
            <a:r>
              <a:rPr lang="en-US" sz="4300">
                <a:latin typeface="Calibri" panose="020F0502020204030204"/>
              </a:rPr>
              <a:t>Monitor class</a:t>
            </a:r>
            <a:endParaRPr lang="en-US" sz="4300">
              <a:latin typeface="Calibri" panose="020F0502020204030204"/>
            </a:endParaRPr>
          </a:p>
        </p:txBody>
      </p:sp>
      <p:sp>
        <p:nvSpPr>
          <p:cNvPr id="3" name="Rectangles 2"/>
          <p:cNvSpPr/>
          <p:nvPr/>
        </p:nvSpPr>
        <p:spPr>
          <a:xfrm>
            <a:off x="219456" y="1286256"/>
            <a:ext cx="5724144" cy="5138928"/>
          </a:xfrm>
          <a:prstGeom prst="rect">
            <a:avLst/>
          </a:prstGeom>
        </p:spPr>
        <p:txBody>
          <a:bodyPr lIns="0" tIns="0" rIns="0" bIns="0">
            <a:noAutofit/>
          </a:bodyPr>
          <a:p>
            <a:pPr marL="101600" marR="3162300" indent="0" algn="just">
              <a:lnSpc>
                <a:spcPts val="1920"/>
              </a:lnSpc>
              <a:spcBef>
                <a:spcPts val="2310"/>
              </a:spcBef>
            </a:pPr>
            <a:r>
              <a:rPr lang="en-US" sz="1700" spc="-50">
                <a:solidFill>
                  <a:srgbClr val="9E9AE3"/>
                </a:solidFill>
                <a:latin typeface="Consolas" panose="020B0609020204030204"/>
              </a:rPr>
              <a:t>using </a:t>
            </a:r>
            <a:r>
              <a:rPr lang="en-US" sz="1700" spc="-50">
                <a:solidFill>
                  <a:srgbClr val="A6A4A6"/>
                </a:solidFill>
                <a:latin typeface="Consolas" panose="020B0609020204030204"/>
              </a:rPr>
              <a:t>System.Threading; </a:t>
            </a:r>
            <a:r>
              <a:rPr lang="en-US" sz="1700" spc="-50">
                <a:solidFill>
                  <a:srgbClr val="1812B5"/>
                </a:solidFill>
                <a:latin typeface="Consolas" panose="020B0609020204030204"/>
              </a:rPr>
              <a:t>namespace </a:t>
            </a:r>
            <a:r>
              <a:rPr lang="en-US" sz="1700" spc="-50">
                <a:solidFill>
                  <a:srgbClr val="120D18"/>
                </a:solidFill>
                <a:latin typeface="Consolas" panose="020B0609020204030204"/>
              </a:rPr>
              <a:t>Sessionl2Demo {</a:t>
            </a:r>
            <a:endParaRPr lang="en-US" sz="1700" spc="-50">
              <a:solidFill>
                <a:srgbClr val="120D18"/>
              </a:solidFill>
              <a:latin typeface="Consolas" panose="020B0609020204030204"/>
            </a:endParaRPr>
          </a:p>
          <a:p>
            <a:pPr marL="5207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20700" indent="0">
              <a:lnSpc>
                <a:spcPts val="1990"/>
              </a:lnSpc>
            </a:pPr>
            <a:r>
              <a:rPr lang="en-US" sz="1700" spc="-50">
                <a:solidFill>
                  <a:srgbClr val="1812B5"/>
                </a:solidFill>
                <a:latin typeface="Consolas" panose="020B0609020204030204"/>
              </a:rPr>
              <a:t>public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520700" indent="0">
              <a:lnSpc>
                <a:spcPts val="199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65200" indent="0">
              <a:spcAft>
                <a:spcPts val="210"/>
              </a:spcAft>
            </a:pPr>
            <a:r>
              <a:rPr lang="en-US" sz="1700" spc="-50">
                <a:solidFill>
                  <a:srgbClr val="1812B5"/>
                </a:solidFill>
                <a:latin typeface="Consolas" panose="020B0609020204030204"/>
              </a:rPr>
              <a:t>public static object </a:t>
            </a:r>
            <a:r>
              <a:rPr lang="en-US" sz="1700" spc="-50">
                <a:solidFill>
                  <a:srgbClr val="120D18"/>
                </a:solidFill>
                <a:latin typeface="Consolas" panose="020B0609020204030204"/>
              </a:rPr>
              <a:t>locker </a:t>
            </a:r>
            <a:r>
              <a:rPr lang="en-US" sz="1700" spc="-50">
                <a:latin typeface="Consolas" panose="020B0609020204030204"/>
              </a:rPr>
              <a:t>= </a:t>
            </a:r>
            <a:r>
              <a:rPr lang="en-US" sz="1700" spc="-50">
                <a:solidFill>
                  <a:srgbClr val="1812B5"/>
                </a:solidFill>
                <a:latin typeface="Consolas" panose="020B0609020204030204"/>
              </a:rPr>
              <a:t>new objectO;</a:t>
            </a:r>
            <a:endParaRPr lang="en-US" sz="1700" spc="-50">
              <a:solidFill>
                <a:srgbClr val="1812B5"/>
              </a:solidFill>
              <a:latin typeface="Consolas" panose="020B0609020204030204"/>
            </a:endParaRPr>
          </a:p>
          <a:p>
            <a:pPr marL="965200" indent="0">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965200" indent="0">
              <a:spcAft>
                <a:spcPts val="210"/>
              </a:spcAft>
            </a:pPr>
            <a:r>
              <a:rPr lang="en-US" sz="1700" spc="-50">
                <a:solidFill>
                  <a:srgbClr val="1812B5"/>
                </a:solidFill>
                <a:latin typeface="Consolas" panose="020B0609020204030204"/>
              </a:rPr>
              <a:t>public static void </a:t>
            </a:r>
            <a:r>
              <a:rPr lang="en-US" sz="1700" spc="-50">
                <a:solidFill>
                  <a:srgbClr val="574733"/>
                </a:solidFill>
                <a:latin typeface="Consolas" panose="020B0609020204030204"/>
              </a:rPr>
              <a:t>PrintNumO</a:t>
            </a:r>
            <a:endParaRPr lang="en-US" sz="1700" spc="-50">
              <a:solidFill>
                <a:srgbClr val="574733"/>
              </a:solidFill>
              <a:latin typeface="Consolas" panose="020B0609020204030204"/>
            </a:endParaRPr>
          </a:p>
          <a:p>
            <a:pPr indent="0" algn="r">
              <a:lnSpc>
                <a:spcPts val="1680"/>
              </a:lnSpc>
              <a:spcAft>
                <a:spcPts val="210"/>
              </a:spcAft>
            </a:pPr>
            <a:r>
              <a:rPr lang="en-US" sz="2600">
                <a:solidFill>
                  <a:srgbClr val="120D18"/>
                </a:solidFill>
                <a:latin typeface="Calibri" panose="020F0502020204030204"/>
              </a:rPr>
              <a:t>{ &gt;</a:t>
            </a:r>
            <a:endParaRPr lang="en-US" sz="2600">
              <a:solidFill>
                <a:srgbClr val="120D18"/>
              </a:solidFill>
              <a:latin typeface="Calibri" panose="020F0502020204030204"/>
            </a:endParaRPr>
          </a:p>
          <a:p>
            <a:pPr marL="1282700" indent="0">
              <a:lnSpc>
                <a:spcPts val="1680"/>
              </a:lnSpc>
              <a:spcAft>
                <a:spcPts val="210"/>
              </a:spcAft>
            </a:pPr>
            <a:r>
              <a:rPr lang="en-US" sz="1700" spc="-50">
                <a:solidFill>
                  <a:srgbClr val="408EA2"/>
                </a:solidFill>
                <a:latin typeface="Consolas" panose="020B0609020204030204"/>
              </a:rPr>
              <a:t>Monitor</a:t>
            </a:r>
            <a:r>
              <a:rPr lang="en-US" sz="1700" spc="-50">
                <a:solidFill>
                  <a:srgbClr val="120D18"/>
                </a:solidFill>
                <a:latin typeface="Consolas" panose="020B0609020204030204"/>
              </a:rPr>
              <a:t>.</a:t>
            </a:r>
            <a:r>
              <a:rPr lang="en-US" sz="1700" spc="-50">
                <a:solidFill>
                  <a:srgbClr val="332F38"/>
                </a:solidFill>
                <a:latin typeface="Consolas" panose="020B0609020204030204"/>
              </a:rPr>
              <a:t>Enter(locker)</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indent="0" algn="just">
              <a:spcAft>
                <a:spcPts val="210"/>
              </a:spcAft>
            </a:pPr>
            <a:r>
              <a:rPr lang="en-US" sz="1700" spc="-50">
                <a:solidFill>
                  <a:srgbClr val="A6A4A6"/>
                </a:solidFill>
                <a:latin typeface="Consolas" panose="020B0609020204030204"/>
              </a:rPr>
              <a:t>3:    </a:t>
            </a:r>
            <a:r>
              <a:rPr lang="en-US" sz="1700" spc="-50">
                <a:solidFill>
                  <a:srgbClr val="811BAD"/>
                </a:solidFill>
                <a:latin typeface="Consolas" panose="020B0609020204030204"/>
              </a:rPr>
              <a:t>try</a:t>
            </a:r>
            <a:endParaRPr lang="en-US" sz="1700" spc="-50">
              <a:solidFill>
                <a:srgbClr val="811BAD"/>
              </a:solidFill>
              <a:latin typeface="Consolas" panose="020B0609020204030204"/>
            </a:endParaRPr>
          </a:p>
          <a:p>
            <a:pPr marL="1397000" indent="0">
              <a:spcAft>
                <a:spcPts val="210"/>
              </a:spcAft>
            </a:pPr>
            <a:r>
              <a:rPr lang="en-US" sz="1500">
                <a:solidFill>
                  <a:srgbClr val="120D18"/>
                </a:solidFill>
                <a:latin typeface="Gulim"/>
              </a:rPr>
              <a:t>{</a:t>
            </a:r>
            <a:endParaRPr lang="en-US" sz="1500">
              <a:solidFill>
                <a:srgbClr val="120D18"/>
              </a:solidFill>
              <a:latin typeface="Gulim"/>
            </a:endParaRPr>
          </a:p>
          <a:p>
            <a:pPr marL="1828800" indent="0">
              <a:spcAft>
                <a:spcPts val="210"/>
              </a:spcAft>
            </a:pPr>
            <a:r>
              <a:rPr lang="en-US" sz="1700" spc="-50">
                <a:solidFill>
                  <a:srgbClr val="811BAD"/>
                </a:solidFill>
                <a:latin typeface="Consolas" panose="020B0609020204030204"/>
              </a:rPr>
              <a:t>for </a:t>
            </a:r>
            <a:r>
              <a:rPr lang="en-US" sz="1700" spc="-50">
                <a:solidFill>
                  <a:srgbClr val="1812B5"/>
                </a:solidFill>
                <a:latin typeface="Consolas" panose="020B0609020204030204"/>
              </a:rPr>
              <a:t>(int </a:t>
            </a:r>
            <a:r>
              <a:rPr lang="en-US" sz="1700" spc="-50">
                <a:solidFill>
                  <a:srgbClr val="2C3569"/>
                </a:solidFill>
                <a:latin typeface="Consolas" panose="020B0609020204030204"/>
              </a:rPr>
              <a:t>i </a:t>
            </a:r>
            <a:r>
              <a:rPr lang="en-US" sz="1700" spc="-50">
                <a:latin typeface="Consolas" panose="020B0609020204030204"/>
              </a:rPr>
              <a:t>= </a:t>
            </a:r>
            <a:r>
              <a:rPr lang="en-US" sz="1700" spc="-50">
                <a:solidFill>
                  <a:srgbClr val="120D18"/>
                </a:solidFill>
                <a:latin typeface="Consolas" panose="020B0609020204030204"/>
              </a:rPr>
              <a:t>1; </a:t>
            </a:r>
            <a:r>
              <a:rPr lang="en-US" sz="1700" spc="-50">
                <a:solidFill>
                  <a:srgbClr val="2C3569"/>
                </a:solidFill>
                <a:latin typeface="Consolas" panose="020B0609020204030204"/>
              </a:rPr>
              <a:t>i </a:t>
            </a:r>
            <a:r>
              <a:rPr lang="en-US" sz="1700" spc="-50">
                <a:solidFill>
                  <a:srgbClr val="120D18"/>
                </a:solidFill>
                <a:latin typeface="Consolas" panose="020B0609020204030204"/>
              </a:rPr>
              <a:t>&lt;= 10; i++)</a:t>
            </a:r>
            <a:endParaRPr lang="en-US" sz="1700" spc="-50">
              <a:solidFill>
                <a:srgbClr val="120D18"/>
              </a:solidFill>
              <a:latin typeface="Consolas" panose="020B0609020204030204"/>
            </a:endParaRPr>
          </a:p>
          <a:p>
            <a:pPr marL="1828800" indent="0">
              <a:spcAft>
                <a:spcPts val="210"/>
              </a:spcAft>
            </a:pPr>
            <a:r>
              <a:rPr lang="en-US" sz="1500">
                <a:solidFill>
                  <a:srgbClr val="120D18"/>
                </a:solidFill>
                <a:latin typeface="Gulim"/>
              </a:rPr>
              <a:t>{</a:t>
            </a:r>
            <a:endParaRPr lang="en-US" sz="1500">
              <a:solidFill>
                <a:srgbClr val="120D18"/>
              </a:solidFill>
              <a:latin typeface="Gulim"/>
            </a:endParaRPr>
          </a:p>
          <a:p>
            <a:pPr marL="2260600" indent="0">
              <a:spcAft>
                <a:spcPts val="210"/>
              </a:spcAft>
            </a:pPr>
            <a:r>
              <a:rPr lang="en-US" sz="1700" spc="-50">
                <a:solidFill>
                  <a:srgbClr val="408EA2"/>
                </a:solidFill>
                <a:latin typeface="Consolas" panose="020B0609020204030204"/>
              </a:rPr>
              <a:t>Thread</a:t>
            </a:r>
            <a:r>
              <a:rPr lang="en-US" sz="1700" spc="-50">
                <a:solidFill>
                  <a:srgbClr val="120D18"/>
                </a:solidFill>
                <a:latin typeface="Consolas" panose="020B0609020204030204"/>
              </a:rPr>
              <a:t>.</a:t>
            </a:r>
            <a:r>
              <a:rPr lang="en-US" sz="1700" spc="-50">
                <a:solidFill>
                  <a:srgbClr val="332F38"/>
                </a:solidFill>
                <a:latin typeface="Consolas" panose="020B0609020204030204"/>
              </a:rPr>
              <a:t>Sleep(1000)</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2260600" indent="0">
              <a:spcAft>
                <a:spcPts val="210"/>
              </a:spcAft>
            </a:pPr>
            <a:r>
              <a:rPr lang="en-US" sz="1700" spc="-50">
                <a:solidFill>
                  <a:srgbClr val="408EA2"/>
                </a:solidFill>
                <a:latin typeface="Consolas" panose="020B0609020204030204"/>
              </a:rPr>
              <a:t>Console </a:t>
            </a:r>
            <a:r>
              <a:rPr lang="en-US" sz="1700" spc="-50">
                <a:solidFill>
                  <a:srgbClr val="574733"/>
                </a:solidFill>
                <a:latin typeface="Consolas" panose="020B0609020204030204"/>
              </a:rPr>
              <a:t>.WriteLineCi .ToStringO)</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18288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97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397000" indent="0">
              <a:spcAft>
                <a:spcPts val="210"/>
              </a:spcAft>
            </a:pPr>
            <a:r>
              <a:rPr lang="en-US" sz="1700" spc="-50">
                <a:solidFill>
                  <a:srgbClr val="811BAD"/>
                </a:solidFill>
                <a:latin typeface="Consolas" panose="020B0609020204030204"/>
              </a:rPr>
              <a:t>finally</a:t>
            </a:r>
            <a:endParaRPr lang="en-US" sz="1700" spc="-50">
              <a:solidFill>
                <a:srgbClr val="811BAD"/>
              </a:solidFill>
              <a:latin typeface="Consolas" panose="020B0609020204030204"/>
            </a:endParaRPr>
          </a:p>
          <a:p>
            <a:pPr marL="1397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828800" indent="0">
              <a:spcAft>
                <a:spcPts val="210"/>
              </a:spcAft>
            </a:pPr>
            <a:r>
              <a:rPr lang="en-US" sz="1700" spc="-50">
                <a:solidFill>
                  <a:srgbClr val="408EA2"/>
                </a:solidFill>
                <a:latin typeface="Consolas" panose="020B0609020204030204"/>
              </a:rPr>
              <a:t>Monitor</a:t>
            </a:r>
            <a:r>
              <a:rPr lang="en-US" sz="1700" spc="-50">
                <a:solidFill>
                  <a:srgbClr val="120D18"/>
                </a:solidFill>
                <a:latin typeface="Consolas" panose="020B0609020204030204"/>
              </a:rPr>
              <a:t>.</a:t>
            </a:r>
            <a:r>
              <a:rPr lang="en-US" sz="1700" spc="-50">
                <a:solidFill>
                  <a:srgbClr val="332F38"/>
                </a:solidFill>
                <a:latin typeface="Consolas" panose="020B0609020204030204"/>
              </a:rPr>
              <a:t>Exit(locker)</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1397000"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4" name="Rectangles 3"/>
          <p:cNvSpPr/>
          <p:nvPr/>
        </p:nvSpPr>
        <p:spPr>
          <a:xfrm>
            <a:off x="219456" y="6489192"/>
            <a:ext cx="5724144" cy="185928"/>
          </a:xfrm>
          <a:prstGeom prst="rect">
            <a:avLst/>
          </a:prstGeom>
        </p:spPr>
        <p:txBody>
          <a:bodyPr wrap="none" lIns="0" tIns="0" rIns="0" bIns="0">
            <a:noAutofit/>
          </a:bodyPr>
          <a:p>
            <a:pPr marL="965200" indent="0"/>
            <a:r>
              <a:rPr lang="en-US" sz="4200">
                <a:solidFill>
                  <a:srgbClr val="120D18"/>
                </a:solidFill>
                <a:latin typeface="Calibri" panose="020F0502020204030204"/>
              </a:rPr>
              <a:t>}</a:t>
            </a:r>
            <a:endParaRPr lang="en-US" sz="4200">
              <a:solidFill>
                <a:srgbClr val="120D1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37032" y="1222248"/>
            <a:ext cx="5300472" cy="1478280"/>
          </a:xfrm>
          <a:prstGeom prst="rect">
            <a:avLst/>
          </a:prstGeom>
        </p:spPr>
        <p:txBody>
          <a:bodyPr lIns="0" tIns="0" rIns="0" bIns="0">
            <a:noAutofit/>
          </a:bodyPr>
          <a:p>
            <a:pPr indent="0">
              <a:spcAft>
                <a:spcPts val="210"/>
              </a:spcAft>
            </a:pPr>
            <a:r>
              <a:rPr lang="en-US" sz="1700" spc="-50">
                <a:solidFill>
                  <a:srgbClr val="130ECE"/>
                </a:solidFill>
                <a:latin typeface="Consolas" panose="020B0609020204030204"/>
              </a:rPr>
              <a:t>static void </a:t>
            </a:r>
            <a:r>
              <a:rPr lang="en-US" sz="1700" spc="-50">
                <a:solidFill>
                  <a:srgbClr val="34357D"/>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318770" indent="0">
              <a:lnSpc>
                <a:spcPts val="1680"/>
              </a:lnSpc>
              <a:spcAft>
                <a:spcPts val="210"/>
              </a:spcAft>
            </a:pPr>
            <a:r>
              <a:rPr lang="en-US" sz="1700" spc="-50">
                <a:solidFill>
                  <a:srgbClr val="408EA2"/>
                </a:solidFill>
                <a:latin typeface="Consolas" panose="020B0609020204030204"/>
              </a:rPr>
              <a:t>Thread </a:t>
            </a:r>
            <a:r>
              <a:rPr lang="en-US" sz="1700" spc="-50">
                <a:solidFill>
                  <a:srgbClr val="34357D"/>
                </a:solidFill>
                <a:latin typeface="Consolas" panose="020B0609020204030204"/>
              </a:rPr>
              <a:t>tl=new </a:t>
            </a:r>
            <a:r>
              <a:rPr lang="en-US" sz="1700" spc="-50">
                <a:solidFill>
                  <a:srgbClr val="3355AA"/>
                </a:solidFill>
                <a:latin typeface="Consolas" panose="020B0609020204030204"/>
              </a:rPr>
              <a:t>ThreadCnew </a:t>
            </a:r>
            <a:r>
              <a:rPr lang="en-US" sz="1700" spc="-50">
                <a:solidFill>
                  <a:srgbClr val="5B6B61"/>
                </a:solidFill>
                <a:latin typeface="Consolas" panose="020B0609020204030204"/>
              </a:rPr>
              <a:t>ThreadStartCPrintNum))</a:t>
            </a:r>
            <a:r>
              <a:rPr lang="en-US" sz="1700" spc="-50">
                <a:solidFill>
                  <a:srgbClr val="120D18"/>
                </a:solidFill>
                <a:latin typeface="Consolas" panose="020B0609020204030204"/>
              </a:rPr>
              <a:t>; </a:t>
            </a:r>
            <a:r>
              <a:rPr lang="en-US" sz="1700" spc="-50">
                <a:solidFill>
                  <a:srgbClr val="408EA2"/>
                </a:solidFill>
                <a:latin typeface="Consolas" panose="020B0609020204030204"/>
              </a:rPr>
              <a:t>Thread </a:t>
            </a:r>
            <a:r>
              <a:rPr lang="en-US" sz="1700" spc="-50">
                <a:solidFill>
                  <a:srgbClr val="34357D"/>
                </a:solidFill>
                <a:latin typeface="Consolas" panose="020B0609020204030204"/>
              </a:rPr>
              <a:t>t2 </a:t>
            </a:r>
            <a:r>
              <a:rPr lang="en-US" sz="1700" spc="-50">
                <a:solidFill>
                  <a:srgbClr val="120D18"/>
                </a:solidFill>
                <a:latin typeface="Consolas" panose="020B0609020204030204"/>
              </a:rPr>
              <a:t>= </a:t>
            </a:r>
            <a:r>
              <a:rPr lang="en-US" sz="1700" spc="-50">
                <a:solidFill>
                  <a:srgbClr val="130ECE"/>
                </a:solidFill>
                <a:latin typeface="Consolas" panose="020B0609020204030204"/>
              </a:rPr>
              <a:t>new </a:t>
            </a:r>
            <a:r>
              <a:rPr lang="en-US" sz="1700" spc="-50">
                <a:solidFill>
                  <a:srgbClr val="3355AA"/>
                </a:solidFill>
                <a:latin typeface="Consolas" panose="020B0609020204030204"/>
              </a:rPr>
              <a:t>ThreadCnew </a:t>
            </a:r>
            <a:r>
              <a:rPr lang="en-US" sz="1700" spc="-50">
                <a:solidFill>
                  <a:srgbClr val="5B6B61"/>
                </a:solidFill>
                <a:latin typeface="Consolas" panose="020B0609020204030204"/>
              </a:rPr>
              <a:t>ThreadStartCPrintNum))</a:t>
            </a:r>
            <a:r>
              <a:rPr lang="en-US" sz="1700" spc="-50">
                <a:solidFill>
                  <a:srgbClr val="120D18"/>
                </a:solidFill>
                <a:latin typeface="Consolas" panose="020B0609020204030204"/>
              </a:rPr>
              <a:t>; </a:t>
            </a:r>
            <a:r>
              <a:rPr lang="en-US" sz="1700" spc="-50">
                <a:solidFill>
                  <a:srgbClr val="34357D"/>
                </a:solidFill>
                <a:latin typeface="Consolas" panose="020B0609020204030204"/>
              </a:rPr>
              <a:t>tl</a:t>
            </a:r>
            <a:r>
              <a:rPr lang="en-US" sz="1700" spc="-50">
                <a:solidFill>
                  <a:srgbClr val="120D18"/>
                </a:solidFill>
                <a:latin typeface="Consolas" panose="020B0609020204030204"/>
              </a:rPr>
              <a:t>.</a:t>
            </a:r>
            <a:r>
              <a:rPr lang="en-US" sz="1700" spc="-50">
                <a:solidFill>
                  <a:srgbClr val="695740"/>
                </a:solidFill>
                <a:latin typeface="Consolas" panose="020B0609020204030204"/>
              </a:rPr>
              <a:t>Start</a:t>
            </a:r>
            <a:r>
              <a:rPr lang="en-US" sz="1700" spc="-50">
                <a:solidFill>
                  <a:srgbClr val="120D18"/>
                </a:solidFill>
                <a:latin typeface="Consolas" panose="020B0609020204030204"/>
              </a:rPr>
              <a:t>O; </a:t>
            </a:r>
            <a:r>
              <a:rPr lang="en-US" sz="1700" spc="-50">
                <a:solidFill>
                  <a:srgbClr val="34357D"/>
                </a:solidFill>
                <a:latin typeface="Consolas" panose="020B0609020204030204"/>
              </a:rPr>
              <a:t>t2</a:t>
            </a:r>
            <a:r>
              <a:rPr lang="en-US" sz="1700" spc="-50">
                <a:solidFill>
                  <a:srgbClr val="120D18"/>
                </a:solidFill>
                <a:latin typeface="Consolas" panose="020B0609020204030204"/>
              </a:rPr>
              <a:t>.</a:t>
            </a:r>
            <a:r>
              <a:rPr lang="en-US" sz="1700" spc="-50">
                <a:solidFill>
                  <a:srgbClr val="695740"/>
                </a:solidFill>
                <a:latin typeface="Consolas" panose="020B0609020204030204"/>
              </a:rPr>
              <a:t>Start</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3" name="Rectangles 2"/>
          <p:cNvSpPr/>
          <p:nvPr/>
        </p:nvSpPr>
        <p:spPr>
          <a:xfrm>
            <a:off x="73152" y="6470904"/>
            <a:ext cx="472440" cy="140208"/>
          </a:xfrm>
          <a:prstGeom prst="rect">
            <a:avLst/>
          </a:prstGeom>
        </p:spPr>
        <p:txBody>
          <a:bodyPr wrap="none" lIns="0" tIns="0" rIns="0" bIns="0">
            <a:noAutofit/>
          </a:bodyPr>
          <a:p>
            <a:pPr indent="0"/>
            <a:r>
              <a:rPr lang="en-US" sz="1100">
                <a:solidFill>
                  <a:srgbClr val="888888"/>
                </a:solidFill>
                <a:latin typeface="Calibri" panose="020F0502020204030204"/>
              </a:rPr>
              <a:t>Vikrant</a:t>
            </a:r>
            <a:endParaRPr lang="en-US" sz="1100">
              <a:solidFill>
                <a:srgbClr val="888888"/>
              </a:solidFill>
              <a:latin typeface="Calibri" panose="020F0502020204030204"/>
            </a:endParaRPr>
          </a:p>
        </p:txBody>
      </p:sp>
      <p:sp>
        <p:nvSpPr>
          <p:cNvPr id="4" name="Rectangles 3"/>
          <p:cNvSpPr/>
          <p:nvPr/>
        </p:nvSpPr>
        <p:spPr>
          <a:xfrm>
            <a:off x="5090160"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4337304" cy="515112"/>
          </a:xfrm>
          <a:prstGeom prst="rect">
            <a:avLst/>
          </a:prstGeom>
        </p:spPr>
        <p:txBody>
          <a:bodyPr wrap="none" lIns="0" tIns="0" rIns="0" bIns="0">
            <a:noAutofit/>
          </a:bodyPr>
          <a:p>
            <a:pPr indent="0">
              <a:spcAft>
                <a:spcPts val="3780"/>
              </a:spcAft>
            </a:pPr>
            <a:r>
              <a:rPr lang="en-US" sz="4300">
                <a:latin typeface="Calibri" panose="020F0502020204030204"/>
              </a:rPr>
              <a:t>Working with Tasks</a:t>
            </a:r>
            <a:endParaRPr lang="en-US" sz="4300">
              <a:latin typeface="Calibri" panose="020F0502020204030204"/>
            </a:endParaRPr>
          </a:p>
        </p:txBody>
      </p:sp>
      <p:sp>
        <p:nvSpPr>
          <p:cNvPr id="3" name="Rectangles 2"/>
          <p:cNvSpPr/>
          <p:nvPr/>
        </p:nvSpPr>
        <p:spPr>
          <a:xfrm>
            <a:off x="981456" y="1911096"/>
            <a:ext cx="9869424" cy="2517648"/>
          </a:xfrm>
          <a:prstGeom prst="rect">
            <a:avLst/>
          </a:prstGeom>
        </p:spPr>
        <p:txBody>
          <a:bodyPr lIns="0" tIns="0" rIns="0" bIns="0">
            <a:noAutofit/>
          </a:bodyPr>
          <a:p>
            <a:pPr marL="183515" indent="-241300">
              <a:lnSpc>
                <a:spcPts val="3025"/>
              </a:lnSpc>
              <a:spcBef>
                <a:spcPts val="3780"/>
              </a:spcBef>
              <a:spcAft>
                <a:spcPts val="630"/>
              </a:spcAft>
            </a:pPr>
            <a:r>
              <a:rPr lang="en-US" sz="2600">
                <a:latin typeface="Calibri" panose="020F0502020204030204"/>
              </a:rPr>
              <a:t>•the task is basically used to implement Asynchronous Programming i.e. executing operations asynchronously</a:t>
            </a:r>
            <a:endParaRPr lang="en-US" sz="2600">
              <a:latin typeface="Calibri" panose="020F0502020204030204"/>
            </a:endParaRPr>
          </a:p>
          <a:p>
            <a:pPr marL="183515" indent="-241300">
              <a:spcAft>
                <a:spcPts val="1260"/>
              </a:spcAft>
            </a:pPr>
            <a:r>
              <a:rPr lang="en-US" sz="2600">
                <a:latin typeface="Calibri" panose="020F0502020204030204"/>
              </a:rPr>
              <a:t>•Task-related classes are in </a:t>
            </a:r>
            <a:r>
              <a:rPr lang="en-US" sz="2600" b="1" spc="-50">
                <a:latin typeface="Calibri" panose="020F0502020204030204"/>
              </a:rPr>
              <a:t>System.Threading.Tasks </a:t>
            </a:r>
            <a:r>
              <a:rPr lang="en-US" sz="2600">
                <a:latin typeface="Calibri" panose="020F0502020204030204"/>
              </a:rPr>
              <a:t>namespace.</a:t>
            </a:r>
            <a:endParaRPr lang="en-US" sz="2600">
              <a:latin typeface="Calibri" panose="020F0502020204030204"/>
            </a:endParaRPr>
          </a:p>
          <a:p>
            <a:pPr marL="183515" indent="-241300">
              <a:lnSpc>
                <a:spcPts val="3025"/>
              </a:lnSpc>
            </a:pPr>
            <a:r>
              <a:rPr lang="en-US" sz="2600">
                <a:latin typeface="Calibri" panose="020F0502020204030204"/>
              </a:rPr>
              <a:t>• In a performance point of view, the </a:t>
            </a:r>
            <a:r>
              <a:rPr lang="en-US" sz="2600" b="1" spc="-50">
                <a:latin typeface="Calibri" panose="020F0502020204030204"/>
              </a:rPr>
              <a:t>Task.Run </a:t>
            </a:r>
            <a:r>
              <a:rPr lang="en-US" sz="2600">
                <a:latin typeface="Calibri" panose="020F0502020204030204"/>
              </a:rPr>
              <a:t>or </a:t>
            </a:r>
            <a:r>
              <a:rPr lang="en-US" sz="2600" b="1" spc="-50">
                <a:latin typeface="Calibri" panose="020F0502020204030204"/>
              </a:rPr>
              <a:t>Task.Factory.StartNew </a:t>
            </a:r>
            <a:r>
              <a:rPr lang="en-US" sz="2600">
                <a:latin typeface="Calibri" panose="020F0502020204030204"/>
              </a:rPr>
              <a:t>methods are preferable to create and schedule the computational tasks.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59080" y="185928"/>
            <a:ext cx="4297680" cy="481584"/>
          </a:xfrm>
          <a:prstGeom prst="rect">
            <a:avLst/>
          </a:prstGeom>
        </p:spPr>
        <p:txBody>
          <a:bodyPr wrap="none" lIns="0" tIns="0" rIns="0" bIns="0">
            <a:noAutofit/>
          </a:bodyPr>
          <a:p>
            <a:pPr indent="0">
              <a:spcAft>
                <a:spcPts val="630"/>
              </a:spcAft>
            </a:pPr>
            <a:r>
              <a:rPr lang="en-US" sz="4300">
                <a:latin typeface="Calibri" panose="020F0502020204030204"/>
              </a:rPr>
              <a:t>Working with Tasks</a:t>
            </a:r>
            <a:endParaRPr lang="en-US" sz="4300">
              <a:latin typeface="Calibri" panose="020F0502020204030204"/>
            </a:endParaRPr>
          </a:p>
        </p:txBody>
      </p:sp>
      <p:sp>
        <p:nvSpPr>
          <p:cNvPr id="3" name="Rectangles 2"/>
          <p:cNvSpPr/>
          <p:nvPr/>
        </p:nvSpPr>
        <p:spPr>
          <a:xfrm>
            <a:off x="298704" y="688848"/>
            <a:ext cx="2011680" cy="490728"/>
          </a:xfrm>
          <a:prstGeom prst="rect">
            <a:avLst/>
          </a:prstGeom>
        </p:spPr>
        <p:txBody>
          <a:bodyPr lIns="0" tIns="0" rIns="0" bIns="0">
            <a:noAutofit/>
          </a:bodyPr>
          <a:p>
            <a:pPr indent="0" algn="just">
              <a:lnSpc>
                <a:spcPts val="1560"/>
              </a:lnSpc>
            </a:pPr>
            <a:r>
              <a:rPr lang="en-US" sz="1200">
                <a:solidFill>
                  <a:srgbClr val="9E9AE3"/>
                </a:solidFill>
                <a:latin typeface="Consolas" panose="020B0609020204030204"/>
              </a:rPr>
              <a:t>using </a:t>
            </a:r>
            <a:r>
              <a:rPr lang="en-US" sz="1200">
                <a:solidFill>
                  <a:srgbClr val="A6A4A6"/>
                </a:solidFill>
                <a:latin typeface="Consolas" panose="020B0609020204030204"/>
              </a:rPr>
              <a:t>System.Ihreading; </a:t>
            </a:r>
            <a:r>
              <a:rPr lang="en-US" sz="1200">
                <a:solidFill>
                  <a:srgbClr val="130ECE"/>
                </a:solidFill>
                <a:latin typeface="Calibri" panose="020F0502020204030204"/>
              </a:rPr>
              <a:t>namespace </a:t>
            </a:r>
            <a:r>
              <a:rPr lang="en-US" sz="1200">
                <a:solidFill>
                  <a:srgbClr val="1C1929"/>
                </a:solidFill>
                <a:latin typeface="Calibri" panose="020F0502020204030204"/>
              </a:rPr>
              <a:t>Sessionl2Demo {</a:t>
            </a:r>
            <a:endParaRPr lang="en-US" sz="1200">
              <a:solidFill>
                <a:srgbClr val="1C1929"/>
              </a:solidFill>
              <a:latin typeface="Calibri" panose="020F0502020204030204"/>
            </a:endParaRPr>
          </a:p>
        </p:txBody>
      </p:sp>
      <p:sp>
        <p:nvSpPr>
          <p:cNvPr id="4" name="Rectangles 3"/>
          <p:cNvSpPr/>
          <p:nvPr/>
        </p:nvSpPr>
        <p:spPr>
          <a:xfrm>
            <a:off x="643128" y="1243584"/>
            <a:ext cx="548640" cy="82296"/>
          </a:xfrm>
          <a:prstGeom prst="rect">
            <a:avLst/>
          </a:prstGeom>
        </p:spPr>
        <p:txBody>
          <a:bodyPr wrap="none" lIns="0" tIns="0" rIns="0" bIns="0">
            <a:noAutofit/>
          </a:bodyPr>
          <a:p>
            <a:pPr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p:txBody>
      </p:sp>
      <p:sp>
        <p:nvSpPr>
          <p:cNvPr id="5" name="Rectangles 4"/>
          <p:cNvSpPr/>
          <p:nvPr/>
        </p:nvSpPr>
        <p:spPr>
          <a:xfrm>
            <a:off x="655320" y="1371600"/>
            <a:ext cx="1746504" cy="149352"/>
          </a:xfrm>
          <a:prstGeom prst="rect">
            <a:avLst/>
          </a:prstGeom>
        </p:spPr>
        <p:txBody>
          <a:bodyPr wrap="none" lIns="0" tIns="0" rIns="0" bIns="0">
            <a:noAutofit/>
          </a:bodyPr>
          <a:p>
            <a:pPr indent="0">
              <a:lnSpc>
                <a:spcPts val="1630"/>
              </a:lnSpc>
            </a:pPr>
            <a:r>
              <a:rPr lang="en-US" sz="1200">
                <a:solidFill>
                  <a:srgbClr val="130ECE"/>
                </a:solidFill>
                <a:latin typeface="Calibri" panose="020F0502020204030204"/>
              </a:rPr>
              <a:t>public class </a:t>
            </a:r>
            <a:r>
              <a:rPr lang="en-US" sz="1200">
                <a:solidFill>
                  <a:srgbClr val="408EA2"/>
                </a:solidFill>
                <a:latin typeface="Calibri" panose="020F0502020204030204"/>
              </a:rPr>
              <a:t>Program</a:t>
            </a:r>
            <a:endParaRPr lang="en-US" sz="1200">
              <a:solidFill>
                <a:srgbClr val="408EA2"/>
              </a:solidFill>
              <a:latin typeface="Calibri" panose="020F0502020204030204"/>
            </a:endParaRPr>
          </a:p>
        </p:txBody>
      </p:sp>
      <p:sp>
        <p:nvSpPr>
          <p:cNvPr id="6" name="Rectangles 5"/>
          <p:cNvSpPr/>
          <p:nvPr/>
        </p:nvSpPr>
        <p:spPr>
          <a:xfrm>
            <a:off x="661416" y="1560576"/>
            <a:ext cx="54864" cy="134112"/>
          </a:xfrm>
          <a:prstGeom prst="rect">
            <a:avLst/>
          </a:prstGeom>
        </p:spPr>
        <p:txBody>
          <a:bodyPr wrap="none" lIns="0" tIns="0" rIns="0" bIns="0">
            <a:noAutofit/>
          </a:bodyPr>
          <a:p>
            <a:pPr indent="0">
              <a:lnSpc>
                <a:spcPts val="1630"/>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7" name="Rectangles 6"/>
          <p:cNvSpPr/>
          <p:nvPr/>
        </p:nvSpPr>
        <p:spPr>
          <a:xfrm>
            <a:off x="996696" y="1752600"/>
            <a:ext cx="548640" cy="82296"/>
          </a:xfrm>
          <a:prstGeom prst="rect">
            <a:avLst/>
          </a:prstGeom>
        </p:spPr>
        <p:txBody>
          <a:bodyPr wrap="none" lIns="0" tIns="0" rIns="0" bIns="0">
            <a:noAutofit/>
          </a:bodyPr>
          <a:p>
            <a:pPr indent="368300">
              <a:spcAft>
                <a:spcPts val="210"/>
              </a:spcAft>
            </a:pPr>
            <a:r>
              <a:rPr lang="en-US" sz="850" spc="-50">
                <a:solidFill>
                  <a:srgbClr val="A6A4A6"/>
                </a:solidFill>
                <a:latin typeface="Calibri" panose="020F0502020204030204"/>
              </a:rPr>
              <a:t>3 references</a:t>
            </a:r>
            <a:endParaRPr lang="en-US" sz="850" spc="-50">
              <a:solidFill>
                <a:srgbClr val="A6A4A6"/>
              </a:solidFill>
              <a:latin typeface="Calibri" panose="020F0502020204030204"/>
            </a:endParaRPr>
          </a:p>
        </p:txBody>
      </p:sp>
      <p:sp>
        <p:nvSpPr>
          <p:cNvPr id="8" name="Rectangles 7"/>
          <p:cNvSpPr/>
          <p:nvPr/>
        </p:nvSpPr>
        <p:spPr>
          <a:xfrm>
            <a:off x="1008888" y="1880616"/>
            <a:ext cx="2526792" cy="155448"/>
          </a:xfrm>
          <a:prstGeom prst="rect">
            <a:avLst/>
          </a:prstGeom>
        </p:spPr>
        <p:txBody>
          <a:bodyPr wrap="none" lIns="0" tIns="0" rIns="0" bIns="0">
            <a:noAutofit/>
          </a:bodyPr>
          <a:p>
            <a:pPr indent="368300">
              <a:lnSpc>
                <a:spcPts val="1585"/>
              </a:lnSpc>
            </a:pPr>
            <a:r>
              <a:rPr lang="en-US" sz="1200">
                <a:solidFill>
                  <a:srgbClr val="130ECE"/>
                </a:solidFill>
                <a:latin typeface="Calibri" panose="020F0502020204030204"/>
              </a:rPr>
              <a:t>public static void </a:t>
            </a:r>
            <a:r>
              <a:rPr lang="en-US" sz="1200">
                <a:solidFill>
                  <a:srgbClr val="6A4735"/>
                </a:solidFill>
                <a:latin typeface="Calibri" panose="020F0502020204030204"/>
              </a:rPr>
              <a:t>PrintNumO</a:t>
            </a:r>
            <a:endParaRPr lang="en-US" sz="1200">
              <a:solidFill>
                <a:srgbClr val="6A4735"/>
              </a:solidFill>
              <a:latin typeface="Calibri" panose="020F0502020204030204"/>
            </a:endParaRPr>
          </a:p>
        </p:txBody>
      </p:sp>
      <p:sp>
        <p:nvSpPr>
          <p:cNvPr id="9" name="Rectangles 8"/>
          <p:cNvSpPr/>
          <p:nvPr/>
        </p:nvSpPr>
        <p:spPr>
          <a:xfrm>
            <a:off x="1014984" y="2066544"/>
            <a:ext cx="54864" cy="137160"/>
          </a:xfrm>
          <a:prstGeom prst="rect">
            <a:avLst/>
          </a:prstGeom>
        </p:spPr>
        <p:txBody>
          <a:bodyPr wrap="none" lIns="0" tIns="0" rIns="0" bIns="0">
            <a:noAutofit/>
          </a:bodyPr>
          <a:p>
            <a:pPr indent="0">
              <a:lnSpc>
                <a:spcPts val="1585"/>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10" name="Rectangles 9"/>
          <p:cNvSpPr/>
          <p:nvPr/>
        </p:nvSpPr>
        <p:spPr>
          <a:xfrm>
            <a:off x="1353312" y="2261616"/>
            <a:ext cx="6605016" cy="344424"/>
          </a:xfrm>
          <a:prstGeom prst="rect">
            <a:avLst/>
          </a:prstGeom>
        </p:spPr>
        <p:txBody>
          <a:bodyPr lIns="0" tIns="0" rIns="0" bIns="0">
            <a:noAutofit/>
          </a:bodyPr>
          <a:p>
            <a:pPr indent="0">
              <a:lnSpc>
                <a:spcPts val="1490"/>
              </a:lnSpc>
              <a:spcAft>
                <a:spcPts val="210"/>
              </a:spcAft>
            </a:pPr>
            <a:r>
              <a:rPr lang="en-US" sz="1200">
                <a:solidFill>
                  <a:srgbClr val="408EA2"/>
                </a:solidFill>
                <a:latin typeface="Calibri" panose="020F0502020204030204"/>
              </a:rPr>
              <a:t>Console</a:t>
            </a:r>
            <a:r>
              <a:rPr lang="en-US" sz="1200">
                <a:solidFill>
                  <a:srgbClr val="6A4735"/>
                </a:solidFill>
                <a:latin typeface="Calibri" panose="020F0502020204030204"/>
              </a:rPr>
              <a:t>.WriteLineO'Child </a:t>
            </a:r>
            <a:r>
              <a:rPr lang="en-US" sz="1200">
                <a:solidFill>
                  <a:srgbClr val="8D202B"/>
                </a:solidFill>
                <a:latin typeface="Calibri" panose="020F0502020204030204"/>
              </a:rPr>
              <a:t>Thread </a:t>
            </a:r>
            <a:r>
              <a:rPr lang="en-US" sz="1200">
                <a:solidFill>
                  <a:srgbClr val="1C1929"/>
                </a:solidFill>
                <a:latin typeface="Calibri" panose="020F0502020204030204"/>
              </a:rPr>
              <a:t>+ </a:t>
            </a:r>
            <a:r>
              <a:rPr lang="en-US" sz="1200">
                <a:solidFill>
                  <a:srgbClr val="408EA2"/>
                </a:solidFill>
                <a:latin typeface="Calibri" panose="020F0502020204030204"/>
              </a:rPr>
              <a:t>Thread</a:t>
            </a:r>
            <a:r>
              <a:rPr lang="en-US" sz="1200">
                <a:solidFill>
                  <a:srgbClr val="1C1929"/>
                </a:solidFill>
                <a:latin typeface="Calibri" panose="020F0502020204030204"/>
              </a:rPr>
              <a:t>.CurrentThread.ManagedThreadld + </a:t>
            </a:r>
            <a:r>
              <a:rPr lang="en-US" sz="1200">
                <a:solidFill>
                  <a:srgbClr val="6E2F9E"/>
                </a:solidFill>
                <a:latin typeface="Calibri" panose="020F0502020204030204"/>
              </a:rPr>
              <a:t>for </a:t>
            </a:r>
            <a:r>
              <a:rPr lang="en-US" sz="1200">
                <a:solidFill>
                  <a:srgbClr val="1D1C8B"/>
                </a:solidFill>
                <a:latin typeface="Calibri" panose="020F0502020204030204"/>
              </a:rPr>
              <a:t>(int </a:t>
            </a:r>
            <a:r>
              <a:rPr lang="en-US" sz="1200">
                <a:solidFill>
                  <a:srgbClr val="34357D"/>
                </a:solidFill>
                <a:latin typeface="Calibri" panose="020F0502020204030204"/>
              </a:rPr>
              <a:t>i </a:t>
            </a:r>
            <a:r>
              <a:rPr lang="en-US" sz="1200">
                <a:latin typeface="Calibri" panose="020F0502020204030204"/>
              </a:rPr>
              <a:t>= </a:t>
            </a:r>
            <a:r>
              <a:rPr lang="en-US" sz="1200">
                <a:solidFill>
                  <a:srgbClr val="1C1929"/>
                </a:solidFill>
                <a:latin typeface="Calibri" panose="020F0502020204030204"/>
              </a:rPr>
              <a:t>1; </a:t>
            </a:r>
            <a:r>
              <a:rPr lang="en-US" sz="1200">
                <a:solidFill>
                  <a:srgbClr val="34357D"/>
                </a:solidFill>
                <a:latin typeface="Calibri" panose="020F0502020204030204"/>
              </a:rPr>
              <a:t>i </a:t>
            </a:r>
            <a:r>
              <a:rPr lang="en-US" sz="1200">
                <a:latin typeface="Calibri" panose="020F0502020204030204"/>
              </a:rPr>
              <a:t>&lt;= </a:t>
            </a:r>
            <a:r>
              <a:rPr lang="en-US" sz="1200">
                <a:solidFill>
                  <a:srgbClr val="1C1929"/>
                </a:solidFill>
                <a:latin typeface="Calibri" panose="020F0502020204030204"/>
              </a:rPr>
              <a:t>10; i++)</a:t>
            </a:r>
            <a:endParaRPr lang="en-US" sz="1200">
              <a:solidFill>
                <a:srgbClr val="1C1929"/>
              </a:solidFill>
              <a:latin typeface="Calibri" panose="020F0502020204030204"/>
            </a:endParaRPr>
          </a:p>
        </p:txBody>
      </p:sp>
      <p:sp>
        <p:nvSpPr>
          <p:cNvPr id="11" name="Rectangles 10"/>
          <p:cNvSpPr/>
          <p:nvPr/>
        </p:nvSpPr>
        <p:spPr>
          <a:xfrm>
            <a:off x="1719072" y="2642616"/>
            <a:ext cx="54864" cy="137160"/>
          </a:xfrm>
          <a:prstGeom prst="rect">
            <a:avLst/>
          </a:prstGeom>
        </p:spPr>
        <p:txBody>
          <a:bodyPr wrap="none" lIns="0" tIns="0" rIns="0" bIns="0">
            <a:noAutofit/>
          </a:bodyPr>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12" name="Rectangles 11"/>
          <p:cNvSpPr/>
          <p:nvPr/>
        </p:nvSpPr>
        <p:spPr>
          <a:xfrm>
            <a:off x="2060448" y="2831592"/>
            <a:ext cx="1813560" cy="155448"/>
          </a:xfrm>
          <a:prstGeom prst="rect">
            <a:avLst/>
          </a:prstGeom>
        </p:spPr>
        <p:txBody>
          <a:bodyPr wrap="none" lIns="0" tIns="0" rIns="0" bIns="0">
            <a:noAutofit/>
          </a:bodyPr>
          <a:p>
            <a:pPr indent="0">
              <a:spcAft>
                <a:spcPts val="210"/>
              </a:spcAft>
            </a:pPr>
            <a:r>
              <a:rPr lang="en-US" sz="1200">
                <a:solidFill>
                  <a:srgbClr val="408EA2"/>
                </a:solidFill>
                <a:latin typeface="Calibri" panose="020F0502020204030204"/>
              </a:rPr>
              <a:t>Console.</a:t>
            </a:r>
            <a:r>
              <a:rPr lang="en-US" sz="1200">
                <a:solidFill>
                  <a:srgbClr val="545454"/>
                </a:solidFill>
                <a:latin typeface="Calibri" panose="020F0502020204030204"/>
              </a:rPr>
              <a:t>WriteLine(i)</a:t>
            </a:r>
            <a:r>
              <a:rPr lang="en-US" sz="1200">
                <a:solidFill>
                  <a:srgbClr val="1C1929"/>
                </a:solidFill>
                <a:latin typeface="Calibri" panose="020F0502020204030204"/>
              </a:rPr>
              <a:t>;</a:t>
            </a:r>
            <a:endParaRPr lang="en-US" sz="1200">
              <a:solidFill>
                <a:srgbClr val="1C1929"/>
              </a:solidFill>
              <a:latin typeface="Calibri" panose="020F0502020204030204"/>
            </a:endParaRPr>
          </a:p>
        </p:txBody>
      </p:sp>
      <p:sp>
        <p:nvSpPr>
          <p:cNvPr id="13" name="Rectangles 12"/>
          <p:cNvSpPr/>
          <p:nvPr/>
        </p:nvSpPr>
        <p:spPr>
          <a:xfrm>
            <a:off x="1719072" y="3023616"/>
            <a:ext cx="54864" cy="137160"/>
          </a:xfrm>
          <a:prstGeom prst="rect">
            <a:avLst/>
          </a:prstGeom>
        </p:spPr>
        <p:txBody>
          <a:bodyPr wrap="none" lIns="0" tIns="0" rIns="0" bIns="0">
            <a:noAutofit/>
          </a:bodyPr>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14" name="Rectangles 13"/>
          <p:cNvSpPr/>
          <p:nvPr/>
        </p:nvSpPr>
        <p:spPr>
          <a:xfrm>
            <a:off x="1353312" y="3212592"/>
            <a:ext cx="6605016" cy="155448"/>
          </a:xfrm>
          <a:prstGeom prst="rect">
            <a:avLst/>
          </a:prstGeom>
        </p:spPr>
        <p:txBody>
          <a:bodyPr wrap="none" lIns="0" tIns="0" rIns="0" bIns="0">
            <a:noAutofit/>
          </a:bodyPr>
          <a:p>
            <a:pPr indent="0" algn="just">
              <a:spcAft>
                <a:spcPts val="210"/>
              </a:spcAft>
            </a:pPr>
            <a:r>
              <a:rPr lang="en-US" sz="1200">
                <a:solidFill>
                  <a:srgbClr val="408EA2"/>
                </a:solidFill>
                <a:latin typeface="Calibri" panose="020F0502020204030204"/>
              </a:rPr>
              <a:t>Console.</a:t>
            </a:r>
            <a:r>
              <a:rPr lang="en-US" sz="1200">
                <a:solidFill>
                  <a:srgbClr val="6A4735"/>
                </a:solidFill>
                <a:latin typeface="Consolas" panose="020B0609020204030204"/>
              </a:rPr>
              <a:t>WriteLineO'Child </a:t>
            </a:r>
            <a:r>
              <a:rPr lang="en-US" sz="1200">
                <a:solidFill>
                  <a:srgbClr val="8D202B"/>
                </a:solidFill>
                <a:latin typeface="Calibri" panose="020F0502020204030204"/>
              </a:rPr>
              <a:t>Thread    </a:t>
            </a:r>
            <a:r>
              <a:rPr lang="en-US" sz="1200">
                <a:solidFill>
                  <a:srgbClr val="1C1929"/>
                </a:solidFill>
                <a:latin typeface="Calibri" panose="020F0502020204030204"/>
              </a:rPr>
              <a:t>+ </a:t>
            </a:r>
            <a:r>
              <a:rPr lang="en-US" sz="1200">
                <a:solidFill>
                  <a:srgbClr val="408EA2"/>
                </a:solidFill>
                <a:latin typeface="Calibri" panose="020F0502020204030204"/>
              </a:rPr>
              <a:t>Thread</a:t>
            </a:r>
            <a:r>
              <a:rPr lang="en-US" sz="1200">
                <a:solidFill>
                  <a:srgbClr val="1C1929"/>
                </a:solidFill>
                <a:latin typeface="Calibri" panose="020F0502020204030204"/>
              </a:rPr>
              <a:t>.CurrentThread.ManagedThreadld +</a:t>
            </a:r>
            <a:endParaRPr lang="en-US" sz="1200">
              <a:solidFill>
                <a:srgbClr val="1C1929"/>
              </a:solidFill>
              <a:latin typeface="Calibri" panose="020F0502020204030204"/>
            </a:endParaRPr>
          </a:p>
        </p:txBody>
      </p:sp>
      <p:sp>
        <p:nvSpPr>
          <p:cNvPr id="15" name="Rectangles 14"/>
          <p:cNvSpPr/>
          <p:nvPr/>
        </p:nvSpPr>
        <p:spPr>
          <a:xfrm>
            <a:off x="1011936" y="3407664"/>
            <a:ext cx="54864" cy="134112"/>
          </a:xfrm>
          <a:prstGeom prst="rect">
            <a:avLst/>
          </a:prstGeom>
        </p:spPr>
        <p:txBody>
          <a:bodyPr wrap="none" lIns="0" tIns="0" rIns="0" bIns="0">
            <a:noAutofit/>
          </a:bodyPr>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16" name="Rectangles 15"/>
          <p:cNvSpPr/>
          <p:nvPr/>
        </p:nvSpPr>
        <p:spPr>
          <a:xfrm>
            <a:off x="996696" y="3599688"/>
            <a:ext cx="548640" cy="82296"/>
          </a:xfrm>
          <a:prstGeom prst="rect">
            <a:avLst/>
          </a:prstGeom>
        </p:spPr>
        <p:txBody>
          <a:bodyPr wrap="none" lIns="0" tIns="0" rIns="0" bIns="0">
            <a:noAutofit/>
          </a:bodyPr>
          <a:p>
            <a:pPr indent="36830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p:txBody>
      </p:sp>
      <p:sp>
        <p:nvSpPr>
          <p:cNvPr id="17" name="Rectangles 16"/>
          <p:cNvSpPr/>
          <p:nvPr/>
        </p:nvSpPr>
        <p:spPr>
          <a:xfrm>
            <a:off x="1008888" y="3727704"/>
            <a:ext cx="2703576" cy="155448"/>
          </a:xfrm>
          <a:prstGeom prst="rect">
            <a:avLst/>
          </a:prstGeom>
        </p:spPr>
        <p:txBody>
          <a:bodyPr wrap="none" lIns="0" tIns="0" rIns="0" bIns="0">
            <a:noAutofit/>
          </a:bodyPr>
          <a:p>
            <a:pPr indent="368300">
              <a:spcAft>
                <a:spcPts val="210"/>
              </a:spcAft>
            </a:pPr>
            <a:r>
              <a:rPr lang="en-US" sz="1200">
                <a:solidFill>
                  <a:srgbClr val="130ECE"/>
                </a:solidFill>
                <a:latin typeface="Calibri" panose="020F0502020204030204"/>
              </a:rPr>
              <a:t>static void </a:t>
            </a:r>
            <a:r>
              <a:rPr lang="en-US" sz="1200">
                <a:solidFill>
                  <a:srgbClr val="34357D"/>
                </a:solidFill>
                <a:latin typeface="Calibri" panose="020F0502020204030204"/>
              </a:rPr>
              <a:t>Main(string[] </a:t>
            </a:r>
            <a:r>
              <a:rPr lang="en-US" sz="1200">
                <a:solidFill>
                  <a:srgbClr val="888888"/>
                </a:solidFill>
                <a:latin typeface="Consolas" panose="020B0609020204030204"/>
              </a:rPr>
              <a:t>args)</a:t>
            </a:r>
            <a:endParaRPr lang="en-US" sz="1200">
              <a:solidFill>
                <a:srgbClr val="888888"/>
              </a:solidFill>
              <a:latin typeface="Consolas" panose="020B0609020204030204"/>
            </a:endParaRPr>
          </a:p>
        </p:txBody>
      </p:sp>
      <p:sp>
        <p:nvSpPr>
          <p:cNvPr id="18" name="Rectangles 17"/>
          <p:cNvSpPr/>
          <p:nvPr/>
        </p:nvSpPr>
        <p:spPr>
          <a:xfrm>
            <a:off x="1011936" y="3913632"/>
            <a:ext cx="54864" cy="137160"/>
          </a:xfrm>
          <a:prstGeom prst="rect">
            <a:avLst/>
          </a:prstGeom>
        </p:spPr>
        <p:txBody>
          <a:bodyPr wrap="none" lIns="0" tIns="0" rIns="0" bIns="0">
            <a:noAutofit/>
          </a:bodyPr>
          <a:p>
            <a:pPr indent="0">
              <a:lnSpc>
                <a:spcPts val="1465"/>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19" name="Rectangles 18"/>
          <p:cNvSpPr/>
          <p:nvPr/>
        </p:nvSpPr>
        <p:spPr>
          <a:xfrm>
            <a:off x="1353312" y="4108704"/>
            <a:ext cx="3666744" cy="155448"/>
          </a:xfrm>
          <a:prstGeom prst="rect">
            <a:avLst/>
          </a:prstGeom>
        </p:spPr>
        <p:txBody>
          <a:bodyPr wrap="none" lIns="0" tIns="0" rIns="0" bIns="0">
            <a:noAutofit/>
          </a:bodyPr>
          <a:p>
            <a:pPr indent="0" algn="just">
              <a:lnSpc>
                <a:spcPts val="1465"/>
              </a:lnSpc>
            </a:pPr>
            <a:r>
              <a:rPr lang="en-US" sz="1200">
                <a:solidFill>
                  <a:srgbClr val="408EA2"/>
                </a:solidFill>
                <a:latin typeface="Calibri" panose="020F0502020204030204"/>
              </a:rPr>
              <a:t>Console</a:t>
            </a:r>
            <a:r>
              <a:rPr lang="en-US" sz="1200">
                <a:solidFill>
                  <a:srgbClr val="1C1929"/>
                </a:solidFill>
                <a:latin typeface="Calibri" panose="020F0502020204030204"/>
              </a:rPr>
              <a:t>.</a:t>
            </a:r>
            <a:r>
              <a:rPr lang="en-US" sz="1200">
                <a:solidFill>
                  <a:srgbClr val="6A4735"/>
                </a:solidFill>
                <a:latin typeface="Calibri" panose="020F0502020204030204"/>
              </a:rPr>
              <a:t>WriteLineC'Main </a:t>
            </a:r>
            <a:r>
              <a:rPr lang="en-US" sz="1200">
                <a:solidFill>
                  <a:srgbClr val="8D202B"/>
                </a:solidFill>
                <a:latin typeface="Calibri" panose="020F0502020204030204"/>
              </a:rPr>
              <a:t>Threads Started");</a:t>
            </a:r>
            <a:endParaRPr lang="en-US" sz="1200">
              <a:solidFill>
                <a:srgbClr val="8D202B"/>
              </a:solidFill>
              <a:latin typeface="Calibri" panose="020F0502020204030204"/>
            </a:endParaRPr>
          </a:p>
        </p:txBody>
      </p:sp>
      <p:sp>
        <p:nvSpPr>
          <p:cNvPr id="20" name="Rectangles 19"/>
          <p:cNvSpPr/>
          <p:nvPr/>
        </p:nvSpPr>
        <p:spPr>
          <a:xfrm>
            <a:off x="1353312" y="4297680"/>
            <a:ext cx="2523744" cy="536448"/>
          </a:xfrm>
          <a:prstGeom prst="rect">
            <a:avLst/>
          </a:prstGeom>
        </p:spPr>
        <p:txBody>
          <a:bodyPr lIns="0" tIns="0" rIns="0" bIns="0">
            <a:noAutofit/>
          </a:bodyPr>
          <a:p>
            <a:pPr indent="0">
              <a:lnSpc>
                <a:spcPts val="1465"/>
              </a:lnSpc>
              <a:spcAft>
                <a:spcPts val="1050"/>
              </a:spcAft>
            </a:pPr>
            <a:r>
              <a:rPr lang="en-US" sz="1200">
                <a:solidFill>
                  <a:srgbClr val="1B7721"/>
                </a:solidFill>
                <a:latin typeface="Calibri" panose="020F0502020204030204"/>
              </a:rPr>
              <a:t>// Create a Task </a:t>
            </a:r>
            <a:r>
              <a:rPr lang="en-US" sz="1200">
                <a:solidFill>
                  <a:srgbClr val="408EA2"/>
                </a:solidFill>
                <a:latin typeface="Calibri" panose="020F0502020204030204"/>
              </a:rPr>
              <a:t>Task </a:t>
            </a:r>
            <a:r>
              <a:rPr lang="en-US" sz="1200">
                <a:solidFill>
                  <a:srgbClr val="34357D"/>
                </a:solidFill>
                <a:latin typeface="Calibri" panose="020F0502020204030204"/>
              </a:rPr>
              <a:t>tl </a:t>
            </a:r>
            <a:r>
              <a:rPr lang="en-US" sz="1200">
                <a:latin typeface="Calibri" panose="020F0502020204030204"/>
              </a:rPr>
              <a:t>= </a:t>
            </a:r>
            <a:r>
              <a:rPr lang="en-US" sz="1200">
                <a:solidFill>
                  <a:srgbClr val="130ECE"/>
                </a:solidFill>
                <a:latin typeface="Calibri" panose="020F0502020204030204"/>
              </a:rPr>
              <a:t>new </a:t>
            </a:r>
            <a:r>
              <a:rPr lang="en-US" sz="1200">
                <a:solidFill>
                  <a:srgbClr val="545454"/>
                </a:solidFill>
                <a:latin typeface="Calibri" panose="020F0502020204030204"/>
              </a:rPr>
              <a:t>Task(PrintNum)</a:t>
            </a:r>
            <a:r>
              <a:rPr lang="en-US" sz="1200">
                <a:solidFill>
                  <a:srgbClr val="1C1929"/>
                </a:solidFill>
                <a:latin typeface="Calibri" panose="020F0502020204030204"/>
              </a:rPr>
              <a:t>; </a:t>
            </a:r>
            <a:r>
              <a:rPr lang="en-US" sz="1200">
                <a:solidFill>
                  <a:srgbClr val="34357D"/>
                </a:solidFill>
                <a:latin typeface="Calibri" panose="020F0502020204030204"/>
              </a:rPr>
              <a:t>tl.</a:t>
            </a:r>
            <a:r>
              <a:rPr lang="en-US" sz="1200">
                <a:solidFill>
                  <a:srgbClr val="545454"/>
                </a:solidFill>
                <a:latin typeface="Calibri" panose="020F0502020204030204"/>
              </a:rPr>
              <a:t>Start</a:t>
            </a:r>
            <a:r>
              <a:rPr lang="en-US" sz="1200">
                <a:solidFill>
                  <a:srgbClr val="1C1929"/>
                </a:solidFill>
                <a:latin typeface="Calibri" panose="020F0502020204030204"/>
              </a:rPr>
              <a:t>O;</a:t>
            </a:r>
            <a:endParaRPr lang="en-US" sz="1200">
              <a:solidFill>
                <a:srgbClr val="1C1929"/>
              </a:solidFill>
              <a:latin typeface="Calibri" panose="020F0502020204030204"/>
            </a:endParaRPr>
          </a:p>
        </p:txBody>
      </p:sp>
      <p:sp>
        <p:nvSpPr>
          <p:cNvPr id="21" name="Rectangles 20"/>
          <p:cNvSpPr/>
          <p:nvPr/>
        </p:nvSpPr>
        <p:spPr>
          <a:xfrm>
            <a:off x="1359408" y="5044440"/>
            <a:ext cx="3352800" cy="179832"/>
          </a:xfrm>
          <a:prstGeom prst="rect">
            <a:avLst/>
          </a:prstGeom>
        </p:spPr>
        <p:txBody>
          <a:bodyPr wrap="none" lIns="0" tIns="0" rIns="0" bIns="0">
            <a:noAutofit/>
          </a:bodyPr>
          <a:p>
            <a:pPr indent="0" algn="just">
              <a:spcAft>
                <a:spcPts val="210"/>
              </a:spcAft>
            </a:pPr>
            <a:r>
              <a:rPr lang="en-US" sz="1200">
                <a:solidFill>
                  <a:srgbClr val="1B7721"/>
                </a:solidFill>
                <a:latin typeface="Calibri" panose="020F0502020204030204"/>
              </a:rPr>
              <a:t>// Create a started task using Factory|</a:t>
            </a:r>
            <a:endParaRPr lang="en-US" sz="1200">
              <a:solidFill>
                <a:srgbClr val="1B7721"/>
              </a:solidFill>
              <a:latin typeface="Calibri" panose="020F0502020204030204"/>
            </a:endParaRPr>
          </a:p>
        </p:txBody>
      </p:sp>
      <p:sp>
        <p:nvSpPr>
          <p:cNvPr id="22" name="Rectangles 21"/>
          <p:cNvSpPr/>
          <p:nvPr/>
        </p:nvSpPr>
        <p:spPr>
          <a:xfrm>
            <a:off x="1441704" y="5254752"/>
            <a:ext cx="3666744" cy="152400"/>
          </a:xfrm>
          <a:prstGeom prst="rect">
            <a:avLst/>
          </a:prstGeom>
        </p:spPr>
        <p:txBody>
          <a:bodyPr wrap="none" lIns="0" tIns="0" rIns="0" bIns="0">
            <a:noAutofit/>
          </a:bodyPr>
          <a:p>
            <a:pPr indent="0">
              <a:spcAft>
                <a:spcPts val="1050"/>
              </a:spcAft>
            </a:pPr>
            <a:r>
              <a:rPr lang="en-US" sz="1200">
                <a:solidFill>
                  <a:srgbClr val="408EA2"/>
                </a:solidFill>
                <a:latin typeface="Calibri" panose="020F0502020204030204"/>
              </a:rPr>
              <a:t>Task </a:t>
            </a:r>
            <a:r>
              <a:rPr lang="en-US" sz="1200">
                <a:solidFill>
                  <a:srgbClr val="34357D"/>
                </a:solidFill>
                <a:latin typeface="Calibri" panose="020F0502020204030204"/>
              </a:rPr>
              <a:t>t2 </a:t>
            </a:r>
            <a:r>
              <a:rPr lang="en-US" sz="1200">
                <a:latin typeface="Calibri" panose="020F0502020204030204"/>
              </a:rPr>
              <a:t>= </a:t>
            </a:r>
            <a:r>
              <a:rPr lang="en-US" sz="1200">
                <a:solidFill>
                  <a:srgbClr val="408EA2"/>
                </a:solidFill>
                <a:latin typeface="Calibri" panose="020F0502020204030204"/>
              </a:rPr>
              <a:t>Task.</a:t>
            </a:r>
            <a:r>
              <a:rPr lang="en-US" sz="1200">
                <a:solidFill>
                  <a:srgbClr val="1C1929"/>
                </a:solidFill>
                <a:latin typeface="Calibri" panose="020F0502020204030204"/>
              </a:rPr>
              <a:t>Factory.</a:t>
            </a:r>
            <a:r>
              <a:rPr lang="en-US" sz="1200">
                <a:solidFill>
                  <a:srgbClr val="6A4735"/>
                </a:solidFill>
                <a:latin typeface="Calibri" panose="020F0502020204030204"/>
              </a:rPr>
              <a:t>StartNew(PrintNum)</a:t>
            </a:r>
            <a:r>
              <a:rPr lang="en-US" sz="1200">
                <a:solidFill>
                  <a:srgbClr val="1C1929"/>
                </a:solidFill>
                <a:latin typeface="Calibri" panose="020F0502020204030204"/>
              </a:rPr>
              <a:t>;</a:t>
            </a:r>
            <a:endParaRPr lang="en-US" sz="1200">
              <a:solidFill>
                <a:srgbClr val="1C1929"/>
              </a:solidFill>
              <a:latin typeface="Calibri" panose="020F0502020204030204"/>
            </a:endParaRPr>
          </a:p>
        </p:txBody>
      </p:sp>
      <p:sp>
        <p:nvSpPr>
          <p:cNvPr id="23" name="Rectangles 22"/>
          <p:cNvSpPr/>
          <p:nvPr/>
        </p:nvSpPr>
        <p:spPr>
          <a:xfrm>
            <a:off x="1313688" y="5623560"/>
            <a:ext cx="3749040" cy="277368"/>
          </a:xfrm>
          <a:prstGeom prst="rect">
            <a:avLst/>
          </a:prstGeom>
        </p:spPr>
        <p:txBody>
          <a:bodyPr lIns="0" tIns="0" rIns="0" bIns="0">
            <a:noAutofit/>
          </a:bodyPr>
          <a:p>
            <a:pPr indent="0">
              <a:lnSpc>
                <a:spcPts val="1225"/>
              </a:lnSpc>
              <a:spcAft>
                <a:spcPts val="630"/>
              </a:spcAft>
            </a:pPr>
            <a:r>
              <a:rPr lang="en-US" sz="1100" b="1">
                <a:solidFill>
                  <a:srgbClr val="1B7721"/>
                </a:solidFill>
                <a:latin typeface="Consolas" panose="020B0609020204030204"/>
              </a:rPr>
              <a:t>// Creating a started task using Task.Run </a:t>
            </a:r>
            <a:r>
              <a:rPr lang="en-US" sz="1100" b="1">
                <a:solidFill>
                  <a:srgbClr val="408EA2"/>
                </a:solidFill>
                <a:latin typeface="Consolas" panose="020B0609020204030204"/>
              </a:rPr>
              <a:t>Task </a:t>
            </a:r>
            <a:r>
              <a:rPr lang="en-US" sz="1100" b="1">
                <a:solidFill>
                  <a:srgbClr val="34357D"/>
                </a:solidFill>
                <a:latin typeface="Consolas" panose="020B0609020204030204"/>
              </a:rPr>
              <a:t>t3 </a:t>
            </a:r>
            <a:r>
              <a:rPr lang="en-US" sz="1100" spc="-50">
                <a:latin typeface="Consolas" panose="020B0609020204030204"/>
              </a:rPr>
              <a:t>= </a:t>
            </a:r>
            <a:r>
              <a:rPr lang="en-US" sz="1100" b="1">
                <a:solidFill>
                  <a:srgbClr val="545454"/>
                </a:solidFill>
                <a:latin typeface="Consolas" panose="020B0609020204030204"/>
              </a:rPr>
              <a:t>Task.RunCO </a:t>
            </a:r>
            <a:r>
              <a:rPr lang="en-US" sz="1100" spc="-50">
                <a:latin typeface="Consolas" panose="020B0609020204030204"/>
              </a:rPr>
              <a:t>=&gt; </a:t>
            </a:r>
            <a:r>
              <a:rPr lang="en-US" sz="1100" spc="-50">
                <a:solidFill>
                  <a:srgbClr val="1C1929"/>
                </a:solidFill>
                <a:latin typeface="Consolas" panose="020B0609020204030204"/>
              </a:rPr>
              <a:t>{ </a:t>
            </a:r>
            <a:r>
              <a:rPr lang="en-US" sz="1100" b="1">
                <a:solidFill>
                  <a:srgbClr val="6A4735"/>
                </a:solidFill>
                <a:latin typeface="Consolas" panose="020B0609020204030204"/>
              </a:rPr>
              <a:t>PrintNumO; </a:t>
            </a:r>
            <a:r>
              <a:rPr lang="en-US" sz="1100" spc="-50">
                <a:solidFill>
                  <a:srgbClr val="1C1929"/>
                </a:solidFill>
                <a:latin typeface="Consolas" panose="020B0609020204030204"/>
              </a:rPr>
              <a:t>30;</a:t>
            </a:r>
            <a:endParaRPr lang="en-US" sz="1100" spc="-50">
              <a:solidFill>
                <a:srgbClr val="1C1929"/>
              </a:solidFill>
              <a:latin typeface="Consolas" panose="020B0609020204030204"/>
            </a:endParaRPr>
          </a:p>
        </p:txBody>
      </p:sp>
      <p:sp>
        <p:nvSpPr>
          <p:cNvPr id="24" name="Rectangles 23"/>
          <p:cNvSpPr/>
          <p:nvPr/>
        </p:nvSpPr>
        <p:spPr>
          <a:xfrm>
            <a:off x="1310640" y="6083808"/>
            <a:ext cx="3931920" cy="124968"/>
          </a:xfrm>
          <a:prstGeom prst="rect">
            <a:avLst/>
          </a:prstGeom>
        </p:spPr>
        <p:txBody>
          <a:bodyPr wrap="none" lIns="0" tIns="0" rIns="0" bIns="0">
            <a:noAutofit/>
          </a:bodyPr>
          <a:p>
            <a:pPr indent="0" algn="just">
              <a:spcAft>
                <a:spcPts val="210"/>
              </a:spcAft>
            </a:pPr>
            <a:r>
              <a:rPr lang="en-US" sz="1100" b="1">
                <a:solidFill>
                  <a:srgbClr val="408EA2"/>
                </a:solidFill>
                <a:latin typeface="Consolas" panose="020B0609020204030204"/>
              </a:rPr>
              <a:t>Console</a:t>
            </a:r>
            <a:r>
              <a:rPr lang="en-US" sz="1100" b="1">
                <a:solidFill>
                  <a:srgbClr val="6A4735"/>
                </a:solidFill>
                <a:latin typeface="Consolas" panose="020B0609020204030204"/>
              </a:rPr>
              <a:t>.WriteLineC'Main </a:t>
            </a:r>
            <a:r>
              <a:rPr lang="en-US" sz="1100" b="1">
                <a:solidFill>
                  <a:srgbClr val="8D202B"/>
                </a:solidFill>
                <a:latin typeface="Consolas" panose="020B0609020204030204"/>
              </a:rPr>
              <a:t>Threads Completed");</a:t>
            </a:r>
            <a:endParaRPr lang="en-US" sz="1100" b="1">
              <a:solidFill>
                <a:srgbClr val="8D202B"/>
              </a:solidFill>
              <a:latin typeface="Consolas" panose="020B0609020204030204"/>
            </a:endParaRPr>
          </a:p>
        </p:txBody>
      </p:sp>
      <p:sp>
        <p:nvSpPr>
          <p:cNvPr id="25" name="Rectangles 24"/>
          <p:cNvSpPr/>
          <p:nvPr/>
        </p:nvSpPr>
        <p:spPr>
          <a:xfrm>
            <a:off x="600456" y="6242304"/>
            <a:ext cx="417576" cy="259080"/>
          </a:xfrm>
          <a:prstGeom prst="rect">
            <a:avLst/>
          </a:prstGeom>
        </p:spPr>
        <p:txBody>
          <a:bodyPr lIns="0" tIns="0" rIns="0" bIns="0">
            <a:noAutofit/>
          </a:bodyPr>
          <a:p>
            <a:pPr indent="368300">
              <a:lnSpc>
                <a:spcPts val="1175"/>
              </a:lnSpc>
            </a:pPr>
            <a:r>
              <a:rPr lang="en-US" sz="1200">
                <a:solidFill>
                  <a:srgbClr val="1C1929"/>
                </a:solidFill>
                <a:latin typeface="Times New Roman" panose="02020603050405020304"/>
              </a:rPr>
              <a:t>3 </a:t>
            </a:r>
            <a:r>
              <a:rPr lang="en-US" sz="1200">
                <a:solidFill>
                  <a:srgbClr val="1C1929"/>
                </a:solidFill>
                <a:latin typeface="Calibri" panose="020F0502020204030204"/>
              </a:rPr>
              <a:t>3</a:t>
            </a:r>
            <a:endParaRPr lang="en-US" sz="1200">
              <a:solidFill>
                <a:srgbClr val="1C1929"/>
              </a:solidFill>
              <a:latin typeface="Calibri" panose="020F0502020204030204"/>
            </a:endParaRPr>
          </a:p>
        </p:txBody>
      </p:sp>
      <p:sp>
        <p:nvSpPr>
          <p:cNvPr id="26" name="Rectangles 25"/>
          <p:cNvSpPr/>
          <p:nvPr/>
        </p:nvSpPr>
        <p:spPr>
          <a:xfrm>
            <a:off x="8055864" y="2252472"/>
            <a:ext cx="868680" cy="149352"/>
          </a:xfrm>
          <a:prstGeom prst="rect">
            <a:avLst/>
          </a:prstGeom>
        </p:spPr>
        <p:txBody>
          <a:bodyPr wrap="none" lIns="0" tIns="0" rIns="0" bIns="0">
            <a:noAutofit/>
          </a:bodyPr>
          <a:p>
            <a:pPr indent="0"/>
            <a:r>
              <a:rPr lang="en-US" sz="1200">
                <a:solidFill>
                  <a:srgbClr val="8D202B"/>
                </a:solidFill>
                <a:latin typeface="Calibri" panose="020F0502020204030204"/>
              </a:rPr>
              <a:t>" started.</a:t>
            </a:r>
            <a:endParaRPr lang="en-US" sz="1200">
              <a:solidFill>
                <a:srgbClr val="8D202B"/>
              </a:solidFill>
              <a:latin typeface="Calibri" panose="020F0502020204030204"/>
            </a:endParaRPr>
          </a:p>
        </p:txBody>
      </p:sp>
      <p:sp>
        <p:nvSpPr>
          <p:cNvPr id="27" name="Rectangles 26"/>
          <p:cNvSpPr/>
          <p:nvPr/>
        </p:nvSpPr>
        <p:spPr>
          <a:xfrm>
            <a:off x="8055864" y="3200400"/>
            <a:ext cx="890016" cy="152400"/>
          </a:xfrm>
          <a:prstGeom prst="rect">
            <a:avLst/>
          </a:prstGeom>
        </p:spPr>
        <p:txBody>
          <a:bodyPr wrap="none" lIns="0" tIns="0" rIns="0" bIns="0">
            <a:noAutofit/>
          </a:bodyPr>
          <a:p>
            <a:pPr indent="0"/>
            <a:r>
              <a:rPr lang="en-US" sz="1200">
                <a:solidFill>
                  <a:srgbClr val="8D202B"/>
                </a:solidFill>
                <a:latin typeface="Calibri" panose="020F0502020204030204"/>
              </a:rPr>
              <a:t>" finished</a:t>
            </a:r>
            <a:endParaRPr lang="en-US" sz="1200">
              <a:solidFill>
                <a:srgbClr val="8D202B"/>
              </a:solidFill>
              <a:latin typeface="Calibri" panose="020F0502020204030204"/>
            </a:endParaRPr>
          </a:p>
        </p:txBody>
      </p:sp>
      <p:sp>
        <p:nvSpPr>
          <p:cNvPr id="28" name="Rectangles 27"/>
          <p:cNvSpPr/>
          <p:nvPr/>
        </p:nvSpPr>
        <p:spPr>
          <a:xfrm>
            <a:off x="222504" y="6684264"/>
            <a:ext cx="91440" cy="146304"/>
          </a:xfrm>
          <a:prstGeom prst="rect">
            <a:avLst/>
          </a:prstGeom>
        </p:spPr>
        <p:txBody>
          <a:bodyPr wrap="none" lIns="0" tIns="0" rIns="0" bIns="0">
            <a:noAutofit/>
          </a:bodyPr>
          <a:p>
            <a:pPr indent="0"/>
            <a:r>
              <a:rPr lang="en-US" sz="1400">
                <a:latin typeface="Calibri" panose="020F0502020204030204"/>
              </a:rPr>
              <a:t>3</a:t>
            </a:r>
            <a:endParaRPr lang="en-US" sz="1400">
              <a:latin typeface="Calibri" panose="020F0502020204030204"/>
            </a:endParaRPr>
          </a:p>
        </p:txBody>
      </p:sp>
      <p:sp>
        <p:nvSpPr>
          <p:cNvPr id="29" name="Rectangles 28"/>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1352" y="621792"/>
            <a:ext cx="10332720" cy="3678936"/>
          </a:xfrm>
          <a:prstGeom prst="rect">
            <a:avLst/>
          </a:prstGeom>
        </p:spPr>
        <p:txBody>
          <a:bodyPr lIns="0" tIns="0" rIns="0" bIns="0">
            <a:noAutofit/>
          </a:bodyPr>
          <a:p>
            <a:pPr indent="0">
              <a:spcAft>
                <a:spcPts val="840"/>
              </a:spcAft>
            </a:pPr>
            <a:r>
              <a:rPr lang="en-US" sz="4100" b="1" spc="-50">
                <a:latin typeface="Calibri" panose="020F0502020204030204"/>
              </a:rPr>
              <a:t>Task return type</a:t>
            </a:r>
            <a:endParaRPr lang="en-US" sz="4100" b="1" spc="-50">
              <a:latin typeface="Calibri" panose="020F0502020204030204"/>
            </a:endParaRPr>
          </a:p>
          <a:p>
            <a:pPr marL="254000" indent="-254000">
              <a:spcAft>
                <a:spcPts val="2520"/>
              </a:spcAft>
            </a:pPr>
            <a:r>
              <a:rPr lang="en-US" sz="2600">
                <a:latin typeface="Calibri" panose="020F0502020204030204"/>
              </a:rPr>
              <a:t>Using async and await</a:t>
            </a:r>
            <a:endParaRPr lang="en-US" sz="2600">
              <a:latin typeface="Calibri" panose="020F0502020204030204"/>
            </a:endParaRPr>
          </a:p>
          <a:p>
            <a:pPr marL="254000" indent="-254000">
              <a:lnSpc>
                <a:spcPts val="3025"/>
              </a:lnSpc>
              <a:spcAft>
                <a:spcPts val="630"/>
              </a:spcAft>
            </a:pPr>
            <a:r>
              <a:rPr lang="en-US" sz="2600">
                <a:solidFill>
                  <a:srgbClr val="00AD50"/>
                </a:solidFill>
                <a:latin typeface="Calibri" panose="020F0502020204030204"/>
              </a:rPr>
              <a:t>•    Async </a:t>
            </a:r>
            <a:r>
              <a:rPr lang="en-US" sz="2600">
                <a:solidFill>
                  <a:srgbClr val="FC0000"/>
                </a:solidFill>
                <a:latin typeface="Calibri" panose="020F0502020204030204"/>
              </a:rPr>
              <a:t>methods </a:t>
            </a:r>
            <a:r>
              <a:rPr lang="en-US" sz="2600">
                <a:latin typeface="Calibri" panose="020F0502020204030204"/>
              </a:rPr>
              <a:t>that </a:t>
            </a:r>
            <a:r>
              <a:rPr lang="en-US" sz="2600">
                <a:solidFill>
                  <a:srgbClr val="FC0000"/>
                </a:solidFill>
                <a:latin typeface="Calibri" panose="020F0502020204030204"/>
              </a:rPr>
              <a:t>don't contain </a:t>
            </a:r>
            <a:r>
              <a:rPr lang="en-US" sz="2600">
                <a:latin typeface="Calibri" panose="020F0502020204030204"/>
              </a:rPr>
              <a:t>a </a:t>
            </a:r>
            <a:r>
              <a:rPr lang="en-US" sz="2600">
                <a:solidFill>
                  <a:srgbClr val="FC0000"/>
                </a:solidFill>
                <a:latin typeface="Calibri" panose="020F0502020204030204"/>
              </a:rPr>
              <a:t>return statement </a:t>
            </a:r>
            <a:r>
              <a:rPr lang="en-US" sz="2600">
                <a:latin typeface="Calibri" panose="020F0502020204030204"/>
              </a:rPr>
              <a:t>or that contain a return statement that </a:t>
            </a:r>
            <a:r>
              <a:rPr lang="en-US" sz="2600">
                <a:solidFill>
                  <a:srgbClr val="FC0000"/>
                </a:solidFill>
                <a:latin typeface="Calibri" panose="020F0502020204030204"/>
              </a:rPr>
              <a:t>doesn't return an operand </a:t>
            </a:r>
            <a:r>
              <a:rPr lang="en-US" sz="2600">
                <a:latin typeface="Calibri" panose="020F0502020204030204"/>
              </a:rPr>
              <a:t>usually have a </a:t>
            </a:r>
            <a:r>
              <a:rPr lang="en-US" sz="2600">
                <a:solidFill>
                  <a:srgbClr val="FC0000"/>
                </a:solidFill>
                <a:latin typeface="Calibri" panose="020F0502020204030204"/>
              </a:rPr>
              <a:t>return type of Task.</a:t>
            </a:r>
            <a:endParaRPr lang="en-US" sz="2600">
              <a:solidFill>
                <a:srgbClr val="FC0000"/>
              </a:solidFill>
              <a:latin typeface="Calibri" panose="020F0502020204030204"/>
            </a:endParaRPr>
          </a:p>
          <a:p>
            <a:pPr marL="254000" indent="-254000">
              <a:lnSpc>
                <a:spcPts val="3025"/>
              </a:lnSpc>
            </a:pPr>
            <a:r>
              <a:rPr lang="en-US" sz="2600">
                <a:latin typeface="Calibri" panose="020F0502020204030204"/>
              </a:rPr>
              <a:t>•    If you use a </a:t>
            </a:r>
            <a:r>
              <a:rPr lang="en-US" sz="2600">
                <a:solidFill>
                  <a:srgbClr val="FC0000"/>
                </a:solidFill>
                <a:latin typeface="Calibri" panose="020F0502020204030204"/>
              </a:rPr>
              <a:t>Task return type </a:t>
            </a:r>
            <a:r>
              <a:rPr lang="en-US" sz="2600">
                <a:latin typeface="Calibri" panose="020F0502020204030204"/>
              </a:rPr>
              <a:t>for an </a:t>
            </a:r>
            <a:r>
              <a:rPr lang="en-US" sz="2600">
                <a:solidFill>
                  <a:srgbClr val="FC0000"/>
                </a:solidFill>
                <a:latin typeface="Calibri" panose="020F0502020204030204"/>
              </a:rPr>
              <a:t>async method, </a:t>
            </a:r>
            <a:r>
              <a:rPr lang="en-US" sz="2600">
                <a:latin typeface="Calibri" panose="020F0502020204030204"/>
              </a:rPr>
              <a:t>a </a:t>
            </a:r>
            <a:r>
              <a:rPr lang="en-US" sz="2600">
                <a:solidFill>
                  <a:srgbClr val="FC0000"/>
                </a:solidFill>
                <a:latin typeface="Calibri" panose="020F0502020204030204"/>
              </a:rPr>
              <a:t>calling method </a:t>
            </a:r>
            <a:r>
              <a:rPr lang="en-US" sz="2600">
                <a:latin typeface="Calibri" panose="020F0502020204030204"/>
              </a:rPr>
              <a:t>can use an </a:t>
            </a:r>
            <a:r>
              <a:rPr lang="en-US" sz="2600">
                <a:solidFill>
                  <a:srgbClr val="00AD50"/>
                </a:solidFill>
                <a:latin typeface="Calibri" panose="020F0502020204030204"/>
              </a:rPr>
              <a:t>await </a:t>
            </a:r>
            <a:r>
              <a:rPr lang="en-US" sz="2600">
                <a:solidFill>
                  <a:srgbClr val="FC0000"/>
                </a:solidFill>
                <a:latin typeface="Calibri" panose="020F0502020204030204"/>
              </a:rPr>
              <a:t>operator </a:t>
            </a:r>
            <a:r>
              <a:rPr lang="en-US" sz="2600">
                <a:latin typeface="Calibri" panose="020F0502020204030204"/>
              </a:rPr>
              <a:t>to </a:t>
            </a:r>
            <a:r>
              <a:rPr lang="en-US" sz="2600">
                <a:solidFill>
                  <a:srgbClr val="FC0000"/>
                </a:solidFill>
                <a:latin typeface="Calibri" panose="020F0502020204030204"/>
              </a:rPr>
              <a:t>suspend </a:t>
            </a:r>
            <a:r>
              <a:rPr lang="en-US" sz="2600">
                <a:latin typeface="Calibri" panose="020F0502020204030204"/>
              </a:rPr>
              <a:t>the caller's completion </a:t>
            </a:r>
            <a:r>
              <a:rPr lang="en-US" sz="2600">
                <a:solidFill>
                  <a:srgbClr val="FC0000"/>
                </a:solidFill>
                <a:latin typeface="Calibri" panose="020F0502020204030204"/>
              </a:rPr>
              <a:t>until </a:t>
            </a:r>
            <a:r>
              <a:rPr lang="en-US" sz="2600">
                <a:latin typeface="Calibri" panose="020F0502020204030204"/>
              </a:rPr>
              <a:t>the called </a:t>
            </a:r>
            <a:r>
              <a:rPr lang="en-US" sz="2600">
                <a:solidFill>
                  <a:srgbClr val="FC0000"/>
                </a:solidFill>
                <a:latin typeface="Calibri" panose="020F0502020204030204"/>
              </a:rPr>
              <a:t>async method </a:t>
            </a:r>
            <a:r>
              <a:rPr lang="en-US" sz="2600">
                <a:latin typeface="Calibri" panose="020F0502020204030204"/>
              </a:rPr>
              <a:t>has </a:t>
            </a:r>
            <a:r>
              <a:rPr lang="en-US" sz="2600">
                <a:solidFill>
                  <a:srgbClr val="FC0000"/>
                </a:solidFill>
                <a:latin typeface="Calibri" panose="020F0502020204030204"/>
              </a:rPr>
              <a:t>finished.</a:t>
            </a:r>
            <a:endParaRPr lang="en-US" sz="2600">
              <a:solidFill>
                <a:srgbClr val="FC0000"/>
              </a:solidFill>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95656" y="621792"/>
            <a:ext cx="11515344" cy="5519928"/>
          </a:xfrm>
          <a:prstGeom prst="rect">
            <a:avLst/>
          </a:prstGeom>
        </p:spPr>
        <p:txBody>
          <a:bodyPr lIns="0" tIns="0" rIns="0" bIns="0">
            <a:noAutofit/>
          </a:bodyPr>
          <a:p>
            <a:pPr marL="647700" indent="0">
              <a:lnSpc>
                <a:spcPts val="3310"/>
              </a:lnSpc>
            </a:pPr>
            <a:r>
              <a:rPr lang="en-US" sz="4100" b="1" spc="-50">
                <a:latin typeface="Calibri" panose="020F0502020204030204"/>
              </a:rPr>
              <a:t>Task return type</a:t>
            </a:r>
            <a:endParaRPr lang="en-US" sz="4100" b="1" spc="-50">
              <a:latin typeface="Calibri" panose="020F0502020204030204"/>
            </a:endParaRPr>
          </a:p>
          <a:p>
            <a:pPr marL="647700" indent="0">
              <a:lnSpc>
                <a:spcPts val="3310"/>
              </a:lnSpc>
              <a:spcAft>
                <a:spcPts val="210"/>
              </a:spcAft>
            </a:pPr>
            <a:r>
              <a:rPr lang="en-US" sz="2600">
                <a:latin typeface="Calibri" panose="020F0502020204030204"/>
              </a:rPr>
              <a:t>Using async and await</a:t>
            </a:r>
            <a:endParaRPr lang="en-US" sz="2600">
              <a:latin typeface="Calibri" panose="020F0502020204030204"/>
            </a:endParaRPr>
          </a:p>
          <a:p>
            <a:pPr marL="6870700" indent="0">
              <a:lnSpc>
                <a:spcPts val="3310"/>
              </a:lnSpc>
            </a:pPr>
            <a:r>
              <a:rPr lang="en-US" sz="1200">
                <a:solidFill>
                  <a:srgbClr val="130ECE"/>
                </a:solidFill>
                <a:latin typeface="Calibri" panose="020F0502020204030204"/>
              </a:rPr>
              <a:t>static void </a:t>
            </a:r>
            <a:r>
              <a:rPr lang="en-US" sz="1200">
                <a:solidFill>
                  <a:srgbClr val="1D1C8B"/>
                </a:solidFill>
                <a:latin typeface="Calibri" panose="020F0502020204030204"/>
              </a:rPr>
              <a:t>Main(string[] </a:t>
            </a:r>
            <a:r>
              <a:rPr lang="en-US" sz="1200">
                <a:solidFill>
                  <a:srgbClr val="6E9A6D"/>
                </a:solidFill>
                <a:latin typeface="Calibri" panose="020F0502020204030204"/>
              </a:rPr>
              <a:t>argsD</a:t>
            </a:r>
            <a:endParaRPr lang="en-US" sz="1200">
              <a:solidFill>
                <a:srgbClr val="6E9A6D"/>
              </a:solidFill>
              <a:latin typeface="Calibri" panose="020F0502020204030204"/>
            </a:endParaRPr>
          </a:p>
          <a:p>
            <a:pPr indent="0" algn="just">
              <a:spcAft>
                <a:spcPts val="210"/>
              </a:spcAft>
            </a:pPr>
            <a:r>
              <a:rPr lang="en-US" sz="1300">
                <a:solidFill>
                  <a:srgbClr val="9E9AE3"/>
                </a:solidFill>
                <a:latin typeface="Consolas" panose="020B0609020204030204"/>
              </a:rPr>
              <a:t>using </a:t>
            </a:r>
            <a:r>
              <a:rPr lang="en-US" sz="1300">
                <a:solidFill>
                  <a:srgbClr val="A6A4A6"/>
                </a:solidFill>
                <a:latin typeface="Consolas" panose="020B0609020204030204"/>
              </a:rPr>
              <a:t>System.Threading;    </a:t>
            </a:r>
            <a:r>
              <a:rPr lang="en-US" sz="1300">
                <a:solidFill>
                  <a:srgbClr val="1C1929"/>
                </a:solidFill>
                <a:latin typeface="Consolas" panose="020B0609020204030204"/>
              </a:rPr>
              <a:t>{</a:t>
            </a:r>
            <a:endParaRPr lang="en-US" sz="1300">
              <a:solidFill>
                <a:srgbClr val="1C1929"/>
              </a:solidFill>
              <a:latin typeface="Consolas" panose="020B0609020204030204"/>
            </a:endParaRPr>
          </a:p>
          <a:p>
            <a:pPr indent="0" algn="just"/>
            <a:r>
              <a:rPr lang="en-US" sz="1200" b="1">
                <a:solidFill>
                  <a:srgbClr val="130ECE"/>
                </a:solidFill>
                <a:latin typeface="Consolas" panose="020B0609020204030204"/>
              </a:rPr>
              <a:t>namesoace </a:t>
            </a:r>
            <a:r>
              <a:rPr lang="en-US" sz="1200" b="1">
                <a:solidFill>
                  <a:srgbClr val="1C1929"/>
                </a:solidFill>
                <a:latin typeface="Consolas" panose="020B0609020204030204"/>
              </a:rPr>
              <a:t>Sessionl2Demo    </a:t>
            </a:r>
            <a:r>
              <a:rPr lang="en-US" sz="1200">
                <a:solidFill>
                  <a:srgbClr val="408EA2"/>
                </a:solidFill>
                <a:latin typeface="Calibri" panose="020F0502020204030204"/>
              </a:rPr>
              <a:t>Task </a:t>
            </a:r>
            <a:r>
              <a:rPr lang="en-US" sz="1200">
                <a:solidFill>
                  <a:srgbClr val="2C4A4C"/>
                </a:solidFill>
                <a:latin typeface="Calibri" panose="020F0502020204030204"/>
              </a:rPr>
              <a:t>tl=Task.Run(() </a:t>
            </a:r>
            <a:r>
              <a:rPr lang="en-US" sz="1200">
                <a:latin typeface="Calibri" panose="020F0502020204030204"/>
              </a:rPr>
              <a:t>=&gt; </a:t>
            </a:r>
            <a:r>
              <a:rPr lang="en-US" sz="1200">
                <a:solidFill>
                  <a:srgbClr val="695740"/>
                </a:solidFill>
                <a:latin typeface="Calibri" panose="020F0502020204030204"/>
              </a:rPr>
              <a:t>{DisplavCurrentlnfoAsvncO</a:t>
            </a:r>
            <a:r>
              <a:rPr lang="en-US" sz="1200">
                <a:solidFill>
                  <a:srgbClr val="1C1929"/>
                </a:solidFill>
                <a:latin typeface="Calibri" panose="020F0502020204030204"/>
              </a:rPr>
              <a:t>;}</a:t>
            </a:r>
            <a:endParaRPr lang="en-US" sz="1200">
              <a:solidFill>
                <a:srgbClr val="1C1929"/>
              </a:solidFill>
              <a:latin typeface="Calibri" panose="020F0502020204030204"/>
            </a:endParaRPr>
          </a:p>
          <a:p>
            <a:pPr indent="0" algn="just">
              <a:spcAft>
                <a:spcPts val="210"/>
              </a:spcAft>
            </a:pPr>
            <a:r>
              <a:rPr lang="en-US" sz="400">
                <a:solidFill>
                  <a:srgbClr val="130ECE"/>
                </a:solidFill>
                <a:latin typeface="Times New Roman" panose="02020603050405020304"/>
              </a:rPr>
              <a:t>■ ■ III </a:t>
            </a:r>
            <a:r>
              <a:rPr lang="en-US" sz="400">
                <a:solidFill>
                  <a:srgbClr val="1D1C8B"/>
                </a:solidFill>
                <a:latin typeface="Times New Roman" panose="02020603050405020304"/>
              </a:rPr>
              <a:t>k. ak ^</a:t>
            </a:r>
            <a:r>
              <a:rPr lang="en-US" sz="400">
                <a:latin typeface="Times New Roman" panose="02020603050405020304"/>
              </a:rPr>
              <a:t>^k </a:t>
            </a:r>
            <a:r>
              <a:rPr lang="en-US" sz="400">
                <a:solidFill>
                  <a:srgbClr val="1C1929"/>
                </a:solidFill>
                <a:latin typeface="Times New Roman" panose="02020603050405020304"/>
              </a:rPr>
              <a:t>I ■ ^k    III    </a:t>
            </a:r>
            <a:r>
              <a:rPr lang="en-US" sz="400">
                <a:solidFill>
                  <a:srgbClr val="6E9A6D"/>
                </a:solidFill>
                <a:latin typeface="Times New Roman" panose="02020603050405020304"/>
              </a:rPr>
              <a:t>vVWVWVNAA/WWWWWVWWWN^WWW </a:t>
            </a:r>
            <a:r>
              <a:rPr lang="en-US" sz="400">
                <a:solidFill>
                  <a:srgbClr val="1C1929"/>
                </a:solidFill>
                <a:latin typeface="Times New Roman" panose="02020603050405020304"/>
              </a:rPr>
              <a:t>■</a:t>
            </a:r>
            <a:endParaRPr lang="en-US" sz="400">
              <a:solidFill>
                <a:srgbClr val="1C1929"/>
              </a:solidFill>
              <a:latin typeface="Times New Roman" panose="02020603050405020304"/>
            </a:endParaRPr>
          </a:p>
          <a:p>
            <a:pPr indent="0" algn="just">
              <a:spcAft>
                <a:spcPts val="210"/>
              </a:spcAft>
            </a:pPr>
            <a:r>
              <a:rPr lang="en-US" sz="2600">
                <a:solidFill>
                  <a:srgbClr val="1C1929"/>
                </a:solidFill>
                <a:latin typeface="Calibri" panose="020F0502020204030204"/>
              </a:rPr>
              <a:t>&lt;    </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a:p>
            <a:pPr marL="406400" indent="0" algn="just">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406400" indent="0" algn="just">
              <a:spcAft>
                <a:spcPts val="210"/>
              </a:spcAft>
            </a:pPr>
            <a:r>
              <a:rPr lang="en-US" sz="1200" b="1">
                <a:solidFill>
                  <a:srgbClr val="130ECE"/>
                </a:solidFill>
                <a:latin typeface="Consolas" panose="020B0609020204030204"/>
              </a:rPr>
              <a:t>public class </a:t>
            </a:r>
            <a:r>
              <a:rPr lang="en-US" sz="1200" b="1">
                <a:solidFill>
                  <a:srgbClr val="408EA2"/>
                </a:solidFill>
                <a:latin typeface="Consolas" panose="020B0609020204030204"/>
              </a:rPr>
              <a:t>Program    </a:t>
            </a:r>
            <a:r>
              <a:rPr lang="en-US" sz="1200" b="1">
                <a:solidFill>
                  <a:srgbClr val="1C1929"/>
                </a:solidFill>
                <a:latin typeface="Consolas" panose="020B0609020204030204"/>
              </a:rPr>
              <a:t>'</a:t>
            </a:r>
            <a:endParaRPr lang="en-US" sz="1200" b="1">
              <a:solidFill>
                <a:srgbClr val="1C1929"/>
              </a:solidFill>
              <a:latin typeface="Consolas" panose="020B0609020204030204"/>
            </a:endParaRPr>
          </a:p>
          <a:p>
            <a:pPr marL="406400" indent="0">
              <a:spcAft>
                <a:spcPts val="210"/>
              </a:spcAft>
            </a:pPr>
            <a:r>
              <a:rPr lang="en-US" sz="2600" baseline="30000">
                <a:solidFill>
                  <a:srgbClr val="1C1929"/>
                </a:solidFill>
                <a:latin typeface="Calibri" panose="020F0502020204030204"/>
              </a:rPr>
              <a:t>{</a:t>
            </a:r>
            <a:r>
              <a:rPr lang="en-US" sz="2600">
                <a:solidFill>
                  <a:srgbClr val="1C1929"/>
                </a:solidFill>
                <a:latin typeface="Calibri" panose="020F0502020204030204"/>
              </a:rPr>
              <a:t> </a:t>
            </a:r>
            <a:r>
              <a:rPr lang="en-US" sz="2600">
                <a:solidFill>
                  <a:srgbClr val="A6A4A6"/>
                </a:solidFill>
                <a:latin typeface="Calibri" panose="020F0502020204030204"/>
              </a:rPr>
              <a:t>„</a:t>
            </a:r>
            <a:endParaRPr lang="en-US" sz="2600">
              <a:solidFill>
                <a:srgbClr val="A6A4A6"/>
              </a:solidFill>
              <a:latin typeface="Calibri" panose="020F0502020204030204"/>
            </a:endParaRPr>
          </a:p>
          <a:p>
            <a:pPr marL="812800" indent="0">
              <a:lnSpc>
                <a:spcPts val="1850"/>
              </a:lnSpc>
            </a:pPr>
            <a:r>
              <a:rPr lang="en-US" sz="1200" b="1">
                <a:solidFill>
                  <a:srgbClr val="130ECE"/>
                </a:solidFill>
                <a:latin typeface="Consolas" panose="020B0609020204030204"/>
              </a:rPr>
              <a:t>public static async </a:t>
            </a:r>
            <a:r>
              <a:rPr lang="en-US" sz="1200" b="1">
                <a:solidFill>
                  <a:srgbClr val="408EA2"/>
                </a:solidFill>
                <a:latin typeface="Consolas" panose="020B0609020204030204"/>
              </a:rPr>
              <a:t>Task </a:t>
            </a:r>
            <a:r>
              <a:rPr lang="en-US" sz="1200" b="1">
                <a:solidFill>
                  <a:srgbClr val="695740"/>
                </a:solidFill>
                <a:latin typeface="Consolas" panose="020B0609020204030204"/>
              </a:rPr>
              <a:t>DisplayCurrentlnfoAsyncO</a:t>
            </a:r>
            <a:endParaRPr lang="en-US" sz="1200" b="1">
              <a:solidFill>
                <a:srgbClr val="695740"/>
              </a:solidFill>
              <a:latin typeface="Consolas" panose="020B0609020204030204"/>
            </a:endParaRPr>
          </a:p>
          <a:p>
            <a:pPr marL="812800" indent="0">
              <a:lnSpc>
                <a:spcPts val="185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206500" indent="0">
              <a:spcAft>
                <a:spcPts val="210"/>
              </a:spcAft>
            </a:pPr>
            <a:r>
              <a:rPr lang="en-US" sz="1200" b="1">
                <a:solidFill>
                  <a:srgbClr val="6B238A"/>
                </a:solidFill>
                <a:latin typeface="Consolas" panose="020B0609020204030204"/>
              </a:rPr>
              <a:t>try</a:t>
            </a:r>
            <a:endParaRPr lang="en-US" sz="1200" b="1">
              <a:solidFill>
                <a:srgbClr val="6B238A"/>
              </a:solidFill>
              <a:latin typeface="Consolas" panose="020B0609020204030204"/>
            </a:endParaRPr>
          </a:p>
          <a:p>
            <a:pPr marL="12065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600200" indent="0">
              <a:lnSpc>
                <a:spcPts val="1680"/>
              </a:lnSpc>
            </a:pPr>
            <a:r>
              <a:rPr lang="en-US" sz="1200" b="1">
                <a:solidFill>
                  <a:srgbClr val="408EA2"/>
                </a:solidFill>
                <a:latin typeface="Consolas" panose="020B0609020204030204"/>
              </a:rPr>
              <a:t>Console.</a:t>
            </a:r>
            <a:r>
              <a:rPr lang="en-US" sz="1200" b="1">
                <a:solidFill>
                  <a:srgbClr val="695740"/>
                </a:solidFill>
                <a:latin typeface="Consolas" panose="020B0609020204030204"/>
              </a:rPr>
              <a:t>WriteLineC'I </a:t>
            </a:r>
            <a:r>
              <a:rPr lang="en-US" sz="1200" b="1">
                <a:solidFill>
                  <a:srgbClr val="8D202B"/>
                </a:solidFill>
                <a:latin typeface="Consolas" panose="020B0609020204030204"/>
              </a:rPr>
              <a:t>am in display information.");</a:t>
            </a:r>
            <a:endParaRPr lang="en-US" sz="1200" b="1">
              <a:solidFill>
                <a:srgbClr val="8D202B"/>
              </a:solidFill>
              <a:latin typeface="Consolas" panose="020B0609020204030204"/>
            </a:endParaRPr>
          </a:p>
          <a:p>
            <a:pPr marL="1600200" indent="0">
              <a:lnSpc>
                <a:spcPts val="1680"/>
              </a:lnSpc>
            </a:pPr>
            <a:r>
              <a:rPr lang="en-US" sz="1200" b="1">
                <a:solidFill>
                  <a:srgbClr val="408EA2"/>
                </a:solidFill>
                <a:latin typeface="Consolas" panose="020B0609020204030204"/>
              </a:rPr>
              <a:t>Console.</a:t>
            </a:r>
            <a:r>
              <a:rPr lang="en-US" sz="1200" b="1">
                <a:solidFill>
                  <a:srgbClr val="695740"/>
                </a:solidFill>
                <a:latin typeface="Consolas" panose="020B0609020204030204"/>
              </a:rPr>
              <a:t>WriteLineC'Sorry </a:t>
            </a:r>
            <a:r>
              <a:rPr lang="en-US" sz="1200" b="1">
                <a:solidFill>
                  <a:srgbClr val="8D202B"/>
                </a:solidFill>
                <a:latin typeface="Consolas" panose="020B0609020204030204"/>
              </a:rPr>
              <a:t>for the delay...");</a:t>
            </a:r>
            <a:endParaRPr lang="en-US" sz="1200" b="1">
              <a:solidFill>
                <a:srgbClr val="8D202B"/>
              </a:solidFill>
              <a:latin typeface="Consolas" panose="020B0609020204030204"/>
            </a:endParaRPr>
          </a:p>
          <a:p>
            <a:pPr marL="1206500" indent="0">
              <a:lnSpc>
                <a:spcPts val="1680"/>
              </a:lnSpc>
              <a:spcAft>
                <a:spcPts val="210"/>
              </a:spcAft>
            </a:pPr>
            <a:r>
              <a:rPr lang="en-US" sz="1200" b="1">
                <a:solidFill>
                  <a:srgbClr val="6B238A"/>
                </a:solidFill>
                <a:latin typeface="Consolas" panose="020B0609020204030204"/>
              </a:rPr>
              <a:t>}catch </a:t>
            </a:r>
            <a:r>
              <a:rPr lang="en-US" sz="1200" b="1">
                <a:solidFill>
                  <a:srgbClr val="408EA2"/>
                </a:solidFill>
                <a:latin typeface="Consolas" panose="020B0609020204030204"/>
              </a:rPr>
              <a:t>CException </a:t>
            </a:r>
            <a:r>
              <a:rPr lang="en-US" sz="1200" b="1">
                <a:solidFill>
                  <a:srgbClr val="2C4A4C"/>
                </a:solidFill>
                <a:latin typeface="Consolas" panose="020B0609020204030204"/>
              </a:rPr>
              <a:t>ex)</a:t>
            </a:r>
            <a:endParaRPr lang="en-US" sz="1200" b="1">
              <a:solidFill>
                <a:srgbClr val="2C4A4C"/>
              </a:solidFill>
              <a:latin typeface="Consolas" panose="020B0609020204030204"/>
            </a:endParaRPr>
          </a:p>
          <a:p>
            <a:pPr marL="12065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600200" indent="0">
              <a:spcAft>
                <a:spcPts val="210"/>
              </a:spcAft>
            </a:pPr>
            <a:r>
              <a:rPr lang="en-US" sz="1200" b="1">
                <a:solidFill>
                  <a:srgbClr val="408EA2"/>
                </a:solidFill>
                <a:latin typeface="Consolas" panose="020B0609020204030204"/>
              </a:rPr>
              <a:t>Console </a:t>
            </a:r>
            <a:r>
              <a:rPr lang="en-US" sz="1200" b="1">
                <a:solidFill>
                  <a:srgbClr val="695740"/>
                </a:solidFill>
                <a:latin typeface="Consolas" panose="020B0609020204030204"/>
              </a:rPr>
              <a:t>.WriteLineCex .ToStringO)</a:t>
            </a:r>
            <a:r>
              <a:rPr lang="en-US" sz="1200" b="1">
                <a:solidFill>
                  <a:srgbClr val="1C1929"/>
                </a:solidFill>
                <a:latin typeface="Consolas" panose="020B0609020204030204"/>
              </a:rPr>
              <a:t>;</a:t>
            </a:r>
            <a:endParaRPr lang="en-US" sz="1200" b="1">
              <a:solidFill>
                <a:srgbClr val="1C1929"/>
              </a:solidFill>
              <a:latin typeface="Consolas" panose="020B0609020204030204"/>
            </a:endParaRPr>
          </a:p>
          <a:p>
            <a:pPr marL="12065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206500" indent="0">
              <a:spcAft>
                <a:spcPts val="1470"/>
              </a:spcAft>
            </a:pPr>
            <a:r>
              <a:rPr lang="en-US" sz="1200" b="1">
                <a:solidFill>
                  <a:srgbClr val="130ECE"/>
                </a:solidFill>
                <a:latin typeface="Consolas" panose="020B0609020204030204"/>
              </a:rPr>
              <a:t>await </a:t>
            </a:r>
            <a:r>
              <a:rPr lang="en-US" sz="1200" b="1">
                <a:solidFill>
                  <a:srgbClr val="408EA2"/>
                </a:solidFill>
                <a:latin typeface="Consolas" panose="020B0609020204030204"/>
              </a:rPr>
              <a:t>Task.</a:t>
            </a:r>
            <a:r>
              <a:rPr lang="en-US" sz="1200" b="1">
                <a:solidFill>
                  <a:srgbClr val="695740"/>
                </a:solidFill>
                <a:latin typeface="Consolas" panose="020B0609020204030204"/>
              </a:rPr>
              <a:t>Delay</a:t>
            </a:r>
            <a:r>
              <a:rPr lang="en-US" sz="1200" b="1">
                <a:solidFill>
                  <a:srgbClr val="1C1929"/>
                </a:solidFill>
                <a:latin typeface="Consolas" panose="020B0609020204030204"/>
              </a:rPr>
              <a:t>(1000);</a:t>
            </a:r>
            <a:endParaRPr lang="en-US" sz="1200" b="1">
              <a:solidFill>
                <a:srgbClr val="1C1929"/>
              </a:solidFill>
              <a:latin typeface="Consolas" panose="020B0609020204030204"/>
            </a:endParaRPr>
          </a:p>
          <a:p>
            <a:pPr marL="8128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812800" indent="0"/>
            <a:r>
              <a:rPr lang="en-US" sz="450" i="1" spc="-100">
                <a:solidFill>
                  <a:srgbClr val="A6A4A6"/>
                </a:solidFill>
                <a:latin typeface="Consolas" panose="020B0609020204030204"/>
              </a:rPr>
              <a:t>r\</a:t>
            </a:r>
            <a:r>
              <a:rPr lang="en-US" sz="1000" spc="150">
                <a:solidFill>
                  <a:srgbClr val="A6A4A6"/>
                </a:solidFill>
                <a:latin typeface="Calibri" panose="020F0502020204030204"/>
              </a:rPr>
              <a:t> ————</a:t>
            </a:r>
            <a:endParaRPr lang="en-US" sz="1000" spc="150">
              <a:solidFill>
                <a:srgbClr val="A6A4A6"/>
              </a:solidFill>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08048"/>
            <a:ext cx="9899904" cy="1240536"/>
          </a:xfrm>
          <a:prstGeom prst="rect">
            <a:avLst/>
          </a:prstGeom>
        </p:spPr>
        <p:txBody>
          <a:bodyPr lIns="0" tIns="0" rIns="0" bIns="0">
            <a:noAutofit/>
          </a:bodyPr>
          <a:p>
            <a:pPr marL="641350" indent="-622300">
              <a:lnSpc>
                <a:spcPts val="3000"/>
              </a:lnSpc>
              <a:spcAft>
                <a:spcPts val="630"/>
              </a:spcAft>
            </a:pPr>
            <a:r>
              <a:rPr lang="en-US" sz="2600">
                <a:latin typeface="Calibri" panose="020F0502020204030204"/>
              </a:rPr>
              <a:t>1.    C# 8.0 and .NET Core 3.0 - Modern Cross-Platform Development Fourth Edition by MarkJ. Price</a:t>
            </a:r>
            <a:endParaRPr lang="en-US" sz="2600">
              <a:latin typeface="Calibri" panose="020F0502020204030204"/>
            </a:endParaRPr>
          </a:p>
          <a:p>
            <a:pPr indent="0" algn="just"/>
            <a:r>
              <a:rPr lang="en-US" sz="2600">
                <a:latin typeface="Calibri" panose="020F0502020204030204"/>
              </a:rPr>
              <a:t>2.    </a:t>
            </a:r>
            <a:r>
              <a:rPr lang="en-US" sz="2600" u="sng">
                <a:solidFill>
                  <a:srgbClr val="016DC0"/>
                </a:solidFill>
                <a:latin typeface="Calibri" panose="020F0502020204030204"/>
                <a:hlinkClick r:id="rId1"/>
              </a:rPr>
              <a:t>https://www.geeksforgeeks.org</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386072" y="2115312"/>
            <a:ext cx="3337560" cy="551688"/>
          </a:xfrm>
          <a:prstGeom prst="rect">
            <a:avLst/>
          </a:prstGeom>
        </p:spPr>
        <p:txBody>
          <a:bodyPr wrap="none" lIns="0" tIns="0" rIns="0" bIns="0">
            <a:noAutofit/>
          </a:bodyPr>
          <a:p>
            <a:pPr indent="0" algn="ctr">
              <a:spcAft>
                <a:spcPts val="5880"/>
              </a:spcAft>
            </a:pPr>
            <a:r>
              <a:rPr lang="en-US" sz="5300" b="1" spc="-50">
                <a:solidFill>
                  <a:srgbClr val="BF0000"/>
                </a:solidFill>
                <a:latin typeface="Calibri" panose="020F0502020204030204"/>
              </a:rPr>
              <a:t>Session-13</a:t>
            </a:r>
            <a:endParaRPr lang="en-US" sz="5300" b="1" spc="-50">
              <a:solidFill>
                <a:srgbClr val="BF0000"/>
              </a:solidFill>
              <a:latin typeface="Calibri" panose="020F0502020204030204"/>
            </a:endParaRPr>
          </a:p>
        </p:txBody>
      </p:sp>
      <p:sp>
        <p:nvSpPr>
          <p:cNvPr id="3" name="Rectangles 2"/>
          <p:cNvSpPr/>
          <p:nvPr/>
        </p:nvSpPr>
        <p:spPr>
          <a:xfrm>
            <a:off x="2316480" y="3749040"/>
            <a:ext cx="7528560" cy="563880"/>
          </a:xfrm>
          <a:prstGeom prst="rect">
            <a:avLst/>
          </a:prstGeom>
        </p:spPr>
        <p:txBody>
          <a:bodyPr wrap="none" lIns="0" tIns="0" rIns="0" bIns="0">
            <a:noAutofit/>
          </a:bodyPr>
          <a:p>
            <a:pPr indent="0" algn="ctr">
              <a:spcBef>
                <a:spcPts val="5880"/>
              </a:spcBef>
            </a:pPr>
            <a:r>
              <a:rPr lang="en-US" sz="5300" b="1" spc="-50">
                <a:latin typeface="Calibri" panose="020F0502020204030204"/>
              </a:rPr>
              <a:t>Introduction to ASP.NET</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2017776" cy="402336"/>
          </a:xfrm>
          <a:prstGeom prst="rect">
            <a:avLst/>
          </a:prstGeom>
        </p:spPr>
        <p:txBody>
          <a:bodyPr wrap="none" lIns="0" tIns="0" rIns="0" bIns="0">
            <a:noAutofit/>
          </a:bodyPr>
          <a:p>
            <a:pPr indent="0">
              <a:spcAft>
                <a:spcPts val="4200"/>
              </a:spcAft>
            </a:pPr>
            <a:r>
              <a:rPr lang="en-US" sz="4300">
                <a:latin typeface="Calibri" panose="020F0502020204030204"/>
              </a:rPr>
              <a:t>Contents</a:t>
            </a:r>
            <a:endParaRPr lang="en-US" sz="4300">
              <a:latin typeface="Calibri" panose="020F0502020204030204"/>
            </a:endParaRPr>
          </a:p>
        </p:txBody>
      </p:sp>
      <p:sp>
        <p:nvSpPr>
          <p:cNvPr id="3" name="Rectangles 2"/>
          <p:cNvSpPr/>
          <p:nvPr/>
        </p:nvSpPr>
        <p:spPr>
          <a:xfrm>
            <a:off x="981456" y="1996440"/>
            <a:ext cx="7229856" cy="2834640"/>
          </a:xfrm>
          <a:prstGeom prst="rect">
            <a:avLst/>
          </a:prstGeom>
        </p:spPr>
        <p:txBody>
          <a:bodyPr lIns="0" tIns="0" rIns="0" bIns="0">
            <a:noAutofit/>
          </a:bodyPr>
          <a:p>
            <a:pPr indent="0">
              <a:lnSpc>
                <a:spcPts val="4010"/>
              </a:lnSpc>
              <a:spcBef>
                <a:spcPts val="4200"/>
              </a:spcBef>
            </a:pPr>
            <a:r>
              <a:rPr lang="en-US" sz="2600">
                <a:latin typeface="Calibri" panose="020F0502020204030204"/>
              </a:rPr>
              <a:t>•What is ASP.NET?</a:t>
            </a:r>
            <a:endParaRPr lang="en-US" sz="2600">
              <a:latin typeface="Calibri" panose="020F0502020204030204"/>
            </a:endParaRPr>
          </a:p>
          <a:p>
            <a:pPr indent="0">
              <a:lnSpc>
                <a:spcPts val="4010"/>
              </a:lnSpc>
            </a:pPr>
            <a:r>
              <a:rPr lang="en-US" sz="2600">
                <a:latin typeface="Calibri" panose="020F0502020204030204"/>
              </a:rPr>
              <a:t>•ASP.NET and earlier Web Development platforms</a:t>
            </a:r>
            <a:endParaRPr lang="en-US" sz="2600">
              <a:latin typeface="Calibri" panose="020F0502020204030204"/>
            </a:endParaRPr>
          </a:p>
          <a:p>
            <a:pPr indent="0">
              <a:lnSpc>
                <a:spcPts val="4010"/>
              </a:lnSpc>
            </a:pPr>
            <a:r>
              <a:rPr lang="en-US" sz="2600">
                <a:latin typeface="Calibri" panose="020F0502020204030204"/>
              </a:rPr>
              <a:t>•Seven important facts about ASP.NET</a:t>
            </a:r>
            <a:endParaRPr lang="en-US" sz="2600">
              <a:latin typeface="Calibri" panose="020F0502020204030204"/>
            </a:endParaRPr>
          </a:p>
          <a:p>
            <a:pPr indent="0">
              <a:lnSpc>
                <a:spcPts val="4010"/>
              </a:lnSpc>
            </a:pPr>
            <a:r>
              <a:rPr lang="en-US" sz="2600">
                <a:latin typeface="Calibri" panose="020F0502020204030204"/>
              </a:rPr>
              <a:t>•Web Architecture</a:t>
            </a:r>
            <a:endParaRPr lang="en-US" sz="2600">
              <a:latin typeface="Calibri" panose="020F0502020204030204"/>
            </a:endParaRPr>
          </a:p>
          <a:p>
            <a:pPr indent="0">
              <a:lnSpc>
                <a:spcPts val="4010"/>
              </a:lnSpc>
            </a:pPr>
            <a:r>
              <a:rPr lang="en-US" sz="2600">
                <a:latin typeface="Calibri" panose="020F0502020204030204"/>
              </a:rPr>
              <a:t>•ASP.NET page life cycle</a:t>
            </a:r>
            <a:endParaRPr lang="en-US" sz="2600">
              <a:latin typeface="Calibri" panose="020F0502020204030204"/>
            </a:endParaRPr>
          </a:p>
          <a:p>
            <a:pPr indent="0">
              <a:lnSpc>
                <a:spcPts val="4010"/>
              </a:lnSpc>
            </a:pPr>
            <a:r>
              <a:rPr lang="en-US" sz="2600">
                <a:latin typeface="Calibri" panose="020F0502020204030204"/>
              </a:rPr>
              <a:t>•Validation controls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3931920" cy="420624"/>
          </a:xfrm>
          <a:prstGeom prst="rect">
            <a:avLst/>
          </a:prstGeom>
        </p:spPr>
        <p:txBody>
          <a:bodyPr wrap="none" lIns="0" tIns="0" rIns="0" bIns="0">
            <a:noAutofit/>
          </a:bodyPr>
          <a:p>
            <a:pPr indent="0">
              <a:spcAft>
                <a:spcPts val="3780"/>
              </a:spcAft>
            </a:pPr>
            <a:r>
              <a:rPr lang="en-US" sz="3900">
                <a:latin typeface="Calibri" panose="020F0502020204030204"/>
              </a:rPr>
              <a:t>What isASP.NET?</a:t>
            </a:r>
            <a:endParaRPr lang="en-US" sz="3900">
              <a:latin typeface="Calibri" panose="020F0502020204030204"/>
            </a:endParaRPr>
          </a:p>
        </p:txBody>
      </p:sp>
      <p:sp>
        <p:nvSpPr>
          <p:cNvPr id="3" name="Rectangles 2"/>
          <p:cNvSpPr/>
          <p:nvPr/>
        </p:nvSpPr>
        <p:spPr>
          <a:xfrm>
            <a:off x="911352" y="1908048"/>
            <a:ext cx="10338816" cy="728472"/>
          </a:xfrm>
          <a:prstGeom prst="rect">
            <a:avLst/>
          </a:prstGeom>
        </p:spPr>
        <p:txBody>
          <a:bodyPr lIns="0" tIns="0" rIns="0" bIns="0">
            <a:noAutofit/>
          </a:bodyPr>
          <a:p>
            <a:pPr indent="0">
              <a:lnSpc>
                <a:spcPts val="3000"/>
              </a:lnSpc>
              <a:spcBef>
                <a:spcPts val="3780"/>
              </a:spcBef>
            </a:pPr>
            <a:r>
              <a:rPr lang="en-US" sz="2600">
                <a:latin typeface="Calibri" panose="020F0502020204030204"/>
              </a:rPr>
              <a:t>ASP.NET is a server-side </a:t>
            </a:r>
            <a:r>
              <a:rPr lang="en-US" sz="2600">
                <a:solidFill>
                  <a:srgbClr val="FC0000"/>
                </a:solidFill>
                <a:latin typeface="Calibri" panose="020F0502020204030204"/>
              </a:rPr>
              <a:t>technology </a:t>
            </a:r>
            <a:r>
              <a:rPr lang="en-US" sz="2600">
                <a:latin typeface="Calibri" panose="020F0502020204030204"/>
              </a:rPr>
              <a:t>for building powerful, dynamic Web applications and is part of the .NET Framework</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0496" y="813816"/>
            <a:ext cx="4751832" cy="496824"/>
          </a:xfrm>
          <a:prstGeom prst="rect">
            <a:avLst/>
          </a:prstGeom>
        </p:spPr>
        <p:txBody>
          <a:bodyPr wrap="none" lIns="0" tIns="0" rIns="0" bIns="0">
            <a:noAutofit/>
          </a:bodyPr>
          <a:p>
            <a:pPr indent="0"/>
            <a:r>
              <a:rPr lang="en-US" sz="4200">
                <a:latin typeface="Calibri" panose="020F0502020204030204"/>
              </a:rPr>
              <a:t>ILDASM Utility</a:t>
            </a:r>
            <a:endParaRPr lang="en-US" sz="4200">
              <a:latin typeface="Calibri" panose="020F0502020204030204"/>
            </a:endParaRPr>
          </a:p>
        </p:txBody>
      </p:sp>
      <p:sp>
        <p:nvSpPr>
          <p:cNvPr id="3" name="Rectangles 2"/>
          <p:cNvSpPr/>
          <p:nvPr/>
        </p:nvSpPr>
        <p:spPr>
          <a:xfrm>
            <a:off x="920496" y="1618488"/>
            <a:ext cx="4751832" cy="1091184"/>
          </a:xfrm>
          <a:prstGeom prst="rect">
            <a:avLst/>
          </a:prstGeom>
        </p:spPr>
        <p:txBody>
          <a:bodyPr lIns="0" tIns="0" rIns="0" bIns="0">
            <a:noAutofit/>
          </a:bodyPr>
          <a:p>
            <a:pPr indent="0" algn="just">
              <a:lnSpc>
                <a:spcPts val="3025"/>
              </a:lnSpc>
            </a:pPr>
            <a:r>
              <a:rPr lang="en-US" sz="2600">
                <a:latin typeface="Calibri" panose="020F0502020204030204"/>
              </a:rPr>
              <a:t>2. Then a ildasm window will open. In it select the File menu and click on open menu option.</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71144" y="512064"/>
            <a:ext cx="10174224" cy="2508504"/>
          </a:xfrm>
          <a:prstGeom prst="rect">
            <a:avLst/>
          </a:prstGeom>
        </p:spPr>
        <p:txBody>
          <a:bodyPr lIns="0" tIns="0" rIns="0" bIns="0">
            <a:noAutofit/>
          </a:bodyPr>
          <a:p>
            <a:pPr marL="172085" marR="1395095" indent="0">
              <a:lnSpc>
                <a:spcPts val="4730"/>
              </a:lnSpc>
              <a:spcAft>
                <a:spcPts val="210"/>
              </a:spcAft>
            </a:pPr>
            <a:r>
              <a:rPr lang="en-US" sz="4300">
                <a:latin typeface="Calibri" panose="020F0502020204030204"/>
              </a:rPr>
              <a:t>ASP.NET and earlier web development platforms</a:t>
            </a:r>
            <a:endParaRPr lang="en-US" sz="4300">
              <a:latin typeface="Calibri" panose="020F0502020204030204"/>
            </a:endParaRPr>
          </a:p>
          <a:p>
            <a:pPr marL="387985" indent="-368300">
              <a:lnSpc>
                <a:spcPts val="3025"/>
              </a:lnSpc>
              <a:spcAft>
                <a:spcPts val="3360"/>
              </a:spcAft>
            </a:pPr>
            <a:r>
              <a:rPr lang="en-US" sz="2600">
                <a:latin typeface="Calibri" panose="020F0502020204030204"/>
              </a:rPr>
              <a:t>✓ ASP.NET features a </a:t>
            </a:r>
            <a:r>
              <a:rPr lang="en-US" sz="2600">
                <a:solidFill>
                  <a:srgbClr val="FC0000"/>
                </a:solidFill>
                <a:latin typeface="Calibri" panose="020F0502020204030204"/>
              </a:rPr>
              <a:t>completely object-oriented programming </a:t>
            </a:r>
            <a:r>
              <a:rPr lang="en-US" sz="2600">
                <a:latin typeface="Calibri" panose="020F0502020204030204"/>
              </a:rPr>
              <a:t>model, which includes an event-driven, control-based architecture that encourages code encapsulation and code reuse.</a:t>
            </a:r>
            <a:endParaRPr lang="en-US" sz="2600">
              <a:latin typeface="Calibri" panose="020F0502020204030204"/>
            </a:endParaRPr>
          </a:p>
        </p:txBody>
      </p:sp>
      <p:sp>
        <p:nvSpPr>
          <p:cNvPr id="3" name="Rectangles 2"/>
          <p:cNvSpPr/>
          <p:nvPr/>
        </p:nvSpPr>
        <p:spPr>
          <a:xfrm>
            <a:off x="771144" y="3700272"/>
            <a:ext cx="10375392" cy="1112520"/>
          </a:xfrm>
          <a:prstGeom prst="rect">
            <a:avLst/>
          </a:prstGeom>
        </p:spPr>
        <p:txBody>
          <a:bodyPr lIns="0" tIns="0" rIns="0" bIns="0">
            <a:noAutofit/>
          </a:bodyPr>
          <a:p>
            <a:pPr marL="387985" indent="-368300">
              <a:lnSpc>
                <a:spcPts val="3000"/>
              </a:lnSpc>
              <a:spcBef>
                <a:spcPts val="3360"/>
              </a:spcBef>
            </a:pPr>
            <a:r>
              <a:rPr lang="en-US" sz="2600">
                <a:latin typeface="Calibri" panose="020F0502020204030204"/>
              </a:rPr>
              <a:t>✓ ASP.NET gives you the </a:t>
            </a:r>
            <a:r>
              <a:rPr lang="en-US" sz="2600">
                <a:solidFill>
                  <a:srgbClr val="FC0000"/>
                </a:solidFill>
                <a:latin typeface="Calibri" panose="020F0502020204030204"/>
              </a:rPr>
              <a:t>ability to code in any supported .NET language </a:t>
            </a:r>
            <a:r>
              <a:rPr lang="en-US" sz="2600">
                <a:latin typeface="Calibri" panose="020F0502020204030204"/>
              </a:rPr>
              <a:t>(including Visual Basic, C#, J#, and many other languages that have third-party compilers)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71144" y="512064"/>
            <a:ext cx="10378440" cy="4172712"/>
          </a:xfrm>
          <a:prstGeom prst="rect">
            <a:avLst/>
          </a:prstGeom>
        </p:spPr>
        <p:txBody>
          <a:bodyPr lIns="0" tIns="0" rIns="0" bIns="0">
            <a:noAutofit/>
          </a:bodyPr>
          <a:p>
            <a:pPr marL="172085" marR="1598930" indent="0">
              <a:lnSpc>
                <a:spcPts val="4730"/>
              </a:lnSpc>
              <a:spcAft>
                <a:spcPts val="210"/>
              </a:spcAft>
            </a:pPr>
            <a:r>
              <a:rPr lang="en-US" sz="4300">
                <a:latin typeface="Calibri" panose="020F0502020204030204"/>
              </a:rPr>
              <a:t>ASP.NET and earlier web development platforms</a:t>
            </a:r>
            <a:endParaRPr lang="en-US" sz="4300">
              <a:latin typeface="Calibri" panose="020F0502020204030204"/>
            </a:endParaRPr>
          </a:p>
          <a:p>
            <a:pPr marL="400685" indent="-381000">
              <a:lnSpc>
                <a:spcPts val="3025"/>
              </a:lnSpc>
              <a:spcAft>
                <a:spcPts val="630"/>
              </a:spcAft>
            </a:pPr>
            <a:r>
              <a:rPr lang="en-US" sz="2600">
                <a:latin typeface="Calibri" panose="020F0502020204030204"/>
              </a:rPr>
              <a:t>✓    ASP.NET is also a platform for </a:t>
            </a:r>
            <a:r>
              <a:rPr lang="en-US" sz="2600">
                <a:solidFill>
                  <a:srgbClr val="FC0000"/>
                </a:solidFill>
                <a:latin typeface="Calibri" panose="020F0502020204030204"/>
              </a:rPr>
              <a:t>building web services, </a:t>
            </a:r>
            <a:r>
              <a:rPr lang="en-US" sz="2600">
                <a:latin typeface="Calibri" panose="020F0502020204030204"/>
              </a:rPr>
              <a:t>which are reusable units of code that other applications can call across platform and computer boundaries.</a:t>
            </a:r>
            <a:endParaRPr lang="en-US" sz="2600">
              <a:latin typeface="Calibri" panose="020F0502020204030204"/>
            </a:endParaRPr>
          </a:p>
          <a:p>
            <a:pPr marL="400685" indent="-381000">
              <a:lnSpc>
                <a:spcPts val="3025"/>
              </a:lnSpc>
            </a:pPr>
            <a:r>
              <a:rPr lang="en-US" sz="2600">
                <a:latin typeface="Calibri" panose="020F0502020204030204"/>
              </a:rPr>
              <a:t>✓    ASP.NET is dedicated </a:t>
            </a:r>
            <a:r>
              <a:rPr lang="en-US" sz="2600">
                <a:solidFill>
                  <a:srgbClr val="FC0000"/>
                </a:solidFill>
                <a:latin typeface="Calibri" panose="020F0502020204030204"/>
              </a:rPr>
              <a:t>to high performance. </a:t>
            </a:r>
            <a:r>
              <a:rPr lang="en-US" sz="2600">
                <a:latin typeface="Calibri" panose="020F0502020204030204"/>
              </a:rPr>
              <a:t>ASP.NET pages and components are compiled on demand instead of being interpreted every time they're used. ASP.NET also includes a finetuned data access model and flexible data caching to further boost performance.</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8436864" cy="515112"/>
          </a:xfrm>
          <a:prstGeom prst="rect">
            <a:avLst/>
          </a:prstGeom>
        </p:spPr>
        <p:txBody>
          <a:bodyPr wrap="none" lIns="0" tIns="0" rIns="0" bIns="0">
            <a:noAutofit/>
          </a:bodyPr>
          <a:p>
            <a:pPr indent="0">
              <a:spcAft>
                <a:spcPts val="3780"/>
              </a:spcAft>
            </a:pPr>
            <a:r>
              <a:rPr lang="en-US" sz="4300">
                <a:latin typeface="Calibri" panose="020F0502020204030204"/>
              </a:rPr>
              <a:t>Seven Important Facts About ASP.NE1</a:t>
            </a:r>
            <a:endParaRPr lang="en-US" sz="4300">
              <a:latin typeface="Calibri" panose="020F0502020204030204"/>
            </a:endParaRPr>
          </a:p>
        </p:txBody>
      </p:sp>
      <p:sp>
        <p:nvSpPr>
          <p:cNvPr id="3" name="Rectangles 2"/>
          <p:cNvSpPr/>
          <p:nvPr/>
        </p:nvSpPr>
        <p:spPr>
          <a:xfrm>
            <a:off x="935736" y="1911096"/>
            <a:ext cx="7827264" cy="3407664"/>
          </a:xfrm>
          <a:prstGeom prst="rect">
            <a:avLst/>
          </a:prstGeom>
        </p:spPr>
        <p:txBody>
          <a:bodyPr lIns="0" tIns="0" rIns="0" bIns="0">
            <a:noAutofit/>
          </a:bodyPr>
          <a:p>
            <a:pPr indent="0">
              <a:lnSpc>
                <a:spcPts val="4010"/>
              </a:lnSpc>
              <a:spcBef>
                <a:spcPts val="3780"/>
              </a:spcBef>
            </a:pPr>
            <a:r>
              <a:rPr lang="en-US" sz="2600">
                <a:latin typeface="Calibri" panose="020F0502020204030204"/>
              </a:rPr>
              <a:t>Fact 1: ASP.NET Is Integrated with the .NET Framework</a:t>
            </a:r>
            <a:endParaRPr lang="en-US" sz="2600">
              <a:latin typeface="Calibri" panose="020F0502020204030204"/>
            </a:endParaRPr>
          </a:p>
          <a:p>
            <a:pPr indent="0">
              <a:lnSpc>
                <a:spcPts val="4010"/>
              </a:lnSpc>
            </a:pPr>
            <a:r>
              <a:rPr lang="en-US" sz="2600">
                <a:latin typeface="Calibri" panose="020F0502020204030204"/>
              </a:rPr>
              <a:t>Fact 2: ASP.NET Is Compiled, Not Interpreted</a:t>
            </a:r>
            <a:endParaRPr lang="en-US" sz="2600">
              <a:latin typeface="Calibri" panose="020F0502020204030204"/>
            </a:endParaRPr>
          </a:p>
          <a:p>
            <a:pPr indent="0">
              <a:lnSpc>
                <a:spcPts val="4010"/>
              </a:lnSpc>
            </a:pPr>
            <a:r>
              <a:rPr lang="en-US" sz="2600">
                <a:latin typeface="Calibri" panose="020F0502020204030204"/>
              </a:rPr>
              <a:t>Fact 3: ASP.NET is Multilanguage</a:t>
            </a:r>
            <a:endParaRPr lang="en-US" sz="2600">
              <a:latin typeface="Calibri" panose="020F0502020204030204"/>
            </a:endParaRPr>
          </a:p>
          <a:p>
            <a:pPr indent="0">
              <a:lnSpc>
                <a:spcPts val="4010"/>
              </a:lnSpc>
            </a:pPr>
            <a:r>
              <a:rPr lang="en-US" sz="2600">
                <a:latin typeface="Calibri" panose="020F0502020204030204"/>
              </a:rPr>
              <a:t>Fact 4: ASP.NET runs inside the CLR</a:t>
            </a:r>
            <a:endParaRPr lang="en-US" sz="2600">
              <a:latin typeface="Calibri" panose="020F0502020204030204"/>
            </a:endParaRPr>
          </a:p>
          <a:p>
            <a:pPr indent="0">
              <a:lnSpc>
                <a:spcPts val="4010"/>
              </a:lnSpc>
            </a:pPr>
            <a:r>
              <a:rPr lang="en-US" sz="2600">
                <a:latin typeface="Calibri" panose="020F0502020204030204"/>
              </a:rPr>
              <a:t>Fact 5: ASP.NET is Object Oriented</a:t>
            </a:r>
            <a:endParaRPr lang="en-US" sz="2600">
              <a:latin typeface="Calibri" panose="020F0502020204030204"/>
            </a:endParaRPr>
          </a:p>
          <a:p>
            <a:pPr indent="0">
              <a:lnSpc>
                <a:spcPts val="4010"/>
              </a:lnSpc>
            </a:pPr>
            <a:r>
              <a:rPr lang="en-US" sz="2600">
                <a:latin typeface="Calibri" panose="020F0502020204030204"/>
              </a:rPr>
              <a:t>Fact 6: ASP.NET is Multidevice and Multibrowser</a:t>
            </a:r>
            <a:endParaRPr lang="en-US" sz="2600">
              <a:latin typeface="Calibri" panose="020F0502020204030204"/>
            </a:endParaRPr>
          </a:p>
          <a:p>
            <a:pPr indent="0">
              <a:lnSpc>
                <a:spcPts val="4010"/>
              </a:lnSpc>
            </a:pPr>
            <a:r>
              <a:rPr lang="en-US" sz="2600">
                <a:latin typeface="Calibri" panose="020F0502020204030204"/>
              </a:rPr>
              <a:t>Fact 7: ASP.NET is Easy to Deploy and configure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5132832" y="1776984"/>
            <a:ext cx="1075944" cy="987552"/>
          </a:xfrm>
          <a:prstGeom prst="rect">
            <a:avLst/>
          </a:prstGeom>
        </p:spPr>
      </p:pic>
      <p:pic>
        <p:nvPicPr>
          <p:cNvPr id="3" name="Picture 2"/>
          <p:cNvPicPr>
            <a:picLocks noChangeAspect="1"/>
          </p:cNvPicPr>
          <p:nvPr/>
        </p:nvPicPr>
        <p:blipFill>
          <a:blip r:embed="rId2"/>
          <a:stretch>
            <a:fillRect/>
          </a:stretch>
        </p:blipFill>
        <p:spPr>
          <a:xfrm>
            <a:off x="5138928" y="5096256"/>
            <a:ext cx="2569464" cy="1304544"/>
          </a:xfrm>
          <a:prstGeom prst="rect">
            <a:avLst/>
          </a:prstGeom>
        </p:spPr>
      </p:pic>
      <p:sp>
        <p:nvSpPr>
          <p:cNvPr id="4" name="Rectangles 3"/>
          <p:cNvSpPr/>
          <p:nvPr/>
        </p:nvSpPr>
        <p:spPr>
          <a:xfrm>
            <a:off x="768096" y="624840"/>
            <a:ext cx="3977640" cy="423672"/>
          </a:xfrm>
          <a:prstGeom prst="rect">
            <a:avLst/>
          </a:prstGeom>
        </p:spPr>
        <p:txBody>
          <a:bodyPr wrap="none" lIns="0" tIns="0" rIns="0" bIns="0">
            <a:noAutofit/>
          </a:bodyPr>
          <a:p>
            <a:pPr indent="0">
              <a:spcAft>
                <a:spcPts val="3990"/>
              </a:spcAft>
            </a:pPr>
            <a:r>
              <a:rPr lang="en-US" sz="4300">
                <a:latin typeface="Calibri" panose="020F0502020204030204"/>
              </a:rPr>
              <a:t>Web Architecture</a:t>
            </a:r>
            <a:endParaRPr lang="en-US" sz="4300">
              <a:latin typeface="Calibri" panose="020F0502020204030204"/>
            </a:endParaRPr>
          </a:p>
        </p:txBody>
      </p:sp>
      <p:sp>
        <p:nvSpPr>
          <p:cNvPr id="5" name="Rectangles 4"/>
          <p:cNvSpPr/>
          <p:nvPr/>
        </p:nvSpPr>
        <p:spPr>
          <a:xfrm>
            <a:off x="2313432" y="2161032"/>
            <a:ext cx="771144" cy="234696"/>
          </a:xfrm>
          <a:prstGeom prst="rect">
            <a:avLst/>
          </a:prstGeom>
        </p:spPr>
        <p:txBody>
          <a:bodyPr wrap="none" lIns="0" tIns="0" rIns="0" bIns="0">
            <a:noAutofit/>
          </a:bodyPr>
          <a:p>
            <a:pPr indent="0">
              <a:spcBef>
                <a:spcPts val="630"/>
              </a:spcBef>
              <a:spcAft>
                <a:spcPts val="1050"/>
              </a:spcAft>
            </a:pPr>
            <a:r>
              <a:rPr lang="en-US" sz="2200" b="1" spc="-50">
                <a:solidFill>
                  <a:srgbClr val="944F72"/>
                </a:solidFill>
                <a:latin typeface="Calibri" panose="020F0502020204030204"/>
              </a:rPr>
              <a:t>Client</a:t>
            </a:r>
            <a:endParaRPr lang="en-US" sz="2200" b="1" spc="-50">
              <a:solidFill>
                <a:srgbClr val="944F72"/>
              </a:solidFill>
              <a:latin typeface="Calibri" panose="020F0502020204030204"/>
            </a:endParaRPr>
          </a:p>
        </p:txBody>
      </p:sp>
      <p:sp>
        <p:nvSpPr>
          <p:cNvPr id="6" name="Rectangles 5"/>
          <p:cNvSpPr/>
          <p:nvPr/>
        </p:nvSpPr>
        <p:spPr>
          <a:xfrm>
            <a:off x="728472" y="2575560"/>
            <a:ext cx="3560064" cy="420624"/>
          </a:xfrm>
          <a:prstGeom prst="rect">
            <a:avLst/>
          </a:prstGeom>
        </p:spPr>
        <p:txBody>
          <a:bodyPr lIns="0" tIns="0" rIns="0" bIns="0">
            <a:noAutofit/>
          </a:bodyPr>
          <a:p>
            <a:pPr indent="0" algn="r">
              <a:spcBef>
                <a:spcPts val="1050"/>
              </a:spcBef>
              <a:spcAft>
                <a:spcPts val="210"/>
              </a:spcAft>
            </a:pPr>
            <a:r>
              <a:rPr lang="en-US" sz="1600" b="1">
                <a:latin typeface="Calibri" panose="020F0502020204030204"/>
              </a:rPr>
              <a:t>Request:</a:t>
            </a:r>
            <a:endParaRPr lang="en-US" sz="1600" b="1">
              <a:latin typeface="Calibri" panose="020F0502020204030204"/>
            </a:endParaRPr>
          </a:p>
          <a:p>
            <a:pPr indent="0" algn="r"/>
            <a:r>
              <a:rPr lang="en-US" sz="1600" b="1">
                <a:latin typeface="Calibri" panose="020F0502020204030204"/>
                <a:hlinkClick r:id="rId3"/>
              </a:rPr>
              <a:t>http://www.digimon.com/default.aspx</a:t>
            </a:r>
            <a:endParaRPr lang="en-US" sz="1600" b="1">
              <a:latin typeface="Calibri" panose="020F0502020204030204"/>
              <a:hlinkClick r:id="rId3"/>
            </a:endParaRPr>
          </a:p>
        </p:txBody>
      </p:sp>
      <p:sp>
        <p:nvSpPr>
          <p:cNvPr id="7" name="Rectangles 6"/>
          <p:cNvSpPr/>
          <p:nvPr/>
        </p:nvSpPr>
        <p:spPr>
          <a:xfrm>
            <a:off x="2325624" y="3874008"/>
            <a:ext cx="1118616" cy="237744"/>
          </a:xfrm>
          <a:prstGeom prst="rect">
            <a:avLst/>
          </a:prstGeom>
        </p:spPr>
        <p:txBody>
          <a:bodyPr wrap="none" lIns="0" tIns="0" rIns="0" bIns="0">
            <a:noAutofit/>
          </a:bodyPr>
          <a:p>
            <a:pPr indent="0"/>
            <a:r>
              <a:rPr lang="en-US" sz="2200" b="1" spc="-50">
                <a:solidFill>
                  <a:srgbClr val="944F72"/>
                </a:solidFill>
                <a:latin typeface="Calibri" panose="020F0502020204030204"/>
              </a:rPr>
              <a:t>Network</a:t>
            </a:r>
            <a:endParaRPr lang="en-US" sz="2200" b="1" spc="-50">
              <a:solidFill>
                <a:srgbClr val="944F72"/>
              </a:solidFill>
              <a:latin typeface="Calibri" panose="020F0502020204030204"/>
            </a:endParaRPr>
          </a:p>
        </p:txBody>
      </p:sp>
      <p:sp>
        <p:nvSpPr>
          <p:cNvPr id="8" name="Rectangles 7"/>
          <p:cNvSpPr/>
          <p:nvPr/>
        </p:nvSpPr>
        <p:spPr>
          <a:xfrm>
            <a:off x="2392680" y="5556504"/>
            <a:ext cx="856488" cy="231648"/>
          </a:xfrm>
          <a:prstGeom prst="rect">
            <a:avLst/>
          </a:prstGeom>
        </p:spPr>
        <p:txBody>
          <a:bodyPr wrap="none" lIns="0" tIns="0" rIns="0" bIns="0">
            <a:noAutofit/>
          </a:bodyPr>
          <a:p>
            <a:pPr indent="0"/>
            <a:r>
              <a:rPr lang="en-US" sz="2200" b="1" spc="-50">
                <a:solidFill>
                  <a:srgbClr val="944F72"/>
                </a:solidFill>
                <a:latin typeface="Calibri" panose="020F0502020204030204"/>
              </a:rPr>
              <a:t>Server</a:t>
            </a:r>
            <a:endParaRPr lang="en-US" sz="2200" b="1" spc="-50">
              <a:solidFill>
                <a:srgbClr val="944F72"/>
              </a:solidFill>
              <a:latin typeface="Calibri" panose="020F0502020204030204"/>
            </a:endParaRPr>
          </a:p>
        </p:txBody>
      </p:sp>
      <p:sp>
        <p:nvSpPr>
          <p:cNvPr id="9" name="Rectangles 8"/>
          <p:cNvSpPr/>
          <p:nvPr/>
        </p:nvSpPr>
        <p:spPr>
          <a:xfrm>
            <a:off x="7498080" y="2051304"/>
            <a:ext cx="2130552" cy="490728"/>
          </a:xfrm>
          <a:prstGeom prst="rect">
            <a:avLst/>
          </a:prstGeom>
        </p:spPr>
        <p:txBody>
          <a:bodyPr lIns="0" tIns="0" rIns="0" bIns="0">
            <a:noAutofit/>
          </a:bodyPr>
          <a:p>
            <a:pPr indent="0" algn="ctr">
              <a:lnSpc>
                <a:spcPts val="2170"/>
              </a:lnSpc>
            </a:pPr>
            <a:r>
              <a:rPr lang="en-US" sz="1700" b="1">
                <a:solidFill>
                  <a:srgbClr val="BF0000"/>
                </a:solidFill>
                <a:latin typeface="Verdana" panose="020B0604030504040204"/>
              </a:rPr>
              <a:t>PC/Mac/Unix/... + Browser</a:t>
            </a:r>
            <a:endParaRPr lang="en-US" sz="1700" b="1">
              <a:solidFill>
                <a:srgbClr val="BF0000"/>
              </a:solidFill>
              <a:latin typeface="Verdana" panose="020B0604030504040204"/>
            </a:endParaRPr>
          </a:p>
        </p:txBody>
      </p:sp>
      <p:sp>
        <p:nvSpPr>
          <p:cNvPr id="10" name="Rectangles 9"/>
          <p:cNvSpPr/>
          <p:nvPr/>
        </p:nvSpPr>
        <p:spPr>
          <a:xfrm>
            <a:off x="7769352" y="3901440"/>
            <a:ext cx="1773936" cy="252984"/>
          </a:xfrm>
          <a:prstGeom prst="rect">
            <a:avLst/>
          </a:prstGeom>
        </p:spPr>
        <p:txBody>
          <a:bodyPr wrap="none" lIns="0" tIns="0" rIns="0" bIns="0">
            <a:noAutofit/>
          </a:bodyPr>
          <a:p>
            <a:pPr indent="0"/>
            <a:r>
              <a:rPr lang="en-US" sz="1700" b="1">
                <a:solidFill>
                  <a:srgbClr val="BF0000"/>
                </a:solidFill>
                <a:latin typeface="Verdana" panose="020B0604030504040204"/>
              </a:rPr>
              <a:t>HTTP, TCP/IP</a:t>
            </a:r>
            <a:endParaRPr lang="en-US" sz="1700" b="1">
              <a:solidFill>
                <a:srgbClr val="BF0000"/>
              </a:solidFill>
              <a:latin typeface="Verdana" panose="020B0604030504040204"/>
            </a:endParaRPr>
          </a:p>
        </p:txBody>
      </p:sp>
      <p:sp>
        <p:nvSpPr>
          <p:cNvPr id="11" name="Rectangles 10"/>
          <p:cNvSpPr/>
          <p:nvPr/>
        </p:nvSpPr>
        <p:spPr>
          <a:xfrm>
            <a:off x="5977128" y="4873752"/>
            <a:ext cx="929640" cy="204216"/>
          </a:xfrm>
          <a:prstGeom prst="rect">
            <a:avLst/>
          </a:prstGeom>
        </p:spPr>
        <p:txBody>
          <a:bodyPr wrap="none" lIns="0" tIns="0" rIns="0" bIns="0">
            <a:noAutofit/>
          </a:bodyPr>
          <a:p>
            <a:pPr indent="0"/>
            <a:r>
              <a:rPr lang="en-US" sz="1600" b="1">
                <a:latin typeface="Calibri" panose="020F0502020204030204"/>
              </a:rPr>
              <a:t>Response:</a:t>
            </a:r>
            <a:endParaRPr lang="en-US" sz="1600" b="1">
              <a:latin typeface="Calibri" panose="020F0502020204030204"/>
            </a:endParaRPr>
          </a:p>
        </p:txBody>
      </p:sp>
      <p:sp>
        <p:nvSpPr>
          <p:cNvPr id="12" name="Rectangles 11"/>
          <p:cNvSpPr/>
          <p:nvPr/>
        </p:nvSpPr>
        <p:spPr>
          <a:xfrm>
            <a:off x="7894320" y="5577840"/>
            <a:ext cx="1517904" cy="216408"/>
          </a:xfrm>
          <a:prstGeom prst="rect">
            <a:avLst/>
          </a:prstGeom>
        </p:spPr>
        <p:txBody>
          <a:bodyPr wrap="none" lIns="0" tIns="0" rIns="0" bIns="0">
            <a:noAutofit/>
          </a:bodyPr>
          <a:p>
            <a:pPr indent="0"/>
            <a:r>
              <a:rPr lang="en-US" sz="1700" b="1">
                <a:solidFill>
                  <a:srgbClr val="BF0000"/>
                </a:solidFill>
                <a:latin typeface="Verdana" panose="020B0604030504040204"/>
              </a:rPr>
              <a:t>Web Server</a:t>
            </a:r>
            <a:endParaRPr lang="en-US" sz="1700" b="1">
              <a:solidFill>
                <a:srgbClr val="BF0000"/>
              </a:solidFill>
              <a:latin typeface="Verdana" panose="020B0604030504040204"/>
            </a:endParaRPr>
          </a:p>
        </p:txBody>
      </p:sp>
      <p:sp>
        <p:nvSpPr>
          <p:cNvPr id="13" name="Rectangles 12"/>
          <p:cNvSpPr/>
          <p:nvPr/>
        </p:nvSpPr>
        <p:spPr>
          <a:xfrm>
            <a:off x="5635752" y="6470904"/>
            <a:ext cx="926592" cy="170688"/>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4" name="Rectangles 13"/>
          <p:cNvSpPr/>
          <p:nvPr/>
        </p:nvSpPr>
        <p:spPr>
          <a:xfrm>
            <a:off x="11180064" y="6480048"/>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0768"/>
            <a:ext cx="5285232" cy="518160"/>
          </a:xfrm>
          <a:prstGeom prst="rect">
            <a:avLst/>
          </a:prstGeom>
        </p:spPr>
        <p:txBody>
          <a:bodyPr wrap="none" lIns="0" tIns="0" rIns="0" bIns="0">
            <a:noAutofit/>
          </a:bodyPr>
          <a:p>
            <a:pPr indent="0"/>
            <a:r>
              <a:rPr lang="en-US" sz="4200">
                <a:latin typeface="Calibri" panose="020F0502020204030204"/>
              </a:rPr>
              <a:t>ASP.NET Page Life Cycle</a:t>
            </a:r>
            <a:endParaRPr lang="en-US" sz="4200">
              <a:latin typeface="Calibri" panose="020F0502020204030204"/>
            </a:endParaRPr>
          </a:p>
        </p:txBody>
      </p:sp>
      <p:graphicFrame>
        <p:nvGraphicFramePr>
          <p:cNvPr id="3" name="Table 2"/>
          <p:cNvGraphicFramePr>
            <a:graphicFrameLocks noGrp="1"/>
          </p:cNvGraphicFramePr>
          <p:nvPr/>
        </p:nvGraphicFramePr>
        <p:xfrm>
          <a:off x="914400" y="1447800"/>
          <a:ext cx="10253472" cy="4681728"/>
        </p:xfrm>
        <a:graphic>
          <a:graphicData uri="http://schemas.openxmlformats.org/drawingml/2006/table">
            <a:tbl>
              <a:tblPr/>
              <a:tblGrid>
                <a:gridCol w="1011936"/>
                <a:gridCol w="1999488"/>
                <a:gridCol w="7242048"/>
              </a:tblGrid>
              <a:tr h="387096">
                <a:tc>
                  <a:txBody>
                    <a:bodyPr>
                      <a:spAutoFit/>
                    </a:bodyPr>
                    <a:p>
                      <a:pPr marL="101600" indent="0"/>
                      <a:r>
                        <a:rPr lang="en-US" sz="1900" b="1">
                          <a:solidFill>
                            <a:srgbClr val="FFFFFF"/>
                          </a:solidFill>
                          <a:latin typeface="Calibri" panose="020F0502020204030204"/>
                        </a:rPr>
                        <a:t>Srno</a:t>
                      </a:r>
                      <a:endParaRPr lang="en-US" sz="1900" b="1">
                        <a:solidFill>
                          <a:srgbClr val="FFFFFF"/>
                        </a:solidFill>
                        <a:latin typeface="Calibri" panose="020F0502020204030204"/>
                      </a:endParaRPr>
                    </a:p>
                  </a:txBody>
                  <a:tcPr marL="0" marR="0" marT="0" marB="0" anchor="b">
                    <a:solidFill>
                      <a:srgbClr val="000000"/>
                    </a:solidFill>
                  </a:tcPr>
                </a:tc>
                <a:tc>
                  <a:txBody>
                    <a:bodyPr>
                      <a:spAutoFit/>
                    </a:bodyPr>
                    <a:p>
                      <a:pPr marL="101600" indent="0"/>
                      <a:r>
                        <a:rPr lang="en-US" sz="1900" b="1">
                          <a:solidFill>
                            <a:srgbClr val="FFFFFF"/>
                          </a:solidFill>
                          <a:latin typeface="Calibri" panose="020F0502020204030204"/>
                        </a:rPr>
                        <a:t>Stages</a:t>
                      </a:r>
                      <a:endParaRPr lang="en-US" sz="1900" b="1">
                        <a:solidFill>
                          <a:srgbClr val="FFFFFF"/>
                        </a:solidFill>
                        <a:latin typeface="Calibri" panose="020F0502020204030204"/>
                      </a:endParaRPr>
                    </a:p>
                  </a:txBody>
                  <a:tcPr marL="0" marR="0" marT="0" marB="0" anchor="b">
                    <a:solidFill>
                      <a:srgbClr val="000000"/>
                    </a:solidFill>
                  </a:tcPr>
                </a:tc>
                <a:tc>
                  <a:txBody>
                    <a:bodyPr>
                      <a:spAutoFit/>
                    </a:bodyPr>
                    <a:p>
                      <a:pPr marL="101600" indent="0" algn="just"/>
                      <a:r>
                        <a:rPr lang="en-US" sz="1900" b="1">
                          <a:solidFill>
                            <a:srgbClr val="FFFFFF"/>
                          </a:solidFill>
                          <a:latin typeface="Calibri" panose="020F0502020204030204"/>
                        </a:rPr>
                        <a:t>Description</a:t>
                      </a:r>
                      <a:endParaRPr lang="en-US" sz="1900" b="1">
                        <a:solidFill>
                          <a:srgbClr val="FFFFFF"/>
                        </a:solidFill>
                        <a:latin typeface="Calibri" panose="020F0502020204030204"/>
                      </a:endParaRPr>
                    </a:p>
                  </a:txBody>
                  <a:tcPr marL="0" marR="0" marT="0" marB="0" anchor="b">
                    <a:solidFill>
                      <a:srgbClr val="000000"/>
                    </a:solidFill>
                  </a:tcPr>
                </a:tc>
              </a:tr>
              <a:tr h="1011936">
                <a:tc>
                  <a:txBody>
                    <a:bodyPr>
                      <a:spAutoFit/>
                    </a:bodyPr>
                    <a:p>
                      <a:pPr marL="101600" indent="0"/>
                      <a:r>
                        <a:rPr lang="en-US" sz="1700">
                          <a:latin typeface="Calibri" panose="020F0502020204030204"/>
                        </a:rPr>
                        <a:t>1.</a:t>
                      </a:r>
                      <a:endParaRPr lang="en-US" sz="1700">
                        <a:latin typeface="Calibri" panose="020F0502020204030204"/>
                      </a:endParaRPr>
                    </a:p>
                  </a:txBody>
                  <a:tcPr marL="0" marR="0" marT="0" marB="0">
                    <a:solidFill>
                      <a:srgbClr val="C5C5C5"/>
                    </a:solidFill>
                  </a:tcPr>
                </a:tc>
                <a:tc>
                  <a:txBody>
                    <a:bodyPr>
                      <a:spAutoFit/>
                    </a:bodyPr>
                    <a:p>
                      <a:pPr marL="101600" indent="0"/>
                      <a:r>
                        <a:rPr lang="en-US" sz="1900" b="1">
                          <a:latin typeface="Calibri" panose="020F0502020204030204"/>
                        </a:rPr>
                        <a:t>Page request</a:t>
                      </a:r>
                      <a:endParaRPr lang="en-US" sz="1900" b="1">
                        <a:latin typeface="Calibri" panose="020F0502020204030204"/>
                      </a:endParaRPr>
                    </a:p>
                  </a:txBody>
                  <a:tcPr marL="0" marR="0" marT="0" marB="0">
                    <a:solidFill>
                      <a:srgbClr val="C5C5C5"/>
                    </a:solidFill>
                  </a:tcPr>
                </a:tc>
                <a:tc>
                  <a:txBody>
                    <a:bodyPr>
                      <a:spAutoFit/>
                    </a:bodyPr>
                    <a:p>
                      <a:pPr marL="101600" marR="139700" indent="0" algn="just">
                        <a:lnSpc>
                          <a:spcPts val="2400"/>
                        </a:lnSpc>
                      </a:pPr>
                      <a:r>
                        <a:rPr lang="en-US" sz="1700">
                          <a:latin typeface="Calibri" panose="020F0502020204030204"/>
                        </a:rPr>
                        <a:t>When the page is requested by a user, ASP.NET determines whether the page needs to be parsed and compiled (therefore beginning the life of a page)</a:t>
                      </a:r>
                      <a:endParaRPr lang="en-US" sz="1700">
                        <a:latin typeface="Calibri" panose="020F0502020204030204"/>
                      </a:endParaRPr>
                    </a:p>
                  </a:txBody>
                  <a:tcPr marL="0" marR="0" marT="0" marB="0" anchor="b">
                    <a:solidFill>
                      <a:srgbClr val="C5C5C5"/>
                    </a:solidFill>
                  </a:tcPr>
                </a:tc>
              </a:tr>
              <a:tr h="1139952">
                <a:tc>
                  <a:txBody>
                    <a:bodyPr>
                      <a:spAutoFit/>
                    </a:bodyPr>
                    <a:p>
                      <a:pPr marL="101600" indent="0"/>
                      <a:r>
                        <a:rPr lang="en-US" sz="1700">
                          <a:latin typeface="Calibri" panose="020F0502020204030204"/>
                        </a:rPr>
                        <a:t>2.</a:t>
                      </a:r>
                      <a:endParaRPr lang="en-US" sz="1700">
                        <a:latin typeface="Calibri" panose="020F0502020204030204"/>
                      </a:endParaRPr>
                    </a:p>
                  </a:txBody>
                  <a:tcPr marL="0" marR="0" marT="0" marB="0">
                    <a:solidFill>
                      <a:srgbClr val="E6E6E6"/>
                    </a:solidFill>
                  </a:tcPr>
                </a:tc>
                <a:tc>
                  <a:txBody>
                    <a:bodyPr>
                      <a:spAutoFit/>
                    </a:bodyPr>
                    <a:p>
                      <a:pPr marL="101600" indent="0"/>
                      <a:r>
                        <a:rPr lang="en-US" sz="1900" b="1">
                          <a:latin typeface="Calibri" panose="020F0502020204030204"/>
                        </a:rPr>
                        <a:t>Start</a:t>
                      </a:r>
                      <a:endParaRPr lang="en-US" sz="1900" b="1">
                        <a:latin typeface="Calibri" panose="020F0502020204030204"/>
                      </a:endParaRPr>
                    </a:p>
                  </a:txBody>
                  <a:tcPr marL="0" marR="0" marT="0" marB="0">
                    <a:solidFill>
                      <a:srgbClr val="E6E6E6"/>
                    </a:solidFill>
                  </a:tcPr>
                </a:tc>
                <a:tc>
                  <a:txBody>
                    <a:bodyPr>
                      <a:spAutoFit/>
                    </a:bodyPr>
                    <a:p>
                      <a:pPr marL="101600" marR="139700" indent="0" algn="just">
                        <a:lnSpc>
                          <a:spcPts val="2400"/>
                        </a:lnSpc>
                      </a:pPr>
                      <a:r>
                        <a:rPr lang="en-US" sz="1700">
                          <a:latin typeface="Calibri" panose="020F0502020204030204"/>
                        </a:rPr>
                        <a:t>Page properties such as </a:t>
                      </a:r>
                      <a:r>
                        <a:rPr lang="en-US" sz="1700">
                          <a:solidFill>
                            <a:srgbClr val="FC0000"/>
                          </a:solidFill>
                          <a:latin typeface="Calibri" panose="020F0502020204030204"/>
                        </a:rPr>
                        <a:t>Request </a:t>
                      </a:r>
                      <a:r>
                        <a:rPr lang="en-US" sz="1700">
                          <a:latin typeface="Calibri" panose="020F0502020204030204"/>
                        </a:rPr>
                        <a:t>and </a:t>
                      </a:r>
                      <a:r>
                        <a:rPr lang="en-US" sz="1700">
                          <a:solidFill>
                            <a:srgbClr val="FC0000"/>
                          </a:solidFill>
                          <a:latin typeface="Calibri" panose="020F0502020204030204"/>
                        </a:rPr>
                        <a:t>Response </a:t>
                      </a:r>
                      <a:r>
                        <a:rPr lang="en-US" sz="1700">
                          <a:latin typeface="Calibri" panose="020F0502020204030204"/>
                        </a:rPr>
                        <a:t>are set. At this stage, the page also determines whether the request is a postback or a new request and sets the </a:t>
                      </a:r>
                      <a:r>
                        <a:rPr lang="en-US" sz="1700">
                          <a:solidFill>
                            <a:srgbClr val="FC0000"/>
                          </a:solidFill>
                          <a:latin typeface="Calibri" panose="020F0502020204030204"/>
                        </a:rPr>
                        <a:t>IsPostBack </a:t>
                      </a:r>
                      <a:r>
                        <a:rPr lang="en-US" sz="1700">
                          <a:latin typeface="Calibri" panose="020F0502020204030204"/>
                        </a:rPr>
                        <a:t>property</a:t>
                      </a:r>
                      <a:endParaRPr lang="en-US" sz="1700">
                        <a:latin typeface="Calibri" panose="020F0502020204030204"/>
                      </a:endParaRPr>
                    </a:p>
                  </a:txBody>
                  <a:tcPr marL="0" marR="0" marT="0" marB="0" anchor="ctr">
                    <a:solidFill>
                      <a:srgbClr val="E6E6E6"/>
                    </a:solidFill>
                  </a:tcPr>
                </a:tc>
              </a:tr>
              <a:tr h="1133856">
                <a:tc>
                  <a:txBody>
                    <a:bodyPr>
                      <a:spAutoFit/>
                    </a:bodyPr>
                    <a:p>
                      <a:pPr marL="101600" indent="0"/>
                      <a:r>
                        <a:rPr lang="en-US" sz="1700">
                          <a:latin typeface="Calibri" panose="020F0502020204030204"/>
                        </a:rPr>
                        <a:t>3.</a:t>
                      </a:r>
                      <a:endParaRPr lang="en-US" sz="1700">
                        <a:latin typeface="Calibri" panose="020F0502020204030204"/>
                      </a:endParaRPr>
                    </a:p>
                  </a:txBody>
                  <a:tcPr marL="0" marR="0" marT="0" marB="0">
                    <a:solidFill>
                      <a:srgbClr val="C5C5C5"/>
                    </a:solidFill>
                  </a:tcPr>
                </a:tc>
                <a:tc>
                  <a:txBody>
                    <a:bodyPr>
                      <a:spAutoFit/>
                    </a:bodyPr>
                    <a:p>
                      <a:pPr marL="101600" indent="0"/>
                      <a:r>
                        <a:rPr lang="en-US" sz="1900" b="1">
                          <a:latin typeface="Calibri" panose="020F0502020204030204"/>
                        </a:rPr>
                        <a:t>Initialization</a:t>
                      </a:r>
                      <a:endParaRPr lang="en-US" sz="1900" b="1">
                        <a:latin typeface="Calibri" panose="020F0502020204030204"/>
                      </a:endParaRPr>
                    </a:p>
                  </a:txBody>
                  <a:tcPr marL="0" marR="0" marT="0" marB="0">
                    <a:solidFill>
                      <a:srgbClr val="C5C5C5"/>
                    </a:solidFill>
                  </a:tcPr>
                </a:tc>
                <a:tc>
                  <a:txBody>
                    <a:bodyPr>
                      <a:spAutoFit/>
                    </a:bodyPr>
                    <a:p>
                      <a:pPr marL="101600" marR="139700" indent="0" algn="just">
                        <a:lnSpc>
                          <a:spcPts val="2400"/>
                        </a:lnSpc>
                      </a:pPr>
                      <a:r>
                        <a:rPr lang="en-US" sz="1700">
                          <a:latin typeface="Calibri" panose="020F0502020204030204"/>
                        </a:rPr>
                        <a:t>During page initialization, controls on the page are available and each control's </a:t>
                      </a:r>
                      <a:r>
                        <a:rPr lang="en-US" sz="1700">
                          <a:solidFill>
                            <a:srgbClr val="FC0000"/>
                          </a:solidFill>
                          <a:latin typeface="Calibri" panose="020F0502020204030204"/>
                        </a:rPr>
                        <a:t>UniquelD </a:t>
                      </a:r>
                      <a:r>
                        <a:rPr lang="en-US" sz="1700">
                          <a:latin typeface="Calibri" panose="020F0502020204030204"/>
                        </a:rPr>
                        <a:t>property is set. A master page and themes are also applied to the page if applicable.</a:t>
                      </a:r>
                      <a:endParaRPr lang="en-US" sz="1700">
                        <a:latin typeface="Calibri" panose="020F0502020204030204"/>
                      </a:endParaRPr>
                    </a:p>
                  </a:txBody>
                  <a:tcPr marL="0" marR="0" marT="0" marB="0">
                    <a:solidFill>
                      <a:srgbClr val="C5C5C5"/>
                    </a:solidFill>
                  </a:tcPr>
                </a:tc>
              </a:tr>
              <a:tr h="1008888">
                <a:tc>
                  <a:txBody>
                    <a:bodyPr>
                      <a:spAutoFit/>
                    </a:bodyPr>
                    <a:p>
                      <a:pPr marL="101600" indent="0"/>
                      <a:r>
                        <a:rPr lang="en-US" sz="1700">
                          <a:latin typeface="Calibri" panose="020F0502020204030204"/>
                        </a:rPr>
                        <a:t>4</a:t>
                      </a:r>
                      <a:endParaRPr lang="en-US" sz="1700">
                        <a:latin typeface="Calibri" panose="020F0502020204030204"/>
                      </a:endParaRPr>
                    </a:p>
                  </a:txBody>
                  <a:tcPr marL="0" marR="0" marT="0" marB="0">
                    <a:solidFill>
                      <a:srgbClr val="E6E6E6"/>
                    </a:solidFill>
                  </a:tcPr>
                </a:tc>
                <a:tc>
                  <a:txBody>
                    <a:bodyPr>
                      <a:spAutoFit/>
                    </a:bodyPr>
                    <a:p>
                      <a:pPr marL="101600" indent="0"/>
                      <a:r>
                        <a:rPr lang="en-US" sz="1900" b="1">
                          <a:latin typeface="Calibri" panose="020F0502020204030204"/>
                        </a:rPr>
                        <a:t>Load</a:t>
                      </a:r>
                      <a:endParaRPr lang="en-US" sz="1900" b="1">
                        <a:latin typeface="Calibri" panose="020F0502020204030204"/>
                      </a:endParaRPr>
                    </a:p>
                  </a:txBody>
                  <a:tcPr marL="0" marR="0" marT="0" marB="0">
                    <a:solidFill>
                      <a:srgbClr val="E6E6E6"/>
                    </a:solidFill>
                  </a:tcPr>
                </a:tc>
                <a:tc>
                  <a:txBody>
                    <a:bodyPr>
                      <a:spAutoFit/>
                    </a:bodyPr>
                    <a:p>
                      <a:pPr marL="101600" marR="139700" indent="0" algn="just">
                        <a:lnSpc>
                          <a:spcPts val="2400"/>
                        </a:lnSpc>
                      </a:pPr>
                      <a:r>
                        <a:rPr lang="en-US" sz="1700">
                          <a:latin typeface="Calibri" panose="020F0502020204030204"/>
                        </a:rPr>
                        <a:t>During load, if the current request is a postback, control properties are loaded with information recovered from </a:t>
                      </a:r>
                      <a:r>
                        <a:rPr lang="en-US" sz="1700">
                          <a:solidFill>
                            <a:srgbClr val="FC0000"/>
                          </a:solidFill>
                          <a:latin typeface="Calibri" panose="020F0502020204030204"/>
                        </a:rPr>
                        <a:t>view state </a:t>
                      </a:r>
                      <a:r>
                        <a:rPr lang="en-US" sz="1700">
                          <a:latin typeface="Calibri" panose="020F0502020204030204"/>
                        </a:rPr>
                        <a:t>and </a:t>
                      </a:r>
                      <a:r>
                        <a:rPr lang="en-US" sz="1700">
                          <a:solidFill>
                            <a:srgbClr val="FC0000"/>
                          </a:solidFill>
                          <a:latin typeface="Calibri" panose="020F0502020204030204"/>
                        </a:rPr>
                        <a:t>control state.</a:t>
                      </a:r>
                      <a:endParaRPr lang="en-US" sz="1700">
                        <a:solidFill>
                          <a:srgbClr val="FC0000"/>
                        </a:solidFill>
                        <a:latin typeface="Calibri" panose="020F0502020204030204"/>
                      </a:endParaRPr>
                    </a:p>
                  </a:txBody>
                  <a:tcPr marL="0" marR="0" marT="0" marB="0" anchor="b">
                    <a:solidFill>
                      <a:srgbClr val="E6E6E6"/>
                    </a:solidFill>
                  </a:tcPr>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2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0768"/>
            <a:ext cx="5285232" cy="518160"/>
          </a:xfrm>
          <a:prstGeom prst="rect">
            <a:avLst/>
          </a:prstGeom>
        </p:spPr>
        <p:txBody>
          <a:bodyPr wrap="none" lIns="0" tIns="0" rIns="0" bIns="0">
            <a:noAutofit/>
          </a:bodyPr>
          <a:p>
            <a:pPr indent="0"/>
            <a:r>
              <a:rPr lang="en-US" sz="4200">
                <a:latin typeface="Calibri" panose="020F0502020204030204"/>
              </a:rPr>
              <a:t>ASP.NET Page Life Cycle</a:t>
            </a:r>
            <a:endParaRPr lang="en-US" sz="4200">
              <a:latin typeface="Calibri" panose="020F0502020204030204"/>
            </a:endParaRPr>
          </a:p>
        </p:txBody>
      </p:sp>
      <p:graphicFrame>
        <p:nvGraphicFramePr>
          <p:cNvPr id="3" name="Table 2"/>
          <p:cNvGraphicFramePr>
            <a:graphicFrameLocks noGrp="1"/>
          </p:cNvGraphicFramePr>
          <p:nvPr/>
        </p:nvGraphicFramePr>
        <p:xfrm>
          <a:off x="707136" y="1761744"/>
          <a:ext cx="10649712" cy="4587240"/>
        </p:xfrm>
        <a:graphic>
          <a:graphicData uri="http://schemas.openxmlformats.org/drawingml/2006/table">
            <a:tbl>
              <a:tblPr/>
              <a:tblGrid>
                <a:gridCol w="743712"/>
                <a:gridCol w="2785872"/>
                <a:gridCol w="7120128"/>
              </a:tblGrid>
              <a:tr h="518160">
                <a:tc>
                  <a:txBody>
                    <a:bodyPr>
                      <a:spAutoFit/>
                    </a:bodyPr>
                    <a:p>
                      <a:pPr marL="101600" indent="0"/>
                      <a:r>
                        <a:rPr lang="en-US" sz="1900" b="1">
                          <a:solidFill>
                            <a:srgbClr val="FFFFFF"/>
                          </a:solidFill>
                          <a:latin typeface="Calibri" panose="020F0502020204030204"/>
                        </a:rPr>
                        <a:t>Srno</a:t>
                      </a:r>
                      <a:endParaRPr lang="en-US" sz="1900" b="1">
                        <a:solidFill>
                          <a:srgbClr val="FFFFFF"/>
                        </a:solidFill>
                        <a:latin typeface="Calibri" panose="020F0502020204030204"/>
                      </a:endParaRPr>
                    </a:p>
                  </a:txBody>
                  <a:tcPr marL="0" marR="0" marT="0" marB="0">
                    <a:solidFill>
                      <a:srgbClr val="000000"/>
                    </a:solidFill>
                  </a:tcPr>
                </a:tc>
                <a:tc>
                  <a:txBody>
                    <a:bodyPr>
                      <a:spAutoFit/>
                    </a:bodyPr>
                    <a:p>
                      <a:pPr marL="101600" indent="0"/>
                      <a:r>
                        <a:rPr lang="en-US" sz="1900" b="1">
                          <a:solidFill>
                            <a:srgbClr val="FFFFFF"/>
                          </a:solidFill>
                          <a:latin typeface="Calibri" panose="020F0502020204030204"/>
                        </a:rPr>
                        <a:t>Stages</a:t>
                      </a:r>
                      <a:endParaRPr lang="en-US" sz="1900" b="1">
                        <a:solidFill>
                          <a:srgbClr val="FFFFFF"/>
                        </a:solidFill>
                        <a:latin typeface="Calibri" panose="020F0502020204030204"/>
                      </a:endParaRPr>
                    </a:p>
                  </a:txBody>
                  <a:tcPr marL="0" marR="0" marT="0" marB="0">
                    <a:solidFill>
                      <a:srgbClr val="000000"/>
                    </a:solidFill>
                  </a:tcPr>
                </a:tc>
                <a:tc>
                  <a:txBody>
                    <a:bodyPr>
                      <a:spAutoFit/>
                    </a:bodyPr>
                    <a:p>
                      <a:pPr marL="101600" indent="0" algn="just"/>
                      <a:r>
                        <a:rPr lang="en-US" sz="1900" b="1">
                          <a:solidFill>
                            <a:srgbClr val="FFFFFF"/>
                          </a:solidFill>
                          <a:latin typeface="Calibri" panose="020F0502020204030204"/>
                        </a:rPr>
                        <a:t>Description</a:t>
                      </a:r>
                      <a:endParaRPr lang="en-US" sz="1900" b="1">
                        <a:solidFill>
                          <a:srgbClr val="FFFFFF"/>
                        </a:solidFill>
                        <a:latin typeface="Calibri" panose="020F0502020204030204"/>
                      </a:endParaRPr>
                    </a:p>
                  </a:txBody>
                  <a:tcPr marL="0" marR="0" marT="0" marB="0">
                    <a:solidFill>
                      <a:srgbClr val="000000"/>
                    </a:solidFill>
                  </a:tcPr>
                </a:tc>
              </a:tr>
              <a:tr h="1316736">
                <a:tc>
                  <a:txBody>
                    <a:bodyPr>
                      <a:spAutoFit/>
                    </a:bodyPr>
                    <a:p>
                      <a:pPr marL="101600" indent="0"/>
                      <a:r>
                        <a:rPr lang="en-US" sz="1700">
                          <a:latin typeface="Calibri" panose="020F0502020204030204"/>
                        </a:rPr>
                        <a:t>5.</a:t>
                      </a:r>
                      <a:endParaRPr lang="en-US" sz="1700">
                        <a:latin typeface="Calibri" panose="020F0502020204030204"/>
                      </a:endParaRPr>
                    </a:p>
                  </a:txBody>
                  <a:tcPr marL="0" marR="0" marT="0" marB="0">
                    <a:solidFill>
                      <a:srgbClr val="C5C5C5"/>
                    </a:solidFill>
                  </a:tcPr>
                </a:tc>
                <a:tc>
                  <a:txBody>
                    <a:bodyPr>
                      <a:spAutoFit/>
                    </a:bodyPr>
                    <a:p>
                      <a:pPr marL="101600" indent="0"/>
                      <a:r>
                        <a:rPr lang="en-US" sz="1900" b="1">
                          <a:latin typeface="Calibri" panose="020F0502020204030204"/>
                        </a:rPr>
                        <a:t>Postback event handling</a:t>
                      </a:r>
                      <a:endParaRPr lang="en-US" sz="1900" b="1">
                        <a:latin typeface="Calibri" panose="020F0502020204030204"/>
                      </a:endParaRPr>
                    </a:p>
                  </a:txBody>
                  <a:tcPr marL="0" marR="0" marT="0" marB="0">
                    <a:solidFill>
                      <a:srgbClr val="C5C5C5"/>
                    </a:solidFill>
                  </a:tcPr>
                </a:tc>
                <a:tc>
                  <a:txBody>
                    <a:bodyPr>
                      <a:spAutoFit/>
                    </a:bodyPr>
                    <a:p>
                      <a:pPr marL="101600" marR="139700" indent="0" algn="just">
                        <a:lnSpc>
                          <a:spcPts val="2400"/>
                        </a:lnSpc>
                      </a:pPr>
                      <a:r>
                        <a:rPr lang="en-US" sz="1700">
                          <a:latin typeface="Calibri" panose="020F0502020204030204"/>
                        </a:rPr>
                        <a:t>If the request is a postback, control event handlers are called. After that, the </a:t>
                      </a:r>
                      <a:r>
                        <a:rPr lang="en-US" sz="1700">
                          <a:solidFill>
                            <a:srgbClr val="FC0000"/>
                          </a:solidFill>
                          <a:latin typeface="Calibri" panose="020F0502020204030204"/>
                        </a:rPr>
                        <a:t>Validate </a:t>
                      </a:r>
                      <a:r>
                        <a:rPr lang="en-US" sz="1700">
                          <a:latin typeface="Calibri" panose="020F0502020204030204"/>
                        </a:rPr>
                        <a:t>method of all validator controls is called, which sets the </a:t>
                      </a:r>
                      <a:r>
                        <a:rPr lang="en-US" sz="1700">
                          <a:solidFill>
                            <a:srgbClr val="FC0000"/>
                          </a:solidFill>
                          <a:latin typeface="Calibri" panose="020F0502020204030204"/>
                        </a:rPr>
                        <a:t>IsValid </a:t>
                      </a:r>
                      <a:r>
                        <a:rPr lang="en-US" sz="1700">
                          <a:latin typeface="Calibri" panose="020F0502020204030204"/>
                        </a:rPr>
                        <a:t>property of individual validator controls and of the page</a:t>
                      </a:r>
                      <a:endParaRPr lang="en-US" sz="1700">
                        <a:latin typeface="Calibri" panose="020F0502020204030204"/>
                      </a:endParaRPr>
                    </a:p>
                  </a:txBody>
                  <a:tcPr marL="0" marR="0" marT="0" marB="0" anchor="b">
                    <a:solidFill>
                      <a:srgbClr val="C5C5C5"/>
                    </a:solidFill>
                  </a:tcPr>
                </a:tc>
              </a:tr>
              <a:tr h="1450848">
                <a:tc>
                  <a:txBody>
                    <a:bodyPr>
                      <a:spAutoFit/>
                    </a:bodyPr>
                    <a:p>
                      <a:pPr marL="101600" indent="0"/>
                      <a:r>
                        <a:rPr lang="en-US" sz="1700">
                          <a:latin typeface="Calibri" panose="020F0502020204030204"/>
                        </a:rPr>
                        <a:t>6.</a:t>
                      </a:r>
                      <a:endParaRPr lang="en-US" sz="1700">
                        <a:latin typeface="Calibri" panose="020F0502020204030204"/>
                      </a:endParaRPr>
                    </a:p>
                  </a:txBody>
                  <a:tcPr marL="0" marR="0" marT="0" marB="0">
                    <a:solidFill>
                      <a:srgbClr val="E6E6E6"/>
                    </a:solidFill>
                  </a:tcPr>
                </a:tc>
                <a:tc>
                  <a:txBody>
                    <a:bodyPr>
                      <a:spAutoFit/>
                    </a:bodyPr>
                    <a:p>
                      <a:pPr marL="101600" indent="0"/>
                      <a:r>
                        <a:rPr lang="en-US" sz="1900" b="1">
                          <a:latin typeface="Calibri" panose="020F0502020204030204"/>
                        </a:rPr>
                        <a:t>Rendering</a:t>
                      </a:r>
                      <a:endParaRPr lang="en-US" sz="1900" b="1">
                        <a:latin typeface="Calibri" panose="020F0502020204030204"/>
                      </a:endParaRPr>
                    </a:p>
                  </a:txBody>
                  <a:tcPr marL="0" marR="0" marT="0" marB="0">
                    <a:solidFill>
                      <a:srgbClr val="E6E6E6"/>
                    </a:solidFill>
                  </a:tcPr>
                </a:tc>
                <a:tc>
                  <a:txBody>
                    <a:bodyPr>
                      <a:spAutoFit/>
                    </a:bodyPr>
                    <a:p>
                      <a:pPr marL="101600" marR="139700" indent="0" algn="just">
                        <a:lnSpc>
                          <a:spcPts val="2400"/>
                        </a:lnSpc>
                      </a:pPr>
                      <a:r>
                        <a:rPr lang="en-US" sz="1700">
                          <a:latin typeface="Calibri" panose="020F0502020204030204"/>
                        </a:rPr>
                        <a:t>Before rendering, view state is saved for the page and all controls. During the rendering stage, the page calls the </a:t>
                      </a:r>
                      <a:r>
                        <a:rPr lang="en-US" sz="1700">
                          <a:solidFill>
                            <a:srgbClr val="FC0000"/>
                          </a:solidFill>
                          <a:latin typeface="Calibri" panose="020F0502020204030204"/>
                        </a:rPr>
                        <a:t>Render </a:t>
                      </a:r>
                      <a:r>
                        <a:rPr lang="en-US" sz="1700">
                          <a:latin typeface="Calibri" panose="020F0502020204030204"/>
                        </a:rPr>
                        <a:t>method for each control, providing a text writer that writes its output to the </a:t>
                      </a:r>
                      <a:r>
                        <a:rPr lang="en-US" sz="1700">
                          <a:solidFill>
                            <a:srgbClr val="FC0000"/>
                          </a:solidFill>
                          <a:latin typeface="Calibri" panose="020F0502020204030204"/>
                        </a:rPr>
                        <a:t>OutputStream </a:t>
                      </a:r>
                      <a:r>
                        <a:rPr lang="en-US" sz="1700">
                          <a:latin typeface="Calibri" panose="020F0502020204030204"/>
                        </a:rPr>
                        <a:t>object of the page's </a:t>
                      </a:r>
                      <a:r>
                        <a:rPr lang="en-US" sz="1700">
                          <a:solidFill>
                            <a:srgbClr val="FC0000"/>
                          </a:solidFill>
                          <a:latin typeface="Calibri" panose="020F0502020204030204"/>
                        </a:rPr>
                        <a:t>Response </a:t>
                      </a:r>
                      <a:r>
                        <a:rPr lang="en-US" sz="1700">
                          <a:latin typeface="Calibri" panose="020F0502020204030204"/>
                        </a:rPr>
                        <a:t>property.</a:t>
                      </a:r>
                      <a:endParaRPr lang="en-US" sz="1700">
                        <a:latin typeface="Calibri" panose="020F0502020204030204"/>
                      </a:endParaRPr>
                    </a:p>
                  </a:txBody>
                  <a:tcPr marL="0" marR="0" marT="0" marB="0" anchor="ctr">
                    <a:solidFill>
                      <a:srgbClr val="E6E6E6"/>
                    </a:solidFill>
                  </a:tcPr>
                </a:tc>
              </a:tr>
              <a:tr h="1301496">
                <a:tc>
                  <a:txBody>
                    <a:bodyPr>
                      <a:spAutoFit/>
                    </a:bodyPr>
                    <a:p>
                      <a:pPr marL="101600" indent="0"/>
                      <a:r>
                        <a:rPr lang="en-US" sz="1700">
                          <a:latin typeface="Calibri" panose="020F0502020204030204"/>
                        </a:rPr>
                        <a:t>7.</a:t>
                      </a:r>
                      <a:endParaRPr lang="en-US" sz="1700">
                        <a:latin typeface="Calibri" panose="020F0502020204030204"/>
                      </a:endParaRPr>
                    </a:p>
                  </a:txBody>
                  <a:tcPr marL="0" marR="0" marT="0" marB="0">
                    <a:solidFill>
                      <a:srgbClr val="C5C5C5"/>
                    </a:solidFill>
                  </a:tcPr>
                </a:tc>
                <a:tc>
                  <a:txBody>
                    <a:bodyPr>
                      <a:spAutoFit/>
                    </a:bodyPr>
                    <a:p>
                      <a:pPr marL="101600" indent="0"/>
                      <a:r>
                        <a:rPr lang="en-US" sz="1900" b="1">
                          <a:latin typeface="Calibri" panose="020F0502020204030204"/>
                        </a:rPr>
                        <a:t>Unload</a:t>
                      </a:r>
                      <a:endParaRPr lang="en-US" sz="1900" b="1">
                        <a:latin typeface="Calibri" panose="020F0502020204030204"/>
                      </a:endParaRPr>
                    </a:p>
                  </a:txBody>
                  <a:tcPr marL="0" marR="0" marT="0" marB="0">
                    <a:solidFill>
                      <a:srgbClr val="C5C5C5"/>
                    </a:solidFill>
                  </a:tcPr>
                </a:tc>
                <a:tc>
                  <a:txBody>
                    <a:bodyPr>
                      <a:spAutoFit/>
                    </a:bodyPr>
                    <a:p>
                      <a:pPr marL="101600" marR="139700" indent="0" algn="just">
                        <a:lnSpc>
                          <a:spcPts val="2400"/>
                        </a:lnSpc>
                      </a:pPr>
                      <a:r>
                        <a:rPr lang="en-US" sz="1700">
                          <a:latin typeface="Calibri" panose="020F0502020204030204"/>
                        </a:rPr>
                        <a:t>The Unload event is raised after the page has been fully rendered, sent to the client, and is ready to be discarded. At this point, page properties such as Response and Request are unloaded and cleanup is performed.</a:t>
                      </a:r>
                      <a:endParaRPr lang="en-US" sz="1700">
                        <a:latin typeface="Calibri" panose="020F0502020204030204"/>
                      </a:endParaRPr>
                    </a:p>
                  </a:txBody>
                  <a:tcPr marL="0" marR="0" marT="0" marB="0" anchor="b">
                    <a:solidFill>
                      <a:srgbClr val="C5C5C5"/>
                    </a:solidFill>
                  </a:tcPr>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81456" y="1908048"/>
            <a:ext cx="10253472" cy="2529840"/>
          </a:xfrm>
          <a:prstGeom prst="rect">
            <a:avLst/>
          </a:prstGeom>
        </p:spPr>
        <p:txBody>
          <a:bodyPr lIns="0" tIns="0" rIns="0" bIns="0">
            <a:noAutofit/>
          </a:bodyPr>
          <a:p>
            <a:pPr marL="182880" indent="-165100">
              <a:lnSpc>
                <a:spcPts val="3000"/>
              </a:lnSpc>
              <a:spcAft>
                <a:spcPts val="630"/>
              </a:spcAft>
            </a:pPr>
            <a:r>
              <a:rPr lang="en-US" sz="2600">
                <a:latin typeface="Calibri" panose="020F0502020204030204"/>
              </a:rPr>
              <a:t>•A Validation server control is used to </a:t>
            </a:r>
            <a:r>
              <a:rPr lang="en-US" sz="2600">
                <a:solidFill>
                  <a:srgbClr val="FC0000"/>
                </a:solidFill>
                <a:latin typeface="Calibri" panose="020F0502020204030204"/>
              </a:rPr>
              <a:t>validate the data </a:t>
            </a:r>
            <a:r>
              <a:rPr lang="en-US" sz="2600">
                <a:latin typeface="Calibri" panose="020F0502020204030204"/>
              </a:rPr>
              <a:t>of an </a:t>
            </a:r>
            <a:r>
              <a:rPr lang="en-US" sz="2600">
                <a:solidFill>
                  <a:srgbClr val="FC0000"/>
                </a:solidFill>
                <a:latin typeface="Calibri" panose="020F0502020204030204"/>
              </a:rPr>
              <a:t>input control.</a:t>
            </a:r>
            <a:endParaRPr lang="en-US" sz="2600">
              <a:solidFill>
                <a:srgbClr val="FC0000"/>
              </a:solidFill>
              <a:latin typeface="Calibri" panose="020F0502020204030204"/>
            </a:endParaRPr>
          </a:p>
          <a:p>
            <a:pPr marL="182880" indent="-165100">
              <a:lnSpc>
                <a:spcPts val="3025"/>
              </a:lnSpc>
              <a:spcAft>
                <a:spcPts val="630"/>
              </a:spcAft>
            </a:pPr>
            <a:r>
              <a:rPr lang="en-US" sz="2600">
                <a:latin typeface="Calibri" panose="020F0502020204030204"/>
              </a:rPr>
              <a:t>• If the data does not pass validation, it will display an </a:t>
            </a:r>
            <a:r>
              <a:rPr lang="en-US" sz="2600">
                <a:solidFill>
                  <a:srgbClr val="FC0000"/>
                </a:solidFill>
                <a:latin typeface="Calibri" panose="020F0502020204030204"/>
              </a:rPr>
              <a:t>error message </a:t>
            </a:r>
            <a:r>
              <a:rPr lang="en-US" sz="2600">
                <a:latin typeface="Calibri" panose="020F0502020204030204"/>
              </a:rPr>
              <a:t>to the user.</a:t>
            </a:r>
            <a:endParaRPr lang="en-US" sz="2600">
              <a:latin typeface="Calibri" panose="020F0502020204030204"/>
            </a:endParaRPr>
          </a:p>
          <a:p>
            <a:pPr marL="182880" indent="-165100">
              <a:spcAft>
                <a:spcPts val="630"/>
              </a:spcAft>
            </a:pPr>
            <a:r>
              <a:rPr lang="en-US" sz="2600">
                <a:latin typeface="Calibri" panose="020F0502020204030204"/>
              </a:rPr>
              <a:t>•Syntax:</a:t>
            </a:r>
            <a:endParaRPr lang="en-US" sz="2600">
              <a:latin typeface="Calibri" panose="020F0502020204030204"/>
            </a:endParaRPr>
          </a:p>
          <a:p>
            <a:pPr marL="411480" indent="0"/>
            <a:r>
              <a:rPr lang="en-US" sz="2300">
                <a:latin typeface="Calibri" panose="020F0502020204030204"/>
              </a:rPr>
              <a:t>&lt;asp:control_name id="some_id" runat="server" /&gt;</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graphicFrame>
        <p:nvGraphicFramePr>
          <p:cNvPr id="3" name="Table 2"/>
          <p:cNvGraphicFramePr>
            <a:graphicFrameLocks noGrp="1"/>
          </p:cNvGraphicFramePr>
          <p:nvPr/>
        </p:nvGraphicFramePr>
        <p:xfrm>
          <a:off x="908304" y="1844040"/>
          <a:ext cx="10460736" cy="4175760"/>
        </p:xfrm>
        <a:graphic>
          <a:graphicData uri="http://schemas.openxmlformats.org/drawingml/2006/table">
            <a:tbl>
              <a:tblPr/>
              <a:tblGrid>
                <a:gridCol w="4325112"/>
                <a:gridCol w="6135624"/>
              </a:tblGrid>
              <a:tr h="335280">
                <a:tc>
                  <a:txBody>
                    <a:bodyPr>
                      <a:spAutoFit/>
                    </a:bodyPr>
                    <a:p>
                      <a:pPr indent="0"/>
                      <a:r>
                        <a:rPr lang="en-US" sz="1700">
                          <a:solidFill>
                            <a:srgbClr val="FFFFFF"/>
                          </a:solidFill>
                          <a:latin typeface="Calibri" panose="020F0502020204030204"/>
                        </a:rPr>
                        <a:t>Validation Server Control</a:t>
                      </a:r>
                      <a:endParaRPr lang="en-US" sz="1700">
                        <a:solidFill>
                          <a:srgbClr val="FFFFFF"/>
                        </a:solidFill>
                        <a:latin typeface="Calibri" panose="020F0502020204030204"/>
                      </a:endParaRPr>
                    </a:p>
                  </a:txBody>
                  <a:tcPr marL="0" marR="0" marT="0" marB="0" anchor="b">
                    <a:solidFill>
                      <a:srgbClr val="555555"/>
                    </a:solidFill>
                  </a:tcPr>
                </a:tc>
                <a:tc>
                  <a:txBody>
                    <a:bodyPr>
                      <a:spAutoFit/>
                    </a:bodyPr>
                    <a:p>
                      <a:pPr indent="0"/>
                      <a:r>
                        <a:rPr lang="en-US" sz="1700">
                          <a:solidFill>
                            <a:srgbClr val="FFFFFF"/>
                          </a:solidFill>
                          <a:latin typeface="Calibri" panose="020F0502020204030204"/>
                        </a:rPr>
                        <a:t>Description</a:t>
                      </a:r>
                      <a:endParaRPr lang="en-US" sz="1700">
                        <a:solidFill>
                          <a:srgbClr val="FFFFFF"/>
                        </a:solidFill>
                        <a:latin typeface="Calibri" panose="020F0502020204030204"/>
                      </a:endParaRPr>
                    </a:p>
                  </a:txBody>
                  <a:tcPr marL="0" marR="0" marT="0" marB="0" anchor="b">
                    <a:solidFill>
                      <a:srgbClr val="555555"/>
                    </a:solidFill>
                  </a:tcPr>
                </a:tc>
              </a:tr>
              <a:tr h="417576">
                <a:tc>
                  <a:txBody>
                    <a:bodyPr>
                      <a:spAutoFit/>
                    </a:bodyPr>
                    <a:p>
                      <a:pPr indent="0"/>
                      <a:r>
                        <a:rPr lang="en-US" sz="1700">
                          <a:solidFill>
                            <a:srgbClr val="016DC0"/>
                          </a:solidFill>
                          <a:latin typeface="Calibri" panose="020F0502020204030204"/>
                        </a:rPr>
                        <a:t>ReauiredFieldValidator</a:t>
                      </a:r>
                      <a:endParaRPr lang="en-US" sz="1700">
                        <a:solidFill>
                          <a:srgbClr val="016DC0"/>
                        </a:solidFill>
                        <a:latin typeface="Calibri" panose="020F0502020204030204"/>
                      </a:endParaRPr>
                    </a:p>
                  </a:txBody>
                  <a:tcPr marL="0" marR="0" marT="0" marB="0" anchor="b"/>
                </a:tc>
                <a:tc>
                  <a:txBody>
                    <a:bodyPr>
                      <a:spAutoFit/>
                    </a:bodyPr>
                    <a:p>
                      <a:pPr indent="0"/>
                      <a:r>
                        <a:rPr lang="en-US" sz="1700">
                          <a:latin typeface="Calibri" panose="020F0502020204030204"/>
                        </a:rPr>
                        <a:t>Makes an input control a required field</a:t>
                      </a:r>
                      <a:endParaRPr lang="en-US" sz="1700">
                        <a:latin typeface="Calibri" panose="020F0502020204030204"/>
                      </a:endParaRPr>
                    </a:p>
                  </a:txBody>
                  <a:tcPr marL="0" marR="0" marT="0" marB="0" anchor="b"/>
                </a:tc>
              </a:tr>
              <a:tr h="682752">
                <a:tc>
                  <a:txBody>
                    <a:bodyPr>
                      <a:spAutoFit/>
                    </a:bodyPr>
                    <a:p>
                      <a:pPr indent="0"/>
                      <a:r>
                        <a:rPr lang="en-US" sz="1700">
                          <a:solidFill>
                            <a:srgbClr val="016DC0"/>
                          </a:solidFill>
                          <a:latin typeface="Calibri" panose="020F0502020204030204"/>
                        </a:rPr>
                        <a:t>RanaeValidator</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latin typeface="Calibri" panose="020F0502020204030204"/>
                        </a:rPr>
                        <a:t>Checks that the user enters a value that falls between two values</a:t>
                      </a:r>
                      <a:endParaRPr lang="en-US" sz="1700">
                        <a:latin typeface="Calibri" panose="020F0502020204030204"/>
                      </a:endParaRPr>
                    </a:p>
                  </a:txBody>
                  <a:tcPr marL="0" marR="0" marT="0" marB="0"/>
                </a:tc>
              </a:tr>
              <a:tr h="676656">
                <a:tc>
                  <a:txBody>
                    <a:bodyPr>
                      <a:spAutoFit/>
                    </a:bodyPr>
                    <a:p>
                      <a:pPr indent="0"/>
                      <a:r>
                        <a:rPr lang="en-US" sz="1700">
                          <a:solidFill>
                            <a:srgbClr val="016DC0"/>
                          </a:solidFill>
                          <a:latin typeface="Calibri" panose="020F0502020204030204"/>
                        </a:rPr>
                        <a:t>ComoareValidator</a:t>
                      </a:r>
                      <a:endParaRPr lang="en-US" sz="1700">
                        <a:solidFill>
                          <a:srgbClr val="016DC0"/>
                        </a:solidFill>
                        <a:latin typeface="Calibri" panose="020F0502020204030204"/>
                      </a:endParaRPr>
                    </a:p>
                  </a:txBody>
                  <a:tcPr marL="0" marR="0" marT="0" marB="0"/>
                </a:tc>
                <a:tc>
                  <a:txBody>
                    <a:bodyPr>
                      <a:spAutoFit/>
                    </a:bodyPr>
                    <a:p>
                      <a:pPr marR="508000" indent="0">
                        <a:lnSpc>
                          <a:spcPts val="2160"/>
                        </a:lnSpc>
                      </a:pPr>
                      <a:r>
                        <a:rPr lang="en-US" sz="1700">
                          <a:latin typeface="Calibri" panose="020F0502020204030204"/>
                        </a:rPr>
                        <a:t>Compares the value of one input control to the value of another input control or to a fixed value</a:t>
                      </a:r>
                      <a:endParaRPr lang="en-US" sz="1700">
                        <a:latin typeface="Calibri" panose="020F0502020204030204"/>
                      </a:endParaRPr>
                    </a:p>
                  </a:txBody>
                  <a:tcPr marL="0" marR="0" marT="0" marB="0" anchor="b"/>
                </a:tc>
              </a:tr>
              <a:tr h="685800">
                <a:tc>
                  <a:txBody>
                    <a:bodyPr>
                      <a:spAutoFit/>
                    </a:bodyPr>
                    <a:p>
                      <a:pPr indent="0"/>
                      <a:r>
                        <a:rPr lang="en-US" sz="1700">
                          <a:solidFill>
                            <a:srgbClr val="016DC0"/>
                          </a:solidFill>
                          <a:latin typeface="Calibri" panose="020F0502020204030204"/>
                        </a:rPr>
                        <a:t>ReaularExoressionValidator</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latin typeface="Calibri" panose="020F0502020204030204"/>
                        </a:rPr>
                        <a:t>Ensures that the value of an input control matches a specified pattern</a:t>
                      </a:r>
                      <a:endParaRPr lang="en-US" sz="1700">
                        <a:latin typeface="Calibri" panose="020F0502020204030204"/>
                      </a:endParaRPr>
                    </a:p>
                  </a:txBody>
                  <a:tcPr marL="0" marR="0" marT="0" marB="0" anchor="b"/>
                </a:tc>
              </a:tr>
              <a:tr h="682752">
                <a:tc>
                  <a:txBody>
                    <a:bodyPr>
                      <a:spAutoFit/>
                    </a:bodyPr>
                    <a:p>
                      <a:pPr indent="0"/>
                      <a:r>
                        <a:rPr lang="en-US" sz="1700">
                          <a:solidFill>
                            <a:srgbClr val="016DC0"/>
                          </a:solidFill>
                          <a:latin typeface="Calibri" panose="020F0502020204030204"/>
                        </a:rPr>
                        <a:t>CustomValidator</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latin typeface="Calibri" panose="020F0502020204030204"/>
                        </a:rPr>
                        <a:t>Allows you to write a method to handle the validation of the value entered</a:t>
                      </a:r>
                      <a:endParaRPr lang="en-US" sz="1700">
                        <a:latin typeface="Calibri" panose="020F0502020204030204"/>
                      </a:endParaRPr>
                    </a:p>
                  </a:txBody>
                  <a:tcPr marL="0" marR="0" marT="0" marB="0"/>
                </a:tc>
              </a:tr>
              <a:tr h="694944">
                <a:tc>
                  <a:txBody>
                    <a:bodyPr>
                      <a:spAutoFit/>
                    </a:bodyPr>
                    <a:p>
                      <a:pPr indent="0"/>
                      <a:r>
                        <a:rPr lang="en-US" sz="1700">
                          <a:solidFill>
                            <a:srgbClr val="016DC0"/>
                          </a:solidFill>
                          <a:latin typeface="Calibri" panose="020F0502020204030204"/>
                        </a:rPr>
                        <a:t>ValidationSummarv</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latin typeface="Calibri" panose="020F0502020204030204"/>
                        </a:rPr>
                        <a:t>Displays a report of all validation errors occurred in a Web page</a:t>
                      </a:r>
                      <a:endParaRPr lang="en-US" sz="1700">
                        <a:latin typeface="Calibri" panose="020F0502020204030204"/>
                      </a:endParaRPr>
                    </a:p>
                  </a:txBody>
                  <a:tcPr marL="0" marR="0" marT="0" marB="0" anchor="b"/>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17448" y="1908048"/>
            <a:ext cx="10299192" cy="3599688"/>
          </a:xfrm>
          <a:prstGeom prst="rect">
            <a:avLst/>
          </a:prstGeom>
        </p:spPr>
        <p:txBody>
          <a:bodyPr lIns="0" tIns="0" rIns="0" bIns="0">
            <a:noAutofit/>
          </a:bodyPr>
          <a:p>
            <a:pPr indent="0" algn="just">
              <a:lnSpc>
                <a:spcPts val="3000"/>
              </a:lnSpc>
              <a:spcAft>
                <a:spcPts val="630"/>
              </a:spcAft>
            </a:pPr>
            <a:r>
              <a:rPr lang="en-US" sz="2600" b="1" spc="-50">
                <a:solidFill>
                  <a:srgbClr val="00AD50"/>
                </a:solidFill>
                <a:latin typeface="Calibri" panose="020F0502020204030204"/>
              </a:rPr>
              <a:t>RequiredFieldValidator: </a:t>
            </a:r>
            <a:r>
              <a:rPr lang="en-US" sz="2600">
                <a:latin typeface="Calibri" panose="020F0502020204030204"/>
              </a:rPr>
              <a:t>ensures that the required </a:t>
            </a:r>
            <a:r>
              <a:rPr lang="en-US" sz="2600">
                <a:solidFill>
                  <a:srgbClr val="FC0000"/>
                </a:solidFill>
                <a:latin typeface="Calibri" panose="020F0502020204030204"/>
              </a:rPr>
              <a:t>field is not empty. </a:t>
            </a:r>
            <a:r>
              <a:rPr lang="en-US" sz="2600">
                <a:latin typeface="Calibri" panose="020F0502020204030204"/>
              </a:rPr>
              <a:t>It is generally tied to a text box to force input into the text box.</a:t>
            </a:r>
            <a:endParaRPr lang="en-US" sz="2600">
              <a:latin typeface="Calibri" panose="020F0502020204030204"/>
            </a:endParaRPr>
          </a:p>
          <a:p>
            <a:pPr indent="0" algn="just">
              <a:lnSpc>
                <a:spcPts val="3095"/>
              </a:lnSpc>
            </a:pPr>
            <a:r>
              <a:rPr lang="en-US" sz="2600">
                <a:latin typeface="Calibri" panose="020F0502020204030204"/>
              </a:rPr>
              <a:t>Syntax:</a:t>
            </a:r>
            <a:endParaRPr lang="en-US" sz="2600">
              <a:latin typeface="Calibri" panose="020F0502020204030204"/>
            </a:endParaRPr>
          </a:p>
          <a:p>
            <a:pPr marL="774700" marR="6032500" indent="-266700">
              <a:lnSpc>
                <a:spcPts val="3095"/>
              </a:lnSpc>
            </a:pPr>
            <a:r>
              <a:rPr lang="en-US" sz="2300">
                <a:solidFill>
                  <a:srgbClr val="016DC0"/>
                </a:solidFill>
                <a:latin typeface="Calibri" panose="020F0502020204030204"/>
              </a:rPr>
              <a:t>&lt;asp:Required Field Validator ID="rfvusername" runat="server"</a:t>
            </a:r>
            <a:endParaRPr lang="en-US" sz="2300">
              <a:solidFill>
                <a:srgbClr val="016DC0"/>
              </a:solidFill>
              <a:latin typeface="Calibri" panose="020F0502020204030204"/>
            </a:endParaRPr>
          </a:p>
          <a:p>
            <a:pPr marL="774700" indent="0">
              <a:lnSpc>
                <a:spcPts val="3095"/>
              </a:lnSpc>
            </a:pPr>
            <a:r>
              <a:rPr lang="en-US" sz="2300">
                <a:solidFill>
                  <a:srgbClr val="016DC0"/>
                </a:solidFill>
                <a:latin typeface="Calibri" panose="020F0502020204030204"/>
              </a:rPr>
              <a:t>ControlTo Validate ="txtUsername"</a:t>
            </a:r>
            <a:endParaRPr lang="en-US" sz="2300">
              <a:solidFill>
                <a:srgbClr val="016DC0"/>
              </a:solidFill>
              <a:latin typeface="Calibri" panose="020F0502020204030204"/>
            </a:endParaRPr>
          </a:p>
          <a:p>
            <a:pPr marL="774700" indent="0">
              <a:lnSpc>
                <a:spcPts val="3095"/>
              </a:lnSpc>
            </a:pPr>
            <a:r>
              <a:rPr lang="en-US" sz="2300">
                <a:solidFill>
                  <a:srgbClr val="016DC0"/>
                </a:solidFill>
                <a:latin typeface="Calibri" panose="020F0502020204030204"/>
              </a:rPr>
              <a:t>ErrorMessage="*" &gt;</a:t>
            </a:r>
            <a:endParaRPr lang="en-US" sz="2300">
              <a:solidFill>
                <a:srgbClr val="016DC0"/>
              </a:solidFill>
              <a:latin typeface="Calibri" panose="020F0502020204030204"/>
            </a:endParaRPr>
          </a:p>
          <a:p>
            <a:pPr marL="774700" indent="-266700">
              <a:lnSpc>
                <a:spcPts val="3095"/>
              </a:lnSpc>
            </a:pPr>
            <a:r>
              <a:rPr lang="en-US" sz="2300">
                <a:solidFill>
                  <a:srgbClr val="016DC0"/>
                </a:solidFill>
                <a:latin typeface="Calibri" panose="020F0502020204030204"/>
              </a:rPr>
              <a:t>&lt;/asp:RequiredFieldValidator&gt;</a:t>
            </a:r>
            <a:endParaRPr lang="en-US" sz="2300">
              <a:solidFill>
                <a:srgbClr val="016DC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2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99744" y="1926336"/>
            <a:ext cx="10183368" cy="307848"/>
          </a:xfrm>
          <a:prstGeom prst="rect">
            <a:avLst/>
          </a:prstGeom>
        </p:spPr>
        <p:txBody>
          <a:bodyPr wrap="none" lIns="0" tIns="0" rIns="0" bIns="0">
            <a:noAutofit/>
          </a:bodyPr>
          <a:p>
            <a:pPr indent="0"/>
            <a:r>
              <a:rPr lang="en-US" sz="2600">
                <a:latin typeface="Calibri" panose="020F0502020204030204"/>
              </a:rPr>
              <a:t>•The </a:t>
            </a:r>
            <a:r>
              <a:rPr lang="en-US" sz="2600">
                <a:solidFill>
                  <a:srgbClr val="00AD50"/>
                </a:solidFill>
                <a:latin typeface="Calibri" panose="020F0502020204030204"/>
              </a:rPr>
              <a:t>RangeValidator </a:t>
            </a:r>
            <a:r>
              <a:rPr lang="en-US" sz="2600">
                <a:latin typeface="Calibri" panose="020F0502020204030204"/>
              </a:rPr>
              <a:t>control verifies that the input value falls within a</a:t>
            </a:r>
            <a:endParaRPr lang="en-US" sz="2600">
              <a:latin typeface="Calibri" panose="020F0502020204030204"/>
            </a:endParaRPr>
          </a:p>
        </p:txBody>
      </p:sp>
      <p:sp>
        <p:nvSpPr>
          <p:cNvPr id="4" name="Rectangles 3"/>
          <p:cNvSpPr/>
          <p:nvPr/>
        </p:nvSpPr>
        <p:spPr>
          <a:xfrm>
            <a:off x="981456" y="2295144"/>
            <a:ext cx="4632960" cy="853440"/>
          </a:xfrm>
          <a:prstGeom prst="rect">
            <a:avLst/>
          </a:prstGeom>
        </p:spPr>
        <p:txBody>
          <a:bodyPr lIns="0" tIns="0" rIns="0" bIns="0">
            <a:noAutofit/>
          </a:bodyPr>
          <a:p>
            <a:pPr marL="203200" indent="0">
              <a:spcAft>
                <a:spcPts val="1260"/>
              </a:spcAft>
            </a:pPr>
            <a:r>
              <a:rPr lang="en-US" sz="2600">
                <a:solidFill>
                  <a:srgbClr val="FC0000"/>
                </a:solidFill>
                <a:latin typeface="Calibri" panose="020F0502020204030204"/>
              </a:rPr>
              <a:t>predetermined range.</a:t>
            </a:r>
            <a:endParaRPr lang="en-US" sz="2600">
              <a:solidFill>
                <a:srgbClr val="FC0000"/>
              </a:solidFill>
              <a:latin typeface="Calibri" panose="020F0502020204030204"/>
            </a:endParaRPr>
          </a:p>
          <a:p>
            <a:pPr indent="0"/>
            <a:r>
              <a:rPr lang="en-US" sz="2600">
                <a:latin typeface="Calibri" panose="020F0502020204030204"/>
              </a:rPr>
              <a:t>• It has three specific properties:</a:t>
            </a:r>
            <a:endParaRPr lang="en-US" sz="2600">
              <a:latin typeface="Calibri" panose="020F0502020204030204"/>
            </a:endParaRPr>
          </a:p>
        </p:txBody>
      </p:sp>
      <p:graphicFrame>
        <p:nvGraphicFramePr>
          <p:cNvPr id="5" name="Table 4"/>
          <p:cNvGraphicFramePr>
            <a:graphicFrameLocks noGrp="1"/>
          </p:cNvGraphicFramePr>
          <p:nvPr/>
        </p:nvGraphicFramePr>
        <p:xfrm>
          <a:off x="1450848" y="3355848"/>
          <a:ext cx="4184904" cy="2849880"/>
        </p:xfrm>
        <a:graphic>
          <a:graphicData uri="http://schemas.openxmlformats.org/drawingml/2006/table">
            <a:tbl>
              <a:tblPr/>
              <a:tblGrid>
                <a:gridCol w="1249680"/>
                <a:gridCol w="2935224"/>
              </a:tblGrid>
              <a:tr h="362712">
                <a:tc>
                  <a:txBody>
                    <a:bodyPr>
                      <a:spAutoFit/>
                    </a:bodyPr>
                    <a:p>
                      <a:pPr indent="0"/>
                      <a:r>
                        <a:rPr lang="en-US" sz="1600" b="1">
                          <a:solidFill>
                            <a:srgbClr val="FFFFFF"/>
                          </a:solidFill>
                          <a:latin typeface="Calibri" panose="020F0502020204030204"/>
                        </a:rPr>
                        <a:t>Properties</a:t>
                      </a:r>
                      <a:endParaRPr lang="en-US" sz="1600" b="1">
                        <a:solidFill>
                          <a:srgbClr val="FFFFFF"/>
                        </a:solidFill>
                        <a:latin typeface="Calibri" panose="020F0502020204030204"/>
                      </a:endParaRPr>
                    </a:p>
                  </a:txBody>
                  <a:tcPr marL="0" marR="0" marT="0" marB="0" anchor="b">
                    <a:solidFill>
                      <a:srgbClr val="549AD9"/>
                    </a:solidFill>
                  </a:tcPr>
                </a:tc>
                <a:tc>
                  <a:txBody>
                    <a:bodyPr>
                      <a:spAutoFit/>
                    </a:bodyPr>
                    <a:p>
                      <a:pPr indent="0"/>
                      <a:r>
                        <a:rPr lang="en-US" sz="1600" b="1">
                          <a:solidFill>
                            <a:srgbClr val="FFFFFF"/>
                          </a:solidFill>
                          <a:latin typeface="Calibri" panose="020F0502020204030204"/>
                        </a:rPr>
                        <a:t>Description</a:t>
                      </a:r>
                      <a:endParaRPr lang="en-US" sz="1600" b="1">
                        <a:solidFill>
                          <a:srgbClr val="FFFFFF"/>
                        </a:solidFill>
                        <a:latin typeface="Calibri" panose="020F0502020204030204"/>
                      </a:endParaRPr>
                    </a:p>
                  </a:txBody>
                  <a:tcPr marL="0" marR="0" marT="0" marB="0" anchor="b">
                    <a:solidFill>
                      <a:srgbClr val="549AD9"/>
                    </a:solidFill>
                  </a:tcPr>
                </a:tc>
              </a:tr>
              <a:tr h="1200912">
                <a:tc>
                  <a:txBody>
                    <a:bodyPr>
                      <a:spAutoFit/>
                    </a:bodyPr>
                    <a:p>
                      <a:pPr indent="0"/>
                      <a:r>
                        <a:rPr lang="en-US" sz="1600" b="1">
                          <a:latin typeface="Calibri" panose="020F0502020204030204"/>
                        </a:rPr>
                        <a:t>Type</a:t>
                      </a:r>
                      <a:endParaRPr lang="en-US" sz="1600" b="1">
                        <a:latin typeface="Calibri" panose="020F0502020204030204"/>
                      </a:endParaRPr>
                    </a:p>
                  </a:txBody>
                  <a:tcPr marL="0" marR="0" marT="0" marB="0">
                    <a:solidFill>
                      <a:srgbClr val="D1DEEF"/>
                    </a:solidFill>
                  </a:tcPr>
                </a:tc>
                <a:tc>
                  <a:txBody>
                    <a:bodyPr>
                      <a:spAutoFit/>
                    </a:bodyPr>
                    <a:p>
                      <a:pPr indent="0">
                        <a:lnSpc>
                          <a:spcPts val="2160"/>
                        </a:lnSpc>
                      </a:pPr>
                      <a:r>
                        <a:rPr lang="en-US" sz="1700">
                          <a:latin typeface="Calibri" panose="020F0502020204030204"/>
                        </a:rPr>
                        <a:t>it defines the type of the data; the available values are: Currency, Date, Double, Integer and String</a:t>
                      </a:r>
                      <a:endParaRPr lang="en-US" sz="1700">
                        <a:latin typeface="Calibri" panose="020F0502020204030204"/>
                      </a:endParaRPr>
                    </a:p>
                  </a:txBody>
                  <a:tcPr marL="0" marR="0" marT="0" marB="0" anchor="b">
                    <a:solidFill>
                      <a:srgbClr val="D1DEEF"/>
                    </a:solidFill>
                  </a:tcPr>
                </a:tc>
              </a:tr>
              <a:tr h="646176">
                <a:tc>
                  <a:txBody>
                    <a:bodyPr>
                      <a:spAutoFit/>
                    </a:bodyPr>
                    <a:p>
                      <a:pPr indent="0">
                        <a:spcAft>
                          <a:spcPts val="420"/>
                        </a:spcAft>
                      </a:pPr>
                      <a:r>
                        <a:rPr lang="en-US" sz="1600" b="1">
                          <a:latin typeface="Calibri" panose="020F0502020204030204"/>
                        </a:rPr>
                        <a:t>MinimumV</a:t>
                      </a:r>
                      <a:endParaRPr lang="en-US" sz="1600" b="1">
                        <a:latin typeface="Calibri" panose="020F0502020204030204"/>
                      </a:endParaRPr>
                    </a:p>
                    <a:p>
                      <a:pPr indent="0"/>
                      <a:r>
                        <a:rPr lang="en-US" sz="1600" b="1">
                          <a:latin typeface="Calibri" panose="020F0502020204030204"/>
                        </a:rPr>
                        <a:t>alue</a:t>
                      </a:r>
                      <a:endParaRPr lang="en-US" sz="1600" b="1">
                        <a:latin typeface="Calibri" panose="020F0502020204030204"/>
                      </a:endParaRPr>
                    </a:p>
                  </a:txBody>
                  <a:tcPr marL="0" marR="0" marT="0" marB="0" anchor="b">
                    <a:solidFill>
                      <a:srgbClr val="E6E6E6"/>
                    </a:solidFill>
                  </a:tcPr>
                </a:tc>
                <a:tc>
                  <a:txBody>
                    <a:bodyPr>
                      <a:spAutoFit/>
                    </a:bodyPr>
                    <a:p>
                      <a:pPr indent="0">
                        <a:lnSpc>
                          <a:spcPts val="2185"/>
                        </a:lnSpc>
                      </a:pPr>
                      <a:r>
                        <a:rPr lang="en-US" sz="1700">
                          <a:latin typeface="Calibri" panose="020F0502020204030204"/>
                        </a:rPr>
                        <a:t>it specifies the minimum value of the range</a:t>
                      </a:r>
                      <a:endParaRPr lang="en-US" sz="1700">
                        <a:latin typeface="Calibri" panose="020F0502020204030204"/>
                      </a:endParaRPr>
                    </a:p>
                  </a:txBody>
                  <a:tcPr marL="0" marR="0" marT="0" marB="0" anchor="b">
                    <a:solidFill>
                      <a:srgbClr val="E6E6E6"/>
                    </a:solidFill>
                  </a:tcPr>
                </a:tc>
              </a:tr>
              <a:tr h="640080">
                <a:tc>
                  <a:txBody>
                    <a:bodyPr>
                      <a:spAutoFit/>
                    </a:bodyPr>
                    <a:p>
                      <a:pPr indent="0">
                        <a:spcAft>
                          <a:spcPts val="420"/>
                        </a:spcAft>
                      </a:pPr>
                      <a:r>
                        <a:rPr lang="en-US" sz="1600" b="1">
                          <a:latin typeface="Calibri" panose="020F0502020204030204"/>
                        </a:rPr>
                        <a:t>MaximumV</a:t>
                      </a:r>
                      <a:endParaRPr lang="en-US" sz="1600" b="1">
                        <a:latin typeface="Calibri" panose="020F0502020204030204"/>
                      </a:endParaRPr>
                    </a:p>
                    <a:p>
                      <a:pPr indent="0"/>
                      <a:r>
                        <a:rPr lang="en-US" sz="1600" b="1">
                          <a:latin typeface="Calibri" panose="020F0502020204030204"/>
                        </a:rPr>
                        <a:t>alue</a:t>
                      </a:r>
                      <a:endParaRPr lang="en-US" sz="1600" b="1">
                        <a:latin typeface="Calibri" panose="020F0502020204030204"/>
                      </a:endParaRPr>
                    </a:p>
                  </a:txBody>
                  <a:tcPr marL="0" marR="0" marT="0" marB="0" anchor="b">
                    <a:solidFill>
                      <a:srgbClr val="D1DEEF"/>
                    </a:solidFill>
                  </a:tcPr>
                </a:tc>
                <a:tc>
                  <a:txBody>
                    <a:bodyPr>
                      <a:spAutoFit/>
                    </a:bodyPr>
                    <a:p>
                      <a:pPr indent="0">
                        <a:lnSpc>
                          <a:spcPts val="2160"/>
                        </a:lnSpc>
                      </a:pPr>
                      <a:r>
                        <a:rPr lang="en-US" sz="1700">
                          <a:latin typeface="Calibri" panose="020F0502020204030204"/>
                        </a:rPr>
                        <a:t>it specifies the maximum value of the range</a:t>
                      </a:r>
                      <a:endParaRPr lang="en-US" sz="1700">
                        <a:latin typeface="Calibri" panose="020F0502020204030204"/>
                      </a:endParaRPr>
                    </a:p>
                  </a:txBody>
                  <a:tcPr marL="0" marR="0" marT="0" marB="0" anchor="b">
                    <a:solidFill>
                      <a:srgbClr val="D1DEEF"/>
                    </a:solidFill>
                  </a:tcPr>
                </a:tc>
              </a:tr>
            </a:tbl>
          </a:graphicData>
        </a:graphic>
      </p:graphicFrame>
      <p:sp>
        <p:nvSpPr>
          <p:cNvPr id="6" name="Rectangles 5"/>
          <p:cNvSpPr/>
          <p:nvPr/>
        </p:nvSpPr>
        <p:spPr>
          <a:xfrm>
            <a:off x="7284720" y="3081528"/>
            <a:ext cx="4498848" cy="3227832"/>
          </a:xfrm>
          <a:prstGeom prst="rect">
            <a:avLst/>
          </a:prstGeom>
        </p:spPr>
        <p:txBody>
          <a:bodyPr lIns="0" tIns="0" rIns="0" bIns="0">
            <a:noAutofit/>
          </a:bodyPr>
          <a:p>
            <a:pPr indent="0">
              <a:lnSpc>
                <a:spcPts val="2880"/>
              </a:lnSpc>
            </a:pPr>
            <a:r>
              <a:rPr lang="en-US" sz="2300">
                <a:solidFill>
                  <a:srgbClr val="016DC0"/>
                </a:solidFill>
                <a:latin typeface="Calibri" panose="020F0502020204030204"/>
              </a:rPr>
              <a:t>&lt;asp:RangeValidator ID="rvclass" runat-'server" ControlToValidate="txtclass" ErrorMessage-'Enter your class (6 -</a:t>
            </a:r>
            <a:r>
              <a:rPr lang="en-US" sz="2300">
                <a:solidFill>
                  <a:srgbClr val="016DC0"/>
                </a:solidFill>
                <a:latin typeface="Calibri" panose="020F0502020204030204"/>
              </a:rPr>
              <a:t>12</a:t>
            </a:r>
            <a:r>
              <a:rPr lang="en-US" sz="2000">
                <a:solidFill>
                  <a:srgbClr val="016DC0"/>
                </a:solidFill>
                <a:latin typeface="Calibri" panose="020F0502020204030204"/>
              </a:rPr>
              <a:t>)"</a:t>
            </a:r>
            <a:endParaRPr lang="en-US" sz="2000">
              <a:solidFill>
                <a:srgbClr val="016DC0"/>
              </a:solidFill>
              <a:latin typeface="Calibri" panose="020F0502020204030204"/>
            </a:endParaRPr>
          </a:p>
          <a:p>
            <a:pPr indent="0">
              <a:lnSpc>
                <a:spcPts val="2880"/>
              </a:lnSpc>
            </a:pPr>
            <a:r>
              <a:rPr lang="en-US" sz="2300">
                <a:solidFill>
                  <a:srgbClr val="016DC0"/>
                </a:solidFill>
                <a:latin typeface="Calibri" panose="020F0502020204030204"/>
              </a:rPr>
              <a:t>MaximumValue="12"</a:t>
            </a:r>
            <a:endParaRPr lang="en-US" sz="2300">
              <a:solidFill>
                <a:srgbClr val="016DC0"/>
              </a:solidFill>
              <a:latin typeface="Calibri" panose="020F0502020204030204"/>
            </a:endParaRPr>
          </a:p>
          <a:p>
            <a:pPr indent="0">
              <a:lnSpc>
                <a:spcPts val="2880"/>
              </a:lnSpc>
            </a:pPr>
            <a:r>
              <a:rPr lang="en-US" sz="2300">
                <a:solidFill>
                  <a:srgbClr val="016DC0"/>
                </a:solidFill>
                <a:latin typeface="Calibri" panose="020F0502020204030204"/>
              </a:rPr>
              <a:t>MinimumValue="6"</a:t>
            </a:r>
            <a:endParaRPr lang="en-US" sz="2300">
              <a:solidFill>
                <a:srgbClr val="016DC0"/>
              </a:solidFill>
              <a:latin typeface="Calibri" panose="020F0502020204030204"/>
            </a:endParaRPr>
          </a:p>
          <a:p>
            <a:pPr indent="0">
              <a:lnSpc>
                <a:spcPts val="2880"/>
              </a:lnSpc>
            </a:pPr>
            <a:r>
              <a:rPr lang="en-US" sz="2300">
                <a:solidFill>
                  <a:srgbClr val="016DC0"/>
                </a:solidFill>
                <a:latin typeface="Calibri" panose="020F0502020204030204"/>
              </a:rPr>
              <a:t>Type="lnteger"&gt;</a:t>
            </a:r>
            <a:endParaRPr lang="en-US" sz="2300">
              <a:solidFill>
                <a:srgbClr val="016DC0"/>
              </a:solidFill>
              <a:latin typeface="Calibri" panose="020F0502020204030204"/>
            </a:endParaRPr>
          </a:p>
          <a:p>
            <a:pPr indent="0">
              <a:lnSpc>
                <a:spcPts val="2880"/>
              </a:lnSpc>
            </a:pPr>
            <a:r>
              <a:rPr lang="en-US" sz="2300">
                <a:solidFill>
                  <a:srgbClr val="016DC0"/>
                </a:solidFill>
                <a:latin typeface="Calibri" panose="020F0502020204030204"/>
              </a:rPr>
              <a:t>&lt;/asp:RangeValidator&gt;</a:t>
            </a:r>
            <a:endParaRPr lang="en-US" sz="2300">
              <a:solidFill>
                <a:srgbClr val="016DC0"/>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2487168" y="771144"/>
            <a:ext cx="7077456" cy="5715000"/>
          </a:xfrm>
          <a:prstGeom prst="rect">
            <a:avLst/>
          </a:prstGeom>
        </p:spPr>
      </p:pic>
      <p:sp>
        <p:nvSpPr>
          <p:cNvPr id="3" name="Rectangles 2"/>
          <p:cNvSpPr/>
          <p:nvPr/>
        </p:nvSpPr>
        <p:spPr>
          <a:xfrm>
            <a:off x="947928" y="131064"/>
            <a:ext cx="5422392" cy="475488"/>
          </a:xfrm>
          <a:prstGeom prst="rect">
            <a:avLst/>
          </a:prstGeom>
        </p:spPr>
        <p:txBody>
          <a:bodyPr wrap="none" lIns="0" tIns="0" rIns="0" bIns="0">
            <a:noAutofit/>
          </a:bodyPr>
          <a:p>
            <a:pPr indent="0"/>
            <a:r>
              <a:rPr lang="en-US" sz="3900">
                <a:latin typeface="Calibri" panose="020F0502020204030204"/>
              </a:rPr>
              <a:t>Intermediate Language (IL)</a:t>
            </a:r>
            <a:endParaRPr lang="en-US" sz="3900">
              <a:latin typeface="Calibri" panose="020F0502020204030204"/>
            </a:endParaRPr>
          </a:p>
        </p:txBody>
      </p:sp>
      <p:sp>
        <p:nvSpPr>
          <p:cNvPr id="4" name="Rectangles 3"/>
          <p:cNvSpPr/>
          <p:nvPr/>
        </p:nvSpPr>
        <p:spPr>
          <a:xfrm>
            <a:off x="5635752" y="6473952"/>
            <a:ext cx="926592" cy="161544"/>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6592" y="512064"/>
            <a:ext cx="3447288" cy="1240536"/>
          </a:xfrm>
          <a:prstGeom prst="rect">
            <a:avLst/>
          </a:prstGeom>
        </p:spPr>
        <p:txBody>
          <a:bodyPr lIns="0" tIns="0" rIns="0" bIns="0">
            <a:noAutofit/>
          </a:bodyPr>
          <a:p>
            <a:pPr indent="0" algn="just">
              <a:lnSpc>
                <a:spcPts val="1800"/>
              </a:lnSpc>
            </a:pPr>
            <a:r>
              <a:rPr lang="en-US" sz="1500" i="1">
                <a:solidFill>
                  <a:srgbClr val="176162"/>
                </a:solidFill>
                <a:latin typeface="Calibri" panose="020F0502020204030204"/>
              </a:rPr>
              <a:t>f</a:t>
            </a:r>
            <a:r>
              <a:rPr lang="en-US" sz="1000">
                <a:solidFill>
                  <a:srgbClr val="176162"/>
                </a:solidFill>
                <a:latin typeface="Calibri" panose="020F0502020204030204"/>
              </a:rPr>
              <a:t> </a:t>
            </a:r>
            <a:r>
              <a:rPr lang="en-US" sz="1000">
                <a:solidFill>
                  <a:srgbClr val="332F38"/>
                </a:solidFill>
                <a:latin typeface="Calibri" panose="020F0502020204030204"/>
              </a:rPr>
              <a:t>ILDASM    -    □ </a:t>
            </a:r>
            <a:r>
              <a:rPr lang="en-US" sz="1000">
                <a:solidFill>
                  <a:srgbClr val="545454"/>
                </a:solidFill>
                <a:latin typeface="Calibri" panose="020F0502020204030204"/>
              </a:rPr>
              <a:t>X</a:t>
            </a:r>
            <a:endParaRPr lang="en-US" sz="1000">
              <a:solidFill>
                <a:srgbClr val="545454"/>
              </a:solidFill>
              <a:latin typeface="Calibri" panose="020F0502020204030204"/>
            </a:endParaRPr>
          </a:p>
          <a:p>
            <a:pPr indent="0">
              <a:lnSpc>
                <a:spcPts val="1800"/>
              </a:lnSpc>
            </a:pPr>
            <a:r>
              <a:rPr lang="en-US" sz="900" b="1">
                <a:solidFill>
                  <a:srgbClr val="545454"/>
                </a:solidFill>
                <a:latin typeface="Calibri" panose="020F0502020204030204"/>
              </a:rPr>
              <a:t>File </a:t>
            </a:r>
            <a:r>
              <a:rPr lang="en-US" sz="900" b="1">
                <a:solidFill>
                  <a:srgbClr val="A6A4A6"/>
                </a:solidFill>
                <a:latin typeface="Calibri" panose="020F0502020204030204"/>
              </a:rPr>
              <a:t>View </a:t>
            </a:r>
            <a:r>
              <a:rPr lang="en-US" sz="900" b="1">
                <a:solidFill>
                  <a:srgbClr val="545454"/>
                </a:solidFill>
                <a:latin typeface="Calibri" panose="020F0502020204030204"/>
              </a:rPr>
              <a:t>Help</a:t>
            </a:r>
            <a:endParaRPr lang="en-US" sz="900" b="1">
              <a:solidFill>
                <a:srgbClr val="545454"/>
              </a:solidFill>
              <a:latin typeface="Calibri" panose="020F0502020204030204"/>
            </a:endParaRPr>
          </a:p>
          <a:p>
            <a:pPr marL="292100" indent="0" algn="just">
              <a:lnSpc>
                <a:spcPts val="1655"/>
              </a:lnSpc>
            </a:pPr>
            <a:r>
              <a:rPr lang="en-US" sz="900" b="1">
                <a:solidFill>
                  <a:srgbClr val="545454"/>
                </a:solidFill>
                <a:latin typeface="Calibri" panose="020F0502020204030204"/>
              </a:rPr>
              <a:t>Open    Ctrl+O</a:t>
            </a:r>
            <a:endParaRPr lang="en-US" sz="900" b="1">
              <a:solidFill>
                <a:srgbClr val="545454"/>
              </a:solidFill>
              <a:latin typeface="Calibri" panose="020F0502020204030204"/>
            </a:endParaRPr>
          </a:p>
          <a:p>
            <a:pPr marL="292100" indent="0" algn="just">
              <a:lnSpc>
                <a:spcPts val="1655"/>
              </a:lnSpc>
            </a:pPr>
            <a:r>
              <a:rPr lang="en-US" sz="900" b="1">
                <a:solidFill>
                  <a:srgbClr val="A6A4A6"/>
                </a:solidFill>
                <a:latin typeface="Calibri" panose="020F0502020204030204"/>
              </a:rPr>
              <a:t>Dump    Ctrl+D</a:t>
            </a:r>
            <a:endParaRPr lang="en-US" sz="900" b="1">
              <a:solidFill>
                <a:srgbClr val="A6A4A6"/>
              </a:solidFill>
              <a:latin typeface="Calibri" panose="020F0502020204030204"/>
            </a:endParaRPr>
          </a:p>
          <a:p>
            <a:pPr marL="292100" indent="0" algn="just">
              <a:lnSpc>
                <a:spcPts val="1655"/>
              </a:lnSpc>
            </a:pPr>
            <a:r>
              <a:rPr lang="en-US" sz="900" b="1">
                <a:solidFill>
                  <a:srgbClr val="A6A4A6"/>
                </a:solidFill>
                <a:latin typeface="Calibri" panose="020F0502020204030204"/>
              </a:rPr>
              <a:t>Dump TreeView    Ctrl+T</a:t>
            </a:r>
            <a:endParaRPr lang="en-US" sz="900" b="1">
              <a:solidFill>
                <a:srgbClr val="A6A4A6"/>
              </a:solidFill>
              <a:latin typeface="Calibri" panose="020F0502020204030204"/>
            </a:endParaRPr>
          </a:p>
          <a:p>
            <a:pPr marL="292100" indent="0" algn="just">
              <a:lnSpc>
                <a:spcPts val="1655"/>
              </a:lnSpc>
            </a:pPr>
            <a:r>
              <a:rPr lang="en-US" sz="900" b="1">
                <a:solidFill>
                  <a:srgbClr val="545454"/>
                </a:solidFill>
                <a:latin typeface="Calibri" panose="020F0502020204030204"/>
              </a:rPr>
              <a:t>Exit    Ctrl+X</a:t>
            </a:r>
            <a:endParaRPr lang="en-US" sz="900" b="1">
              <a:solidFill>
                <a:srgbClr val="545454"/>
              </a:solidFill>
              <a:latin typeface="Calibri" panose="020F0502020204030204"/>
            </a:endParaRPr>
          </a:p>
        </p:txBody>
      </p:sp>
      <p:sp>
        <p:nvSpPr>
          <p:cNvPr id="3" name="Rectangles 2"/>
          <p:cNvSpPr/>
          <p:nvPr/>
        </p:nvSpPr>
        <p:spPr>
          <a:xfrm>
            <a:off x="4526280"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81456" y="1911096"/>
            <a:ext cx="10213848" cy="1237488"/>
          </a:xfrm>
          <a:prstGeom prst="rect">
            <a:avLst/>
          </a:prstGeom>
        </p:spPr>
        <p:txBody>
          <a:bodyPr lIns="0" tIns="0" rIns="0" bIns="0">
            <a:noAutofit/>
          </a:bodyPr>
          <a:p>
            <a:pPr marL="165100" indent="-165100">
              <a:lnSpc>
                <a:spcPts val="3025"/>
              </a:lnSpc>
              <a:spcAft>
                <a:spcPts val="630"/>
              </a:spcAft>
            </a:pPr>
            <a:r>
              <a:rPr lang="en-US" sz="2600">
                <a:latin typeface="Calibri" panose="020F0502020204030204"/>
              </a:rPr>
              <a:t>•The </a:t>
            </a:r>
            <a:r>
              <a:rPr lang="en-US" sz="2600">
                <a:solidFill>
                  <a:srgbClr val="00AD50"/>
                </a:solidFill>
                <a:latin typeface="Calibri" panose="020F0502020204030204"/>
              </a:rPr>
              <a:t>CompareValidator </a:t>
            </a:r>
            <a:r>
              <a:rPr lang="en-US" sz="2600">
                <a:latin typeface="Calibri" panose="020F0502020204030204"/>
              </a:rPr>
              <a:t>control compares a value in one control with a fixed value, or, a value in another control.</a:t>
            </a:r>
            <a:endParaRPr lang="en-US" sz="2600">
              <a:latin typeface="Calibri" panose="020F0502020204030204"/>
            </a:endParaRPr>
          </a:p>
          <a:p>
            <a:pPr marL="165100" indent="-165100"/>
            <a:r>
              <a:rPr lang="en-US" sz="2600">
                <a:latin typeface="Calibri" panose="020F0502020204030204"/>
              </a:rPr>
              <a:t>• It has specific properties:</a:t>
            </a:r>
            <a:endParaRPr lang="en-US" sz="2600">
              <a:latin typeface="Calibri" panose="020F0502020204030204"/>
            </a:endParaRPr>
          </a:p>
        </p:txBody>
      </p:sp>
      <p:graphicFrame>
        <p:nvGraphicFramePr>
          <p:cNvPr id="4" name="Table 3"/>
          <p:cNvGraphicFramePr>
            <a:graphicFrameLocks noGrp="1"/>
          </p:cNvGraphicFramePr>
          <p:nvPr/>
        </p:nvGraphicFramePr>
        <p:xfrm>
          <a:off x="1143000" y="3200400"/>
          <a:ext cx="7546848" cy="3212592"/>
        </p:xfrm>
        <a:graphic>
          <a:graphicData uri="http://schemas.openxmlformats.org/drawingml/2006/table">
            <a:tbl>
              <a:tblPr/>
              <a:tblGrid>
                <a:gridCol w="2337816"/>
                <a:gridCol w="5209032"/>
              </a:tblGrid>
              <a:tr h="359664">
                <a:tc>
                  <a:txBody>
                    <a:bodyPr>
                      <a:spAutoFit/>
                    </a:bodyPr>
                    <a:p>
                      <a:pPr indent="0"/>
                      <a:r>
                        <a:rPr lang="en-US" sz="1600" b="1">
                          <a:solidFill>
                            <a:srgbClr val="FFFFFF"/>
                          </a:solidFill>
                          <a:latin typeface="Calibri" panose="020F0502020204030204"/>
                        </a:rPr>
                        <a:t>Properties</a:t>
                      </a:r>
                      <a:endParaRPr lang="en-US" sz="1600" b="1">
                        <a:solidFill>
                          <a:srgbClr val="FFFFFF"/>
                        </a:solidFill>
                        <a:latin typeface="Calibri" panose="020F0502020204030204"/>
                      </a:endParaRPr>
                    </a:p>
                  </a:txBody>
                  <a:tcPr marL="0" marR="0" marT="0" marB="0" anchor="b">
                    <a:solidFill>
                      <a:srgbClr val="549AD9"/>
                    </a:solidFill>
                  </a:tcPr>
                </a:tc>
                <a:tc>
                  <a:txBody>
                    <a:bodyPr>
                      <a:spAutoFit/>
                    </a:bodyPr>
                    <a:p>
                      <a:pPr indent="0"/>
                      <a:r>
                        <a:rPr lang="en-US" sz="1600" b="1">
                          <a:solidFill>
                            <a:srgbClr val="FFFFFF"/>
                          </a:solidFill>
                          <a:latin typeface="Calibri" panose="020F0502020204030204"/>
                        </a:rPr>
                        <a:t>Description</a:t>
                      </a:r>
                      <a:endParaRPr lang="en-US" sz="1600" b="1">
                        <a:solidFill>
                          <a:srgbClr val="FFFFFF"/>
                        </a:solidFill>
                        <a:latin typeface="Calibri" panose="020F0502020204030204"/>
                      </a:endParaRPr>
                    </a:p>
                  </a:txBody>
                  <a:tcPr marL="0" marR="0" marT="0" marB="0" anchor="b">
                    <a:solidFill>
                      <a:srgbClr val="549AD9"/>
                    </a:solidFill>
                  </a:tcPr>
                </a:tc>
              </a:tr>
              <a:tr h="377952">
                <a:tc>
                  <a:txBody>
                    <a:bodyPr>
                      <a:spAutoFit/>
                    </a:bodyPr>
                    <a:p>
                      <a:pPr indent="0"/>
                      <a:r>
                        <a:rPr lang="en-US" sz="1600" b="1">
                          <a:latin typeface="Calibri" panose="020F0502020204030204"/>
                        </a:rPr>
                        <a:t>Type</a:t>
                      </a:r>
                      <a:endParaRPr lang="en-US" sz="1600" b="1">
                        <a:latin typeface="Calibri" panose="020F0502020204030204"/>
                      </a:endParaRPr>
                    </a:p>
                  </a:txBody>
                  <a:tcPr marL="0" marR="0" marT="0" marB="0" anchor="b">
                    <a:solidFill>
                      <a:srgbClr val="D1DEEF"/>
                    </a:solidFill>
                  </a:tcPr>
                </a:tc>
                <a:tc>
                  <a:txBody>
                    <a:bodyPr>
                      <a:spAutoFit/>
                    </a:bodyPr>
                    <a:p>
                      <a:pPr indent="0"/>
                      <a:r>
                        <a:rPr lang="en-US" sz="1700">
                          <a:latin typeface="Calibri" panose="020F0502020204030204"/>
                        </a:rPr>
                        <a:t>it specifies the data type</a:t>
                      </a:r>
                      <a:endParaRPr lang="en-US" sz="1700">
                        <a:latin typeface="Calibri" panose="020F0502020204030204"/>
                      </a:endParaRPr>
                    </a:p>
                  </a:txBody>
                  <a:tcPr marL="0" marR="0" marT="0" marB="0" anchor="b">
                    <a:solidFill>
                      <a:srgbClr val="D1DEEF"/>
                    </a:solidFill>
                  </a:tcPr>
                </a:tc>
              </a:tr>
              <a:tr h="649224">
                <a:tc>
                  <a:txBody>
                    <a:bodyPr>
                      <a:spAutoFit/>
                    </a:bodyPr>
                    <a:p>
                      <a:pPr indent="0"/>
                      <a:r>
                        <a:rPr lang="en-US" sz="1600" b="1">
                          <a:latin typeface="Calibri" panose="020F0502020204030204"/>
                        </a:rPr>
                        <a:t>ControlToCompare</a:t>
                      </a:r>
                      <a:endParaRPr lang="en-US" sz="1600" b="1">
                        <a:latin typeface="Calibri" panose="020F0502020204030204"/>
                      </a:endParaRPr>
                    </a:p>
                  </a:txBody>
                  <a:tcPr marL="0" marR="0" marT="0" marB="0">
                    <a:solidFill>
                      <a:srgbClr val="E6E6E6"/>
                    </a:solidFill>
                  </a:tcPr>
                </a:tc>
                <a:tc>
                  <a:txBody>
                    <a:bodyPr>
                      <a:spAutoFit/>
                    </a:bodyPr>
                    <a:p>
                      <a:pPr indent="0">
                        <a:lnSpc>
                          <a:spcPts val="2135"/>
                        </a:lnSpc>
                      </a:pPr>
                      <a:r>
                        <a:rPr lang="en-US" sz="1700">
                          <a:latin typeface="Calibri" panose="020F0502020204030204"/>
                        </a:rPr>
                        <a:t>it specifies the value of the input control to compare with</a:t>
                      </a:r>
                      <a:endParaRPr lang="en-US" sz="1700">
                        <a:latin typeface="Calibri" panose="020F0502020204030204"/>
                      </a:endParaRPr>
                    </a:p>
                  </a:txBody>
                  <a:tcPr marL="0" marR="0" marT="0" marB="0" anchor="b">
                    <a:solidFill>
                      <a:srgbClr val="E6E6E6"/>
                    </a:solidFill>
                  </a:tcPr>
                </a:tc>
              </a:tr>
              <a:tr h="609600">
                <a:tc>
                  <a:txBody>
                    <a:bodyPr>
                      <a:spAutoFit/>
                    </a:bodyPr>
                    <a:p>
                      <a:pPr indent="0"/>
                      <a:r>
                        <a:rPr lang="en-US" sz="1600" b="1">
                          <a:latin typeface="Calibri" panose="020F0502020204030204"/>
                        </a:rPr>
                        <a:t>ValueToCompare</a:t>
                      </a:r>
                      <a:endParaRPr lang="en-US" sz="1600" b="1">
                        <a:latin typeface="Calibri" panose="020F0502020204030204"/>
                      </a:endParaRPr>
                    </a:p>
                  </a:txBody>
                  <a:tcPr marL="0" marR="0" marT="0" marB="0">
                    <a:solidFill>
                      <a:srgbClr val="D1DEEF"/>
                    </a:solidFill>
                  </a:tcPr>
                </a:tc>
                <a:tc>
                  <a:txBody>
                    <a:bodyPr>
                      <a:spAutoFit/>
                    </a:bodyPr>
                    <a:p>
                      <a:pPr indent="0"/>
                      <a:r>
                        <a:rPr lang="en-US" sz="1700">
                          <a:latin typeface="Calibri" panose="020F0502020204030204"/>
                        </a:rPr>
                        <a:t>it specifies the constant value to compare with</a:t>
                      </a:r>
                      <a:endParaRPr lang="en-US" sz="1700">
                        <a:latin typeface="Calibri" panose="020F0502020204030204"/>
                      </a:endParaRPr>
                    </a:p>
                  </a:txBody>
                  <a:tcPr marL="0" marR="0" marT="0" marB="0">
                    <a:solidFill>
                      <a:srgbClr val="D1DEEF"/>
                    </a:solidFill>
                  </a:tcPr>
                </a:tc>
              </a:tr>
              <a:tr h="1216152">
                <a:tc>
                  <a:txBody>
                    <a:bodyPr>
                      <a:spAutoFit/>
                    </a:bodyPr>
                    <a:p>
                      <a:pPr indent="0"/>
                      <a:r>
                        <a:rPr lang="en-US" sz="1600" b="1">
                          <a:latin typeface="Calibri" panose="020F0502020204030204"/>
                        </a:rPr>
                        <a:t>Operator</a:t>
                      </a:r>
                      <a:endParaRPr lang="en-US" sz="1600" b="1">
                        <a:latin typeface="Calibri" panose="020F0502020204030204"/>
                      </a:endParaRPr>
                    </a:p>
                  </a:txBody>
                  <a:tcPr marL="0" marR="0" marT="0" marB="0">
                    <a:solidFill>
                      <a:srgbClr val="E6E6E6"/>
                    </a:solidFill>
                  </a:tcPr>
                </a:tc>
                <a:tc>
                  <a:txBody>
                    <a:bodyPr>
                      <a:spAutoFit/>
                    </a:bodyPr>
                    <a:p>
                      <a:pPr indent="0">
                        <a:lnSpc>
                          <a:spcPts val="2160"/>
                        </a:lnSpc>
                      </a:pPr>
                      <a:r>
                        <a:rPr lang="en-US" sz="1700">
                          <a:latin typeface="Calibri" panose="020F0502020204030204"/>
                        </a:rPr>
                        <a:t>it specifies the comparison operator, the available values are: Equal, NotEqual, GreaterThan, GreaterThanEqual, LessThan, LessThanEqual and DataTypeCheck</a:t>
                      </a:r>
                      <a:endParaRPr lang="en-US" sz="1700">
                        <a:latin typeface="Calibri" panose="020F0502020204030204"/>
                      </a:endParaRPr>
                    </a:p>
                  </a:txBody>
                  <a:tcPr marL="0" marR="0" marT="0" marB="0" anchor="b">
                    <a:solidFill>
                      <a:srgbClr val="E6E6E6"/>
                    </a:solidFill>
                  </a:tcPr>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17448" y="1911096"/>
            <a:ext cx="7367016" cy="3986784"/>
          </a:xfrm>
          <a:prstGeom prst="rect">
            <a:avLst/>
          </a:prstGeom>
        </p:spPr>
        <p:txBody>
          <a:bodyPr lIns="0" tIns="0" rIns="0" bIns="0">
            <a:noAutofit/>
          </a:bodyPr>
          <a:p>
            <a:pPr indent="0">
              <a:spcAft>
                <a:spcPts val="1470"/>
              </a:spcAft>
            </a:pPr>
            <a:r>
              <a:rPr lang="en-US" sz="2600">
                <a:solidFill>
                  <a:srgbClr val="00AD50"/>
                </a:solidFill>
                <a:latin typeface="Calibri" panose="020F0502020204030204"/>
              </a:rPr>
              <a:t>CompareValidator </a:t>
            </a:r>
            <a:r>
              <a:rPr lang="en-US" sz="2600">
                <a:latin typeface="Calibri" panose="020F0502020204030204"/>
              </a:rPr>
              <a:t>control:</a:t>
            </a:r>
            <a:endParaRPr lang="en-US" sz="2600">
              <a:latin typeface="Calibri" panose="020F0502020204030204"/>
            </a:endParaRPr>
          </a:p>
          <a:p>
            <a:pPr indent="0">
              <a:lnSpc>
                <a:spcPts val="3505"/>
              </a:lnSpc>
            </a:pPr>
            <a:r>
              <a:rPr lang="en-US" sz="2600">
                <a:latin typeface="Calibri" panose="020F0502020204030204"/>
              </a:rPr>
              <a:t>Syntax:</a:t>
            </a:r>
            <a:endParaRPr lang="en-US" sz="2600">
              <a:latin typeface="Calibri" panose="020F0502020204030204"/>
            </a:endParaRPr>
          </a:p>
          <a:p>
            <a:pPr marL="927100" indent="0">
              <a:lnSpc>
                <a:spcPts val="3505"/>
              </a:lnSpc>
            </a:pPr>
            <a:r>
              <a:rPr lang="en-US" sz="2600">
                <a:solidFill>
                  <a:srgbClr val="016DC0"/>
                </a:solidFill>
                <a:latin typeface="Calibri" panose="020F0502020204030204"/>
              </a:rPr>
              <a:t>&lt;asp:CompareValidator</a:t>
            </a:r>
            <a:endParaRPr lang="en-US" sz="2600">
              <a:solidFill>
                <a:srgbClr val="016DC0"/>
              </a:solidFill>
              <a:latin typeface="Calibri" panose="020F0502020204030204"/>
            </a:endParaRPr>
          </a:p>
          <a:p>
            <a:pPr marL="927100" indent="469900">
              <a:lnSpc>
                <a:spcPts val="3505"/>
              </a:lnSpc>
            </a:pPr>
            <a:r>
              <a:rPr lang="en-US" sz="2600">
                <a:solidFill>
                  <a:srgbClr val="016DC0"/>
                </a:solidFill>
                <a:latin typeface="Calibri" panose="020F0502020204030204"/>
              </a:rPr>
              <a:t>ID="CompareValidatorl"</a:t>
            </a:r>
            <a:endParaRPr lang="en-US" sz="2600">
              <a:solidFill>
                <a:srgbClr val="016DC0"/>
              </a:solidFill>
              <a:latin typeface="Calibri" panose="020F0502020204030204"/>
            </a:endParaRPr>
          </a:p>
          <a:p>
            <a:pPr marL="927100" indent="469900">
              <a:lnSpc>
                <a:spcPts val="3505"/>
              </a:lnSpc>
            </a:pPr>
            <a:r>
              <a:rPr lang="en-US" sz="2600">
                <a:solidFill>
                  <a:srgbClr val="016DC0"/>
                </a:solidFill>
                <a:latin typeface="Calibri" panose="020F0502020204030204"/>
              </a:rPr>
              <a:t>runat="server"</a:t>
            </a:r>
            <a:endParaRPr lang="en-US" sz="2600">
              <a:solidFill>
                <a:srgbClr val="016DC0"/>
              </a:solidFill>
              <a:latin typeface="Calibri" panose="020F0502020204030204"/>
            </a:endParaRPr>
          </a:p>
          <a:p>
            <a:pPr marL="927100" indent="469900">
              <a:lnSpc>
                <a:spcPts val="3505"/>
              </a:lnSpc>
            </a:pPr>
            <a:r>
              <a:rPr lang="en-US" sz="2600">
                <a:solidFill>
                  <a:srgbClr val="016DC0"/>
                </a:solidFill>
                <a:latin typeface="Calibri" panose="020F0502020204030204"/>
              </a:rPr>
              <a:t>ErrorMessage="Password Must Be Same" ControlToValidate="txtConfirmPwd</a:t>
            </a:r>
            <a:r>
              <a:rPr lang="en-US" sz="2600" baseline="30000">
                <a:solidFill>
                  <a:srgbClr val="016DC0"/>
                </a:solidFill>
                <a:latin typeface="Calibri" panose="020F0502020204030204"/>
              </a:rPr>
              <a:t>M </a:t>
            </a:r>
            <a:r>
              <a:rPr lang="en-US" sz="2600">
                <a:solidFill>
                  <a:srgbClr val="016DC0"/>
                </a:solidFill>
                <a:latin typeface="Calibri" panose="020F0502020204030204"/>
              </a:rPr>
              <a:t>ControlToCompare="txtChoosePwd"&gt; &lt;/asp:CompareValidator&gt;</a:t>
            </a:r>
            <a:endParaRPr lang="en-US" sz="2600">
              <a:solidFill>
                <a:srgbClr val="016DC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17448" y="1844040"/>
            <a:ext cx="10250424" cy="3968496"/>
          </a:xfrm>
          <a:prstGeom prst="rect">
            <a:avLst/>
          </a:prstGeom>
        </p:spPr>
        <p:txBody>
          <a:bodyPr lIns="0" tIns="0" rIns="0" bIns="0">
            <a:noAutofit/>
          </a:bodyPr>
          <a:p>
            <a:pPr marL="254000" indent="-254000" algn="just">
              <a:lnSpc>
                <a:spcPts val="2185"/>
              </a:lnSpc>
              <a:spcAft>
                <a:spcPts val="420"/>
              </a:spcAft>
            </a:pPr>
            <a:r>
              <a:rPr lang="en-US" sz="2600">
                <a:latin typeface="Calibri" panose="020F0502020204030204"/>
              </a:rPr>
              <a:t>•The </a:t>
            </a:r>
            <a:r>
              <a:rPr lang="en-US" sz="2600">
                <a:solidFill>
                  <a:srgbClr val="00AD50"/>
                </a:solidFill>
                <a:latin typeface="Calibri" panose="020F0502020204030204"/>
              </a:rPr>
              <a:t>RegularExpressionValidator </a:t>
            </a:r>
            <a:r>
              <a:rPr lang="en-US" sz="2600">
                <a:latin typeface="Calibri" panose="020F0502020204030204"/>
              </a:rPr>
              <a:t>allows validating the input text by matching against a </a:t>
            </a:r>
            <a:r>
              <a:rPr lang="en-US" sz="2600">
                <a:solidFill>
                  <a:srgbClr val="FC0000"/>
                </a:solidFill>
                <a:latin typeface="Calibri" panose="020F0502020204030204"/>
              </a:rPr>
              <a:t>pattern against a regular expression. </a:t>
            </a:r>
            <a:r>
              <a:rPr lang="en-US" sz="2600">
                <a:latin typeface="Calibri" panose="020F0502020204030204"/>
              </a:rPr>
              <a:t>The regular expression is set in the ValidationExpression property.</a:t>
            </a:r>
            <a:endParaRPr lang="en-US" sz="2600">
              <a:latin typeface="Calibri" panose="020F0502020204030204"/>
            </a:endParaRPr>
          </a:p>
          <a:p>
            <a:pPr marL="254000" indent="-254000" algn="just">
              <a:spcAft>
                <a:spcPts val="840"/>
              </a:spcAft>
            </a:pPr>
            <a:r>
              <a:rPr lang="en-US" sz="2600">
                <a:latin typeface="Calibri" panose="020F0502020204030204"/>
              </a:rPr>
              <a:t>• Syntax:</a:t>
            </a:r>
            <a:endParaRPr lang="en-US" sz="2600">
              <a:latin typeface="Calibri" panose="020F0502020204030204"/>
            </a:endParaRPr>
          </a:p>
          <a:p>
            <a:pPr marL="254000" indent="-254000" algn="just"/>
            <a:r>
              <a:rPr lang="en-US" sz="2600">
                <a:solidFill>
                  <a:srgbClr val="016DC0"/>
                </a:solidFill>
                <a:latin typeface="Calibri" panose="020F0502020204030204"/>
              </a:rPr>
              <a:t>&lt;asp:RegularExpressionValidator</a:t>
            </a:r>
            <a:endParaRPr lang="en-US" sz="2600">
              <a:solidFill>
                <a:srgbClr val="016DC0"/>
              </a:solidFill>
              <a:latin typeface="Calibri" panose="020F0502020204030204"/>
            </a:endParaRPr>
          </a:p>
          <a:p>
            <a:pPr marL="254000" indent="0">
              <a:lnSpc>
                <a:spcPts val="3170"/>
              </a:lnSpc>
            </a:pPr>
            <a:r>
              <a:rPr lang="en-US" sz="2600">
                <a:solidFill>
                  <a:srgbClr val="016DC0"/>
                </a:solidFill>
                <a:latin typeface="Calibri" panose="020F0502020204030204"/>
              </a:rPr>
              <a:t>ID="RegularExpressionValidatorl"</a:t>
            </a:r>
            <a:endParaRPr lang="en-US" sz="2600">
              <a:solidFill>
                <a:srgbClr val="016DC0"/>
              </a:solidFill>
              <a:latin typeface="Calibri" panose="020F0502020204030204"/>
            </a:endParaRPr>
          </a:p>
          <a:p>
            <a:pPr indent="558800">
              <a:lnSpc>
                <a:spcPts val="3170"/>
              </a:lnSpc>
            </a:pPr>
            <a:r>
              <a:rPr lang="en-US" sz="2600">
                <a:solidFill>
                  <a:srgbClr val="016DC0"/>
                </a:solidFill>
                <a:latin typeface="Calibri" panose="020F0502020204030204"/>
              </a:rPr>
              <a:t>runat-'server"</a:t>
            </a:r>
            <a:endParaRPr lang="en-US" sz="2600">
              <a:solidFill>
                <a:srgbClr val="016DC0"/>
              </a:solidFill>
              <a:latin typeface="Calibri" panose="020F0502020204030204"/>
            </a:endParaRPr>
          </a:p>
          <a:p>
            <a:pPr indent="558800">
              <a:lnSpc>
                <a:spcPts val="3170"/>
              </a:lnSpc>
            </a:pPr>
            <a:r>
              <a:rPr lang="en-US" sz="2600">
                <a:solidFill>
                  <a:srgbClr val="016DC0"/>
                </a:solidFill>
                <a:latin typeface="Calibri" panose="020F0502020204030204"/>
              </a:rPr>
              <a:t>ErrorMessage-'Please Enter Valid Email"</a:t>
            </a:r>
            <a:endParaRPr lang="en-US" sz="2600">
              <a:solidFill>
                <a:srgbClr val="016DC0"/>
              </a:solidFill>
              <a:latin typeface="Calibri" panose="020F0502020204030204"/>
            </a:endParaRPr>
          </a:p>
          <a:p>
            <a:pPr indent="558800">
              <a:lnSpc>
                <a:spcPts val="3170"/>
              </a:lnSpc>
            </a:pPr>
            <a:r>
              <a:rPr lang="en-US" sz="2600">
                <a:solidFill>
                  <a:srgbClr val="016DC0"/>
                </a:solidFill>
                <a:latin typeface="Calibri" panose="020F0502020204030204"/>
              </a:rPr>
              <a:t>ControlToValidate-'txtEmail"</a:t>
            </a:r>
            <a:endParaRPr lang="en-US" sz="2600">
              <a:solidFill>
                <a:srgbClr val="016DC0"/>
              </a:solidFill>
              <a:latin typeface="Calibri" panose="020F0502020204030204"/>
            </a:endParaRPr>
          </a:p>
          <a:p>
            <a:pPr indent="558800">
              <a:lnSpc>
                <a:spcPts val="3170"/>
              </a:lnSpc>
            </a:pPr>
            <a:r>
              <a:rPr lang="en-US" sz="2600">
                <a:solidFill>
                  <a:srgbClr val="016DC0"/>
                </a:solidFill>
                <a:latin typeface="Calibri" panose="020F0502020204030204"/>
              </a:rPr>
              <a:t>ValidationExpression="\w+([-+.']\w+)*@\w+([- .]\w+)*\.\w+([-.]\w+)*"&gt; &lt;/asp:RegularExpressionValidator&gt;</a:t>
            </a:r>
            <a:endParaRPr lang="en-US" sz="2600">
              <a:solidFill>
                <a:srgbClr val="016DC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81456" y="1908048"/>
            <a:ext cx="10192512" cy="4056888"/>
          </a:xfrm>
          <a:prstGeom prst="rect">
            <a:avLst/>
          </a:prstGeom>
        </p:spPr>
        <p:txBody>
          <a:bodyPr lIns="0" tIns="0" rIns="0" bIns="0">
            <a:noAutofit/>
          </a:bodyPr>
          <a:p>
            <a:pPr marL="177800" indent="-177800">
              <a:lnSpc>
                <a:spcPts val="3000"/>
              </a:lnSpc>
              <a:spcAft>
                <a:spcPts val="630"/>
              </a:spcAft>
            </a:pPr>
            <a:r>
              <a:rPr lang="en-US" sz="2600">
                <a:latin typeface="Calibri" panose="020F0502020204030204"/>
              </a:rPr>
              <a:t>•The CustomValidator control allows writing application specific </a:t>
            </a:r>
            <a:r>
              <a:rPr lang="en-US" sz="2600">
                <a:solidFill>
                  <a:srgbClr val="FC0000"/>
                </a:solidFill>
                <a:latin typeface="Calibri" panose="020F0502020204030204"/>
              </a:rPr>
              <a:t>custom validation routines </a:t>
            </a:r>
            <a:r>
              <a:rPr lang="en-US" sz="2600">
                <a:latin typeface="Calibri" panose="020F0502020204030204"/>
              </a:rPr>
              <a:t>for both the </a:t>
            </a:r>
            <a:r>
              <a:rPr lang="en-US" sz="2600">
                <a:solidFill>
                  <a:srgbClr val="FC0000"/>
                </a:solidFill>
                <a:latin typeface="Calibri" panose="020F0502020204030204"/>
              </a:rPr>
              <a:t>client side </a:t>
            </a:r>
            <a:r>
              <a:rPr lang="en-US" sz="2600">
                <a:latin typeface="Calibri" panose="020F0502020204030204"/>
              </a:rPr>
              <a:t>and the </a:t>
            </a:r>
            <a:r>
              <a:rPr lang="en-US" sz="2600">
                <a:solidFill>
                  <a:srgbClr val="FC0000"/>
                </a:solidFill>
                <a:latin typeface="Calibri" panose="020F0502020204030204"/>
              </a:rPr>
              <a:t>server side </a:t>
            </a:r>
            <a:r>
              <a:rPr lang="en-US" sz="2600">
                <a:latin typeface="Calibri" panose="020F0502020204030204"/>
              </a:rPr>
              <a:t>validation.</a:t>
            </a:r>
            <a:endParaRPr lang="en-US" sz="2600">
              <a:latin typeface="Calibri" panose="020F0502020204030204"/>
            </a:endParaRPr>
          </a:p>
          <a:p>
            <a:pPr marL="177800" indent="-177800">
              <a:lnSpc>
                <a:spcPts val="3025"/>
              </a:lnSpc>
              <a:spcAft>
                <a:spcPts val="630"/>
              </a:spcAft>
            </a:pPr>
            <a:r>
              <a:rPr lang="en-US" sz="2600">
                <a:latin typeface="Calibri" panose="020F0502020204030204"/>
              </a:rPr>
              <a:t>•The client side validation is accomplished through the </a:t>
            </a:r>
            <a:r>
              <a:rPr lang="en-US" sz="2700" i="1" spc="-50">
                <a:solidFill>
                  <a:srgbClr val="FC0000"/>
                </a:solidFill>
                <a:latin typeface="Calibri" panose="020F0502020204030204"/>
              </a:rPr>
              <a:t>ClientValidotionFunction</a:t>
            </a:r>
            <a:r>
              <a:rPr lang="en-US" sz="2600">
                <a:solidFill>
                  <a:srgbClr val="FC0000"/>
                </a:solidFill>
                <a:latin typeface="Calibri" panose="020F0502020204030204"/>
              </a:rPr>
              <a:t> </a:t>
            </a:r>
            <a:r>
              <a:rPr lang="en-US" sz="2600">
                <a:latin typeface="Calibri" panose="020F0502020204030204"/>
              </a:rPr>
              <a:t>property. The client side validation routine should be written in a scripting language, like JavaScript or VBScript, which the browser can understand.</a:t>
            </a:r>
            <a:endParaRPr lang="en-US" sz="2600">
              <a:latin typeface="Calibri" panose="020F0502020204030204"/>
            </a:endParaRPr>
          </a:p>
          <a:p>
            <a:pPr marL="177800" indent="-177800">
              <a:lnSpc>
                <a:spcPts val="3025"/>
              </a:lnSpc>
            </a:pPr>
            <a:r>
              <a:rPr lang="en-US" sz="2600">
                <a:latin typeface="Calibri" panose="020F0502020204030204"/>
              </a:rPr>
              <a:t>•The server side validation routine must be called from the controls </a:t>
            </a:r>
            <a:r>
              <a:rPr lang="en-US" sz="2700" i="1" spc="-50">
                <a:solidFill>
                  <a:srgbClr val="FC0000"/>
                </a:solidFill>
                <a:latin typeface="Calibri" panose="020F0502020204030204"/>
              </a:rPr>
              <a:t>ServerValidate</a:t>
            </a:r>
            <a:r>
              <a:rPr lang="en-US" sz="2600">
                <a:solidFill>
                  <a:srgbClr val="FC0000"/>
                </a:solidFill>
                <a:latin typeface="Calibri" panose="020F0502020204030204"/>
              </a:rPr>
              <a:t> </a:t>
            </a:r>
            <a:r>
              <a:rPr lang="en-US" sz="2600">
                <a:latin typeface="Calibri" panose="020F0502020204030204"/>
              </a:rPr>
              <a:t>event handler. The server side validation routine should be written in any .Net language, like C# or VB.Net.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14400" y="1923288"/>
            <a:ext cx="7330440" cy="3398520"/>
          </a:xfrm>
          <a:prstGeom prst="rect">
            <a:avLst/>
          </a:prstGeom>
        </p:spPr>
        <p:txBody>
          <a:bodyPr lIns="0" tIns="0" rIns="0" bIns="0">
            <a:noAutofit/>
          </a:bodyPr>
          <a:p>
            <a:pPr indent="0">
              <a:spcAft>
                <a:spcPts val="1260"/>
              </a:spcAft>
            </a:pPr>
            <a:r>
              <a:rPr lang="en-US" sz="2600">
                <a:latin typeface="Calibri" panose="020F0502020204030204"/>
              </a:rPr>
              <a:t>•Syntax:</a:t>
            </a:r>
            <a:endParaRPr lang="en-US" sz="2600">
              <a:latin typeface="Calibri" panose="020F0502020204030204"/>
            </a:endParaRPr>
          </a:p>
          <a:p>
            <a:pPr indent="0">
              <a:spcAft>
                <a:spcPts val="840"/>
              </a:spcAft>
            </a:pPr>
            <a:r>
              <a:rPr lang="en-US" sz="2300">
                <a:solidFill>
                  <a:srgbClr val="016DC0"/>
                </a:solidFill>
                <a:latin typeface="Calibri" panose="020F0502020204030204"/>
              </a:rPr>
              <a:t>&lt;asp:CustomValidator</a:t>
            </a:r>
            <a:endParaRPr lang="en-US" sz="2300">
              <a:solidFill>
                <a:srgbClr val="016DC0"/>
              </a:solidFill>
              <a:latin typeface="Calibri" panose="020F0502020204030204"/>
            </a:endParaRPr>
          </a:p>
          <a:p>
            <a:pPr indent="901700">
              <a:spcAft>
                <a:spcPts val="840"/>
              </a:spcAft>
            </a:pPr>
            <a:r>
              <a:rPr lang="en-US" sz="2300">
                <a:solidFill>
                  <a:srgbClr val="016DC0"/>
                </a:solidFill>
                <a:latin typeface="Calibri" panose="020F0502020204030204"/>
              </a:rPr>
              <a:t>ID="CustomValidatorl"</a:t>
            </a:r>
            <a:endParaRPr lang="en-US" sz="2300">
              <a:solidFill>
                <a:srgbClr val="016DC0"/>
              </a:solidFill>
              <a:latin typeface="Calibri" panose="020F0502020204030204"/>
            </a:endParaRPr>
          </a:p>
          <a:p>
            <a:pPr indent="901700">
              <a:lnSpc>
                <a:spcPts val="3575"/>
              </a:lnSpc>
            </a:pPr>
            <a:r>
              <a:rPr lang="en-US" sz="2300">
                <a:solidFill>
                  <a:srgbClr val="016DC0"/>
                </a:solidFill>
                <a:latin typeface="Calibri" panose="020F0502020204030204"/>
              </a:rPr>
              <a:t>runat="server"</a:t>
            </a:r>
            <a:endParaRPr lang="en-US" sz="2300">
              <a:solidFill>
                <a:srgbClr val="016DC0"/>
              </a:solidFill>
              <a:latin typeface="Calibri" panose="020F0502020204030204"/>
            </a:endParaRPr>
          </a:p>
          <a:p>
            <a:pPr indent="901700">
              <a:lnSpc>
                <a:spcPts val="3575"/>
              </a:lnSpc>
            </a:pPr>
            <a:r>
              <a:rPr lang="en-US" sz="2300">
                <a:solidFill>
                  <a:srgbClr val="016DC0"/>
                </a:solidFill>
                <a:latin typeface="Calibri" panose="020F0502020204030204"/>
              </a:rPr>
              <a:t>ErrorMessage="Password Should not be less than 5 ControlToValidate="txtChoosePwd" ClientValidationFunction="validateText"&gt; &lt;/asp:CustomValidator&gt;</a:t>
            </a:r>
            <a:endParaRPr lang="en-US" sz="2300">
              <a:solidFill>
                <a:srgbClr val="016DC0"/>
              </a:solidFill>
              <a:latin typeface="Calibri" panose="020F0502020204030204"/>
            </a:endParaRPr>
          </a:p>
        </p:txBody>
      </p:sp>
      <p:sp>
        <p:nvSpPr>
          <p:cNvPr id="4" name="Rectangles 3"/>
          <p:cNvSpPr/>
          <p:nvPr/>
        </p:nvSpPr>
        <p:spPr>
          <a:xfrm>
            <a:off x="8689848" y="3654552"/>
            <a:ext cx="1179576" cy="246888"/>
          </a:xfrm>
          <a:prstGeom prst="rect">
            <a:avLst/>
          </a:prstGeom>
        </p:spPr>
        <p:txBody>
          <a:bodyPr wrap="none" lIns="0" tIns="0" rIns="0" bIns="0">
            <a:noAutofit/>
          </a:bodyPr>
          <a:p>
            <a:pPr indent="0"/>
            <a:r>
              <a:rPr lang="en-US" sz="2300">
                <a:solidFill>
                  <a:srgbClr val="016DC0"/>
                </a:solidFill>
                <a:latin typeface="Calibri" panose="020F0502020204030204"/>
              </a:rPr>
              <a:t>character</a:t>
            </a:r>
            <a:endParaRPr lang="en-US" sz="2300">
              <a:solidFill>
                <a:srgbClr val="016DC0"/>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4291584" cy="420624"/>
          </a:xfrm>
          <a:prstGeom prst="rect">
            <a:avLst/>
          </a:prstGeom>
        </p:spPr>
        <p:txBody>
          <a:bodyPr wrap="none" lIns="0" tIns="0" rIns="0" bIns="0">
            <a:noAutofit/>
          </a:bodyPr>
          <a:p>
            <a:pPr indent="0"/>
            <a:r>
              <a:rPr lang="en-US" sz="4200">
                <a:latin typeface="Calibri" panose="020F0502020204030204"/>
              </a:rPr>
              <a:t>Validation Controls</a:t>
            </a:r>
            <a:endParaRPr lang="en-US" sz="4200">
              <a:latin typeface="Calibri" panose="020F0502020204030204"/>
            </a:endParaRPr>
          </a:p>
        </p:txBody>
      </p:sp>
      <p:sp>
        <p:nvSpPr>
          <p:cNvPr id="3" name="Rectangles 2"/>
          <p:cNvSpPr/>
          <p:nvPr/>
        </p:nvSpPr>
        <p:spPr>
          <a:xfrm>
            <a:off x="981456" y="1908048"/>
            <a:ext cx="10244328" cy="3709416"/>
          </a:xfrm>
          <a:prstGeom prst="rect">
            <a:avLst/>
          </a:prstGeom>
        </p:spPr>
        <p:txBody>
          <a:bodyPr lIns="0" tIns="0" rIns="0" bIns="0">
            <a:noAutofit/>
          </a:bodyPr>
          <a:p>
            <a:pPr marL="177800" indent="-177800">
              <a:lnSpc>
                <a:spcPts val="3000"/>
              </a:lnSpc>
              <a:spcAft>
                <a:spcPts val="630"/>
              </a:spcAft>
            </a:pPr>
            <a:r>
              <a:rPr lang="en-US" sz="2600">
                <a:latin typeface="Calibri" panose="020F0502020204030204"/>
              </a:rPr>
              <a:t>•The </a:t>
            </a:r>
            <a:r>
              <a:rPr lang="en-US" sz="2600">
                <a:solidFill>
                  <a:srgbClr val="00AD50"/>
                </a:solidFill>
                <a:latin typeface="Calibri" panose="020F0502020204030204"/>
              </a:rPr>
              <a:t>ValidationSummary </a:t>
            </a:r>
            <a:r>
              <a:rPr lang="en-US" sz="2600">
                <a:latin typeface="Calibri" panose="020F0502020204030204"/>
              </a:rPr>
              <a:t>control does not perform any validation but </a:t>
            </a:r>
            <a:r>
              <a:rPr lang="en-US" sz="2600">
                <a:solidFill>
                  <a:srgbClr val="FC0000"/>
                </a:solidFill>
                <a:latin typeface="Calibri" panose="020F0502020204030204"/>
              </a:rPr>
              <a:t>shows a summary of all errors </a:t>
            </a:r>
            <a:r>
              <a:rPr lang="en-US" sz="2600">
                <a:latin typeface="Calibri" panose="020F0502020204030204"/>
              </a:rPr>
              <a:t>in the page.</a:t>
            </a:r>
            <a:endParaRPr lang="en-US" sz="2600">
              <a:latin typeface="Calibri" panose="020F0502020204030204"/>
            </a:endParaRPr>
          </a:p>
          <a:p>
            <a:pPr marL="177800" indent="-177800">
              <a:lnSpc>
                <a:spcPts val="3025"/>
              </a:lnSpc>
              <a:spcAft>
                <a:spcPts val="630"/>
              </a:spcAft>
            </a:pPr>
            <a:r>
              <a:rPr lang="en-US" sz="2600">
                <a:latin typeface="Calibri" panose="020F0502020204030204"/>
              </a:rPr>
              <a:t>•The summary displays the values of the ErrorMessage property of all validation controls that failed validation.</a:t>
            </a:r>
            <a:endParaRPr lang="en-US" sz="2600">
              <a:latin typeface="Calibri" panose="020F0502020204030204"/>
            </a:endParaRPr>
          </a:p>
          <a:p>
            <a:pPr marL="177800" indent="-177800">
              <a:lnSpc>
                <a:spcPts val="3095"/>
              </a:lnSpc>
            </a:pPr>
            <a:r>
              <a:rPr lang="en-US" sz="2600">
                <a:latin typeface="Calibri" panose="020F0502020204030204"/>
              </a:rPr>
              <a:t>•Syntax:</a:t>
            </a:r>
            <a:endParaRPr lang="en-US" sz="2600">
              <a:latin typeface="Calibri" panose="020F0502020204030204"/>
            </a:endParaRPr>
          </a:p>
          <a:p>
            <a:pPr marL="482600" indent="0">
              <a:lnSpc>
                <a:spcPts val="3095"/>
              </a:lnSpc>
            </a:pPr>
            <a:r>
              <a:rPr lang="en-US" sz="2300">
                <a:solidFill>
                  <a:srgbClr val="016DC0"/>
                </a:solidFill>
                <a:latin typeface="Calibri" panose="020F0502020204030204"/>
              </a:rPr>
              <a:t>&lt;asp:ValidationSummary</a:t>
            </a:r>
            <a:endParaRPr lang="en-US" sz="2300">
              <a:solidFill>
                <a:srgbClr val="016DC0"/>
              </a:solidFill>
              <a:latin typeface="Calibri" panose="020F0502020204030204"/>
            </a:endParaRPr>
          </a:p>
          <a:p>
            <a:pPr marL="876300" indent="0">
              <a:lnSpc>
                <a:spcPts val="3095"/>
              </a:lnSpc>
            </a:pPr>
            <a:r>
              <a:rPr lang="en-US" sz="2300">
                <a:solidFill>
                  <a:srgbClr val="016DC0"/>
                </a:solidFill>
                <a:latin typeface="Calibri" panose="020F0502020204030204"/>
              </a:rPr>
              <a:t>ID="ValidationSummaryl"</a:t>
            </a:r>
            <a:endParaRPr lang="en-US" sz="2300">
              <a:solidFill>
                <a:srgbClr val="016DC0"/>
              </a:solidFill>
              <a:latin typeface="Calibri" panose="020F0502020204030204"/>
            </a:endParaRPr>
          </a:p>
          <a:p>
            <a:pPr marL="876300" indent="0">
              <a:lnSpc>
                <a:spcPts val="3095"/>
              </a:lnSpc>
            </a:pPr>
            <a:r>
              <a:rPr lang="en-US" sz="2300">
                <a:solidFill>
                  <a:srgbClr val="016DC0"/>
                </a:solidFill>
                <a:latin typeface="Calibri" panose="020F0502020204030204"/>
              </a:rPr>
              <a:t>runat="server"</a:t>
            </a:r>
            <a:endParaRPr lang="en-US" sz="2300">
              <a:solidFill>
                <a:srgbClr val="016DC0"/>
              </a:solidFill>
              <a:latin typeface="Calibri" panose="020F0502020204030204"/>
            </a:endParaRPr>
          </a:p>
          <a:p>
            <a:pPr marL="876300" indent="0">
              <a:lnSpc>
                <a:spcPts val="3095"/>
              </a:lnSpc>
            </a:pPr>
            <a:r>
              <a:rPr lang="en-US" sz="2300">
                <a:solidFill>
                  <a:srgbClr val="016DC0"/>
                </a:solidFill>
                <a:latin typeface="Calibri" panose="020F0502020204030204"/>
              </a:rPr>
              <a:t>DisplayMode = "BulletList" /&gt;</a:t>
            </a:r>
            <a:endParaRPr lang="en-US" sz="2300">
              <a:solidFill>
                <a:srgbClr val="016DC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11096"/>
            <a:ext cx="10271760" cy="1176528"/>
          </a:xfrm>
          <a:prstGeom prst="rect">
            <a:avLst/>
          </a:prstGeom>
        </p:spPr>
        <p:txBody>
          <a:bodyPr lIns="0" tIns="0" rIns="0" bIns="0">
            <a:noAutofit/>
          </a:bodyPr>
          <a:p>
            <a:pPr indent="0" algn="just">
              <a:spcAft>
                <a:spcPts val="1260"/>
              </a:spcAft>
            </a:pPr>
            <a:r>
              <a:rPr lang="en-US" sz="2600">
                <a:latin typeface="Calibri" panose="020F0502020204030204"/>
              </a:rPr>
              <a:t>1.    C .Net Web Developers Guide by Syngress</a:t>
            </a:r>
            <a:endParaRPr lang="en-US" sz="2600">
              <a:latin typeface="Calibri" panose="020F0502020204030204"/>
            </a:endParaRPr>
          </a:p>
          <a:p>
            <a:pPr marL="622300" indent="-622300">
              <a:lnSpc>
                <a:spcPts val="3025"/>
              </a:lnSpc>
            </a:pPr>
            <a:r>
              <a:rPr lang="en-US" sz="2600">
                <a:latin typeface="Calibri" panose="020F0502020204030204"/>
              </a:rPr>
              <a:t>2.    ASP.NET 4.5, Covers C# and VB Codes, Black Book, Kogent Learning Solutions Inc.</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386072" y="2115312"/>
            <a:ext cx="3352800" cy="551688"/>
          </a:xfrm>
          <a:prstGeom prst="rect">
            <a:avLst/>
          </a:prstGeom>
        </p:spPr>
        <p:txBody>
          <a:bodyPr wrap="none" lIns="0" tIns="0" rIns="0" bIns="0">
            <a:noAutofit/>
          </a:bodyPr>
          <a:p>
            <a:pPr indent="0" algn="ctr">
              <a:spcAft>
                <a:spcPts val="5880"/>
              </a:spcAft>
            </a:pPr>
            <a:r>
              <a:rPr lang="en-US" sz="5300" b="1" spc="-50">
                <a:solidFill>
                  <a:srgbClr val="BF0000"/>
                </a:solidFill>
                <a:latin typeface="Calibri" panose="020F0502020204030204"/>
              </a:rPr>
              <a:t>Session-14</a:t>
            </a:r>
            <a:endParaRPr lang="en-US" sz="5300" b="1" spc="-50">
              <a:solidFill>
                <a:srgbClr val="BF0000"/>
              </a:solidFill>
              <a:latin typeface="Calibri" panose="020F0502020204030204"/>
            </a:endParaRPr>
          </a:p>
        </p:txBody>
      </p:sp>
      <p:sp>
        <p:nvSpPr>
          <p:cNvPr id="3" name="Rectangles 2"/>
          <p:cNvSpPr/>
          <p:nvPr/>
        </p:nvSpPr>
        <p:spPr>
          <a:xfrm>
            <a:off x="1475232" y="3749040"/>
            <a:ext cx="9195816" cy="563880"/>
          </a:xfrm>
          <a:prstGeom prst="rect">
            <a:avLst/>
          </a:prstGeom>
        </p:spPr>
        <p:txBody>
          <a:bodyPr wrap="none" lIns="0" tIns="0" rIns="0" bIns="0">
            <a:noAutofit/>
          </a:bodyPr>
          <a:p>
            <a:pPr indent="0">
              <a:spcBef>
                <a:spcPts val="5880"/>
              </a:spcBef>
            </a:pPr>
            <a:r>
              <a:rPr lang="en-US" sz="5300" b="1" spc="-50">
                <a:latin typeface="Calibri" panose="020F0502020204030204"/>
              </a:rPr>
              <a:t>Introduction to ASP.NET MVC</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2017776" cy="402336"/>
          </a:xfrm>
          <a:prstGeom prst="rect">
            <a:avLst/>
          </a:prstGeom>
        </p:spPr>
        <p:txBody>
          <a:bodyPr wrap="none" lIns="0" tIns="0" rIns="0" bIns="0">
            <a:noAutofit/>
          </a:bodyPr>
          <a:p>
            <a:pPr indent="0">
              <a:spcAft>
                <a:spcPts val="4200"/>
              </a:spcAft>
            </a:pPr>
            <a:r>
              <a:rPr lang="en-US" sz="4300">
                <a:latin typeface="Calibri" panose="020F0502020204030204"/>
              </a:rPr>
              <a:t>Contents</a:t>
            </a:r>
            <a:endParaRPr lang="en-US" sz="4300">
              <a:latin typeface="Calibri" panose="020F0502020204030204"/>
            </a:endParaRPr>
          </a:p>
        </p:txBody>
      </p:sp>
      <p:sp>
        <p:nvSpPr>
          <p:cNvPr id="3" name="Rectangles 2"/>
          <p:cNvSpPr/>
          <p:nvPr/>
        </p:nvSpPr>
        <p:spPr>
          <a:xfrm>
            <a:off x="981456" y="1996440"/>
            <a:ext cx="4852416" cy="2386584"/>
          </a:xfrm>
          <a:prstGeom prst="rect">
            <a:avLst/>
          </a:prstGeom>
        </p:spPr>
        <p:txBody>
          <a:bodyPr lIns="0" tIns="0" rIns="0" bIns="0">
            <a:noAutofit/>
          </a:bodyPr>
          <a:p>
            <a:pPr marR="416560" indent="0">
              <a:lnSpc>
                <a:spcPts val="4030"/>
              </a:lnSpc>
              <a:spcBef>
                <a:spcPts val="4200"/>
              </a:spcBef>
            </a:pPr>
            <a:r>
              <a:rPr lang="en-US" sz="2600">
                <a:latin typeface="Calibri" panose="020F0502020204030204"/>
              </a:rPr>
              <a:t>•ASP.NET MVC Architecture •ASP.NET MVC folder structure</a:t>
            </a:r>
            <a:endParaRPr lang="en-US" sz="2600">
              <a:latin typeface="Calibri" panose="020F0502020204030204"/>
            </a:endParaRPr>
          </a:p>
          <a:p>
            <a:pPr marR="1864360" indent="0">
              <a:lnSpc>
                <a:spcPts val="4030"/>
              </a:lnSpc>
            </a:pPr>
            <a:r>
              <a:rPr lang="en-US" sz="2600">
                <a:latin typeface="Calibri" panose="020F0502020204030204"/>
              </a:rPr>
              <a:t>•    Creating controllers •Action Methods</a:t>
            </a:r>
            <a:endParaRPr lang="en-US" sz="2600">
              <a:latin typeface="Calibri" panose="020F0502020204030204"/>
            </a:endParaRPr>
          </a:p>
          <a:p>
            <a:pPr indent="0" algn="just">
              <a:lnSpc>
                <a:spcPts val="4030"/>
              </a:lnSpc>
            </a:pPr>
            <a:r>
              <a:rPr lang="en-US" sz="2600">
                <a:latin typeface="Calibri" panose="020F0502020204030204"/>
              </a:rPr>
              <a:t>•    Different Types of Action Results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5989320" cy="420624"/>
          </a:xfrm>
          <a:prstGeom prst="rect">
            <a:avLst/>
          </a:prstGeom>
        </p:spPr>
        <p:txBody>
          <a:bodyPr wrap="none" lIns="0" tIns="0" rIns="0" bIns="0">
            <a:noAutofit/>
          </a:bodyPr>
          <a:p>
            <a:pPr indent="0"/>
            <a:r>
              <a:rPr lang="en-US" sz="4200">
                <a:latin typeface="Calibri" panose="020F0502020204030204"/>
              </a:rPr>
              <a:t>ASP.NET MVC Architecture</a:t>
            </a:r>
            <a:endParaRPr lang="en-US" sz="4200">
              <a:latin typeface="Calibri" panose="020F0502020204030204"/>
            </a:endParaRPr>
          </a:p>
        </p:txBody>
      </p:sp>
      <p:sp>
        <p:nvSpPr>
          <p:cNvPr id="3" name="Rectangles 2"/>
          <p:cNvSpPr/>
          <p:nvPr/>
        </p:nvSpPr>
        <p:spPr>
          <a:xfrm>
            <a:off x="981456" y="1908048"/>
            <a:ext cx="10293096" cy="3413760"/>
          </a:xfrm>
          <a:prstGeom prst="rect">
            <a:avLst/>
          </a:prstGeom>
        </p:spPr>
        <p:txBody>
          <a:bodyPr lIns="0" tIns="0" rIns="0" bIns="0">
            <a:noAutofit/>
          </a:bodyPr>
          <a:p>
            <a:pPr marL="190500" indent="-190500" algn="just">
              <a:spcAft>
                <a:spcPts val="1260"/>
              </a:spcAft>
            </a:pPr>
            <a:r>
              <a:rPr lang="en-US" sz="2600">
                <a:latin typeface="Calibri" panose="020F0502020204030204"/>
              </a:rPr>
              <a:t>•    MVC stands for </a:t>
            </a:r>
            <a:r>
              <a:rPr lang="en-US" sz="2600" b="1" spc="-50">
                <a:latin typeface="Calibri" panose="020F0502020204030204"/>
              </a:rPr>
              <a:t>Model, View, </a:t>
            </a:r>
            <a:r>
              <a:rPr lang="en-US" sz="2600">
                <a:latin typeface="Calibri" panose="020F0502020204030204"/>
              </a:rPr>
              <a:t>and </a:t>
            </a:r>
            <a:r>
              <a:rPr lang="en-US" sz="2600" b="1" spc="-50">
                <a:latin typeface="Calibri" panose="020F0502020204030204"/>
              </a:rPr>
              <a:t>Controller.</a:t>
            </a:r>
            <a:endParaRPr lang="en-US" sz="2600" b="1" spc="-50">
              <a:latin typeface="Calibri" panose="020F0502020204030204"/>
            </a:endParaRPr>
          </a:p>
          <a:p>
            <a:pPr marL="190500" indent="-190500" algn="just">
              <a:spcAft>
                <a:spcPts val="1260"/>
              </a:spcAft>
            </a:pPr>
            <a:r>
              <a:rPr lang="en-US" sz="2600">
                <a:latin typeface="Calibri" panose="020F0502020204030204"/>
              </a:rPr>
              <a:t>•    MVC is a </a:t>
            </a:r>
            <a:r>
              <a:rPr lang="en-US" sz="2600">
                <a:solidFill>
                  <a:srgbClr val="FC0000"/>
                </a:solidFill>
                <a:latin typeface="Calibri" panose="020F0502020204030204"/>
              </a:rPr>
              <a:t>standard design pattern</a:t>
            </a:r>
            <a:endParaRPr lang="en-US" sz="2600">
              <a:solidFill>
                <a:srgbClr val="FC0000"/>
              </a:solidFill>
              <a:latin typeface="Calibri" panose="020F0502020204030204"/>
            </a:endParaRPr>
          </a:p>
          <a:p>
            <a:pPr marL="190500" marR="101600" indent="-190500" algn="just">
              <a:lnSpc>
                <a:spcPts val="3025"/>
              </a:lnSpc>
              <a:spcAft>
                <a:spcPts val="630"/>
              </a:spcAft>
            </a:pPr>
            <a:r>
              <a:rPr lang="en-US" sz="2600">
                <a:latin typeface="Calibri" panose="020F0502020204030204"/>
              </a:rPr>
              <a:t>•The ASP.NET MVC framework is a </a:t>
            </a:r>
            <a:r>
              <a:rPr lang="en-US" sz="2600">
                <a:solidFill>
                  <a:srgbClr val="FC0000"/>
                </a:solidFill>
                <a:latin typeface="Calibri" panose="020F0502020204030204"/>
              </a:rPr>
              <a:t>lightweight, highly testable presentation framework </a:t>
            </a:r>
            <a:r>
              <a:rPr lang="en-US" sz="2600">
                <a:latin typeface="Calibri" panose="020F0502020204030204"/>
              </a:rPr>
              <a:t>that (as with Web Forms-based applications) is integrated with existing ASP.NET features, such as master pages</a:t>
            </a:r>
            <a:endParaRPr lang="en-US" sz="2600">
              <a:latin typeface="Calibri" panose="020F0502020204030204"/>
            </a:endParaRPr>
          </a:p>
          <a:p>
            <a:pPr marL="190500" marR="101600" indent="-190500" algn="just">
              <a:lnSpc>
                <a:spcPts val="3025"/>
              </a:lnSpc>
            </a:pPr>
            <a:r>
              <a:rPr lang="en-US" sz="2600">
                <a:latin typeface="Calibri" panose="020F0502020204030204"/>
              </a:rPr>
              <a:t>•The MVC framework is defined in the </a:t>
            </a:r>
            <a:r>
              <a:rPr lang="en-US" sz="2600" b="1" spc="-50">
                <a:latin typeface="Calibri" panose="020F0502020204030204"/>
              </a:rPr>
              <a:t>System.Web.Mvc </a:t>
            </a:r>
            <a:r>
              <a:rPr lang="en-US" sz="2600">
                <a:latin typeface="Calibri" panose="020F0502020204030204"/>
              </a:rPr>
              <a:t>namespace and is a fundamental, supported part of the </a:t>
            </a:r>
            <a:r>
              <a:rPr lang="en-US" sz="2600" b="1" spc="-50">
                <a:latin typeface="Calibri" panose="020F0502020204030204"/>
              </a:rPr>
              <a:t>System.Web </a:t>
            </a:r>
            <a:r>
              <a:rPr lang="en-US" sz="2600">
                <a:latin typeface="Calibri" panose="020F0502020204030204"/>
              </a:rPr>
              <a:t>namespace.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0496" y="813816"/>
            <a:ext cx="4632960" cy="496824"/>
          </a:xfrm>
          <a:prstGeom prst="rect">
            <a:avLst/>
          </a:prstGeom>
        </p:spPr>
        <p:txBody>
          <a:bodyPr wrap="none" lIns="0" tIns="0" rIns="0" bIns="0">
            <a:noAutofit/>
          </a:bodyPr>
          <a:p>
            <a:pPr indent="0"/>
            <a:r>
              <a:rPr lang="en-US" sz="4400" spc="-50">
                <a:latin typeface="Calibri" panose="020F0502020204030204"/>
              </a:rPr>
              <a:t>ILDASM Utility</a:t>
            </a:r>
            <a:endParaRPr lang="en-US" sz="4400" spc="-50">
              <a:latin typeface="Calibri" panose="020F0502020204030204"/>
            </a:endParaRPr>
          </a:p>
        </p:txBody>
      </p:sp>
      <p:sp>
        <p:nvSpPr>
          <p:cNvPr id="3" name="Rectangles 2"/>
          <p:cNvSpPr/>
          <p:nvPr/>
        </p:nvSpPr>
        <p:spPr>
          <a:xfrm>
            <a:off x="920496" y="1612392"/>
            <a:ext cx="4632960" cy="1097280"/>
          </a:xfrm>
          <a:prstGeom prst="rect">
            <a:avLst/>
          </a:prstGeom>
        </p:spPr>
        <p:txBody>
          <a:bodyPr lIns="0" tIns="0" rIns="0" bIns="0">
            <a:noAutofit/>
          </a:bodyPr>
          <a:p>
            <a:pPr indent="0">
              <a:lnSpc>
                <a:spcPts val="3025"/>
              </a:lnSpc>
              <a:spcAft>
                <a:spcPts val="3360"/>
              </a:spcAft>
            </a:pPr>
            <a:r>
              <a:rPr lang="en-US" sz="2600">
                <a:latin typeface="Calibri" panose="020F0502020204030204"/>
              </a:rPr>
              <a:t>3. Then go to the location of the assembly and select the assembly to open it.</a:t>
            </a:r>
            <a:endParaRPr lang="en-US" sz="2600">
              <a:latin typeface="Calibri" panose="020F0502020204030204"/>
            </a:endParaRPr>
          </a:p>
        </p:txBody>
      </p:sp>
      <p:sp>
        <p:nvSpPr>
          <p:cNvPr id="4" name="Rectangles 3"/>
          <p:cNvSpPr/>
          <p:nvPr/>
        </p:nvSpPr>
        <p:spPr>
          <a:xfrm>
            <a:off x="911352" y="3392424"/>
            <a:ext cx="4599432" cy="1109472"/>
          </a:xfrm>
          <a:prstGeom prst="rect">
            <a:avLst/>
          </a:prstGeom>
        </p:spPr>
        <p:txBody>
          <a:bodyPr lIns="0" tIns="0" rIns="0" bIns="0">
            <a:noAutofit/>
          </a:bodyPr>
          <a:p>
            <a:pPr indent="0">
              <a:lnSpc>
                <a:spcPts val="3025"/>
              </a:lnSpc>
              <a:spcBef>
                <a:spcPts val="3360"/>
              </a:spcBef>
            </a:pPr>
            <a:r>
              <a:rPr lang="en-US" sz="2600">
                <a:latin typeface="Calibri" panose="020F0502020204030204"/>
              </a:rPr>
              <a:t>4. A window will be opened which shows the information of the assembly.</a:t>
            </a:r>
            <a:endParaRPr lang="en-US" sz="2600">
              <a:latin typeface="Calibri" panose="020F0502020204030204"/>
            </a:endParaRPr>
          </a:p>
        </p:txBody>
      </p:sp>
      <p:sp>
        <p:nvSpPr>
          <p:cNvPr id="5" name="Rectangles 4"/>
          <p:cNvSpPr/>
          <p:nvPr/>
        </p:nvSpPr>
        <p:spPr>
          <a:xfrm>
            <a:off x="5635752" y="6477000"/>
            <a:ext cx="173736" cy="158496"/>
          </a:xfrm>
          <a:prstGeom prst="rect">
            <a:avLst/>
          </a:prstGeom>
        </p:spPr>
        <p:txBody>
          <a:bodyPr wrap="none" lIns="0" tIns="0" rIns="0" bIns="0">
            <a:noAutofit/>
          </a:bodyPr>
          <a:p>
            <a:pPr indent="0"/>
            <a:r>
              <a:rPr lang="en-US" sz="1100">
                <a:solidFill>
                  <a:srgbClr val="888888"/>
                </a:solidFill>
                <a:latin typeface="Calibri" panose="020F0502020204030204"/>
              </a:rPr>
              <a:t>By</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5989320" cy="420624"/>
          </a:xfrm>
          <a:prstGeom prst="rect">
            <a:avLst/>
          </a:prstGeom>
        </p:spPr>
        <p:txBody>
          <a:bodyPr wrap="none" lIns="0" tIns="0" rIns="0" bIns="0">
            <a:noAutofit/>
          </a:bodyPr>
          <a:p>
            <a:pPr indent="0"/>
            <a:r>
              <a:rPr lang="en-US" sz="4200">
                <a:latin typeface="Calibri" panose="020F0502020204030204"/>
              </a:rPr>
              <a:t>ASP.NET MVC Architecture</a:t>
            </a:r>
            <a:endParaRPr lang="en-US" sz="4200">
              <a:latin typeface="Calibri" panose="020F0502020204030204"/>
            </a:endParaRPr>
          </a:p>
        </p:txBody>
      </p:sp>
      <p:sp>
        <p:nvSpPr>
          <p:cNvPr id="3" name="Rectangles 2"/>
          <p:cNvSpPr/>
          <p:nvPr/>
        </p:nvSpPr>
        <p:spPr>
          <a:xfrm>
            <a:off x="929640" y="1911096"/>
            <a:ext cx="10308336" cy="2996184"/>
          </a:xfrm>
          <a:prstGeom prst="rect">
            <a:avLst/>
          </a:prstGeom>
        </p:spPr>
        <p:txBody>
          <a:bodyPr lIns="0" tIns="0" rIns="0" bIns="0">
            <a:noAutofit/>
          </a:bodyPr>
          <a:p>
            <a:pPr marL="241300" indent="-241300" algn="just">
              <a:spcAft>
                <a:spcPts val="1260"/>
              </a:spcAft>
            </a:pPr>
            <a:r>
              <a:rPr lang="en-US" sz="2600">
                <a:latin typeface="Calibri" panose="020F0502020204030204"/>
              </a:rPr>
              <a:t>Models.</a:t>
            </a:r>
            <a:endParaRPr lang="en-US" sz="2600">
              <a:latin typeface="Calibri" panose="020F0502020204030204"/>
            </a:endParaRPr>
          </a:p>
          <a:p>
            <a:pPr marL="241300" indent="-241300" algn="just">
              <a:lnSpc>
                <a:spcPts val="3025"/>
              </a:lnSpc>
              <a:spcAft>
                <a:spcPts val="630"/>
              </a:spcAft>
            </a:pPr>
            <a:r>
              <a:rPr lang="en-US" sz="2600">
                <a:latin typeface="Calibri" panose="020F0502020204030204"/>
              </a:rPr>
              <a:t>•Model objects are the parts of the application that </a:t>
            </a:r>
            <a:r>
              <a:rPr lang="en-US" sz="2600">
                <a:solidFill>
                  <a:srgbClr val="FC0000"/>
                </a:solidFill>
                <a:latin typeface="Calibri" panose="020F0502020204030204"/>
              </a:rPr>
              <a:t>implement the logic </a:t>
            </a:r>
            <a:r>
              <a:rPr lang="en-US" sz="2600">
                <a:latin typeface="Calibri" panose="020F0502020204030204"/>
              </a:rPr>
              <a:t>for the </a:t>
            </a:r>
            <a:r>
              <a:rPr lang="en-US" sz="2600">
                <a:solidFill>
                  <a:srgbClr val="FC0000"/>
                </a:solidFill>
                <a:latin typeface="Calibri" panose="020F0502020204030204"/>
              </a:rPr>
              <a:t>applications </a:t>
            </a:r>
            <a:r>
              <a:rPr lang="en-US" sz="2600">
                <a:latin typeface="Calibri" panose="020F0502020204030204"/>
              </a:rPr>
              <a:t>data domain.</a:t>
            </a:r>
            <a:endParaRPr lang="en-US" sz="2600">
              <a:latin typeface="Calibri" panose="020F0502020204030204"/>
            </a:endParaRPr>
          </a:p>
          <a:p>
            <a:pPr marL="241300" indent="-241300" algn="just">
              <a:spcAft>
                <a:spcPts val="1260"/>
              </a:spcAft>
            </a:pPr>
            <a:r>
              <a:rPr lang="en-US" sz="2600">
                <a:latin typeface="Calibri" panose="020F0502020204030204"/>
              </a:rPr>
              <a:t>•Often, model objects retrieve and store model state in a database.</a:t>
            </a:r>
            <a:endParaRPr lang="en-US" sz="2600">
              <a:latin typeface="Calibri" panose="020F0502020204030204"/>
            </a:endParaRPr>
          </a:p>
          <a:p>
            <a:pPr marL="241300" indent="-241300" algn="just">
              <a:lnSpc>
                <a:spcPts val="3025"/>
              </a:lnSpc>
            </a:pPr>
            <a:r>
              <a:rPr lang="en-US" sz="2600">
                <a:latin typeface="Calibri" panose="020F0502020204030204"/>
              </a:rPr>
              <a:t>•For example, a Product object </a:t>
            </a:r>
            <a:r>
              <a:rPr lang="en-US" sz="2600">
                <a:solidFill>
                  <a:srgbClr val="FC0000"/>
                </a:solidFill>
                <a:latin typeface="Calibri" panose="020F0502020204030204"/>
              </a:rPr>
              <a:t>might retrieve information </a:t>
            </a:r>
            <a:r>
              <a:rPr lang="en-US" sz="2600">
                <a:latin typeface="Calibri" panose="020F0502020204030204"/>
              </a:rPr>
              <a:t>from a database, </a:t>
            </a:r>
            <a:r>
              <a:rPr lang="en-US" sz="2600">
                <a:solidFill>
                  <a:srgbClr val="FC0000"/>
                </a:solidFill>
                <a:latin typeface="Calibri" panose="020F0502020204030204"/>
              </a:rPr>
              <a:t>operate on it, </a:t>
            </a:r>
            <a:r>
              <a:rPr lang="en-US" sz="2600">
                <a:latin typeface="Calibri" panose="020F0502020204030204"/>
              </a:rPr>
              <a:t>and then </a:t>
            </a:r>
            <a:r>
              <a:rPr lang="en-US" sz="2600">
                <a:solidFill>
                  <a:srgbClr val="FC0000"/>
                </a:solidFill>
                <a:latin typeface="Calibri" panose="020F0502020204030204"/>
              </a:rPr>
              <a:t>write updated information back </a:t>
            </a:r>
            <a:r>
              <a:rPr lang="en-US" sz="2600">
                <a:latin typeface="Calibri" panose="020F0502020204030204"/>
              </a:rPr>
              <a:t>to a Products table in SQL Server.</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5989320" cy="420624"/>
          </a:xfrm>
          <a:prstGeom prst="rect">
            <a:avLst/>
          </a:prstGeom>
        </p:spPr>
        <p:txBody>
          <a:bodyPr wrap="none" lIns="0" tIns="0" rIns="0" bIns="0">
            <a:noAutofit/>
          </a:bodyPr>
          <a:p>
            <a:pPr indent="0"/>
            <a:r>
              <a:rPr lang="en-US" sz="4200">
                <a:latin typeface="Calibri" panose="020F0502020204030204"/>
              </a:rPr>
              <a:t>ASP.NET MVC Architecture</a:t>
            </a:r>
            <a:endParaRPr lang="en-US" sz="4200">
              <a:latin typeface="Calibri" panose="020F0502020204030204"/>
            </a:endParaRPr>
          </a:p>
        </p:txBody>
      </p:sp>
      <p:sp>
        <p:nvSpPr>
          <p:cNvPr id="3" name="Rectangles 2"/>
          <p:cNvSpPr/>
          <p:nvPr/>
        </p:nvSpPr>
        <p:spPr>
          <a:xfrm>
            <a:off x="911352" y="1917192"/>
            <a:ext cx="10338816" cy="2959608"/>
          </a:xfrm>
          <a:prstGeom prst="rect">
            <a:avLst/>
          </a:prstGeom>
        </p:spPr>
        <p:txBody>
          <a:bodyPr lIns="0" tIns="0" rIns="0" bIns="0">
            <a:noAutofit/>
          </a:bodyPr>
          <a:p>
            <a:pPr marL="254000" indent="-254000" algn="just">
              <a:spcAft>
                <a:spcPts val="1260"/>
              </a:spcAft>
            </a:pPr>
            <a:r>
              <a:rPr lang="en-US" sz="2600" b="1">
                <a:latin typeface="Calibri" panose="020F0502020204030204"/>
              </a:rPr>
              <a:t>View</a:t>
            </a:r>
            <a:endParaRPr lang="en-US" sz="2600" b="1">
              <a:latin typeface="Calibri" panose="020F0502020204030204"/>
            </a:endParaRPr>
          </a:p>
          <a:p>
            <a:pPr marL="254000" indent="-254000" algn="just">
              <a:spcAft>
                <a:spcPts val="1260"/>
              </a:spcAft>
            </a:pPr>
            <a:r>
              <a:rPr lang="en-US" sz="2600">
                <a:latin typeface="Calibri" panose="020F0502020204030204"/>
              </a:rPr>
              <a:t>•View in MVC is a </a:t>
            </a:r>
            <a:r>
              <a:rPr lang="en-US" sz="2600">
                <a:solidFill>
                  <a:srgbClr val="FC0000"/>
                </a:solidFill>
                <a:latin typeface="Calibri" panose="020F0502020204030204"/>
              </a:rPr>
              <a:t>user interface.</a:t>
            </a:r>
            <a:endParaRPr lang="en-US" sz="2600">
              <a:solidFill>
                <a:srgbClr val="FC0000"/>
              </a:solidFill>
              <a:latin typeface="Calibri" panose="020F0502020204030204"/>
            </a:endParaRPr>
          </a:p>
          <a:p>
            <a:pPr marL="254000" indent="-254000" algn="just">
              <a:lnSpc>
                <a:spcPts val="3025"/>
              </a:lnSpc>
              <a:spcAft>
                <a:spcPts val="630"/>
              </a:spcAft>
            </a:pPr>
            <a:r>
              <a:rPr lang="en-US" sz="2600">
                <a:latin typeface="Calibri" panose="020F0502020204030204"/>
              </a:rPr>
              <a:t>•View </a:t>
            </a:r>
            <a:r>
              <a:rPr lang="en-US" sz="2600">
                <a:solidFill>
                  <a:srgbClr val="FC0000"/>
                </a:solidFill>
                <a:latin typeface="Calibri" panose="020F0502020204030204"/>
              </a:rPr>
              <a:t>display model data </a:t>
            </a:r>
            <a:r>
              <a:rPr lang="en-US" sz="2600">
                <a:latin typeface="Calibri" panose="020F0502020204030204"/>
              </a:rPr>
              <a:t>to the </a:t>
            </a:r>
            <a:r>
              <a:rPr lang="en-US" sz="2600">
                <a:solidFill>
                  <a:srgbClr val="FC0000"/>
                </a:solidFill>
                <a:latin typeface="Calibri" panose="020F0502020204030204"/>
              </a:rPr>
              <a:t>user </a:t>
            </a:r>
            <a:r>
              <a:rPr lang="en-US" sz="2600">
                <a:latin typeface="Calibri" panose="020F0502020204030204"/>
              </a:rPr>
              <a:t>and also enables them to modify them.</a:t>
            </a:r>
            <a:endParaRPr lang="en-US" sz="2600">
              <a:latin typeface="Calibri" panose="020F0502020204030204"/>
            </a:endParaRPr>
          </a:p>
          <a:p>
            <a:pPr marL="254000" indent="-254000" algn="just">
              <a:lnSpc>
                <a:spcPts val="3025"/>
              </a:lnSpc>
            </a:pPr>
            <a:r>
              <a:rPr lang="en-US" sz="2600">
                <a:latin typeface="Calibri" panose="020F0502020204030204"/>
              </a:rPr>
              <a:t>•View in ASP.NET MVC is HTML, CSS, and some special syntax (Razor syntax) that makes it easy to </a:t>
            </a:r>
            <a:r>
              <a:rPr lang="en-US" sz="2600">
                <a:solidFill>
                  <a:srgbClr val="FC0000"/>
                </a:solidFill>
                <a:latin typeface="Calibri" panose="020F0502020204030204"/>
              </a:rPr>
              <a:t>communicate with the model </a:t>
            </a:r>
            <a:r>
              <a:rPr lang="en-US" sz="2600">
                <a:latin typeface="Calibri" panose="020F0502020204030204"/>
              </a:rPr>
              <a:t>and the </a:t>
            </a:r>
            <a:r>
              <a:rPr lang="en-US" sz="2600">
                <a:solidFill>
                  <a:srgbClr val="FC0000"/>
                </a:solidFill>
                <a:latin typeface="Calibri" panose="020F0502020204030204"/>
              </a:rPr>
              <a:t>controller.</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5989320" cy="420624"/>
          </a:xfrm>
          <a:prstGeom prst="rect">
            <a:avLst/>
          </a:prstGeom>
        </p:spPr>
        <p:txBody>
          <a:bodyPr wrap="none" lIns="0" tIns="0" rIns="0" bIns="0">
            <a:noAutofit/>
          </a:bodyPr>
          <a:p>
            <a:pPr indent="0"/>
            <a:r>
              <a:rPr lang="en-US" sz="4200">
                <a:latin typeface="Calibri" panose="020F0502020204030204"/>
              </a:rPr>
              <a:t>ASP.NET MVC Architecture</a:t>
            </a:r>
            <a:endParaRPr lang="en-US" sz="4200">
              <a:latin typeface="Calibri" panose="020F0502020204030204"/>
            </a:endParaRPr>
          </a:p>
        </p:txBody>
      </p:sp>
      <p:sp>
        <p:nvSpPr>
          <p:cNvPr id="3" name="Rectangles 2"/>
          <p:cNvSpPr/>
          <p:nvPr/>
        </p:nvSpPr>
        <p:spPr>
          <a:xfrm>
            <a:off x="920496" y="1911096"/>
            <a:ext cx="10262616" cy="3154680"/>
          </a:xfrm>
          <a:prstGeom prst="rect">
            <a:avLst/>
          </a:prstGeom>
        </p:spPr>
        <p:txBody>
          <a:bodyPr lIns="0" tIns="0" rIns="0" bIns="0">
            <a:noAutofit/>
          </a:bodyPr>
          <a:p>
            <a:pPr marL="241300" indent="-241300">
              <a:spcAft>
                <a:spcPts val="1260"/>
              </a:spcAft>
            </a:pPr>
            <a:r>
              <a:rPr lang="en-US" sz="2600">
                <a:latin typeface="Calibri" panose="020F0502020204030204"/>
              </a:rPr>
              <a:t>Controller:</a:t>
            </a:r>
            <a:endParaRPr lang="en-US" sz="2600">
              <a:latin typeface="Calibri" panose="020F0502020204030204"/>
            </a:endParaRPr>
          </a:p>
          <a:p>
            <a:pPr marL="241300" indent="-241300">
              <a:spcAft>
                <a:spcPts val="1260"/>
              </a:spcAft>
            </a:pPr>
            <a:r>
              <a:rPr lang="en-US" sz="2600">
                <a:latin typeface="Calibri" panose="020F0502020204030204"/>
              </a:rPr>
              <a:t>•The controller </a:t>
            </a:r>
            <a:r>
              <a:rPr lang="en-US" sz="2600">
                <a:solidFill>
                  <a:srgbClr val="FC0000"/>
                </a:solidFill>
                <a:latin typeface="Calibri" panose="020F0502020204030204"/>
              </a:rPr>
              <a:t>handles </a:t>
            </a:r>
            <a:r>
              <a:rPr lang="en-US" sz="2600">
                <a:latin typeface="Calibri" panose="020F0502020204030204"/>
              </a:rPr>
              <a:t>the user </a:t>
            </a:r>
            <a:r>
              <a:rPr lang="en-US" sz="2600">
                <a:solidFill>
                  <a:srgbClr val="FC0000"/>
                </a:solidFill>
                <a:latin typeface="Calibri" panose="020F0502020204030204"/>
              </a:rPr>
              <a:t>request.</a:t>
            </a:r>
            <a:endParaRPr lang="en-US" sz="2600">
              <a:solidFill>
                <a:srgbClr val="FC0000"/>
              </a:solidFill>
              <a:latin typeface="Calibri" panose="020F0502020204030204"/>
            </a:endParaRPr>
          </a:p>
          <a:p>
            <a:pPr marL="241300" indent="-241300">
              <a:lnSpc>
                <a:spcPts val="3025"/>
              </a:lnSpc>
              <a:spcAft>
                <a:spcPts val="630"/>
              </a:spcAft>
            </a:pPr>
            <a:r>
              <a:rPr lang="en-US" sz="2600">
                <a:latin typeface="Calibri" panose="020F0502020204030204"/>
              </a:rPr>
              <a:t>•Typically, the user </a:t>
            </a:r>
            <a:r>
              <a:rPr lang="en-US" sz="2600">
                <a:solidFill>
                  <a:srgbClr val="FC0000"/>
                </a:solidFill>
                <a:latin typeface="Calibri" panose="020F0502020204030204"/>
              </a:rPr>
              <a:t>uses the view </a:t>
            </a:r>
            <a:r>
              <a:rPr lang="en-US" sz="2600">
                <a:latin typeface="Calibri" panose="020F0502020204030204"/>
              </a:rPr>
              <a:t>and raises an </a:t>
            </a:r>
            <a:r>
              <a:rPr lang="en-US" sz="2600">
                <a:solidFill>
                  <a:srgbClr val="FC0000"/>
                </a:solidFill>
                <a:latin typeface="Calibri" panose="020F0502020204030204"/>
              </a:rPr>
              <a:t>HTTP request, </a:t>
            </a:r>
            <a:r>
              <a:rPr lang="en-US" sz="2600">
                <a:latin typeface="Calibri" panose="020F0502020204030204"/>
              </a:rPr>
              <a:t>which will be handled by the controller.</a:t>
            </a:r>
            <a:endParaRPr lang="en-US" sz="2600">
              <a:latin typeface="Calibri" panose="020F0502020204030204"/>
            </a:endParaRPr>
          </a:p>
          <a:p>
            <a:pPr marL="241300" indent="-241300">
              <a:lnSpc>
                <a:spcPts val="3025"/>
              </a:lnSpc>
              <a:spcAft>
                <a:spcPts val="630"/>
              </a:spcAft>
            </a:pPr>
            <a:r>
              <a:rPr lang="en-US" sz="2600">
                <a:latin typeface="Calibri" panose="020F0502020204030204"/>
              </a:rPr>
              <a:t>•The controller </a:t>
            </a:r>
            <a:r>
              <a:rPr lang="en-US" sz="2600">
                <a:solidFill>
                  <a:srgbClr val="FC0000"/>
                </a:solidFill>
                <a:latin typeface="Calibri" panose="020F0502020204030204"/>
              </a:rPr>
              <a:t>processes the request </a:t>
            </a:r>
            <a:r>
              <a:rPr lang="en-US" sz="2600">
                <a:latin typeface="Calibri" panose="020F0502020204030204"/>
              </a:rPr>
              <a:t>and </a:t>
            </a:r>
            <a:r>
              <a:rPr lang="en-US" sz="2600">
                <a:solidFill>
                  <a:srgbClr val="FC0000"/>
                </a:solidFill>
                <a:latin typeface="Calibri" panose="020F0502020204030204"/>
              </a:rPr>
              <a:t>returns the </a:t>
            </a:r>
            <a:r>
              <a:rPr lang="en-US" sz="2600">
                <a:latin typeface="Calibri" panose="020F0502020204030204"/>
              </a:rPr>
              <a:t>appropriate </a:t>
            </a:r>
            <a:r>
              <a:rPr lang="en-US" sz="2600">
                <a:solidFill>
                  <a:srgbClr val="FC0000"/>
                </a:solidFill>
                <a:latin typeface="Calibri" panose="020F0502020204030204"/>
              </a:rPr>
              <a:t>view </a:t>
            </a:r>
            <a:r>
              <a:rPr lang="en-US" sz="2600">
                <a:latin typeface="Calibri" panose="020F0502020204030204"/>
              </a:rPr>
              <a:t>as a </a:t>
            </a:r>
            <a:r>
              <a:rPr lang="en-US" sz="2600">
                <a:solidFill>
                  <a:srgbClr val="FC0000"/>
                </a:solidFill>
                <a:latin typeface="Calibri" panose="020F0502020204030204"/>
              </a:rPr>
              <a:t>response.</a:t>
            </a:r>
            <a:endParaRPr lang="en-US" sz="2600">
              <a:solidFill>
                <a:srgbClr val="FC0000"/>
              </a:solidFill>
              <a:latin typeface="Calibri" panose="020F0502020204030204"/>
            </a:endParaRPr>
          </a:p>
          <a:p>
            <a:pPr marL="241300" indent="-241300"/>
            <a:r>
              <a:rPr lang="en-US" sz="2600">
                <a:latin typeface="Calibri" panose="020F0502020204030204"/>
              </a:rPr>
              <a:t>• Controller is the </a:t>
            </a:r>
            <a:r>
              <a:rPr lang="en-US" sz="2600">
                <a:solidFill>
                  <a:srgbClr val="FC0000"/>
                </a:solidFill>
                <a:latin typeface="Calibri" panose="020F0502020204030204"/>
              </a:rPr>
              <a:t>request handler</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39496" y="734568"/>
            <a:ext cx="6723888" cy="408432"/>
          </a:xfrm>
          <a:prstGeom prst="rect">
            <a:avLst/>
          </a:prstGeom>
        </p:spPr>
        <p:txBody>
          <a:bodyPr wrap="none" lIns="0" tIns="0" rIns="0" bIns="0">
            <a:noAutofit/>
          </a:bodyPr>
          <a:p>
            <a:pPr indent="0"/>
            <a:r>
              <a:rPr lang="en-US" sz="4200">
                <a:latin typeface="Calibri" panose="020F0502020204030204"/>
              </a:rPr>
              <a:t>ASP.NET MVC folder structure</a:t>
            </a:r>
            <a:endParaRPr lang="en-US" sz="4200">
              <a:latin typeface="Calibri" panose="020F0502020204030204"/>
            </a:endParaRPr>
          </a:p>
        </p:txBody>
      </p:sp>
      <p:sp>
        <p:nvSpPr>
          <p:cNvPr id="3" name="Rectangles 2"/>
          <p:cNvSpPr/>
          <p:nvPr/>
        </p:nvSpPr>
        <p:spPr>
          <a:xfrm>
            <a:off x="539496" y="1685544"/>
            <a:ext cx="6723888" cy="3971544"/>
          </a:xfrm>
          <a:prstGeom prst="rect">
            <a:avLst/>
          </a:prstGeom>
        </p:spPr>
        <p:txBody>
          <a:bodyPr lIns="0" tIns="0" rIns="0" bIns="0">
            <a:noAutofit/>
          </a:bodyPr>
          <a:p>
            <a:pPr marL="355600" indent="-190500" algn="just">
              <a:lnSpc>
                <a:spcPts val="2470"/>
              </a:lnSpc>
              <a:spcAft>
                <a:spcPts val="630"/>
              </a:spcAft>
            </a:pPr>
            <a:r>
              <a:rPr lang="en-US" sz="2600" b="1">
                <a:latin typeface="Calibri" panose="020F0502020204030204"/>
              </a:rPr>
              <a:t>•App_Data </a:t>
            </a:r>
            <a:r>
              <a:rPr lang="en-US" sz="2600">
                <a:latin typeface="Calibri" panose="020F0502020204030204"/>
              </a:rPr>
              <a:t>folder can contain application data files like LocalDB, .mdf files, XML files, and other data related files.</a:t>
            </a:r>
            <a:endParaRPr lang="en-US" sz="2600">
              <a:latin typeface="Calibri" panose="020F0502020204030204"/>
            </a:endParaRPr>
          </a:p>
          <a:p>
            <a:pPr marL="355600" indent="-190500" algn="just">
              <a:lnSpc>
                <a:spcPts val="2470"/>
              </a:lnSpc>
              <a:spcAft>
                <a:spcPts val="630"/>
              </a:spcAft>
            </a:pPr>
            <a:r>
              <a:rPr lang="en-US" sz="2600" b="1">
                <a:latin typeface="Calibri" panose="020F0502020204030204"/>
              </a:rPr>
              <a:t>•    App_Start</a:t>
            </a:r>
            <a:r>
              <a:rPr lang="en-US" sz="2600">
                <a:latin typeface="Calibri" panose="020F0502020204030204"/>
              </a:rPr>
              <a:t>: folder can contain class files that will be executed when the application starts</a:t>
            </a:r>
            <a:endParaRPr lang="en-US" sz="2600">
              <a:latin typeface="Calibri" panose="020F0502020204030204"/>
            </a:endParaRPr>
          </a:p>
          <a:p>
            <a:pPr marL="355600" indent="-190500" algn="just">
              <a:lnSpc>
                <a:spcPts val="2470"/>
              </a:lnSpc>
            </a:pPr>
            <a:r>
              <a:rPr lang="en-US" sz="2600" b="1">
                <a:latin typeface="Calibri" panose="020F0502020204030204"/>
              </a:rPr>
              <a:t>•    Content</a:t>
            </a:r>
            <a:r>
              <a:rPr lang="en-US" sz="2600">
                <a:latin typeface="Calibri" panose="020F0502020204030204"/>
              </a:rPr>
              <a:t>: folder contains static files like CSS files, images, and icons files. MVC application includes bootstrap.css, bootstrap.min.css, and Site.css by default.</a:t>
            </a:r>
            <a:endParaRPr lang="en-US" sz="2600">
              <a:latin typeface="Calibri" panose="020F0502020204030204"/>
            </a:endParaRPr>
          </a:p>
        </p:txBody>
      </p:sp>
      <p:graphicFrame>
        <p:nvGraphicFramePr>
          <p:cNvPr id="4" name="Table 3"/>
          <p:cNvGraphicFramePr>
            <a:graphicFrameLocks noGrp="1"/>
          </p:cNvGraphicFramePr>
          <p:nvPr/>
        </p:nvGraphicFramePr>
        <p:xfrm>
          <a:off x="7565136" y="362712"/>
          <a:ext cx="4286504" cy="1667256"/>
        </p:xfrm>
        <a:graphic>
          <a:graphicData uri="http://schemas.openxmlformats.org/drawingml/2006/table">
            <a:tbl>
              <a:tblPr/>
              <a:tblGrid>
                <a:gridCol w="1447800"/>
                <a:gridCol w="1944624"/>
                <a:gridCol w="685800"/>
                <a:gridCol w="208280"/>
              </a:tblGrid>
              <a:tr h="752856">
                <a:tc>
                  <a:txBody>
                    <a:bodyPr>
                      <a:spAutoFit/>
                    </a:bodyPr>
                    <a:p>
                      <a:pPr marL="114300" indent="0"/>
                      <a:r>
                        <a:rPr lang="en-US" sz="1400">
                          <a:solidFill>
                            <a:srgbClr val="493329"/>
                          </a:solidFill>
                          <a:latin typeface="Calibri" panose="020F0502020204030204"/>
                        </a:rPr>
                        <a:t>Solution Explorer</a:t>
                      </a:r>
                      <a:endParaRPr lang="en-US" sz="1400">
                        <a:solidFill>
                          <a:srgbClr val="493329"/>
                        </a:solidFill>
                        <a:latin typeface="Calibri" panose="020F0502020204030204"/>
                      </a:endParaRPr>
                    </a:p>
                  </a:txBody>
                  <a:tcPr marL="0" marR="0" marT="0" marB="0">
                    <a:solidFill>
                      <a:srgbClr val="D1DEEF"/>
                    </a:solidFill>
                  </a:tcPr>
                </a:tc>
                <a:tc>
                  <a:txBody>
                    <a:bodyPr>
                      <a:spAutoFit/>
                    </a:bodyPr>
                    <a:p>
                      <a:pPr marL="152400" indent="0"/>
                      <a:r>
                        <a:rPr lang="en-US" sz="1400" baseline="30000">
                          <a:solidFill>
                            <a:srgbClr val="2C4A4C"/>
                          </a:solidFill>
                          <a:latin typeface="Calibri" panose="020F0502020204030204"/>
                        </a:rPr>
                        <a:t>T</a:t>
                      </a:r>
                      <a:r>
                        <a:rPr lang="en-US" sz="1400">
                          <a:solidFill>
                            <a:srgbClr val="2C4A4C"/>
                          </a:solidFill>
                          <a:latin typeface="Calibri" panose="020F0502020204030204"/>
                        </a:rPr>
                        <a:t>© </a:t>
                      </a:r>
                      <a:r>
                        <a:rPr lang="en-US" sz="1400">
                          <a:solidFill>
                            <a:srgbClr val="1E1F38"/>
                          </a:solidFill>
                          <a:latin typeface="Calibri" panose="020F0502020204030204"/>
                        </a:rPr>
                        <a:t>- </a:t>
                      </a:r>
                      <a:r>
                        <a:rPr lang="en-US" sz="2600">
                          <a:solidFill>
                            <a:srgbClr val="1E1F38"/>
                          </a:solidFill>
                          <a:latin typeface="Calibri" panose="020F0502020204030204"/>
                        </a:rPr>
                        <a:t>c </a:t>
                      </a:r>
                      <a:r>
                        <a:rPr lang="en-US" sz="2600">
                          <a:solidFill>
                            <a:srgbClr val="325199"/>
                          </a:solidFill>
                          <a:latin typeface="Calibri" panose="020F0502020204030204"/>
                        </a:rPr>
                        <a:t>o </a:t>
                      </a:r>
                      <a:r>
                        <a:rPr lang="en-US" sz="2600">
                          <a:solidFill>
                            <a:srgbClr val="2C4A4C"/>
                          </a:solidFill>
                          <a:latin typeface="Calibri" panose="020F0502020204030204"/>
                        </a:rPr>
                        <a:t>a o</a:t>
                      </a:r>
                      <a:endParaRPr lang="en-US" sz="2600">
                        <a:solidFill>
                          <a:srgbClr val="2C4A4C"/>
                        </a:solidFill>
                        <a:latin typeface="Calibri" panose="020F0502020204030204"/>
                      </a:endParaRPr>
                    </a:p>
                  </a:txBody>
                  <a:tcPr marL="0" marR="0" marT="0" marB="0" anchor="b">
                    <a:solidFill>
                      <a:srgbClr val="F4CC84"/>
                    </a:solidFill>
                  </a:tcPr>
                </a:tc>
                <a:tc gridSpan="2">
                  <a:txBody>
                    <a:bodyPr>
                      <a:spAutoFit/>
                    </a:bodyPr>
                    <a:p>
                      <a:pPr marL="127000" marR="139700" indent="0" algn="just">
                        <a:lnSpc>
                          <a:spcPts val="3985"/>
                        </a:lnSpc>
                      </a:pPr>
                      <a:r>
                        <a:rPr lang="en-US" sz="1400">
                          <a:solidFill>
                            <a:srgbClr val="866011"/>
                          </a:solidFill>
                          <a:latin typeface="Calibri" panose="020F0502020204030204"/>
                        </a:rPr>
                        <a:t>▼ -P X </a:t>
                      </a:r>
                      <a:r>
                        <a:rPr lang="en-US" sz="2600">
                          <a:solidFill>
                            <a:srgbClr val="574733"/>
                          </a:solidFill>
                          <a:latin typeface="Calibri" panose="020F0502020204030204"/>
                        </a:rPr>
                        <a:t>^0</a:t>
                      </a:r>
                      <a:endParaRPr lang="en-US" sz="2600">
                        <a:solidFill>
                          <a:srgbClr val="574733"/>
                        </a:solidFill>
                        <a:latin typeface="Calibri" panose="020F0502020204030204"/>
                      </a:endParaRPr>
                    </a:p>
                  </a:txBody>
                  <a:tcPr marL="0" marR="0" marT="0" marB="0" anchor="ctr">
                    <a:solidFill>
                      <a:srgbClr val="F4CC84"/>
                    </a:solidFill>
                  </a:tcPr>
                </a:tc>
                <a:tc hMerge="1">
                  <a:tcPr marL="0" marR="0" marT="0" marB="0"/>
                </a:tc>
              </a:tr>
              <a:tr h="320040">
                <a:tc gridSpan="2">
                  <a:txBody>
                    <a:bodyPr>
                      <a:spAutoFit/>
                    </a:bodyPr>
                    <a:p>
                      <a:pPr marL="139700" indent="0"/>
                      <a:r>
                        <a:rPr lang="en-US" sz="1400">
                          <a:solidFill>
                            <a:srgbClr val="888888"/>
                          </a:solidFill>
                          <a:latin typeface="Calibri" panose="020F0502020204030204"/>
                        </a:rPr>
                        <a:t>Search Solution Explorer (Ctrl+;)</a:t>
                      </a:r>
                      <a:endParaRPr lang="en-US" sz="1400">
                        <a:solidFill>
                          <a:srgbClr val="888888"/>
                        </a:solidFill>
                        <a:latin typeface="Calibri" panose="020F0502020204030204"/>
                      </a:endParaRPr>
                    </a:p>
                  </a:txBody>
                  <a:tcPr marL="0" marR="0" marT="0" marB="0" anchor="b"/>
                </a:tc>
                <a:tc hMerge="1">
                  <a:tcPr marL="0" marR="0" marT="0" marB="0"/>
                </a:tc>
                <a:tc>
                  <a:txBody>
                    <a:bodyPr>
                      <a:spAutoFit/>
                    </a:bodyPr>
                    <a:p>
                      <a:pPr indent="0" algn="r"/>
                      <a:r>
                        <a:rPr lang="en-US" sz="2700" i="1">
                          <a:solidFill>
                            <a:srgbClr val="747474"/>
                          </a:solidFill>
                          <a:latin typeface="Calibri" panose="020F0502020204030204"/>
                        </a:rPr>
                        <a:t>p</a:t>
                      </a:r>
                      <a:endParaRPr lang="en-US" sz="2700" i="1">
                        <a:solidFill>
                          <a:srgbClr val="747474"/>
                        </a:solidFill>
                        <a:latin typeface="Calibri" panose="020F0502020204030204"/>
                      </a:endParaRPr>
                    </a:p>
                  </a:txBody>
                  <a:tcPr marL="0" marR="0" marT="0" marB="0" anchor="b"/>
                </a:tc>
                <a:tc>
                  <a:txBody>
                    <a:bodyPr>
                      <a:spAutoFit/>
                    </a:bodyPr>
                    <a:p>
                      <a:endParaRPr sz="1600"/>
                    </a:p>
                  </a:txBody>
                  <a:tcPr marL="0" marR="0" marT="0" marB="0">
                    <a:solidFill>
                      <a:srgbClr val="E8EDFD"/>
                    </a:solidFill>
                  </a:tcPr>
                </a:tc>
              </a:tr>
              <a:tr h="313944">
                <a:tc gridSpan="4">
                  <a:txBody>
                    <a:bodyPr>
                      <a:spAutoFit/>
                    </a:bodyPr>
                    <a:p>
                      <a:pPr marR="190500" indent="0" algn="ctr"/>
                      <a:r>
                        <a:rPr lang="en-US" sz="1400">
                          <a:solidFill>
                            <a:srgbClr val="545454"/>
                          </a:solidFill>
                          <a:latin typeface="Calibri" panose="020F0502020204030204"/>
                        </a:rPr>
                        <a:t>Solution 'MyMVCApplication' (1 of 1 project)</a:t>
                      </a:r>
                      <a:endParaRPr lang="en-US" sz="1400">
                        <a:solidFill>
                          <a:srgbClr val="545454"/>
                        </a:solidFill>
                        <a:latin typeface="Calibri" panose="020F0502020204030204"/>
                      </a:endParaRPr>
                    </a:p>
                  </a:txBody>
                  <a:tcPr marL="0" marR="0" marT="0" marB="0" anchor="b"/>
                </a:tc>
                <a:tc hMerge="1">
                  <a:tcPr marL="0" marR="0" marT="0" marB="0"/>
                </a:tc>
                <a:tc hMerge="1">
                  <a:tcPr marL="0" marR="0" marT="0" marB="0"/>
                </a:tc>
                <a:tc hMerge="1">
                  <a:tcPr marL="0" marR="0" marT="0" marB="0"/>
                </a:tc>
              </a:tr>
              <a:tr h="280416">
                <a:tc gridSpan="4">
                  <a:txBody>
                    <a:bodyPr>
                      <a:spAutoFit/>
                    </a:bodyPr>
                    <a:p>
                      <a:pPr marL="203200" indent="0"/>
                      <a:r>
                        <a:rPr lang="en-US" sz="1000" i="1" baseline="30000">
                          <a:solidFill>
                            <a:srgbClr val="1E1F38"/>
                          </a:solidFill>
                          <a:latin typeface="Calibri" panose="020F0502020204030204"/>
                        </a:rPr>
                        <a:t>A</a:t>
                      </a:r>
                      <a:r>
                        <a:rPr lang="en-US" sz="1500" b="1">
                          <a:solidFill>
                            <a:srgbClr val="1E1F38"/>
                          </a:solidFill>
                          <a:latin typeface="Calibri" panose="020F0502020204030204"/>
                        </a:rPr>
                        <a:t> MyMVCApplication</a:t>
                      </a:r>
                      <a:endParaRPr lang="en-US" sz="1500" b="1">
                        <a:solidFill>
                          <a:srgbClr val="1E1F38"/>
                        </a:solidFill>
                        <a:latin typeface="Calibri" panose="020F0502020204030204"/>
                      </a:endParaRPr>
                    </a:p>
                  </a:txBody>
                  <a:tcPr marL="0" marR="0" marT="0" marB="0" anchor="b">
                    <a:solidFill>
                      <a:srgbClr val="D1DEEF"/>
                    </a:solidFill>
                  </a:tcPr>
                </a:tc>
                <a:tc hMerge="1">
                  <a:tcPr marL="0" marR="0" marT="0" marB="0"/>
                </a:tc>
                <a:tc hMerge="1">
                  <a:tcPr marL="0" marR="0" marT="0" marB="0"/>
                </a:tc>
                <a:tc hMerge="1">
                  <a:tcPr marL="0" marR="0" marT="0" marB="0"/>
                </a:tc>
              </a:tr>
            </a:tbl>
          </a:graphicData>
        </a:graphic>
      </p:graphicFrame>
      <p:sp>
        <p:nvSpPr>
          <p:cNvPr id="5" name="Rectangles 4"/>
          <p:cNvSpPr/>
          <p:nvPr/>
        </p:nvSpPr>
        <p:spPr>
          <a:xfrm>
            <a:off x="8007096" y="2054352"/>
            <a:ext cx="1426464" cy="496824"/>
          </a:xfrm>
          <a:prstGeom prst="rect">
            <a:avLst/>
          </a:prstGeom>
        </p:spPr>
        <p:txBody>
          <a:bodyPr lIns="0" tIns="0" rIns="0" bIns="0">
            <a:noAutofit/>
          </a:bodyPr>
          <a:p>
            <a:pPr indent="0" algn="just">
              <a:spcAft>
                <a:spcPts val="630"/>
              </a:spcAft>
            </a:pPr>
            <a:r>
              <a:rPr lang="en-US" sz="1400">
                <a:solidFill>
                  <a:srgbClr val="45464E"/>
                </a:solidFill>
                <a:latin typeface="Calibri" panose="020F0502020204030204"/>
              </a:rPr>
              <a:t>&gt;    /&gt; Properties</a:t>
            </a:r>
            <a:endParaRPr lang="en-US" sz="1400">
              <a:solidFill>
                <a:srgbClr val="45464E"/>
              </a:solidFill>
              <a:latin typeface="Calibri" panose="020F0502020204030204"/>
            </a:endParaRPr>
          </a:p>
          <a:p>
            <a:pPr indent="0" algn="just"/>
            <a:r>
              <a:rPr lang="en-US" sz="1400">
                <a:solidFill>
                  <a:srgbClr val="45464E"/>
                </a:solidFill>
                <a:latin typeface="Calibri" panose="020F0502020204030204"/>
              </a:rPr>
              <a:t>&gt;    References</a:t>
            </a:r>
            <a:endParaRPr lang="en-US" sz="1400">
              <a:solidFill>
                <a:srgbClr val="45464E"/>
              </a:solidFill>
              <a:latin typeface="Calibri" panose="020F0502020204030204"/>
            </a:endParaRPr>
          </a:p>
        </p:txBody>
      </p:sp>
      <p:sp>
        <p:nvSpPr>
          <p:cNvPr id="6" name="Rectangles 5"/>
          <p:cNvSpPr/>
          <p:nvPr/>
        </p:nvSpPr>
        <p:spPr>
          <a:xfrm>
            <a:off x="8007096" y="2639568"/>
            <a:ext cx="1840992" cy="3380232"/>
          </a:xfrm>
          <a:prstGeom prst="rect">
            <a:avLst/>
          </a:prstGeom>
        </p:spPr>
        <p:txBody>
          <a:bodyPr lIns="0" tIns="0" rIns="0" bIns="0">
            <a:noAutofit/>
          </a:bodyPr>
          <a:p>
            <a:pPr marL="330200" indent="0">
              <a:lnSpc>
                <a:spcPts val="2230"/>
              </a:lnSpc>
            </a:pPr>
            <a:r>
              <a:rPr lang="en-US" sz="1400">
                <a:solidFill>
                  <a:srgbClr val="45464E"/>
                </a:solidFill>
                <a:latin typeface="Calibri" panose="020F0502020204030204"/>
              </a:rPr>
              <a:t>EE App_Data</a:t>
            </a:r>
            <a:endParaRPr lang="en-US" sz="1400">
              <a:solidFill>
                <a:srgbClr val="45464E"/>
              </a:solidFill>
              <a:latin typeface="Calibri" panose="020F0502020204030204"/>
            </a:endParaRPr>
          </a:p>
          <a:p>
            <a:pPr marL="330200" marR="469900" indent="-330200">
              <a:lnSpc>
                <a:spcPts val="2230"/>
              </a:lnSpc>
            </a:pPr>
            <a:r>
              <a:rPr lang="en-US" sz="1400">
                <a:solidFill>
                  <a:srgbClr val="45464E"/>
                </a:solidFill>
                <a:latin typeface="Calibri" panose="020F0502020204030204"/>
              </a:rPr>
              <a:t>&gt;    EE App_Start </a:t>
            </a:r>
            <a:r>
              <a:rPr lang="en-US" sz="1400">
                <a:solidFill>
                  <a:srgbClr val="7A7432"/>
                </a:solidFill>
                <a:latin typeface="Calibri" panose="020F0502020204030204"/>
              </a:rPr>
              <a:t>EE </a:t>
            </a:r>
            <a:r>
              <a:rPr lang="en-US" sz="1400">
                <a:solidFill>
                  <a:srgbClr val="45464E"/>
                </a:solidFill>
                <a:latin typeface="Calibri" panose="020F0502020204030204"/>
              </a:rPr>
              <a:t>Content</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    EE    Controllers</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&gt;    EE    fonts</a:t>
            </a:r>
            <a:endParaRPr lang="en-US" sz="1400">
              <a:solidFill>
                <a:srgbClr val="45464E"/>
              </a:solidFill>
              <a:latin typeface="Calibri" panose="020F0502020204030204"/>
            </a:endParaRPr>
          </a:p>
          <a:p>
            <a:pPr marL="330200" indent="0">
              <a:lnSpc>
                <a:spcPts val="2230"/>
              </a:lnSpc>
            </a:pPr>
            <a:r>
              <a:rPr lang="en-US" sz="1400">
                <a:solidFill>
                  <a:srgbClr val="45464E"/>
                </a:solidFill>
                <a:latin typeface="Calibri" panose="020F0502020204030204"/>
              </a:rPr>
              <a:t>EE Models</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t&gt;    EE    Scripts</a:t>
            </a:r>
            <a:endParaRPr lang="en-US" sz="1400">
              <a:solidFill>
                <a:srgbClr val="45464E"/>
              </a:solidFill>
              <a:latin typeface="Calibri" panose="020F0502020204030204"/>
            </a:endParaRPr>
          </a:p>
          <a:p>
            <a:pPr indent="0" algn="just">
              <a:lnSpc>
                <a:spcPts val="2230"/>
              </a:lnSpc>
            </a:pPr>
            <a:r>
              <a:rPr lang="en-US" sz="2200" i="1" spc="-350">
                <a:solidFill>
                  <a:srgbClr val="45464E"/>
                </a:solidFill>
                <a:latin typeface="Calibri" panose="020F0502020204030204"/>
              </a:rPr>
              <a:t>\&gt;</a:t>
            </a:r>
            <a:r>
              <a:rPr lang="en-US" sz="1400">
                <a:solidFill>
                  <a:srgbClr val="45464E"/>
                </a:solidFill>
                <a:latin typeface="Calibri" panose="020F0502020204030204"/>
              </a:rPr>
              <a:t>    EE    Views</a:t>
            </a:r>
            <a:endParaRPr lang="en-US" sz="1400">
              <a:solidFill>
                <a:srgbClr val="45464E"/>
              </a:solidFill>
              <a:latin typeface="Calibri" panose="020F0502020204030204"/>
            </a:endParaRPr>
          </a:p>
          <a:p>
            <a:pPr marR="393700" indent="622300">
              <a:lnSpc>
                <a:spcPts val="2230"/>
              </a:lnSpc>
            </a:pPr>
            <a:r>
              <a:rPr lang="en-US" sz="1400">
                <a:solidFill>
                  <a:srgbClr val="45464E"/>
                </a:solidFill>
                <a:latin typeface="Calibri" panose="020F0502020204030204"/>
              </a:rPr>
              <a:t>favicon.ico ^ &lt;jE) Global.asax</a:t>
            </a:r>
            <a:endParaRPr lang="en-US" sz="1400">
              <a:solidFill>
                <a:srgbClr val="45464E"/>
              </a:solidFill>
              <a:latin typeface="Calibri" panose="020F0502020204030204"/>
            </a:endParaRPr>
          </a:p>
          <a:p>
            <a:pPr marL="330200" indent="292100">
              <a:lnSpc>
                <a:spcPts val="2230"/>
              </a:lnSpc>
            </a:pPr>
            <a:r>
              <a:rPr lang="en-US" sz="1400">
                <a:solidFill>
                  <a:srgbClr val="45464E"/>
                </a:solidFill>
                <a:latin typeface="Calibri" panose="020F0502020204030204"/>
              </a:rPr>
              <a:t>packages.config £] Web.config</a:t>
            </a:r>
            <a:endParaRPr lang="en-US" sz="1400">
              <a:solidFill>
                <a:srgbClr val="45464E"/>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39496" y="734568"/>
            <a:ext cx="6723888" cy="408432"/>
          </a:xfrm>
          <a:prstGeom prst="rect">
            <a:avLst/>
          </a:prstGeom>
        </p:spPr>
        <p:txBody>
          <a:bodyPr wrap="none" lIns="0" tIns="0" rIns="0" bIns="0">
            <a:noAutofit/>
          </a:bodyPr>
          <a:p>
            <a:pPr indent="0"/>
            <a:r>
              <a:rPr lang="en-US" sz="4200">
                <a:latin typeface="Calibri" panose="020F0502020204030204"/>
              </a:rPr>
              <a:t>ASP.NET MVC folder structure</a:t>
            </a:r>
            <a:endParaRPr lang="en-US" sz="4200">
              <a:latin typeface="Calibri" panose="020F0502020204030204"/>
            </a:endParaRPr>
          </a:p>
        </p:txBody>
      </p:sp>
      <p:sp>
        <p:nvSpPr>
          <p:cNvPr id="3" name="Rectangles 2"/>
          <p:cNvSpPr/>
          <p:nvPr/>
        </p:nvSpPr>
        <p:spPr>
          <a:xfrm>
            <a:off x="539496" y="1679448"/>
            <a:ext cx="6723888" cy="4032504"/>
          </a:xfrm>
          <a:prstGeom prst="rect">
            <a:avLst/>
          </a:prstGeom>
        </p:spPr>
        <p:txBody>
          <a:bodyPr lIns="0" tIns="0" rIns="0" bIns="0">
            <a:noAutofit/>
          </a:bodyPr>
          <a:p>
            <a:pPr marL="355600" indent="-190500" algn="just">
              <a:lnSpc>
                <a:spcPts val="2470"/>
              </a:lnSpc>
              <a:spcAft>
                <a:spcPts val="630"/>
              </a:spcAft>
            </a:pPr>
            <a:r>
              <a:rPr lang="en-US" sz="2600" b="1">
                <a:latin typeface="Calibri" panose="020F0502020204030204"/>
              </a:rPr>
              <a:t>•    Controllers: </a:t>
            </a:r>
            <a:r>
              <a:rPr lang="en-US" sz="2600">
                <a:latin typeface="Calibri" panose="020F0502020204030204"/>
              </a:rPr>
              <a:t>folder contains class files for the controllers. A controller handles users' request and returns a response. MVC requires the name of all controller files to end with "Controller". Eg. </a:t>
            </a:r>
            <a:r>
              <a:rPr lang="en-US" sz="2700" i="1">
                <a:latin typeface="Calibri" panose="020F0502020204030204"/>
              </a:rPr>
              <a:t>HomeController</a:t>
            </a:r>
            <a:endParaRPr lang="en-US" sz="2700" i="1">
              <a:latin typeface="Calibri" panose="020F0502020204030204"/>
            </a:endParaRPr>
          </a:p>
          <a:p>
            <a:pPr marL="355600" indent="-190500">
              <a:lnSpc>
                <a:spcPts val="2470"/>
              </a:lnSpc>
              <a:spcAft>
                <a:spcPts val="630"/>
              </a:spcAft>
            </a:pPr>
            <a:r>
              <a:rPr lang="en-US" sz="2600" b="1">
                <a:latin typeface="Calibri" panose="020F0502020204030204"/>
              </a:rPr>
              <a:t>•    Fonts </a:t>
            </a:r>
            <a:r>
              <a:rPr lang="en-US" sz="2600">
                <a:latin typeface="Calibri" panose="020F0502020204030204"/>
              </a:rPr>
              <a:t>: folder contains custom font files for your application.</a:t>
            </a:r>
            <a:endParaRPr lang="en-US" sz="2600">
              <a:latin typeface="Calibri" panose="020F0502020204030204"/>
            </a:endParaRPr>
          </a:p>
          <a:p>
            <a:pPr marL="355600" indent="-190500">
              <a:lnSpc>
                <a:spcPts val="2470"/>
              </a:lnSpc>
            </a:pPr>
            <a:r>
              <a:rPr lang="en-US" sz="2600" b="1">
                <a:latin typeface="Calibri" panose="020F0502020204030204"/>
              </a:rPr>
              <a:t>•    Models </a:t>
            </a:r>
            <a:r>
              <a:rPr lang="en-US" sz="2600">
                <a:latin typeface="Calibri" panose="020F0502020204030204"/>
              </a:rPr>
              <a:t>: folder contains model class files. Typically model class includes public properties, which will be used by the application to hold and manipulate application data.</a:t>
            </a:r>
            <a:endParaRPr lang="en-US" sz="2600">
              <a:latin typeface="Calibri" panose="020F0502020204030204"/>
            </a:endParaRPr>
          </a:p>
        </p:txBody>
      </p:sp>
      <p:graphicFrame>
        <p:nvGraphicFramePr>
          <p:cNvPr id="4" name="Table 3"/>
          <p:cNvGraphicFramePr>
            <a:graphicFrameLocks noGrp="1"/>
          </p:cNvGraphicFramePr>
          <p:nvPr/>
        </p:nvGraphicFramePr>
        <p:xfrm>
          <a:off x="7565136" y="362712"/>
          <a:ext cx="4286504" cy="1667256"/>
        </p:xfrm>
        <a:graphic>
          <a:graphicData uri="http://schemas.openxmlformats.org/drawingml/2006/table">
            <a:tbl>
              <a:tblPr/>
              <a:tblGrid>
                <a:gridCol w="1447800"/>
                <a:gridCol w="1944624"/>
                <a:gridCol w="685800"/>
                <a:gridCol w="208280"/>
              </a:tblGrid>
              <a:tr h="752856">
                <a:tc>
                  <a:txBody>
                    <a:bodyPr>
                      <a:spAutoFit/>
                    </a:bodyPr>
                    <a:p>
                      <a:pPr marL="114300" indent="0"/>
                      <a:r>
                        <a:rPr lang="en-US" sz="1400">
                          <a:solidFill>
                            <a:srgbClr val="493329"/>
                          </a:solidFill>
                          <a:latin typeface="Calibri" panose="020F0502020204030204"/>
                        </a:rPr>
                        <a:t>Solution Explorer</a:t>
                      </a:r>
                      <a:endParaRPr lang="en-US" sz="1400">
                        <a:solidFill>
                          <a:srgbClr val="493329"/>
                        </a:solidFill>
                        <a:latin typeface="Calibri" panose="020F0502020204030204"/>
                      </a:endParaRPr>
                    </a:p>
                  </a:txBody>
                  <a:tcPr marL="0" marR="0" marT="0" marB="0">
                    <a:solidFill>
                      <a:srgbClr val="D1DEEF"/>
                    </a:solidFill>
                  </a:tcPr>
                </a:tc>
                <a:tc>
                  <a:txBody>
                    <a:bodyPr>
                      <a:spAutoFit/>
                    </a:bodyPr>
                    <a:p>
                      <a:pPr marL="152400" indent="0"/>
                      <a:r>
                        <a:rPr lang="en-US" sz="2600" baseline="30000">
                          <a:solidFill>
                            <a:srgbClr val="2C4A4C"/>
                          </a:solidFill>
                          <a:latin typeface="Calibri" panose="020F0502020204030204"/>
                        </a:rPr>
                        <a:t>T</a:t>
                      </a:r>
                      <a:r>
                        <a:rPr lang="en-US" sz="2600">
                          <a:solidFill>
                            <a:srgbClr val="2C4A4C"/>
                          </a:solidFill>
                          <a:latin typeface="Calibri" panose="020F0502020204030204"/>
                        </a:rPr>
                        <a:t>© </a:t>
                      </a:r>
                      <a:r>
                        <a:rPr lang="en-US" sz="2600">
                          <a:solidFill>
                            <a:srgbClr val="1E1F38"/>
                          </a:solidFill>
                          <a:latin typeface="Calibri" panose="020F0502020204030204"/>
                        </a:rPr>
                        <a:t>- c </a:t>
                      </a:r>
                      <a:r>
                        <a:rPr lang="en-US" sz="2600">
                          <a:solidFill>
                            <a:srgbClr val="325199"/>
                          </a:solidFill>
                          <a:latin typeface="Calibri" panose="020F0502020204030204"/>
                        </a:rPr>
                        <a:t>o </a:t>
                      </a:r>
                      <a:r>
                        <a:rPr lang="en-US" sz="2600">
                          <a:solidFill>
                            <a:srgbClr val="2C4A4C"/>
                          </a:solidFill>
                          <a:latin typeface="Calibri" panose="020F0502020204030204"/>
                        </a:rPr>
                        <a:t>a o</a:t>
                      </a:r>
                      <a:endParaRPr lang="en-US" sz="2600">
                        <a:solidFill>
                          <a:srgbClr val="2C4A4C"/>
                        </a:solidFill>
                        <a:latin typeface="Calibri" panose="020F0502020204030204"/>
                      </a:endParaRPr>
                    </a:p>
                  </a:txBody>
                  <a:tcPr marL="0" marR="0" marT="0" marB="0" anchor="b">
                    <a:solidFill>
                      <a:srgbClr val="F4CC84"/>
                    </a:solidFill>
                  </a:tcPr>
                </a:tc>
                <a:tc gridSpan="2">
                  <a:txBody>
                    <a:bodyPr>
                      <a:spAutoFit/>
                    </a:bodyPr>
                    <a:p>
                      <a:pPr marL="127000" marR="139700" indent="0" algn="just">
                        <a:lnSpc>
                          <a:spcPts val="3985"/>
                        </a:lnSpc>
                      </a:pPr>
                      <a:r>
                        <a:rPr lang="en-US" sz="1400">
                          <a:solidFill>
                            <a:srgbClr val="866011"/>
                          </a:solidFill>
                          <a:latin typeface="Calibri" panose="020F0502020204030204"/>
                        </a:rPr>
                        <a:t>▼ -P X </a:t>
                      </a:r>
                      <a:r>
                        <a:rPr lang="en-US" sz="2600">
                          <a:solidFill>
                            <a:srgbClr val="574733"/>
                          </a:solidFill>
                          <a:latin typeface="Calibri" panose="020F0502020204030204"/>
                        </a:rPr>
                        <a:t>^0</a:t>
                      </a:r>
                      <a:endParaRPr lang="en-US" sz="2600">
                        <a:solidFill>
                          <a:srgbClr val="574733"/>
                        </a:solidFill>
                        <a:latin typeface="Calibri" panose="020F0502020204030204"/>
                      </a:endParaRPr>
                    </a:p>
                  </a:txBody>
                  <a:tcPr marL="0" marR="0" marT="0" marB="0" anchor="ctr">
                    <a:solidFill>
                      <a:srgbClr val="F4CC84"/>
                    </a:solidFill>
                  </a:tcPr>
                </a:tc>
                <a:tc hMerge="1">
                  <a:tcPr marL="0" marR="0" marT="0" marB="0"/>
                </a:tc>
              </a:tr>
              <a:tr h="320040">
                <a:tc gridSpan="2">
                  <a:txBody>
                    <a:bodyPr>
                      <a:spAutoFit/>
                    </a:bodyPr>
                    <a:p>
                      <a:pPr marL="139700" indent="0"/>
                      <a:r>
                        <a:rPr lang="en-US" sz="1400">
                          <a:solidFill>
                            <a:srgbClr val="888888"/>
                          </a:solidFill>
                          <a:latin typeface="Calibri" panose="020F0502020204030204"/>
                        </a:rPr>
                        <a:t>Search Solution Explorer (Ctrl+;)</a:t>
                      </a:r>
                      <a:endParaRPr lang="en-US" sz="1400">
                        <a:solidFill>
                          <a:srgbClr val="888888"/>
                        </a:solidFill>
                        <a:latin typeface="Calibri" panose="020F0502020204030204"/>
                      </a:endParaRPr>
                    </a:p>
                  </a:txBody>
                  <a:tcPr marL="0" marR="0" marT="0" marB="0" anchor="b"/>
                </a:tc>
                <a:tc hMerge="1">
                  <a:tcPr marL="0" marR="0" marT="0" marB="0"/>
                </a:tc>
                <a:tc>
                  <a:txBody>
                    <a:bodyPr>
                      <a:spAutoFit/>
                    </a:bodyPr>
                    <a:p>
                      <a:pPr indent="0" algn="r"/>
                      <a:r>
                        <a:rPr lang="en-US" sz="2700" i="1">
                          <a:solidFill>
                            <a:srgbClr val="747474"/>
                          </a:solidFill>
                          <a:latin typeface="Calibri" panose="020F0502020204030204"/>
                        </a:rPr>
                        <a:t>p</a:t>
                      </a:r>
                      <a:endParaRPr lang="en-US" sz="2700" i="1">
                        <a:solidFill>
                          <a:srgbClr val="747474"/>
                        </a:solidFill>
                        <a:latin typeface="Calibri" panose="020F0502020204030204"/>
                      </a:endParaRPr>
                    </a:p>
                  </a:txBody>
                  <a:tcPr marL="0" marR="0" marT="0" marB="0" anchor="b"/>
                </a:tc>
                <a:tc>
                  <a:txBody>
                    <a:bodyPr>
                      <a:spAutoFit/>
                    </a:bodyPr>
                    <a:p>
                      <a:endParaRPr sz="1600"/>
                    </a:p>
                  </a:txBody>
                  <a:tcPr marL="0" marR="0" marT="0" marB="0">
                    <a:solidFill>
                      <a:srgbClr val="E8EDFD"/>
                    </a:solidFill>
                  </a:tcPr>
                </a:tc>
              </a:tr>
              <a:tr h="313944">
                <a:tc gridSpan="4">
                  <a:txBody>
                    <a:bodyPr>
                      <a:spAutoFit/>
                    </a:bodyPr>
                    <a:p>
                      <a:pPr marR="190500" indent="0" algn="ctr"/>
                      <a:r>
                        <a:rPr lang="en-US" sz="1400">
                          <a:solidFill>
                            <a:srgbClr val="545454"/>
                          </a:solidFill>
                          <a:latin typeface="Calibri" panose="020F0502020204030204"/>
                        </a:rPr>
                        <a:t>Solution 'MyMVCApplication' (1 of 1 project)</a:t>
                      </a:r>
                      <a:endParaRPr lang="en-US" sz="1400">
                        <a:solidFill>
                          <a:srgbClr val="545454"/>
                        </a:solidFill>
                        <a:latin typeface="Calibri" panose="020F0502020204030204"/>
                      </a:endParaRPr>
                    </a:p>
                  </a:txBody>
                  <a:tcPr marL="0" marR="0" marT="0" marB="0" anchor="b"/>
                </a:tc>
                <a:tc hMerge="1">
                  <a:tcPr marL="0" marR="0" marT="0" marB="0"/>
                </a:tc>
                <a:tc hMerge="1">
                  <a:tcPr marL="0" marR="0" marT="0" marB="0"/>
                </a:tc>
                <a:tc hMerge="1">
                  <a:tcPr marL="0" marR="0" marT="0" marB="0"/>
                </a:tc>
              </a:tr>
              <a:tr h="280416">
                <a:tc gridSpan="4">
                  <a:txBody>
                    <a:bodyPr>
                      <a:spAutoFit/>
                    </a:bodyPr>
                    <a:p>
                      <a:pPr marL="203200" indent="0"/>
                      <a:r>
                        <a:rPr lang="en-US" sz="1000" i="1" baseline="30000">
                          <a:solidFill>
                            <a:srgbClr val="1E1F38"/>
                          </a:solidFill>
                          <a:latin typeface="Calibri" panose="020F0502020204030204"/>
                        </a:rPr>
                        <a:t>A</a:t>
                      </a:r>
                      <a:r>
                        <a:rPr lang="en-US" sz="1500" b="1">
                          <a:solidFill>
                            <a:srgbClr val="1E1F38"/>
                          </a:solidFill>
                          <a:latin typeface="Calibri" panose="020F0502020204030204"/>
                        </a:rPr>
                        <a:t> MyMVCApplication</a:t>
                      </a:r>
                      <a:endParaRPr lang="en-US" sz="1500" b="1">
                        <a:solidFill>
                          <a:srgbClr val="1E1F38"/>
                        </a:solidFill>
                        <a:latin typeface="Calibri" panose="020F0502020204030204"/>
                      </a:endParaRPr>
                    </a:p>
                  </a:txBody>
                  <a:tcPr marL="0" marR="0" marT="0" marB="0" anchor="b">
                    <a:solidFill>
                      <a:srgbClr val="D1DEEF"/>
                    </a:solidFill>
                  </a:tcPr>
                </a:tc>
                <a:tc hMerge="1">
                  <a:tcPr marL="0" marR="0" marT="0" marB="0"/>
                </a:tc>
                <a:tc hMerge="1">
                  <a:tcPr marL="0" marR="0" marT="0" marB="0"/>
                </a:tc>
                <a:tc hMerge="1">
                  <a:tcPr marL="0" marR="0" marT="0" marB="0"/>
                </a:tc>
              </a:tr>
            </a:tbl>
          </a:graphicData>
        </a:graphic>
      </p:graphicFrame>
      <p:sp>
        <p:nvSpPr>
          <p:cNvPr id="5" name="Rectangles 4"/>
          <p:cNvSpPr/>
          <p:nvPr/>
        </p:nvSpPr>
        <p:spPr>
          <a:xfrm>
            <a:off x="8007096" y="2054352"/>
            <a:ext cx="1426464" cy="496824"/>
          </a:xfrm>
          <a:prstGeom prst="rect">
            <a:avLst/>
          </a:prstGeom>
        </p:spPr>
        <p:txBody>
          <a:bodyPr lIns="0" tIns="0" rIns="0" bIns="0">
            <a:noAutofit/>
          </a:bodyPr>
          <a:p>
            <a:pPr indent="0" algn="just">
              <a:spcAft>
                <a:spcPts val="630"/>
              </a:spcAft>
            </a:pPr>
            <a:r>
              <a:rPr lang="en-US" sz="1400">
                <a:solidFill>
                  <a:srgbClr val="45464E"/>
                </a:solidFill>
                <a:latin typeface="Calibri" panose="020F0502020204030204"/>
              </a:rPr>
              <a:t>&gt;    /&gt; Properties</a:t>
            </a:r>
            <a:endParaRPr lang="en-US" sz="1400">
              <a:solidFill>
                <a:srgbClr val="45464E"/>
              </a:solidFill>
              <a:latin typeface="Calibri" panose="020F0502020204030204"/>
            </a:endParaRPr>
          </a:p>
          <a:p>
            <a:pPr indent="0" algn="just"/>
            <a:r>
              <a:rPr lang="en-US" sz="1400">
                <a:solidFill>
                  <a:srgbClr val="45464E"/>
                </a:solidFill>
                <a:latin typeface="Calibri" panose="020F0502020204030204"/>
              </a:rPr>
              <a:t>&gt;    References</a:t>
            </a:r>
            <a:endParaRPr lang="en-US" sz="1400">
              <a:solidFill>
                <a:srgbClr val="45464E"/>
              </a:solidFill>
              <a:latin typeface="Calibri" panose="020F0502020204030204"/>
            </a:endParaRPr>
          </a:p>
        </p:txBody>
      </p:sp>
      <p:sp>
        <p:nvSpPr>
          <p:cNvPr id="6" name="Rectangles 5"/>
          <p:cNvSpPr/>
          <p:nvPr/>
        </p:nvSpPr>
        <p:spPr>
          <a:xfrm>
            <a:off x="8007096" y="2639568"/>
            <a:ext cx="1840992" cy="3380232"/>
          </a:xfrm>
          <a:prstGeom prst="rect">
            <a:avLst/>
          </a:prstGeom>
        </p:spPr>
        <p:txBody>
          <a:bodyPr lIns="0" tIns="0" rIns="0" bIns="0">
            <a:noAutofit/>
          </a:bodyPr>
          <a:p>
            <a:pPr marL="330200" indent="0">
              <a:lnSpc>
                <a:spcPts val="2230"/>
              </a:lnSpc>
            </a:pPr>
            <a:r>
              <a:rPr lang="en-US" sz="1400">
                <a:solidFill>
                  <a:srgbClr val="45464E"/>
                </a:solidFill>
                <a:latin typeface="Calibri" panose="020F0502020204030204"/>
              </a:rPr>
              <a:t>EE App_Data</a:t>
            </a:r>
            <a:endParaRPr lang="en-US" sz="1400">
              <a:solidFill>
                <a:srgbClr val="45464E"/>
              </a:solidFill>
              <a:latin typeface="Calibri" panose="020F0502020204030204"/>
            </a:endParaRPr>
          </a:p>
          <a:p>
            <a:pPr marL="330200" marR="469900" indent="-330200">
              <a:lnSpc>
                <a:spcPts val="2230"/>
              </a:lnSpc>
            </a:pPr>
            <a:r>
              <a:rPr lang="en-US" sz="1400">
                <a:solidFill>
                  <a:srgbClr val="45464E"/>
                </a:solidFill>
                <a:latin typeface="Calibri" panose="020F0502020204030204"/>
              </a:rPr>
              <a:t>&gt;    EE App_Start </a:t>
            </a:r>
            <a:r>
              <a:rPr lang="en-US" sz="1400">
                <a:solidFill>
                  <a:srgbClr val="7A7432"/>
                </a:solidFill>
                <a:latin typeface="Calibri" panose="020F0502020204030204"/>
              </a:rPr>
              <a:t>EE </a:t>
            </a:r>
            <a:r>
              <a:rPr lang="en-US" sz="1400">
                <a:solidFill>
                  <a:srgbClr val="45464E"/>
                </a:solidFill>
                <a:latin typeface="Calibri" panose="020F0502020204030204"/>
              </a:rPr>
              <a:t>Content</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    EE    Controllers</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&gt;    EE    fonts</a:t>
            </a:r>
            <a:endParaRPr lang="en-US" sz="1400">
              <a:solidFill>
                <a:srgbClr val="45464E"/>
              </a:solidFill>
              <a:latin typeface="Calibri" panose="020F0502020204030204"/>
            </a:endParaRPr>
          </a:p>
          <a:p>
            <a:pPr marL="330200" indent="0">
              <a:lnSpc>
                <a:spcPts val="2230"/>
              </a:lnSpc>
            </a:pPr>
            <a:r>
              <a:rPr lang="en-US" sz="1400">
                <a:solidFill>
                  <a:srgbClr val="45464E"/>
                </a:solidFill>
                <a:latin typeface="Calibri" panose="020F0502020204030204"/>
              </a:rPr>
              <a:t>EE Models</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t&gt;    EE    Scripts</a:t>
            </a:r>
            <a:endParaRPr lang="en-US" sz="1400">
              <a:solidFill>
                <a:srgbClr val="45464E"/>
              </a:solidFill>
              <a:latin typeface="Calibri" panose="020F0502020204030204"/>
            </a:endParaRPr>
          </a:p>
          <a:p>
            <a:pPr indent="0" algn="just">
              <a:lnSpc>
                <a:spcPts val="2230"/>
              </a:lnSpc>
            </a:pPr>
            <a:r>
              <a:rPr lang="en-US" sz="2200" i="1" spc="-350">
                <a:solidFill>
                  <a:srgbClr val="45464E"/>
                </a:solidFill>
                <a:latin typeface="Calibri" panose="020F0502020204030204"/>
              </a:rPr>
              <a:t>\&gt;</a:t>
            </a:r>
            <a:r>
              <a:rPr lang="en-US" sz="1400">
                <a:solidFill>
                  <a:srgbClr val="45464E"/>
                </a:solidFill>
                <a:latin typeface="Calibri" panose="020F0502020204030204"/>
              </a:rPr>
              <a:t>    EE    Views</a:t>
            </a:r>
            <a:endParaRPr lang="en-US" sz="1400">
              <a:solidFill>
                <a:srgbClr val="45464E"/>
              </a:solidFill>
              <a:latin typeface="Calibri" panose="020F0502020204030204"/>
            </a:endParaRPr>
          </a:p>
          <a:p>
            <a:pPr indent="622300">
              <a:lnSpc>
                <a:spcPts val="2230"/>
              </a:lnSpc>
            </a:pPr>
            <a:r>
              <a:rPr lang="en-US" sz="1400">
                <a:solidFill>
                  <a:srgbClr val="45464E"/>
                </a:solidFill>
                <a:latin typeface="Calibri" panose="020F0502020204030204"/>
              </a:rPr>
              <a:t>favicon.ico ^ &lt;jE) Global.asax </a:t>
            </a:r>
            <a:r>
              <a:rPr lang="en-US" sz="1400">
                <a:solidFill>
                  <a:srgbClr val="332F38"/>
                </a:solidFill>
                <a:latin typeface="Calibri" panose="020F0502020204030204"/>
              </a:rPr>
              <a:t>£] </a:t>
            </a:r>
            <a:r>
              <a:rPr lang="en-US" sz="1400">
                <a:solidFill>
                  <a:srgbClr val="45464E"/>
                </a:solidFill>
                <a:latin typeface="Calibri" panose="020F0502020204030204"/>
              </a:rPr>
              <a:t>packages.config </a:t>
            </a:r>
            <a:r>
              <a:rPr lang="en-US" sz="1400">
                <a:solidFill>
                  <a:srgbClr val="332F38"/>
                </a:solidFill>
                <a:latin typeface="Calibri" panose="020F0502020204030204"/>
              </a:rPr>
              <a:t>£) </a:t>
            </a:r>
            <a:r>
              <a:rPr lang="en-US" sz="1400">
                <a:solidFill>
                  <a:srgbClr val="45464E"/>
                </a:solidFill>
                <a:latin typeface="Calibri" panose="020F0502020204030204"/>
              </a:rPr>
              <a:t>Web.config</a:t>
            </a:r>
            <a:endParaRPr lang="en-US" sz="1400">
              <a:solidFill>
                <a:srgbClr val="45464E"/>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3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39496" y="734568"/>
            <a:ext cx="6723888" cy="408432"/>
          </a:xfrm>
          <a:prstGeom prst="rect">
            <a:avLst/>
          </a:prstGeom>
        </p:spPr>
        <p:txBody>
          <a:bodyPr wrap="none" lIns="0" tIns="0" rIns="0" bIns="0">
            <a:noAutofit/>
          </a:bodyPr>
          <a:p>
            <a:pPr indent="0"/>
            <a:r>
              <a:rPr lang="en-US" sz="4200">
                <a:latin typeface="Calibri" panose="020F0502020204030204"/>
              </a:rPr>
              <a:t>ASP.NET MVC folder structure</a:t>
            </a:r>
            <a:endParaRPr lang="en-US" sz="4200">
              <a:latin typeface="Calibri" panose="020F0502020204030204"/>
            </a:endParaRPr>
          </a:p>
        </p:txBody>
      </p:sp>
      <p:sp>
        <p:nvSpPr>
          <p:cNvPr id="3" name="Rectangles 2"/>
          <p:cNvSpPr/>
          <p:nvPr/>
        </p:nvSpPr>
        <p:spPr>
          <a:xfrm>
            <a:off x="539496" y="1685544"/>
            <a:ext cx="6723888" cy="4340352"/>
          </a:xfrm>
          <a:prstGeom prst="rect">
            <a:avLst/>
          </a:prstGeom>
        </p:spPr>
        <p:txBody>
          <a:bodyPr lIns="0" tIns="0" rIns="0" bIns="0">
            <a:noAutofit/>
          </a:bodyPr>
          <a:p>
            <a:pPr marL="342900" indent="-177800" algn="just">
              <a:lnSpc>
                <a:spcPts val="2470"/>
              </a:lnSpc>
              <a:spcAft>
                <a:spcPts val="420"/>
              </a:spcAft>
            </a:pPr>
            <a:r>
              <a:rPr lang="en-US" sz="2600" b="1">
                <a:latin typeface="Calibri" panose="020F0502020204030204"/>
              </a:rPr>
              <a:t>•Scripts </a:t>
            </a:r>
            <a:r>
              <a:rPr lang="en-US" sz="2600">
                <a:latin typeface="Calibri" panose="020F0502020204030204"/>
              </a:rPr>
              <a:t>folder contains JavaScript or VBScript files for the application.</a:t>
            </a:r>
            <a:endParaRPr lang="en-US" sz="2600">
              <a:latin typeface="Calibri" panose="020F0502020204030204"/>
            </a:endParaRPr>
          </a:p>
          <a:p>
            <a:pPr marL="342900" indent="-177800" algn="just">
              <a:lnSpc>
                <a:spcPts val="2495"/>
              </a:lnSpc>
            </a:pPr>
            <a:r>
              <a:rPr lang="en-US" sz="2600" b="1">
                <a:latin typeface="Calibri" panose="020F0502020204030204"/>
              </a:rPr>
              <a:t>•    Views </a:t>
            </a:r>
            <a:r>
              <a:rPr lang="en-US" sz="2600">
                <a:latin typeface="Calibri" panose="020F0502020204030204"/>
              </a:rPr>
              <a:t>folder contains HTML files for the application. Typically view file is a .cshtml file where you write HTML and C# code.</a:t>
            </a:r>
            <a:endParaRPr lang="en-US" sz="2600">
              <a:latin typeface="Calibri" panose="020F0502020204030204"/>
            </a:endParaRPr>
          </a:p>
          <a:p>
            <a:pPr marL="342900" indent="0" algn="just">
              <a:lnSpc>
                <a:spcPts val="2495"/>
              </a:lnSpc>
              <a:spcAft>
                <a:spcPts val="420"/>
              </a:spcAft>
            </a:pPr>
            <a:r>
              <a:rPr lang="en-US" sz="2600">
                <a:latin typeface="Calibri" panose="020F0502020204030204"/>
              </a:rPr>
              <a:t>The Views folder includes a separate folder for each controller.</a:t>
            </a:r>
            <a:endParaRPr lang="en-US" sz="2600">
              <a:latin typeface="Calibri" panose="020F0502020204030204"/>
            </a:endParaRPr>
          </a:p>
          <a:p>
            <a:pPr marL="342900" indent="-177800" algn="just">
              <a:lnSpc>
                <a:spcPts val="2470"/>
              </a:lnSpc>
            </a:pPr>
            <a:r>
              <a:rPr lang="en-US" sz="2600">
                <a:latin typeface="Calibri" panose="020F0502020204030204"/>
              </a:rPr>
              <a:t>•    For example, all the .cshtml files, which will be rendered by HomeController will be in View -&gt; Home folder. The Shared folder under the View folder contains all the views shared among different controllers e.g., layout files.</a:t>
            </a:r>
            <a:endParaRPr lang="en-US" sz="2600">
              <a:latin typeface="Calibri" panose="020F0502020204030204"/>
            </a:endParaRPr>
          </a:p>
        </p:txBody>
      </p:sp>
      <p:graphicFrame>
        <p:nvGraphicFramePr>
          <p:cNvPr id="4" name="Table 3"/>
          <p:cNvGraphicFramePr>
            <a:graphicFrameLocks noGrp="1"/>
          </p:cNvGraphicFramePr>
          <p:nvPr/>
        </p:nvGraphicFramePr>
        <p:xfrm>
          <a:off x="7565136" y="362712"/>
          <a:ext cx="4286504" cy="1667256"/>
        </p:xfrm>
        <a:graphic>
          <a:graphicData uri="http://schemas.openxmlformats.org/drawingml/2006/table">
            <a:tbl>
              <a:tblPr/>
              <a:tblGrid>
                <a:gridCol w="1447800"/>
                <a:gridCol w="1944624"/>
                <a:gridCol w="685800"/>
                <a:gridCol w="208280"/>
              </a:tblGrid>
              <a:tr h="752856">
                <a:tc>
                  <a:txBody>
                    <a:bodyPr>
                      <a:spAutoFit/>
                    </a:bodyPr>
                    <a:p>
                      <a:pPr marL="114300" indent="0"/>
                      <a:r>
                        <a:rPr lang="en-US" sz="1400">
                          <a:solidFill>
                            <a:srgbClr val="493329"/>
                          </a:solidFill>
                          <a:latin typeface="Calibri" panose="020F0502020204030204"/>
                        </a:rPr>
                        <a:t>Solution Explorer</a:t>
                      </a:r>
                      <a:endParaRPr lang="en-US" sz="1400">
                        <a:solidFill>
                          <a:srgbClr val="493329"/>
                        </a:solidFill>
                        <a:latin typeface="Calibri" panose="020F0502020204030204"/>
                      </a:endParaRPr>
                    </a:p>
                  </a:txBody>
                  <a:tcPr marL="0" marR="0" marT="0" marB="0">
                    <a:solidFill>
                      <a:srgbClr val="D1DEEF"/>
                    </a:solidFill>
                  </a:tcPr>
                </a:tc>
                <a:tc>
                  <a:txBody>
                    <a:bodyPr>
                      <a:spAutoFit/>
                    </a:bodyPr>
                    <a:p>
                      <a:pPr marL="152400" indent="0"/>
                      <a:r>
                        <a:rPr lang="en-US" sz="1400" baseline="30000">
                          <a:solidFill>
                            <a:srgbClr val="2C4A4C"/>
                          </a:solidFill>
                          <a:latin typeface="Calibri" panose="020F0502020204030204"/>
                        </a:rPr>
                        <a:t>T</a:t>
                      </a:r>
                      <a:r>
                        <a:rPr lang="en-US" sz="1400">
                          <a:solidFill>
                            <a:srgbClr val="2C4A4C"/>
                          </a:solidFill>
                          <a:latin typeface="Calibri" panose="020F0502020204030204"/>
                        </a:rPr>
                        <a:t>© </a:t>
                      </a:r>
                      <a:r>
                        <a:rPr lang="en-US" sz="1400">
                          <a:solidFill>
                            <a:srgbClr val="1E1F38"/>
                          </a:solidFill>
                          <a:latin typeface="Calibri" panose="020F0502020204030204"/>
                        </a:rPr>
                        <a:t>- </a:t>
                      </a:r>
                      <a:r>
                        <a:rPr lang="en-US" sz="2600">
                          <a:solidFill>
                            <a:srgbClr val="1E1F38"/>
                          </a:solidFill>
                          <a:latin typeface="Calibri" panose="020F0502020204030204"/>
                        </a:rPr>
                        <a:t>c </a:t>
                      </a:r>
                      <a:r>
                        <a:rPr lang="en-US" sz="2600">
                          <a:solidFill>
                            <a:srgbClr val="325199"/>
                          </a:solidFill>
                          <a:latin typeface="Calibri" panose="020F0502020204030204"/>
                        </a:rPr>
                        <a:t>o </a:t>
                      </a:r>
                      <a:r>
                        <a:rPr lang="en-US" sz="2600">
                          <a:solidFill>
                            <a:srgbClr val="2C4A4C"/>
                          </a:solidFill>
                          <a:latin typeface="Calibri" panose="020F0502020204030204"/>
                        </a:rPr>
                        <a:t>a o</a:t>
                      </a:r>
                      <a:endParaRPr lang="en-US" sz="2600">
                        <a:solidFill>
                          <a:srgbClr val="2C4A4C"/>
                        </a:solidFill>
                        <a:latin typeface="Calibri" panose="020F0502020204030204"/>
                      </a:endParaRPr>
                    </a:p>
                  </a:txBody>
                  <a:tcPr marL="0" marR="0" marT="0" marB="0" anchor="b">
                    <a:solidFill>
                      <a:srgbClr val="F4CC84"/>
                    </a:solidFill>
                  </a:tcPr>
                </a:tc>
                <a:tc gridSpan="2">
                  <a:txBody>
                    <a:bodyPr>
                      <a:spAutoFit/>
                    </a:bodyPr>
                    <a:p>
                      <a:pPr marL="127000" marR="139700" indent="0" algn="just">
                        <a:lnSpc>
                          <a:spcPts val="3985"/>
                        </a:lnSpc>
                      </a:pPr>
                      <a:r>
                        <a:rPr lang="en-US" sz="1400">
                          <a:solidFill>
                            <a:srgbClr val="866011"/>
                          </a:solidFill>
                          <a:latin typeface="Calibri" panose="020F0502020204030204"/>
                        </a:rPr>
                        <a:t>▼ -P X </a:t>
                      </a:r>
                      <a:r>
                        <a:rPr lang="en-US" sz="2600">
                          <a:solidFill>
                            <a:srgbClr val="574733"/>
                          </a:solidFill>
                          <a:latin typeface="Calibri" panose="020F0502020204030204"/>
                        </a:rPr>
                        <a:t>^0</a:t>
                      </a:r>
                      <a:endParaRPr lang="en-US" sz="2600">
                        <a:solidFill>
                          <a:srgbClr val="574733"/>
                        </a:solidFill>
                        <a:latin typeface="Calibri" panose="020F0502020204030204"/>
                      </a:endParaRPr>
                    </a:p>
                  </a:txBody>
                  <a:tcPr marL="0" marR="0" marT="0" marB="0" anchor="ctr">
                    <a:solidFill>
                      <a:srgbClr val="F4CC84"/>
                    </a:solidFill>
                  </a:tcPr>
                </a:tc>
                <a:tc hMerge="1">
                  <a:tcPr marL="0" marR="0" marT="0" marB="0"/>
                </a:tc>
              </a:tr>
              <a:tr h="320040">
                <a:tc gridSpan="2">
                  <a:txBody>
                    <a:bodyPr>
                      <a:spAutoFit/>
                    </a:bodyPr>
                    <a:p>
                      <a:pPr marL="139700" indent="0"/>
                      <a:r>
                        <a:rPr lang="en-US" sz="1400">
                          <a:solidFill>
                            <a:srgbClr val="888888"/>
                          </a:solidFill>
                          <a:latin typeface="Calibri" panose="020F0502020204030204"/>
                        </a:rPr>
                        <a:t>Search Solution Explorer (Ctrl+;)</a:t>
                      </a:r>
                      <a:endParaRPr lang="en-US" sz="1400">
                        <a:solidFill>
                          <a:srgbClr val="888888"/>
                        </a:solidFill>
                        <a:latin typeface="Calibri" panose="020F0502020204030204"/>
                      </a:endParaRPr>
                    </a:p>
                  </a:txBody>
                  <a:tcPr marL="0" marR="0" marT="0" marB="0" anchor="b"/>
                </a:tc>
                <a:tc hMerge="1">
                  <a:tcPr marL="0" marR="0" marT="0" marB="0"/>
                </a:tc>
                <a:tc>
                  <a:txBody>
                    <a:bodyPr>
                      <a:spAutoFit/>
                    </a:bodyPr>
                    <a:p>
                      <a:pPr indent="0" algn="r"/>
                      <a:r>
                        <a:rPr lang="en-US" sz="2700" i="1">
                          <a:solidFill>
                            <a:srgbClr val="747474"/>
                          </a:solidFill>
                          <a:latin typeface="Calibri" panose="020F0502020204030204"/>
                        </a:rPr>
                        <a:t>p</a:t>
                      </a:r>
                      <a:endParaRPr lang="en-US" sz="2700" i="1">
                        <a:solidFill>
                          <a:srgbClr val="747474"/>
                        </a:solidFill>
                        <a:latin typeface="Calibri" panose="020F0502020204030204"/>
                      </a:endParaRPr>
                    </a:p>
                  </a:txBody>
                  <a:tcPr marL="0" marR="0" marT="0" marB="0" anchor="b"/>
                </a:tc>
                <a:tc>
                  <a:txBody>
                    <a:bodyPr>
                      <a:spAutoFit/>
                    </a:bodyPr>
                    <a:p>
                      <a:endParaRPr sz="1600"/>
                    </a:p>
                  </a:txBody>
                  <a:tcPr marL="0" marR="0" marT="0" marB="0">
                    <a:solidFill>
                      <a:srgbClr val="E8EDFD"/>
                    </a:solidFill>
                  </a:tcPr>
                </a:tc>
              </a:tr>
              <a:tr h="313944">
                <a:tc gridSpan="4">
                  <a:txBody>
                    <a:bodyPr>
                      <a:spAutoFit/>
                    </a:bodyPr>
                    <a:p>
                      <a:pPr marR="190500" indent="0" algn="ctr"/>
                      <a:r>
                        <a:rPr lang="en-US" sz="1400">
                          <a:solidFill>
                            <a:srgbClr val="545454"/>
                          </a:solidFill>
                          <a:latin typeface="Calibri" panose="020F0502020204030204"/>
                        </a:rPr>
                        <a:t>Solution 'MyMVCApplication' (1 of 1 project)</a:t>
                      </a:r>
                      <a:endParaRPr lang="en-US" sz="1400">
                        <a:solidFill>
                          <a:srgbClr val="545454"/>
                        </a:solidFill>
                        <a:latin typeface="Calibri" panose="020F0502020204030204"/>
                      </a:endParaRPr>
                    </a:p>
                  </a:txBody>
                  <a:tcPr marL="0" marR="0" marT="0" marB="0" anchor="b"/>
                </a:tc>
                <a:tc hMerge="1">
                  <a:tcPr marL="0" marR="0" marT="0" marB="0"/>
                </a:tc>
                <a:tc hMerge="1">
                  <a:tcPr marL="0" marR="0" marT="0" marB="0"/>
                </a:tc>
                <a:tc hMerge="1">
                  <a:tcPr marL="0" marR="0" marT="0" marB="0"/>
                </a:tc>
              </a:tr>
              <a:tr h="280416">
                <a:tc gridSpan="4">
                  <a:txBody>
                    <a:bodyPr>
                      <a:spAutoFit/>
                    </a:bodyPr>
                    <a:p>
                      <a:pPr marL="203200" indent="0"/>
                      <a:r>
                        <a:rPr lang="en-US" sz="1000" i="1" baseline="30000">
                          <a:solidFill>
                            <a:srgbClr val="1E1F38"/>
                          </a:solidFill>
                          <a:latin typeface="Calibri" panose="020F0502020204030204"/>
                        </a:rPr>
                        <a:t>A</a:t>
                      </a:r>
                      <a:r>
                        <a:rPr lang="en-US" sz="1500" b="1">
                          <a:solidFill>
                            <a:srgbClr val="1E1F38"/>
                          </a:solidFill>
                          <a:latin typeface="Calibri" panose="020F0502020204030204"/>
                        </a:rPr>
                        <a:t> MyMVCApplication</a:t>
                      </a:r>
                      <a:endParaRPr lang="en-US" sz="1500" b="1">
                        <a:solidFill>
                          <a:srgbClr val="1E1F38"/>
                        </a:solidFill>
                        <a:latin typeface="Calibri" panose="020F0502020204030204"/>
                      </a:endParaRPr>
                    </a:p>
                  </a:txBody>
                  <a:tcPr marL="0" marR="0" marT="0" marB="0" anchor="b">
                    <a:solidFill>
                      <a:srgbClr val="D1DEEF"/>
                    </a:solidFill>
                  </a:tcPr>
                </a:tc>
                <a:tc hMerge="1">
                  <a:tcPr marL="0" marR="0" marT="0" marB="0"/>
                </a:tc>
                <a:tc hMerge="1">
                  <a:tcPr marL="0" marR="0" marT="0" marB="0"/>
                </a:tc>
                <a:tc hMerge="1">
                  <a:tcPr marL="0" marR="0" marT="0" marB="0"/>
                </a:tc>
              </a:tr>
            </a:tbl>
          </a:graphicData>
        </a:graphic>
      </p:graphicFrame>
      <p:sp>
        <p:nvSpPr>
          <p:cNvPr id="5" name="Rectangles 4"/>
          <p:cNvSpPr/>
          <p:nvPr/>
        </p:nvSpPr>
        <p:spPr>
          <a:xfrm>
            <a:off x="8007096" y="2054352"/>
            <a:ext cx="1426464" cy="496824"/>
          </a:xfrm>
          <a:prstGeom prst="rect">
            <a:avLst/>
          </a:prstGeom>
        </p:spPr>
        <p:txBody>
          <a:bodyPr lIns="0" tIns="0" rIns="0" bIns="0">
            <a:noAutofit/>
          </a:bodyPr>
          <a:p>
            <a:pPr indent="0" algn="just">
              <a:spcAft>
                <a:spcPts val="630"/>
              </a:spcAft>
            </a:pPr>
            <a:r>
              <a:rPr lang="en-US" sz="1400">
                <a:solidFill>
                  <a:srgbClr val="45464E"/>
                </a:solidFill>
                <a:latin typeface="Calibri" panose="020F0502020204030204"/>
              </a:rPr>
              <a:t>&gt;    /&gt; Properties</a:t>
            </a:r>
            <a:endParaRPr lang="en-US" sz="1400">
              <a:solidFill>
                <a:srgbClr val="45464E"/>
              </a:solidFill>
              <a:latin typeface="Calibri" panose="020F0502020204030204"/>
            </a:endParaRPr>
          </a:p>
          <a:p>
            <a:pPr indent="0" algn="just"/>
            <a:r>
              <a:rPr lang="en-US" sz="1400">
                <a:solidFill>
                  <a:srgbClr val="45464E"/>
                </a:solidFill>
                <a:latin typeface="Calibri" panose="020F0502020204030204"/>
              </a:rPr>
              <a:t>&gt;    References</a:t>
            </a:r>
            <a:endParaRPr lang="en-US" sz="1400">
              <a:solidFill>
                <a:srgbClr val="45464E"/>
              </a:solidFill>
              <a:latin typeface="Calibri" panose="020F0502020204030204"/>
            </a:endParaRPr>
          </a:p>
        </p:txBody>
      </p:sp>
      <p:sp>
        <p:nvSpPr>
          <p:cNvPr id="6" name="Rectangles 5"/>
          <p:cNvSpPr/>
          <p:nvPr/>
        </p:nvSpPr>
        <p:spPr>
          <a:xfrm>
            <a:off x="8007096" y="2639568"/>
            <a:ext cx="1840992" cy="3380232"/>
          </a:xfrm>
          <a:prstGeom prst="rect">
            <a:avLst/>
          </a:prstGeom>
        </p:spPr>
        <p:txBody>
          <a:bodyPr lIns="0" tIns="0" rIns="0" bIns="0">
            <a:noAutofit/>
          </a:bodyPr>
          <a:p>
            <a:pPr marL="330200" indent="0">
              <a:lnSpc>
                <a:spcPts val="2230"/>
              </a:lnSpc>
            </a:pPr>
            <a:r>
              <a:rPr lang="en-US" sz="1400">
                <a:solidFill>
                  <a:srgbClr val="45464E"/>
                </a:solidFill>
                <a:latin typeface="Calibri" panose="020F0502020204030204"/>
              </a:rPr>
              <a:t>EE App_Data</a:t>
            </a:r>
            <a:endParaRPr lang="en-US" sz="1400">
              <a:solidFill>
                <a:srgbClr val="45464E"/>
              </a:solidFill>
              <a:latin typeface="Calibri" panose="020F0502020204030204"/>
            </a:endParaRPr>
          </a:p>
          <a:p>
            <a:pPr marL="330200" marR="469900" indent="-330200">
              <a:lnSpc>
                <a:spcPts val="2230"/>
              </a:lnSpc>
            </a:pPr>
            <a:r>
              <a:rPr lang="en-US" sz="1400">
                <a:solidFill>
                  <a:srgbClr val="45464E"/>
                </a:solidFill>
                <a:latin typeface="Calibri" panose="020F0502020204030204"/>
              </a:rPr>
              <a:t>&gt;    EE App_Start </a:t>
            </a:r>
            <a:r>
              <a:rPr lang="en-US" sz="1400">
                <a:solidFill>
                  <a:srgbClr val="7A7432"/>
                </a:solidFill>
                <a:latin typeface="Calibri" panose="020F0502020204030204"/>
              </a:rPr>
              <a:t>EE </a:t>
            </a:r>
            <a:r>
              <a:rPr lang="en-US" sz="1400">
                <a:solidFill>
                  <a:srgbClr val="45464E"/>
                </a:solidFill>
                <a:latin typeface="Calibri" panose="020F0502020204030204"/>
              </a:rPr>
              <a:t>Content</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    EE    Controllers</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&gt;    EE    fonts</a:t>
            </a:r>
            <a:endParaRPr lang="en-US" sz="1400">
              <a:solidFill>
                <a:srgbClr val="45464E"/>
              </a:solidFill>
              <a:latin typeface="Calibri" panose="020F0502020204030204"/>
            </a:endParaRPr>
          </a:p>
          <a:p>
            <a:pPr marL="330200" indent="0">
              <a:lnSpc>
                <a:spcPts val="2230"/>
              </a:lnSpc>
            </a:pPr>
            <a:r>
              <a:rPr lang="en-US" sz="1400">
                <a:solidFill>
                  <a:srgbClr val="45464E"/>
                </a:solidFill>
                <a:latin typeface="Calibri" panose="020F0502020204030204"/>
              </a:rPr>
              <a:t>EE Models</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t&gt;    EE    Scripts</a:t>
            </a:r>
            <a:endParaRPr lang="en-US" sz="1400">
              <a:solidFill>
                <a:srgbClr val="45464E"/>
              </a:solidFill>
              <a:latin typeface="Calibri" panose="020F0502020204030204"/>
            </a:endParaRPr>
          </a:p>
          <a:p>
            <a:pPr indent="0" algn="just">
              <a:lnSpc>
                <a:spcPts val="2230"/>
              </a:lnSpc>
            </a:pPr>
            <a:r>
              <a:rPr lang="en-US" sz="2200" i="1" spc="-350">
                <a:solidFill>
                  <a:srgbClr val="45464E"/>
                </a:solidFill>
                <a:latin typeface="Calibri" panose="020F0502020204030204"/>
              </a:rPr>
              <a:t>\&gt;</a:t>
            </a:r>
            <a:r>
              <a:rPr lang="en-US" sz="1400">
                <a:solidFill>
                  <a:srgbClr val="45464E"/>
                </a:solidFill>
                <a:latin typeface="Calibri" panose="020F0502020204030204"/>
              </a:rPr>
              <a:t>    EE    Views</a:t>
            </a:r>
            <a:endParaRPr lang="en-US" sz="1400">
              <a:solidFill>
                <a:srgbClr val="45464E"/>
              </a:solidFill>
              <a:latin typeface="Calibri" panose="020F0502020204030204"/>
            </a:endParaRPr>
          </a:p>
          <a:p>
            <a:pPr indent="622300">
              <a:lnSpc>
                <a:spcPts val="2230"/>
              </a:lnSpc>
            </a:pPr>
            <a:r>
              <a:rPr lang="en-US" sz="1400">
                <a:solidFill>
                  <a:srgbClr val="45464E"/>
                </a:solidFill>
                <a:latin typeface="Calibri" panose="020F0502020204030204"/>
              </a:rPr>
              <a:t>favicon.ico ^ &lt;jE) Global.asax </a:t>
            </a:r>
            <a:r>
              <a:rPr lang="en-US" sz="1400">
                <a:solidFill>
                  <a:srgbClr val="332F38"/>
                </a:solidFill>
                <a:latin typeface="Calibri" panose="020F0502020204030204"/>
              </a:rPr>
              <a:t>£] </a:t>
            </a:r>
            <a:r>
              <a:rPr lang="en-US" sz="1400">
                <a:solidFill>
                  <a:srgbClr val="45464E"/>
                </a:solidFill>
                <a:latin typeface="Calibri" panose="020F0502020204030204"/>
              </a:rPr>
              <a:t>packages.config </a:t>
            </a:r>
            <a:r>
              <a:rPr lang="en-US" sz="1400">
                <a:solidFill>
                  <a:srgbClr val="332F38"/>
                </a:solidFill>
                <a:latin typeface="Calibri" panose="020F0502020204030204"/>
              </a:rPr>
              <a:t>£) </a:t>
            </a:r>
            <a:r>
              <a:rPr lang="en-US" sz="1400">
                <a:solidFill>
                  <a:srgbClr val="45464E"/>
                </a:solidFill>
                <a:latin typeface="Calibri" panose="020F0502020204030204"/>
              </a:rPr>
              <a:t>Web.config</a:t>
            </a:r>
            <a:endParaRPr lang="en-US" sz="1400">
              <a:solidFill>
                <a:srgbClr val="45464E"/>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39496" y="734568"/>
            <a:ext cx="6723888" cy="408432"/>
          </a:xfrm>
          <a:prstGeom prst="rect">
            <a:avLst/>
          </a:prstGeom>
        </p:spPr>
        <p:txBody>
          <a:bodyPr wrap="none" lIns="0" tIns="0" rIns="0" bIns="0">
            <a:noAutofit/>
          </a:bodyPr>
          <a:p>
            <a:pPr indent="0"/>
            <a:r>
              <a:rPr lang="en-US" sz="4200">
                <a:latin typeface="Calibri" panose="020F0502020204030204"/>
              </a:rPr>
              <a:t>ASP.NET MVC folder structure</a:t>
            </a:r>
            <a:endParaRPr lang="en-US" sz="4200">
              <a:latin typeface="Calibri" panose="020F0502020204030204"/>
            </a:endParaRPr>
          </a:p>
        </p:txBody>
      </p:sp>
      <p:sp>
        <p:nvSpPr>
          <p:cNvPr id="3" name="Rectangles 2"/>
          <p:cNvSpPr/>
          <p:nvPr/>
        </p:nvSpPr>
        <p:spPr>
          <a:xfrm>
            <a:off x="539496" y="1685544"/>
            <a:ext cx="6723888" cy="4468368"/>
          </a:xfrm>
          <a:prstGeom prst="rect">
            <a:avLst/>
          </a:prstGeom>
        </p:spPr>
        <p:txBody>
          <a:bodyPr lIns="0" tIns="0" rIns="0" bIns="0">
            <a:noAutofit/>
          </a:bodyPr>
          <a:p>
            <a:pPr marL="342900" indent="-190500">
              <a:spcAft>
                <a:spcPts val="1050"/>
              </a:spcAft>
            </a:pPr>
            <a:r>
              <a:rPr lang="en-US" sz="2600" b="1">
                <a:solidFill>
                  <a:srgbClr val="00AD50"/>
                </a:solidFill>
                <a:latin typeface="Calibri" panose="020F0502020204030204"/>
              </a:rPr>
              <a:t>Configuration files:</a:t>
            </a:r>
            <a:endParaRPr lang="en-US" sz="2600" b="1">
              <a:solidFill>
                <a:srgbClr val="00AD50"/>
              </a:solidFill>
              <a:latin typeface="Calibri" panose="020F0502020204030204"/>
            </a:endParaRPr>
          </a:p>
          <a:p>
            <a:pPr marL="342900" indent="-190500">
              <a:lnSpc>
                <a:spcPts val="2470"/>
              </a:lnSpc>
              <a:spcAft>
                <a:spcPts val="630"/>
              </a:spcAft>
            </a:pPr>
            <a:r>
              <a:rPr lang="en-US" sz="2600" b="1">
                <a:latin typeface="Calibri" panose="020F0502020204030204"/>
              </a:rPr>
              <a:t>•    Global.asax </a:t>
            </a:r>
            <a:r>
              <a:rPr lang="en-US" sz="2600">
                <a:latin typeface="Calibri" panose="020F0502020204030204"/>
              </a:rPr>
              <a:t>: file allows you to write code that runs in response to application-level events, such as </a:t>
            </a:r>
            <a:r>
              <a:rPr lang="en-US" sz="2700" i="1">
                <a:latin typeface="Calibri" panose="020F0502020204030204"/>
              </a:rPr>
              <a:t>Application_BeginRequest, application_start, application_error, session_start, session_end,</a:t>
            </a:r>
            <a:r>
              <a:rPr lang="en-US" sz="2600">
                <a:latin typeface="Calibri" panose="020F0502020204030204"/>
              </a:rPr>
              <a:t> etc.</a:t>
            </a:r>
            <a:endParaRPr lang="en-US" sz="2600">
              <a:latin typeface="Calibri" panose="020F0502020204030204"/>
            </a:endParaRPr>
          </a:p>
          <a:p>
            <a:pPr marL="342900" indent="-190500">
              <a:lnSpc>
                <a:spcPts val="2470"/>
              </a:lnSpc>
              <a:spcAft>
                <a:spcPts val="630"/>
              </a:spcAft>
            </a:pPr>
            <a:r>
              <a:rPr lang="en-US" sz="2600" b="1">
                <a:latin typeface="Calibri" panose="020F0502020204030204"/>
              </a:rPr>
              <a:t>•    Packages.config </a:t>
            </a:r>
            <a:r>
              <a:rPr lang="en-US" sz="2600">
                <a:latin typeface="Calibri" panose="020F0502020204030204"/>
              </a:rPr>
              <a:t>: file is managed by NuGet to track what packages and versions you have installed in the application.</a:t>
            </a:r>
            <a:endParaRPr lang="en-US" sz="2600">
              <a:latin typeface="Calibri" panose="020F0502020204030204"/>
            </a:endParaRPr>
          </a:p>
          <a:p>
            <a:pPr marL="152400" indent="0" algn="just">
              <a:lnSpc>
                <a:spcPts val="2520"/>
              </a:lnSpc>
            </a:pPr>
            <a:r>
              <a:rPr lang="en-US" sz="2600" b="1">
                <a:latin typeface="Calibri" panose="020F0502020204030204"/>
              </a:rPr>
              <a:t>•Web.config </a:t>
            </a:r>
            <a:r>
              <a:rPr lang="en-US" sz="2600">
                <a:latin typeface="Calibri" panose="020F0502020204030204"/>
              </a:rPr>
              <a:t>:    file contains</a:t>
            </a:r>
            <a:endParaRPr lang="en-US" sz="2600">
              <a:latin typeface="Calibri" panose="020F0502020204030204"/>
            </a:endParaRPr>
          </a:p>
          <a:p>
            <a:pPr marL="342900" indent="0">
              <a:lnSpc>
                <a:spcPts val="2520"/>
              </a:lnSpc>
            </a:pPr>
            <a:r>
              <a:rPr lang="en-US" sz="2600">
                <a:latin typeface="Calibri" panose="020F0502020204030204"/>
              </a:rPr>
              <a:t>application-level configurations.</a:t>
            </a:r>
            <a:endParaRPr lang="en-US" sz="2600">
              <a:latin typeface="Calibri" panose="020F0502020204030204"/>
            </a:endParaRPr>
          </a:p>
        </p:txBody>
      </p:sp>
      <p:graphicFrame>
        <p:nvGraphicFramePr>
          <p:cNvPr id="4" name="Table 3"/>
          <p:cNvGraphicFramePr>
            <a:graphicFrameLocks noGrp="1"/>
          </p:cNvGraphicFramePr>
          <p:nvPr/>
        </p:nvGraphicFramePr>
        <p:xfrm>
          <a:off x="7571232" y="368808"/>
          <a:ext cx="4280408" cy="1661160"/>
        </p:xfrm>
        <a:graphic>
          <a:graphicData uri="http://schemas.openxmlformats.org/drawingml/2006/table">
            <a:tbl>
              <a:tblPr/>
              <a:tblGrid>
                <a:gridCol w="1441704"/>
                <a:gridCol w="1944624"/>
                <a:gridCol w="685800"/>
                <a:gridCol w="208280"/>
              </a:tblGrid>
              <a:tr h="746760">
                <a:tc>
                  <a:txBody>
                    <a:bodyPr>
                      <a:spAutoFit/>
                    </a:bodyPr>
                    <a:p>
                      <a:pPr marL="101600" indent="0"/>
                      <a:r>
                        <a:rPr lang="en-US" sz="1400">
                          <a:solidFill>
                            <a:srgbClr val="493329"/>
                          </a:solidFill>
                          <a:latin typeface="Calibri" panose="020F0502020204030204"/>
                        </a:rPr>
                        <a:t>Solution Explorer</a:t>
                      </a:r>
                      <a:endParaRPr lang="en-US" sz="1400">
                        <a:solidFill>
                          <a:srgbClr val="493329"/>
                        </a:solidFill>
                        <a:latin typeface="Calibri" panose="020F0502020204030204"/>
                      </a:endParaRPr>
                    </a:p>
                  </a:txBody>
                  <a:tcPr marL="0" marR="0" marT="0" marB="0">
                    <a:solidFill>
                      <a:srgbClr val="D1DEEF"/>
                    </a:solidFill>
                  </a:tcPr>
                </a:tc>
                <a:tc>
                  <a:txBody>
                    <a:bodyPr>
                      <a:spAutoFit/>
                    </a:bodyPr>
                    <a:p>
                      <a:pPr marL="152400" indent="0"/>
                      <a:r>
                        <a:rPr lang="en-US" sz="1400" baseline="30000">
                          <a:solidFill>
                            <a:srgbClr val="2C4A4C"/>
                          </a:solidFill>
                          <a:latin typeface="Calibri" panose="020F0502020204030204"/>
                        </a:rPr>
                        <a:t>T</a:t>
                      </a:r>
                      <a:r>
                        <a:rPr lang="en-US" sz="1400">
                          <a:solidFill>
                            <a:srgbClr val="2C4A4C"/>
                          </a:solidFill>
                          <a:latin typeface="Calibri" panose="020F0502020204030204"/>
                        </a:rPr>
                        <a:t>© </a:t>
                      </a:r>
                      <a:r>
                        <a:rPr lang="en-US" sz="1400">
                          <a:solidFill>
                            <a:srgbClr val="1E1F38"/>
                          </a:solidFill>
                          <a:latin typeface="Calibri" panose="020F0502020204030204"/>
                        </a:rPr>
                        <a:t>- </a:t>
                      </a:r>
                      <a:r>
                        <a:rPr lang="en-US" sz="3400">
                          <a:solidFill>
                            <a:srgbClr val="1E1F38"/>
                          </a:solidFill>
                          <a:latin typeface="Calibri" panose="020F0502020204030204"/>
                        </a:rPr>
                        <a:t>c </a:t>
                      </a:r>
                      <a:r>
                        <a:rPr lang="en-US" sz="3400">
                          <a:solidFill>
                            <a:srgbClr val="325199"/>
                          </a:solidFill>
                          <a:latin typeface="Calibri" panose="020F0502020204030204"/>
                        </a:rPr>
                        <a:t>o </a:t>
                      </a:r>
                      <a:r>
                        <a:rPr lang="en-US" sz="3400">
                          <a:solidFill>
                            <a:srgbClr val="2C4A4C"/>
                          </a:solidFill>
                          <a:latin typeface="Calibri" panose="020F0502020204030204"/>
                        </a:rPr>
                        <a:t>a o</a:t>
                      </a:r>
                      <a:endParaRPr lang="en-US" sz="3400">
                        <a:solidFill>
                          <a:srgbClr val="2C4A4C"/>
                        </a:solidFill>
                        <a:latin typeface="Calibri" panose="020F0502020204030204"/>
                      </a:endParaRPr>
                    </a:p>
                  </a:txBody>
                  <a:tcPr marL="0" marR="0" marT="0" marB="0" anchor="b">
                    <a:solidFill>
                      <a:srgbClr val="F4CC84"/>
                    </a:solidFill>
                  </a:tcPr>
                </a:tc>
                <a:tc gridSpan="2">
                  <a:txBody>
                    <a:bodyPr>
                      <a:spAutoFit/>
                    </a:bodyPr>
                    <a:p>
                      <a:pPr marL="127000" marR="127000" indent="0" algn="just">
                        <a:lnSpc>
                          <a:spcPts val="4010"/>
                        </a:lnSpc>
                      </a:pPr>
                      <a:r>
                        <a:rPr lang="en-US" sz="1500" b="1">
                          <a:solidFill>
                            <a:srgbClr val="866011"/>
                          </a:solidFill>
                          <a:latin typeface="Calibri" panose="020F0502020204030204"/>
                        </a:rPr>
                        <a:t>▼ -Ca </a:t>
                      </a:r>
                      <a:r>
                        <a:rPr lang="en-US" sz="1400">
                          <a:solidFill>
                            <a:srgbClr val="866011"/>
                          </a:solidFill>
                          <a:latin typeface="Calibri" panose="020F0502020204030204"/>
                        </a:rPr>
                        <a:t>X </a:t>
                      </a:r>
                      <a:r>
                        <a:rPr lang="en-US" sz="3400">
                          <a:solidFill>
                            <a:srgbClr val="574733"/>
                          </a:solidFill>
                          <a:latin typeface="Calibri" panose="020F0502020204030204"/>
                        </a:rPr>
                        <a:t>^0</a:t>
                      </a:r>
                      <a:endParaRPr lang="en-US" sz="3400">
                        <a:solidFill>
                          <a:srgbClr val="574733"/>
                        </a:solidFill>
                        <a:latin typeface="Calibri" panose="020F0502020204030204"/>
                      </a:endParaRPr>
                    </a:p>
                  </a:txBody>
                  <a:tcPr marL="0" marR="0" marT="0" marB="0">
                    <a:solidFill>
                      <a:srgbClr val="F4CC84"/>
                    </a:solidFill>
                  </a:tcPr>
                </a:tc>
                <a:tc hMerge="1">
                  <a:tcPr marL="0" marR="0" marT="0" marB="0"/>
                </a:tc>
              </a:tr>
              <a:tr h="320040">
                <a:tc gridSpan="2">
                  <a:txBody>
                    <a:bodyPr>
                      <a:spAutoFit/>
                    </a:bodyPr>
                    <a:p>
                      <a:pPr marL="127000" indent="0"/>
                      <a:r>
                        <a:rPr lang="en-US" sz="1400">
                          <a:solidFill>
                            <a:srgbClr val="888888"/>
                          </a:solidFill>
                          <a:latin typeface="Calibri" panose="020F0502020204030204"/>
                        </a:rPr>
                        <a:t>Search Solution Explorer (Ctrl+;)</a:t>
                      </a:r>
                      <a:endParaRPr lang="en-US" sz="1400">
                        <a:solidFill>
                          <a:srgbClr val="888888"/>
                        </a:solidFill>
                        <a:latin typeface="Calibri" panose="020F0502020204030204"/>
                      </a:endParaRPr>
                    </a:p>
                  </a:txBody>
                  <a:tcPr marL="0" marR="0" marT="0" marB="0" anchor="b"/>
                </a:tc>
                <a:tc hMerge="1">
                  <a:tcPr marL="0" marR="0" marT="0" marB="0"/>
                </a:tc>
                <a:tc>
                  <a:txBody>
                    <a:bodyPr>
                      <a:spAutoFit/>
                    </a:bodyPr>
                    <a:p>
                      <a:pPr indent="0" algn="r"/>
                      <a:r>
                        <a:rPr lang="en-US" sz="2000" b="1" i="1">
                          <a:solidFill>
                            <a:srgbClr val="747474"/>
                          </a:solidFill>
                          <a:latin typeface="Palatino Linotype" panose="02040502050505030304"/>
                        </a:rPr>
                        <a:t>P</a:t>
                      </a:r>
                      <a:endParaRPr lang="en-US" sz="2000" b="1" i="1">
                        <a:solidFill>
                          <a:srgbClr val="747474"/>
                        </a:solidFill>
                        <a:latin typeface="Palatino Linotype" panose="02040502050505030304"/>
                      </a:endParaRPr>
                    </a:p>
                  </a:txBody>
                  <a:tcPr marL="0" marR="0" marT="0" marB="0" anchor="b"/>
                </a:tc>
                <a:tc>
                  <a:txBody>
                    <a:bodyPr>
                      <a:spAutoFit/>
                    </a:bodyPr>
                    <a:p>
                      <a:endParaRPr sz="1600"/>
                    </a:p>
                  </a:txBody>
                  <a:tcPr marL="0" marR="0" marT="0" marB="0">
                    <a:solidFill>
                      <a:srgbClr val="E8EDFD"/>
                    </a:solidFill>
                  </a:tcPr>
                </a:tc>
              </a:tr>
              <a:tr h="313944">
                <a:tc gridSpan="4">
                  <a:txBody>
                    <a:bodyPr>
                      <a:spAutoFit/>
                    </a:bodyPr>
                    <a:p>
                      <a:pPr marR="190500" indent="0" algn="ctr"/>
                      <a:r>
                        <a:rPr lang="en-US" sz="1400">
                          <a:solidFill>
                            <a:srgbClr val="545454"/>
                          </a:solidFill>
                          <a:latin typeface="Calibri" panose="020F0502020204030204"/>
                        </a:rPr>
                        <a:t>Solution 'MyMVCApplication' (1 of 1 project)</a:t>
                      </a:r>
                      <a:endParaRPr lang="en-US" sz="1400">
                        <a:solidFill>
                          <a:srgbClr val="545454"/>
                        </a:solidFill>
                        <a:latin typeface="Calibri" panose="020F0502020204030204"/>
                      </a:endParaRPr>
                    </a:p>
                  </a:txBody>
                  <a:tcPr marL="0" marR="0" marT="0" marB="0" anchor="b"/>
                </a:tc>
                <a:tc hMerge="1">
                  <a:tcPr marL="0" marR="0" marT="0" marB="0"/>
                </a:tc>
                <a:tc hMerge="1">
                  <a:tcPr marL="0" marR="0" marT="0" marB="0"/>
                </a:tc>
                <a:tc hMerge="1">
                  <a:tcPr marL="0" marR="0" marT="0" marB="0"/>
                </a:tc>
              </a:tr>
              <a:tr h="280416">
                <a:tc gridSpan="4">
                  <a:txBody>
                    <a:bodyPr>
                      <a:spAutoFit/>
                    </a:bodyPr>
                    <a:p>
                      <a:pPr marL="203200" indent="0"/>
                      <a:r>
                        <a:rPr lang="en-US" sz="1000" i="1" baseline="30000">
                          <a:solidFill>
                            <a:srgbClr val="1E1F38"/>
                          </a:solidFill>
                          <a:latin typeface="Calibri" panose="020F0502020204030204"/>
                        </a:rPr>
                        <a:t>A</a:t>
                      </a:r>
                      <a:r>
                        <a:rPr lang="en-US" sz="1500" b="1">
                          <a:solidFill>
                            <a:srgbClr val="1E1F38"/>
                          </a:solidFill>
                          <a:latin typeface="Calibri" panose="020F0502020204030204"/>
                        </a:rPr>
                        <a:t> </a:t>
                      </a:r>
                      <a:r>
                        <a:rPr lang="en-US" sz="1500" b="1">
                          <a:solidFill>
                            <a:srgbClr val="2C4A4C"/>
                          </a:solidFill>
                          <a:latin typeface="Calibri" panose="020F0502020204030204"/>
                        </a:rPr>
                        <a:t>§0 </a:t>
                      </a:r>
                      <a:r>
                        <a:rPr lang="en-US" sz="1500" b="1">
                          <a:solidFill>
                            <a:srgbClr val="1E1F38"/>
                          </a:solidFill>
                          <a:latin typeface="Calibri" panose="020F0502020204030204"/>
                        </a:rPr>
                        <a:t>MyMVCApplication</a:t>
                      </a:r>
                      <a:endParaRPr lang="en-US" sz="1500" b="1">
                        <a:solidFill>
                          <a:srgbClr val="1E1F38"/>
                        </a:solidFill>
                        <a:latin typeface="Calibri" panose="020F0502020204030204"/>
                      </a:endParaRPr>
                    </a:p>
                  </a:txBody>
                  <a:tcPr marL="0" marR="0" marT="0" marB="0" anchor="b">
                    <a:solidFill>
                      <a:srgbClr val="D1DEEF"/>
                    </a:solidFill>
                  </a:tcPr>
                </a:tc>
                <a:tc hMerge="1">
                  <a:tcPr marL="0" marR="0" marT="0" marB="0"/>
                </a:tc>
                <a:tc hMerge="1">
                  <a:tcPr marL="0" marR="0" marT="0" marB="0"/>
                </a:tc>
                <a:tc hMerge="1">
                  <a:tcPr marL="0" marR="0" marT="0" marB="0"/>
                </a:tc>
              </a:tr>
            </a:tbl>
          </a:graphicData>
        </a:graphic>
      </p:graphicFrame>
      <p:sp>
        <p:nvSpPr>
          <p:cNvPr id="5" name="Rectangles 4"/>
          <p:cNvSpPr/>
          <p:nvPr/>
        </p:nvSpPr>
        <p:spPr>
          <a:xfrm>
            <a:off x="8007096" y="2054352"/>
            <a:ext cx="1426464" cy="496824"/>
          </a:xfrm>
          <a:prstGeom prst="rect">
            <a:avLst/>
          </a:prstGeom>
        </p:spPr>
        <p:txBody>
          <a:bodyPr lIns="0" tIns="0" rIns="0" bIns="0">
            <a:noAutofit/>
          </a:bodyPr>
          <a:p>
            <a:pPr indent="0" algn="just">
              <a:spcAft>
                <a:spcPts val="630"/>
              </a:spcAft>
            </a:pPr>
            <a:r>
              <a:rPr lang="en-US" sz="1400">
                <a:solidFill>
                  <a:srgbClr val="45464E"/>
                </a:solidFill>
                <a:latin typeface="Calibri" panose="020F0502020204030204"/>
              </a:rPr>
              <a:t>&gt;    /&gt; Properties</a:t>
            </a:r>
            <a:endParaRPr lang="en-US" sz="1400">
              <a:solidFill>
                <a:srgbClr val="45464E"/>
              </a:solidFill>
              <a:latin typeface="Calibri" panose="020F0502020204030204"/>
            </a:endParaRPr>
          </a:p>
          <a:p>
            <a:pPr indent="0" algn="just"/>
            <a:r>
              <a:rPr lang="en-US" sz="1400">
                <a:solidFill>
                  <a:srgbClr val="45464E"/>
                </a:solidFill>
                <a:latin typeface="Calibri" panose="020F0502020204030204"/>
              </a:rPr>
              <a:t>&gt;    References</a:t>
            </a:r>
            <a:endParaRPr lang="en-US" sz="1400">
              <a:solidFill>
                <a:srgbClr val="45464E"/>
              </a:solidFill>
              <a:latin typeface="Calibri" panose="020F0502020204030204"/>
            </a:endParaRPr>
          </a:p>
        </p:txBody>
      </p:sp>
      <p:sp>
        <p:nvSpPr>
          <p:cNvPr id="6" name="Rectangles 5"/>
          <p:cNvSpPr/>
          <p:nvPr/>
        </p:nvSpPr>
        <p:spPr>
          <a:xfrm>
            <a:off x="8007096" y="2639568"/>
            <a:ext cx="1840992" cy="3380232"/>
          </a:xfrm>
          <a:prstGeom prst="rect">
            <a:avLst/>
          </a:prstGeom>
        </p:spPr>
        <p:txBody>
          <a:bodyPr lIns="0" tIns="0" rIns="0" bIns="0">
            <a:noAutofit/>
          </a:bodyPr>
          <a:p>
            <a:pPr marL="330200" indent="0">
              <a:lnSpc>
                <a:spcPts val="2230"/>
              </a:lnSpc>
            </a:pPr>
            <a:r>
              <a:rPr lang="en-US" sz="1400">
                <a:solidFill>
                  <a:srgbClr val="45464E"/>
                </a:solidFill>
                <a:latin typeface="Calibri" panose="020F0502020204030204"/>
              </a:rPr>
              <a:t>EE App_Data</a:t>
            </a:r>
            <a:endParaRPr lang="en-US" sz="1400">
              <a:solidFill>
                <a:srgbClr val="45464E"/>
              </a:solidFill>
              <a:latin typeface="Calibri" panose="020F0502020204030204"/>
            </a:endParaRPr>
          </a:p>
          <a:p>
            <a:pPr marL="330200" marR="469900" indent="-330200">
              <a:lnSpc>
                <a:spcPts val="2230"/>
              </a:lnSpc>
            </a:pPr>
            <a:r>
              <a:rPr lang="en-US" sz="1400">
                <a:solidFill>
                  <a:srgbClr val="45464E"/>
                </a:solidFill>
                <a:latin typeface="Calibri" panose="020F0502020204030204"/>
              </a:rPr>
              <a:t>&gt;    EE App_Start </a:t>
            </a:r>
            <a:r>
              <a:rPr lang="en-US" sz="1400">
                <a:solidFill>
                  <a:srgbClr val="7A7432"/>
                </a:solidFill>
                <a:latin typeface="Calibri" panose="020F0502020204030204"/>
              </a:rPr>
              <a:t>EE </a:t>
            </a:r>
            <a:r>
              <a:rPr lang="en-US" sz="1400">
                <a:solidFill>
                  <a:srgbClr val="45464E"/>
                </a:solidFill>
                <a:latin typeface="Calibri" panose="020F0502020204030204"/>
              </a:rPr>
              <a:t>Content</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    EE    Controllers</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&gt;    EE    fonts</a:t>
            </a:r>
            <a:endParaRPr lang="en-US" sz="1400">
              <a:solidFill>
                <a:srgbClr val="45464E"/>
              </a:solidFill>
              <a:latin typeface="Calibri" panose="020F0502020204030204"/>
            </a:endParaRPr>
          </a:p>
          <a:p>
            <a:pPr marL="330200" indent="0">
              <a:lnSpc>
                <a:spcPts val="2230"/>
              </a:lnSpc>
            </a:pPr>
            <a:r>
              <a:rPr lang="en-US" sz="1400">
                <a:solidFill>
                  <a:srgbClr val="45464E"/>
                </a:solidFill>
                <a:latin typeface="Calibri" panose="020F0502020204030204"/>
              </a:rPr>
              <a:t>EE Models</a:t>
            </a:r>
            <a:endParaRPr lang="en-US" sz="1400">
              <a:solidFill>
                <a:srgbClr val="45464E"/>
              </a:solidFill>
              <a:latin typeface="Calibri" panose="020F0502020204030204"/>
            </a:endParaRPr>
          </a:p>
          <a:p>
            <a:pPr indent="0" algn="just">
              <a:lnSpc>
                <a:spcPts val="2230"/>
              </a:lnSpc>
            </a:pPr>
            <a:r>
              <a:rPr lang="en-US" sz="1400">
                <a:solidFill>
                  <a:srgbClr val="45464E"/>
                </a:solidFill>
                <a:latin typeface="Calibri" panose="020F0502020204030204"/>
              </a:rPr>
              <a:t>t&gt;    EE    Scripts</a:t>
            </a:r>
            <a:endParaRPr lang="en-US" sz="1400">
              <a:solidFill>
                <a:srgbClr val="45464E"/>
              </a:solidFill>
              <a:latin typeface="Calibri" panose="020F0502020204030204"/>
            </a:endParaRPr>
          </a:p>
          <a:p>
            <a:pPr indent="0" algn="just">
              <a:lnSpc>
                <a:spcPts val="2230"/>
              </a:lnSpc>
            </a:pPr>
            <a:r>
              <a:rPr lang="en-US" sz="2200" i="1" spc="-350">
                <a:solidFill>
                  <a:srgbClr val="45464E"/>
                </a:solidFill>
                <a:latin typeface="Calibri" panose="020F0502020204030204"/>
              </a:rPr>
              <a:t>\&gt;</a:t>
            </a:r>
            <a:r>
              <a:rPr lang="en-US" sz="1400">
                <a:solidFill>
                  <a:srgbClr val="45464E"/>
                </a:solidFill>
                <a:latin typeface="Calibri" panose="020F0502020204030204"/>
              </a:rPr>
              <a:t>    EE    Views</a:t>
            </a:r>
            <a:endParaRPr lang="en-US" sz="1400">
              <a:solidFill>
                <a:srgbClr val="45464E"/>
              </a:solidFill>
              <a:latin typeface="Calibri" panose="020F0502020204030204"/>
            </a:endParaRPr>
          </a:p>
          <a:p>
            <a:pPr indent="622300">
              <a:lnSpc>
                <a:spcPts val="2230"/>
              </a:lnSpc>
            </a:pPr>
            <a:r>
              <a:rPr lang="en-US" sz="1400">
                <a:solidFill>
                  <a:srgbClr val="45464E"/>
                </a:solidFill>
                <a:latin typeface="Calibri" panose="020F0502020204030204"/>
              </a:rPr>
              <a:t>favicon.ico ^ &lt;jE) Global.asax </a:t>
            </a:r>
            <a:r>
              <a:rPr lang="en-US" sz="1400">
                <a:solidFill>
                  <a:srgbClr val="332F38"/>
                </a:solidFill>
                <a:latin typeface="Calibri" panose="020F0502020204030204"/>
              </a:rPr>
              <a:t>£] </a:t>
            </a:r>
            <a:r>
              <a:rPr lang="en-US" sz="1400">
                <a:solidFill>
                  <a:srgbClr val="45464E"/>
                </a:solidFill>
                <a:latin typeface="Calibri" panose="020F0502020204030204"/>
              </a:rPr>
              <a:t>packages.config </a:t>
            </a:r>
            <a:r>
              <a:rPr lang="en-US" sz="1400">
                <a:solidFill>
                  <a:srgbClr val="332F38"/>
                </a:solidFill>
                <a:latin typeface="Calibri" panose="020F0502020204030204"/>
              </a:rPr>
              <a:t>£] </a:t>
            </a:r>
            <a:r>
              <a:rPr lang="en-US" sz="1400">
                <a:solidFill>
                  <a:srgbClr val="45464E"/>
                </a:solidFill>
                <a:latin typeface="Calibri" panose="020F0502020204030204"/>
              </a:rPr>
              <a:t>Web.config</a:t>
            </a:r>
            <a:endParaRPr lang="en-US" sz="1400">
              <a:solidFill>
                <a:srgbClr val="45464E"/>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6912" y="6477000"/>
            <a:ext cx="170688" cy="134112"/>
          </a:xfrm>
          <a:prstGeom prst="rect">
            <a:avLst/>
          </a:prstGeom>
        </p:spPr>
        <p:txBody>
          <a:bodyPr wrap="none" lIns="0" tIns="0" rIns="0" bIns="0">
            <a:noAutofit/>
          </a:bodyPr>
          <a:p>
            <a:pPr indent="0"/>
            <a:r>
              <a:rPr lang="en-US" sz="800" b="1">
                <a:solidFill>
                  <a:srgbClr val="888888"/>
                </a:solidFill>
                <a:latin typeface="Arial" panose="020B0604020202020204"/>
              </a:rPr>
              <a:t>10</a:t>
            </a:r>
            <a:endParaRPr lang="en-US" sz="800" b="1">
              <a:solidFill>
                <a:srgbClr val="888888"/>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4492752" cy="515112"/>
          </a:xfrm>
          <a:prstGeom prst="rect">
            <a:avLst/>
          </a:prstGeom>
        </p:spPr>
        <p:txBody>
          <a:bodyPr wrap="none" lIns="0" tIns="0" rIns="0" bIns="0">
            <a:noAutofit/>
          </a:bodyPr>
          <a:p>
            <a:pPr indent="0"/>
            <a:r>
              <a:rPr lang="en-US" sz="4200">
                <a:latin typeface="Calibri" panose="020F0502020204030204"/>
              </a:rPr>
              <a:t>Creating Controllers</a:t>
            </a:r>
            <a:endParaRPr lang="en-US" sz="4200">
              <a:latin typeface="Calibri" panose="020F0502020204030204"/>
            </a:endParaRPr>
          </a:p>
        </p:txBody>
      </p:sp>
      <p:sp>
        <p:nvSpPr>
          <p:cNvPr id="3" name="Rectangles 2"/>
          <p:cNvSpPr/>
          <p:nvPr/>
        </p:nvSpPr>
        <p:spPr>
          <a:xfrm>
            <a:off x="981456" y="1911096"/>
            <a:ext cx="10235184" cy="2642616"/>
          </a:xfrm>
          <a:prstGeom prst="rect">
            <a:avLst/>
          </a:prstGeom>
        </p:spPr>
        <p:txBody>
          <a:bodyPr lIns="0" tIns="0" rIns="0" bIns="0">
            <a:noAutofit/>
          </a:bodyPr>
          <a:p>
            <a:pPr marL="190500" indent="-190500">
              <a:spcAft>
                <a:spcPts val="1260"/>
              </a:spcAft>
            </a:pPr>
            <a:r>
              <a:rPr lang="en-US" sz="2600">
                <a:latin typeface="Calibri" panose="020F0502020204030204"/>
              </a:rPr>
              <a:t>•The Controller in MVC architecture </a:t>
            </a:r>
            <a:r>
              <a:rPr lang="en-US" sz="2600">
                <a:solidFill>
                  <a:srgbClr val="FC0000"/>
                </a:solidFill>
                <a:latin typeface="Calibri" panose="020F0502020204030204"/>
              </a:rPr>
              <a:t>handles any incoming URL request</a:t>
            </a:r>
            <a:endParaRPr lang="en-US" sz="2600">
              <a:solidFill>
                <a:srgbClr val="FC0000"/>
              </a:solidFill>
              <a:latin typeface="Calibri" panose="020F0502020204030204"/>
            </a:endParaRPr>
          </a:p>
          <a:p>
            <a:pPr marL="190500" indent="-190500">
              <a:lnSpc>
                <a:spcPts val="3025"/>
              </a:lnSpc>
              <a:spcAft>
                <a:spcPts val="630"/>
              </a:spcAft>
            </a:pPr>
            <a:r>
              <a:rPr lang="en-US" sz="2600">
                <a:latin typeface="Calibri" panose="020F0502020204030204"/>
              </a:rPr>
              <a:t>•Controller is a class derived from the base class </a:t>
            </a:r>
            <a:r>
              <a:rPr lang="en-US" sz="2600">
                <a:solidFill>
                  <a:srgbClr val="FC0000"/>
                </a:solidFill>
                <a:latin typeface="Calibri" panose="020F0502020204030204"/>
              </a:rPr>
              <a:t>Sy ste m.Web.Mvc.Controller</a:t>
            </a:r>
            <a:endParaRPr lang="en-US" sz="2600">
              <a:solidFill>
                <a:srgbClr val="FC0000"/>
              </a:solidFill>
              <a:latin typeface="Calibri" panose="020F0502020204030204"/>
            </a:endParaRPr>
          </a:p>
          <a:p>
            <a:pPr marL="190500" indent="-190500">
              <a:spcAft>
                <a:spcPts val="1260"/>
              </a:spcAft>
            </a:pPr>
            <a:r>
              <a:rPr lang="en-US" sz="2600">
                <a:latin typeface="Calibri" panose="020F0502020204030204"/>
              </a:rPr>
              <a:t>•Controller class contains public methods called Action methods.</a:t>
            </a:r>
            <a:endParaRPr lang="en-US" sz="2600">
              <a:latin typeface="Calibri" panose="020F0502020204030204"/>
            </a:endParaRPr>
          </a:p>
          <a:p>
            <a:pPr marL="190500" indent="-190500">
              <a:lnSpc>
                <a:spcPts val="3025"/>
              </a:lnSpc>
            </a:pPr>
            <a:r>
              <a:rPr lang="en-US" sz="2600">
                <a:solidFill>
                  <a:srgbClr val="FC0000"/>
                </a:solidFill>
                <a:latin typeface="Calibri" panose="020F0502020204030204"/>
              </a:rPr>
              <a:t>•Controller </a:t>
            </a:r>
            <a:r>
              <a:rPr lang="en-US" sz="2600">
                <a:latin typeface="Calibri" panose="020F0502020204030204"/>
              </a:rPr>
              <a:t>and </a:t>
            </a:r>
            <a:r>
              <a:rPr lang="en-US" sz="2600">
                <a:solidFill>
                  <a:srgbClr val="FC0000"/>
                </a:solidFill>
                <a:latin typeface="Calibri" panose="020F0502020204030204"/>
              </a:rPr>
              <a:t>its action method </a:t>
            </a:r>
            <a:r>
              <a:rPr lang="en-US" sz="2600">
                <a:latin typeface="Calibri" panose="020F0502020204030204"/>
              </a:rPr>
              <a:t>handles </a:t>
            </a:r>
            <a:r>
              <a:rPr lang="en-US" sz="2600">
                <a:solidFill>
                  <a:srgbClr val="FC0000"/>
                </a:solidFill>
                <a:latin typeface="Calibri" panose="020F0502020204030204"/>
              </a:rPr>
              <a:t>incoming browser requests, </a:t>
            </a:r>
            <a:r>
              <a:rPr lang="en-US" sz="2600">
                <a:latin typeface="Calibri" panose="020F0502020204030204"/>
              </a:rPr>
              <a:t>retrieves necessary model data and returns appropriate responses.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800" b="1">
                <a:solidFill>
                  <a:srgbClr val="888888"/>
                </a:solidFill>
                <a:latin typeface="Arial" panose="020B0604020202020204"/>
              </a:rPr>
              <a:t>11</a:t>
            </a:r>
            <a:endParaRPr lang="en-US" sz="800" b="1">
              <a:solidFill>
                <a:srgbClr val="888888"/>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43712" y="481584"/>
            <a:ext cx="5242560" cy="597408"/>
          </a:xfrm>
          <a:prstGeom prst="rect">
            <a:avLst/>
          </a:prstGeom>
        </p:spPr>
        <p:txBody>
          <a:bodyPr wrap="none" lIns="0" tIns="0" rIns="0" bIns="0">
            <a:noAutofit/>
          </a:bodyPr>
          <a:p>
            <a:pPr indent="0"/>
            <a:r>
              <a:rPr lang="en-US" sz="4200">
                <a:latin typeface="Calibri" panose="020F0502020204030204"/>
              </a:rPr>
              <a:t>Creating the Controller</a:t>
            </a:r>
            <a:endParaRPr lang="en-US" sz="4200">
              <a:latin typeface="Calibri" panose="020F0502020204030204"/>
            </a:endParaRPr>
          </a:p>
        </p:txBody>
      </p:sp>
      <p:graphicFrame>
        <p:nvGraphicFramePr>
          <p:cNvPr id="3" name="Table 2"/>
          <p:cNvGraphicFramePr>
            <a:graphicFrameLocks noGrp="1"/>
          </p:cNvGraphicFramePr>
          <p:nvPr/>
        </p:nvGraphicFramePr>
        <p:xfrm>
          <a:off x="667512" y="1441704"/>
          <a:ext cx="4876800" cy="786384"/>
        </p:xfrm>
        <a:graphic>
          <a:graphicData uri="http://schemas.openxmlformats.org/drawingml/2006/table">
            <a:tbl>
              <a:tblPr/>
              <a:tblGrid>
                <a:gridCol w="569976"/>
                <a:gridCol w="731520"/>
                <a:gridCol w="701040"/>
                <a:gridCol w="280416"/>
                <a:gridCol w="542544"/>
                <a:gridCol w="902208"/>
                <a:gridCol w="1149096"/>
              </a:tblGrid>
              <a:tr h="268224">
                <a:tc>
                  <a:txBody>
                    <a:bodyPr>
                      <a:spAutoFit/>
                    </a:bodyPr>
                    <a:p>
                      <a:pPr marL="88900" indent="0"/>
                      <a:r>
                        <a:rPr lang="en-US" sz="750">
                          <a:solidFill>
                            <a:srgbClr val="834CC5"/>
                          </a:solidFill>
                          <a:latin typeface="Constantia" panose="02030602050306030303"/>
                        </a:rPr>
                        <a:t>00 </a:t>
                      </a:r>
                      <a:r>
                        <a:rPr lang="en-US" sz="750">
                          <a:solidFill>
                            <a:srgbClr val="2E4C62"/>
                          </a:solidFill>
                          <a:latin typeface="Constantia" panose="02030602050306030303"/>
                        </a:rPr>
                        <a:t>File</a:t>
                      </a:r>
                      <a:endParaRPr lang="en-US" sz="750">
                        <a:solidFill>
                          <a:srgbClr val="2E4C62"/>
                        </a:solidFill>
                        <a:latin typeface="Constantia" panose="02030602050306030303"/>
                      </a:endParaRPr>
                    </a:p>
                  </a:txBody>
                  <a:tcPr marL="0" marR="0" marT="0" marB="0" anchor="ctr">
                    <a:solidFill>
                      <a:srgbClr val="D1DEEF"/>
                    </a:solidFill>
                  </a:tcPr>
                </a:tc>
                <a:tc>
                  <a:txBody>
                    <a:bodyPr>
                      <a:spAutoFit/>
                    </a:bodyPr>
                    <a:p>
                      <a:pPr indent="0"/>
                      <a:r>
                        <a:rPr lang="en-US" sz="750">
                          <a:solidFill>
                            <a:srgbClr val="45464E"/>
                          </a:solidFill>
                          <a:latin typeface="Constantia" panose="02030602050306030303"/>
                        </a:rPr>
                        <a:t>Edit View</a:t>
                      </a:r>
                      <a:endParaRPr lang="en-US" sz="750">
                        <a:solidFill>
                          <a:srgbClr val="45464E"/>
                        </a:solidFill>
                        <a:latin typeface="Constantia" panose="02030602050306030303"/>
                      </a:endParaRPr>
                    </a:p>
                  </a:txBody>
                  <a:tcPr marL="0" marR="0" marT="0" marB="0" anchor="ctr">
                    <a:solidFill>
                      <a:srgbClr val="D1DEEF"/>
                    </a:solidFill>
                  </a:tcPr>
                </a:tc>
                <a:tc>
                  <a:txBody>
                    <a:bodyPr>
                      <a:spAutoFit/>
                    </a:bodyPr>
                    <a:p>
                      <a:pPr indent="0"/>
                      <a:r>
                        <a:rPr lang="en-US" sz="750">
                          <a:solidFill>
                            <a:srgbClr val="45464E"/>
                          </a:solidFill>
                          <a:latin typeface="Constantia" panose="02030602050306030303"/>
                        </a:rPr>
                        <a:t>Git Project</a:t>
                      </a:r>
                      <a:endParaRPr lang="en-US" sz="750">
                        <a:solidFill>
                          <a:srgbClr val="45464E"/>
                        </a:solidFill>
                        <a:latin typeface="Constantia" panose="02030602050306030303"/>
                      </a:endParaRPr>
                    </a:p>
                  </a:txBody>
                  <a:tcPr marL="0" marR="0" marT="0" marB="0" anchor="ctr">
                    <a:solidFill>
                      <a:srgbClr val="D1DEEF"/>
                    </a:solidFill>
                  </a:tcPr>
                </a:tc>
                <a:tc>
                  <a:txBody>
                    <a:bodyPr>
                      <a:spAutoFit/>
                    </a:bodyPr>
                    <a:p>
                      <a:pPr indent="0"/>
                      <a:r>
                        <a:rPr lang="en-US" sz="750">
                          <a:solidFill>
                            <a:srgbClr val="45464E"/>
                          </a:solidFill>
                          <a:latin typeface="Constantia" panose="02030602050306030303"/>
                        </a:rPr>
                        <a:t>Build</a:t>
                      </a:r>
                      <a:endParaRPr lang="en-US" sz="750">
                        <a:solidFill>
                          <a:srgbClr val="45464E"/>
                        </a:solidFill>
                        <a:latin typeface="Constantia" panose="02030602050306030303"/>
                      </a:endParaRPr>
                    </a:p>
                  </a:txBody>
                  <a:tcPr marL="0" marR="0" marT="0" marB="0" anchor="ctr">
                    <a:solidFill>
                      <a:srgbClr val="D1DEEF"/>
                    </a:solidFill>
                  </a:tcPr>
                </a:tc>
                <a:tc>
                  <a:txBody>
                    <a:bodyPr>
                      <a:spAutoFit/>
                    </a:bodyPr>
                    <a:p>
                      <a:pPr indent="0" algn="r"/>
                      <a:r>
                        <a:rPr lang="en-US" sz="750">
                          <a:solidFill>
                            <a:srgbClr val="45464E"/>
                          </a:solidFill>
                          <a:latin typeface="Constantia" panose="02030602050306030303"/>
                        </a:rPr>
                        <a:t>Debug</a:t>
                      </a:r>
                      <a:endParaRPr lang="en-US" sz="750">
                        <a:solidFill>
                          <a:srgbClr val="45464E"/>
                        </a:solidFill>
                        <a:latin typeface="Constantia" panose="02030602050306030303"/>
                      </a:endParaRPr>
                    </a:p>
                  </a:txBody>
                  <a:tcPr marL="0" marR="0" marT="0" marB="0" anchor="ctr">
                    <a:solidFill>
                      <a:srgbClr val="D1DEEF"/>
                    </a:solidFill>
                  </a:tcPr>
                </a:tc>
                <a:tc>
                  <a:txBody>
                    <a:bodyPr>
                      <a:spAutoFit/>
                    </a:bodyPr>
                    <a:p>
                      <a:pPr indent="0"/>
                      <a:r>
                        <a:rPr lang="en-US" sz="750">
                          <a:solidFill>
                            <a:srgbClr val="45464E"/>
                          </a:solidFill>
                          <a:latin typeface="Constantia" panose="02030602050306030303"/>
                        </a:rPr>
                        <a:t>Test Analyze</a:t>
                      </a:r>
                      <a:endParaRPr lang="en-US" sz="750">
                        <a:solidFill>
                          <a:srgbClr val="45464E"/>
                        </a:solidFill>
                        <a:latin typeface="Constantia" panose="02030602050306030303"/>
                      </a:endParaRPr>
                    </a:p>
                  </a:txBody>
                  <a:tcPr marL="0" marR="0" marT="0" marB="0" anchor="ctr">
                    <a:solidFill>
                      <a:srgbClr val="D1DEEF"/>
                    </a:solidFill>
                  </a:tcPr>
                </a:tc>
                <a:tc>
                  <a:txBody>
                    <a:bodyPr>
                      <a:spAutoFit/>
                    </a:bodyPr>
                    <a:p>
                      <a:pPr indent="0"/>
                      <a:r>
                        <a:rPr lang="en-US" sz="750">
                          <a:solidFill>
                            <a:srgbClr val="4D4160"/>
                          </a:solidFill>
                          <a:latin typeface="Constantia" panose="02030602050306030303"/>
                        </a:rPr>
                        <a:t>Tools Extensions Wi |</a:t>
                      </a:r>
                      <a:endParaRPr lang="en-US" sz="750">
                        <a:solidFill>
                          <a:srgbClr val="4D4160"/>
                        </a:solidFill>
                        <a:latin typeface="Constantia" panose="02030602050306030303"/>
                      </a:endParaRPr>
                    </a:p>
                  </a:txBody>
                  <a:tcPr marL="0" marR="0" marT="0" marB="0">
                    <a:solidFill>
                      <a:srgbClr val="D1DEEF"/>
                    </a:solidFill>
                  </a:tcPr>
                </a:tc>
              </a:tr>
              <a:tr h="262128">
                <a:tc>
                  <a:txBody>
                    <a:bodyPr>
                      <a:spAutoFit/>
                    </a:bodyPr>
                    <a:p>
                      <a:pPr marL="88900" indent="0"/>
                      <a:r>
                        <a:rPr lang="en-US" sz="750">
                          <a:solidFill>
                            <a:srgbClr val="325199"/>
                          </a:solidFill>
                          <a:latin typeface="Constantia" panose="02030602050306030303"/>
                        </a:rPr>
                        <a:t>1 © *</a:t>
                      </a:r>
                      <a:endParaRPr lang="en-US" sz="750">
                        <a:solidFill>
                          <a:srgbClr val="325199"/>
                        </a:solidFill>
                        <a:latin typeface="Constantia" panose="02030602050306030303"/>
                      </a:endParaRPr>
                    </a:p>
                  </a:txBody>
                  <a:tcPr marL="0" marR="0" marT="0" marB="0" anchor="ctr">
                    <a:solidFill>
                      <a:srgbClr val="D1DEEF"/>
                    </a:solidFill>
                  </a:tcPr>
                </a:tc>
                <a:tc>
                  <a:txBody>
                    <a:bodyPr>
                      <a:spAutoFit/>
                    </a:bodyPr>
                    <a:p>
                      <a:pPr marL="165100" indent="0"/>
                      <a:r>
                        <a:rPr lang="en-US" sz="750">
                          <a:solidFill>
                            <a:srgbClr val="45464E"/>
                          </a:solidFill>
                          <a:latin typeface="Constantia" panose="02030602050306030303"/>
                        </a:rPr>
                        <a:t>’i|5i </a:t>
                      </a:r>
                      <a:r>
                        <a:rPr lang="en-US" sz="750">
                          <a:solidFill>
                            <a:srgbClr val="1E1F38"/>
                          </a:solidFill>
                          <a:latin typeface="Constantia" panose="02030602050306030303"/>
                        </a:rPr>
                        <a:t>- </a:t>
                      </a:r>
                      <a:r>
                        <a:rPr lang="en-US" sz="750" cap="small">
                          <a:solidFill>
                            <a:srgbClr val="6E6A50"/>
                          </a:solidFill>
                          <a:latin typeface="Constantia" panose="02030602050306030303"/>
                        </a:rPr>
                        <a:t>e5</a:t>
                      </a:r>
                      <a:endParaRPr lang="en-US" sz="750" cap="small">
                        <a:solidFill>
                          <a:srgbClr val="6E6A50"/>
                        </a:solidFill>
                        <a:latin typeface="Constantia" panose="02030602050306030303"/>
                      </a:endParaRPr>
                    </a:p>
                  </a:txBody>
                  <a:tcPr marL="0" marR="0" marT="0" marB="0" anchor="ctr">
                    <a:solidFill>
                      <a:srgbClr val="D1DEEF"/>
                    </a:solidFill>
                  </a:tcPr>
                </a:tc>
                <a:tc>
                  <a:txBody>
                    <a:bodyPr>
                      <a:spAutoFit/>
                    </a:bodyPr>
                    <a:p>
                      <a:pPr marL="88900" indent="0"/>
                      <a:r>
                        <a:rPr lang="en-US" sz="750">
                          <a:solidFill>
                            <a:srgbClr val="325199"/>
                          </a:solidFill>
                          <a:latin typeface="Constantia" panose="02030602050306030303"/>
                        </a:rPr>
                        <a:t>El </a:t>
                      </a:r>
                      <a:r>
                        <a:rPr lang="en-US" sz="750">
                          <a:solidFill>
                            <a:srgbClr val="8FA8C5"/>
                          </a:solidFill>
                          <a:latin typeface="Constantia" panose="02030602050306030303"/>
                        </a:rPr>
                        <a:t>9 </a:t>
                      </a:r>
                      <a:r>
                        <a:rPr lang="en-US" sz="750">
                          <a:solidFill>
                            <a:srgbClr val="747474"/>
                          </a:solidFill>
                          <a:latin typeface="Constantia" panose="02030602050306030303"/>
                        </a:rPr>
                        <a:t>-</a:t>
                      </a:r>
                      <a:endParaRPr lang="en-US" sz="750">
                        <a:solidFill>
                          <a:srgbClr val="747474"/>
                        </a:solidFill>
                        <a:latin typeface="Constantia" panose="02030602050306030303"/>
                      </a:endParaRPr>
                    </a:p>
                  </a:txBody>
                  <a:tcPr marL="0" marR="0" marT="0" marB="0" anchor="ctr">
                    <a:solidFill>
                      <a:srgbClr val="D1DEEF"/>
                    </a:solidFill>
                  </a:tcPr>
                </a:tc>
                <a:tc>
                  <a:txBody>
                    <a:bodyPr>
                      <a:spAutoFit/>
                    </a:bodyPr>
                    <a:p>
                      <a:endParaRPr sz="1300"/>
                    </a:p>
                  </a:txBody>
                  <a:tcPr marL="0" marR="0" marT="0" marB="0">
                    <a:solidFill>
                      <a:srgbClr val="D1DEEF"/>
                    </a:solidFill>
                  </a:tcPr>
                </a:tc>
                <a:tc>
                  <a:txBody>
                    <a:bodyPr>
                      <a:spAutoFit/>
                    </a:bodyPr>
                    <a:p>
                      <a:pPr indent="0" algn="r"/>
                      <a:r>
                        <a:rPr lang="en-US" sz="750">
                          <a:solidFill>
                            <a:srgbClr val="45464E"/>
                          </a:solidFill>
                          <a:latin typeface="Constantia" panose="02030602050306030303"/>
                        </a:rPr>
                        <a:t>Debug </a:t>
                      </a:r>
                      <a:r>
                        <a:rPr lang="en-US" sz="750">
                          <a:solidFill>
                            <a:srgbClr val="1C1929"/>
                          </a:solidFill>
                          <a:latin typeface="Constantia" panose="02030602050306030303"/>
                        </a:rPr>
                        <a:t>*</a:t>
                      </a:r>
                      <a:endParaRPr lang="en-US" sz="750">
                        <a:solidFill>
                          <a:srgbClr val="1C1929"/>
                        </a:solidFill>
                        <a:latin typeface="Constantia" panose="02030602050306030303"/>
                      </a:endParaRPr>
                    </a:p>
                  </a:txBody>
                  <a:tcPr marL="0" marR="0" marT="0" marB="0" anchor="ctr">
                    <a:solidFill>
                      <a:srgbClr val="E8EDFD"/>
                    </a:solidFill>
                  </a:tcPr>
                </a:tc>
                <a:tc>
                  <a:txBody>
                    <a:bodyPr>
                      <a:spAutoFit/>
                    </a:bodyPr>
                    <a:p>
                      <a:pPr indent="0"/>
                      <a:r>
                        <a:rPr lang="en-US" sz="750">
                          <a:solidFill>
                            <a:srgbClr val="45464E"/>
                          </a:solidFill>
                          <a:latin typeface="Constantia" panose="02030602050306030303"/>
                        </a:rPr>
                        <a:t>Any CPU</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pPr marL="88900" indent="0"/>
                      <a:r>
                        <a:rPr lang="en-US" sz="750">
                          <a:solidFill>
                            <a:srgbClr val="1B7721"/>
                          </a:solidFill>
                          <a:latin typeface="Constantia" panose="02030602050306030303"/>
                        </a:rPr>
                        <a:t>► </a:t>
                      </a:r>
                      <a:r>
                        <a:rPr lang="en-US" sz="750">
                          <a:solidFill>
                            <a:srgbClr val="45464E"/>
                          </a:solidFill>
                          <a:latin typeface="Constantia" panose="02030602050306030303"/>
                        </a:rPr>
                        <a:t>IIS Express (Google C</a:t>
                      </a:r>
                      <a:endParaRPr lang="en-US" sz="750">
                        <a:solidFill>
                          <a:srgbClr val="45464E"/>
                        </a:solidFill>
                        <a:latin typeface="Constantia" panose="02030602050306030303"/>
                      </a:endParaRPr>
                    </a:p>
                  </a:txBody>
                  <a:tcPr marL="0" marR="0" marT="0" marB="0" anchor="ctr">
                    <a:solidFill>
                      <a:srgbClr val="D1DEEF"/>
                    </a:solidFill>
                  </a:tcPr>
                </a:tc>
              </a:tr>
              <a:tr h="256032">
                <a:tc>
                  <a:txBody>
                    <a:bodyPr>
                      <a:spAutoFit/>
                    </a:bodyPr>
                    <a:p>
                      <a:pPr marL="88900" indent="0"/>
                      <a:r>
                        <a:rPr lang="en-US" sz="750">
                          <a:solidFill>
                            <a:srgbClr val="D6E0F0"/>
                          </a:solidFill>
                          <a:latin typeface="Constantia" panose="02030602050306030303"/>
                        </a:rPr>
                        <a:t>Toolbox</a:t>
                      </a:r>
                      <a:endParaRPr lang="en-US" sz="750">
                        <a:solidFill>
                          <a:srgbClr val="D6E0F0"/>
                        </a:solidFill>
                        <a:latin typeface="Constantia" panose="02030602050306030303"/>
                      </a:endParaRPr>
                    </a:p>
                  </a:txBody>
                  <a:tcPr marL="0" marR="0" marT="0" marB="0" anchor="ctr">
                    <a:solidFill>
                      <a:srgbClr val="42548C"/>
                    </a:solidFill>
                  </a:tcPr>
                </a:tc>
                <a:tc>
                  <a:txBody>
                    <a:bodyPr>
                      <a:spAutoFit/>
                    </a:bodyPr>
                    <a:p>
                      <a:pPr indent="0" algn="r"/>
                      <a:r>
                        <a:rPr lang="en-US" sz="750">
                          <a:solidFill>
                            <a:srgbClr val="9E9AE3"/>
                          </a:solidFill>
                          <a:latin typeface="Constantia" panose="02030602050306030303"/>
                        </a:rPr>
                        <a:t>▼</a:t>
                      </a:r>
                      <a:endParaRPr lang="en-US" sz="750">
                        <a:solidFill>
                          <a:srgbClr val="9E9AE3"/>
                        </a:solidFill>
                        <a:latin typeface="Constantia" panose="02030602050306030303"/>
                      </a:endParaRPr>
                    </a:p>
                  </a:txBody>
                  <a:tcPr marL="0" marR="0" marT="0" marB="0" anchor="ctr">
                    <a:solidFill>
                      <a:srgbClr val="42548C"/>
                    </a:solidFill>
                  </a:tcPr>
                </a:tc>
                <a:tc>
                  <a:txBody>
                    <a:bodyPr>
                      <a:spAutoFit/>
                    </a:bodyPr>
                    <a:p>
                      <a:pPr marL="190500" indent="0"/>
                      <a:r>
                        <a:rPr lang="en-US" sz="750">
                          <a:solidFill>
                            <a:srgbClr val="9E9AE3"/>
                          </a:solidFill>
                          <a:latin typeface="Constantia" panose="02030602050306030303"/>
                        </a:rPr>
                        <a:t>x</a:t>
                      </a:r>
                      <a:endParaRPr lang="en-US" sz="750">
                        <a:solidFill>
                          <a:srgbClr val="9E9AE3"/>
                        </a:solidFill>
                        <a:latin typeface="Constantia" panose="02030602050306030303"/>
                      </a:endParaRPr>
                    </a:p>
                  </a:txBody>
                  <a:tcPr marL="0" marR="0" marT="0" marB="0" anchor="ctr">
                    <a:solidFill>
                      <a:srgbClr val="5D6B98"/>
                    </a:solidFill>
                  </a:tcPr>
                </a:tc>
                <a:tc>
                  <a:txBody>
                    <a:bodyPr>
                      <a:spAutoFit/>
                    </a:bodyPr>
                    <a:p>
                      <a:endParaRPr sz="1300"/>
                    </a:p>
                  </a:txBody>
                  <a:tcPr marL="0" marR="0" marT="0" marB="0">
                    <a:solidFill>
                      <a:srgbClr val="5D6B98"/>
                    </a:solidFill>
                  </a:tcPr>
                </a:tc>
                <a:tc>
                  <a:txBody>
                    <a:bodyPr>
                      <a:spAutoFit/>
                    </a:bodyPr>
                    <a:p>
                      <a:endParaRPr sz="1300"/>
                    </a:p>
                  </a:txBody>
                  <a:tcPr marL="0" marR="0" marT="0" marB="0">
                    <a:solidFill>
                      <a:srgbClr val="5D6B98"/>
                    </a:solidFill>
                  </a:tcPr>
                </a:tc>
                <a:tc>
                  <a:txBody>
                    <a:bodyPr>
                      <a:spAutoFit/>
                    </a:bodyPr>
                    <a:p>
                      <a:endParaRPr sz="1300"/>
                    </a:p>
                  </a:txBody>
                  <a:tcPr marL="0" marR="0" marT="0" marB="0">
                    <a:solidFill>
                      <a:srgbClr val="5D6B98"/>
                    </a:solidFill>
                  </a:tcPr>
                </a:tc>
                <a:tc>
                  <a:txBody>
                    <a:bodyPr>
                      <a:spAutoFit/>
                    </a:bodyPr>
                    <a:p>
                      <a:endParaRPr sz="1300"/>
                    </a:p>
                  </a:txBody>
                  <a:tcPr marL="0" marR="0" marT="0" marB="0">
                    <a:solidFill>
                      <a:srgbClr val="5D6B98"/>
                    </a:solidFill>
                  </a:tcPr>
                </a:tc>
              </a:tr>
            </a:tbl>
          </a:graphicData>
        </a:graphic>
      </p:graphicFrame>
      <p:sp>
        <p:nvSpPr>
          <p:cNvPr id="4" name="Rectangles 3"/>
          <p:cNvSpPr/>
          <p:nvPr/>
        </p:nvSpPr>
        <p:spPr>
          <a:xfrm>
            <a:off x="749808" y="2243328"/>
            <a:ext cx="707136" cy="109728"/>
          </a:xfrm>
          <a:prstGeom prst="rect">
            <a:avLst/>
          </a:prstGeom>
        </p:spPr>
        <p:txBody>
          <a:bodyPr wrap="none" lIns="0" tIns="0" rIns="0" bIns="0">
            <a:noAutofit/>
          </a:bodyPr>
          <a:p>
            <a:pPr indent="0"/>
            <a:r>
              <a:rPr lang="en-US" sz="750">
                <a:solidFill>
                  <a:srgbClr val="888888"/>
                </a:solidFill>
                <a:latin typeface="Constantia" panose="02030602050306030303"/>
              </a:rPr>
              <a:t>Search Toolbox</a:t>
            </a:r>
            <a:endParaRPr lang="en-US" sz="750">
              <a:solidFill>
                <a:srgbClr val="888888"/>
              </a:solidFill>
              <a:latin typeface="Constantia" panose="02030602050306030303"/>
            </a:endParaRPr>
          </a:p>
        </p:txBody>
      </p:sp>
      <p:sp>
        <p:nvSpPr>
          <p:cNvPr id="5" name="Rectangles 4"/>
          <p:cNvSpPr/>
          <p:nvPr/>
        </p:nvSpPr>
        <p:spPr>
          <a:xfrm>
            <a:off x="2017776" y="2237232"/>
            <a:ext cx="292608" cy="121920"/>
          </a:xfrm>
          <a:prstGeom prst="rect">
            <a:avLst/>
          </a:prstGeom>
        </p:spPr>
        <p:txBody>
          <a:bodyPr wrap="none" lIns="0" tIns="0" rIns="0" bIns="0">
            <a:noAutofit/>
          </a:bodyPr>
          <a:p>
            <a:pPr indent="0"/>
            <a:r>
              <a:rPr lang="en-US" sz="1150">
                <a:solidFill>
                  <a:srgbClr val="576286"/>
                </a:solidFill>
                <a:latin typeface="Arial" panose="020B0604020202020204"/>
              </a:rPr>
              <a:t>PH</a:t>
            </a:r>
            <a:endParaRPr lang="en-US" sz="1150">
              <a:solidFill>
                <a:srgbClr val="576286"/>
              </a:solidFill>
              <a:latin typeface="Arial" panose="020B0604020202020204"/>
            </a:endParaRPr>
          </a:p>
        </p:txBody>
      </p:sp>
      <p:sp>
        <p:nvSpPr>
          <p:cNvPr id="6" name="Rectangles 5"/>
          <p:cNvSpPr/>
          <p:nvPr/>
        </p:nvSpPr>
        <p:spPr>
          <a:xfrm>
            <a:off x="755904" y="2432304"/>
            <a:ext cx="1517904" cy="627888"/>
          </a:xfrm>
          <a:prstGeom prst="rect">
            <a:avLst/>
          </a:prstGeom>
        </p:spPr>
        <p:txBody>
          <a:bodyPr lIns="0" tIns="0" rIns="0" bIns="0">
            <a:noAutofit/>
          </a:bodyPr>
          <a:p>
            <a:pPr indent="0">
              <a:spcAft>
                <a:spcPts val="840"/>
              </a:spcAft>
            </a:pPr>
            <a:r>
              <a:rPr lang="en-US" sz="750">
                <a:solidFill>
                  <a:srgbClr val="1C1929"/>
                </a:solidFill>
                <a:latin typeface="Constantia" panose="02030602050306030303"/>
              </a:rPr>
              <a:t>&gt; </a:t>
            </a:r>
            <a:r>
              <a:rPr lang="en-US" sz="750">
                <a:solidFill>
                  <a:srgbClr val="545454"/>
                </a:solidFill>
                <a:latin typeface="Constantia" panose="02030602050306030303"/>
              </a:rPr>
              <a:t>General</a:t>
            </a:r>
            <a:endParaRPr lang="en-US" sz="750">
              <a:solidFill>
                <a:srgbClr val="545454"/>
              </a:solidFill>
              <a:latin typeface="Constantia" panose="02030602050306030303"/>
            </a:endParaRPr>
          </a:p>
          <a:p>
            <a:pPr indent="0" algn="ctr">
              <a:lnSpc>
                <a:spcPts val="1055"/>
              </a:lnSpc>
            </a:pPr>
            <a:r>
              <a:rPr lang="en-US" sz="750">
                <a:solidFill>
                  <a:srgbClr val="545454"/>
                </a:solidFill>
                <a:latin typeface="Constantia" panose="02030602050306030303"/>
              </a:rPr>
              <a:t>There are no usable controls in this group. Drag an item onto this text to add it to the toolbox.</a:t>
            </a:r>
            <a:endParaRPr lang="en-US" sz="750">
              <a:solidFill>
                <a:srgbClr val="545454"/>
              </a:solidFill>
              <a:latin typeface="Constantia" panose="02030602050306030303"/>
            </a:endParaRPr>
          </a:p>
        </p:txBody>
      </p:sp>
      <p:graphicFrame>
        <p:nvGraphicFramePr>
          <p:cNvPr id="7" name="Table 6"/>
          <p:cNvGraphicFramePr>
            <a:graphicFrameLocks noGrp="1"/>
          </p:cNvGraphicFramePr>
          <p:nvPr/>
        </p:nvGraphicFramePr>
        <p:xfrm>
          <a:off x="5541264" y="1447800"/>
          <a:ext cx="2680208" cy="3840480"/>
        </p:xfrm>
        <a:graphic>
          <a:graphicData uri="http://schemas.openxmlformats.org/drawingml/2006/table">
            <a:tbl>
              <a:tblPr/>
              <a:tblGrid>
                <a:gridCol w="208280"/>
                <a:gridCol w="1597152"/>
                <a:gridCol w="874776"/>
              </a:tblGrid>
              <a:tr h="185928">
                <a:tc>
                  <a:txBody>
                    <a:bodyPr>
                      <a:spAutoFit/>
                    </a:bodyPr>
                    <a:p>
                      <a:pPr indent="0"/>
                      <a:r>
                        <a:rPr lang="en-US" sz="1150">
                          <a:solidFill>
                            <a:srgbClr val="445F68"/>
                          </a:solidFill>
                          <a:latin typeface="Arial" panose="020B0604020202020204"/>
                        </a:rPr>
                        <a:t>Si</a:t>
                      </a:r>
                      <a:endParaRPr lang="en-US" sz="1150">
                        <a:solidFill>
                          <a:srgbClr val="445F68"/>
                        </a:solidFill>
                        <a:latin typeface="Arial" panose="020B0604020202020204"/>
                      </a:endParaRPr>
                    </a:p>
                  </a:txBody>
                  <a:tcPr marL="0" marR="0" marT="0" marB="0" anchor="b">
                    <a:solidFill>
                      <a:srgbClr val="B1C6FD"/>
                    </a:solidFill>
                  </a:tcPr>
                </a:tc>
                <a:tc>
                  <a:txBody>
                    <a:bodyPr>
                      <a:spAutoFit/>
                    </a:bodyPr>
                    <a:p>
                      <a:pPr indent="0"/>
                      <a:r>
                        <a:rPr lang="en-US" sz="750">
                          <a:solidFill>
                            <a:srgbClr val="2E4C62"/>
                          </a:solidFill>
                          <a:latin typeface="Constantia" panose="02030602050306030303"/>
                        </a:rPr>
                        <a:t>Controller...</a:t>
                      </a:r>
                      <a:endParaRPr lang="en-US" sz="750">
                        <a:solidFill>
                          <a:srgbClr val="2E4C62"/>
                        </a:solidFill>
                        <a:latin typeface="Constantia" panose="02030602050306030303"/>
                      </a:endParaRPr>
                    </a:p>
                  </a:txBody>
                  <a:tcPr marL="0" marR="0" marT="0" marB="0" anchor="b">
                    <a:solidFill>
                      <a:srgbClr val="B1C6FD"/>
                    </a:solidFill>
                  </a:tcPr>
                </a:tc>
                <a:tc>
                  <a:txBody>
                    <a:bodyPr>
                      <a:spAutoFit/>
                    </a:bodyPr>
                    <a:p>
                      <a:endParaRPr sz="900"/>
                    </a:p>
                  </a:txBody>
                  <a:tcPr marL="0" marR="0" marT="0" marB="0">
                    <a:solidFill>
                      <a:srgbClr val="B1C6FD"/>
                    </a:solidFill>
                  </a:tcPr>
                </a:tc>
              </a:tr>
              <a:tr h="207264">
                <a:tc>
                  <a:txBody>
                    <a:bodyPr>
                      <a:spAutoFit/>
                    </a:bodyPr>
                    <a:p>
                      <a:pPr indent="0"/>
                      <a:r>
                        <a:rPr lang="en-US" sz="1150">
                          <a:solidFill>
                            <a:srgbClr val="5B6B61"/>
                          </a:solidFill>
                          <a:latin typeface="Arial" panose="020B0604020202020204"/>
                        </a:rPr>
                        <a:t>D</a:t>
                      </a:r>
                      <a:endParaRPr lang="en-US" sz="1150">
                        <a:solidFill>
                          <a:srgbClr val="5B6B61"/>
                        </a:solidFill>
                        <a:latin typeface="Arial" panose="020B0604020202020204"/>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New Item...</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pPr indent="0" algn="ctr"/>
                      <a:r>
                        <a:rPr lang="en-US" sz="750">
                          <a:solidFill>
                            <a:srgbClr val="445F68"/>
                          </a:solidFill>
                          <a:latin typeface="Constantia" panose="02030602050306030303"/>
                        </a:rPr>
                        <a:t>Ctrl+Shift+A</a:t>
                      </a:r>
                      <a:endParaRPr lang="en-US" sz="750">
                        <a:solidFill>
                          <a:srgbClr val="445F68"/>
                        </a:solidFill>
                        <a:latin typeface="Constantia" panose="02030602050306030303"/>
                      </a:endParaRPr>
                    </a:p>
                  </a:txBody>
                  <a:tcPr marL="0" marR="0" marT="0" marB="0" anchor="b">
                    <a:solidFill>
                      <a:srgbClr val="E8EDFD"/>
                    </a:solidFill>
                  </a:tcPr>
                </a:tc>
              </a:tr>
              <a:tr h="185928">
                <a:tc>
                  <a:txBody>
                    <a:bodyPr>
                      <a:spAutoFit/>
                    </a:bodyPr>
                    <a:p>
                      <a:pPr indent="0"/>
                      <a:r>
                        <a:rPr lang="en-US" sz="1150">
                          <a:solidFill>
                            <a:srgbClr val="5B6B61"/>
                          </a:solidFill>
                          <a:latin typeface="Arial" panose="020B0604020202020204"/>
                        </a:rPr>
                        <a:t>n</a:t>
                      </a:r>
                      <a:endParaRPr lang="en-US" sz="1150">
                        <a:solidFill>
                          <a:srgbClr val="5B6B61"/>
                        </a:solidFill>
                        <a:latin typeface="Arial" panose="020B0604020202020204"/>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Existing Item...</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pPr indent="0" algn="ctr"/>
                      <a:r>
                        <a:rPr lang="en-US" sz="750">
                          <a:solidFill>
                            <a:srgbClr val="45464E"/>
                          </a:solidFill>
                          <a:latin typeface="Constantia" panose="02030602050306030303"/>
                        </a:rPr>
                        <a:t>Shift+Alt+A</a:t>
                      </a:r>
                      <a:endParaRPr lang="en-US" sz="750">
                        <a:solidFill>
                          <a:srgbClr val="45464E"/>
                        </a:solidFill>
                        <a:latin typeface="Constantia" panose="02030602050306030303"/>
                      </a:endParaRPr>
                    </a:p>
                  </a:txBody>
                  <a:tcPr marL="0" marR="0" marT="0" marB="0" anchor="b">
                    <a:solidFill>
                      <a:srgbClr val="E8EDFD"/>
                    </a:solidFill>
                  </a:tcPr>
                </a:tc>
              </a:tr>
              <a:tr h="170688">
                <a:tc>
                  <a:txBody>
                    <a:bodyPr>
                      <a:spAutoFit/>
                    </a:bodyPr>
                    <a:p>
                      <a:endParaRPr sz="900"/>
                    </a:p>
                  </a:txBody>
                  <a:tcPr marL="0" marR="0" marT="0" marB="0">
                    <a:solidFill>
                      <a:srgbClr val="E8EDFD"/>
                    </a:solidFill>
                  </a:tcPr>
                </a:tc>
                <a:tc>
                  <a:txBody>
                    <a:bodyPr>
                      <a:spAutoFit/>
                    </a:bodyPr>
                    <a:p>
                      <a:pPr indent="0"/>
                      <a:r>
                        <a:rPr lang="en-US" sz="750">
                          <a:solidFill>
                            <a:srgbClr val="45464E"/>
                          </a:solidFill>
                          <a:latin typeface="Constantia" panose="02030602050306030303"/>
                        </a:rPr>
                        <a:t>New Scaffolded Item...</a:t>
                      </a:r>
                      <a:endParaRPr lang="en-US" sz="750">
                        <a:solidFill>
                          <a:srgbClr val="45464E"/>
                        </a:solidFill>
                        <a:latin typeface="Constantia" panose="02030602050306030303"/>
                      </a:endParaRPr>
                    </a:p>
                  </a:txBody>
                  <a:tcPr marL="0" marR="0" marT="0" marB="0">
                    <a:solidFill>
                      <a:srgbClr val="E8EDFD"/>
                    </a:solidFill>
                  </a:tcPr>
                </a:tc>
                <a:tc>
                  <a:txBody>
                    <a:bodyPr>
                      <a:spAutoFit/>
                    </a:bodyPr>
                    <a:p>
                      <a:endParaRPr sz="900"/>
                    </a:p>
                  </a:txBody>
                  <a:tcPr marL="0" marR="0" marT="0" marB="0">
                    <a:solidFill>
                      <a:srgbClr val="E8EDFD"/>
                    </a:solidFill>
                  </a:tcPr>
                </a:tc>
              </a:tr>
              <a:tr h="176784">
                <a:tc>
                  <a:txBody>
                    <a:bodyPr>
                      <a:spAutoFit/>
                    </a:bodyPr>
                    <a:p>
                      <a:pPr indent="0"/>
                      <a:r>
                        <a:rPr lang="en-US" sz="1150">
                          <a:solidFill>
                            <a:srgbClr val="94803C"/>
                          </a:solidFill>
                          <a:latin typeface="Arial" panose="020B0604020202020204"/>
                        </a:rPr>
                        <a:t>tb</a:t>
                      </a:r>
                      <a:endParaRPr lang="en-US" sz="1150">
                        <a:solidFill>
                          <a:srgbClr val="94803C"/>
                        </a:solidFill>
                        <a:latin typeface="Arial" panose="020B0604020202020204"/>
                      </a:endParaRPr>
                    </a:p>
                  </a:txBody>
                  <a:tcPr marL="0" marR="0" marT="0" marB="0">
                    <a:solidFill>
                      <a:srgbClr val="E8EDFD"/>
                    </a:solidFill>
                  </a:tcPr>
                </a:tc>
                <a:tc>
                  <a:txBody>
                    <a:bodyPr>
                      <a:spAutoFit/>
                    </a:bodyPr>
                    <a:p>
                      <a:pPr indent="0"/>
                      <a:r>
                        <a:rPr lang="en-US" sz="750">
                          <a:solidFill>
                            <a:srgbClr val="45464E"/>
                          </a:solidFill>
                          <a:latin typeface="Constantia" panose="02030602050306030303"/>
                        </a:rPr>
                        <a:t>New Folder</a:t>
                      </a:r>
                      <a:endParaRPr lang="en-US" sz="750">
                        <a:solidFill>
                          <a:srgbClr val="45464E"/>
                        </a:solidFill>
                        <a:latin typeface="Constantia" panose="02030602050306030303"/>
                      </a:endParaRPr>
                    </a:p>
                  </a:txBody>
                  <a:tcPr marL="0" marR="0" marT="0" marB="0">
                    <a:solidFill>
                      <a:srgbClr val="E8EDFD"/>
                    </a:solidFill>
                  </a:tcPr>
                </a:tc>
                <a:tc>
                  <a:txBody>
                    <a:bodyPr>
                      <a:spAutoFit/>
                    </a:bodyPr>
                    <a:p>
                      <a:endParaRPr sz="900"/>
                    </a:p>
                  </a:txBody>
                  <a:tcPr marL="0" marR="0" marT="0" marB="0">
                    <a:solidFill>
                      <a:srgbClr val="E8EDFD"/>
                    </a:solidFill>
                  </a:tcPr>
                </a:tc>
              </a:tr>
              <a:tr h="192024">
                <a:tc>
                  <a:txBody>
                    <a:bodyPr>
                      <a:spAutoFit/>
                    </a:bodyPr>
                    <a:p>
                      <a:endParaRPr sz="1000"/>
                    </a:p>
                  </a:txBody>
                  <a:tcPr marL="0" marR="0" marT="0" marB="0">
                    <a:solidFill>
                      <a:srgbClr val="E8EDFD"/>
                    </a:solidFill>
                  </a:tcPr>
                </a:tc>
                <a:tc>
                  <a:txBody>
                    <a:bodyPr>
                      <a:spAutoFit/>
                    </a:bodyPr>
                    <a:p>
                      <a:pPr indent="0"/>
                      <a:r>
                        <a:rPr lang="en-US" sz="750">
                          <a:solidFill>
                            <a:srgbClr val="45464E"/>
                          </a:solidFill>
                          <a:latin typeface="Constantia" panose="02030602050306030303"/>
                        </a:rPr>
                        <a:t>Add ASP.NET Folder</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pPr marR="101600" indent="0" algn="r"/>
                      <a:r>
                        <a:rPr lang="en-US" sz="750">
                          <a:solidFill>
                            <a:srgbClr val="1C1929"/>
                          </a:solidFill>
                          <a:latin typeface="Constantia" panose="02030602050306030303"/>
                        </a:rPr>
                        <a:t>►</a:t>
                      </a:r>
                      <a:endParaRPr lang="en-US" sz="750">
                        <a:solidFill>
                          <a:srgbClr val="1C1929"/>
                        </a:solidFill>
                        <a:latin typeface="Constantia" panose="02030602050306030303"/>
                      </a:endParaRPr>
                    </a:p>
                  </a:txBody>
                  <a:tcPr marL="0" marR="0" marT="0" marB="0" anchor="ctr">
                    <a:solidFill>
                      <a:srgbClr val="E8EDFD"/>
                    </a:solidFill>
                  </a:tcPr>
                </a:tc>
              </a:tr>
              <a:tr h="219456">
                <a:tc>
                  <a:txBody>
                    <a:bodyPr>
                      <a:spAutoFit/>
                    </a:bodyPr>
                    <a:p>
                      <a:pPr indent="0"/>
                      <a:r>
                        <a:rPr lang="en-US" sz="1150">
                          <a:solidFill>
                            <a:srgbClr val="654A71"/>
                          </a:solidFill>
                          <a:latin typeface="Arial" panose="020B0604020202020204"/>
                        </a:rPr>
                        <a:t>♦f</a:t>
                      </a:r>
                      <a:endParaRPr lang="en-US" sz="1150">
                        <a:solidFill>
                          <a:srgbClr val="654A71"/>
                        </a:solidFill>
                        <a:latin typeface="Arial" panose="020B0604020202020204"/>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Application Insights Telemetry...</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endParaRPr sz="1100"/>
                    </a:p>
                  </a:txBody>
                  <a:tcPr marL="0" marR="0" marT="0" marB="0">
                    <a:solidFill>
                      <a:srgbClr val="E8EDFD"/>
                    </a:solidFill>
                  </a:tcPr>
                </a:tc>
              </a:tr>
              <a:tr h="216408">
                <a:tc>
                  <a:txBody>
                    <a:bodyPr>
                      <a:spAutoFit/>
                    </a:bodyPr>
                    <a:p>
                      <a:endParaRPr sz="1100"/>
                    </a:p>
                  </a:txBody>
                  <a:tcPr marL="0" marR="0" marT="0" marB="0">
                    <a:solidFill>
                      <a:srgbClr val="E8EDFD"/>
                    </a:solidFill>
                  </a:tcPr>
                </a:tc>
                <a:tc>
                  <a:txBody>
                    <a:bodyPr>
                      <a:spAutoFit/>
                    </a:bodyPr>
                    <a:p>
                      <a:pPr indent="0"/>
                      <a:r>
                        <a:rPr lang="en-US" sz="750">
                          <a:solidFill>
                            <a:srgbClr val="45464E"/>
                          </a:solidFill>
                          <a:latin typeface="Constantia" panose="02030602050306030303"/>
                        </a:rPr>
                        <a:t>REST API Client...</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endParaRPr sz="1100"/>
                    </a:p>
                  </a:txBody>
                  <a:tcPr marL="0" marR="0" marT="0" marB="0">
                    <a:solidFill>
                      <a:srgbClr val="E8EDFD"/>
                    </a:solidFill>
                  </a:tcPr>
                </a:tc>
              </a:tr>
              <a:tr h="204216">
                <a:tc>
                  <a:txBody>
                    <a:bodyPr>
                      <a:spAutoFit/>
                    </a:bodyPr>
                    <a:p>
                      <a:endParaRPr sz="1000"/>
                    </a:p>
                  </a:txBody>
                  <a:tcPr marL="0" marR="0" marT="0" marB="0">
                    <a:solidFill>
                      <a:srgbClr val="E8EDFD"/>
                    </a:solidFill>
                  </a:tcPr>
                </a:tc>
                <a:tc>
                  <a:txBody>
                    <a:bodyPr>
                      <a:spAutoFit/>
                    </a:bodyPr>
                    <a:p>
                      <a:pPr indent="0"/>
                      <a:r>
                        <a:rPr lang="en-US" sz="750">
                          <a:solidFill>
                            <a:srgbClr val="45464E"/>
                          </a:solidFill>
                          <a:latin typeface="Constantia" panose="02030602050306030303"/>
                        </a:rPr>
                        <a:t>Container Orchestrator Support...</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endParaRPr sz="1000"/>
                    </a:p>
                  </a:txBody>
                  <a:tcPr marL="0" marR="0" marT="0" marB="0">
                    <a:solidFill>
                      <a:srgbClr val="E8EDFD"/>
                    </a:solidFill>
                  </a:tcPr>
                </a:tc>
              </a:tr>
              <a:tr h="188976">
                <a:tc>
                  <a:txBody>
                    <a:bodyPr>
                      <a:spAutoFit/>
                    </a:bodyPr>
                    <a:p>
                      <a:pPr indent="0"/>
                      <a:r>
                        <a:rPr lang="en-US" sz="1150">
                          <a:solidFill>
                            <a:srgbClr val="45464E"/>
                          </a:solidFill>
                          <a:latin typeface="Arial" panose="020B0604020202020204"/>
                        </a:rPr>
                        <a:t>Ear</a:t>
                      </a:r>
                      <a:endParaRPr lang="en-US" sz="1150">
                        <a:solidFill>
                          <a:srgbClr val="45464E"/>
                        </a:solidFill>
                        <a:latin typeface="Arial" panose="020B0604020202020204"/>
                      </a:endParaRPr>
                    </a:p>
                  </a:txBody>
                  <a:tcPr marL="0" marR="0" marT="0" marB="0">
                    <a:solidFill>
                      <a:srgbClr val="E8EDFD"/>
                    </a:solidFill>
                  </a:tcPr>
                </a:tc>
                <a:tc>
                  <a:txBody>
                    <a:bodyPr>
                      <a:spAutoFit/>
                    </a:bodyPr>
                    <a:p>
                      <a:pPr indent="0"/>
                      <a:r>
                        <a:rPr lang="en-US" sz="750">
                          <a:solidFill>
                            <a:srgbClr val="45464E"/>
                          </a:solidFill>
                          <a:latin typeface="Constantia" panose="02030602050306030303"/>
                        </a:rPr>
                        <a:t>Docker Support...</a:t>
                      </a:r>
                      <a:endParaRPr lang="en-US" sz="750">
                        <a:solidFill>
                          <a:srgbClr val="45464E"/>
                        </a:solidFill>
                        <a:latin typeface="Constantia" panose="02030602050306030303"/>
                      </a:endParaRPr>
                    </a:p>
                  </a:txBody>
                  <a:tcPr marL="0" marR="0" marT="0" marB="0">
                    <a:solidFill>
                      <a:srgbClr val="E8EDFD"/>
                    </a:solidFill>
                  </a:tcPr>
                </a:tc>
                <a:tc>
                  <a:txBody>
                    <a:bodyPr>
                      <a:spAutoFit/>
                    </a:bodyPr>
                    <a:p>
                      <a:endParaRPr sz="900"/>
                    </a:p>
                  </a:txBody>
                  <a:tcPr marL="0" marR="0" marT="0" marB="0">
                    <a:solidFill>
                      <a:srgbClr val="E8EDFD"/>
                    </a:solidFill>
                  </a:tcPr>
                </a:tc>
              </a:tr>
              <a:tr h="216408">
                <a:tc>
                  <a:txBody>
                    <a:bodyPr>
                      <a:spAutoFit/>
                    </a:bodyPr>
                    <a:p>
                      <a:pPr indent="0"/>
                      <a:r>
                        <a:rPr lang="en-US" sz="1200" b="1" i="1">
                          <a:solidFill>
                            <a:srgbClr val="545454"/>
                          </a:solidFill>
                          <a:latin typeface="Calibri" panose="020F0502020204030204"/>
                        </a:rPr>
                        <a:t>9</a:t>
                      </a:r>
                      <a:endParaRPr lang="en-US" sz="1200" b="1" i="1">
                        <a:solidFill>
                          <a:srgbClr val="545454"/>
                        </a:solidFill>
                        <a:latin typeface="Calibri" panose="020F0502020204030204"/>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Client-Side Library...</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endParaRPr sz="1100"/>
                    </a:p>
                  </a:txBody>
                  <a:tcPr marL="0" marR="0" marT="0" marB="0">
                    <a:solidFill>
                      <a:srgbClr val="E8EDFD"/>
                    </a:solidFill>
                  </a:tcPr>
                </a:tc>
              </a:tr>
              <a:tr h="216408">
                <a:tc>
                  <a:txBody>
                    <a:bodyPr>
                      <a:spAutoFit/>
                    </a:bodyPr>
                    <a:p>
                      <a:pPr indent="0"/>
                      <a:r>
                        <a:rPr lang="en-US" sz="1050" b="1" i="1" spc="-100">
                          <a:solidFill>
                            <a:srgbClr val="2CB397"/>
                          </a:solidFill>
                          <a:latin typeface="Consolas" panose="020B0609020204030204"/>
                        </a:rPr>
                        <a:t>■&amp;</a:t>
                      </a:r>
                      <a:endParaRPr lang="en-US" sz="1050" b="1" i="1" spc="-100">
                        <a:solidFill>
                          <a:srgbClr val="2CB397"/>
                        </a:solidFill>
                        <a:latin typeface="Consolas" panose="020B0609020204030204"/>
                      </a:endParaRPr>
                    </a:p>
                  </a:txBody>
                  <a:tcPr marL="0" marR="0" marT="0" marB="0" anchor="ctr">
                    <a:solidFill>
                      <a:srgbClr val="E8EDFD"/>
                    </a:solidFill>
                  </a:tcPr>
                </a:tc>
                <a:tc>
                  <a:txBody>
                    <a:bodyPr>
                      <a:spAutoFit/>
                    </a:bodyPr>
                    <a:p>
                      <a:pPr indent="0"/>
                      <a:r>
                        <a:rPr lang="en-US" sz="750">
                          <a:solidFill>
                            <a:srgbClr val="45464E"/>
                          </a:solidFill>
                          <a:latin typeface="Constantia" panose="02030602050306030303"/>
                        </a:rPr>
                        <a:t>Machine Learning Model...</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endParaRPr sz="1100"/>
                    </a:p>
                  </a:txBody>
                  <a:tcPr marL="0" marR="0" marT="0" marB="0">
                    <a:solidFill>
                      <a:srgbClr val="E8EDFD"/>
                    </a:solidFill>
                  </a:tcPr>
                </a:tc>
              </a:tr>
              <a:tr h="393192">
                <a:tc>
                  <a:txBody>
                    <a:bodyPr>
                      <a:spAutoFit/>
                    </a:bodyPr>
                    <a:p>
                      <a:endParaRPr sz="1900"/>
                    </a:p>
                  </a:txBody>
                  <a:tcPr marL="0" marR="0" marT="0" marB="0">
                    <a:solidFill>
                      <a:srgbClr val="E8EDFD"/>
                    </a:solidFill>
                  </a:tcPr>
                </a:tc>
                <a:tc>
                  <a:txBody>
                    <a:bodyPr>
                      <a:spAutoFit/>
                    </a:bodyPr>
                    <a:p>
                      <a:pPr indent="0">
                        <a:lnSpc>
                          <a:spcPts val="1390"/>
                        </a:lnSpc>
                      </a:pPr>
                      <a:r>
                        <a:rPr lang="en-US" sz="750">
                          <a:solidFill>
                            <a:srgbClr val="45464E"/>
                          </a:solidFill>
                          <a:latin typeface="Constantia" panose="02030602050306030303"/>
                        </a:rPr>
                        <a:t>New Azure WebJob Project Existing Project as Azure WebJob</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endParaRPr sz="1900"/>
                    </a:p>
                  </a:txBody>
                  <a:tcPr marL="0" marR="0" marT="0" marB="0">
                    <a:solidFill>
                      <a:srgbClr val="E8EDFD"/>
                    </a:solidFill>
                  </a:tcPr>
                </a:tc>
              </a:tr>
              <a:tr h="216408">
                <a:tc>
                  <a:txBody>
                    <a:bodyPr>
                      <a:spAutoFit/>
                    </a:bodyPr>
                    <a:p>
                      <a:endParaRPr sz="1100"/>
                    </a:p>
                  </a:txBody>
                  <a:tcPr marL="0" marR="0" marT="0" marB="0">
                    <a:solidFill>
                      <a:srgbClr val="E8EDFD"/>
                    </a:solidFill>
                  </a:tcPr>
                </a:tc>
                <a:tc>
                  <a:txBody>
                    <a:bodyPr>
                      <a:spAutoFit/>
                    </a:bodyPr>
                    <a:p>
                      <a:pPr indent="0"/>
                      <a:r>
                        <a:rPr lang="en-US" sz="750">
                          <a:solidFill>
                            <a:srgbClr val="545454"/>
                          </a:solidFill>
                          <a:latin typeface="Constantia" panose="02030602050306030303"/>
                        </a:rPr>
                        <a:t>Web API Controller Class (v2.1)</a:t>
                      </a:r>
                      <a:endParaRPr lang="en-US" sz="750">
                        <a:solidFill>
                          <a:srgbClr val="545454"/>
                        </a:solidFill>
                        <a:latin typeface="Constantia" panose="02030602050306030303"/>
                      </a:endParaRPr>
                    </a:p>
                  </a:txBody>
                  <a:tcPr marL="0" marR="0" marT="0" marB="0" anchor="ctr">
                    <a:solidFill>
                      <a:srgbClr val="E8EDFD"/>
                    </a:solidFill>
                  </a:tcPr>
                </a:tc>
                <a:tc>
                  <a:txBody>
                    <a:bodyPr>
                      <a:spAutoFit/>
                    </a:bodyPr>
                    <a:p>
                      <a:endParaRPr sz="1100"/>
                    </a:p>
                  </a:txBody>
                  <a:tcPr marL="0" marR="0" marT="0" marB="0">
                    <a:solidFill>
                      <a:srgbClr val="E8EDFD"/>
                    </a:solidFill>
                  </a:tcPr>
                </a:tc>
              </a:tr>
              <a:tr h="195072">
                <a:tc>
                  <a:txBody>
                    <a:bodyPr>
                      <a:spAutoFit/>
                    </a:bodyPr>
                    <a:p>
                      <a:endParaRPr sz="1000"/>
                    </a:p>
                  </a:txBody>
                  <a:tcPr marL="0" marR="0" marT="0" marB="0">
                    <a:solidFill>
                      <a:srgbClr val="E8EDFD"/>
                    </a:solidFill>
                  </a:tcPr>
                </a:tc>
                <a:tc>
                  <a:txBody>
                    <a:bodyPr>
                      <a:spAutoFit/>
                    </a:bodyPr>
                    <a:p>
                      <a:pPr indent="0"/>
                      <a:r>
                        <a:rPr lang="en-US" sz="750">
                          <a:solidFill>
                            <a:srgbClr val="45464E"/>
                          </a:solidFill>
                          <a:latin typeface="Constantia" panose="02030602050306030303"/>
                        </a:rPr>
                        <a:t>Web Form</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endParaRPr sz="1000"/>
                    </a:p>
                  </a:txBody>
                  <a:tcPr marL="0" marR="0" marT="0" marB="0">
                    <a:solidFill>
                      <a:srgbClr val="E8EDFD"/>
                    </a:solidFill>
                  </a:tcPr>
                </a:tc>
              </a:tr>
              <a:tr h="198120">
                <a:tc>
                  <a:txBody>
                    <a:bodyPr>
                      <a:spAutoFit/>
                    </a:bodyPr>
                    <a:p>
                      <a:endParaRPr sz="1000"/>
                    </a:p>
                  </a:txBody>
                  <a:tcPr marL="0" marR="0" marT="0" marB="0">
                    <a:solidFill>
                      <a:srgbClr val="E8EDFD"/>
                    </a:solidFill>
                  </a:tcPr>
                </a:tc>
                <a:tc>
                  <a:txBody>
                    <a:bodyPr>
                      <a:spAutoFit/>
                    </a:bodyPr>
                    <a:p>
                      <a:pPr indent="0"/>
                      <a:r>
                        <a:rPr lang="en-US" sz="750">
                          <a:solidFill>
                            <a:srgbClr val="45464E"/>
                          </a:solidFill>
                          <a:latin typeface="Constantia" panose="02030602050306030303"/>
                        </a:rPr>
                        <a:t>Style Sheet</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endParaRPr sz="1000"/>
                    </a:p>
                  </a:txBody>
                  <a:tcPr marL="0" marR="0" marT="0" marB="0">
                    <a:solidFill>
                      <a:srgbClr val="E8EDFD"/>
                    </a:solidFill>
                  </a:tcPr>
                </a:tc>
              </a:tr>
              <a:tr h="216408">
                <a:tc>
                  <a:txBody>
                    <a:bodyPr>
                      <a:spAutoFit/>
                    </a:bodyPr>
                    <a:p>
                      <a:pPr indent="0"/>
                      <a:r>
                        <a:rPr lang="en-US" sz="1200" b="1" i="1">
                          <a:solidFill>
                            <a:srgbClr val="7F8544"/>
                          </a:solidFill>
                          <a:latin typeface="Calibri" panose="020F0502020204030204"/>
                        </a:rPr>
                        <a:t>%</a:t>
                      </a:r>
                      <a:endParaRPr lang="en-US" sz="1200" b="1" i="1">
                        <a:solidFill>
                          <a:srgbClr val="7F8544"/>
                        </a:solidFill>
                        <a:latin typeface="Calibri" panose="020F0502020204030204"/>
                      </a:endParaRPr>
                    </a:p>
                  </a:txBody>
                  <a:tcPr marL="0" marR="0" marT="0" marB="0" anchor="ctr">
                    <a:solidFill>
                      <a:srgbClr val="E8EDFD"/>
                    </a:solidFill>
                  </a:tcPr>
                </a:tc>
                <a:tc>
                  <a:txBody>
                    <a:bodyPr>
                      <a:spAutoFit/>
                    </a:bodyPr>
                    <a:p>
                      <a:pPr indent="0"/>
                      <a:r>
                        <a:rPr lang="en-US" sz="750">
                          <a:solidFill>
                            <a:srgbClr val="545454"/>
                          </a:solidFill>
                          <a:latin typeface="Constantia" panose="02030602050306030303"/>
                        </a:rPr>
                        <a:t>Class...</a:t>
                      </a:r>
                      <a:endParaRPr lang="en-US" sz="750">
                        <a:solidFill>
                          <a:srgbClr val="545454"/>
                        </a:solidFill>
                        <a:latin typeface="Constantia" panose="02030602050306030303"/>
                      </a:endParaRPr>
                    </a:p>
                  </a:txBody>
                  <a:tcPr marL="0" marR="0" marT="0" marB="0" anchor="ctr">
                    <a:solidFill>
                      <a:srgbClr val="E8EDFD"/>
                    </a:solidFill>
                  </a:tcPr>
                </a:tc>
                <a:tc>
                  <a:txBody>
                    <a:bodyPr>
                      <a:spAutoFit/>
                    </a:bodyPr>
                    <a:p>
                      <a:endParaRPr sz="1100"/>
                    </a:p>
                  </a:txBody>
                  <a:tcPr marL="0" marR="0" marT="0" marB="0">
                    <a:solidFill>
                      <a:srgbClr val="E8EDFD"/>
                    </a:solidFill>
                  </a:tcPr>
                </a:tc>
              </a:tr>
              <a:tr h="240792">
                <a:tc>
                  <a:txBody>
                    <a:bodyPr>
                      <a:spAutoFit/>
                    </a:bodyPr>
                    <a:p>
                      <a:pPr indent="0"/>
                      <a:r>
                        <a:rPr lang="en-US" sz="1150">
                          <a:solidFill>
                            <a:srgbClr val="7963A2"/>
                          </a:solidFill>
                          <a:latin typeface="Arial" panose="020B0604020202020204"/>
                        </a:rPr>
                        <a:t>0</a:t>
                      </a:r>
                      <a:endParaRPr lang="en-US" sz="1150">
                        <a:solidFill>
                          <a:srgbClr val="7963A2"/>
                        </a:solidFill>
                        <a:latin typeface="Arial" panose="020B0604020202020204"/>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New EditorConfig</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endParaRPr sz="1200"/>
                    </a:p>
                  </a:txBody>
                  <a:tcPr marL="0" marR="0" marT="0" marB="0">
                    <a:solidFill>
                      <a:srgbClr val="E8EDFD"/>
                    </a:solidFill>
                  </a:tcPr>
                </a:tc>
              </a:tr>
            </a:tbl>
          </a:graphicData>
        </a:graphic>
      </p:graphicFrame>
      <p:graphicFrame>
        <p:nvGraphicFramePr>
          <p:cNvPr id="8" name="Table 7"/>
          <p:cNvGraphicFramePr>
            <a:graphicFrameLocks noGrp="1"/>
          </p:cNvGraphicFramePr>
          <p:nvPr/>
        </p:nvGraphicFramePr>
        <p:xfrm>
          <a:off x="8189976" y="1953768"/>
          <a:ext cx="2794000" cy="868680"/>
        </p:xfrm>
        <a:graphic>
          <a:graphicData uri="http://schemas.openxmlformats.org/drawingml/2006/table">
            <a:tbl>
              <a:tblPr/>
              <a:tblGrid>
                <a:gridCol w="1743456"/>
                <a:gridCol w="633984"/>
                <a:gridCol w="208280"/>
                <a:gridCol w="208280"/>
              </a:tblGrid>
              <a:tr h="256032">
                <a:tc>
                  <a:txBody>
                    <a:bodyPr>
                      <a:spAutoFit/>
                    </a:bodyPr>
                    <a:p>
                      <a:pPr indent="0"/>
                      <a:r>
                        <a:rPr lang="en-US" sz="750">
                          <a:solidFill>
                            <a:srgbClr val="493329"/>
                          </a:solidFill>
                          <a:latin typeface="Constantia" panose="02030602050306030303"/>
                        </a:rPr>
                        <a:t>lution Explorer</a:t>
                      </a:r>
                      <a:endParaRPr lang="en-US" sz="750">
                        <a:solidFill>
                          <a:srgbClr val="493329"/>
                        </a:solidFill>
                        <a:latin typeface="Constantia" panose="02030602050306030303"/>
                      </a:endParaRPr>
                    </a:p>
                  </a:txBody>
                  <a:tcPr marL="0" marR="0" marT="0" marB="0" anchor="ctr">
                    <a:solidFill>
                      <a:srgbClr val="F4CC84"/>
                    </a:solidFill>
                  </a:tcPr>
                </a:tc>
                <a:tc gridSpan="2">
                  <a:txBody>
                    <a:bodyPr>
                      <a:spAutoFit/>
                    </a:bodyPr>
                    <a:p>
                      <a:pPr indent="0" algn="r"/>
                      <a:r>
                        <a:rPr lang="en-US" sz="750">
                          <a:solidFill>
                            <a:srgbClr val="866011"/>
                          </a:solidFill>
                          <a:latin typeface="Constantia" panose="02030602050306030303"/>
                        </a:rPr>
                        <a:t>- X</a:t>
                      </a:r>
                      <a:endParaRPr lang="en-US" sz="750">
                        <a:solidFill>
                          <a:srgbClr val="866011"/>
                        </a:solidFill>
                        <a:latin typeface="Constantia" panose="02030602050306030303"/>
                      </a:endParaRPr>
                    </a:p>
                  </a:txBody>
                  <a:tcPr marL="0" marR="0" marT="0" marB="0" anchor="ctr">
                    <a:solidFill>
                      <a:srgbClr val="F4CC84"/>
                    </a:solidFill>
                  </a:tcPr>
                </a:tc>
                <a:tc hMerge="1">
                  <a:tcPr marL="0" marR="0" marT="0" marB="0"/>
                </a:tc>
                <a:tc>
                  <a:txBody>
                    <a:bodyPr>
                      <a:spAutoFit/>
                    </a:bodyPr>
                    <a:p>
                      <a:pPr indent="0"/>
                      <a:r>
                        <a:rPr lang="en-US" sz="750">
                          <a:solidFill>
                            <a:srgbClr val="D6E0F0"/>
                          </a:solidFill>
                          <a:latin typeface="Constantia" panose="02030602050306030303"/>
                        </a:rPr>
                        <a:t>“O</a:t>
                      </a:r>
                      <a:endParaRPr lang="en-US" sz="750">
                        <a:solidFill>
                          <a:srgbClr val="D6E0F0"/>
                        </a:solidFill>
                        <a:latin typeface="Constantia" panose="02030602050306030303"/>
                      </a:endParaRPr>
                    </a:p>
                    <a:p>
                      <a:pPr indent="0"/>
                      <a:r>
                        <a:rPr lang="en-US" sz="750">
                          <a:solidFill>
                            <a:srgbClr val="D6E0F0"/>
                          </a:solidFill>
                          <a:latin typeface="Constantia" panose="02030602050306030303"/>
                        </a:rPr>
                        <a:t>o</a:t>
                      </a:r>
                      <a:endParaRPr lang="en-US" sz="750">
                        <a:solidFill>
                          <a:srgbClr val="D6E0F0"/>
                        </a:solidFill>
                        <a:latin typeface="Constantia" panose="02030602050306030303"/>
                      </a:endParaRPr>
                    </a:p>
                  </a:txBody>
                  <a:tcPr marL="0" marR="0" marT="0" marB="0" anchor="ctr">
                    <a:solidFill>
                      <a:srgbClr val="5D6B98"/>
                    </a:solidFill>
                  </a:tcPr>
                </a:tc>
              </a:tr>
              <a:tr h="237744">
                <a:tc>
                  <a:txBody>
                    <a:bodyPr>
                      <a:spAutoFit/>
                    </a:bodyPr>
                    <a:p>
                      <a:pPr indent="0" algn="r"/>
                      <a:r>
                        <a:rPr lang="en-US" sz="1150">
                          <a:solidFill>
                            <a:srgbClr val="2E4C62"/>
                          </a:solidFill>
                          <a:latin typeface="Arial" panose="020B0604020202020204"/>
                        </a:rPr>
                        <a:t>J5 </a:t>
                      </a:r>
                      <a:r>
                        <a:rPr lang="en-US" sz="750" baseline="30000">
                          <a:solidFill>
                            <a:srgbClr val="2E4C62"/>
                          </a:solidFill>
                          <a:latin typeface="Constantia" panose="02030602050306030303"/>
                        </a:rPr>
                        <a:t>T</a:t>
                      </a:r>
                      <a:r>
                        <a:rPr lang="en-US" sz="750">
                          <a:solidFill>
                            <a:srgbClr val="2E4C62"/>
                          </a:solidFill>
                          <a:latin typeface="Constantia" panose="02030602050306030303"/>
                        </a:rPr>
                        <a:t>© </a:t>
                      </a:r>
                      <a:r>
                        <a:rPr lang="en-US" sz="750">
                          <a:solidFill>
                            <a:srgbClr val="1E1F38"/>
                          </a:solidFill>
                          <a:latin typeface="Constantia" panose="02030602050306030303"/>
                        </a:rPr>
                        <a:t>- </a:t>
                      </a:r>
                      <a:r>
                        <a:rPr lang="en-US" sz="1150">
                          <a:solidFill>
                            <a:srgbClr val="2E4C62"/>
                          </a:solidFill>
                          <a:latin typeface="Arial" panose="020B0604020202020204"/>
                        </a:rPr>
                        <a:t>090</a:t>
                      </a:r>
                      <a:endParaRPr lang="en-US" sz="1150">
                        <a:solidFill>
                          <a:srgbClr val="2E4C62"/>
                        </a:solidFill>
                        <a:latin typeface="Arial" panose="020B0604020202020204"/>
                      </a:endParaRPr>
                    </a:p>
                  </a:txBody>
                  <a:tcPr marL="0" marR="0" marT="0" marB="0">
                    <a:solidFill>
                      <a:srgbClr val="D1DEEF"/>
                    </a:solidFill>
                  </a:tcPr>
                </a:tc>
                <a:tc>
                  <a:txBody>
                    <a:bodyPr>
                      <a:spAutoFit/>
                    </a:bodyPr>
                    <a:p>
                      <a:endParaRPr sz="1200"/>
                    </a:p>
                  </a:txBody>
                  <a:tcPr marL="0" marR="0" marT="0" marB="0">
                    <a:solidFill>
                      <a:srgbClr val="D1DEEF"/>
                    </a:solidFill>
                  </a:tcPr>
                </a:tc>
                <a:tc>
                  <a:txBody>
                    <a:bodyPr>
                      <a:spAutoFit/>
                    </a:bodyPr>
                    <a:p>
                      <a:endParaRPr sz="1200"/>
                    </a:p>
                  </a:txBody>
                  <a:tcPr marL="0" marR="0" marT="0" marB="0">
                    <a:solidFill>
                      <a:srgbClr val="D1DEEF"/>
                    </a:solidFill>
                  </a:tcPr>
                </a:tc>
                <a:tc>
                  <a:txBody>
                    <a:bodyPr>
                      <a:spAutoFit/>
                    </a:bodyPr>
                    <a:p>
                      <a:pPr indent="0">
                        <a:lnSpc>
                          <a:spcPts val="505"/>
                        </a:lnSpc>
                      </a:pPr>
                      <a:r>
                        <a:rPr lang="en-US" sz="750">
                          <a:solidFill>
                            <a:srgbClr val="D6E0F0"/>
                          </a:solidFill>
                          <a:latin typeface="Constantia" panose="02030602050306030303"/>
                        </a:rPr>
                        <a:t>fD</a:t>
                      </a:r>
                      <a:endParaRPr lang="en-US" sz="750">
                        <a:solidFill>
                          <a:srgbClr val="D6E0F0"/>
                        </a:solidFill>
                        <a:latin typeface="Constantia" panose="02030602050306030303"/>
                      </a:endParaRPr>
                    </a:p>
                    <a:p>
                      <a:pPr indent="0">
                        <a:lnSpc>
                          <a:spcPts val="505"/>
                        </a:lnSpc>
                      </a:pPr>
                      <a:r>
                        <a:rPr lang="en-US" sz="750">
                          <a:solidFill>
                            <a:srgbClr val="D6E0F0"/>
                          </a:solidFill>
                          <a:latin typeface="Constantia" panose="02030602050306030303"/>
                        </a:rPr>
                        <a:t>3-</a:t>
                      </a:r>
                      <a:endParaRPr lang="en-US" sz="750">
                        <a:solidFill>
                          <a:srgbClr val="D6E0F0"/>
                        </a:solidFill>
                        <a:latin typeface="Constantia" panose="02030602050306030303"/>
                      </a:endParaRPr>
                    </a:p>
                    <a:p>
                      <a:pPr indent="0" algn="r">
                        <a:lnSpc>
                          <a:spcPts val="505"/>
                        </a:lnSpc>
                      </a:pPr>
                      <a:r>
                        <a:rPr lang="en-US" sz="750">
                          <a:solidFill>
                            <a:srgbClr val="D6E0F0"/>
                          </a:solidFill>
                          <a:latin typeface="Constantia" panose="02030602050306030303"/>
                        </a:rPr>
                        <a:t>CD</a:t>
                      </a:r>
                      <a:endParaRPr lang="en-US" sz="750">
                        <a:solidFill>
                          <a:srgbClr val="D6E0F0"/>
                        </a:solidFill>
                        <a:latin typeface="Constantia" panose="02030602050306030303"/>
                      </a:endParaRPr>
                    </a:p>
                    <a:p>
                      <a:pPr indent="0" algn="r"/>
                      <a:r>
                        <a:rPr lang="en-US" sz="750">
                          <a:solidFill>
                            <a:srgbClr val="D6E0F0"/>
                          </a:solidFill>
                          <a:latin typeface="Constantia" panose="02030602050306030303"/>
                        </a:rPr>
                        <a:t>VI</a:t>
                      </a:r>
                      <a:endParaRPr lang="en-US" sz="750">
                        <a:solidFill>
                          <a:srgbClr val="D6E0F0"/>
                        </a:solidFill>
                        <a:latin typeface="Constantia" panose="02030602050306030303"/>
                      </a:endParaRPr>
                    </a:p>
                  </a:txBody>
                  <a:tcPr marL="0" marR="0" marT="0" marB="0" anchor="b">
                    <a:solidFill>
                      <a:srgbClr val="5D6B98"/>
                    </a:solidFill>
                  </a:tcPr>
                </a:tc>
              </a:tr>
              <a:tr h="173736">
                <a:tc>
                  <a:txBody>
                    <a:bodyPr>
                      <a:spAutoFit/>
                    </a:bodyPr>
                    <a:p>
                      <a:pPr indent="0"/>
                      <a:r>
                        <a:rPr lang="en-US" sz="750">
                          <a:solidFill>
                            <a:srgbClr val="888888"/>
                          </a:solidFill>
                          <a:latin typeface="Constantia" panose="02030602050306030303"/>
                        </a:rPr>
                        <a:t>prch Solution Explorer (Ctrl+;)</a:t>
                      </a:r>
                      <a:endParaRPr lang="en-US" sz="750">
                        <a:solidFill>
                          <a:srgbClr val="888888"/>
                        </a:solidFill>
                        <a:latin typeface="Constantia" panose="02030602050306030303"/>
                      </a:endParaRPr>
                    </a:p>
                  </a:txBody>
                  <a:tcPr marL="0" marR="0" marT="0" marB="0" anchor="b"/>
                </a:tc>
                <a:tc>
                  <a:txBody>
                    <a:bodyPr>
                      <a:spAutoFit/>
                    </a:bodyPr>
                    <a:p>
                      <a:pPr indent="0" algn="r"/>
                      <a:r>
                        <a:rPr lang="en-US" sz="1150">
                          <a:solidFill>
                            <a:srgbClr val="747474"/>
                          </a:solidFill>
                          <a:latin typeface="Arial" panose="020B0604020202020204"/>
                        </a:rPr>
                        <a:t>P</a:t>
                      </a:r>
                      <a:endParaRPr lang="en-US" sz="1150">
                        <a:solidFill>
                          <a:srgbClr val="747474"/>
                        </a:solidFill>
                        <a:latin typeface="Arial" panose="020B0604020202020204"/>
                      </a:endParaRPr>
                    </a:p>
                  </a:txBody>
                  <a:tcPr marL="0" marR="0" marT="0" marB="0" anchor="b"/>
                </a:tc>
                <a:tc>
                  <a:txBody>
                    <a:bodyPr>
                      <a:spAutoFit/>
                    </a:bodyPr>
                    <a:p>
                      <a:pPr indent="0"/>
                      <a:r>
                        <a:rPr lang="en-US" sz="1200" b="1" i="1">
                          <a:solidFill>
                            <a:srgbClr val="1C1929"/>
                          </a:solidFill>
                          <a:latin typeface="Calibri" panose="020F0502020204030204"/>
                        </a:rPr>
                        <a:t>l</a:t>
                      </a:r>
                      <a:endParaRPr lang="en-US" sz="1200" b="1" i="1">
                        <a:solidFill>
                          <a:srgbClr val="1C1929"/>
                        </a:solidFill>
                        <a:latin typeface="Calibri" panose="020F0502020204030204"/>
                      </a:endParaRPr>
                    </a:p>
                  </a:txBody>
                  <a:tcPr marL="0" marR="0" marT="0" marB="0" anchor="b">
                    <a:solidFill>
                      <a:srgbClr val="E8EDFD"/>
                    </a:solidFill>
                  </a:tcPr>
                </a:tc>
                <a:tc>
                  <a:txBody>
                    <a:bodyPr>
                      <a:spAutoFit/>
                    </a:bodyPr>
                    <a:p>
                      <a:endParaRPr sz="900"/>
                    </a:p>
                  </a:txBody>
                  <a:tcPr marL="0" marR="0" marT="0" marB="0">
                    <a:solidFill>
                      <a:srgbClr val="5D6B98"/>
                    </a:solidFill>
                  </a:tcPr>
                </a:tc>
              </a:tr>
              <a:tr h="201168">
                <a:tc gridSpan="2">
                  <a:txBody>
                    <a:bodyPr>
                      <a:spAutoFit/>
                    </a:bodyPr>
                    <a:p>
                      <a:pPr indent="0"/>
                      <a:r>
                        <a:rPr lang="en-US" sz="750">
                          <a:solidFill>
                            <a:srgbClr val="553F7B"/>
                          </a:solidFill>
                          <a:latin typeface="Constantia" panose="02030602050306030303"/>
                        </a:rPr>
                        <a:t>3 </a:t>
                      </a:r>
                      <a:r>
                        <a:rPr lang="en-US" sz="750">
                          <a:solidFill>
                            <a:srgbClr val="45464E"/>
                          </a:solidFill>
                          <a:latin typeface="Constantia" panose="02030602050306030303"/>
                        </a:rPr>
                        <a:t>Solution 'MyMVCApplication' (1 of 1 project)</a:t>
                      </a:r>
                      <a:endParaRPr lang="en-US" sz="750">
                        <a:solidFill>
                          <a:srgbClr val="45464E"/>
                        </a:solidFill>
                        <a:latin typeface="Constantia" panose="02030602050306030303"/>
                      </a:endParaRPr>
                    </a:p>
                  </a:txBody>
                  <a:tcPr marL="0" marR="0" marT="0" marB="0" anchor="ctr"/>
                </a:tc>
                <a:tc hMerge="1">
                  <a:tcPr marL="0" marR="0" marT="0" marB="0"/>
                </a:tc>
                <a:tc>
                  <a:txBody>
                    <a:bodyPr>
                      <a:spAutoFit/>
                    </a:bodyPr>
                    <a:p>
                      <a:pPr indent="0"/>
                      <a:r>
                        <a:rPr lang="en-US" sz="750">
                          <a:solidFill>
                            <a:srgbClr val="888888"/>
                          </a:solidFill>
                          <a:latin typeface="Constantia" panose="02030602050306030303"/>
                        </a:rPr>
                        <a:t>▲</a:t>
                      </a:r>
                      <a:endParaRPr lang="en-US" sz="750">
                        <a:solidFill>
                          <a:srgbClr val="888888"/>
                        </a:solidFill>
                        <a:latin typeface="Constantia" panose="02030602050306030303"/>
                      </a:endParaRPr>
                    </a:p>
                  </a:txBody>
                  <a:tcPr marL="0" marR="0" marT="0" marB="0" anchor="ctr">
                    <a:solidFill>
                      <a:srgbClr val="E6E6E6"/>
                    </a:solidFill>
                  </a:tcPr>
                </a:tc>
                <a:tc>
                  <a:txBody>
                    <a:bodyPr>
                      <a:spAutoFit/>
                    </a:bodyPr>
                    <a:p>
                      <a:endParaRPr sz="1000"/>
                    </a:p>
                  </a:txBody>
                  <a:tcPr marL="0" marR="0" marT="0" marB="0">
                    <a:solidFill>
                      <a:srgbClr val="5D6B98"/>
                    </a:solidFill>
                  </a:tcPr>
                </a:tc>
              </a:tr>
            </a:tbl>
          </a:graphicData>
        </a:graphic>
      </p:graphicFrame>
      <p:sp>
        <p:nvSpPr>
          <p:cNvPr id="9" name="Rectangles 8"/>
          <p:cNvSpPr/>
          <p:nvPr/>
        </p:nvSpPr>
        <p:spPr>
          <a:xfrm>
            <a:off x="8235696" y="1499616"/>
            <a:ext cx="920496" cy="134112"/>
          </a:xfrm>
          <a:prstGeom prst="rect">
            <a:avLst/>
          </a:prstGeom>
          <a:solidFill>
            <a:srgbClr val="D1DEEF"/>
          </a:solidFill>
        </p:spPr>
        <p:txBody>
          <a:bodyPr wrap="none" lIns="0" tIns="0" rIns="0" bIns="0">
            <a:noAutofit/>
          </a:bodyPr>
          <a:p>
            <a:pPr indent="0"/>
            <a:r>
              <a:rPr lang="en-US" sz="750">
                <a:solidFill>
                  <a:srgbClr val="576286"/>
                </a:solidFill>
                <a:latin typeface="Constantia" panose="02030602050306030303"/>
              </a:rPr>
              <a:t>MyMVCApplication</a:t>
            </a:r>
            <a:endParaRPr lang="en-US" sz="750">
              <a:solidFill>
                <a:srgbClr val="576286"/>
              </a:solidFill>
              <a:latin typeface="Constantia" panose="02030602050306030303"/>
            </a:endParaRPr>
          </a:p>
        </p:txBody>
      </p:sp>
      <p:sp>
        <p:nvSpPr>
          <p:cNvPr id="10" name="Rectangles 9"/>
          <p:cNvSpPr/>
          <p:nvPr/>
        </p:nvSpPr>
        <p:spPr>
          <a:xfrm>
            <a:off x="9460992" y="1438656"/>
            <a:ext cx="256032" cy="213360"/>
          </a:xfrm>
          <a:prstGeom prst="rect">
            <a:avLst/>
          </a:prstGeom>
          <a:solidFill>
            <a:srgbClr val="D1DEEF"/>
          </a:solidFill>
        </p:spPr>
        <p:txBody>
          <a:bodyPr wrap="none" lIns="0" tIns="0" rIns="0" bIns="0">
            <a:noAutofit/>
          </a:bodyPr>
          <a:p>
            <a:pPr indent="0"/>
            <a:r>
              <a:rPr lang="en-US" sz="2600">
                <a:solidFill>
                  <a:srgbClr val="31105A"/>
                </a:solidFill>
                <a:latin typeface="Calibri" panose="020F0502020204030204"/>
              </a:rPr>
              <a:t>o</a:t>
            </a:r>
            <a:endParaRPr lang="en-US" sz="2600">
              <a:solidFill>
                <a:srgbClr val="31105A"/>
              </a:solidFill>
              <a:latin typeface="Calibri" panose="020F0502020204030204"/>
            </a:endParaRPr>
          </a:p>
        </p:txBody>
      </p:sp>
      <p:sp>
        <p:nvSpPr>
          <p:cNvPr id="11" name="Rectangles 10"/>
          <p:cNvSpPr/>
          <p:nvPr/>
        </p:nvSpPr>
        <p:spPr>
          <a:xfrm>
            <a:off x="9820656" y="1499616"/>
            <a:ext cx="676656" cy="377952"/>
          </a:xfrm>
          <a:prstGeom prst="rect">
            <a:avLst/>
          </a:prstGeom>
          <a:solidFill>
            <a:srgbClr val="D1DEEF"/>
          </a:solidFill>
        </p:spPr>
        <p:txBody>
          <a:bodyPr lIns="0" tIns="0" rIns="0" bIns="0">
            <a:noAutofit/>
          </a:bodyPr>
          <a:p>
            <a:pPr indent="0" algn="r">
              <a:spcAft>
                <a:spcPts val="840"/>
              </a:spcAft>
            </a:pPr>
            <a:r>
              <a:rPr lang="en-US" sz="1400">
                <a:solidFill>
                  <a:srgbClr val="576286"/>
                </a:solidFill>
                <a:latin typeface="Calibri" panose="020F0502020204030204"/>
              </a:rPr>
              <a:t>O</a:t>
            </a:r>
            <a:endParaRPr lang="en-US" sz="1400">
              <a:solidFill>
                <a:srgbClr val="576286"/>
              </a:solidFill>
              <a:latin typeface="Calibri" panose="020F0502020204030204"/>
            </a:endParaRPr>
          </a:p>
          <a:p>
            <a:pPr indent="0" algn="r"/>
            <a:r>
              <a:rPr lang="en-US" sz="750">
                <a:solidFill>
                  <a:srgbClr val="4D4160"/>
                </a:solidFill>
                <a:latin typeface="Constantia" panose="02030602050306030303"/>
              </a:rPr>
              <a:t>Live Share</a:t>
            </a:r>
            <a:endParaRPr lang="en-US" sz="750">
              <a:solidFill>
                <a:srgbClr val="4D4160"/>
              </a:solidFill>
              <a:latin typeface="Constantia" panose="02030602050306030303"/>
            </a:endParaRPr>
          </a:p>
        </p:txBody>
      </p:sp>
      <p:sp>
        <p:nvSpPr>
          <p:cNvPr id="12" name="Rectangles 11"/>
          <p:cNvSpPr/>
          <p:nvPr/>
        </p:nvSpPr>
        <p:spPr>
          <a:xfrm>
            <a:off x="10607040" y="1493520"/>
            <a:ext cx="231648" cy="365760"/>
          </a:xfrm>
          <a:prstGeom prst="rect">
            <a:avLst/>
          </a:prstGeom>
          <a:solidFill>
            <a:srgbClr val="D1DEEF"/>
          </a:solidFill>
        </p:spPr>
        <p:txBody>
          <a:bodyPr lIns="0" tIns="0" rIns="0" bIns="0">
            <a:noAutofit/>
          </a:bodyPr>
          <a:p>
            <a:pPr indent="0" algn="just"/>
            <a:r>
              <a:rPr lang="en-US" sz="850">
                <a:solidFill>
                  <a:srgbClr val="576286"/>
                </a:solidFill>
                <a:latin typeface="Calibri" panose="020F0502020204030204"/>
              </a:rPr>
              <a:t>X</a:t>
            </a:r>
            <a:endParaRPr lang="en-US" sz="850">
              <a:solidFill>
                <a:srgbClr val="576286"/>
              </a:solidFill>
              <a:latin typeface="Calibri" panose="020F0502020204030204"/>
            </a:endParaRPr>
          </a:p>
          <a:p>
            <a:pPr indent="0" algn="just"/>
            <a:r>
              <a:rPr lang="en-US" sz="2700" i="1">
                <a:solidFill>
                  <a:srgbClr val="332F38"/>
                </a:solidFill>
                <a:latin typeface="Calibri" panose="020F0502020204030204"/>
              </a:rPr>
              <a:t>R</a:t>
            </a:r>
            <a:endParaRPr lang="en-US" sz="2700" i="1">
              <a:solidFill>
                <a:srgbClr val="332F38"/>
              </a:solidFill>
              <a:latin typeface="Calibri" panose="020F0502020204030204"/>
            </a:endParaRPr>
          </a:p>
        </p:txBody>
      </p:sp>
      <p:sp>
        <p:nvSpPr>
          <p:cNvPr id="13" name="Rectangles 12"/>
          <p:cNvSpPr/>
          <p:nvPr/>
        </p:nvSpPr>
        <p:spPr>
          <a:xfrm>
            <a:off x="8247888" y="2816352"/>
            <a:ext cx="1237488" cy="932688"/>
          </a:xfrm>
          <a:prstGeom prst="rect">
            <a:avLst/>
          </a:prstGeom>
        </p:spPr>
        <p:txBody>
          <a:bodyPr lIns="0" tIns="0" rIns="0" bIns="0">
            <a:noAutofit/>
          </a:bodyPr>
          <a:p>
            <a:pPr indent="0" algn="just">
              <a:lnSpc>
                <a:spcPts val="1250"/>
              </a:lnSpc>
            </a:pPr>
            <a:r>
              <a:rPr lang="en-US" sz="750">
                <a:solidFill>
                  <a:srgbClr val="45464E"/>
                </a:solidFill>
                <a:latin typeface="Constantia" panose="02030602050306030303"/>
              </a:rPr>
              <a:t>§5 </a:t>
            </a:r>
            <a:r>
              <a:rPr lang="en-US" sz="750">
                <a:solidFill>
                  <a:srgbClr val="1C1929"/>
                </a:solidFill>
                <a:latin typeface="Constantia" panose="02030602050306030303"/>
              </a:rPr>
              <a:t>MyMVCApplication</a:t>
            </a:r>
            <a:endParaRPr lang="en-US" sz="750">
              <a:solidFill>
                <a:srgbClr val="1C1929"/>
              </a:solidFill>
              <a:latin typeface="Constantia" panose="02030602050306030303"/>
            </a:endParaRPr>
          </a:p>
          <a:p>
            <a:pPr indent="381000">
              <a:lnSpc>
                <a:spcPts val="1250"/>
              </a:lnSpc>
            </a:pPr>
            <a:r>
              <a:rPr lang="en-US" sz="750">
                <a:solidFill>
                  <a:srgbClr val="45464E"/>
                </a:solidFill>
                <a:latin typeface="Constantia" panose="02030602050306030303"/>
              </a:rPr>
              <a:t>Connected Services P </a:t>
            </a:r>
            <a:r>
              <a:rPr lang="en-US" sz="1050" b="1" i="1" spc="-100">
                <a:solidFill>
                  <a:srgbClr val="1C1929"/>
                </a:solidFill>
                <a:latin typeface="Consolas" panose="020B0609020204030204"/>
              </a:rPr>
              <a:t>P</a:t>
            </a:r>
            <a:r>
              <a:rPr lang="en-US" sz="750">
                <a:solidFill>
                  <a:srgbClr val="1C1929"/>
                </a:solidFill>
                <a:latin typeface="Constantia" panose="02030602050306030303"/>
              </a:rPr>
              <a:t> </a:t>
            </a:r>
            <a:r>
              <a:rPr lang="en-US" sz="750">
                <a:solidFill>
                  <a:srgbClr val="45464E"/>
                </a:solidFill>
                <a:latin typeface="Constantia" panose="02030602050306030303"/>
              </a:rPr>
              <a:t>Properties &gt; References </a:t>
            </a:r>
            <a:r>
              <a:rPr lang="en-US" sz="750">
                <a:solidFill>
                  <a:srgbClr val="94803C"/>
                </a:solidFill>
                <a:latin typeface="Constantia" panose="02030602050306030303"/>
              </a:rPr>
              <a:t>CU </a:t>
            </a:r>
            <a:r>
              <a:rPr lang="en-US" sz="750">
                <a:solidFill>
                  <a:srgbClr val="45464E"/>
                </a:solidFill>
                <a:latin typeface="Constantia" panose="02030602050306030303"/>
              </a:rPr>
              <a:t>App_Data</a:t>
            </a:r>
            <a:endParaRPr lang="en-US" sz="750">
              <a:solidFill>
                <a:srgbClr val="45464E"/>
              </a:solidFill>
              <a:latin typeface="Constantia" panose="02030602050306030303"/>
            </a:endParaRPr>
          </a:p>
          <a:p>
            <a:pPr indent="0" algn="just">
              <a:lnSpc>
                <a:spcPts val="1250"/>
              </a:lnSpc>
            </a:pPr>
            <a:r>
              <a:rPr lang="en-US" sz="750" u="sng">
                <a:solidFill>
                  <a:srgbClr val="45464E"/>
                </a:solidFill>
                <a:latin typeface="Constantia" panose="02030602050306030303"/>
              </a:rPr>
              <a:t>P </a:t>
            </a:r>
            <a:r>
              <a:rPr lang="en-US" sz="750" u="sng">
                <a:solidFill>
                  <a:srgbClr val="94803C"/>
                </a:solidFill>
                <a:latin typeface="Constantia" panose="02030602050306030303"/>
              </a:rPr>
              <a:t>P~) </a:t>
            </a:r>
            <a:r>
              <a:rPr lang="en-US" sz="750" u="sng">
                <a:solidFill>
                  <a:srgbClr val="45464E"/>
                </a:solidFill>
                <a:latin typeface="Constantia" panose="02030602050306030303"/>
              </a:rPr>
              <a:t>Ann St</a:t>
            </a:r>
            <a:r>
              <a:rPr lang="en-US" sz="750">
                <a:solidFill>
                  <a:srgbClr val="45464E"/>
                </a:solidFill>
                <a:latin typeface="Constantia" panose="02030602050306030303"/>
              </a:rPr>
              <a:t>ar</a:t>
            </a:r>
            <a:r>
              <a:rPr lang="en-US" sz="750" u="sng">
                <a:solidFill>
                  <a:srgbClr val="45464E"/>
                </a:solidFill>
                <a:latin typeface="Constantia" panose="02030602050306030303"/>
              </a:rPr>
              <a:t>t</a:t>
            </a:r>
            <a:r>
              <a:rPr lang="en-US" sz="750">
                <a:solidFill>
                  <a:srgbClr val="45464E"/>
                </a:solidFill>
                <a:latin typeface="Constantia" panose="02030602050306030303"/>
              </a:rPr>
              <a:t>_</a:t>
            </a:r>
            <a:endParaRPr lang="en-US" sz="750">
              <a:solidFill>
                <a:srgbClr val="45464E"/>
              </a:solidFill>
              <a:latin typeface="Constantia" panose="02030602050306030303"/>
            </a:endParaRPr>
          </a:p>
        </p:txBody>
      </p:sp>
      <p:sp>
        <p:nvSpPr>
          <p:cNvPr id="14" name="Rectangles 13"/>
          <p:cNvSpPr/>
          <p:nvPr/>
        </p:nvSpPr>
        <p:spPr>
          <a:xfrm>
            <a:off x="8217408" y="3761232"/>
            <a:ext cx="1700784" cy="310896"/>
          </a:xfrm>
          <a:prstGeom prst="rect">
            <a:avLst/>
          </a:prstGeom>
          <a:solidFill>
            <a:srgbClr val="E8EDFD"/>
          </a:solidFill>
        </p:spPr>
        <p:txBody>
          <a:bodyPr lIns="0" tIns="0" rIns="0" bIns="0">
            <a:noAutofit/>
          </a:bodyPr>
          <a:p>
            <a:pPr marL="241300" indent="0" algn="just">
              <a:lnSpc>
                <a:spcPts val="1390"/>
              </a:lnSpc>
            </a:pPr>
            <a:r>
              <a:rPr lang="en-US" sz="750">
                <a:solidFill>
                  <a:srgbClr val="45464E"/>
                </a:solidFill>
                <a:latin typeface="Constantia" panose="02030602050306030303"/>
              </a:rPr>
              <a:t>View in Browser (Google Chrome) Browse With...</a:t>
            </a:r>
            <a:endParaRPr lang="en-US" sz="750">
              <a:solidFill>
                <a:srgbClr val="45464E"/>
              </a:solidFill>
              <a:latin typeface="Constantia" panose="02030602050306030303"/>
            </a:endParaRPr>
          </a:p>
        </p:txBody>
      </p:sp>
      <p:sp>
        <p:nvSpPr>
          <p:cNvPr id="15" name="Rectangles 14"/>
          <p:cNvSpPr/>
          <p:nvPr/>
        </p:nvSpPr>
        <p:spPr>
          <a:xfrm>
            <a:off x="8406384" y="4181856"/>
            <a:ext cx="268224" cy="103632"/>
          </a:xfrm>
          <a:prstGeom prst="rect">
            <a:avLst/>
          </a:prstGeom>
          <a:solidFill>
            <a:srgbClr val="B1C6FD"/>
          </a:solidFill>
        </p:spPr>
        <p:txBody>
          <a:bodyPr wrap="none" lIns="0" tIns="0" rIns="0" bIns="0">
            <a:noAutofit/>
          </a:bodyPr>
          <a:p>
            <a:pPr indent="0"/>
            <a:r>
              <a:rPr lang="en-US" sz="750">
                <a:solidFill>
                  <a:srgbClr val="2C3569"/>
                </a:solidFill>
                <a:latin typeface="Constantia" panose="02030602050306030303"/>
              </a:rPr>
              <a:t>Add</a:t>
            </a:r>
            <a:endParaRPr lang="en-US" sz="750">
              <a:solidFill>
                <a:srgbClr val="2C3569"/>
              </a:solidFill>
              <a:latin typeface="Constantia" panose="02030602050306030303"/>
            </a:endParaRPr>
          </a:p>
        </p:txBody>
      </p:sp>
      <p:graphicFrame>
        <p:nvGraphicFramePr>
          <p:cNvPr id="16" name="Table 15"/>
          <p:cNvGraphicFramePr>
            <a:graphicFrameLocks noGrp="1"/>
          </p:cNvGraphicFramePr>
          <p:nvPr/>
        </p:nvGraphicFramePr>
        <p:xfrm>
          <a:off x="673608" y="6263640"/>
          <a:ext cx="7488936" cy="585216"/>
        </p:xfrm>
        <a:graphic>
          <a:graphicData uri="http://schemas.openxmlformats.org/drawingml/2006/table">
            <a:tbl>
              <a:tblPr/>
              <a:tblGrid>
                <a:gridCol w="4608576"/>
                <a:gridCol w="2880360"/>
              </a:tblGrid>
              <a:tr h="188976">
                <a:tc>
                  <a:txBody>
                    <a:bodyPr>
                      <a:spAutoFit/>
                    </a:bodyPr>
                    <a:p>
                      <a:pPr marL="88900" indent="0"/>
                      <a:r>
                        <a:rPr lang="en-US" sz="750">
                          <a:solidFill>
                            <a:srgbClr val="B6C8ED"/>
                          </a:solidFill>
                          <a:latin typeface="Constantia" panose="02030602050306030303"/>
                        </a:rPr>
                        <a:t>Server Explorer</a:t>
                      </a:r>
                      <a:endParaRPr lang="en-US" sz="750">
                        <a:solidFill>
                          <a:srgbClr val="B6C8ED"/>
                        </a:solidFill>
                        <a:latin typeface="Constantia" panose="02030602050306030303"/>
                      </a:endParaRPr>
                    </a:p>
                  </a:txBody>
                  <a:tcPr marL="0" marR="0" marT="0" marB="0">
                    <a:solidFill>
                      <a:srgbClr val="5D6B98"/>
                    </a:solidFill>
                  </a:tcPr>
                </a:tc>
                <a:tc>
                  <a:txBody>
                    <a:bodyPr>
                      <a:spAutoFit/>
                    </a:bodyPr>
                    <a:p>
                      <a:pPr indent="0" algn="r"/>
                      <a:r>
                        <a:rPr lang="en-US" sz="1700" b="1">
                          <a:solidFill>
                            <a:srgbClr val="FFFFFF"/>
                          </a:solidFill>
                          <a:latin typeface="Verdana" panose="020B0604030504040204"/>
                        </a:rPr>
                        <a:t>E</a:t>
                      </a:r>
                      <a:endParaRPr lang="en-US" sz="1700" b="1">
                        <a:solidFill>
                          <a:srgbClr val="FFFFFF"/>
                        </a:solidFill>
                        <a:latin typeface="Verdana" panose="020B0604030504040204"/>
                      </a:endParaRPr>
                    </a:p>
                  </a:txBody>
                  <a:tcPr marL="0" marR="0" marT="0" marB="0">
                    <a:solidFill>
                      <a:srgbClr val="5D6B98"/>
                    </a:solidFill>
                  </a:tcPr>
                </a:tc>
              </a:tr>
              <a:tr h="228600">
                <a:tc>
                  <a:txBody>
                    <a:bodyPr>
                      <a:spAutoFit/>
                    </a:bodyPr>
                    <a:p>
                      <a:pPr indent="0"/>
                      <a:r>
                        <a:rPr lang="en-US" sz="750">
                          <a:solidFill>
                            <a:srgbClr val="D6E0F0"/>
                          </a:solidFill>
                          <a:latin typeface="Constantia" panose="02030602050306030303"/>
                        </a:rPr>
                        <a:t>Error List Output</a:t>
                      </a:r>
                      <a:endParaRPr lang="en-US" sz="750">
                        <a:solidFill>
                          <a:srgbClr val="D6E0F0"/>
                        </a:solidFill>
                        <a:latin typeface="Constantia" panose="02030602050306030303"/>
                      </a:endParaRPr>
                    </a:p>
                  </a:txBody>
                  <a:tcPr marL="0" marR="0" marT="0" marB="0" anchor="ctr">
                    <a:solidFill>
                      <a:srgbClr val="5D6B98"/>
                    </a:solidFill>
                  </a:tcPr>
                </a:tc>
                <a:tc>
                  <a:txBody>
                    <a:bodyPr>
                      <a:spAutoFit/>
                    </a:bodyPr>
                    <a:p>
                      <a:endParaRPr sz="1100"/>
                    </a:p>
                  </a:txBody>
                  <a:tcPr marL="0" marR="0" marT="0" marB="0">
                    <a:solidFill>
                      <a:srgbClr val="5D6B98"/>
                    </a:solidFill>
                  </a:tcPr>
                </a:tc>
              </a:tr>
              <a:tr h="167640">
                <a:tc>
                  <a:txBody>
                    <a:bodyPr>
                      <a:spAutoFit/>
                    </a:bodyPr>
                    <a:p>
                      <a:pPr indent="0"/>
                      <a:r>
                        <a:rPr lang="en-US" sz="1050" b="1" i="1" spc="-100">
                          <a:solidFill>
                            <a:srgbClr val="D6E0F0"/>
                          </a:solidFill>
                          <a:latin typeface="Consolas" panose="020B0609020204030204"/>
                        </a:rPr>
                        <a:t>l~l</a:t>
                      </a:r>
                      <a:r>
                        <a:rPr lang="en-US" sz="750">
                          <a:solidFill>
                            <a:srgbClr val="D6E0F0"/>
                          </a:solidFill>
                          <a:latin typeface="Constantia" panose="02030602050306030303"/>
                        </a:rPr>
                        <a:t> This item does not support previewing</a:t>
                      </a:r>
                      <a:endParaRPr lang="en-US" sz="750">
                        <a:solidFill>
                          <a:srgbClr val="D6E0F0"/>
                        </a:solidFill>
                        <a:latin typeface="Constantia" panose="02030602050306030303"/>
                      </a:endParaRPr>
                    </a:p>
                  </a:txBody>
                  <a:tcPr marL="0" marR="0" marT="0" marB="0" anchor="b">
                    <a:solidFill>
                      <a:srgbClr val="42548C"/>
                    </a:solidFill>
                  </a:tcPr>
                </a:tc>
                <a:tc>
                  <a:txBody>
                    <a:bodyPr>
                      <a:spAutoFit/>
                    </a:bodyPr>
                    <a:p>
                      <a:pPr indent="0" algn="r"/>
                      <a:r>
                        <a:rPr lang="en-US" sz="1050" b="1" i="1" spc="-100">
                          <a:solidFill>
                            <a:srgbClr val="FFFFFF"/>
                          </a:solidFill>
                          <a:latin typeface="Consolas" panose="020B0609020204030204"/>
                        </a:rPr>
                        <a:t>f</a:t>
                      </a:r>
                      <a:endParaRPr lang="en-US" sz="1050" b="1" i="1" spc="-100">
                        <a:solidFill>
                          <a:srgbClr val="FFFFFF"/>
                        </a:solidFill>
                        <a:latin typeface="Consolas" panose="020B0609020204030204"/>
                      </a:endParaRPr>
                    </a:p>
                  </a:txBody>
                  <a:tcPr marL="0" marR="0" marT="0" marB="0" anchor="b">
                    <a:solidFill>
                      <a:srgbClr val="42548C"/>
                    </a:solidFill>
                  </a:tcPr>
                </a:tc>
              </a:tr>
            </a:tbl>
          </a:graphicData>
        </a:graphic>
      </p:graphicFrame>
      <p:sp>
        <p:nvSpPr>
          <p:cNvPr id="17" name="Rectangles 16"/>
          <p:cNvSpPr/>
          <p:nvPr/>
        </p:nvSpPr>
        <p:spPr>
          <a:xfrm>
            <a:off x="10131552" y="3791712"/>
            <a:ext cx="646176" cy="103632"/>
          </a:xfrm>
          <a:prstGeom prst="rect">
            <a:avLst/>
          </a:prstGeom>
          <a:solidFill>
            <a:srgbClr val="E8EDFD"/>
          </a:solidFill>
        </p:spPr>
        <p:txBody>
          <a:bodyPr wrap="none" lIns="0" tIns="0" rIns="0" bIns="0">
            <a:noAutofit/>
          </a:bodyPr>
          <a:p>
            <a:pPr indent="0"/>
            <a:r>
              <a:rPr lang="en-US" sz="750">
                <a:solidFill>
                  <a:srgbClr val="545454"/>
                </a:solidFill>
                <a:latin typeface="Constantia" panose="02030602050306030303"/>
              </a:rPr>
              <a:t>Ctrl+Shift+W</a:t>
            </a:r>
            <a:endParaRPr lang="en-US" sz="750">
              <a:solidFill>
                <a:srgbClr val="545454"/>
              </a:solidFill>
              <a:latin typeface="Constantia" panose="02030602050306030303"/>
            </a:endParaRPr>
          </a:p>
        </p:txBody>
      </p:sp>
      <p:graphicFrame>
        <p:nvGraphicFramePr>
          <p:cNvPr id="18" name="Table 17"/>
          <p:cNvGraphicFramePr>
            <a:graphicFrameLocks noGrp="1"/>
          </p:cNvGraphicFramePr>
          <p:nvPr/>
        </p:nvGraphicFramePr>
        <p:xfrm>
          <a:off x="8211312" y="4398264"/>
          <a:ext cx="2689352" cy="2414016"/>
        </p:xfrm>
        <a:graphic>
          <a:graphicData uri="http://schemas.openxmlformats.org/drawingml/2006/table">
            <a:tbl>
              <a:tblPr/>
              <a:tblGrid>
                <a:gridCol w="208280"/>
                <a:gridCol w="1496568"/>
                <a:gridCol w="984504"/>
              </a:tblGrid>
              <a:tr h="155448">
                <a:tc>
                  <a:txBody>
                    <a:bodyPr>
                      <a:spAutoFit/>
                    </a:bodyPr>
                    <a:p>
                      <a:endParaRPr sz="800"/>
                    </a:p>
                  </a:txBody>
                  <a:tcPr marL="0" marR="0" marT="0" marB="0">
                    <a:solidFill>
                      <a:srgbClr val="E8EDFD"/>
                    </a:solidFill>
                  </a:tcPr>
                </a:tc>
                <a:tc>
                  <a:txBody>
                    <a:bodyPr>
                      <a:spAutoFit/>
                    </a:bodyPr>
                    <a:p>
                      <a:pPr indent="0"/>
                      <a:r>
                        <a:rPr lang="en-US" sz="750">
                          <a:solidFill>
                            <a:srgbClr val="545454"/>
                          </a:solidFill>
                          <a:latin typeface="Constantia" panose="02030602050306030303"/>
                        </a:rPr>
                        <a:t>Scope to This</a:t>
                      </a:r>
                      <a:endParaRPr lang="en-US" sz="750">
                        <a:solidFill>
                          <a:srgbClr val="545454"/>
                        </a:solidFill>
                        <a:latin typeface="Constantia" panose="02030602050306030303"/>
                      </a:endParaRPr>
                    </a:p>
                  </a:txBody>
                  <a:tcPr marL="0" marR="0" marT="0" marB="0">
                    <a:solidFill>
                      <a:srgbClr val="E8EDFD"/>
                    </a:solidFill>
                  </a:tcPr>
                </a:tc>
                <a:tc>
                  <a:txBody>
                    <a:bodyPr>
                      <a:spAutoFit/>
                    </a:bodyPr>
                    <a:p>
                      <a:endParaRPr sz="800"/>
                    </a:p>
                  </a:txBody>
                  <a:tcPr marL="0" marR="0" marT="0" marB="0">
                    <a:solidFill>
                      <a:srgbClr val="E8EDFD"/>
                    </a:solidFill>
                  </a:tcPr>
                </a:tc>
              </a:tr>
              <a:tr h="173736">
                <a:tc>
                  <a:txBody>
                    <a:bodyPr>
                      <a:spAutoFit/>
                    </a:bodyPr>
                    <a:p>
                      <a:endParaRPr sz="900"/>
                    </a:p>
                  </a:txBody>
                  <a:tcPr marL="0" marR="0" marT="0" marB="0">
                    <a:solidFill>
                      <a:srgbClr val="E8EDFD"/>
                    </a:solidFill>
                  </a:tcPr>
                </a:tc>
                <a:tc>
                  <a:txBody>
                    <a:bodyPr>
                      <a:spAutoFit/>
                    </a:bodyPr>
                    <a:p>
                      <a:pPr indent="0"/>
                      <a:r>
                        <a:rPr lang="en-US" sz="750">
                          <a:solidFill>
                            <a:srgbClr val="45464E"/>
                          </a:solidFill>
                          <a:latin typeface="Constantia" panose="02030602050306030303"/>
                        </a:rPr>
                        <a:t>Change View To</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pPr indent="0" algn="r"/>
                      <a:r>
                        <a:rPr lang="en-US" sz="750">
                          <a:solidFill>
                            <a:srgbClr val="1C1929"/>
                          </a:solidFill>
                          <a:latin typeface="Constantia" panose="02030602050306030303"/>
                        </a:rPr>
                        <a:t>►</a:t>
                      </a:r>
                      <a:endParaRPr lang="en-US" sz="750">
                        <a:solidFill>
                          <a:srgbClr val="1C1929"/>
                        </a:solidFill>
                        <a:latin typeface="Constantia" panose="02030602050306030303"/>
                      </a:endParaRPr>
                    </a:p>
                  </a:txBody>
                  <a:tcPr marL="0" marR="0" marT="0" marB="0" anchor="ctr">
                    <a:solidFill>
                      <a:srgbClr val="E8EDFD"/>
                    </a:solidFill>
                  </a:tcPr>
                </a:tc>
              </a:tr>
              <a:tr h="185928">
                <a:tc>
                  <a:txBody>
                    <a:bodyPr>
                      <a:spAutoFit/>
                    </a:bodyPr>
                    <a:p>
                      <a:pPr indent="0"/>
                      <a:r>
                        <a:rPr lang="en-US" sz="1200">
                          <a:solidFill>
                            <a:srgbClr val="332F38"/>
                          </a:solidFill>
                          <a:latin typeface="Consolas" panose="020B0609020204030204"/>
                        </a:rPr>
                        <a:t>s</a:t>
                      </a:r>
                      <a:endParaRPr lang="en-US" sz="1200">
                        <a:solidFill>
                          <a:srgbClr val="332F38"/>
                        </a:solidFill>
                        <a:latin typeface="Consolas" panose="020B0609020204030204"/>
                      </a:endParaRPr>
                    </a:p>
                  </a:txBody>
                  <a:tcPr marL="0" marR="0" marT="0" marB="0">
                    <a:solidFill>
                      <a:srgbClr val="E8EDFD"/>
                    </a:solidFill>
                  </a:tcPr>
                </a:tc>
                <a:tc>
                  <a:txBody>
                    <a:bodyPr>
                      <a:spAutoFit/>
                    </a:bodyPr>
                    <a:p>
                      <a:pPr indent="0"/>
                      <a:r>
                        <a:rPr lang="en-US" sz="750">
                          <a:solidFill>
                            <a:srgbClr val="45464E"/>
                          </a:solidFill>
                          <a:latin typeface="Constantia" panose="02030602050306030303"/>
                        </a:rPr>
                        <a:t>New Solution Explorer View</a:t>
                      </a:r>
                      <a:endParaRPr lang="en-US" sz="750">
                        <a:solidFill>
                          <a:srgbClr val="45464E"/>
                        </a:solidFill>
                        <a:latin typeface="Constantia" panose="02030602050306030303"/>
                      </a:endParaRPr>
                    </a:p>
                  </a:txBody>
                  <a:tcPr marL="0" marR="0" marT="0" marB="0">
                    <a:solidFill>
                      <a:srgbClr val="E8EDFD"/>
                    </a:solidFill>
                  </a:tcPr>
                </a:tc>
                <a:tc>
                  <a:txBody>
                    <a:bodyPr>
                      <a:spAutoFit/>
                    </a:bodyPr>
                    <a:p>
                      <a:endParaRPr sz="900"/>
                    </a:p>
                  </a:txBody>
                  <a:tcPr marL="0" marR="0" marT="0" marB="0">
                    <a:solidFill>
                      <a:srgbClr val="E8EDFD"/>
                    </a:solidFill>
                  </a:tcPr>
                </a:tc>
              </a:tr>
              <a:tr h="216408">
                <a:tc>
                  <a:txBody>
                    <a:bodyPr>
                      <a:spAutoFit/>
                    </a:bodyPr>
                    <a:p>
                      <a:endParaRPr sz="1100"/>
                    </a:p>
                  </a:txBody>
                  <a:tcPr marL="0" marR="0" marT="0" marB="0">
                    <a:solidFill>
                      <a:srgbClr val="E8EDFD"/>
                    </a:solidFill>
                  </a:tcPr>
                </a:tc>
                <a:tc>
                  <a:txBody>
                    <a:bodyPr>
                      <a:spAutoFit/>
                    </a:bodyPr>
                    <a:p>
                      <a:pPr indent="0"/>
                      <a:r>
                        <a:rPr lang="en-US" sz="750">
                          <a:solidFill>
                            <a:srgbClr val="45464E"/>
                          </a:solidFill>
                          <a:latin typeface="Constantia" panose="02030602050306030303"/>
                        </a:rPr>
                        <a:t>Exclude From Project</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endParaRPr sz="1100"/>
                    </a:p>
                  </a:txBody>
                  <a:tcPr marL="0" marR="0" marT="0" marB="0">
                    <a:solidFill>
                      <a:srgbClr val="E8EDFD"/>
                    </a:solidFill>
                  </a:tcPr>
                </a:tc>
              </a:tr>
              <a:tr h="198120">
                <a:tc>
                  <a:txBody>
                    <a:bodyPr>
                      <a:spAutoFit/>
                    </a:bodyPr>
                    <a:p>
                      <a:pPr indent="0"/>
                      <a:r>
                        <a:rPr lang="en-US" sz="1200">
                          <a:solidFill>
                            <a:srgbClr val="545454"/>
                          </a:solidFill>
                          <a:latin typeface="Consolas" panose="020B0609020204030204"/>
                        </a:rPr>
                        <a:t>x</a:t>
                      </a:r>
                      <a:endParaRPr lang="en-US" sz="1200">
                        <a:solidFill>
                          <a:srgbClr val="545454"/>
                        </a:solidFill>
                        <a:latin typeface="Consolas" panose="020B0609020204030204"/>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Cut</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pPr marL="279400" indent="0"/>
                      <a:r>
                        <a:rPr lang="en-US" sz="750">
                          <a:solidFill>
                            <a:srgbClr val="45464E"/>
                          </a:solidFill>
                          <a:latin typeface="Constantia" panose="02030602050306030303"/>
                        </a:rPr>
                        <a:t>Ctrl+X</a:t>
                      </a:r>
                      <a:endParaRPr lang="en-US" sz="750">
                        <a:solidFill>
                          <a:srgbClr val="45464E"/>
                        </a:solidFill>
                        <a:latin typeface="Constantia" panose="02030602050306030303"/>
                      </a:endParaRPr>
                    </a:p>
                  </a:txBody>
                  <a:tcPr marL="0" marR="0" marT="0" marB="0" anchor="b">
                    <a:solidFill>
                      <a:srgbClr val="E8EDFD"/>
                    </a:solidFill>
                  </a:tcPr>
                </a:tc>
              </a:tr>
              <a:tr h="185928">
                <a:tc>
                  <a:txBody>
                    <a:bodyPr>
                      <a:spAutoFit/>
                    </a:bodyPr>
                    <a:p>
                      <a:pPr indent="0"/>
                      <a:r>
                        <a:rPr lang="en-US" sz="1050" b="1" i="1" spc="-100">
                          <a:solidFill>
                            <a:srgbClr val="5B6B61"/>
                          </a:solidFill>
                          <a:latin typeface="Consolas" panose="020B0609020204030204"/>
                        </a:rPr>
                        <a:t>&amp;</a:t>
                      </a:r>
                      <a:endParaRPr lang="en-US" sz="1050" b="1" i="1" spc="-100">
                        <a:solidFill>
                          <a:srgbClr val="5B6B61"/>
                        </a:solidFill>
                        <a:latin typeface="Consolas" panose="020B0609020204030204"/>
                      </a:endParaRPr>
                    </a:p>
                  </a:txBody>
                  <a:tcPr marL="0" marR="0" marT="0" marB="0" anchor="ctr">
                    <a:solidFill>
                      <a:srgbClr val="E8EDFD"/>
                    </a:solidFill>
                  </a:tcPr>
                </a:tc>
                <a:tc>
                  <a:txBody>
                    <a:bodyPr>
                      <a:spAutoFit/>
                    </a:bodyPr>
                    <a:p>
                      <a:pPr indent="0"/>
                      <a:r>
                        <a:rPr lang="en-US" sz="750">
                          <a:solidFill>
                            <a:srgbClr val="45464E"/>
                          </a:solidFill>
                          <a:latin typeface="Constantia" panose="02030602050306030303"/>
                        </a:rPr>
                        <a:t>Copy</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pPr marL="279400" indent="0"/>
                      <a:r>
                        <a:rPr lang="en-US" sz="750">
                          <a:solidFill>
                            <a:srgbClr val="4D4160"/>
                          </a:solidFill>
                          <a:latin typeface="Constantia" panose="02030602050306030303"/>
                        </a:rPr>
                        <a:t>Ctrl+C</a:t>
                      </a:r>
                      <a:endParaRPr lang="en-US" sz="750">
                        <a:solidFill>
                          <a:srgbClr val="4D4160"/>
                        </a:solidFill>
                        <a:latin typeface="Constantia" panose="02030602050306030303"/>
                      </a:endParaRPr>
                    </a:p>
                  </a:txBody>
                  <a:tcPr marL="0" marR="0" marT="0" marB="0" anchor="ctr">
                    <a:solidFill>
                      <a:srgbClr val="E8EDFD"/>
                    </a:solidFill>
                  </a:tcPr>
                </a:tc>
              </a:tr>
              <a:tr h="167640">
                <a:tc>
                  <a:txBody>
                    <a:bodyPr>
                      <a:spAutoFit/>
                    </a:bodyPr>
                    <a:p>
                      <a:endParaRPr sz="800"/>
                    </a:p>
                  </a:txBody>
                  <a:tcPr marL="0" marR="0" marT="0" marB="0">
                    <a:solidFill>
                      <a:srgbClr val="E8EDFD"/>
                    </a:solidFill>
                  </a:tcPr>
                </a:tc>
                <a:tc>
                  <a:txBody>
                    <a:bodyPr>
                      <a:spAutoFit/>
                    </a:bodyPr>
                    <a:p>
                      <a:pPr indent="0"/>
                      <a:r>
                        <a:rPr lang="en-US" sz="750">
                          <a:solidFill>
                            <a:srgbClr val="888888"/>
                          </a:solidFill>
                          <a:latin typeface="Constantia" panose="02030602050306030303"/>
                        </a:rPr>
                        <a:t>Paste</a:t>
                      </a:r>
                      <a:endParaRPr lang="en-US" sz="750">
                        <a:solidFill>
                          <a:srgbClr val="888888"/>
                        </a:solidFill>
                        <a:latin typeface="Constantia" panose="02030602050306030303"/>
                      </a:endParaRPr>
                    </a:p>
                  </a:txBody>
                  <a:tcPr marL="0" marR="0" marT="0" marB="0">
                    <a:solidFill>
                      <a:srgbClr val="E8EDFD"/>
                    </a:solidFill>
                  </a:tcPr>
                </a:tc>
                <a:tc>
                  <a:txBody>
                    <a:bodyPr>
                      <a:spAutoFit/>
                    </a:bodyPr>
                    <a:p>
                      <a:pPr marL="279400" indent="0"/>
                      <a:r>
                        <a:rPr lang="en-US" sz="750">
                          <a:solidFill>
                            <a:srgbClr val="888888"/>
                          </a:solidFill>
                          <a:latin typeface="Constantia" panose="02030602050306030303"/>
                        </a:rPr>
                        <a:t>Ctrl+V</a:t>
                      </a:r>
                      <a:endParaRPr lang="en-US" sz="750">
                        <a:solidFill>
                          <a:srgbClr val="888888"/>
                        </a:solidFill>
                        <a:latin typeface="Constantia" panose="02030602050306030303"/>
                      </a:endParaRPr>
                    </a:p>
                  </a:txBody>
                  <a:tcPr marL="0" marR="0" marT="0" marB="0">
                    <a:solidFill>
                      <a:srgbClr val="E8EDFD"/>
                    </a:solidFill>
                  </a:tcPr>
                </a:tc>
              </a:tr>
              <a:tr h="179832">
                <a:tc>
                  <a:txBody>
                    <a:bodyPr>
                      <a:spAutoFit/>
                    </a:bodyPr>
                    <a:p>
                      <a:pPr indent="0"/>
                      <a:r>
                        <a:rPr lang="en-US" sz="1200">
                          <a:solidFill>
                            <a:srgbClr val="B4455E"/>
                          </a:solidFill>
                          <a:latin typeface="Consolas" panose="020B0609020204030204"/>
                        </a:rPr>
                        <a:t>X</a:t>
                      </a:r>
                      <a:endParaRPr lang="en-US" sz="1200">
                        <a:solidFill>
                          <a:srgbClr val="B4455E"/>
                        </a:solidFill>
                        <a:latin typeface="Consolas" panose="020B0609020204030204"/>
                      </a:endParaRPr>
                    </a:p>
                  </a:txBody>
                  <a:tcPr marL="0" marR="0" marT="0" marB="0">
                    <a:solidFill>
                      <a:srgbClr val="E8EDFD"/>
                    </a:solidFill>
                  </a:tcPr>
                </a:tc>
                <a:tc>
                  <a:txBody>
                    <a:bodyPr>
                      <a:spAutoFit/>
                    </a:bodyPr>
                    <a:p>
                      <a:pPr indent="0"/>
                      <a:r>
                        <a:rPr lang="en-US" sz="750">
                          <a:solidFill>
                            <a:srgbClr val="45464E"/>
                          </a:solidFill>
                          <a:latin typeface="Constantia" panose="02030602050306030303"/>
                        </a:rPr>
                        <a:t>Delete</a:t>
                      </a:r>
                      <a:endParaRPr lang="en-US" sz="750">
                        <a:solidFill>
                          <a:srgbClr val="45464E"/>
                        </a:solidFill>
                        <a:latin typeface="Constantia" panose="02030602050306030303"/>
                      </a:endParaRPr>
                    </a:p>
                  </a:txBody>
                  <a:tcPr marL="0" marR="0" marT="0" marB="0">
                    <a:solidFill>
                      <a:srgbClr val="E8EDFD"/>
                    </a:solidFill>
                  </a:tcPr>
                </a:tc>
                <a:tc>
                  <a:txBody>
                    <a:bodyPr>
                      <a:spAutoFit/>
                    </a:bodyPr>
                    <a:p>
                      <a:pPr marL="279400" indent="0"/>
                      <a:r>
                        <a:rPr lang="en-US" sz="750">
                          <a:solidFill>
                            <a:srgbClr val="45464E"/>
                          </a:solidFill>
                          <a:latin typeface="Constantia" panose="02030602050306030303"/>
                        </a:rPr>
                        <a:t>Del</a:t>
                      </a:r>
                      <a:endParaRPr lang="en-US" sz="750">
                        <a:solidFill>
                          <a:srgbClr val="45464E"/>
                        </a:solidFill>
                        <a:latin typeface="Constantia" panose="02030602050306030303"/>
                      </a:endParaRPr>
                    </a:p>
                  </a:txBody>
                  <a:tcPr marL="0" marR="0" marT="0" marB="0">
                    <a:solidFill>
                      <a:srgbClr val="E8EDFD"/>
                    </a:solidFill>
                  </a:tcPr>
                </a:tc>
              </a:tr>
              <a:tr h="192024">
                <a:tc>
                  <a:txBody>
                    <a:bodyPr>
                      <a:spAutoFit/>
                    </a:bodyPr>
                    <a:p>
                      <a:endParaRPr sz="1000"/>
                    </a:p>
                  </a:txBody>
                  <a:tcPr marL="0" marR="0" marT="0" marB="0">
                    <a:solidFill>
                      <a:srgbClr val="E8EDFD"/>
                    </a:solidFill>
                  </a:tcPr>
                </a:tc>
                <a:tc>
                  <a:txBody>
                    <a:bodyPr>
                      <a:spAutoFit/>
                    </a:bodyPr>
                    <a:p>
                      <a:pPr indent="0"/>
                      <a:r>
                        <a:rPr lang="en-US" sz="750">
                          <a:solidFill>
                            <a:srgbClr val="45464E"/>
                          </a:solidFill>
                          <a:latin typeface="Constantia" panose="02030602050306030303"/>
                        </a:rPr>
                        <a:t>Rename</a:t>
                      </a:r>
                      <a:endParaRPr lang="en-US" sz="750">
                        <a:solidFill>
                          <a:srgbClr val="45464E"/>
                        </a:solidFill>
                        <a:latin typeface="Constantia" panose="02030602050306030303"/>
                      </a:endParaRPr>
                    </a:p>
                  </a:txBody>
                  <a:tcPr marL="0" marR="0" marT="0" marB="0" anchor="ctr">
                    <a:solidFill>
                      <a:srgbClr val="E8EDFD"/>
                    </a:solidFill>
                  </a:tcPr>
                </a:tc>
                <a:tc>
                  <a:txBody>
                    <a:bodyPr>
                      <a:spAutoFit/>
                    </a:bodyPr>
                    <a:p>
                      <a:pPr marL="279400" indent="0"/>
                      <a:r>
                        <a:rPr lang="en-US" sz="750">
                          <a:solidFill>
                            <a:srgbClr val="332F38"/>
                          </a:solidFill>
                          <a:latin typeface="Constantia" panose="02030602050306030303"/>
                        </a:rPr>
                        <a:t>F2</a:t>
                      </a:r>
                      <a:endParaRPr lang="en-US" sz="750">
                        <a:solidFill>
                          <a:srgbClr val="332F38"/>
                        </a:solidFill>
                        <a:latin typeface="Constantia" panose="02030602050306030303"/>
                      </a:endParaRPr>
                    </a:p>
                  </a:txBody>
                  <a:tcPr marL="0" marR="0" marT="0" marB="0" anchor="ctr">
                    <a:solidFill>
                      <a:srgbClr val="E8EDFD"/>
                    </a:solidFill>
                  </a:tcPr>
                </a:tc>
              </a:tr>
              <a:tr h="204216">
                <a:tc>
                  <a:txBody>
                    <a:bodyPr>
                      <a:spAutoFit/>
                    </a:bodyPr>
                    <a:p>
                      <a:pPr indent="0"/>
                      <a:r>
                        <a:rPr lang="en-US" sz="750">
                          <a:solidFill>
                            <a:srgbClr val="545454"/>
                          </a:solidFill>
                          <a:latin typeface="Constantia" panose="02030602050306030303"/>
                        </a:rPr>
                        <a:t>[5</a:t>
                      </a:r>
                      <a:endParaRPr lang="en-US" sz="750">
                        <a:solidFill>
                          <a:srgbClr val="545454"/>
                        </a:solidFill>
                        <a:latin typeface="Constantia" panose="02030602050306030303"/>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Copy Full Path</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endParaRPr sz="1000"/>
                    </a:p>
                  </a:txBody>
                  <a:tcPr marL="0" marR="0" marT="0" marB="0">
                    <a:solidFill>
                      <a:srgbClr val="E8EDFD"/>
                    </a:solidFill>
                  </a:tcPr>
                </a:tc>
              </a:tr>
              <a:tr h="173736">
                <a:tc>
                  <a:txBody>
                    <a:bodyPr>
                      <a:spAutoFit/>
                    </a:bodyPr>
                    <a:p>
                      <a:pPr indent="0"/>
                      <a:r>
                        <a:rPr lang="en-US" sz="750">
                          <a:solidFill>
                            <a:srgbClr val="668EA8"/>
                          </a:solidFill>
                          <a:latin typeface="Constantia" panose="02030602050306030303"/>
                        </a:rPr>
                        <a:t>c*</a:t>
                      </a:r>
                      <a:endParaRPr lang="en-US" sz="750">
                        <a:solidFill>
                          <a:srgbClr val="668EA8"/>
                        </a:solidFill>
                        <a:latin typeface="Constantia" panose="02030602050306030303"/>
                      </a:endParaRPr>
                    </a:p>
                  </a:txBody>
                  <a:tcPr marL="0" marR="0" marT="0" marB="0">
                    <a:solidFill>
                      <a:srgbClr val="E8EDFD"/>
                    </a:solidFill>
                  </a:tcPr>
                </a:tc>
                <a:tc>
                  <a:txBody>
                    <a:bodyPr>
                      <a:spAutoFit/>
                    </a:bodyPr>
                    <a:p>
                      <a:pPr indent="0"/>
                      <a:r>
                        <a:rPr lang="en-US" sz="750">
                          <a:solidFill>
                            <a:srgbClr val="45464E"/>
                          </a:solidFill>
                          <a:latin typeface="Constantia" panose="02030602050306030303"/>
                        </a:rPr>
                        <a:t>Open Folder in File Explorer</a:t>
                      </a:r>
                      <a:endParaRPr lang="en-US" sz="750">
                        <a:solidFill>
                          <a:srgbClr val="45464E"/>
                        </a:solidFill>
                        <a:latin typeface="Constantia" panose="02030602050306030303"/>
                      </a:endParaRPr>
                    </a:p>
                  </a:txBody>
                  <a:tcPr marL="0" marR="0" marT="0" marB="0">
                    <a:solidFill>
                      <a:srgbClr val="E8EDFD"/>
                    </a:solidFill>
                  </a:tcPr>
                </a:tc>
                <a:tc>
                  <a:txBody>
                    <a:bodyPr>
                      <a:spAutoFit/>
                    </a:bodyPr>
                    <a:p>
                      <a:endParaRPr sz="900"/>
                    </a:p>
                  </a:txBody>
                  <a:tcPr marL="0" marR="0" marT="0" marB="0">
                    <a:solidFill>
                      <a:srgbClr val="E8EDFD"/>
                    </a:solidFill>
                  </a:tcPr>
                </a:tc>
              </a:tr>
              <a:tr h="192024">
                <a:tc>
                  <a:txBody>
                    <a:bodyPr>
                      <a:spAutoFit/>
                    </a:bodyPr>
                    <a:p>
                      <a:pPr indent="0"/>
                      <a:r>
                        <a:rPr lang="en-US" sz="1600" i="1">
                          <a:solidFill>
                            <a:srgbClr val="747474"/>
                          </a:solidFill>
                          <a:latin typeface="Consolas" panose="020B0609020204030204"/>
                        </a:rPr>
                        <a:t>m</a:t>
                      </a:r>
                      <a:endParaRPr lang="en-US" sz="1600" i="1">
                        <a:solidFill>
                          <a:srgbClr val="747474"/>
                        </a:solidFill>
                        <a:latin typeface="Consolas" panose="020B0609020204030204"/>
                      </a:endParaRPr>
                    </a:p>
                  </a:txBody>
                  <a:tcPr marL="0" marR="0" marT="0" marB="0">
                    <a:solidFill>
                      <a:srgbClr val="E8EDFD"/>
                    </a:solidFill>
                  </a:tcPr>
                </a:tc>
                <a:tc>
                  <a:txBody>
                    <a:bodyPr>
                      <a:spAutoFit/>
                    </a:bodyPr>
                    <a:p>
                      <a:pPr indent="0"/>
                      <a:r>
                        <a:rPr lang="en-US" sz="750">
                          <a:solidFill>
                            <a:srgbClr val="45464E"/>
                          </a:solidFill>
                          <a:latin typeface="Constantia" panose="02030602050306030303"/>
                        </a:rPr>
                        <a:t>Open in Terminal</a:t>
                      </a:r>
                      <a:endParaRPr lang="en-US" sz="750">
                        <a:solidFill>
                          <a:srgbClr val="45464E"/>
                        </a:solidFill>
                        <a:latin typeface="Constantia" panose="02030602050306030303"/>
                      </a:endParaRPr>
                    </a:p>
                  </a:txBody>
                  <a:tcPr marL="0" marR="0" marT="0" marB="0">
                    <a:solidFill>
                      <a:srgbClr val="E8EDFD"/>
                    </a:solidFill>
                  </a:tcPr>
                </a:tc>
                <a:tc>
                  <a:txBody>
                    <a:bodyPr>
                      <a:spAutoFit/>
                    </a:bodyPr>
                    <a:p>
                      <a:endParaRPr sz="1000"/>
                    </a:p>
                  </a:txBody>
                  <a:tcPr marL="0" marR="0" marT="0" marB="0">
                    <a:solidFill>
                      <a:srgbClr val="E8EDFD"/>
                    </a:solidFill>
                  </a:tcPr>
                </a:tc>
              </a:tr>
              <a:tr h="188976">
                <a:tc>
                  <a:txBody>
                    <a:bodyPr>
                      <a:spAutoFit/>
                    </a:bodyPr>
                    <a:p>
                      <a:pPr indent="0"/>
                      <a:r>
                        <a:rPr lang="en-US" sz="1600" i="1">
                          <a:solidFill>
                            <a:srgbClr val="1E1F38"/>
                          </a:solidFill>
                          <a:latin typeface="Consolas" panose="020B0609020204030204"/>
                        </a:rPr>
                        <a:t>p</a:t>
                      </a:r>
                      <a:endParaRPr lang="en-US" sz="1600" i="1">
                        <a:solidFill>
                          <a:srgbClr val="1E1F38"/>
                        </a:solidFill>
                        <a:latin typeface="Consolas" panose="020B0609020204030204"/>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Properties</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pPr marL="279400" indent="0"/>
                      <a:r>
                        <a:rPr lang="en-US" sz="750">
                          <a:solidFill>
                            <a:srgbClr val="45464E"/>
                          </a:solidFill>
                          <a:latin typeface="Constantia" panose="02030602050306030303"/>
                        </a:rPr>
                        <a:t>Alt+Enter</a:t>
                      </a:r>
                      <a:endParaRPr lang="en-US" sz="750">
                        <a:solidFill>
                          <a:srgbClr val="45464E"/>
                        </a:solidFill>
                        <a:latin typeface="Constantia" panose="02030602050306030303"/>
                      </a:endParaRPr>
                    </a:p>
                  </a:txBody>
                  <a:tcPr marL="0" marR="0" marT="0" marB="0" anchor="b">
                    <a:solidFill>
                      <a:srgbClr val="E8EDFD"/>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3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4297680" cy="515112"/>
          </a:xfrm>
          <a:prstGeom prst="rect">
            <a:avLst/>
          </a:prstGeom>
        </p:spPr>
        <p:txBody>
          <a:bodyPr wrap="none" lIns="0" tIns="0" rIns="0" bIns="0">
            <a:noAutofit/>
          </a:bodyPr>
          <a:p>
            <a:pPr indent="0"/>
            <a:r>
              <a:rPr lang="en-US" sz="4200">
                <a:latin typeface="Calibri" panose="020F0502020204030204"/>
              </a:rPr>
              <a:t>Creating Controller</a:t>
            </a:r>
            <a:endParaRPr lang="en-US" sz="4200">
              <a:latin typeface="Calibri" panose="020F0502020204030204"/>
            </a:endParaRPr>
          </a:p>
        </p:txBody>
      </p:sp>
      <p:sp>
        <p:nvSpPr>
          <p:cNvPr id="3" name="Rectangles 2"/>
          <p:cNvSpPr/>
          <p:nvPr/>
        </p:nvSpPr>
        <p:spPr>
          <a:xfrm>
            <a:off x="2279904" y="1606296"/>
            <a:ext cx="2048256" cy="176784"/>
          </a:xfrm>
          <a:prstGeom prst="rect">
            <a:avLst/>
          </a:prstGeom>
        </p:spPr>
        <p:txBody>
          <a:bodyPr wrap="none" lIns="0" tIns="0" rIns="0" bIns="0">
            <a:noAutofit/>
          </a:bodyPr>
          <a:p>
            <a:pPr indent="0"/>
            <a:r>
              <a:rPr lang="en-US" sz="1500">
                <a:solidFill>
                  <a:srgbClr val="1C1929"/>
                </a:solidFill>
                <a:latin typeface="Calibri" panose="020F0502020204030204"/>
              </a:rPr>
              <a:t>Add New Scaffolded Item</a:t>
            </a:r>
            <a:endParaRPr lang="en-US" sz="1500">
              <a:solidFill>
                <a:srgbClr val="1C1929"/>
              </a:solidFill>
              <a:latin typeface="Calibri" panose="020F0502020204030204"/>
            </a:endParaRPr>
          </a:p>
        </p:txBody>
      </p:sp>
      <p:sp>
        <p:nvSpPr>
          <p:cNvPr id="4" name="Rectangles 3"/>
          <p:cNvSpPr/>
          <p:nvPr/>
        </p:nvSpPr>
        <p:spPr>
          <a:xfrm>
            <a:off x="2343912" y="2029968"/>
            <a:ext cx="475488" cy="109728"/>
          </a:xfrm>
          <a:prstGeom prst="rect">
            <a:avLst/>
          </a:prstGeom>
          <a:solidFill>
            <a:srgbClr val="E8EDFD"/>
          </a:solidFill>
        </p:spPr>
        <p:txBody>
          <a:bodyPr wrap="none" lIns="0" tIns="0" rIns="0" bIns="0">
            <a:noAutofit/>
          </a:bodyPr>
          <a:p>
            <a:pPr indent="0"/>
            <a:r>
              <a:rPr lang="en-US" sz="1050" b="1" i="1" spc="-100">
                <a:solidFill>
                  <a:srgbClr val="1C1929"/>
                </a:solidFill>
                <a:latin typeface="Consolas" panose="020B0609020204030204"/>
              </a:rPr>
              <a:t>A</a:t>
            </a:r>
            <a:r>
              <a:rPr lang="en-US" sz="750">
                <a:solidFill>
                  <a:srgbClr val="1C1929"/>
                </a:solidFill>
                <a:latin typeface="Constantia" panose="02030602050306030303"/>
              </a:rPr>
              <a:t> </a:t>
            </a:r>
            <a:r>
              <a:rPr lang="en-US" sz="750">
                <a:solidFill>
                  <a:srgbClr val="45464E"/>
                </a:solidFill>
                <a:latin typeface="Constantia" panose="02030602050306030303"/>
              </a:rPr>
              <a:t>Installed</a:t>
            </a:r>
            <a:endParaRPr lang="en-US" sz="750">
              <a:solidFill>
                <a:srgbClr val="45464E"/>
              </a:solidFill>
              <a:latin typeface="Constantia" panose="02030602050306030303"/>
            </a:endParaRPr>
          </a:p>
        </p:txBody>
      </p:sp>
      <p:sp>
        <p:nvSpPr>
          <p:cNvPr id="5" name="Rectangles 4"/>
          <p:cNvSpPr/>
          <p:nvPr/>
        </p:nvSpPr>
        <p:spPr>
          <a:xfrm>
            <a:off x="2398776" y="2273808"/>
            <a:ext cx="829056" cy="893064"/>
          </a:xfrm>
          <a:prstGeom prst="rect">
            <a:avLst/>
          </a:prstGeom>
        </p:spPr>
        <p:txBody>
          <a:bodyPr lIns="0" tIns="0" rIns="0" bIns="0">
            <a:noAutofit/>
          </a:bodyPr>
          <a:p>
            <a:pPr marR="228600" indent="0">
              <a:lnSpc>
                <a:spcPts val="1225"/>
              </a:lnSpc>
            </a:pPr>
            <a:r>
              <a:rPr lang="en-US" sz="550" i="1">
                <a:solidFill>
                  <a:srgbClr val="1C1929"/>
                </a:solidFill>
                <a:latin typeface="Constantia" panose="02030602050306030303"/>
              </a:rPr>
              <a:t>A</a:t>
            </a:r>
            <a:r>
              <a:rPr lang="en-US" sz="1000">
                <a:solidFill>
                  <a:srgbClr val="1C1929"/>
                </a:solidFill>
                <a:latin typeface="Consolas" panose="020B0609020204030204"/>
              </a:rPr>
              <a:t> </a:t>
            </a:r>
            <a:r>
              <a:rPr lang="en-US" sz="750">
                <a:solidFill>
                  <a:srgbClr val="45464E"/>
                </a:solidFill>
                <a:latin typeface="Constantia" panose="02030602050306030303"/>
              </a:rPr>
              <a:t>Common </a:t>
            </a:r>
            <a:r>
              <a:rPr lang="en-US" sz="550" i="1">
                <a:solidFill>
                  <a:srgbClr val="1C1929"/>
                </a:solidFill>
                <a:latin typeface="Constantia" panose="02030602050306030303"/>
              </a:rPr>
              <a:t>A</a:t>
            </a:r>
            <a:r>
              <a:rPr lang="en-US" sz="1000">
                <a:solidFill>
                  <a:srgbClr val="1C1929"/>
                </a:solidFill>
                <a:latin typeface="Consolas" panose="020B0609020204030204"/>
              </a:rPr>
              <a:t> </a:t>
            </a:r>
            <a:r>
              <a:rPr lang="en-US" sz="750">
                <a:solidFill>
                  <a:srgbClr val="45464E"/>
                </a:solidFill>
                <a:latin typeface="Constantia" panose="02030602050306030303"/>
              </a:rPr>
              <a:t>MVC Area</a:t>
            </a:r>
            <a:endParaRPr lang="en-US" sz="750">
              <a:solidFill>
                <a:srgbClr val="45464E"/>
              </a:solidFill>
              <a:latin typeface="Constantia" panose="02030602050306030303"/>
            </a:endParaRPr>
          </a:p>
          <a:p>
            <a:pPr indent="0" algn="r">
              <a:lnSpc>
                <a:spcPts val="1225"/>
              </a:lnSpc>
            </a:pPr>
            <a:r>
              <a:rPr lang="en-US" sz="750">
                <a:solidFill>
                  <a:srgbClr val="45464E"/>
                </a:solidFill>
                <a:latin typeface="Constantia" panose="02030602050306030303"/>
              </a:rPr>
              <a:t>Controller</a:t>
            </a:r>
            <a:endParaRPr lang="en-US" sz="750">
              <a:solidFill>
                <a:srgbClr val="45464E"/>
              </a:solidFill>
              <a:latin typeface="Constantia" panose="02030602050306030303"/>
            </a:endParaRPr>
          </a:p>
          <a:p>
            <a:pPr marL="266700" marR="228600" indent="0" algn="r">
              <a:lnSpc>
                <a:spcPts val="1225"/>
              </a:lnSpc>
            </a:pPr>
            <a:r>
              <a:rPr lang="en-US" sz="750">
                <a:solidFill>
                  <a:srgbClr val="45464E"/>
                </a:solidFill>
                <a:latin typeface="Constantia" panose="02030602050306030303"/>
              </a:rPr>
              <a:t>View Web API</a:t>
            </a:r>
            <a:endParaRPr lang="en-US" sz="750">
              <a:solidFill>
                <a:srgbClr val="45464E"/>
              </a:solidFill>
              <a:latin typeface="Constantia" panose="02030602050306030303"/>
            </a:endParaRPr>
          </a:p>
        </p:txBody>
      </p:sp>
      <p:sp>
        <p:nvSpPr>
          <p:cNvPr id="6" name="Rectangles 5"/>
          <p:cNvSpPr/>
          <p:nvPr/>
        </p:nvSpPr>
        <p:spPr>
          <a:xfrm>
            <a:off x="4251960" y="2273808"/>
            <a:ext cx="243840" cy="850392"/>
          </a:xfrm>
          <a:prstGeom prst="rect">
            <a:avLst/>
          </a:prstGeom>
        </p:spPr>
        <p:txBody>
          <a:bodyPr wrap="none" lIns="0" tIns="0" rIns="0" bIns="0">
            <a:noAutofit/>
          </a:bodyPr>
          <a:p>
            <a:pPr indent="0" algn="just"/>
            <a:r>
              <a:rPr lang="en-US" sz="2600">
                <a:solidFill>
                  <a:srgbClr val="45464E"/>
                </a:solidFill>
                <a:latin typeface="Calibri" panose="020F0502020204030204"/>
              </a:rPr>
              <a:t>0</a:t>
            </a:r>
            <a:endParaRPr lang="en-US" sz="2600">
              <a:solidFill>
                <a:srgbClr val="45464E"/>
              </a:solidFill>
              <a:latin typeface="Calibri" panose="020F0502020204030204"/>
            </a:endParaRPr>
          </a:p>
        </p:txBody>
      </p:sp>
      <p:sp>
        <p:nvSpPr>
          <p:cNvPr id="7" name="Rectangles 6"/>
          <p:cNvSpPr/>
          <p:nvPr/>
        </p:nvSpPr>
        <p:spPr>
          <a:xfrm>
            <a:off x="4572000" y="2334768"/>
            <a:ext cx="1124712" cy="128016"/>
          </a:xfrm>
          <a:prstGeom prst="rect">
            <a:avLst/>
          </a:prstGeom>
          <a:solidFill>
            <a:srgbClr val="D1DEEF"/>
          </a:solidFill>
        </p:spPr>
        <p:txBody>
          <a:bodyPr wrap="none" lIns="0" tIns="0" rIns="0" bIns="0">
            <a:noAutofit/>
          </a:bodyPr>
          <a:p>
            <a:pPr indent="0"/>
            <a:r>
              <a:rPr lang="en-US" sz="750">
                <a:solidFill>
                  <a:srgbClr val="1E1F38"/>
                </a:solidFill>
                <a:latin typeface="Constantia" panose="02030602050306030303"/>
              </a:rPr>
              <a:t>MVC 5 Controller - Empty</a:t>
            </a:r>
            <a:endParaRPr lang="en-US" sz="750">
              <a:solidFill>
                <a:srgbClr val="1E1F38"/>
              </a:solidFill>
              <a:latin typeface="Constantia" panose="02030602050306030303"/>
            </a:endParaRPr>
          </a:p>
        </p:txBody>
      </p:sp>
      <p:sp>
        <p:nvSpPr>
          <p:cNvPr id="8" name="Rectangles 7"/>
          <p:cNvSpPr/>
          <p:nvPr/>
        </p:nvSpPr>
        <p:spPr>
          <a:xfrm>
            <a:off x="7437120" y="2289048"/>
            <a:ext cx="1143000" cy="362712"/>
          </a:xfrm>
          <a:prstGeom prst="rect">
            <a:avLst/>
          </a:prstGeom>
        </p:spPr>
        <p:txBody>
          <a:bodyPr lIns="0" tIns="0" rIns="0" bIns="0">
            <a:noAutofit/>
          </a:bodyPr>
          <a:p>
            <a:pPr indent="0">
              <a:lnSpc>
                <a:spcPts val="1010"/>
              </a:lnSpc>
            </a:pPr>
            <a:r>
              <a:rPr lang="en-US" sz="700">
                <a:solidFill>
                  <a:srgbClr val="1C1929"/>
                </a:solidFill>
                <a:latin typeface="Lucida Sans Unicode" panose="020B0602030504020204"/>
              </a:rPr>
              <a:t>MVC 5 Controller - Empty</a:t>
            </a:r>
            <a:endParaRPr lang="en-US" sz="700">
              <a:solidFill>
                <a:srgbClr val="1C1929"/>
              </a:solidFill>
              <a:latin typeface="Lucida Sans Unicode" panose="020B0602030504020204"/>
            </a:endParaRPr>
          </a:p>
          <a:p>
            <a:pPr indent="0">
              <a:lnSpc>
                <a:spcPts val="1010"/>
              </a:lnSpc>
            </a:pPr>
            <a:r>
              <a:rPr lang="en-US" sz="750">
                <a:solidFill>
                  <a:srgbClr val="45464E"/>
                </a:solidFill>
                <a:latin typeface="Constantia" panose="02030602050306030303"/>
              </a:rPr>
              <a:t>by Microsoft v5.0.0.0</a:t>
            </a:r>
            <a:endParaRPr lang="en-US" sz="750">
              <a:solidFill>
                <a:srgbClr val="45464E"/>
              </a:solidFill>
              <a:latin typeface="Constantia" panose="02030602050306030303"/>
            </a:endParaRPr>
          </a:p>
        </p:txBody>
      </p:sp>
      <p:sp>
        <p:nvSpPr>
          <p:cNvPr id="9" name="Rectangles 8"/>
          <p:cNvSpPr/>
          <p:nvPr/>
        </p:nvSpPr>
        <p:spPr>
          <a:xfrm>
            <a:off x="4572000" y="2642616"/>
            <a:ext cx="2292096" cy="432816"/>
          </a:xfrm>
          <a:prstGeom prst="rect">
            <a:avLst/>
          </a:prstGeom>
        </p:spPr>
        <p:txBody>
          <a:bodyPr lIns="0" tIns="0" rIns="0" bIns="0">
            <a:noAutofit/>
          </a:bodyPr>
          <a:p>
            <a:pPr indent="0">
              <a:spcAft>
                <a:spcPts val="1050"/>
              </a:spcAft>
            </a:pPr>
            <a:r>
              <a:rPr lang="en-US" sz="750">
                <a:solidFill>
                  <a:srgbClr val="2E1E1D"/>
                </a:solidFill>
                <a:latin typeface="Constantia" panose="02030602050306030303"/>
              </a:rPr>
              <a:t>MVC 5 Controller with read/write actions</a:t>
            </a:r>
            <a:endParaRPr lang="en-US" sz="750">
              <a:solidFill>
                <a:srgbClr val="2E1E1D"/>
              </a:solidFill>
              <a:latin typeface="Constantia" panose="02030602050306030303"/>
            </a:endParaRPr>
          </a:p>
          <a:p>
            <a:pPr indent="0"/>
            <a:r>
              <a:rPr lang="en-US" sz="750">
                <a:solidFill>
                  <a:srgbClr val="2E1E1D"/>
                </a:solidFill>
                <a:latin typeface="Constantia" panose="02030602050306030303"/>
              </a:rPr>
              <a:t>MVC 5 Controller with views, using Entity Framework</a:t>
            </a:r>
            <a:endParaRPr lang="en-US" sz="750">
              <a:solidFill>
                <a:srgbClr val="2E1E1D"/>
              </a:solidFill>
              <a:latin typeface="Constantia" panose="02030602050306030303"/>
            </a:endParaRPr>
          </a:p>
        </p:txBody>
      </p:sp>
      <p:sp>
        <p:nvSpPr>
          <p:cNvPr id="10" name="Rectangles 9"/>
          <p:cNvSpPr/>
          <p:nvPr/>
        </p:nvSpPr>
        <p:spPr>
          <a:xfrm>
            <a:off x="7437120" y="2731008"/>
            <a:ext cx="1402080" cy="377952"/>
          </a:xfrm>
          <a:prstGeom prst="rect">
            <a:avLst/>
          </a:prstGeom>
        </p:spPr>
        <p:txBody>
          <a:bodyPr lIns="0" tIns="0" rIns="0" bIns="0">
            <a:noAutofit/>
          </a:bodyPr>
          <a:p>
            <a:pPr indent="0">
              <a:spcAft>
                <a:spcPts val="840"/>
              </a:spcAft>
            </a:pPr>
            <a:r>
              <a:rPr lang="en-US" sz="750">
                <a:solidFill>
                  <a:srgbClr val="45464E"/>
                </a:solidFill>
                <a:latin typeface="Constantia" panose="02030602050306030303"/>
              </a:rPr>
              <a:t>An </a:t>
            </a:r>
            <a:r>
              <a:rPr lang="en-US" sz="750">
                <a:solidFill>
                  <a:srgbClr val="332F38"/>
                </a:solidFill>
                <a:latin typeface="Constantia" panose="02030602050306030303"/>
              </a:rPr>
              <a:t>empty MVC </a:t>
            </a:r>
            <a:r>
              <a:rPr lang="en-US" sz="750">
                <a:solidFill>
                  <a:srgbClr val="45464E"/>
                </a:solidFill>
                <a:latin typeface="Constantia" panose="02030602050306030303"/>
              </a:rPr>
              <a:t>controller.</a:t>
            </a:r>
            <a:endParaRPr lang="en-US" sz="750">
              <a:solidFill>
                <a:srgbClr val="45464E"/>
              </a:solidFill>
              <a:latin typeface="Constantia" panose="02030602050306030303"/>
            </a:endParaRPr>
          </a:p>
          <a:p>
            <a:pPr indent="0"/>
            <a:r>
              <a:rPr lang="en-US" sz="750">
                <a:solidFill>
                  <a:srgbClr val="332F38"/>
                </a:solidFill>
                <a:latin typeface="Constantia" panose="02030602050306030303"/>
              </a:rPr>
              <a:t>Id: </a:t>
            </a:r>
            <a:r>
              <a:rPr lang="en-US" sz="750">
                <a:solidFill>
                  <a:srgbClr val="45464E"/>
                </a:solidFill>
                <a:latin typeface="Constantia" panose="02030602050306030303"/>
              </a:rPr>
              <a:t>MvcControllerEmptyScaffolder</a:t>
            </a:r>
            <a:endParaRPr lang="en-US" sz="750">
              <a:solidFill>
                <a:srgbClr val="45464E"/>
              </a:solidFill>
              <a:latin typeface="Constantia" panose="02030602050306030303"/>
            </a:endParaRPr>
          </a:p>
        </p:txBody>
      </p:sp>
      <p:sp>
        <p:nvSpPr>
          <p:cNvPr id="11" name="Rectangles 10"/>
          <p:cNvSpPr/>
          <p:nvPr/>
        </p:nvSpPr>
        <p:spPr>
          <a:xfrm>
            <a:off x="8247888" y="6028944"/>
            <a:ext cx="201168" cy="109728"/>
          </a:xfrm>
          <a:prstGeom prst="rect">
            <a:avLst/>
          </a:prstGeom>
          <a:solidFill>
            <a:srgbClr val="E8EDFD"/>
          </a:solidFill>
        </p:spPr>
        <p:txBody>
          <a:bodyPr wrap="none" lIns="0" tIns="0" rIns="0" bIns="0">
            <a:noAutofit/>
          </a:bodyPr>
          <a:p>
            <a:pPr indent="0"/>
            <a:r>
              <a:rPr lang="en-US" sz="750">
                <a:solidFill>
                  <a:srgbClr val="332F38"/>
                </a:solidFill>
                <a:latin typeface="Constantia" panose="02030602050306030303"/>
              </a:rPr>
              <a:t>Add</a:t>
            </a:r>
            <a:endParaRPr lang="en-US" sz="750">
              <a:solidFill>
                <a:srgbClr val="332F38"/>
              </a:solidFill>
              <a:latin typeface="Constantia" panose="02030602050306030303"/>
            </a:endParaRPr>
          </a:p>
        </p:txBody>
      </p:sp>
      <p:sp>
        <p:nvSpPr>
          <p:cNvPr id="12" name="Rectangles 11"/>
          <p:cNvSpPr/>
          <p:nvPr/>
        </p:nvSpPr>
        <p:spPr>
          <a:xfrm>
            <a:off x="8872728" y="6028944"/>
            <a:ext cx="289560" cy="109728"/>
          </a:xfrm>
          <a:prstGeom prst="rect">
            <a:avLst/>
          </a:prstGeom>
          <a:solidFill>
            <a:srgbClr val="E8EDFD"/>
          </a:solidFill>
        </p:spPr>
        <p:txBody>
          <a:bodyPr wrap="none" lIns="0" tIns="0" rIns="0" bIns="0">
            <a:noAutofit/>
          </a:bodyPr>
          <a:p>
            <a:pPr indent="0"/>
            <a:r>
              <a:rPr lang="en-US" sz="750">
                <a:solidFill>
                  <a:srgbClr val="545454"/>
                </a:solidFill>
                <a:latin typeface="Constantia" panose="02030602050306030303"/>
              </a:rPr>
              <a:t>Cancel</a:t>
            </a:r>
            <a:endParaRPr lang="en-US" sz="750">
              <a:solidFill>
                <a:srgbClr val="545454"/>
              </a:solidFill>
              <a:latin typeface="Constantia" panose="02030602050306030303"/>
            </a:endParaRPr>
          </a:p>
        </p:txBody>
      </p:sp>
      <p:sp>
        <p:nvSpPr>
          <p:cNvPr id="13" name="Rectangles 1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4" name="Rectangles 13"/>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76784" y="585216"/>
            <a:ext cx="3779520" cy="627888"/>
          </a:xfrm>
          <a:prstGeom prst="rect">
            <a:avLst/>
          </a:prstGeom>
        </p:spPr>
        <p:txBody>
          <a:bodyPr lIns="0" tIns="0" rIns="0" bIns="0">
            <a:noAutofit/>
          </a:bodyPr>
          <a:p>
            <a:pPr indent="139700">
              <a:lnSpc>
                <a:spcPts val="2690"/>
              </a:lnSpc>
            </a:pPr>
            <a:r>
              <a:rPr lang="en-US" sz="2200" i="1" spc="-250">
                <a:solidFill>
                  <a:srgbClr val="176162"/>
                </a:solidFill>
                <a:latin typeface="Calibri" panose="020F0502020204030204"/>
              </a:rPr>
              <a:t>j/</a:t>
            </a:r>
            <a:r>
              <a:rPr lang="en-US" sz="1400">
                <a:solidFill>
                  <a:srgbClr val="176162"/>
                </a:solidFill>
                <a:latin typeface="Calibri" panose="020F0502020204030204"/>
              </a:rPr>
              <a:t> </a:t>
            </a:r>
            <a:r>
              <a:rPr lang="en-US" sz="1400">
                <a:solidFill>
                  <a:srgbClr val="332F38"/>
                </a:solidFill>
                <a:latin typeface="Calibri" panose="020F0502020204030204"/>
              </a:rPr>
              <a:t>E:\MyPract\PrivateAssemb\PrivateAssemb\... </a:t>
            </a:r>
            <a:r>
              <a:rPr lang="en-US" sz="1100">
                <a:solidFill>
                  <a:srgbClr val="545454"/>
                </a:solidFill>
                <a:latin typeface="Impact" panose="020B0806030902050204"/>
              </a:rPr>
              <a:t>File View Help</a:t>
            </a:r>
            <a:endParaRPr lang="en-US" sz="1100">
              <a:solidFill>
                <a:srgbClr val="545454"/>
              </a:solidFill>
              <a:latin typeface="Impact" panose="020B0806030902050204"/>
            </a:endParaRPr>
          </a:p>
        </p:txBody>
      </p:sp>
      <p:sp>
        <p:nvSpPr>
          <p:cNvPr id="3" name="Rectangles 2"/>
          <p:cNvSpPr/>
          <p:nvPr/>
        </p:nvSpPr>
        <p:spPr>
          <a:xfrm>
            <a:off x="4882896" y="633984"/>
            <a:ext cx="243840" cy="195072"/>
          </a:xfrm>
          <a:prstGeom prst="rect">
            <a:avLst/>
          </a:prstGeom>
        </p:spPr>
        <p:txBody>
          <a:bodyPr wrap="none" lIns="0" tIns="0" rIns="0" bIns="0">
            <a:noAutofit/>
          </a:bodyPr>
          <a:p>
            <a:pPr indent="0"/>
            <a:r>
              <a:rPr lang="en-US" sz="2200">
                <a:latin typeface="Calibri" panose="020F0502020204030204"/>
              </a:rPr>
              <a:t>□</a:t>
            </a:r>
            <a:endParaRPr lang="en-US" sz="2200">
              <a:latin typeface="Calibri" panose="020F0502020204030204"/>
            </a:endParaRPr>
          </a:p>
        </p:txBody>
      </p:sp>
      <p:sp>
        <p:nvSpPr>
          <p:cNvPr id="4" name="Rectangles 3"/>
          <p:cNvSpPr/>
          <p:nvPr/>
        </p:nvSpPr>
        <p:spPr>
          <a:xfrm>
            <a:off x="5559552" y="633984"/>
            <a:ext cx="243840" cy="195072"/>
          </a:xfrm>
          <a:prstGeom prst="rect">
            <a:avLst/>
          </a:prstGeom>
        </p:spPr>
        <p:txBody>
          <a:bodyPr wrap="none" lIns="0" tIns="0" rIns="0" bIns="0">
            <a:noAutofit/>
          </a:bodyPr>
          <a:p>
            <a:pPr indent="0"/>
            <a:r>
              <a:rPr lang="en-US" sz="1100">
                <a:solidFill>
                  <a:srgbClr val="545454"/>
                </a:solidFill>
                <a:latin typeface="Consolas" panose="020B0609020204030204"/>
              </a:rPr>
              <a:t>X</a:t>
            </a:r>
            <a:endParaRPr lang="en-US" sz="1100">
              <a:solidFill>
                <a:srgbClr val="545454"/>
              </a:solidFill>
              <a:latin typeface="Consolas" panose="020B0609020204030204"/>
            </a:endParaRPr>
          </a:p>
        </p:txBody>
      </p:sp>
      <p:sp>
        <p:nvSpPr>
          <p:cNvPr id="5" name="Rectangles 4"/>
          <p:cNvSpPr/>
          <p:nvPr/>
        </p:nvSpPr>
        <p:spPr>
          <a:xfrm>
            <a:off x="176784" y="1237488"/>
            <a:ext cx="725424" cy="274320"/>
          </a:xfrm>
          <a:prstGeom prst="rect">
            <a:avLst/>
          </a:prstGeom>
        </p:spPr>
        <p:txBody>
          <a:bodyPr wrap="none" lIns="0" tIns="0" rIns="0" bIns="0">
            <a:noAutofit/>
          </a:bodyPr>
          <a:p>
            <a:pPr indent="0">
              <a:lnSpc>
                <a:spcPts val="1800"/>
              </a:lnSpc>
            </a:pPr>
            <a:r>
              <a:rPr lang="en-US" sz="2600" cap="small" spc="-200">
                <a:solidFill>
                  <a:srgbClr val="408EA2"/>
                </a:solidFill>
                <a:latin typeface="Consolas" panose="020B0609020204030204"/>
              </a:rPr>
              <a:t>itth </a:t>
            </a:r>
            <a:endParaRPr lang="en-US" sz="2600" cap="small" spc="-200">
              <a:solidFill>
                <a:srgbClr val="408EA2"/>
              </a:solidFill>
              <a:latin typeface="Consolas" panose="020B0609020204030204"/>
            </a:endParaRPr>
          </a:p>
        </p:txBody>
      </p:sp>
      <p:sp>
        <p:nvSpPr>
          <p:cNvPr id="6" name="Rectangles 5"/>
          <p:cNvSpPr/>
          <p:nvPr/>
        </p:nvSpPr>
        <p:spPr>
          <a:xfrm>
            <a:off x="646176" y="1545336"/>
            <a:ext cx="216408" cy="149352"/>
          </a:xfrm>
          <a:prstGeom prst="rect">
            <a:avLst/>
          </a:prstGeom>
        </p:spPr>
        <p:txBody>
          <a:bodyPr wrap="none" lIns="0" tIns="0" rIns="0" bIns="0">
            <a:noAutofit/>
          </a:bodyPr>
          <a:p>
            <a:pPr indent="0">
              <a:lnSpc>
                <a:spcPts val="1800"/>
              </a:lnSpc>
            </a:pPr>
            <a:r>
              <a:rPr lang="en-US" sz="2600" cap="small" spc="-200">
                <a:solidFill>
                  <a:srgbClr val="BDBEBC"/>
                </a:solidFill>
                <a:latin typeface="Consolas" panose="020B0609020204030204"/>
              </a:rPr>
              <a:t>• </a:t>
            </a:r>
            <a:r>
              <a:rPr lang="en-US" sz="2600" cap="small" spc="-200">
                <a:solidFill>
                  <a:srgbClr val="EF1013"/>
                </a:solidFill>
                <a:latin typeface="Consolas" panose="020B0609020204030204"/>
              </a:rPr>
              <a:t>►</a:t>
            </a:r>
            <a:endParaRPr lang="en-US" sz="2600" cap="small" spc="-200">
              <a:solidFill>
                <a:srgbClr val="EF1013"/>
              </a:solidFill>
              <a:latin typeface="Consolas" panose="020B0609020204030204"/>
            </a:endParaRPr>
          </a:p>
        </p:txBody>
      </p:sp>
      <p:sp>
        <p:nvSpPr>
          <p:cNvPr id="7" name="Rectangles 6"/>
          <p:cNvSpPr/>
          <p:nvPr/>
        </p:nvSpPr>
        <p:spPr>
          <a:xfrm>
            <a:off x="914400" y="1341120"/>
            <a:ext cx="1548384" cy="158496"/>
          </a:xfrm>
          <a:prstGeom prst="rect">
            <a:avLst/>
          </a:prstGeom>
          <a:solidFill>
            <a:srgbClr val="0877D5"/>
          </a:solidFill>
        </p:spPr>
        <p:txBody>
          <a:bodyPr wrap="none" lIns="0" tIns="0" rIns="0" bIns="0">
            <a:noAutofit/>
          </a:bodyPr>
          <a:p>
            <a:pPr indent="0">
              <a:spcAft>
                <a:spcPts val="420"/>
              </a:spcAft>
            </a:pPr>
            <a:r>
              <a:rPr lang="en-US" sz="1100">
                <a:solidFill>
                  <a:srgbClr val="A8DEF8"/>
                </a:solidFill>
                <a:latin typeface="Impact" panose="020B0806030902050204"/>
              </a:rPr>
              <a:t>MyPract\PrivateAssem</a:t>
            </a:r>
            <a:endParaRPr lang="en-US" sz="1100">
              <a:solidFill>
                <a:srgbClr val="A8DEF8"/>
              </a:solidFill>
              <a:latin typeface="Impact" panose="020B0806030902050204"/>
            </a:endParaRPr>
          </a:p>
        </p:txBody>
      </p:sp>
      <p:sp>
        <p:nvSpPr>
          <p:cNvPr id="8" name="Rectangles 7"/>
          <p:cNvSpPr/>
          <p:nvPr/>
        </p:nvSpPr>
        <p:spPr>
          <a:xfrm>
            <a:off x="1036320" y="1566672"/>
            <a:ext cx="1002792" cy="121920"/>
          </a:xfrm>
          <a:prstGeom prst="rect">
            <a:avLst/>
          </a:prstGeom>
        </p:spPr>
        <p:txBody>
          <a:bodyPr wrap="none" lIns="0" tIns="0" rIns="0" bIns="0">
            <a:noAutofit/>
          </a:bodyPr>
          <a:p>
            <a:pPr indent="0" algn="r">
              <a:lnSpc>
                <a:spcPts val="1800"/>
              </a:lnSpc>
            </a:pPr>
            <a:r>
              <a:rPr lang="en-US" sz="1100" spc="350">
                <a:solidFill>
                  <a:srgbClr val="545454"/>
                </a:solidFill>
                <a:latin typeface="Impact" panose="020B0806030902050204"/>
              </a:rPr>
              <a:t>MANIFEST </a:t>
            </a:r>
            <a:endParaRPr lang="en-US" sz="1100" spc="350">
              <a:solidFill>
                <a:srgbClr val="545454"/>
              </a:solidFill>
              <a:latin typeface="Impact" panose="020B0806030902050204"/>
            </a:endParaRPr>
          </a:p>
        </p:txBody>
      </p:sp>
      <p:sp>
        <p:nvSpPr>
          <p:cNvPr id="9" name="Rectangles 8"/>
          <p:cNvSpPr/>
          <p:nvPr/>
        </p:nvSpPr>
        <p:spPr>
          <a:xfrm>
            <a:off x="493776" y="1773936"/>
            <a:ext cx="3502152" cy="1310640"/>
          </a:xfrm>
          <a:prstGeom prst="rect">
            <a:avLst/>
          </a:prstGeom>
        </p:spPr>
        <p:txBody>
          <a:bodyPr lIns="0" tIns="0" rIns="0" bIns="0">
            <a:noAutofit/>
          </a:bodyPr>
          <a:p>
            <a:pPr indent="0" algn="r">
              <a:lnSpc>
                <a:spcPts val="1800"/>
              </a:lnSpc>
            </a:pPr>
            <a:r>
              <a:rPr lang="en-US" sz="1100">
                <a:solidFill>
                  <a:srgbClr val="747474"/>
                </a:solidFill>
                <a:latin typeface="Impact" panose="020B0806030902050204"/>
              </a:rPr>
              <a:t>6 </a:t>
            </a:r>
            <a:r>
              <a:rPr lang="en-US" sz="1100">
                <a:solidFill>
                  <a:srgbClr val="130ECE"/>
                </a:solidFill>
                <a:latin typeface="Impact" panose="020B0806030902050204"/>
              </a:rPr>
              <a:t>9 </a:t>
            </a:r>
            <a:r>
              <a:rPr lang="en-US" sz="1100">
                <a:solidFill>
                  <a:srgbClr val="545454"/>
                </a:solidFill>
                <a:latin typeface="Impact" panose="020B0806030902050204"/>
              </a:rPr>
              <a:t>PrivateAssemb</a:t>
            </a:r>
            <a:endParaRPr lang="en-US" sz="1100">
              <a:solidFill>
                <a:srgbClr val="545454"/>
              </a:solidFill>
              <a:latin typeface="Impact" panose="020B0806030902050204"/>
            </a:endParaRPr>
          </a:p>
          <a:p>
            <a:pPr indent="0">
              <a:lnSpc>
                <a:spcPts val="1800"/>
              </a:lnSpc>
            </a:pPr>
            <a:r>
              <a:rPr lang="en-US" sz="1100">
                <a:solidFill>
                  <a:srgbClr val="747474"/>
                </a:solidFill>
                <a:latin typeface="Impact" panose="020B0806030902050204"/>
              </a:rPr>
              <a:t>S </a:t>
            </a:r>
            <a:r>
              <a:rPr lang="en-US" sz="1100">
                <a:solidFill>
                  <a:srgbClr val="130ECE"/>
                </a:solidFill>
                <a:latin typeface="Impact" panose="020B0806030902050204"/>
              </a:rPr>
              <a:t>£ </a:t>
            </a:r>
            <a:r>
              <a:rPr lang="en-US" sz="1100">
                <a:solidFill>
                  <a:srgbClr val="545454"/>
                </a:solidFill>
                <a:latin typeface="Impact" panose="020B0806030902050204"/>
              </a:rPr>
              <a:t>PrivateAssemb.Student</a:t>
            </a:r>
            <a:endParaRPr lang="en-US" sz="1100">
              <a:solidFill>
                <a:srgbClr val="545454"/>
              </a:solidFill>
              <a:latin typeface="Impact" panose="020B0806030902050204"/>
            </a:endParaRPr>
          </a:p>
          <a:p>
            <a:pPr indent="0" algn="just">
              <a:lnSpc>
                <a:spcPts val="1800"/>
              </a:lnSpc>
            </a:pPr>
            <a:r>
              <a:rPr lang="en-US" sz="1100">
                <a:solidFill>
                  <a:srgbClr val="EF1013"/>
                </a:solidFill>
                <a:latin typeface="Impact" panose="020B0806030902050204"/>
              </a:rPr>
              <a:t>► </a:t>
            </a:r>
            <a:r>
              <a:rPr lang="en-US" sz="1100">
                <a:solidFill>
                  <a:srgbClr val="545454"/>
                </a:solidFill>
                <a:latin typeface="Impact" panose="020B0806030902050204"/>
              </a:rPr>
              <a:t>.class public auto ansi beforefieldinit</a:t>
            </a:r>
            <a:endParaRPr lang="en-US" sz="1100">
              <a:solidFill>
                <a:srgbClr val="545454"/>
              </a:solidFill>
              <a:latin typeface="Impact" panose="020B0806030902050204"/>
            </a:endParaRPr>
          </a:p>
          <a:p>
            <a:pPr indent="0" algn="just">
              <a:lnSpc>
                <a:spcPts val="1800"/>
              </a:lnSpc>
            </a:pPr>
            <a:r>
              <a:rPr lang="en-US" sz="1100">
                <a:solidFill>
                  <a:srgbClr val="D707D6"/>
                </a:solidFill>
                <a:latin typeface="Impact" panose="020B0806030902050204"/>
              </a:rPr>
              <a:t>■    </a:t>
            </a:r>
            <a:r>
              <a:rPr lang="en-US" sz="1100">
                <a:solidFill>
                  <a:srgbClr val="545454"/>
                </a:solidFill>
                <a:latin typeface="Impact" panose="020B0806030902050204"/>
              </a:rPr>
              <a:t>.ctor:</a:t>
            </a:r>
            <a:r>
              <a:rPr lang="en-US" sz="1100">
                <a:solidFill>
                  <a:srgbClr val="545454"/>
                </a:solidFill>
                <a:latin typeface="Impact" panose="020B0806030902050204"/>
              </a:rPr>
              <a:t> void()</a:t>
            </a:r>
            <a:endParaRPr lang="en-US" sz="1100">
              <a:solidFill>
                <a:srgbClr val="545454"/>
              </a:solidFill>
              <a:latin typeface="Impact" panose="020B0806030902050204"/>
            </a:endParaRPr>
          </a:p>
          <a:p>
            <a:pPr indent="0" algn="just">
              <a:lnSpc>
                <a:spcPts val="1800"/>
              </a:lnSpc>
            </a:pPr>
            <a:r>
              <a:rPr lang="en-US" sz="1100">
                <a:solidFill>
                  <a:srgbClr val="D707D6"/>
                </a:solidFill>
                <a:latin typeface="Impact" panose="020B0806030902050204"/>
              </a:rPr>
              <a:t>■    </a:t>
            </a:r>
            <a:r>
              <a:rPr lang="en-US" sz="1100">
                <a:solidFill>
                  <a:srgbClr val="545454"/>
                </a:solidFill>
                <a:latin typeface="Impact" panose="020B0806030902050204"/>
              </a:rPr>
              <a:t>addition : int32(int32,int32)</a:t>
            </a:r>
            <a:endParaRPr lang="en-US" sz="1100">
              <a:solidFill>
                <a:srgbClr val="545454"/>
              </a:solidFill>
              <a:latin typeface="Impact" panose="020B0806030902050204"/>
            </a:endParaRPr>
          </a:p>
          <a:p>
            <a:pPr indent="0" algn="just">
              <a:lnSpc>
                <a:spcPts val="1800"/>
              </a:lnSpc>
              <a:spcAft>
                <a:spcPts val="13860"/>
              </a:spcAft>
            </a:pPr>
            <a:r>
              <a:rPr lang="en-US" sz="1100">
                <a:solidFill>
                  <a:srgbClr val="D707D6"/>
                </a:solidFill>
                <a:latin typeface="Impact" panose="020B0806030902050204"/>
              </a:rPr>
              <a:t>■    </a:t>
            </a:r>
            <a:r>
              <a:rPr lang="en-US" sz="1100">
                <a:solidFill>
                  <a:srgbClr val="545454"/>
                </a:solidFill>
                <a:latin typeface="Impact" panose="020B0806030902050204"/>
              </a:rPr>
              <a:t>subtraction : int32(int32,int32)</a:t>
            </a:r>
            <a:endParaRPr lang="en-US" sz="1100">
              <a:solidFill>
                <a:srgbClr val="545454"/>
              </a:solidFill>
              <a:latin typeface="Impact" panose="020B0806030902050204"/>
            </a:endParaRPr>
          </a:p>
        </p:txBody>
      </p:sp>
      <p:sp>
        <p:nvSpPr>
          <p:cNvPr id="10" name="Rectangles 9"/>
          <p:cNvSpPr/>
          <p:nvPr/>
        </p:nvSpPr>
        <p:spPr>
          <a:xfrm>
            <a:off x="204216" y="5693664"/>
            <a:ext cx="1767840" cy="384048"/>
          </a:xfrm>
          <a:prstGeom prst="rect">
            <a:avLst/>
          </a:prstGeom>
          <a:solidFill>
            <a:srgbClr val="E6E6E6"/>
          </a:solidFill>
        </p:spPr>
        <p:txBody>
          <a:bodyPr lIns="0" tIns="0" rIns="0" bIns="0">
            <a:noAutofit/>
          </a:bodyPr>
          <a:p>
            <a:pPr indent="0" algn="r">
              <a:lnSpc>
                <a:spcPts val="1705"/>
              </a:lnSpc>
              <a:spcBef>
                <a:spcPts val="13860"/>
              </a:spcBef>
            </a:pPr>
            <a:r>
              <a:rPr lang="en-US" sz="1100">
                <a:solidFill>
                  <a:srgbClr val="332F38"/>
                </a:solidFill>
                <a:latin typeface="Impact" panose="020B0806030902050204"/>
              </a:rPr>
              <a:t>.assembly PrivateAssemb</a:t>
            </a:r>
            <a:endParaRPr lang="en-US" sz="1100">
              <a:solidFill>
                <a:srgbClr val="332F38"/>
              </a:solidFill>
              <a:latin typeface="Impact" panose="020B0806030902050204"/>
            </a:endParaRPr>
          </a:p>
          <a:p>
            <a:pPr indent="0">
              <a:lnSpc>
                <a:spcPts val="1705"/>
              </a:lnSpc>
            </a:pPr>
            <a:r>
              <a:rPr lang="en-US" sz="2700" i="1">
                <a:solidFill>
                  <a:srgbClr val="332F38"/>
                </a:solidFill>
                <a:latin typeface="Calibri" panose="020F0502020204030204"/>
              </a:rPr>
              <a:t>{</a:t>
            </a:r>
            <a:endParaRPr lang="en-US" sz="2700" i="1">
              <a:solidFill>
                <a:srgbClr val="332F38"/>
              </a:solidFill>
              <a:latin typeface="Calibri" panose="020F0502020204030204"/>
            </a:endParaRPr>
          </a:p>
        </p:txBody>
      </p:sp>
      <p:sp>
        <p:nvSpPr>
          <p:cNvPr id="11" name="Rectangles 10"/>
          <p:cNvSpPr/>
          <p:nvPr/>
        </p:nvSpPr>
        <p:spPr>
          <a:xfrm>
            <a:off x="45720" y="6470904"/>
            <a:ext cx="667512" cy="140208"/>
          </a:xfrm>
          <a:prstGeom prst="rect">
            <a:avLst/>
          </a:prstGeom>
        </p:spPr>
        <p:txBody>
          <a:bodyPr wrap="none" lIns="0" tIns="0" rIns="0" bIns="0">
            <a:noAutofit/>
          </a:bodyPr>
          <a:p>
            <a:pPr indent="0"/>
            <a:r>
              <a:rPr lang="en-US" sz="1100">
                <a:solidFill>
                  <a:srgbClr val="888888"/>
                </a:solidFill>
                <a:latin typeface="Calibri" panose="020F0502020204030204"/>
              </a:rPr>
              <a:t>Dr. Vikrant</a:t>
            </a:r>
            <a:endParaRPr lang="en-US" sz="1100">
              <a:solidFill>
                <a:srgbClr val="888888"/>
              </a:solidFill>
              <a:latin typeface="Calibri" panose="020F0502020204030204"/>
            </a:endParaRPr>
          </a:p>
        </p:txBody>
      </p:sp>
      <p:sp>
        <p:nvSpPr>
          <p:cNvPr id="12" name="Rectangles 11"/>
          <p:cNvSpPr/>
          <p:nvPr/>
        </p:nvSpPr>
        <p:spPr>
          <a:xfrm>
            <a:off x="5257800"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2417064" y="2456688"/>
            <a:ext cx="5736336" cy="1231392"/>
          </a:xfrm>
          <a:prstGeom prst="rect">
            <a:avLst/>
          </a:prstGeom>
        </p:spPr>
      </p:pic>
      <p:sp>
        <p:nvSpPr>
          <p:cNvPr id="3" name="Rectangles 2"/>
          <p:cNvSpPr/>
          <p:nvPr/>
        </p:nvSpPr>
        <p:spPr>
          <a:xfrm>
            <a:off x="932688" y="813816"/>
            <a:ext cx="4297680" cy="515112"/>
          </a:xfrm>
          <a:prstGeom prst="rect">
            <a:avLst/>
          </a:prstGeom>
        </p:spPr>
        <p:txBody>
          <a:bodyPr wrap="none" lIns="0" tIns="0" rIns="0" bIns="0">
            <a:noAutofit/>
          </a:bodyPr>
          <a:p>
            <a:pPr indent="0"/>
            <a:r>
              <a:rPr lang="en-US" sz="4200">
                <a:latin typeface="Calibri" panose="020F0502020204030204"/>
              </a:rPr>
              <a:t>Creating Controller</a:t>
            </a:r>
            <a:endParaRPr lang="en-US" sz="42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94944" y="463296"/>
            <a:ext cx="6419088" cy="603504"/>
          </a:xfrm>
          <a:prstGeom prst="rect">
            <a:avLst/>
          </a:prstGeom>
        </p:spPr>
        <p:txBody>
          <a:bodyPr wrap="none" lIns="0" tIns="0" rIns="0" bIns="0">
            <a:noAutofit/>
          </a:bodyPr>
          <a:p>
            <a:pPr indent="0"/>
            <a:r>
              <a:rPr lang="en-US" sz="4300">
                <a:latin typeface="Calibri" panose="020F0502020204030204"/>
              </a:rPr>
              <a:t>Example : StudentController</a:t>
            </a:r>
            <a:endParaRPr lang="en-US" sz="4300">
              <a:latin typeface="Calibri" panose="020F0502020204030204"/>
            </a:endParaRPr>
          </a:p>
        </p:txBody>
      </p:sp>
      <p:sp>
        <p:nvSpPr>
          <p:cNvPr id="3" name="Rectangles 2"/>
          <p:cNvSpPr/>
          <p:nvPr/>
        </p:nvSpPr>
        <p:spPr>
          <a:xfrm>
            <a:off x="566928" y="1200912"/>
            <a:ext cx="5053584" cy="146304"/>
          </a:xfrm>
          <a:prstGeom prst="rect">
            <a:avLst/>
          </a:prstGeom>
          <a:solidFill>
            <a:srgbClr val="D1DEEF"/>
          </a:solidFill>
        </p:spPr>
        <p:txBody>
          <a:bodyPr wrap="none" lIns="0" tIns="0" rIns="0" bIns="0">
            <a:noAutofit/>
          </a:bodyPr>
          <a:p>
            <a:pPr indent="0"/>
            <a:r>
              <a:rPr lang="en-US" sz="850">
                <a:solidFill>
                  <a:srgbClr val="45464E"/>
                </a:solidFill>
                <a:latin typeface="Calibri" panose="020F0502020204030204"/>
              </a:rPr>
              <a:t>oject Build Debug Test Analyze Tools Extensions Window Help </a:t>
            </a:r>
            <a:r>
              <a:rPr lang="en-US" sz="750">
                <a:solidFill>
                  <a:srgbClr val="888888"/>
                </a:solidFill>
                <a:latin typeface="Constantia" panose="02030602050306030303"/>
              </a:rPr>
              <a:t>Search (Ctrl+Q)</a:t>
            </a:r>
            <a:endParaRPr lang="en-US" sz="750">
              <a:solidFill>
                <a:srgbClr val="888888"/>
              </a:solidFill>
              <a:latin typeface="Constantia" panose="02030602050306030303"/>
            </a:endParaRPr>
          </a:p>
        </p:txBody>
      </p:sp>
      <p:sp>
        <p:nvSpPr>
          <p:cNvPr id="4" name="Rectangles 3"/>
          <p:cNvSpPr/>
          <p:nvPr/>
        </p:nvSpPr>
        <p:spPr>
          <a:xfrm>
            <a:off x="1255776" y="1475232"/>
            <a:ext cx="359664" cy="146304"/>
          </a:xfrm>
          <a:prstGeom prst="rect">
            <a:avLst/>
          </a:prstGeom>
          <a:solidFill>
            <a:srgbClr val="E8EDFD"/>
          </a:solidFill>
        </p:spPr>
        <p:txBody>
          <a:bodyPr wrap="none" lIns="0" tIns="0" rIns="0" bIns="0">
            <a:noAutofit/>
          </a:bodyPr>
          <a:p>
            <a:pPr indent="0"/>
            <a:r>
              <a:rPr lang="en-US" sz="850">
                <a:solidFill>
                  <a:srgbClr val="45464E"/>
                </a:solidFill>
                <a:latin typeface="Calibri" panose="020F0502020204030204"/>
              </a:rPr>
              <a:t>Debug</a:t>
            </a:r>
            <a:endParaRPr lang="en-US" sz="850">
              <a:solidFill>
                <a:srgbClr val="45464E"/>
              </a:solidFill>
              <a:latin typeface="Calibri" panose="020F0502020204030204"/>
            </a:endParaRPr>
          </a:p>
        </p:txBody>
      </p:sp>
      <p:sp>
        <p:nvSpPr>
          <p:cNvPr id="5" name="Rectangles 4"/>
          <p:cNvSpPr/>
          <p:nvPr/>
        </p:nvSpPr>
        <p:spPr>
          <a:xfrm>
            <a:off x="1871472" y="1481328"/>
            <a:ext cx="457200" cy="140208"/>
          </a:xfrm>
          <a:prstGeom prst="rect">
            <a:avLst/>
          </a:prstGeom>
          <a:solidFill>
            <a:srgbClr val="E8EDFD"/>
          </a:solidFill>
        </p:spPr>
        <p:txBody>
          <a:bodyPr wrap="none" lIns="0" tIns="0" rIns="0" bIns="0">
            <a:noAutofit/>
          </a:bodyPr>
          <a:p>
            <a:pPr indent="0"/>
            <a:r>
              <a:rPr lang="en-US" sz="850">
                <a:solidFill>
                  <a:srgbClr val="45464E"/>
                </a:solidFill>
                <a:latin typeface="Calibri" panose="020F0502020204030204"/>
              </a:rPr>
              <a:t>Any CPU</a:t>
            </a:r>
            <a:endParaRPr lang="en-US" sz="850">
              <a:solidFill>
                <a:srgbClr val="45464E"/>
              </a:solidFill>
              <a:latin typeface="Calibri" panose="020F0502020204030204"/>
            </a:endParaRPr>
          </a:p>
        </p:txBody>
      </p:sp>
      <p:sp>
        <p:nvSpPr>
          <p:cNvPr id="6" name="Rectangles 5"/>
          <p:cNvSpPr/>
          <p:nvPr/>
        </p:nvSpPr>
        <p:spPr>
          <a:xfrm>
            <a:off x="2700528" y="1469136"/>
            <a:ext cx="3285744" cy="170688"/>
          </a:xfrm>
          <a:prstGeom prst="rect">
            <a:avLst/>
          </a:prstGeom>
          <a:solidFill>
            <a:srgbClr val="D1DEEF"/>
          </a:solidFill>
        </p:spPr>
        <p:txBody>
          <a:bodyPr wrap="none" lIns="0" tIns="0" rIns="0" bIns="0">
            <a:noAutofit/>
          </a:bodyPr>
          <a:p>
            <a:pPr indent="0" algn="just"/>
            <a:r>
              <a:rPr lang="en-US" sz="850">
                <a:solidFill>
                  <a:srgbClr val="1E1F38"/>
                </a:solidFill>
                <a:latin typeface="Calibri" panose="020F0502020204030204"/>
              </a:rPr>
              <a:t>”    </a:t>
            </a:r>
            <a:r>
              <a:rPr lang="en-US" sz="850">
                <a:solidFill>
                  <a:srgbClr val="1B7721"/>
                </a:solidFill>
                <a:latin typeface="Calibri" panose="020F0502020204030204"/>
              </a:rPr>
              <a:t>► </a:t>
            </a:r>
            <a:r>
              <a:rPr lang="en-US" sz="850">
                <a:solidFill>
                  <a:srgbClr val="45464E"/>
                </a:solidFill>
                <a:latin typeface="Calibri" panose="020F0502020204030204"/>
              </a:rPr>
              <a:t>IIS Express (Google Chrome) </a:t>
            </a:r>
            <a:r>
              <a:rPr lang="en-US" sz="850">
                <a:solidFill>
                  <a:srgbClr val="1E1F38"/>
                </a:solidFill>
                <a:latin typeface="Calibri" panose="020F0502020204030204"/>
              </a:rPr>
              <a:t>" C&gt; </a:t>
            </a:r>
            <a:r>
              <a:rPr lang="en-US" sz="850">
                <a:solidFill>
                  <a:srgbClr val="747474"/>
                </a:solidFill>
                <a:latin typeface="Calibri" panose="020F0502020204030204"/>
              </a:rPr>
              <a:t>» </a:t>
            </a:r>
            <a:r>
              <a:rPr lang="en-US" sz="850">
                <a:solidFill>
                  <a:srgbClr val="325199"/>
                </a:solidFill>
                <a:latin typeface="Calibri" panose="020F0502020204030204"/>
              </a:rPr>
              <a:t>O </a:t>
            </a:r>
            <a:r>
              <a:rPr lang="en-US" sz="850">
                <a:solidFill>
                  <a:srgbClr val="1E1F38"/>
                </a:solidFill>
                <a:latin typeface="Calibri" panose="020F0502020204030204"/>
              </a:rPr>
              <a:t>"    </a:t>
            </a:r>
            <a:r>
              <a:rPr lang="en-US" sz="1050" i="1" spc="-100">
                <a:solidFill>
                  <a:srgbClr val="45464E"/>
                </a:solidFill>
                <a:latin typeface="Calibri" panose="020F0502020204030204"/>
              </a:rPr>
              <a:t>&amp;</a:t>
            </a:r>
            <a:r>
              <a:rPr lang="en-US" sz="850">
                <a:solidFill>
                  <a:srgbClr val="45464E"/>
                </a:solidFill>
                <a:latin typeface="Calibri" panose="020F0502020204030204"/>
              </a:rPr>
              <a:t> </a:t>
            </a:r>
            <a:r>
              <a:rPr lang="en-US" sz="850">
                <a:solidFill>
                  <a:srgbClr val="1E1F38"/>
                </a:solidFill>
                <a:latin typeface="Calibri" panose="020F0502020204030204"/>
              </a:rPr>
              <a:t>,</a:t>
            </a:r>
            <a:endParaRPr lang="en-US" sz="850">
              <a:solidFill>
                <a:srgbClr val="1E1F38"/>
              </a:solidFill>
              <a:latin typeface="Calibri" panose="020F0502020204030204"/>
            </a:endParaRPr>
          </a:p>
        </p:txBody>
      </p:sp>
      <p:sp>
        <p:nvSpPr>
          <p:cNvPr id="7" name="Rectangles 6"/>
          <p:cNvSpPr/>
          <p:nvPr/>
        </p:nvSpPr>
        <p:spPr>
          <a:xfrm>
            <a:off x="585216" y="1810512"/>
            <a:ext cx="1432560" cy="115824"/>
          </a:xfrm>
          <a:prstGeom prst="rect">
            <a:avLst/>
          </a:prstGeom>
          <a:solidFill>
            <a:srgbClr val="D1DEEF"/>
          </a:solidFill>
        </p:spPr>
        <p:txBody>
          <a:bodyPr wrap="none" lIns="0" tIns="0" rIns="0" bIns="0">
            <a:noAutofit/>
          </a:bodyPr>
          <a:p>
            <a:pPr indent="0"/>
            <a:r>
              <a:rPr lang="en-US" sz="750">
                <a:solidFill>
                  <a:srgbClr val="01205F"/>
                </a:solidFill>
                <a:latin typeface="Constantia" panose="02030602050306030303"/>
              </a:rPr>
              <a:t>StudentController.es </a:t>
            </a:r>
            <a:r>
              <a:rPr lang="en-US" sz="750">
                <a:solidFill>
                  <a:srgbClr val="7786A7"/>
                </a:solidFill>
                <a:latin typeface="Constantia" panose="02030602050306030303"/>
              </a:rPr>
              <a:t>-e X</a:t>
            </a:r>
            <a:endParaRPr lang="en-US" sz="750">
              <a:solidFill>
                <a:srgbClr val="7786A7"/>
              </a:solidFill>
              <a:latin typeface="Constantia" panose="02030602050306030303"/>
            </a:endParaRPr>
          </a:p>
        </p:txBody>
      </p:sp>
      <p:sp>
        <p:nvSpPr>
          <p:cNvPr id="8" name="Rectangles 7"/>
          <p:cNvSpPr/>
          <p:nvPr/>
        </p:nvSpPr>
        <p:spPr>
          <a:xfrm>
            <a:off x="566928" y="1987296"/>
            <a:ext cx="1139952" cy="152400"/>
          </a:xfrm>
          <a:prstGeom prst="rect">
            <a:avLst/>
          </a:prstGeom>
          <a:solidFill>
            <a:srgbClr val="E8EDFD"/>
          </a:solidFill>
        </p:spPr>
        <p:txBody>
          <a:bodyPr wrap="none" lIns="0" tIns="0" rIns="0" bIns="0">
            <a:noAutofit/>
          </a:bodyPr>
          <a:p>
            <a:pPr indent="0"/>
            <a:r>
              <a:rPr lang="en-US" sz="850">
                <a:solidFill>
                  <a:srgbClr val="45464E"/>
                </a:solidFill>
                <a:latin typeface="Calibri" panose="020F0502020204030204"/>
              </a:rPr>
              <a:t>§3 MyMVCApplication</a:t>
            </a:r>
            <a:endParaRPr lang="en-US" sz="850">
              <a:solidFill>
                <a:srgbClr val="45464E"/>
              </a:solidFill>
              <a:latin typeface="Calibri" panose="020F0502020204030204"/>
            </a:endParaRPr>
          </a:p>
        </p:txBody>
      </p:sp>
      <p:sp>
        <p:nvSpPr>
          <p:cNvPr id="9" name="Rectangles 8"/>
          <p:cNvSpPr/>
          <p:nvPr/>
        </p:nvSpPr>
        <p:spPr>
          <a:xfrm>
            <a:off x="2462784" y="1975104"/>
            <a:ext cx="2596896" cy="164592"/>
          </a:xfrm>
          <a:prstGeom prst="rect">
            <a:avLst/>
          </a:prstGeom>
          <a:solidFill>
            <a:srgbClr val="E8EDFD"/>
          </a:solidFill>
        </p:spPr>
        <p:txBody>
          <a:bodyPr wrap="none" lIns="0" tIns="0" rIns="0" bIns="0">
            <a:noAutofit/>
          </a:bodyPr>
          <a:p>
            <a:pPr indent="0"/>
            <a:r>
              <a:rPr lang="en-US" sz="850">
                <a:solidFill>
                  <a:srgbClr val="1C1929"/>
                </a:solidFill>
                <a:latin typeface="Calibri" panose="020F0502020204030204"/>
              </a:rPr>
              <a:t>" </a:t>
            </a:r>
            <a:r>
              <a:rPr lang="en-US" sz="850">
                <a:solidFill>
                  <a:srgbClr val="45464E"/>
                </a:solidFill>
                <a:latin typeface="Calibri" panose="020F0502020204030204"/>
              </a:rPr>
              <a:t>MyMVCApplication.Controllers.Stud </a:t>
            </a:r>
            <a:r>
              <a:rPr lang="en-US" sz="850">
                <a:solidFill>
                  <a:srgbClr val="1C1929"/>
                </a:solidFill>
                <a:latin typeface="Calibri" panose="020F0502020204030204"/>
              </a:rPr>
              <a:t>"</a:t>
            </a:r>
            <a:r>
              <a:rPr lang="en-US" sz="850" baseline="30000">
                <a:solidFill>
                  <a:srgbClr val="1C1929"/>
                </a:solidFill>
                <a:latin typeface="Calibri" panose="020F0502020204030204"/>
              </a:rPr>
              <a:t>r</a:t>
            </a:r>
            <a:r>
              <a:rPr lang="en-US" sz="850">
                <a:solidFill>
                  <a:srgbClr val="1C1929"/>
                </a:solidFill>
                <a:latin typeface="Calibri" panose="020F0502020204030204"/>
              </a:rPr>
              <a:t> </a:t>
            </a:r>
            <a:r>
              <a:rPr lang="en-US" sz="850">
                <a:solidFill>
                  <a:srgbClr val="7963A2"/>
                </a:solidFill>
                <a:latin typeface="Calibri" panose="020F0502020204030204"/>
              </a:rPr>
              <a:t>0 </a:t>
            </a:r>
            <a:r>
              <a:rPr lang="en-US" sz="850">
                <a:solidFill>
                  <a:srgbClr val="45464E"/>
                </a:solidFill>
                <a:latin typeface="Calibri" panose="020F0502020204030204"/>
              </a:rPr>
              <a:t>IndexQ</a:t>
            </a:r>
            <a:endParaRPr lang="en-US" sz="850">
              <a:solidFill>
                <a:srgbClr val="45464E"/>
              </a:solidFill>
              <a:latin typeface="Calibri" panose="020F0502020204030204"/>
            </a:endParaRPr>
          </a:p>
        </p:txBody>
      </p:sp>
      <p:sp>
        <p:nvSpPr>
          <p:cNvPr id="10" name="Rectangles 9"/>
          <p:cNvSpPr/>
          <p:nvPr/>
        </p:nvSpPr>
        <p:spPr>
          <a:xfrm>
            <a:off x="566928" y="3602736"/>
            <a:ext cx="207264" cy="140208"/>
          </a:xfrm>
          <a:prstGeom prst="rect">
            <a:avLst/>
          </a:prstGeom>
        </p:spPr>
        <p:txBody>
          <a:bodyPr lIns="0" tIns="0" rIns="0" bIns="0">
            <a:noAutofit/>
          </a:bodyPr>
          <a:p>
            <a:pPr indent="0"/>
            <a:r>
              <a:rPr lang="en-US" sz="1700" spc="-100">
                <a:solidFill>
                  <a:srgbClr val="176162"/>
                </a:solidFill>
                <a:latin typeface="Consolas" panose="020B0609020204030204"/>
              </a:rPr>
              <a:t>at</a:t>
            </a:r>
            <a:endParaRPr lang="en-US" sz="1700" spc="-100">
              <a:solidFill>
                <a:srgbClr val="176162"/>
              </a:solidFill>
              <a:latin typeface="Consolas" panose="020B0609020204030204"/>
            </a:endParaRPr>
          </a:p>
          <a:p>
            <a:pPr indent="0"/>
            <a:r>
              <a:rPr lang="en-US" sz="750">
                <a:solidFill>
                  <a:srgbClr val="176162"/>
                </a:solidFill>
                <a:latin typeface="Constantia" panose="02030602050306030303"/>
              </a:rPr>
              <a:t>Ell</a:t>
            </a:r>
            <a:endParaRPr lang="en-US" sz="750">
              <a:solidFill>
                <a:srgbClr val="176162"/>
              </a:solidFill>
              <a:latin typeface="Constantia" panose="02030602050306030303"/>
            </a:endParaRPr>
          </a:p>
        </p:txBody>
      </p:sp>
      <p:sp>
        <p:nvSpPr>
          <p:cNvPr id="11" name="Rectangles 10"/>
          <p:cNvSpPr/>
          <p:nvPr/>
        </p:nvSpPr>
        <p:spPr>
          <a:xfrm>
            <a:off x="932688" y="2176272"/>
            <a:ext cx="237744" cy="2993136"/>
          </a:xfrm>
          <a:prstGeom prst="rect">
            <a:avLst/>
          </a:prstGeom>
        </p:spPr>
        <p:txBody>
          <a:bodyPr lIns="0" tIns="0" rIns="0" bIns="0">
            <a:noAutofit/>
          </a:bodyPr>
          <a:p>
            <a:pPr marL="127000" indent="0">
              <a:lnSpc>
                <a:spcPts val="1295"/>
              </a:lnSpc>
            </a:pPr>
            <a:r>
              <a:rPr lang="en-US" sz="2600">
                <a:solidFill>
                  <a:srgbClr val="408EA2"/>
                </a:solidFill>
                <a:latin typeface="Calibri" panose="020F0502020204030204"/>
              </a:rPr>
              <a:t>1</a:t>
            </a:r>
            <a:endParaRPr lang="en-US" sz="2600">
              <a:solidFill>
                <a:srgbClr val="408EA2"/>
              </a:solidFill>
              <a:latin typeface="Calibri" panose="020F0502020204030204"/>
            </a:endParaRPr>
          </a:p>
          <a:p>
            <a:pPr marL="127000" indent="0">
              <a:lnSpc>
                <a:spcPts val="1295"/>
              </a:lnSpc>
            </a:pPr>
            <a:r>
              <a:rPr lang="en-US" sz="1100">
                <a:solidFill>
                  <a:srgbClr val="408EA2"/>
                </a:solidFill>
                <a:latin typeface="Consolas" panose="020B0609020204030204"/>
              </a:rPr>
              <a:t>2</a:t>
            </a:r>
            <a:endParaRPr lang="en-US" sz="1100">
              <a:solidFill>
                <a:srgbClr val="408EA2"/>
              </a:solidFill>
              <a:latin typeface="Consolas" panose="020B0609020204030204"/>
            </a:endParaRPr>
          </a:p>
          <a:p>
            <a:pPr marL="127000" indent="0">
              <a:lnSpc>
                <a:spcPts val="1295"/>
              </a:lnSpc>
            </a:pPr>
            <a:r>
              <a:rPr lang="en-US" sz="900">
                <a:solidFill>
                  <a:srgbClr val="408EA2"/>
                </a:solidFill>
                <a:latin typeface="Calibri" panose="020F0502020204030204"/>
              </a:rPr>
              <a:t>3</a:t>
            </a:r>
            <a:endParaRPr lang="en-US" sz="900">
              <a:solidFill>
                <a:srgbClr val="408EA2"/>
              </a:solidFill>
              <a:latin typeface="Calibri" panose="020F0502020204030204"/>
            </a:endParaRPr>
          </a:p>
          <a:p>
            <a:pPr marL="127000" indent="0">
              <a:lnSpc>
                <a:spcPts val="1295"/>
              </a:lnSpc>
            </a:pPr>
            <a:r>
              <a:rPr lang="en-US" sz="900">
                <a:solidFill>
                  <a:srgbClr val="408EA2"/>
                </a:solidFill>
                <a:latin typeface="Calibri" panose="020F0502020204030204"/>
              </a:rPr>
              <a:t>4</a:t>
            </a:r>
            <a:endParaRPr lang="en-US" sz="900">
              <a:solidFill>
                <a:srgbClr val="408EA2"/>
              </a:solidFill>
              <a:latin typeface="Calibri" panose="020F0502020204030204"/>
            </a:endParaRPr>
          </a:p>
          <a:p>
            <a:pPr marL="127000" indent="0">
              <a:lnSpc>
                <a:spcPts val="1295"/>
              </a:lnSpc>
            </a:pPr>
            <a:r>
              <a:rPr lang="en-US" sz="900">
                <a:solidFill>
                  <a:srgbClr val="408EA2"/>
                </a:solidFill>
                <a:latin typeface="Calibri" panose="020F0502020204030204"/>
              </a:rPr>
              <a:t>5</a:t>
            </a:r>
            <a:endParaRPr lang="en-US" sz="900">
              <a:solidFill>
                <a:srgbClr val="408EA2"/>
              </a:solidFill>
              <a:latin typeface="Calibri" panose="020F0502020204030204"/>
            </a:endParaRPr>
          </a:p>
          <a:p>
            <a:pPr marL="127000" indent="0">
              <a:lnSpc>
                <a:spcPts val="1295"/>
              </a:lnSpc>
            </a:pPr>
            <a:r>
              <a:rPr lang="en-US" sz="1050">
                <a:solidFill>
                  <a:srgbClr val="408EA2"/>
                </a:solidFill>
                <a:latin typeface="Consolas" panose="020B0609020204030204"/>
              </a:rPr>
              <a:t>6</a:t>
            </a:r>
            <a:endParaRPr lang="en-US" sz="1050">
              <a:solidFill>
                <a:srgbClr val="408EA2"/>
              </a:solidFill>
              <a:latin typeface="Consolas" panose="020B0609020204030204"/>
            </a:endParaRPr>
          </a:p>
          <a:p>
            <a:pPr marL="127000" indent="0">
              <a:lnSpc>
                <a:spcPts val="1295"/>
              </a:lnSpc>
            </a:pPr>
            <a:r>
              <a:rPr lang="en-US" sz="900">
                <a:solidFill>
                  <a:srgbClr val="408EA2"/>
                </a:solidFill>
                <a:latin typeface="Calibri" panose="020F0502020204030204"/>
              </a:rPr>
              <a:t>7</a:t>
            </a:r>
            <a:endParaRPr lang="en-US" sz="900">
              <a:solidFill>
                <a:srgbClr val="408EA2"/>
              </a:solidFill>
              <a:latin typeface="Calibri" panose="020F0502020204030204"/>
            </a:endParaRPr>
          </a:p>
          <a:p>
            <a:pPr marL="127000" indent="0">
              <a:lnSpc>
                <a:spcPts val="1295"/>
              </a:lnSpc>
              <a:spcAft>
                <a:spcPts val="420"/>
              </a:spcAft>
            </a:pPr>
            <a:r>
              <a:rPr lang="en-US" sz="1050">
                <a:solidFill>
                  <a:srgbClr val="408EA2"/>
                </a:solidFill>
                <a:latin typeface="Calibri" panose="020F0502020204030204"/>
              </a:rPr>
              <a:t>8</a:t>
            </a:r>
            <a:endParaRPr lang="en-US" sz="1050">
              <a:solidFill>
                <a:srgbClr val="408EA2"/>
              </a:solidFill>
              <a:latin typeface="Calibri" panose="020F0502020204030204"/>
            </a:endParaRPr>
          </a:p>
          <a:p>
            <a:pPr marL="127000" indent="0">
              <a:lnSpc>
                <a:spcPts val="1295"/>
              </a:lnSpc>
            </a:pPr>
            <a:r>
              <a:rPr lang="en-US" sz="900">
                <a:solidFill>
                  <a:srgbClr val="408EA2"/>
                </a:solidFill>
                <a:latin typeface="Calibri" panose="020F0502020204030204"/>
              </a:rPr>
              <a:t>9</a:t>
            </a:r>
            <a:endParaRPr lang="en-US" sz="900">
              <a:solidFill>
                <a:srgbClr val="408EA2"/>
              </a:solidFill>
              <a:latin typeface="Calibri" panose="020F0502020204030204"/>
            </a:endParaRPr>
          </a:p>
          <a:p>
            <a:pPr indent="0" algn="just">
              <a:lnSpc>
                <a:spcPts val="1295"/>
              </a:lnSpc>
            </a:pPr>
            <a:r>
              <a:rPr lang="en-US" sz="1050">
                <a:solidFill>
                  <a:srgbClr val="408EA2"/>
                </a:solidFill>
                <a:latin typeface="Calibri" panose="020F0502020204030204"/>
              </a:rPr>
              <a:t>10</a:t>
            </a:r>
            <a:endParaRPr lang="en-US" sz="1050">
              <a:solidFill>
                <a:srgbClr val="408EA2"/>
              </a:solidFill>
              <a:latin typeface="Calibri" panose="020F0502020204030204"/>
            </a:endParaRPr>
          </a:p>
          <a:p>
            <a:pPr indent="0" algn="just">
              <a:lnSpc>
                <a:spcPts val="1295"/>
              </a:lnSpc>
              <a:spcAft>
                <a:spcPts val="420"/>
              </a:spcAft>
            </a:pPr>
            <a:r>
              <a:rPr lang="en-US" sz="1100">
                <a:solidFill>
                  <a:srgbClr val="408EA2"/>
                </a:solidFill>
                <a:latin typeface="Calibri" panose="020F0502020204030204"/>
              </a:rPr>
              <a:t>11</a:t>
            </a:r>
            <a:endParaRPr lang="en-US" sz="1100">
              <a:solidFill>
                <a:srgbClr val="408EA2"/>
              </a:solidFill>
              <a:latin typeface="Calibri" panose="020F0502020204030204"/>
            </a:endParaRPr>
          </a:p>
          <a:p>
            <a:pPr indent="0" algn="just">
              <a:lnSpc>
                <a:spcPts val="1295"/>
              </a:lnSpc>
            </a:pPr>
            <a:r>
              <a:rPr lang="en-US" sz="1100">
                <a:solidFill>
                  <a:srgbClr val="408EA2"/>
                </a:solidFill>
                <a:latin typeface="Calibri" panose="020F0502020204030204"/>
              </a:rPr>
              <a:t>12</a:t>
            </a:r>
            <a:endParaRPr lang="en-US" sz="1100">
              <a:solidFill>
                <a:srgbClr val="408EA2"/>
              </a:solidFill>
              <a:latin typeface="Calibri" panose="020F0502020204030204"/>
            </a:endParaRPr>
          </a:p>
          <a:p>
            <a:pPr indent="0" algn="just">
              <a:lnSpc>
                <a:spcPts val="1295"/>
              </a:lnSpc>
            </a:pPr>
            <a:r>
              <a:rPr lang="en-US" sz="900">
                <a:solidFill>
                  <a:srgbClr val="408EA2"/>
                </a:solidFill>
                <a:latin typeface="Calibri" panose="020F0502020204030204"/>
              </a:rPr>
              <a:t>13</a:t>
            </a:r>
            <a:endParaRPr lang="en-US" sz="900">
              <a:solidFill>
                <a:srgbClr val="408EA2"/>
              </a:solidFill>
              <a:latin typeface="Calibri" panose="020F0502020204030204"/>
            </a:endParaRPr>
          </a:p>
          <a:p>
            <a:pPr indent="0" algn="just">
              <a:lnSpc>
                <a:spcPts val="1295"/>
              </a:lnSpc>
            </a:pPr>
            <a:r>
              <a:rPr lang="en-US" sz="900">
                <a:solidFill>
                  <a:srgbClr val="408EA2"/>
                </a:solidFill>
                <a:latin typeface="Calibri" panose="020F0502020204030204"/>
              </a:rPr>
              <a:t>14</a:t>
            </a:r>
            <a:endParaRPr lang="en-US" sz="900">
              <a:solidFill>
                <a:srgbClr val="408EA2"/>
              </a:solidFill>
              <a:latin typeface="Calibri" panose="020F0502020204030204"/>
            </a:endParaRPr>
          </a:p>
          <a:p>
            <a:pPr indent="0" algn="just">
              <a:lnSpc>
                <a:spcPts val="1295"/>
              </a:lnSpc>
            </a:pPr>
            <a:r>
              <a:rPr lang="en-US" sz="900">
                <a:solidFill>
                  <a:srgbClr val="408EA2"/>
                </a:solidFill>
                <a:latin typeface="Calibri" panose="020F0502020204030204"/>
              </a:rPr>
              <a:t>15</a:t>
            </a:r>
            <a:endParaRPr lang="en-US" sz="900">
              <a:solidFill>
                <a:srgbClr val="408EA2"/>
              </a:solidFill>
              <a:latin typeface="Calibri" panose="020F0502020204030204"/>
            </a:endParaRPr>
          </a:p>
          <a:p>
            <a:pPr indent="0" algn="just">
              <a:lnSpc>
                <a:spcPts val="1295"/>
              </a:lnSpc>
            </a:pPr>
            <a:r>
              <a:rPr lang="en-US" sz="900">
                <a:solidFill>
                  <a:srgbClr val="408EA2"/>
                </a:solidFill>
                <a:latin typeface="Calibri" panose="020F0502020204030204"/>
              </a:rPr>
              <a:t>16 17</a:t>
            </a:r>
            <a:endParaRPr lang="en-US" sz="900">
              <a:solidFill>
                <a:srgbClr val="408EA2"/>
              </a:solidFill>
              <a:latin typeface="Calibri" panose="020F0502020204030204"/>
            </a:endParaRPr>
          </a:p>
        </p:txBody>
      </p:sp>
      <p:sp>
        <p:nvSpPr>
          <p:cNvPr id="12" name="Rectangles 11"/>
          <p:cNvSpPr/>
          <p:nvPr/>
        </p:nvSpPr>
        <p:spPr>
          <a:xfrm>
            <a:off x="1368552" y="2185416"/>
            <a:ext cx="1063752" cy="128016"/>
          </a:xfrm>
          <a:prstGeom prst="rect">
            <a:avLst/>
          </a:prstGeom>
        </p:spPr>
        <p:txBody>
          <a:bodyPr wrap="none" lIns="0" tIns="0" rIns="0" bIns="0">
            <a:noAutofit/>
          </a:bodyPr>
          <a:p>
            <a:pPr indent="0">
              <a:lnSpc>
                <a:spcPts val="1295"/>
              </a:lnSpc>
            </a:pPr>
            <a:r>
              <a:rPr lang="en-US" sz="1100">
                <a:solidFill>
                  <a:srgbClr val="9E9AE3"/>
                </a:solidFill>
                <a:latin typeface="Consolas" panose="020B0609020204030204"/>
              </a:rPr>
              <a:t>Busing </a:t>
            </a:r>
            <a:r>
              <a:rPr lang="en-US" sz="1100" b="1">
                <a:solidFill>
                  <a:srgbClr val="A6A4A6"/>
                </a:solidFill>
                <a:latin typeface="Consolas" panose="020B0609020204030204"/>
              </a:rPr>
              <a:t>System;</a:t>
            </a:r>
            <a:endParaRPr lang="en-US" sz="1100" b="1">
              <a:solidFill>
                <a:srgbClr val="A6A4A6"/>
              </a:solidFill>
              <a:latin typeface="Consolas" panose="020B0609020204030204"/>
            </a:endParaRPr>
          </a:p>
        </p:txBody>
      </p:sp>
      <p:sp>
        <p:nvSpPr>
          <p:cNvPr id="13" name="Rectangles 12"/>
          <p:cNvSpPr/>
          <p:nvPr/>
        </p:nvSpPr>
        <p:spPr>
          <a:xfrm>
            <a:off x="1472184" y="2346960"/>
            <a:ext cx="2487168" cy="627888"/>
          </a:xfrm>
          <a:prstGeom prst="rect">
            <a:avLst/>
          </a:prstGeom>
        </p:spPr>
        <p:txBody>
          <a:bodyPr lIns="0" tIns="0" rIns="0" bIns="0">
            <a:noAutofit/>
          </a:bodyPr>
          <a:p>
            <a:pPr indent="0">
              <a:lnSpc>
                <a:spcPts val="1295"/>
              </a:lnSpc>
              <a:spcAft>
                <a:spcPts val="630"/>
              </a:spcAft>
            </a:pPr>
            <a:r>
              <a:rPr lang="en-US" sz="1100" b="1">
                <a:solidFill>
                  <a:srgbClr val="9E9AE3"/>
                </a:solidFill>
                <a:latin typeface="Consolas" panose="020B0609020204030204"/>
              </a:rPr>
              <a:t>using </a:t>
            </a:r>
            <a:r>
              <a:rPr lang="en-US" sz="1100" b="1">
                <a:solidFill>
                  <a:srgbClr val="A6A4A6"/>
                </a:solidFill>
                <a:latin typeface="Consolas" panose="020B0609020204030204"/>
              </a:rPr>
              <a:t>System.Collections.Generic; </a:t>
            </a:r>
            <a:r>
              <a:rPr lang="en-US" sz="1100" b="1">
                <a:solidFill>
                  <a:srgbClr val="9E9AE3"/>
                </a:solidFill>
                <a:latin typeface="Consolas" panose="020B0609020204030204"/>
              </a:rPr>
              <a:t>using </a:t>
            </a:r>
            <a:r>
              <a:rPr lang="en-US" sz="1100" b="1">
                <a:solidFill>
                  <a:srgbClr val="A6A4A6"/>
                </a:solidFill>
                <a:latin typeface="Consolas" panose="020B0609020204030204"/>
              </a:rPr>
              <a:t>System.Linq; </a:t>
            </a:r>
            <a:r>
              <a:rPr lang="en-US" sz="1100" b="1">
                <a:solidFill>
                  <a:srgbClr val="9E9AE3"/>
                </a:solidFill>
                <a:latin typeface="Consolas" panose="020B0609020204030204"/>
              </a:rPr>
              <a:t>using </a:t>
            </a:r>
            <a:r>
              <a:rPr lang="en-US" sz="1100" b="1">
                <a:solidFill>
                  <a:srgbClr val="A6A4A6"/>
                </a:solidFill>
                <a:latin typeface="Consolas" panose="020B0609020204030204"/>
              </a:rPr>
              <a:t>System.Web; </a:t>
            </a:r>
            <a:r>
              <a:rPr lang="en-US" sz="1100" b="1">
                <a:solidFill>
                  <a:srgbClr val="1812B5"/>
                </a:solidFill>
                <a:latin typeface="Consolas" panose="020B0609020204030204"/>
              </a:rPr>
              <a:t>using </a:t>
            </a:r>
            <a:r>
              <a:rPr lang="en-US" sz="1100" b="1">
                <a:solidFill>
                  <a:srgbClr val="2E1E1D"/>
                </a:solidFill>
                <a:latin typeface="Consolas" panose="020B0609020204030204"/>
              </a:rPr>
              <a:t>System.Web.Mvc;</a:t>
            </a:r>
            <a:endParaRPr lang="en-US" sz="1100" b="1">
              <a:solidFill>
                <a:srgbClr val="2E1E1D"/>
              </a:solidFill>
              <a:latin typeface="Consolas" panose="020B0609020204030204"/>
            </a:endParaRPr>
          </a:p>
        </p:txBody>
      </p:sp>
      <p:sp>
        <p:nvSpPr>
          <p:cNvPr id="14" name="Rectangles 13"/>
          <p:cNvSpPr/>
          <p:nvPr/>
        </p:nvSpPr>
        <p:spPr>
          <a:xfrm>
            <a:off x="1368552" y="3179064"/>
            <a:ext cx="2993136" cy="128016"/>
          </a:xfrm>
          <a:prstGeom prst="rect">
            <a:avLst/>
          </a:prstGeom>
        </p:spPr>
        <p:txBody>
          <a:bodyPr wrap="none" lIns="0" tIns="0" rIns="0" bIns="0">
            <a:noAutofit/>
          </a:bodyPr>
          <a:p>
            <a:pPr indent="0">
              <a:lnSpc>
                <a:spcPts val="1390"/>
              </a:lnSpc>
            </a:pPr>
            <a:r>
              <a:rPr lang="en-US" sz="1100" b="1">
                <a:solidFill>
                  <a:srgbClr val="A6A4A6"/>
                </a:solidFill>
                <a:latin typeface="Consolas" panose="020B0609020204030204"/>
              </a:rPr>
              <a:t>B</a:t>
            </a:r>
            <a:r>
              <a:rPr lang="en-US" sz="1100" b="1">
                <a:solidFill>
                  <a:srgbClr val="1812B5"/>
                </a:solidFill>
                <a:latin typeface="Consolas" panose="020B0609020204030204"/>
              </a:rPr>
              <a:t>namespace </a:t>
            </a:r>
            <a:r>
              <a:rPr lang="en-US" sz="1100" b="1">
                <a:solidFill>
                  <a:srgbClr val="2E1E1D"/>
                </a:solidFill>
                <a:latin typeface="Consolas" panose="020B0609020204030204"/>
              </a:rPr>
              <a:t>MyMVCApplication.Controllers</a:t>
            </a:r>
            <a:endParaRPr lang="en-US" sz="1100" b="1">
              <a:solidFill>
                <a:srgbClr val="2E1E1D"/>
              </a:solidFill>
              <a:latin typeface="Consolas" panose="020B0609020204030204"/>
            </a:endParaRPr>
          </a:p>
        </p:txBody>
      </p:sp>
      <p:sp>
        <p:nvSpPr>
          <p:cNvPr id="15" name="Rectangles 14"/>
          <p:cNvSpPr/>
          <p:nvPr/>
        </p:nvSpPr>
        <p:spPr>
          <a:xfrm>
            <a:off x="1478280" y="3334512"/>
            <a:ext cx="48768" cy="118872"/>
          </a:xfrm>
          <a:prstGeom prst="rect">
            <a:avLst/>
          </a:prstGeom>
        </p:spPr>
        <p:txBody>
          <a:bodyPr wrap="none" lIns="0" tIns="0" rIns="0" bIns="0">
            <a:noAutofit/>
          </a:bodyPr>
          <a:p>
            <a:pPr indent="0">
              <a:lnSpc>
                <a:spcPts val="1390"/>
              </a:lnSpc>
            </a:pPr>
            <a:r>
              <a:rPr lang="en-US" sz="2600">
                <a:solidFill>
                  <a:srgbClr val="2E1E1D"/>
                </a:solidFill>
                <a:latin typeface="Calibri" panose="020F0502020204030204"/>
              </a:rPr>
              <a:t>{</a:t>
            </a:r>
            <a:endParaRPr lang="en-US" sz="2600">
              <a:solidFill>
                <a:srgbClr val="2E1E1D"/>
              </a:solidFill>
              <a:latin typeface="Calibri" panose="020F0502020204030204"/>
            </a:endParaRPr>
          </a:p>
        </p:txBody>
      </p:sp>
      <p:sp>
        <p:nvSpPr>
          <p:cNvPr id="16" name="Rectangles 15"/>
          <p:cNvSpPr/>
          <p:nvPr/>
        </p:nvSpPr>
        <p:spPr>
          <a:xfrm>
            <a:off x="1770888" y="3508248"/>
            <a:ext cx="475488" cy="70104"/>
          </a:xfrm>
          <a:prstGeom prst="rect">
            <a:avLst/>
          </a:prstGeom>
        </p:spPr>
        <p:txBody>
          <a:bodyPr wrap="none" lIns="0" tIns="0" rIns="0" bIns="0">
            <a:noAutofit/>
          </a:bodyPr>
          <a:p>
            <a:pPr indent="0"/>
            <a:r>
              <a:rPr lang="en-US" sz="750">
                <a:solidFill>
                  <a:srgbClr val="A6A4A6"/>
                </a:solidFill>
                <a:latin typeface="Constantia" panose="02030602050306030303"/>
              </a:rPr>
              <a:t>0 references</a:t>
            </a:r>
            <a:endParaRPr lang="en-US" sz="750">
              <a:solidFill>
                <a:srgbClr val="A6A4A6"/>
              </a:solidFill>
              <a:latin typeface="Constantia" panose="02030602050306030303"/>
            </a:endParaRPr>
          </a:p>
        </p:txBody>
      </p:sp>
      <p:sp>
        <p:nvSpPr>
          <p:cNvPr id="17" name="Rectangles 16"/>
          <p:cNvSpPr/>
          <p:nvPr/>
        </p:nvSpPr>
        <p:spPr>
          <a:xfrm>
            <a:off x="1780032" y="3617976"/>
            <a:ext cx="3279648" cy="128016"/>
          </a:xfrm>
          <a:prstGeom prst="rect">
            <a:avLst/>
          </a:prstGeom>
        </p:spPr>
        <p:txBody>
          <a:bodyPr wrap="none" lIns="0" tIns="0" rIns="0" bIns="0">
            <a:noAutofit/>
          </a:bodyPr>
          <a:p>
            <a:pPr indent="0">
              <a:lnSpc>
                <a:spcPts val="1415"/>
              </a:lnSpc>
            </a:pPr>
            <a:r>
              <a:rPr lang="en-US" sz="1100" b="1">
                <a:solidFill>
                  <a:srgbClr val="1812B5"/>
                </a:solidFill>
                <a:latin typeface="Consolas" panose="020B0609020204030204"/>
              </a:rPr>
              <a:t>public class </a:t>
            </a:r>
            <a:r>
              <a:rPr lang="en-US" sz="1100" b="1">
                <a:solidFill>
                  <a:srgbClr val="408EA2"/>
                </a:solidFill>
                <a:latin typeface="Consolas" panose="020B0609020204030204"/>
              </a:rPr>
              <a:t>StudentController </a:t>
            </a:r>
            <a:r>
              <a:rPr lang="en-US" sz="1100" b="1">
                <a:solidFill>
                  <a:srgbClr val="2E1E1D"/>
                </a:solidFill>
                <a:latin typeface="Consolas" panose="020B0609020204030204"/>
              </a:rPr>
              <a:t>: </a:t>
            </a:r>
            <a:r>
              <a:rPr lang="en-US" sz="1100" b="1">
                <a:solidFill>
                  <a:srgbClr val="408EA2"/>
                </a:solidFill>
                <a:latin typeface="Consolas" panose="020B0609020204030204"/>
              </a:rPr>
              <a:t>Controller</a:t>
            </a:r>
            <a:endParaRPr lang="en-US" sz="1100" b="1">
              <a:solidFill>
                <a:srgbClr val="408EA2"/>
              </a:solidFill>
              <a:latin typeface="Consolas" panose="020B0609020204030204"/>
            </a:endParaRPr>
          </a:p>
        </p:txBody>
      </p:sp>
      <p:sp>
        <p:nvSpPr>
          <p:cNvPr id="18" name="Rectangles 17"/>
          <p:cNvSpPr/>
          <p:nvPr/>
        </p:nvSpPr>
        <p:spPr>
          <a:xfrm>
            <a:off x="1786128" y="3782568"/>
            <a:ext cx="45720" cy="115824"/>
          </a:xfrm>
          <a:prstGeom prst="rect">
            <a:avLst/>
          </a:prstGeom>
        </p:spPr>
        <p:txBody>
          <a:bodyPr wrap="none" lIns="0" tIns="0" rIns="0" bIns="0">
            <a:noAutofit/>
          </a:bodyPr>
          <a:p>
            <a:pPr indent="0">
              <a:lnSpc>
                <a:spcPts val="1415"/>
              </a:lnSpc>
            </a:pPr>
            <a:r>
              <a:rPr lang="en-US" sz="2600">
                <a:solidFill>
                  <a:srgbClr val="2E1E1D"/>
                </a:solidFill>
                <a:latin typeface="Calibri" panose="020F0502020204030204"/>
              </a:rPr>
              <a:t>{</a:t>
            </a:r>
            <a:endParaRPr lang="en-US" sz="2600">
              <a:solidFill>
                <a:srgbClr val="2E1E1D"/>
              </a:solidFill>
              <a:latin typeface="Calibri" panose="020F0502020204030204"/>
            </a:endParaRPr>
          </a:p>
        </p:txBody>
      </p:sp>
      <p:sp>
        <p:nvSpPr>
          <p:cNvPr id="19" name="Rectangles 18"/>
          <p:cNvSpPr/>
          <p:nvPr/>
        </p:nvSpPr>
        <p:spPr>
          <a:xfrm>
            <a:off x="2084832" y="3944112"/>
            <a:ext cx="1130808" cy="118872"/>
          </a:xfrm>
          <a:prstGeom prst="rect">
            <a:avLst/>
          </a:prstGeom>
        </p:spPr>
        <p:txBody>
          <a:bodyPr wrap="none" lIns="0" tIns="0" rIns="0" bIns="0">
            <a:noAutofit/>
          </a:bodyPr>
          <a:p>
            <a:pPr indent="0"/>
            <a:r>
              <a:rPr lang="en-US" sz="1100" b="1">
                <a:solidFill>
                  <a:srgbClr val="1B7721"/>
                </a:solidFill>
                <a:latin typeface="Consolas" panose="020B0609020204030204"/>
              </a:rPr>
              <a:t>// GET: Student</a:t>
            </a:r>
            <a:endParaRPr lang="en-US" sz="1100" b="1">
              <a:solidFill>
                <a:srgbClr val="1B7721"/>
              </a:solidFill>
              <a:latin typeface="Consolas" panose="020B0609020204030204"/>
            </a:endParaRPr>
          </a:p>
        </p:txBody>
      </p:sp>
      <p:sp>
        <p:nvSpPr>
          <p:cNvPr id="20" name="Rectangles 19"/>
          <p:cNvSpPr/>
          <p:nvPr/>
        </p:nvSpPr>
        <p:spPr>
          <a:xfrm>
            <a:off x="2075688" y="4117848"/>
            <a:ext cx="475488" cy="70104"/>
          </a:xfrm>
          <a:prstGeom prst="rect">
            <a:avLst/>
          </a:prstGeom>
        </p:spPr>
        <p:txBody>
          <a:bodyPr wrap="none" lIns="0" tIns="0" rIns="0" bIns="0">
            <a:noAutofit/>
          </a:bodyPr>
          <a:p>
            <a:pPr indent="0"/>
            <a:r>
              <a:rPr lang="en-US" sz="750">
                <a:solidFill>
                  <a:srgbClr val="A6A4A6"/>
                </a:solidFill>
                <a:latin typeface="Constantia" panose="02030602050306030303"/>
              </a:rPr>
              <a:t>0 references</a:t>
            </a:r>
            <a:endParaRPr lang="en-US" sz="750">
              <a:solidFill>
                <a:srgbClr val="A6A4A6"/>
              </a:solidFill>
              <a:latin typeface="Constantia" panose="02030602050306030303"/>
            </a:endParaRPr>
          </a:p>
        </p:txBody>
      </p:sp>
      <p:sp>
        <p:nvSpPr>
          <p:cNvPr id="21" name="Rectangles 20"/>
          <p:cNvSpPr/>
          <p:nvPr/>
        </p:nvSpPr>
        <p:spPr>
          <a:xfrm>
            <a:off x="2087880" y="4221480"/>
            <a:ext cx="1578864" cy="134112"/>
          </a:xfrm>
          <a:prstGeom prst="rect">
            <a:avLst/>
          </a:prstGeom>
        </p:spPr>
        <p:txBody>
          <a:bodyPr wrap="none" lIns="0" tIns="0" rIns="0" bIns="0">
            <a:noAutofit/>
          </a:bodyPr>
          <a:p>
            <a:pPr indent="0">
              <a:lnSpc>
                <a:spcPts val="1415"/>
              </a:lnSpc>
            </a:pPr>
            <a:r>
              <a:rPr lang="en-US" sz="1100" b="1">
                <a:solidFill>
                  <a:srgbClr val="1812B5"/>
                </a:solidFill>
                <a:latin typeface="Consolas" panose="020B0609020204030204"/>
              </a:rPr>
              <a:t>public string </a:t>
            </a:r>
            <a:r>
              <a:rPr lang="en-US" sz="1100" b="1">
                <a:solidFill>
                  <a:srgbClr val="574733"/>
                </a:solidFill>
                <a:latin typeface="Consolas" panose="020B0609020204030204"/>
              </a:rPr>
              <a:t>IndexO</a:t>
            </a:r>
            <a:endParaRPr lang="en-US" sz="1100" b="1">
              <a:solidFill>
                <a:srgbClr val="574733"/>
              </a:solidFill>
              <a:latin typeface="Consolas" panose="020B0609020204030204"/>
            </a:endParaRPr>
          </a:p>
        </p:txBody>
      </p:sp>
      <p:sp>
        <p:nvSpPr>
          <p:cNvPr id="22" name="Rectangles 21"/>
          <p:cNvSpPr/>
          <p:nvPr/>
        </p:nvSpPr>
        <p:spPr>
          <a:xfrm>
            <a:off x="2090928" y="4392168"/>
            <a:ext cx="48768" cy="115824"/>
          </a:xfrm>
          <a:prstGeom prst="rect">
            <a:avLst/>
          </a:prstGeom>
        </p:spPr>
        <p:txBody>
          <a:bodyPr wrap="none" lIns="0" tIns="0" rIns="0" bIns="0">
            <a:noAutofit/>
          </a:bodyPr>
          <a:p>
            <a:pPr indent="0">
              <a:lnSpc>
                <a:spcPts val="1415"/>
              </a:lnSpc>
            </a:pPr>
            <a:r>
              <a:rPr lang="en-US" sz="2600">
                <a:solidFill>
                  <a:srgbClr val="2E1E1D"/>
                </a:solidFill>
                <a:latin typeface="Calibri" panose="020F0502020204030204"/>
              </a:rPr>
              <a:t>{</a:t>
            </a:r>
            <a:endParaRPr lang="en-US" sz="2600">
              <a:solidFill>
                <a:srgbClr val="2E1E1D"/>
              </a:solidFill>
              <a:latin typeface="Calibri" panose="020F0502020204030204"/>
            </a:endParaRPr>
          </a:p>
        </p:txBody>
      </p:sp>
      <p:sp>
        <p:nvSpPr>
          <p:cNvPr id="23" name="Rectangles 22"/>
          <p:cNvSpPr/>
          <p:nvPr/>
        </p:nvSpPr>
        <p:spPr>
          <a:xfrm>
            <a:off x="2386584" y="4559808"/>
            <a:ext cx="2721864" cy="128016"/>
          </a:xfrm>
          <a:prstGeom prst="rect">
            <a:avLst/>
          </a:prstGeom>
        </p:spPr>
        <p:txBody>
          <a:bodyPr wrap="none" lIns="0" tIns="0" rIns="0" bIns="0">
            <a:noAutofit/>
          </a:bodyPr>
          <a:p>
            <a:pPr indent="0" algn="r"/>
            <a:r>
              <a:rPr lang="en-US" sz="1100" b="1">
                <a:solidFill>
                  <a:srgbClr val="811BAD"/>
                </a:solidFill>
                <a:latin typeface="Consolas" panose="020B0609020204030204"/>
              </a:rPr>
              <a:t>return </a:t>
            </a:r>
            <a:r>
              <a:rPr lang="en-US" sz="1100" b="1">
                <a:solidFill>
                  <a:srgbClr val="8D202B"/>
                </a:solidFill>
                <a:latin typeface="Consolas" panose="020B0609020204030204"/>
              </a:rPr>
              <a:t>"This is Student Controller";</a:t>
            </a:r>
            <a:endParaRPr lang="en-US" sz="1100" b="1">
              <a:solidFill>
                <a:srgbClr val="8D202B"/>
              </a:solidFill>
              <a:latin typeface="Consolas" panose="020B0609020204030204"/>
            </a:endParaRPr>
          </a:p>
        </p:txBody>
      </p:sp>
      <p:sp>
        <p:nvSpPr>
          <p:cNvPr id="24" name="Rectangles 23"/>
          <p:cNvSpPr/>
          <p:nvPr/>
        </p:nvSpPr>
        <p:spPr>
          <a:xfrm>
            <a:off x="2090928" y="4721352"/>
            <a:ext cx="45720" cy="118872"/>
          </a:xfrm>
          <a:prstGeom prst="rect">
            <a:avLst/>
          </a:prstGeom>
        </p:spPr>
        <p:txBody>
          <a:bodyPr wrap="none" lIns="0" tIns="0" rIns="0" bIns="0">
            <a:noAutofit/>
          </a:bodyPr>
          <a:p>
            <a:pPr indent="0"/>
            <a:r>
              <a:rPr lang="en-US" sz="2600">
                <a:solidFill>
                  <a:srgbClr val="2E1E1D"/>
                </a:solidFill>
                <a:latin typeface="Calibri" panose="020F0502020204030204"/>
              </a:rPr>
              <a:t>}</a:t>
            </a:r>
            <a:endParaRPr lang="en-US" sz="2600">
              <a:solidFill>
                <a:srgbClr val="2E1E1D"/>
              </a:solidFill>
              <a:latin typeface="Calibri" panose="020F0502020204030204"/>
            </a:endParaRPr>
          </a:p>
        </p:txBody>
      </p:sp>
      <p:sp>
        <p:nvSpPr>
          <p:cNvPr id="25" name="Rectangles 24"/>
          <p:cNvSpPr/>
          <p:nvPr/>
        </p:nvSpPr>
        <p:spPr>
          <a:xfrm>
            <a:off x="1322832" y="3627120"/>
            <a:ext cx="134112" cy="109728"/>
          </a:xfrm>
          <a:prstGeom prst="rect">
            <a:avLst/>
          </a:prstGeom>
        </p:spPr>
        <p:txBody>
          <a:bodyPr wrap="none" lIns="0" tIns="0" rIns="0" bIns="0">
            <a:noAutofit/>
          </a:bodyPr>
          <a:p>
            <a:pPr indent="0"/>
            <a:r>
              <a:rPr lang="en-US" sz="1100">
                <a:solidFill>
                  <a:srgbClr val="747474"/>
                </a:solidFill>
                <a:latin typeface="Consolas" panose="020B0609020204030204"/>
              </a:rPr>
              <a:t>E</a:t>
            </a:r>
            <a:endParaRPr lang="en-US" sz="1100">
              <a:solidFill>
                <a:srgbClr val="747474"/>
              </a:solidFill>
              <a:latin typeface="Consolas" panose="020B0609020204030204"/>
            </a:endParaRPr>
          </a:p>
        </p:txBody>
      </p:sp>
      <p:sp>
        <p:nvSpPr>
          <p:cNvPr id="26" name="Rectangles 25"/>
          <p:cNvSpPr/>
          <p:nvPr/>
        </p:nvSpPr>
        <p:spPr>
          <a:xfrm>
            <a:off x="1322832" y="4236720"/>
            <a:ext cx="134112" cy="109728"/>
          </a:xfrm>
          <a:prstGeom prst="rect">
            <a:avLst/>
          </a:prstGeom>
        </p:spPr>
        <p:txBody>
          <a:bodyPr wrap="none" lIns="0" tIns="0" rIns="0" bIns="0">
            <a:noAutofit/>
          </a:bodyPr>
          <a:p>
            <a:pPr indent="0"/>
            <a:r>
              <a:rPr lang="en-US" sz="1600">
                <a:solidFill>
                  <a:srgbClr val="888888"/>
                </a:solidFill>
                <a:latin typeface="Consolas" panose="020B0609020204030204"/>
              </a:rPr>
              <a:t>E</a:t>
            </a:r>
            <a:endParaRPr lang="en-US" sz="1600">
              <a:solidFill>
                <a:srgbClr val="888888"/>
              </a:solidFill>
              <a:latin typeface="Consolas" panose="020B0609020204030204"/>
            </a:endParaRPr>
          </a:p>
        </p:txBody>
      </p:sp>
      <p:sp>
        <p:nvSpPr>
          <p:cNvPr id="27" name="Rectangles 26"/>
          <p:cNvSpPr/>
          <p:nvPr/>
        </p:nvSpPr>
        <p:spPr>
          <a:xfrm>
            <a:off x="1737360" y="4870704"/>
            <a:ext cx="146304" cy="146304"/>
          </a:xfrm>
          <a:prstGeom prst="rect">
            <a:avLst/>
          </a:prstGeom>
        </p:spPr>
        <p:txBody>
          <a:bodyPr wrap="none" lIns="0" tIns="0" rIns="0" bIns="0">
            <a:noAutofit/>
          </a:bodyPr>
          <a:p>
            <a:pPr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28" name="Rectangles 27"/>
          <p:cNvSpPr/>
          <p:nvPr/>
        </p:nvSpPr>
        <p:spPr>
          <a:xfrm>
            <a:off x="1450848" y="5023104"/>
            <a:ext cx="128016" cy="164592"/>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29" name="Rectangles 28"/>
          <p:cNvSpPr/>
          <p:nvPr/>
        </p:nvSpPr>
        <p:spPr>
          <a:xfrm>
            <a:off x="573024" y="6406896"/>
            <a:ext cx="1792224" cy="134112"/>
          </a:xfrm>
          <a:prstGeom prst="rect">
            <a:avLst/>
          </a:prstGeom>
          <a:solidFill>
            <a:srgbClr val="E6E6E6"/>
          </a:solidFill>
        </p:spPr>
        <p:txBody>
          <a:bodyPr wrap="none" lIns="0" tIns="0" rIns="0" bIns="0">
            <a:noAutofit/>
          </a:bodyPr>
          <a:p>
            <a:pPr indent="0" algn="just"/>
            <a:r>
              <a:rPr lang="en-US" sz="750">
                <a:solidFill>
                  <a:srgbClr val="45464E"/>
                </a:solidFill>
                <a:latin typeface="Constantia" panose="02030602050306030303"/>
              </a:rPr>
              <a:t>100%    </a:t>
            </a:r>
            <a:r>
              <a:rPr lang="en-US" sz="750">
                <a:solidFill>
                  <a:srgbClr val="553F7B"/>
                </a:solidFill>
                <a:latin typeface="Constantia" panose="02030602050306030303"/>
              </a:rPr>
              <a:t>-’!•©    </a:t>
            </a:r>
            <a:r>
              <a:rPr lang="en-US" sz="750">
                <a:solidFill>
                  <a:srgbClr val="1B7721"/>
                </a:solidFill>
                <a:latin typeface="Constantia" panose="02030602050306030303"/>
              </a:rPr>
              <a:t>© </a:t>
            </a:r>
            <a:r>
              <a:rPr lang="en-US" sz="750">
                <a:solidFill>
                  <a:srgbClr val="2E1E1D"/>
                </a:solidFill>
                <a:latin typeface="Constantia" panose="02030602050306030303"/>
              </a:rPr>
              <a:t>No </a:t>
            </a:r>
            <a:r>
              <a:rPr lang="en-US" sz="750">
                <a:solidFill>
                  <a:srgbClr val="45464E"/>
                </a:solidFill>
                <a:latin typeface="Constantia" panose="02030602050306030303"/>
              </a:rPr>
              <a:t>issues found</a:t>
            </a:r>
            <a:endParaRPr lang="en-US" sz="750">
              <a:solidFill>
                <a:srgbClr val="45464E"/>
              </a:solidFill>
              <a:latin typeface="Constantia" panose="02030602050306030303"/>
            </a:endParaRPr>
          </a:p>
        </p:txBody>
      </p:sp>
      <p:sp>
        <p:nvSpPr>
          <p:cNvPr id="30" name="Rectangles 29"/>
          <p:cNvSpPr/>
          <p:nvPr/>
        </p:nvSpPr>
        <p:spPr>
          <a:xfrm>
            <a:off x="6516624" y="1176528"/>
            <a:ext cx="1438656" cy="432816"/>
          </a:xfrm>
          <a:prstGeom prst="rect">
            <a:avLst/>
          </a:prstGeom>
          <a:solidFill>
            <a:srgbClr val="D1DEEF"/>
          </a:solidFill>
        </p:spPr>
        <p:txBody>
          <a:bodyPr lIns="0" tIns="0" rIns="0" bIns="0">
            <a:noAutofit/>
          </a:bodyPr>
          <a:p>
            <a:pPr indent="0">
              <a:spcAft>
                <a:spcPts val="630"/>
              </a:spcAft>
            </a:pPr>
            <a:r>
              <a:rPr lang="en-US" sz="1050" b="1" i="1" u="sng" spc="-100">
                <a:solidFill>
                  <a:srgbClr val="576286"/>
                </a:solidFill>
                <a:latin typeface="Consolas" panose="020B0609020204030204"/>
              </a:rPr>
              <a:t>P</a:t>
            </a:r>
            <a:r>
              <a:rPr lang="en-US" sz="750" u="sng">
                <a:solidFill>
                  <a:srgbClr val="576286"/>
                </a:solidFill>
                <a:latin typeface="Constantia" panose="02030602050306030303"/>
              </a:rPr>
              <a:t> |</a:t>
            </a:r>
            <a:r>
              <a:rPr lang="en-US" sz="750">
                <a:solidFill>
                  <a:srgbClr val="576286"/>
                </a:solidFill>
                <a:latin typeface="Constantia" panose="02030602050306030303"/>
              </a:rPr>
              <a:t> MyMVCApplication</a:t>
            </a:r>
            <a:endParaRPr lang="en-US" sz="750">
              <a:solidFill>
                <a:srgbClr val="576286"/>
              </a:solidFill>
              <a:latin typeface="Constantia" panose="02030602050306030303"/>
            </a:endParaRPr>
          </a:p>
          <a:p>
            <a:pPr marL="241300" indent="0" algn="ctr"/>
            <a:r>
              <a:rPr lang="en-US" sz="2700" i="1">
                <a:solidFill>
                  <a:srgbClr val="332F38"/>
                </a:solidFill>
                <a:latin typeface="Calibri" panose="020F0502020204030204"/>
              </a:rPr>
              <a:t>Q</a:t>
            </a:r>
            <a:endParaRPr lang="en-US" sz="2700" i="1">
              <a:solidFill>
                <a:srgbClr val="332F38"/>
              </a:solidFill>
              <a:latin typeface="Calibri" panose="020F0502020204030204"/>
            </a:endParaRPr>
          </a:p>
        </p:txBody>
      </p:sp>
      <p:sp>
        <p:nvSpPr>
          <p:cNvPr id="31" name="Rectangles 30"/>
          <p:cNvSpPr/>
          <p:nvPr/>
        </p:nvSpPr>
        <p:spPr>
          <a:xfrm>
            <a:off x="5187696" y="6419088"/>
            <a:ext cx="1450848" cy="103632"/>
          </a:xfrm>
          <a:prstGeom prst="rect">
            <a:avLst/>
          </a:prstGeom>
          <a:solidFill>
            <a:srgbClr val="E6E6E6"/>
          </a:solidFill>
        </p:spPr>
        <p:txBody>
          <a:bodyPr wrap="none" lIns="0" tIns="0" rIns="0" bIns="0">
            <a:noAutofit/>
          </a:bodyPr>
          <a:p>
            <a:pPr indent="0"/>
            <a:r>
              <a:rPr lang="en-US" sz="750">
                <a:solidFill>
                  <a:srgbClr val="332F38"/>
                </a:solidFill>
                <a:latin typeface="Constantia" panose="02030602050306030303"/>
              </a:rPr>
              <a:t>Ln: 17 Ch: 2 SPC CRLF</a:t>
            </a:r>
            <a:endParaRPr lang="en-US" sz="750">
              <a:solidFill>
                <a:srgbClr val="332F38"/>
              </a:solidFill>
              <a:latin typeface="Constantia" panose="02030602050306030303"/>
            </a:endParaRPr>
          </a:p>
        </p:txBody>
      </p:sp>
      <p:sp>
        <p:nvSpPr>
          <p:cNvPr id="32" name="Rectangles 31"/>
          <p:cNvSpPr/>
          <p:nvPr/>
        </p:nvSpPr>
        <p:spPr>
          <a:xfrm>
            <a:off x="8296656" y="1164336"/>
            <a:ext cx="274320" cy="207264"/>
          </a:xfrm>
          <a:prstGeom prst="rect">
            <a:avLst/>
          </a:prstGeom>
          <a:solidFill>
            <a:srgbClr val="D1DEEF"/>
          </a:solidFill>
        </p:spPr>
        <p:txBody>
          <a:bodyPr wrap="none" lIns="0" tIns="0" rIns="0" bIns="0">
            <a:noAutofit/>
          </a:bodyPr>
          <a:p>
            <a:pPr indent="0"/>
            <a:r>
              <a:rPr lang="en-US" sz="1700" b="1">
                <a:solidFill>
                  <a:srgbClr val="31105A"/>
                </a:solidFill>
                <a:latin typeface="Constantia" panose="02030602050306030303"/>
              </a:rPr>
              <a:t>©</a:t>
            </a:r>
            <a:endParaRPr lang="en-US" sz="1700" b="1">
              <a:solidFill>
                <a:srgbClr val="31105A"/>
              </a:solidFill>
              <a:latin typeface="Constantia" panose="02030602050306030303"/>
            </a:endParaRPr>
          </a:p>
        </p:txBody>
      </p:sp>
      <p:sp>
        <p:nvSpPr>
          <p:cNvPr id="33" name="Rectangles 32"/>
          <p:cNvSpPr/>
          <p:nvPr/>
        </p:nvSpPr>
        <p:spPr>
          <a:xfrm>
            <a:off x="8680704" y="1200912"/>
            <a:ext cx="737616" cy="414528"/>
          </a:xfrm>
          <a:prstGeom prst="rect">
            <a:avLst/>
          </a:prstGeom>
          <a:solidFill>
            <a:srgbClr val="D1DEEF"/>
          </a:solidFill>
        </p:spPr>
        <p:txBody>
          <a:bodyPr lIns="0" tIns="0" rIns="0" bIns="0">
            <a:noAutofit/>
          </a:bodyPr>
          <a:p>
            <a:pPr indent="0" algn="r">
              <a:spcAft>
                <a:spcPts val="840"/>
              </a:spcAft>
            </a:pPr>
            <a:r>
              <a:rPr lang="en-US" sz="1700" spc="-100">
                <a:solidFill>
                  <a:srgbClr val="576286"/>
                </a:solidFill>
                <a:latin typeface="Consolas" panose="020B0609020204030204"/>
              </a:rPr>
              <a:t>O</a:t>
            </a:r>
            <a:endParaRPr lang="en-US" sz="1700" spc="-100">
              <a:solidFill>
                <a:srgbClr val="576286"/>
              </a:solidFill>
              <a:latin typeface="Consolas" panose="020B0609020204030204"/>
            </a:endParaRPr>
          </a:p>
          <a:p>
            <a:pPr indent="0"/>
            <a:r>
              <a:rPr lang="en-US" sz="850">
                <a:solidFill>
                  <a:srgbClr val="45464E"/>
                </a:solidFill>
                <a:latin typeface="Calibri" panose="020F0502020204030204"/>
              </a:rPr>
              <a:t>ir$ Live Share</a:t>
            </a:r>
            <a:endParaRPr lang="en-US" sz="850">
              <a:solidFill>
                <a:srgbClr val="45464E"/>
              </a:solidFill>
              <a:latin typeface="Calibri" panose="020F0502020204030204"/>
            </a:endParaRPr>
          </a:p>
        </p:txBody>
      </p:sp>
      <p:sp>
        <p:nvSpPr>
          <p:cNvPr id="34" name="Rectangles 33"/>
          <p:cNvSpPr/>
          <p:nvPr/>
        </p:nvSpPr>
        <p:spPr>
          <a:xfrm>
            <a:off x="6790944" y="1828800"/>
            <a:ext cx="841248" cy="359664"/>
          </a:xfrm>
          <a:prstGeom prst="rect">
            <a:avLst/>
          </a:prstGeom>
          <a:solidFill>
            <a:srgbClr val="D1DEEF"/>
          </a:solidFill>
        </p:spPr>
        <p:txBody>
          <a:bodyPr lIns="0" tIns="0" rIns="0" bIns="0">
            <a:noAutofit/>
          </a:bodyPr>
          <a:p>
            <a:pPr indent="0" algn="r">
              <a:spcAft>
                <a:spcPts val="420"/>
              </a:spcAft>
            </a:pPr>
            <a:r>
              <a:rPr lang="en-US" sz="850">
                <a:solidFill>
                  <a:srgbClr val="574733"/>
                </a:solidFill>
                <a:latin typeface="Calibri" panose="020F0502020204030204"/>
              </a:rPr>
              <a:t>Solution Explorer</a:t>
            </a:r>
            <a:endParaRPr lang="en-US" sz="850">
              <a:solidFill>
                <a:srgbClr val="574733"/>
              </a:solidFill>
              <a:latin typeface="Calibri" panose="020F0502020204030204"/>
            </a:endParaRPr>
          </a:p>
          <a:p>
            <a:pPr indent="0" algn="r"/>
            <a:r>
              <a:rPr lang="en-US" sz="1000" spc="-50">
                <a:solidFill>
                  <a:srgbClr val="4D4160"/>
                </a:solidFill>
                <a:latin typeface="Arial" panose="020B0604020202020204"/>
              </a:rPr>
              <a:t>f£f «P</a:t>
            </a:r>
            <a:endParaRPr lang="en-US" sz="1000" spc="-50">
              <a:solidFill>
                <a:srgbClr val="4D4160"/>
              </a:solidFill>
              <a:latin typeface="Arial" panose="020B0604020202020204"/>
            </a:endParaRPr>
          </a:p>
        </p:txBody>
      </p:sp>
      <p:sp>
        <p:nvSpPr>
          <p:cNvPr id="35" name="Rectangles 34"/>
          <p:cNvSpPr/>
          <p:nvPr/>
        </p:nvSpPr>
        <p:spPr>
          <a:xfrm>
            <a:off x="7680960" y="2023872"/>
            <a:ext cx="1103376" cy="158496"/>
          </a:xfrm>
          <a:prstGeom prst="rect">
            <a:avLst/>
          </a:prstGeom>
          <a:solidFill>
            <a:srgbClr val="D1DEEF"/>
          </a:solidFill>
        </p:spPr>
        <p:txBody>
          <a:bodyPr wrap="none" lIns="0" tIns="0" rIns="0" bIns="0">
            <a:noAutofit/>
          </a:bodyPr>
          <a:p>
            <a:pPr indent="0"/>
            <a:r>
              <a:rPr lang="en-US" sz="2600" baseline="30000">
                <a:solidFill>
                  <a:srgbClr val="2C4A4C"/>
                </a:solidFill>
                <a:latin typeface="Calibri" panose="020F0502020204030204"/>
              </a:rPr>
              <a:t>T</a:t>
            </a:r>
            <a:r>
              <a:rPr lang="en-US" sz="2600">
                <a:solidFill>
                  <a:srgbClr val="2C4A4C"/>
                </a:solidFill>
                <a:latin typeface="Calibri" panose="020F0502020204030204"/>
              </a:rPr>
              <a:t>0^O90</a:t>
            </a:r>
            <a:endParaRPr lang="en-US" sz="2600">
              <a:solidFill>
                <a:srgbClr val="2C4A4C"/>
              </a:solidFill>
              <a:latin typeface="Calibri" panose="020F0502020204030204"/>
            </a:endParaRPr>
          </a:p>
        </p:txBody>
      </p:sp>
      <p:sp>
        <p:nvSpPr>
          <p:cNvPr id="36" name="Rectangles 35"/>
          <p:cNvSpPr/>
          <p:nvPr/>
        </p:nvSpPr>
        <p:spPr>
          <a:xfrm>
            <a:off x="9034272" y="1822704"/>
            <a:ext cx="554736" cy="408432"/>
          </a:xfrm>
          <a:prstGeom prst="rect">
            <a:avLst/>
          </a:prstGeom>
          <a:solidFill>
            <a:srgbClr val="F4CC84"/>
          </a:solidFill>
        </p:spPr>
        <p:txBody>
          <a:bodyPr lIns="0" tIns="0" rIns="0" bIns="0">
            <a:noAutofit/>
          </a:bodyPr>
          <a:p>
            <a:pPr indent="0">
              <a:lnSpc>
                <a:spcPts val="2425"/>
              </a:lnSpc>
            </a:pPr>
            <a:r>
              <a:rPr lang="en-US" sz="750">
                <a:solidFill>
                  <a:srgbClr val="866011"/>
                </a:solidFill>
                <a:latin typeface="Constantia" panose="02030602050306030303"/>
              </a:rPr>
              <a:t>- X</a:t>
            </a:r>
            <a:endParaRPr lang="en-US" sz="750">
              <a:solidFill>
                <a:srgbClr val="866011"/>
              </a:solidFill>
              <a:latin typeface="Constantia" panose="02030602050306030303"/>
            </a:endParaRPr>
          </a:p>
          <a:p>
            <a:pPr indent="0">
              <a:lnSpc>
                <a:spcPts val="2425"/>
              </a:lnSpc>
            </a:pPr>
            <a:r>
              <a:rPr lang="en-US" sz="2600">
                <a:solidFill>
                  <a:srgbClr val="493329"/>
                </a:solidFill>
                <a:latin typeface="Calibri" panose="020F0502020204030204"/>
              </a:rPr>
              <a:t>^0</a:t>
            </a:r>
            <a:endParaRPr lang="en-US" sz="2600">
              <a:solidFill>
                <a:srgbClr val="493329"/>
              </a:solidFill>
              <a:latin typeface="Calibri" panose="020F0502020204030204"/>
            </a:endParaRPr>
          </a:p>
        </p:txBody>
      </p:sp>
      <p:sp>
        <p:nvSpPr>
          <p:cNvPr id="37" name="Rectangles 36"/>
          <p:cNvSpPr/>
          <p:nvPr/>
        </p:nvSpPr>
        <p:spPr>
          <a:xfrm>
            <a:off x="6797040" y="2273808"/>
            <a:ext cx="1505712" cy="134112"/>
          </a:xfrm>
          <a:prstGeom prst="rect">
            <a:avLst/>
          </a:prstGeom>
        </p:spPr>
        <p:txBody>
          <a:bodyPr wrap="none" lIns="0" tIns="0" rIns="0" bIns="0">
            <a:noAutofit/>
          </a:bodyPr>
          <a:p>
            <a:pPr indent="0"/>
            <a:r>
              <a:rPr lang="en-US" sz="850">
                <a:solidFill>
                  <a:srgbClr val="888888"/>
                </a:solidFill>
                <a:latin typeface="Calibri" panose="020F0502020204030204"/>
              </a:rPr>
              <a:t>Search Solution Explorer (Ctrl+;)</a:t>
            </a:r>
            <a:endParaRPr lang="en-US" sz="850">
              <a:solidFill>
                <a:srgbClr val="888888"/>
              </a:solidFill>
              <a:latin typeface="Calibri" panose="020F0502020204030204"/>
            </a:endParaRPr>
          </a:p>
        </p:txBody>
      </p:sp>
      <p:sp>
        <p:nvSpPr>
          <p:cNvPr id="38" name="Rectangles 37"/>
          <p:cNvSpPr/>
          <p:nvPr/>
        </p:nvSpPr>
        <p:spPr>
          <a:xfrm>
            <a:off x="9308592" y="2261616"/>
            <a:ext cx="310896" cy="134112"/>
          </a:xfrm>
          <a:prstGeom prst="rect">
            <a:avLst/>
          </a:prstGeom>
        </p:spPr>
        <p:txBody>
          <a:bodyPr wrap="none" lIns="0" tIns="0" rIns="0" bIns="0">
            <a:noAutofit/>
          </a:bodyPr>
          <a:p>
            <a:pPr indent="0"/>
            <a:r>
              <a:rPr lang="en-US" sz="1200" b="1" i="1">
                <a:solidFill>
                  <a:srgbClr val="5B6B61"/>
                </a:solidFill>
                <a:latin typeface="Calibri" panose="020F0502020204030204"/>
              </a:rPr>
              <a:t>PV</a:t>
            </a:r>
            <a:endParaRPr lang="en-US" sz="1200" b="1" i="1">
              <a:solidFill>
                <a:srgbClr val="5B6B61"/>
              </a:solidFill>
              <a:latin typeface="Calibri" panose="020F0502020204030204"/>
            </a:endParaRPr>
          </a:p>
        </p:txBody>
      </p:sp>
      <p:sp>
        <p:nvSpPr>
          <p:cNvPr id="39" name="Rectangles 38"/>
          <p:cNvSpPr/>
          <p:nvPr/>
        </p:nvSpPr>
        <p:spPr>
          <a:xfrm>
            <a:off x="6815328" y="2456688"/>
            <a:ext cx="2346960" cy="1706880"/>
          </a:xfrm>
          <a:prstGeom prst="rect">
            <a:avLst/>
          </a:prstGeom>
        </p:spPr>
        <p:txBody>
          <a:bodyPr lIns="0" tIns="0" rIns="0" bIns="0">
            <a:noAutofit/>
          </a:bodyPr>
          <a:p>
            <a:pPr indent="254000">
              <a:lnSpc>
                <a:spcPts val="1370"/>
              </a:lnSpc>
            </a:pPr>
            <a:r>
              <a:rPr lang="en-US" sz="850">
                <a:solidFill>
                  <a:srgbClr val="45464E"/>
                </a:solidFill>
                <a:latin typeface="Calibri" panose="020F0502020204030204"/>
              </a:rPr>
              <a:t>Solution 'MyMVCApplication' (1 of 1 project) </a:t>
            </a:r>
            <a:r>
              <a:rPr lang="en-US" sz="1050" b="1" i="1" spc="-100" baseline="30000">
                <a:solidFill>
                  <a:srgbClr val="1E1F38"/>
                </a:solidFill>
                <a:latin typeface="Consolas" panose="020B0609020204030204"/>
              </a:rPr>
              <a:t>A</a:t>
            </a:r>
            <a:r>
              <a:rPr lang="en-US" sz="750">
                <a:solidFill>
                  <a:srgbClr val="1E1F38"/>
                </a:solidFill>
                <a:latin typeface="Constantia" panose="02030602050306030303"/>
              </a:rPr>
              <a:t> MyMVCApplication</a:t>
            </a:r>
            <a:endParaRPr lang="en-US" sz="750">
              <a:solidFill>
                <a:srgbClr val="1E1F38"/>
              </a:solidFill>
              <a:latin typeface="Constantia" panose="02030602050306030303"/>
            </a:endParaRPr>
          </a:p>
          <a:p>
            <a:pPr marL="203200" marR="774700" indent="177800">
              <a:lnSpc>
                <a:spcPts val="1370"/>
              </a:lnSpc>
            </a:pPr>
            <a:r>
              <a:rPr lang="en-US" sz="850">
                <a:solidFill>
                  <a:srgbClr val="3A7F5E"/>
                </a:solidFill>
                <a:latin typeface="Calibri" panose="020F0502020204030204"/>
              </a:rPr>
              <a:t>C$3 </a:t>
            </a:r>
            <a:r>
              <a:rPr lang="en-US" sz="850">
                <a:solidFill>
                  <a:srgbClr val="45464E"/>
                </a:solidFill>
                <a:latin typeface="Calibri" panose="020F0502020204030204"/>
              </a:rPr>
              <a:t>Connected Services </a:t>
            </a:r>
            <a:r>
              <a:rPr lang="en-US" sz="850">
                <a:solidFill>
                  <a:srgbClr val="1E1F38"/>
                </a:solidFill>
                <a:latin typeface="Calibri" panose="020F0502020204030204"/>
              </a:rPr>
              <a:t>&gt; </a:t>
            </a:r>
            <a:r>
              <a:rPr lang="en-US" sz="1050" i="1" spc="-100">
                <a:solidFill>
                  <a:srgbClr val="1E1F38"/>
                </a:solidFill>
                <a:latin typeface="Calibri" panose="020F0502020204030204"/>
              </a:rPr>
              <a:t>P</a:t>
            </a:r>
            <a:r>
              <a:rPr lang="en-US" sz="850">
                <a:solidFill>
                  <a:srgbClr val="1E1F38"/>
                </a:solidFill>
                <a:latin typeface="Calibri" panose="020F0502020204030204"/>
              </a:rPr>
              <a:t> </a:t>
            </a:r>
            <a:r>
              <a:rPr lang="en-US" sz="850">
                <a:solidFill>
                  <a:srgbClr val="45464E"/>
                </a:solidFill>
                <a:latin typeface="Calibri" panose="020F0502020204030204"/>
              </a:rPr>
              <a:t>Properties l&gt; </a:t>
            </a:r>
            <a:r>
              <a:rPr lang="en-US" sz="1050" i="1" spc="-100">
                <a:solidFill>
                  <a:srgbClr val="45464E"/>
                </a:solidFill>
                <a:latin typeface="Calibri" panose="020F0502020204030204"/>
              </a:rPr>
              <a:t>S-B</a:t>
            </a:r>
            <a:r>
              <a:rPr lang="en-US" sz="850">
                <a:solidFill>
                  <a:srgbClr val="45464E"/>
                </a:solidFill>
                <a:latin typeface="Calibri" panose="020F0502020204030204"/>
              </a:rPr>
              <a:t> References </a:t>
            </a:r>
            <a:r>
              <a:rPr lang="en-US" sz="850">
                <a:solidFill>
                  <a:srgbClr val="94803C"/>
                </a:solidFill>
                <a:latin typeface="Calibri" panose="020F0502020204030204"/>
              </a:rPr>
              <a:t>CD </a:t>
            </a:r>
            <a:r>
              <a:rPr lang="en-US" sz="850">
                <a:solidFill>
                  <a:srgbClr val="45464E"/>
                </a:solidFill>
                <a:latin typeface="Calibri" panose="020F0502020204030204"/>
              </a:rPr>
              <a:t>App_Data P </a:t>
            </a:r>
            <a:r>
              <a:rPr lang="en-US" sz="700">
                <a:solidFill>
                  <a:srgbClr val="94803C"/>
                </a:solidFill>
                <a:latin typeface="Calibri" panose="020F0502020204030204"/>
              </a:rPr>
              <a:t>ED </a:t>
            </a:r>
            <a:r>
              <a:rPr lang="en-US" sz="850">
                <a:solidFill>
                  <a:srgbClr val="45464E"/>
                </a:solidFill>
                <a:latin typeface="Calibri" panose="020F0502020204030204"/>
              </a:rPr>
              <a:t>App_Start P </a:t>
            </a:r>
            <a:r>
              <a:rPr lang="en-US" sz="700">
                <a:solidFill>
                  <a:srgbClr val="94803C"/>
                </a:solidFill>
                <a:latin typeface="Calibri" panose="020F0502020204030204"/>
              </a:rPr>
              <a:t>ED </a:t>
            </a:r>
            <a:r>
              <a:rPr lang="en-US" sz="850">
                <a:solidFill>
                  <a:srgbClr val="45464E"/>
                </a:solidFill>
                <a:latin typeface="Calibri" panose="020F0502020204030204"/>
              </a:rPr>
              <a:t>Content </a:t>
            </a:r>
            <a:r>
              <a:rPr lang="en-US" sz="1000" i="1" baseline="30000">
                <a:solidFill>
                  <a:srgbClr val="1E1F38"/>
                </a:solidFill>
                <a:latin typeface="Calibri" panose="020F0502020204030204"/>
              </a:rPr>
              <a:t>A</a:t>
            </a:r>
            <a:r>
              <a:rPr lang="en-US" sz="1100" b="1">
                <a:solidFill>
                  <a:srgbClr val="1E1F38"/>
                </a:solidFill>
                <a:latin typeface="Consolas" panose="020B0609020204030204"/>
              </a:rPr>
              <a:t> </a:t>
            </a:r>
            <a:r>
              <a:rPr lang="en-US" sz="1100" b="1">
                <a:solidFill>
                  <a:srgbClr val="94803C"/>
                </a:solidFill>
                <a:latin typeface="Consolas" panose="020B0609020204030204"/>
              </a:rPr>
              <a:t>B </a:t>
            </a:r>
            <a:r>
              <a:rPr lang="en-US" sz="850">
                <a:solidFill>
                  <a:srgbClr val="45464E"/>
                </a:solidFill>
                <a:latin typeface="Calibri" panose="020F0502020204030204"/>
              </a:rPr>
              <a:t>Controllers</a:t>
            </a:r>
            <a:endParaRPr lang="en-US" sz="850">
              <a:solidFill>
                <a:srgbClr val="45464E"/>
              </a:solidFill>
              <a:latin typeface="Calibri" panose="020F0502020204030204"/>
            </a:endParaRPr>
          </a:p>
          <a:p>
            <a:pPr marL="203200" indent="177800">
              <a:lnSpc>
                <a:spcPts val="1370"/>
              </a:lnSpc>
            </a:pPr>
            <a:r>
              <a:rPr lang="en-US" sz="850">
                <a:solidFill>
                  <a:srgbClr val="1E1F38"/>
                </a:solidFill>
                <a:latin typeface="Calibri" panose="020F0502020204030204"/>
              </a:rPr>
              <a:t>P </a:t>
            </a:r>
            <a:r>
              <a:rPr lang="en-US" sz="850">
                <a:solidFill>
                  <a:srgbClr val="3A7F5E"/>
                </a:solidFill>
                <a:latin typeface="Calibri" panose="020F0502020204030204"/>
              </a:rPr>
              <a:t>C» </a:t>
            </a:r>
            <a:r>
              <a:rPr lang="en-US" sz="850">
                <a:solidFill>
                  <a:srgbClr val="45464E"/>
                </a:solidFill>
                <a:latin typeface="Calibri" panose="020F0502020204030204"/>
              </a:rPr>
              <a:t>HomeController.es</a:t>
            </a:r>
            <a:endParaRPr lang="en-US" sz="850">
              <a:solidFill>
                <a:srgbClr val="45464E"/>
              </a:solidFill>
              <a:latin typeface="Calibri" panose="020F0502020204030204"/>
            </a:endParaRPr>
          </a:p>
        </p:txBody>
      </p:sp>
      <p:sp>
        <p:nvSpPr>
          <p:cNvPr id="40" name="Rectangles 39"/>
          <p:cNvSpPr/>
          <p:nvPr/>
        </p:nvSpPr>
        <p:spPr>
          <a:xfrm>
            <a:off x="7107936" y="4212336"/>
            <a:ext cx="1402080" cy="128016"/>
          </a:xfrm>
          <a:prstGeom prst="rect">
            <a:avLst/>
          </a:prstGeom>
          <a:solidFill>
            <a:srgbClr val="D1DEEF"/>
          </a:solidFill>
        </p:spPr>
        <p:txBody>
          <a:bodyPr wrap="none" lIns="0" tIns="0" rIns="0" bIns="0">
            <a:noAutofit/>
          </a:bodyPr>
          <a:p>
            <a:pPr indent="0"/>
            <a:r>
              <a:rPr lang="en-US" sz="1100" b="1">
                <a:solidFill>
                  <a:srgbClr val="45464E"/>
                </a:solidFill>
                <a:latin typeface="Consolas" panose="020B0609020204030204"/>
              </a:rPr>
              <a:t>P </a:t>
            </a:r>
            <a:r>
              <a:rPr lang="en-US" sz="850">
                <a:solidFill>
                  <a:srgbClr val="3D6D4B"/>
                </a:solidFill>
                <a:latin typeface="Calibri" panose="020F0502020204030204"/>
              </a:rPr>
              <a:t>C&lt;* </a:t>
            </a:r>
            <a:r>
              <a:rPr lang="en-US" sz="850">
                <a:solidFill>
                  <a:srgbClr val="45464E"/>
                </a:solidFill>
                <a:latin typeface="Calibri" panose="020F0502020204030204"/>
              </a:rPr>
              <a:t>StudentController.es</a:t>
            </a:r>
            <a:endParaRPr lang="en-US" sz="850">
              <a:solidFill>
                <a:srgbClr val="45464E"/>
              </a:solidFill>
              <a:latin typeface="Calibri" panose="020F0502020204030204"/>
            </a:endParaRPr>
          </a:p>
        </p:txBody>
      </p:sp>
      <p:sp>
        <p:nvSpPr>
          <p:cNvPr id="41" name="Rectangles 40"/>
          <p:cNvSpPr/>
          <p:nvPr/>
        </p:nvSpPr>
        <p:spPr>
          <a:xfrm>
            <a:off x="7013448" y="4398264"/>
            <a:ext cx="1310640" cy="1840992"/>
          </a:xfrm>
          <a:prstGeom prst="rect">
            <a:avLst/>
          </a:prstGeom>
        </p:spPr>
        <p:txBody>
          <a:bodyPr lIns="0" tIns="0" rIns="0" bIns="0">
            <a:noAutofit/>
          </a:bodyPr>
          <a:p>
            <a:pPr indent="0">
              <a:lnSpc>
                <a:spcPts val="1370"/>
              </a:lnSpc>
            </a:pPr>
            <a:r>
              <a:rPr lang="en-US" sz="850">
                <a:solidFill>
                  <a:srgbClr val="332F38"/>
                </a:solidFill>
                <a:latin typeface="Calibri" panose="020F0502020204030204"/>
              </a:rPr>
              <a:t>P </a:t>
            </a:r>
            <a:r>
              <a:rPr lang="en-US" sz="700">
                <a:solidFill>
                  <a:srgbClr val="94803C"/>
                </a:solidFill>
                <a:latin typeface="Calibri" panose="020F0502020204030204"/>
              </a:rPr>
              <a:t>ED </a:t>
            </a:r>
            <a:r>
              <a:rPr lang="en-US" sz="700">
                <a:solidFill>
                  <a:srgbClr val="45464E"/>
                </a:solidFill>
                <a:latin typeface="Calibri" panose="020F0502020204030204"/>
              </a:rPr>
              <a:t>fonts</a:t>
            </a:r>
            <a:endParaRPr lang="en-US" sz="700">
              <a:solidFill>
                <a:srgbClr val="45464E"/>
              </a:solidFill>
              <a:latin typeface="Calibri" panose="020F0502020204030204"/>
            </a:endParaRPr>
          </a:p>
          <a:p>
            <a:pPr indent="406400">
              <a:lnSpc>
                <a:spcPts val="1370"/>
              </a:lnSpc>
            </a:pPr>
            <a:r>
              <a:rPr lang="en-US" sz="850">
                <a:solidFill>
                  <a:srgbClr val="94803C"/>
                </a:solidFill>
                <a:latin typeface="Calibri" panose="020F0502020204030204"/>
              </a:rPr>
              <a:t>□ </a:t>
            </a:r>
            <a:r>
              <a:rPr lang="en-US" sz="850">
                <a:solidFill>
                  <a:srgbClr val="45464E"/>
                </a:solidFill>
                <a:latin typeface="Calibri" panose="020F0502020204030204"/>
              </a:rPr>
              <a:t>Models</a:t>
            </a:r>
            <a:endParaRPr lang="en-US" sz="850">
              <a:solidFill>
                <a:srgbClr val="45464E"/>
              </a:solidFill>
              <a:latin typeface="Calibri" panose="020F0502020204030204"/>
            </a:endParaRPr>
          </a:p>
          <a:p>
            <a:pPr indent="0">
              <a:lnSpc>
                <a:spcPts val="1370"/>
              </a:lnSpc>
            </a:pPr>
            <a:r>
              <a:rPr lang="en-US" sz="850">
                <a:solidFill>
                  <a:srgbClr val="45464E"/>
                </a:solidFill>
                <a:latin typeface="Calibri" panose="020F0502020204030204"/>
              </a:rPr>
              <a:t>P </a:t>
            </a:r>
            <a:r>
              <a:rPr lang="en-US" sz="700">
                <a:solidFill>
                  <a:srgbClr val="94803C"/>
                </a:solidFill>
                <a:latin typeface="Calibri" panose="020F0502020204030204"/>
              </a:rPr>
              <a:t>ED </a:t>
            </a:r>
            <a:r>
              <a:rPr lang="en-US" sz="700">
                <a:solidFill>
                  <a:srgbClr val="45464E"/>
                </a:solidFill>
                <a:latin typeface="Calibri" panose="020F0502020204030204"/>
              </a:rPr>
              <a:t>Scripts</a:t>
            </a:r>
            <a:endParaRPr lang="en-US" sz="700">
              <a:solidFill>
                <a:srgbClr val="45464E"/>
              </a:solidFill>
              <a:latin typeface="Calibri" panose="020F0502020204030204"/>
            </a:endParaRPr>
          </a:p>
          <a:p>
            <a:pPr indent="0">
              <a:lnSpc>
                <a:spcPts val="1370"/>
              </a:lnSpc>
            </a:pPr>
            <a:r>
              <a:rPr lang="en-US" sz="1000" i="1" baseline="30000">
                <a:solidFill>
                  <a:srgbClr val="332F38"/>
                </a:solidFill>
                <a:latin typeface="Calibri" panose="020F0502020204030204"/>
              </a:rPr>
              <a:t>A</a:t>
            </a:r>
            <a:r>
              <a:rPr lang="en-US" sz="1100" b="1">
                <a:solidFill>
                  <a:srgbClr val="332F38"/>
                </a:solidFill>
                <a:latin typeface="Consolas" panose="020B0609020204030204"/>
              </a:rPr>
              <a:t> </a:t>
            </a:r>
            <a:r>
              <a:rPr lang="en-US" sz="1100" b="1">
                <a:solidFill>
                  <a:srgbClr val="94803C"/>
                </a:solidFill>
                <a:latin typeface="Consolas" panose="020B0609020204030204"/>
              </a:rPr>
              <a:t>B </a:t>
            </a:r>
            <a:r>
              <a:rPr lang="en-US" sz="850">
                <a:solidFill>
                  <a:srgbClr val="45464E"/>
                </a:solidFill>
                <a:latin typeface="Calibri" panose="020F0502020204030204"/>
              </a:rPr>
              <a:t>Views</a:t>
            </a:r>
            <a:endParaRPr lang="en-US" sz="850">
              <a:solidFill>
                <a:srgbClr val="45464E"/>
              </a:solidFill>
              <a:latin typeface="Calibri" panose="020F0502020204030204"/>
            </a:endParaRPr>
          </a:p>
          <a:p>
            <a:pPr indent="406400">
              <a:lnSpc>
                <a:spcPts val="1370"/>
              </a:lnSpc>
            </a:pPr>
            <a:r>
              <a:rPr lang="en-US" sz="850">
                <a:solidFill>
                  <a:srgbClr val="332F38"/>
                </a:solidFill>
                <a:latin typeface="Calibri" panose="020F0502020204030204"/>
              </a:rPr>
              <a:t>P </a:t>
            </a:r>
            <a:r>
              <a:rPr lang="en-US" sz="850">
                <a:solidFill>
                  <a:srgbClr val="94803C"/>
                </a:solidFill>
                <a:latin typeface="Calibri" panose="020F0502020204030204"/>
              </a:rPr>
              <a:t>ED </a:t>
            </a:r>
            <a:r>
              <a:rPr lang="en-US" sz="850">
                <a:solidFill>
                  <a:srgbClr val="45464E"/>
                </a:solidFill>
                <a:latin typeface="Calibri" panose="020F0502020204030204"/>
              </a:rPr>
              <a:t>Home</a:t>
            </a:r>
            <a:endParaRPr lang="en-US" sz="850">
              <a:solidFill>
                <a:srgbClr val="45464E"/>
              </a:solidFill>
              <a:latin typeface="Calibri" panose="020F0502020204030204"/>
            </a:endParaRPr>
          </a:p>
          <a:p>
            <a:pPr indent="406400">
              <a:lnSpc>
                <a:spcPts val="1370"/>
              </a:lnSpc>
            </a:pPr>
            <a:r>
              <a:rPr lang="en-US" sz="850">
                <a:solidFill>
                  <a:srgbClr val="332F38"/>
                </a:solidFill>
                <a:latin typeface="Calibri" panose="020F0502020204030204"/>
              </a:rPr>
              <a:t>P </a:t>
            </a:r>
            <a:r>
              <a:rPr lang="en-US" sz="700">
                <a:solidFill>
                  <a:srgbClr val="94803C"/>
                </a:solidFill>
                <a:latin typeface="Calibri" panose="020F0502020204030204"/>
              </a:rPr>
              <a:t>ED </a:t>
            </a:r>
            <a:r>
              <a:rPr lang="en-US" sz="700">
                <a:solidFill>
                  <a:srgbClr val="45464E"/>
                </a:solidFill>
                <a:latin typeface="Calibri" panose="020F0502020204030204"/>
              </a:rPr>
              <a:t>Shared</a:t>
            </a:r>
            <a:endParaRPr lang="en-US" sz="700">
              <a:solidFill>
                <a:srgbClr val="45464E"/>
              </a:solidFill>
              <a:latin typeface="Calibri" panose="020F0502020204030204"/>
            </a:endParaRPr>
          </a:p>
          <a:p>
            <a:pPr indent="0" algn="ctr">
              <a:lnSpc>
                <a:spcPts val="1370"/>
              </a:lnSpc>
            </a:pPr>
            <a:r>
              <a:rPr lang="en-US" sz="700">
                <a:solidFill>
                  <a:srgbClr val="94803C"/>
                </a:solidFill>
                <a:latin typeface="Calibri" panose="020F0502020204030204"/>
              </a:rPr>
              <a:t>ED </a:t>
            </a:r>
            <a:r>
              <a:rPr lang="en-US" sz="700">
                <a:solidFill>
                  <a:srgbClr val="45464E"/>
                </a:solidFill>
                <a:latin typeface="Calibri" panose="020F0502020204030204"/>
              </a:rPr>
              <a:t>Student</a:t>
            </a:r>
            <a:endParaRPr lang="en-US" sz="700">
              <a:solidFill>
                <a:srgbClr val="45464E"/>
              </a:solidFill>
              <a:latin typeface="Calibri" panose="020F0502020204030204"/>
            </a:endParaRPr>
          </a:p>
          <a:p>
            <a:pPr indent="0" algn="r">
              <a:lnSpc>
                <a:spcPts val="1370"/>
              </a:lnSpc>
            </a:pPr>
            <a:r>
              <a:rPr lang="en-US" sz="850">
                <a:solidFill>
                  <a:srgbClr val="45464E"/>
                </a:solidFill>
                <a:latin typeface="Calibri" panose="020F0502020204030204"/>
              </a:rPr>
              <a:t>[@] ViewStart.cshtml</a:t>
            </a:r>
            <a:endParaRPr lang="en-US" sz="850">
              <a:solidFill>
                <a:srgbClr val="45464E"/>
              </a:solidFill>
              <a:latin typeface="Calibri" panose="020F0502020204030204"/>
            </a:endParaRPr>
          </a:p>
          <a:p>
            <a:pPr indent="0">
              <a:lnSpc>
                <a:spcPts val="1370"/>
              </a:lnSpc>
            </a:pPr>
            <a:r>
              <a:rPr lang="en-US" sz="850">
                <a:solidFill>
                  <a:srgbClr val="45464E"/>
                </a:solidFill>
                <a:latin typeface="Calibri" panose="020F0502020204030204"/>
              </a:rPr>
              <a:t>Web.config</a:t>
            </a:r>
            <a:endParaRPr lang="en-US" sz="850">
              <a:solidFill>
                <a:srgbClr val="45464E"/>
              </a:solidFill>
              <a:latin typeface="Calibri" panose="020F0502020204030204"/>
            </a:endParaRPr>
          </a:p>
          <a:p>
            <a:pPr indent="406400">
              <a:lnSpc>
                <a:spcPts val="1370"/>
              </a:lnSpc>
            </a:pPr>
            <a:r>
              <a:rPr lang="en-US" sz="700">
                <a:solidFill>
                  <a:srgbClr val="45464E"/>
                </a:solidFill>
                <a:latin typeface="Calibri" panose="020F0502020204030204"/>
              </a:rPr>
              <a:t>IMl favicon.ico</a:t>
            </a:r>
            <a:endParaRPr lang="en-US" sz="700">
              <a:solidFill>
                <a:srgbClr val="45464E"/>
              </a:solidFill>
              <a:latin typeface="Calibri" panose="020F0502020204030204"/>
            </a:endParaRPr>
          </a:p>
          <a:p>
            <a:pPr indent="0">
              <a:lnSpc>
                <a:spcPts val="1370"/>
              </a:lnSpc>
            </a:pPr>
            <a:r>
              <a:rPr lang="en-US" sz="850">
                <a:solidFill>
                  <a:srgbClr val="45464E"/>
                </a:solidFill>
                <a:latin typeface="Calibri" panose="020F0502020204030204"/>
              </a:rPr>
              <a:t>P Global.asax</a:t>
            </a:r>
            <a:endParaRPr lang="en-US" sz="850">
              <a:solidFill>
                <a:srgbClr val="45464E"/>
              </a:solidFill>
              <a:latin typeface="Calibri" panose="020F0502020204030204"/>
            </a:endParaRPr>
          </a:p>
        </p:txBody>
      </p:sp>
      <p:sp>
        <p:nvSpPr>
          <p:cNvPr id="42" name="Rectangles 41"/>
          <p:cNvSpPr/>
          <p:nvPr/>
        </p:nvSpPr>
        <p:spPr>
          <a:xfrm>
            <a:off x="7214616" y="6303264"/>
            <a:ext cx="448056" cy="143256"/>
          </a:xfrm>
          <a:prstGeom prst="rect">
            <a:avLst/>
          </a:prstGeom>
        </p:spPr>
        <p:txBody>
          <a:bodyPr wrap="none" lIns="0" tIns="0" rIns="0" bIns="0">
            <a:noAutofit/>
          </a:bodyPr>
          <a:p>
            <a:pPr indent="406400">
              <a:lnSpc>
                <a:spcPts val="410"/>
              </a:lnSpc>
            </a:pPr>
            <a:r>
              <a:rPr lang="en-US" sz="1700" spc="-100">
                <a:solidFill>
                  <a:srgbClr val="747474"/>
                </a:solidFill>
                <a:latin typeface="Consolas" panose="020B0609020204030204"/>
              </a:rPr>
              <a:t>^ </a:t>
            </a:r>
            <a:r>
              <a:rPr lang="en-US" sz="1700" spc="-100">
                <a:solidFill>
                  <a:srgbClr val="45464E"/>
                </a:solidFill>
                <a:latin typeface="Consolas" panose="020B0609020204030204"/>
              </a:rPr>
              <a:t>—</a:t>
            </a:r>
            <a:r>
              <a:rPr lang="en-US" sz="1700" spc="-100" baseline="30000">
                <a:solidFill>
                  <a:srgbClr val="747474"/>
                </a:solidFill>
                <a:latin typeface="Consolas" panose="020B0609020204030204"/>
              </a:rPr>
              <a:t>1</a:t>
            </a:r>
            <a:r>
              <a:rPr lang="en-US" sz="1700" spc="-100">
                <a:solidFill>
                  <a:srgbClr val="747474"/>
                </a:solidFill>
                <a:latin typeface="Consolas" panose="020B0609020204030204"/>
              </a:rPr>
              <a:t> </a:t>
            </a:r>
            <a:r>
              <a:rPr lang="en-US" sz="1700" spc="-100">
                <a:solidFill>
                  <a:srgbClr val="576286"/>
                </a:solidFill>
                <a:latin typeface="Consolas" panose="020B0609020204030204"/>
              </a:rPr>
              <a:t>-</a:t>
            </a:r>
            <a:r>
              <a:rPr lang="en-US" sz="1700" spc="-100" baseline="-25000">
                <a:solidFill>
                  <a:srgbClr val="576286"/>
                </a:solidFill>
                <a:latin typeface="Consolas" panose="020B0609020204030204"/>
              </a:rPr>
              <a:t>T </a:t>
            </a:r>
            <a:endParaRPr lang="en-US" sz="1700" spc="-100" baseline="-25000">
              <a:solidFill>
                <a:srgbClr val="576286"/>
              </a:solidFill>
              <a:latin typeface="Consolas" panose="020B0609020204030204"/>
            </a:endParaRPr>
          </a:p>
        </p:txBody>
      </p:sp>
      <p:sp>
        <p:nvSpPr>
          <p:cNvPr id="43" name="Rectangles 42"/>
          <p:cNvSpPr/>
          <p:nvPr/>
        </p:nvSpPr>
        <p:spPr>
          <a:xfrm>
            <a:off x="6812280" y="6416040"/>
            <a:ext cx="780288" cy="106680"/>
          </a:xfrm>
          <a:prstGeom prst="rect">
            <a:avLst/>
          </a:prstGeom>
        </p:spPr>
        <p:txBody>
          <a:bodyPr wrap="none" lIns="0" tIns="0" rIns="0" bIns="0">
            <a:noAutofit/>
          </a:bodyPr>
          <a:p>
            <a:pPr indent="406400">
              <a:lnSpc>
                <a:spcPts val="410"/>
              </a:lnSpc>
            </a:pPr>
            <a:r>
              <a:rPr lang="en-US" sz="850">
                <a:solidFill>
                  <a:srgbClr val="45464E"/>
                </a:solidFill>
                <a:latin typeface="Calibri" panose="020F0502020204030204"/>
              </a:rPr>
              <a:t>Solution Explorer</a:t>
            </a:r>
            <a:endParaRPr lang="en-US" sz="850">
              <a:solidFill>
                <a:srgbClr val="45464E"/>
              </a:solidFill>
              <a:latin typeface="Calibri" panose="020F0502020204030204"/>
            </a:endParaRPr>
          </a:p>
        </p:txBody>
      </p:sp>
      <p:sp>
        <p:nvSpPr>
          <p:cNvPr id="44" name="Rectangles 43"/>
          <p:cNvSpPr/>
          <p:nvPr/>
        </p:nvSpPr>
        <p:spPr>
          <a:xfrm>
            <a:off x="7656576" y="6412992"/>
            <a:ext cx="646176" cy="128016"/>
          </a:xfrm>
          <a:prstGeom prst="rect">
            <a:avLst/>
          </a:prstGeom>
          <a:solidFill>
            <a:srgbClr val="42548C"/>
          </a:solidFill>
        </p:spPr>
        <p:txBody>
          <a:bodyPr wrap="none" lIns="0" tIns="0" rIns="0" bIns="0">
            <a:noAutofit/>
          </a:bodyPr>
          <a:p>
            <a:pPr indent="0"/>
            <a:r>
              <a:rPr lang="en-US" sz="850">
                <a:solidFill>
                  <a:srgbClr val="B6C8ED"/>
                </a:solidFill>
                <a:latin typeface="Calibri" panose="020F0502020204030204"/>
              </a:rPr>
              <a:t>Git Changes</a:t>
            </a:r>
            <a:endParaRPr lang="en-US" sz="850">
              <a:solidFill>
                <a:srgbClr val="B6C8ED"/>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83920" y="813816"/>
            <a:ext cx="8007096" cy="2267712"/>
          </a:xfrm>
          <a:prstGeom prst="rect">
            <a:avLst/>
          </a:prstGeom>
        </p:spPr>
        <p:txBody>
          <a:bodyPr lIns="0" tIns="0" rIns="0" bIns="0">
            <a:noAutofit/>
          </a:bodyPr>
          <a:p>
            <a:pPr marL="114300" indent="0">
              <a:spcAft>
                <a:spcPts val="2310"/>
              </a:spcAft>
            </a:pPr>
            <a:r>
              <a:rPr lang="en-US" sz="3900">
                <a:latin typeface="Calibri" panose="020F0502020204030204"/>
              </a:rPr>
              <a:t>Example : StudentController</a:t>
            </a:r>
            <a:endParaRPr lang="en-US" sz="3900">
              <a:latin typeface="Calibri" panose="020F0502020204030204"/>
            </a:endParaRPr>
          </a:p>
          <a:p>
            <a:pPr marL="114300" indent="0" algn="just">
              <a:spcAft>
                <a:spcPts val="1470"/>
              </a:spcAft>
            </a:pPr>
            <a:r>
              <a:rPr lang="en-US" sz="1200">
                <a:solidFill>
                  <a:srgbClr val="699ABB"/>
                </a:solidFill>
                <a:latin typeface="Calibri" panose="020F0502020204030204"/>
              </a:rPr>
              <a:t>| </a:t>
            </a:r>
            <a:r>
              <a:rPr lang="en-US" sz="1200">
                <a:solidFill>
                  <a:srgbClr val="5B6B61"/>
                </a:solidFill>
                <a:latin typeface="Calibri" panose="020F0502020204030204"/>
                <a:hlinkClick r:id="rId1"/>
              </a:rPr>
              <a:t>https://localhost:44307/student</a:t>
            </a:r>
            <a:r>
              <a:rPr lang="en-US" sz="1200">
                <a:solidFill>
                  <a:srgbClr val="5B6B61"/>
                </a:solidFill>
                <a:latin typeface="Calibri" panose="020F0502020204030204"/>
              </a:rPr>
              <a:t> </a:t>
            </a:r>
            <a:r>
              <a:rPr lang="en-US" sz="1200">
                <a:solidFill>
                  <a:srgbClr val="332F38"/>
                </a:solidFill>
                <a:latin typeface="Consolas" panose="020B0609020204030204"/>
              </a:rPr>
              <a:t>X </a:t>
            </a:r>
            <a:r>
              <a:rPr lang="en-US" sz="1200">
                <a:solidFill>
                  <a:srgbClr val="332F38"/>
                </a:solidFill>
                <a:latin typeface="Calibri" panose="020F0502020204030204"/>
              </a:rPr>
              <a:t>+</a:t>
            </a:r>
            <a:endParaRPr lang="en-US" sz="1200">
              <a:solidFill>
                <a:srgbClr val="332F38"/>
              </a:solidFill>
              <a:latin typeface="Calibri" panose="020F0502020204030204"/>
            </a:endParaRPr>
          </a:p>
          <a:p>
            <a:pPr marL="114300" indent="0" algn="just">
              <a:spcAft>
                <a:spcPts val="1050"/>
              </a:spcAft>
            </a:pPr>
            <a:r>
              <a:rPr lang="en-US" sz="1400">
                <a:solidFill>
                  <a:srgbClr val="5B6B61"/>
                </a:solidFill>
                <a:latin typeface="Calibri" panose="020F0502020204030204"/>
              </a:rPr>
              <a:t>&lt;-    C A localhost:44307/student</a:t>
            </a:r>
            <a:endParaRPr lang="en-US" sz="1400">
              <a:solidFill>
                <a:srgbClr val="5B6B61"/>
              </a:solidFill>
              <a:latin typeface="Calibri" panose="020F0502020204030204"/>
            </a:endParaRPr>
          </a:p>
          <a:p>
            <a:pPr marL="114300" indent="0" algn="just">
              <a:lnSpc>
                <a:spcPts val="3550"/>
              </a:lnSpc>
            </a:pPr>
            <a:r>
              <a:rPr lang="en-US" sz="1200">
                <a:solidFill>
                  <a:srgbClr val="6E9A6D"/>
                </a:solidFill>
                <a:latin typeface="Calibri" panose="020F0502020204030204"/>
              </a:rPr>
              <a:t>::: </a:t>
            </a:r>
            <a:r>
              <a:rPr lang="en-US" sz="1200">
                <a:solidFill>
                  <a:srgbClr val="5B6B61"/>
                </a:solidFill>
                <a:latin typeface="Calibri" panose="020F0502020204030204"/>
              </a:rPr>
              <a:t>Apps </a:t>
            </a:r>
            <a:r>
              <a:rPr lang="en-US" sz="1200">
                <a:solidFill>
                  <a:srgbClr val="332F38"/>
                </a:solidFill>
                <a:latin typeface="Calibri" panose="020F0502020204030204"/>
              </a:rPr>
              <a:t>T&gt; </a:t>
            </a:r>
            <a:r>
              <a:rPr lang="en-US" sz="1200">
                <a:solidFill>
                  <a:srgbClr val="5B6B61"/>
                </a:solidFill>
                <a:latin typeface="Calibri" panose="020F0502020204030204"/>
              </a:rPr>
              <a:t>Mirror Shodhganga...    Best way to learn k...    NPTEL :: Computer...    Big Data Career Gui...</a:t>
            </a:r>
            <a:endParaRPr lang="en-US" sz="1200">
              <a:solidFill>
                <a:srgbClr val="5B6B61"/>
              </a:solidFill>
              <a:latin typeface="Calibri" panose="020F0502020204030204"/>
            </a:endParaRPr>
          </a:p>
          <a:p>
            <a:pPr indent="0">
              <a:lnSpc>
                <a:spcPts val="3550"/>
              </a:lnSpc>
            </a:pPr>
            <a:r>
              <a:rPr lang="en-US" sz="1300">
                <a:solidFill>
                  <a:srgbClr val="332F38"/>
                </a:solidFill>
                <a:latin typeface="Constantia" panose="02030602050306030303"/>
              </a:rPr>
              <a:t>This is Student Controller</a:t>
            </a:r>
            <a:endParaRPr lang="en-US" sz="1300">
              <a:solidFill>
                <a:srgbClr val="332F38"/>
              </a:solidFill>
              <a:latin typeface="Constantia" panose="02030602050306030303"/>
            </a:endParaRPr>
          </a:p>
        </p:txBody>
      </p:sp>
      <p:sp>
        <p:nvSpPr>
          <p:cNvPr id="3" name="Rectangles 2"/>
          <p:cNvSpPr/>
          <p:nvPr/>
        </p:nvSpPr>
        <p:spPr>
          <a:xfrm>
            <a:off x="9092184" y="2496312"/>
            <a:ext cx="1627632" cy="146304"/>
          </a:xfrm>
          <a:prstGeom prst="rect">
            <a:avLst/>
          </a:prstGeom>
        </p:spPr>
        <p:txBody>
          <a:bodyPr wrap="none" lIns="0" tIns="0" rIns="0" bIns="0">
            <a:noAutofit/>
          </a:bodyPr>
          <a:p>
            <a:pPr indent="0"/>
            <a:r>
              <a:rPr lang="en-US" sz="1200">
                <a:solidFill>
                  <a:srgbClr val="68515D"/>
                </a:solidFill>
                <a:latin typeface="Calibri" panose="020F0502020204030204"/>
              </a:rPr>
              <a:t>■a ITIL Foundation Cer...</a:t>
            </a:r>
            <a:endParaRPr lang="en-US" sz="1200">
              <a:solidFill>
                <a:srgbClr val="68515D"/>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3630168" cy="420624"/>
          </a:xfrm>
          <a:prstGeom prst="rect">
            <a:avLst/>
          </a:prstGeom>
        </p:spPr>
        <p:txBody>
          <a:bodyPr wrap="none" lIns="0" tIns="0" rIns="0" bIns="0">
            <a:noAutofit/>
          </a:bodyPr>
          <a:p>
            <a:pPr indent="0">
              <a:spcAft>
                <a:spcPts val="2730"/>
              </a:spcAft>
            </a:pPr>
            <a:r>
              <a:rPr lang="en-US" sz="4300">
                <a:latin typeface="Calibri" panose="020F0502020204030204"/>
              </a:rPr>
              <a:t>Action Methods</a:t>
            </a:r>
            <a:endParaRPr lang="en-US" sz="4300">
              <a:latin typeface="Calibri" panose="020F0502020204030204"/>
            </a:endParaRPr>
          </a:p>
        </p:txBody>
      </p:sp>
      <p:sp>
        <p:nvSpPr>
          <p:cNvPr id="3" name="Rectangles 2"/>
          <p:cNvSpPr/>
          <p:nvPr/>
        </p:nvSpPr>
        <p:spPr>
          <a:xfrm>
            <a:off x="533400" y="1740408"/>
            <a:ext cx="4855464" cy="2115312"/>
          </a:xfrm>
          <a:prstGeom prst="rect">
            <a:avLst/>
          </a:prstGeom>
        </p:spPr>
        <p:txBody>
          <a:bodyPr lIns="0" tIns="0" rIns="0" bIns="0">
            <a:noAutofit/>
          </a:bodyPr>
          <a:p>
            <a:pPr marL="190500" indent="-190500">
              <a:lnSpc>
                <a:spcPts val="2690"/>
              </a:lnSpc>
              <a:spcBef>
                <a:spcPts val="2730"/>
              </a:spcBef>
              <a:spcAft>
                <a:spcPts val="420"/>
              </a:spcAft>
            </a:pPr>
            <a:r>
              <a:rPr lang="en-US" sz="2600">
                <a:solidFill>
                  <a:srgbClr val="FC0000"/>
                </a:solidFill>
                <a:latin typeface="Calibri" panose="020F0502020204030204"/>
              </a:rPr>
              <a:t>•All the public methods </a:t>
            </a:r>
            <a:r>
              <a:rPr lang="en-US" sz="2600">
                <a:latin typeface="Calibri" panose="020F0502020204030204"/>
              </a:rPr>
              <a:t>of the Controller class are called </a:t>
            </a:r>
            <a:r>
              <a:rPr lang="en-US" sz="2600">
                <a:solidFill>
                  <a:srgbClr val="FC0000"/>
                </a:solidFill>
                <a:latin typeface="Calibri" panose="020F0502020204030204"/>
              </a:rPr>
              <a:t>Action methods.</a:t>
            </a:r>
            <a:endParaRPr lang="en-US" sz="2600">
              <a:solidFill>
                <a:srgbClr val="FC0000"/>
              </a:solidFill>
              <a:latin typeface="Calibri" panose="020F0502020204030204"/>
            </a:endParaRPr>
          </a:p>
          <a:p>
            <a:pPr marL="190500" indent="-190500">
              <a:lnSpc>
                <a:spcPts val="2690"/>
              </a:lnSpc>
              <a:spcAft>
                <a:spcPts val="210"/>
              </a:spcAft>
            </a:pPr>
            <a:r>
              <a:rPr lang="en-US" sz="2600">
                <a:latin typeface="Calibri" panose="020F0502020204030204"/>
              </a:rPr>
              <a:t>•They are like any other normal methods with the following restrictions:</a:t>
            </a:r>
            <a:endParaRPr lang="en-US" sz="2600">
              <a:latin typeface="Calibri" panose="020F0502020204030204"/>
            </a:endParaRPr>
          </a:p>
        </p:txBody>
      </p:sp>
      <p:sp>
        <p:nvSpPr>
          <p:cNvPr id="4" name="Rectangles 3"/>
          <p:cNvSpPr/>
          <p:nvPr/>
        </p:nvSpPr>
        <p:spPr>
          <a:xfrm>
            <a:off x="5590032" y="2801112"/>
            <a:ext cx="1075944" cy="216408"/>
          </a:xfrm>
          <a:prstGeom prst="rect">
            <a:avLst/>
          </a:prstGeom>
        </p:spPr>
        <p:txBody>
          <a:bodyPr wrap="none" lIns="0" tIns="0" rIns="0" bIns="0">
            <a:noAutofit/>
          </a:bodyPr>
          <a:p>
            <a:pPr indent="0"/>
            <a:r>
              <a:rPr lang="en-US" sz="1600" b="1" i="1" spc="-100">
                <a:solidFill>
                  <a:srgbClr val="668EA8"/>
                </a:solidFill>
                <a:latin typeface="Lucida Sans Unicode" panose="020B0602030504020204"/>
              </a:rPr>
              <a:t>Return type</a:t>
            </a:r>
            <a:endParaRPr lang="en-US" sz="1600" b="1" i="1" spc="-100">
              <a:solidFill>
                <a:srgbClr val="668EA8"/>
              </a:solidFill>
              <a:latin typeface="Lucida Sans Unicode" panose="020B0602030504020204"/>
            </a:endParaRPr>
          </a:p>
        </p:txBody>
      </p:sp>
      <p:sp>
        <p:nvSpPr>
          <p:cNvPr id="5" name="Rectangles 4"/>
          <p:cNvSpPr/>
          <p:nvPr/>
        </p:nvSpPr>
        <p:spPr>
          <a:xfrm>
            <a:off x="978408" y="3974592"/>
            <a:ext cx="4279392" cy="1837944"/>
          </a:xfrm>
          <a:prstGeom prst="rect">
            <a:avLst/>
          </a:prstGeom>
        </p:spPr>
        <p:txBody>
          <a:bodyPr lIns="0" tIns="0" rIns="0" bIns="0">
            <a:noAutofit/>
          </a:bodyPr>
          <a:p>
            <a:pPr marL="202565" indent="-203200">
              <a:lnSpc>
                <a:spcPts val="2305"/>
              </a:lnSpc>
              <a:spcBef>
                <a:spcPts val="210"/>
              </a:spcBef>
              <a:spcAft>
                <a:spcPts val="210"/>
              </a:spcAft>
            </a:pPr>
            <a:r>
              <a:rPr lang="en-US" sz="2200" i="1">
                <a:latin typeface="Calibri" panose="020F0502020204030204"/>
              </a:rPr>
              <a:t>•</a:t>
            </a:r>
            <a:r>
              <a:rPr lang="en-US" sz="2300">
                <a:latin typeface="Calibri" panose="020F0502020204030204"/>
              </a:rPr>
              <a:t>    Action method </a:t>
            </a:r>
            <a:r>
              <a:rPr lang="en-US" sz="2300">
                <a:solidFill>
                  <a:srgbClr val="FC0000"/>
                </a:solidFill>
                <a:latin typeface="Calibri" panose="020F0502020204030204"/>
              </a:rPr>
              <a:t>must be public. </a:t>
            </a:r>
            <a:r>
              <a:rPr lang="en-US" sz="2300">
                <a:latin typeface="Calibri" panose="020F0502020204030204"/>
              </a:rPr>
              <a:t>It cannot be private or protected</a:t>
            </a:r>
            <a:endParaRPr lang="en-US" sz="2300">
              <a:latin typeface="Calibri" panose="020F0502020204030204"/>
            </a:endParaRPr>
          </a:p>
          <a:p>
            <a:pPr marL="202565" indent="-203200">
              <a:lnSpc>
                <a:spcPts val="2280"/>
              </a:lnSpc>
              <a:spcAft>
                <a:spcPts val="210"/>
              </a:spcAft>
            </a:pPr>
            <a:r>
              <a:rPr lang="en-US" sz="2300">
                <a:latin typeface="Calibri" panose="020F0502020204030204"/>
              </a:rPr>
              <a:t>•    Action method </a:t>
            </a:r>
            <a:r>
              <a:rPr lang="en-US" sz="2300">
                <a:solidFill>
                  <a:srgbClr val="FC0000"/>
                </a:solidFill>
                <a:latin typeface="Calibri" panose="020F0502020204030204"/>
              </a:rPr>
              <a:t>cannot be overloaded</a:t>
            </a:r>
            <a:endParaRPr lang="en-US" sz="2300">
              <a:solidFill>
                <a:srgbClr val="FC0000"/>
              </a:solidFill>
              <a:latin typeface="Calibri" panose="020F0502020204030204"/>
            </a:endParaRPr>
          </a:p>
          <a:p>
            <a:pPr marL="202565" indent="-203200">
              <a:lnSpc>
                <a:spcPts val="2305"/>
              </a:lnSpc>
            </a:pPr>
            <a:r>
              <a:rPr lang="en-US" sz="2300">
                <a:latin typeface="Calibri" panose="020F0502020204030204"/>
              </a:rPr>
              <a:t>•    Action method </a:t>
            </a:r>
            <a:r>
              <a:rPr lang="en-US" sz="2300">
                <a:solidFill>
                  <a:srgbClr val="FC0000"/>
                </a:solidFill>
                <a:latin typeface="Calibri" panose="020F0502020204030204"/>
              </a:rPr>
              <a:t>cannot be a static </a:t>
            </a:r>
            <a:r>
              <a:rPr lang="en-US" sz="2300">
                <a:latin typeface="Calibri" panose="020F0502020204030204"/>
              </a:rPr>
              <a:t>method.</a:t>
            </a:r>
            <a:endParaRPr lang="en-US" sz="2300">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67056" y="2755392"/>
            <a:ext cx="1328928" cy="402336"/>
          </a:xfrm>
          <a:prstGeom prst="rect">
            <a:avLst/>
          </a:prstGeom>
        </p:spPr>
      </p:pic>
      <p:sp>
        <p:nvSpPr>
          <p:cNvPr id="3" name="Rectangles 2"/>
          <p:cNvSpPr/>
          <p:nvPr/>
        </p:nvSpPr>
        <p:spPr>
          <a:xfrm>
            <a:off x="530352" y="1694688"/>
            <a:ext cx="2218944" cy="213360"/>
          </a:xfrm>
          <a:prstGeom prst="rect">
            <a:avLst/>
          </a:prstGeom>
        </p:spPr>
        <p:txBody>
          <a:bodyPr wrap="none" lIns="0" tIns="0" rIns="0" bIns="0">
            <a:noAutofit/>
          </a:bodyPr>
          <a:p>
            <a:pPr indent="0"/>
            <a:r>
              <a:rPr lang="en-US" sz="1600" b="1" i="1" spc="-100">
                <a:solidFill>
                  <a:srgbClr val="668EA8"/>
                </a:solidFill>
                <a:latin typeface="Lucida Sans Unicode" panose="020B0602030504020204"/>
              </a:rPr>
              <a:t>Student Controller class</a:t>
            </a:r>
            <a:endParaRPr lang="en-US" sz="1600" b="1" i="1" spc="-100">
              <a:solidFill>
                <a:srgbClr val="668EA8"/>
              </a:solidFill>
              <a:latin typeface="Lucida Sans Unicode" panose="020B0602030504020204"/>
            </a:endParaRPr>
          </a:p>
        </p:txBody>
      </p:sp>
      <p:sp>
        <p:nvSpPr>
          <p:cNvPr id="4" name="Rectangles 3"/>
          <p:cNvSpPr/>
          <p:nvPr/>
        </p:nvSpPr>
        <p:spPr>
          <a:xfrm>
            <a:off x="1408176" y="1908048"/>
            <a:ext cx="451104" cy="591312"/>
          </a:xfrm>
          <a:prstGeom prst="rect">
            <a:avLst/>
          </a:prstGeom>
        </p:spPr>
        <p:txBody>
          <a:bodyPr wrap="none" lIns="0" tIns="0" rIns="0" bIns="0">
            <a:noAutofit/>
          </a:bodyPr>
          <a:p>
            <a:pPr indent="0"/>
            <a:r>
              <a:rPr lang="en-US" sz="5900" i="1">
                <a:solidFill>
                  <a:srgbClr val="668EA8"/>
                </a:solidFill>
                <a:latin typeface="MS Gothic" panose="020B0609070205080204" charset="-128"/>
              </a:rPr>
              <a:t>\</a:t>
            </a:r>
            <a:endParaRPr lang="en-US" sz="5900" i="1">
              <a:solidFill>
                <a:srgbClr val="668EA8"/>
              </a:solidFill>
              <a:latin typeface="MS Gothic" panose="020B0609070205080204" charset="-128"/>
            </a:endParaRPr>
          </a:p>
        </p:txBody>
      </p:sp>
      <p:sp>
        <p:nvSpPr>
          <p:cNvPr id="5" name="Rectangles 4"/>
          <p:cNvSpPr/>
          <p:nvPr/>
        </p:nvSpPr>
        <p:spPr>
          <a:xfrm>
            <a:off x="3553968" y="1780032"/>
            <a:ext cx="1901952" cy="225552"/>
          </a:xfrm>
          <a:prstGeom prst="rect">
            <a:avLst/>
          </a:prstGeom>
        </p:spPr>
        <p:txBody>
          <a:bodyPr wrap="none" lIns="0" tIns="0" rIns="0" bIns="0">
            <a:noAutofit/>
          </a:bodyPr>
          <a:p>
            <a:pPr indent="0"/>
            <a:r>
              <a:rPr lang="en-US" sz="1600" b="1" i="1" spc="-100">
                <a:solidFill>
                  <a:srgbClr val="668EA8"/>
                </a:solidFill>
                <a:latin typeface="Lucida Sans Unicode" panose="020B0602030504020204"/>
              </a:rPr>
              <a:t>Base Controller class</a:t>
            </a:r>
            <a:endParaRPr lang="en-US" sz="1600" b="1" i="1" spc="-100">
              <a:solidFill>
                <a:srgbClr val="668EA8"/>
              </a:solidFill>
              <a:latin typeface="Lucida Sans Unicode" panose="020B0602030504020204"/>
            </a:endParaRPr>
          </a:p>
        </p:txBody>
      </p:sp>
      <p:sp>
        <p:nvSpPr>
          <p:cNvPr id="6" name="Rectangles 5"/>
          <p:cNvSpPr/>
          <p:nvPr/>
        </p:nvSpPr>
        <p:spPr>
          <a:xfrm>
            <a:off x="280416" y="2487168"/>
            <a:ext cx="3523488" cy="274320"/>
          </a:xfrm>
          <a:prstGeom prst="rect">
            <a:avLst/>
          </a:prstGeom>
        </p:spPr>
        <p:txBody>
          <a:bodyPr wrap="none" lIns="0" tIns="0" rIns="0" bIns="0">
            <a:noAutofit/>
          </a:bodyPr>
          <a:p>
            <a:pPr indent="0"/>
            <a:r>
              <a:rPr lang="en-US" sz="1100" b="1">
                <a:solidFill>
                  <a:srgbClr val="716EBB"/>
                </a:solidFill>
                <a:latin typeface="Consolas" panose="020B0609020204030204"/>
              </a:rPr>
              <a:t>public class </a:t>
            </a:r>
            <a:r>
              <a:rPr lang="en-US" sz="1100" b="1">
                <a:solidFill>
                  <a:srgbClr val="8FA8C5"/>
                </a:solidFill>
                <a:latin typeface="Consolas" panose="020B0609020204030204"/>
              </a:rPr>
              <a:t>StudentController </a:t>
            </a:r>
            <a:r>
              <a:rPr lang="en-US" sz="1100" i="1">
                <a:solidFill>
                  <a:srgbClr val="716EBB"/>
                </a:solidFill>
                <a:latin typeface="Consolas" panose="020B0609020204030204"/>
              </a:rPr>
              <a:t>^</a:t>
            </a:r>
            <a:r>
              <a:rPr lang="en-US" sz="1100" b="1">
                <a:solidFill>
                  <a:srgbClr val="716EBB"/>
                </a:solidFill>
                <a:latin typeface="Consolas" panose="020B0609020204030204"/>
              </a:rPr>
              <a:t> </a:t>
            </a:r>
            <a:r>
              <a:rPr lang="en-US" sz="1100" b="1">
                <a:solidFill>
                  <a:srgbClr val="8FA8C5"/>
                </a:solidFill>
                <a:latin typeface="Consolas" panose="020B0609020204030204"/>
              </a:rPr>
              <a:t>Controller</a:t>
            </a:r>
            <a:endParaRPr lang="en-US" sz="1100" b="1">
              <a:solidFill>
                <a:srgbClr val="8FA8C5"/>
              </a:solidFill>
              <a:latin typeface="Consolas" panose="020B0609020204030204"/>
            </a:endParaRPr>
          </a:p>
        </p:txBody>
      </p:sp>
      <p:sp>
        <p:nvSpPr>
          <p:cNvPr id="7" name="Rectangles 6"/>
          <p:cNvSpPr/>
          <p:nvPr/>
        </p:nvSpPr>
        <p:spPr>
          <a:xfrm>
            <a:off x="1395984" y="2999232"/>
            <a:ext cx="1252728" cy="170688"/>
          </a:xfrm>
          <a:prstGeom prst="rect">
            <a:avLst/>
          </a:prstGeom>
        </p:spPr>
        <p:txBody>
          <a:bodyPr wrap="none" lIns="0" tIns="0" rIns="0" bIns="0">
            <a:noAutofit/>
          </a:bodyPr>
          <a:p>
            <a:pPr indent="0" algn="just">
              <a:lnSpc>
                <a:spcPts val="1945"/>
              </a:lnSpc>
            </a:pPr>
            <a:r>
              <a:rPr lang="en-US" sz="1100" b="1">
                <a:solidFill>
                  <a:srgbClr val="888888"/>
                </a:solidFill>
                <a:latin typeface="Consolas" panose="020B0609020204030204"/>
              </a:rPr>
              <a:t>tudent    </a:t>
            </a:r>
            <a:r>
              <a:rPr lang="en-US" sz="1100" b="1">
                <a:solidFill>
                  <a:srgbClr val="8FA8C5"/>
                </a:solidFill>
                <a:latin typeface="Consolas" panose="020B0609020204030204"/>
              </a:rPr>
              <a:t>/</a:t>
            </a:r>
            <a:endParaRPr lang="en-US" sz="1100" b="1">
              <a:solidFill>
                <a:srgbClr val="8FA8C5"/>
              </a:solidFill>
              <a:latin typeface="Consolas" panose="020B0609020204030204"/>
            </a:endParaRPr>
          </a:p>
        </p:txBody>
      </p:sp>
      <p:sp>
        <p:nvSpPr>
          <p:cNvPr id="8" name="Rectangles 7"/>
          <p:cNvSpPr/>
          <p:nvPr/>
        </p:nvSpPr>
        <p:spPr>
          <a:xfrm>
            <a:off x="649224" y="3230880"/>
            <a:ext cx="2130552" cy="185928"/>
          </a:xfrm>
          <a:prstGeom prst="rect">
            <a:avLst/>
          </a:prstGeom>
        </p:spPr>
        <p:txBody>
          <a:bodyPr wrap="none" lIns="0" tIns="0" rIns="0" bIns="0">
            <a:noAutofit/>
          </a:bodyPr>
          <a:p>
            <a:pPr indent="0">
              <a:lnSpc>
                <a:spcPts val="1945"/>
              </a:lnSpc>
            </a:pPr>
            <a:r>
              <a:rPr lang="en-US" sz="1100" b="1">
                <a:solidFill>
                  <a:srgbClr val="716EBB"/>
                </a:solidFill>
                <a:latin typeface="Consolas" panose="020B0609020204030204"/>
              </a:rPr>
              <a:t>public </a:t>
            </a:r>
            <a:r>
              <a:rPr lang="en-US" sz="1100" b="1">
                <a:solidFill>
                  <a:srgbClr val="8FA8C5"/>
                </a:solidFill>
                <a:latin typeface="Consolas" panose="020B0609020204030204"/>
              </a:rPr>
              <a:t>AcnonResult </a:t>
            </a:r>
            <a:r>
              <a:rPr lang="en-US" sz="1100" b="1">
                <a:solidFill>
                  <a:srgbClr val="747474"/>
                </a:solidFill>
                <a:latin typeface="Consolas" panose="020B0609020204030204"/>
              </a:rPr>
              <a:t>Indqx()</a:t>
            </a:r>
            <a:endParaRPr lang="en-US" sz="1100" b="1">
              <a:solidFill>
                <a:srgbClr val="747474"/>
              </a:solidFill>
              <a:latin typeface="Consolas" panose="020B0609020204030204"/>
            </a:endParaRPr>
          </a:p>
        </p:txBody>
      </p:sp>
      <p:sp>
        <p:nvSpPr>
          <p:cNvPr id="9" name="Rectangles 8"/>
          <p:cNvSpPr/>
          <p:nvPr/>
        </p:nvSpPr>
        <p:spPr>
          <a:xfrm>
            <a:off x="649224" y="3435096"/>
            <a:ext cx="1895856" cy="262128"/>
          </a:xfrm>
          <a:prstGeom prst="rect">
            <a:avLst/>
          </a:prstGeom>
        </p:spPr>
        <p:txBody>
          <a:bodyPr wrap="none" lIns="0" tIns="0" rIns="0" bIns="0">
            <a:noAutofit/>
          </a:bodyPr>
          <a:p>
            <a:pPr indent="0" algn="just"/>
            <a:r>
              <a:rPr lang="en-US" sz="2600">
                <a:solidFill>
                  <a:srgbClr val="888888"/>
                </a:solidFill>
                <a:latin typeface="Calibri" panose="020F0502020204030204"/>
              </a:rPr>
              <a:t>&lt;    i</a:t>
            </a:r>
            <a:endParaRPr lang="en-US" sz="2600">
              <a:solidFill>
                <a:srgbClr val="888888"/>
              </a:solidFill>
              <a:latin typeface="Calibri" panose="020F0502020204030204"/>
            </a:endParaRPr>
          </a:p>
        </p:txBody>
      </p:sp>
      <p:sp>
        <p:nvSpPr>
          <p:cNvPr id="10" name="Rectangles 9"/>
          <p:cNvSpPr/>
          <p:nvPr/>
        </p:nvSpPr>
        <p:spPr>
          <a:xfrm>
            <a:off x="972312" y="3721608"/>
            <a:ext cx="1082040" cy="179832"/>
          </a:xfrm>
          <a:prstGeom prst="rect">
            <a:avLst/>
          </a:prstGeom>
        </p:spPr>
        <p:txBody>
          <a:bodyPr wrap="none" lIns="0" tIns="0" rIns="0" bIns="0">
            <a:noAutofit/>
          </a:bodyPr>
          <a:p>
            <a:pPr indent="0">
              <a:spcAft>
                <a:spcPts val="420"/>
              </a:spcAft>
            </a:pPr>
            <a:r>
              <a:rPr lang="en-US" sz="1100" b="1">
                <a:solidFill>
                  <a:srgbClr val="716EBB"/>
                </a:solidFill>
                <a:latin typeface="Consolas" panose="020B0609020204030204"/>
              </a:rPr>
              <a:t>return </a:t>
            </a:r>
            <a:r>
              <a:rPr lang="en-US" sz="1100" b="1">
                <a:solidFill>
                  <a:srgbClr val="747474"/>
                </a:solidFill>
                <a:latin typeface="Consolas" panose="020B0609020204030204"/>
              </a:rPr>
              <a:t>ViewQ;</a:t>
            </a:r>
            <a:endParaRPr lang="en-US" sz="1100" b="1">
              <a:solidFill>
                <a:srgbClr val="747474"/>
              </a:solidFill>
              <a:latin typeface="Consolas" panose="020B0609020204030204"/>
            </a:endParaRPr>
          </a:p>
        </p:txBody>
      </p:sp>
      <p:sp>
        <p:nvSpPr>
          <p:cNvPr id="11" name="Rectangles 10"/>
          <p:cNvSpPr/>
          <p:nvPr/>
        </p:nvSpPr>
        <p:spPr>
          <a:xfrm>
            <a:off x="655320" y="3965448"/>
            <a:ext cx="54864" cy="176784"/>
          </a:xfrm>
          <a:prstGeom prst="rect">
            <a:avLst/>
          </a:prstGeom>
        </p:spPr>
        <p:txBody>
          <a:bodyPr wrap="none" lIns="0" tIns="0" rIns="0" bIns="0">
            <a:noAutofit/>
          </a:bodyPr>
          <a:p>
            <a:pPr indent="0" algn="just"/>
            <a:r>
              <a:rPr lang="en-US" sz="2600">
                <a:solidFill>
                  <a:srgbClr val="747474"/>
                </a:solidFill>
                <a:latin typeface="Calibri" panose="020F0502020204030204"/>
              </a:rPr>
              <a:t>}</a:t>
            </a:r>
            <a:endParaRPr lang="en-US" sz="2600">
              <a:solidFill>
                <a:srgbClr val="747474"/>
              </a:solidFill>
              <a:latin typeface="Calibri" panose="020F0502020204030204"/>
            </a:endParaRPr>
          </a:p>
        </p:txBody>
      </p:sp>
      <p:sp>
        <p:nvSpPr>
          <p:cNvPr id="12" name="Rectangles 11"/>
          <p:cNvSpPr/>
          <p:nvPr/>
        </p:nvSpPr>
        <p:spPr>
          <a:xfrm>
            <a:off x="3389376" y="3163824"/>
            <a:ext cx="1402080" cy="213360"/>
          </a:xfrm>
          <a:prstGeom prst="rect">
            <a:avLst/>
          </a:prstGeom>
        </p:spPr>
        <p:txBody>
          <a:bodyPr wrap="none" lIns="0" tIns="0" rIns="0" bIns="0">
            <a:noAutofit/>
          </a:bodyPr>
          <a:p>
            <a:pPr indent="0"/>
            <a:r>
              <a:rPr lang="en-US" sz="1600" b="1" i="1" spc="-100">
                <a:solidFill>
                  <a:srgbClr val="668EA8"/>
                </a:solidFill>
                <a:latin typeface="Lucida Sans Unicode" panose="020B0602030504020204"/>
              </a:rPr>
              <a:t>Action method</a:t>
            </a:r>
            <a:endParaRPr lang="en-US" sz="1600" b="1" i="1" spc="-100">
              <a:solidFill>
                <a:srgbClr val="668EA8"/>
              </a:solidFill>
              <a:latin typeface="Lucida Sans Unicode" panose="020B0602030504020204"/>
            </a:endParaRPr>
          </a:p>
        </p:txBody>
      </p:sp>
      <p:sp>
        <p:nvSpPr>
          <p:cNvPr id="13" name="Rectangles 12"/>
          <p:cNvSpPr/>
          <p:nvPr/>
        </p:nvSpPr>
        <p:spPr>
          <a:xfrm>
            <a:off x="2791968" y="3843528"/>
            <a:ext cx="1819656" cy="188976"/>
          </a:xfrm>
          <a:prstGeom prst="rect">
            <a:avLst/>
          </a:prstGeom>
        </p:spPr>
        <p:txBody>
          <a:bodyPr wrap="none" lIns="0" tIns="0" rIns="0" bIns="0">
            <a:noAutofit/>
          </a:bodyPr>
          <a:p>
            <a:pPr indent="127000">
              <a:lnSpc>
                <a:spcPts val="1560"/>
              </a:lnSpc>
            </a:pPr>
            <a:r>
              <a:rPr lang="en-US" sz="1600" b="1" i="1" spc="-100">
                <a:solidFill>
                  <a:srgbClr val="668EA8"/>
                </a:solidFill>
                <a:latin typeface="Lucida Sans Unicode" panose="020B0602030504020204"/>
              </a:rPr>
              <a:t>'ievjQ defined in base </a:t>
            </a:r>
            <a:endParaRPr lang="en-US" sz="1600" b="1" i="1" spc="-100">
              <a:solidFill>
                <a:srgbClr val="668EA8"/>
              </a:solidFill>
              <a:latin typeface="Lucida Sans Unicode" panose="020B0602030504020204"/>
            </a:endParaRPr>
          </a:p>
        </p:txBody>
      </p:sp>
      <p:sp>
        <p:nvSpPr>
          <p:cNvPr id="14" name="Rectangles 13"/>
          <p:cNvSpPr/>
          <p:nvPr/>
        </p:nvSpPr>
        <p:spPr>
          <a:xfrm>
            <a:off x="2682240" y="4044696"/>
            <a:ext cx="1350264" cy="164592"/>
          </a:xfrm>
          <a:prstGeom prst="rect">
            <a:avLst/>
          </a:prstGeom>
        </p:spPr>
        <p:txBody>
          <a:bodyPr wrap="none" lIns="0" tIns="0" rIns="0" bIns="0">
            <a:noAutofit/>
          </a:bodyPr>
          <a:p>
            <a:pPr indent="127000">
              <a:lnSpc>
                <a:spcPts val="1560"/>
              </a:lnSpc>
            </a:pPr>
            <a:r>
              <a:rPr lang="en-US" sz="1600" b="1" i="1" spc="-100">
                <a:solidFill>
                  <a:srgbClr val="668EA8"/>
                </a:solidFill>
                <a:latin typeface="Lucida Sans Unicode" panose="020B0602030504020204"/>
              </a:rPr>
              <a:t>Controller class</a:t>
            </a:r>
            <a:endParaRPr lang="en-US" sz="1600" b="1" i="1" spc="-100">
              <a:solidFill>
                <a:srgbClr val="668EA8"/>
              </a:solidFill>
              <a:latin typeface="Lucida Sans Unicode" panose="020B0602030504020204"/>
            </a:endParaRPr>
          </a:p>
        </p:txBody>
      </p:sp>
      <p:sp>
        <p:nvSpPr>
          <p:cNvPr id="15" name="Rectangles 14"/>
          <p:cNvSpPr/>
          <p:nvPr/>
        </p:nvSpPr>
        <p:spPr>
          <a:xfrm>
            <a:off x="4413504" y="6477000"/>
            <a:ext cx="170688" cy="134112"/>
          </a:xfrm>
          <a:prstGeom prst="rect">
            <a:avLst/>
          </a:prstGeom>
        </p:spPr>
        <p:txBody>
          <a:bodyPr wrap="none" lIns="0" tIns="0" rIns="0" bIns="0">
            <a:noAutofit/>
          </a:bodyPr>
          <a:p>
            <a:pPr indent="0"/>
            <a:r>
              <a:rPr lang="en-US" sz="1100" i="1" spc="-100">
                <a:solidFill>
                  <a:srgbClr val="888888"/>
                </a:solidFill>
                <a:latin typeface="Calibri" panose="020F0502020204030204"/>
              </a:rPr>
              <a:t>17</a:t>
            </a:r>
            <a:endParaRPr lang="en-US" sz="1100" i="1" spc="-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2493264" y="1740408"/>
            <a:ext cx="7525512" cy="4178808"/>
          </a:xfrm>
          <a:prstGeom prst="rect">
            <a:avLst/>
          </a:prstGeom>
        </p:spPr>
      </p:pic>
      <p:sp>
        <p:nvSpPr>
          <p:cNvPr id="3" name="Rectangles 2"/>
          <p:cNvSpPr/>
          <p:nvPr/>
        </p:nvSpPr>
        <p:spPr>
          <a:xfrm>
            <a:off x="947928" y="557784"/>
            <a:ext cx="10027920" cy="472440"/>
          </a:xfrm>
          <a:prstGeom prst="rect">
            <a:avLst/>
          </a:prstGeom>
        </p:spPr>
        <p:txBody>
          <a:bodyPr wrap="none" lIns="0" tIns="0" rIns="0" bIns="0">
            <a:noAutofit/>
          </a:bodyPr>
          <a:p>
            <a:pPr indent="0">
              <a:spcAft>
                <a:spcPts val="4410"/>
              </a:spcAft>
            </a:pPr>
            <a:r>
              <a:rPr lang="en-US" sz="3900" spc="-50">
                <a:latin typeface="Calibri" panose="020F0502020204030204"/>
              </a:rPr>
              <a:t>Different Types Of Action Results In ASP.NET MVC</a:t>
            </a:r>
            <a:endParaRPr lang="en-US" sz="3900" spc="-5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2651760" cy="420624"/>
          </a:xfrm>
          <a:prstGeom prst="rect">
            <a:avLst/>
          </a:prstGeom>
        </p:spPr>
        <p:txBody>
          <a:bodyPr wrap="none" lIns="0" tIns="0" rIns="0" bIns="0">
            <a:noAutofit/>
          </a:bodyPr>
          <a:p>
            <a:pPr indent="0"/>
            <a:r>
              <a:rPr lang="en-US" sz="4200">
                <a:latin typeface="Calibri" panose="020F0502020204030204"/>
              </a:rPr>
              <a:t>View Result</a:t>
            </a:r>
            <a:endParaRPr lang="en-US" sz="4200">
              <a:latin typeface="Calibri" panose="020F0502020204030204"/>
            </a:endParaRPr>
          </a:p>
        </p:txBody>
      </p:sp>
      <p:sp>
        <p:nvSpPr>
          <p:cNvPr id="3" name="Rectangles 2"/>
          <p:cNvSpPr/>
          <p:nvPr/>
        </p:nvSpPr>
        <p:spPr>
          <a:xfrm>
            <a:off x="908304" y="1911096"/>
            <a:ext cx="10241280" cy="1109472"/>
          </a:xfrm>
          <a:prstGeom prst="rect">
            <a:avLst/>
          </a:prstGeom>
        </p:spPr>
        <p:txBody>
          <a:bodyPr lIns="0" tIns="0" rIns="0" bIns="0">
            <a:noAutofit/>
          </a:bodyPr>
          <a:p>
            <a:pPr indent="0">
              <a:lnSpc>
                <a:spcPts val="3025"/>
              </a:lnSpc>
              <a:spcAft>
                <a:spcPts val="2730"/>
              </a:spcAft>
            </a:pPr>
            <a:r>
              <a:rPr lang="en-US" sz="2600">
                <a:latin typeface="Calibri" panose="020F0502020204030204"/>
              </a:rPr>
              <a:t>View result is a basic view result. It returns basic results to view page. View result can return data to view page through which class is defined in the model. View page is a simple HTML page.</a:t>
            </a:r>
            <a:endParaRPr lang="en-US" sz="2600">
              <a:latin typeface="Calibri" panose="020F0502020204030204"/>
            </a:endParaRPr>
          </a:p>
        </p:txBody>
      </p:sp>
      <p:sp>
        <p:nvSpPr>
          <p:cNvPr id="4" name="Rectangles 3"/>
          <p:cNvSpPr/>
          <p:nvPr/>
        </p:nvSpPr>
        <p:spPr>
          <a:xfrm>
            <a:off x="1453896" y="3624072"/>
            <a:ext cx="6699504" cy="1868424"/>
          </a:xfrm>
          <a:prstGeom prst="rect">
            <a:avLst/>
          </a:prstGeom>
        </p:spPr>
        <p:txBody>
          <a:bodyPr lIns="0" tIns="0" rIns="0" bIns="0">
            <a:noAutofit/>
          </a:bodyPr>
          <a:p>
            <a:pPr marL="495935" marR="3404870" indent="-482600">
              <a:lnSpc>
                <a:spcPts val="3455"/>
              </a:lnSpc>
              <a:spcBef>
                <a:spcPts val="2730"/>
              </a:spcBef>
            </a:pPr>
            <a:r>
              <a:rPr lang="en-US" sz="2300">
                <a:latin typeface="Calibri" panose="020F0502020204030204"/>
              </a:rPr>
              <a:t>public ViewResult GallaryQ {</a:t>
            </a:r>
            <a:endParaRPr lang="en-US" sz="2300">
              <a:latin typeface="Calibri" panose="020F0502020204030204"/>
            </a:endParaRPr>
          </a:p>
          <a:p>
            <a:pPr marL="762635" indent="0">
              <a:lnSpc>
                <a:spcPts val="3095"/>
              </a:lnSpc>
            </a:pPr>
            <a:r>
              <a:rPr lang="en-US" sz="2300">
                <a:latin typeface="Calibri" panose="020F0502020204030204"/>
              </a:rPr>
              <a:t>ViewBag.Message = "This is about gallary page"; return ViewQ;</a:t>
            </a:r>
            <a:endParaRPr lang="en-US" sz="2300">
              <a:latin typeface="Calibri" panose="020F0502020204030204"/>
            </a:endParaRPr>
          </a:p>
          <a:p>
            <a:pPr marL="495935"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4062984" cy="420624"/>
          </a:xfrm>
          <a:prstGeom prst="rect">
            <a:avLst/>
          </a:prstGeom>
        </p:spPr>
        <p:txBody>
          <a:bodyPr wrap="none" lIns="0" tIns="0" rIns="0" bIns="0">
            <a:noAutofit/>
          </a:bodyPr>
          <a:p>
            <a:pPr indent="0"/>
            <a:r>
              <a:rPr lang="en-US" sz="4200">
                <a:latin typeface="Calibri" panose="020F0502020204030204"/>
              </a:rPr>
              <a:t>PartialView Result</a:t>
            </a:r>
            <a:endParaRPr lang="en-US" sz="4200">
              <a:latin typeface="Calibri" panose="020F0502020204030204"/>
            </a:endParaRPr>
          </a:p>
        </p:txBody>
      </p:sp>
      <p:sp>
        <p:nvSpPr>
          <p:cNvPr id="3" name="Rectangles 2"/>
          <p:cNvSpPr/>
          <p:nvPr/>
        </p:nvSpPr>
        <p:spPr>
          <a:xfrm>
            <a:off x="911352" y="1911096"/>
            <a:ext cx="9890760" cy="1560576"/>
          </a:xfrm>
          <a:prstGeom prst="rect">
            <a:avLst/>
          </a:prstGeom>
        </p:spPr>
        <p:txBody>
          <a:bodyPr lIns="0" tIns="0" rIns="0" bIns="0">
            <a:noAutofit/>
          </a:bodyPr>
          <a:p>
            <a:pPr indent="0">
              <a:lnSpc>
                <a:spcPts val="3025"/>
              </a:lnSpc>
              <a:spcAft>
                <a:spcPts val="630"/>
              </a:spcAft>
            </a:pPr>
            <a:r>
              <a:rPr lang="en-US" sz="2600">
                <a:latin typeface="Calibri" panose="020F0502020204030204"/>
              </a:rPr>
              <a:t>Partial View Result is returning the result to Partial view page. Partial view is one of the views that we can call inside Normal view page.</a:t>
            </a:r>
            <a:endParaRPr lang="en-US" sz="2600">
              <a:latin typeface="Calibri" panose="020F0502020204030204"/>
            </a:endParaRPr>
          </a:p>
          <a:p>
            <a:pPr indent="0">
              <a:lnSpc>
                <a:spcPts val="3025"/>
              </a:lnSpc>
              <a:spcAft>
                <a:spcPts val="3360"/>
              </a:spcAft>
            </a:pPr>
            <a:r>
              <a:rPr lang="en-US" sz="2600">
                <a:latin typeface="Calibri" panose="020F0502020204030204"/>
              </a:rPr>
              <a:t>We should create a Partial view inside shared folder, otherwise we cannot access the Partial view.</a:t>
            </a:r>
            <a:endParaRPr lang="en-US" sz="2600">
              <a:latin typeface="Calibri" panose="020F0502020204030204"/>
            </a:endParaRPr>
          </a:p>
        </p:txBody>
      </p:sp>
      <p:sp>
        <p:nvSpPr>
          <p:cNvPr id="4" name="Rectangles 3"/>
          <p:cNvSpPr/>
          <p:nvPr/>
        </p:nvSpPr>
        <p:spPr>
          <a:xfrm>
            <a:off x="1011936" y="4206240"/>
            <a:ext cx="5900928" cy="1871472"/>
          </a:xfrm>
          <a:prstGeom prst="rect">
            <a:avLst/>
          </a:prstGeom>
        </p:spPr>
        <p:txBody>
          <a:bodyPr lIns="0" tIns="0" rIns="0" bIns="0">
            <a:noAutofit/>
          </a:bodyPr>
          <a:p>
            <a:pPr indent="0">
              <a:spcBef>
                <a:spcPts val="3360"/>
              </a:spcBef>
              <a:spcAft>
                <a:spcPts val="1260"/>
              </a:spcAft>
            </a:pPr>
            <a:r>
              <a:rPr lang="en-US" sz="2600">
                <a:latin typeface="Calibri" panose="020F0502020204030204"/>
              </a:rPr>
              <a:t>public PartialViewResult lndex()</a:t>
            </a:r>
            <a:endParaRPr lang="en-US" sz="2600">
              <a:latin typeface="Calibri" panose="020F0502020204030204"/>
            </a:endParaRPr>
          </a:p>
          <a:p>
            <a:pPr marL="569595" indent="0">
              <a:spcAft>
                <a:spcPts val="1260"/>
              </a:spcAft>
            </a:pPr>
            <a:r>
              <a:rPr lang="en-US" sz="2600">
                <a:latin typeface="Calibri" panose="020F0502020204030204"/>
              </a:rPr>
              <a:t>{</a:t>
            </a:r>
            <a:endParaRPr lang="en-US" sz="2600">
              <a:latin typeface="Calibri" panose="020F0502020204030204"/>
            </a:endParaRPr>
          </a:p>
          <a:p>
            <a:pPr marL="899795" indent="0">
              <a:spcAft>
                <a:spcPts val="1260"/>
              </a:spcAft>
            </a:pPr>
            <a:r>
              <a:rPr lang="en-US" sz="2600">
                <a:latin typeface="Calibri" panose="020F0502020204030204"/>
              </a:rPr>
              <a:t>return PartialView("_PartialView");</a:t>
            </a:r>
            <a:endParaRPr lang="en-US" sz="2600">
              <a:latin typeface="Calibri" panose="020F0502020204030204"/>
            </a:endParaRPr>
          </a:p>
          <a:p>
            <a:pPr marL="569595"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3377184" cy="420624"/>
          </a:xfrm>
          <a:prstGeom prst="rect">
            <a:avLst/>
          </a:prstGeom>
        </p:spPr>
        <p:txBody>
          <a:bodyPr wrap="none" lIns="0" tIns="0" rIns="0" bIns="0">
            <a:noAutofit/>
          </a:bodyPr>
          <a:p>
            <a:pPr indent="0"/>
            <a:r>
              <a:rPr lang="en-US" sz="4200">
                <a:latin typeface="Calibri" panose="020F0502020204030204"/>
              </a:rPr>
              <a:t>Redirect Result</a:t>
            </a:r>
            <a:endParaRPr lang="en-US" sz="4200">
              <a:latin typeface="Calibri" panose="020F0502020204030204"/>
            </a:endParaRPr>
          </a:p>
        </p:txBody>
      </p:sp>
      <p:sp>
        <p:nvSpPr>
          <p:cNvPr id="3" name="Rectangles 2"/>
          <p:cNvSpPr/>
          <p:nvPr/>
        </p:nvSpPr>
        <p:spPr>
          <a:xfrm>
            <a:off x="981456" y="1908048"/>
            <a:ext cx="10125456" cy="728472"/>
          </a:xfrm>
          <a:prstGeom prst="rect">
            <a:avLst/>
          </a:prstGeom>
        </p:spPr>
        <p:txBody>
          <a:bodyPr lIns="0" tIns="0" rIns="0" bIns="0">
            <a:noAutofit/>
          </a:bodyPr>
          <a:p>
            <a:pPr marL="177800" indent="-177800">
              <a:lnSpc>
                <a:spcPts val="3000"/>
              </a:lnSpc>
              <a:spcAft>
                <a:spcPts val="4410"/>
              </a:spcAft>
            </a:pPr>
            <a:r>
              <a:rPr lang="en-US" sz="2600">
                <a:latin typeface="Calibri" panose="020F0502020204030204"/>
              </a:rPr>
              <a:t>• Redirect result is returning the result to specific URL. It is rendered to the page by URL.</a:t>
            </a:r>
            <a:endParaRPr lang="en-US" sz="2600">
              <a:latin typeface="Calibri" panose="020F0502020204030204"/>
            </a:endParaRPr>
          </a:p>
        </p:txBody>
      </p:sp>
      <p:sp>
        <p:nvSpPr>
          <p:cNvPr id="4" name="Rectangles 3"/>
          <p:cNvSpPr/>
          <p:nvPr/>
        </p:nvSpPr>
        <p:spPr>
          <a:xfrm>
            <a:off x="2334768" y="3590544"/>
            <a:ext cx="4114800" cy="1072896"/>
          </a:xfrm>
          <a:prstGeom prst="rect">
            <a:avLst/>
          </a:prstGeom>
        </p:spPr>
        <p:txBody>
          <a:bodyPr lIns="0" tIns="0" rIns="0" bIns="0">
            <a:noAutofit/>
          </a:bodyPr>
          <a:p>
            <a:pPr indent="0">
              <a:spcBef>
                <a:spcPts val="4410"/>
              </a:spcBef>
              <a:spcAft>
                <a:spcPts val="420"/>
              </a:spcAft>
            </a:pPr>
            <a:r>
              <a:rPr lang="en-US" sz="1700">
                <a:solidFill>
                  <a:srgbClr val="0000FC"/>
                </a:solidFill>
                <a:latin typeface="Calibri" panose="020F0502020204030204"/>
              </a:rPr>
              <a:t>public </a:t>
            </a:r>
            <a:r>
              <a:rPr lang="en-US" sz="1700">
                <a:latin typeface="Calibri" panose="020F0502020204030204"/>
              </a:rPr>
              <a:t>RedirectResult lndex()</a:t>
            </a:r>
            <a:endParaRPr lang="en-US" sz="1700">
              <a:latin typeface="Calibri" panose="020F0502020204030204"/>
            </a:endParaRPr>
          </a:p>
          <a:p>
            <a:pPr marL="513715" indent="0">
              <a:spcAft>
                <a:spcPts val="420"/>
              </a:spcAft>
            </a:pPr>
            <a:r>
              <a:rPr lang="en-US" sz="2600">
                <a:latin typeface="Calibri" panose="020F0502020204030204"/>
              </a:rPr>
              <a:t>{</a:t>
            </a:r>
            <a:endParaRPr lang="en-US" sz="2600">
              <a:latin typeface="Calibri" panose="020F0502020204030204"/>
            </a:endParaRPr>
          </a:p>
          <a:p>
            <a:pPr marL="780415" indent="0">
              <a:spcAft>
                <a:spcPts val="420"/>
              </a:spcAft>
            </a:pPr>
            <a:r>
              <a:rPr lang="en-US" sz="1700">
                <a:solidFill>
                  <a:srgbClr val="0000FC"/>
                </a:solidFill>
                <a:latin typeface="Calibri" panose="020F0502020204030204"/>
              </a:rPr>
              <a:t>return </a:t>
            </a:r>
            <a:r>
              <a:rPr lang="en-US" sz="1700">
                <a:solidFill>
                  <a:srgbClr val="5F0C0B"/>
                </a:solidFill>
                <a:latin typeface="Calibri" panose="020F0502020204030204"/>
              </a:rPr>
              <a:t>RedirectfHome/Contact");</a:t>
            </a:r>
            <a:endParaRPr lang="en-US" sz="1700">
              <a:solidFill>
                <a:srgbClr val="5F0C0B"/>
              </a:solidFill>
              <a:latin typeface="Calibri" panose="020F0502020204030204"/>
            </a:endParaRPr>
          </a:p>
          <a:p>
            <a:pPr marL="513715"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3864" y="6477000"/>
            <a:ext cx="173736" cy="134112"/>
          </a:xfrm>
          <a:prstGeom prst="rect">
            <a:avLst/>
          </a:prstGeom>
        </p:spPr>
        <p:txBody>
          <a:bodyPr wrap="none" lIns="0" tIns="0" rIns="0" bIns="0">
            <a:noAutofit/>
          </a:bodyPr>
          <a:p>
            <a:pPr indent="0"/>
            <a:r>
              <a:rPr lang="en-US" sz="800" b="1">
                <a:solidFill>
                  <a:srgbClr val="888888"/>
                </a:solidFill>
                <a:latin typeface="Arial" panose="020B0604020202020204"/>
              </a:rPr>
              <a:t>21</a:t>
            </a:r>
            <a:endParaRPr lang="en-US" sz="800" b="1">
              <a:solidFill>
                <a:srgbClr val="888888"/>
              </a:solidFill>
              <a:latin typeface="Arial" panose="020B0604020202020204"/>
            </a:endParaRPr>
          </a:p>
        </p:txBody>
      </p:sp>
    </p:spTree>
  </p:cSld>
  <p:clrMapOvr>
    <a:overrideClrMapping bg1="lt1" tx1="dk1" bg2="lt2" tx2="dk2" accent1="accent1" accent2="accent2" accent3="accent3" accent4="accent4" accent5="accent5" accent6="accent6" hlink="hlink" folHlink="folHlink"/>
  </p:clrMapOvr>
</p:sld>
</file>

<file path=ppt/slides/slide3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5565648" cy="420624"/>
          </a:xfrm>
          <a:prstGeom prst="rect">
            <a:avLst/>
          </a:prstGeom>
        </p:spPr>
        <p:txBody>
          <a:bodyPr wrap="none" lIns="0" tIns="0" rIns="0" bIns="0">
            <a:noAutofit/>
          </a:bodyPr>
          <a:p>
            <a:pPr indent="0"/>
            <a:r>
              <a:rPr lang="en-US" sz="4200">
                <a:latin typeface="Calibri" panose="020F0502020204030204"/>
              </a:rPr>
              <a:t>Redirect to Action Result</a:t>
            </a:r>
            <a:endParaRPr lang="en-US" sz="4200">
              <a:latin typeface="Calibri" panose="020F0502020204030204"/>
            </a:endParaRPr>
          </a:p>
        </p:txBody>
      </p:sp>
      <p:sp>
        <p:nvSpPr>
          <p:cNvPr id="3" name="Rectangles 2"/>
          <p:cNvSpPr/>
          <p:nvPr/>
        </p:nvSpPr>
        <p:spPr>
          <a:xfrm>
            <a:off x="920496" y="1908048"/>
            <a:ext cx="10186416" cy="1435608"/>
          </a:xfrm>
          <a:prstGeom prst="rect">
            <a:avLst/>
          </a:prstGeom>
        </p:spPr>
        <p:txBody>
          <a:bodyPr lIns="0" tIns="0" rIns="0" bIns="0">
            <a:noAutofit/>
          </a:bodyPr>
          <a:p>
            <a:pPr indent="0">
              <a:lnSpc>
                <a:spcPts val="3000"/>
              </a:lnSpc>
              <a:spcAft>
                <a:spcPts val="2940"/>
              </a:spcAft>
            </a:pPr>
            <a:r>
              <a:rPr lang="en-US" sz="2600">
                <a:latin typeface="Calibri" panose="020F0502020204030204"/>
              </a:rPr>
              <a:t>Redirect to Action result is returning the result to a specified controller and action method. Controller name is optional in Redirect to Action method. If not mentioned, Controller name redirects to a mentioned action method in current Controller</a:t>
            </a:r>
            <a:endParaRPr lang="en-US" sz="2600">
              <a:latin typeface="Calibri" panose="020F0502020204030204"/>
            </a:endParaRPr>
          </a:p>
        </p:txBody>
      </p:sp>
      <p:sp>
        <p:nvSpPr>
          <p:cNvPr id="4" name="Rectangles 3"/>
          <p:cNvSpPr/>
          <p:nvPr/>
        </p:nvSpPr>
        <p:spPr>
          <a:xfrm>
            <a:off x="1298448" y="4075176"/>
            <a:ext cx="5812536" cy="1072896"/>
          </a:xfrm>
          <a:prstGeom prst="rect">
            <a:avLst/>
          </a:prstGeom>
        </p:spPr>
        <p:txBody>
          <a:bodyPr lIns="0" tIns="0" rIns="0" bIns="0">
            <a:noAutofit/>
          </a:bodyPr>
          <a:p>
            <a:pPr indent="0">
              <a:spcBef>
                <a:spcPts val="2940"/>
              </a:spcBef>
              <a:spcAft>
                <a:spcPts val="420"/>
              </a:spcAft>
            </a:pPr>
            <a:r>
              <a:rPr lang="en-US" sz="1700">
                <a:solidFill>
                  <a:srgbClr val="0000FC"/>
                </a:solidFill>
                <a:latin typeface="Calibri" panose="020F0502020204030204"/>
              </a:rPr>
              <a:t>public </a:t>
            </a:r>
            <a:r>
              <a:rPr lang="en-US" sz="1700">
                <a:latin typeface="Calibri" panose="020F0502020204030204"/>
              </a:rPr>
              <a:t>ActionResult lndex()</a:t>
            </a:r>
            <a:endParaRPr lang="en-US" sz="1700">
              <a:latin typeface="Calibri" panose="020F0502020204030204"/>
            </a:endParaRPr>
          </a:p>
          <a:p>
            <a:pPr marL="447675" indent="0">
              <a:spcAft>
                <a:spcPts val="420"/>
              </a:spcAft>
            </a:pPr>
            <a:r>
              <a:rPr lang="en-US" sz="2600">
                <a:latin typeface="Calibri" panose="020F0502020204030204"/>
              </a:rPr>
              <a:t>{</a:t>
            </a:r>
            <a:endParaRPr lang="en-US" sz="2600">
              <a:latin typeface="Calibri" panose="020F0502020204030204"/>
            </a:endParaRPr>
          </a:p>
          <a:p>
            <a:pPr marL="714375" indent="0">
              <a:spcAft>
                <a:spcPts val="420"/>
              </a:spcAft>
            </a:pPr>
            <a:r>
              <a:rPr lang="en-US" sz="1700">
                <a:solidFill>
                  <a:srgbClr val="0000FC"/>
                </a:solidFill>
                <a:latin typeface="Calibri" panose="020F0502020204030204"/>
              </a:rPr>
              <a:t>return </a:t>
            </a:r>
            <a:r>
              <a:rPr lang="en-US" sz="1700">
                <a:solidFill>
                  <a:srgbClr val="470908"/>
                </a:solidFill>
                <a:latin typeface="Calibri" panose="020F0502020204030204"/>
              </a:rPr>
              <a:t>RedirectToActionfGetStudents", </a:t>
            </a:r>
            <a:r>
              <a:rPr lang="en-US" sz="1700">
                <a:solidFill>
                  <a:srgbClr val="9C1413"/>
                </a:solidFill>
                <a:latin typeface="Calibri" panose="020F0502020204030204"/>
              </a:rPr>
              <a:t>"Student");</a:t>
            </a:r>
            <a:endParaRPr lang="en-US" sz="1700">
              <a:solidFill>
                <a:srgbClr val="9C1413"/>
              </a:solidFill>
              <a:latin typeface="Calibri" panose="020F0502020204030204"/>
            </a:endParaRPr>
          </a:p>
          <a:p>
            <a:pPr marL="447675"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724400" y="1606296"/>
            <a:ext cx="2660904" cy="499872"/>
          </a:xfrm>
          <a:prstGeom prst="rect">
            <a:avLst/>
          </a:prstGeom>
        </p:spPr>
        <p:txBody>
          <a:bodyPr wrap="none" lIns="0" tIns="0" rIns="0" bIns="0">
            <a:noAutofit/>
          </a:bodyPr>
          <a:p>
            <a:pPr indent="0" algn="ctr">
              <a:spcAft>
                <a:spcPts val="5460"/>
              </a:spcAft>
            </a:pPr>
            <a:r>
              <a:rPr lang="en-US" sz="5300" b="1" spc="-100">
                <a:solidFill>
                  <a:srgbClr val="BF0000"/>
                </a:solidFill>
                <a:latin typeface="Calibri" panose="020F0502020204030204"/>
              </a:rPr>
              <a:t>Session-3</a:t>
            </a:r>
            <a:endParaRPr lang="en-US" sz="5300" b="1" spc="-100">
              <a:solidFill>
                <a:srgbClr val="BF0000"/>
              </a:solidFill>
              <a:latin typeface="Calibri" panose="020F0502020204030204"/>
            </a:endParaRPr>
          </a:p>
        </p:txBody>
      </p:sp>
      <p:sp>
        <p:nvSpPr>
          <p:cNvPr id="3" name="Rectangles 2"/>
          <p:cNvSpPr/>
          <p:nvPr/>
        </p:nvSpPr>
        <p:spPr>
          <a:xfrm>
            <a:off x="2563368" y="3075432"/>
            <a:ext cx="7010400" cy="512064"/>
          </a:xfrm>
          <a:prstGeom prst="rect">
            <a:avLst/>
          </a:prstGeom>
        </p:spPr>
        <p:txBody>
          <a:bodyPr wrap="none" lIns="0" tIns="0" rIns="0" bIns="0">
            <a:noAutofit/>
          </a:bodyPr>
          <a:p>
            <a:pPr indent="0" algn="ctr">
              <a:spcBef>
                <a:spcPts val="5460"/>
              </a:spcBef>
            </a:pPr>
            <a:r>
              <a:rPr lang="en-US" sz="5300" b="1" spc="-100">
                <a:latin typeface="Calibri" panose="020F0502020204030204"/>
              </a:rPr>
              <a:t>Introduction to C# Basics</a:t>
            </a:r>
            <a:endParaRPr lang="en-US" sz="5300" b="1" spc="-1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13816"/>
            <a:ext cx="2523744" cy="420624"/>
          </a:xfrm>
          <a:prstGeom prst="rect">
            <a:avLst/>
          </a:prstGeom>
        </p:spPr>
        <p:txBody>
          <a:bodyPr wrap="none" lIns="0" tIns="0" rIns="0" bIns="0">
            <a:noAutofit/>
          </a:bodyPr>
          <a:p>
            <a:pPr indent="0"/>
            <a:r>
              <a:rPr lang="en-US" sz="4200">
                <a:latin typeface="Calibri" panose="020F0502020204030204"/>
              </a:rPr>
              <a:t>Json Result</a:t>
            </a:r>
            <a:endParaRPr lang="en-US" sz="4200">
              <a:latin typeface="Calibri" panose="020F0502020204030204"/>
            </a:endParaRPr>
          </a:p>
        </p:txBody>
      </p:sp>
      <p:sp>
        <p:nvSpPr>
          <p:cNvPr id="3" name="Rectangles 2"/>
          <p:cNvSpPr/>
          <p:nvPr/>
        </p:nvSpPr>
        <p:spPr>
          <a:xfrm>
            <a:off x="905256" y="1926336"/>
            <a:ext cx="2782824" cy="2959608"/>
          </a:xfrm>
          <a:prstGeom prst="rect">
            <a:avLst/>
          </a:prstGeom>
        </p:spPr>
        <p:txBody>
          <a:bodyPr lIns="0" tIns="0" rIns="0" bIns="0">
            <a:noAutofit/>
          </a:bodyPr>
          <a:p>
            <a:pPr indent="0">
              <a:lnSpc>
                <a:spcPts val="2950"/>
              </a:lnSpc>
            </a:pPr>
            <a:r>
              <a:rPr lang="en-US" sz="2600">
                <a:latin typeface="Calibri" panose="020F0502020204030204"/>
              </a:rPr>
              <a:t>Json </a:t>
            </a:r>
            <a:r>
              <a:rPr lang="en-US" sz="2300">
                <a:latin typeface="Calibri" panose="020F0502020204030204"/>
              </a:rPr>
              <a:t>(JavaScript Object Notation) </a:t>
            </a:r>
            <a:r>
              <a:rPr lang="en-US" sz="2600">
                <a:latin typeface="Calibri" panose="020F0502020204030204"/>
              </a:rPr>
              <a:t>result is a significant Action Result in MVC. It will return simple text file format and key value pairs.</a:t>
            </a:r>
            <a:endParaRPr lang="en-US" sz="2600">
              <a:latin typeface="Calibri" panose="020F0502020204030204"/>
            </a:endParaRPr>
          </a:p>
        </p:txBody>
      </p:sp>
      <p:sp>
        <p:nvSpPr>
          <p:cNvPr id="4" name="Rectangles 3"/>
          <p:cNvSpPr/>
          <p:nvPr/>
        </p:nvSpPr>
        <p:spPr>
          <a:xfrm>
            <a:off x="3913632" y="1536192"/>
            <a:ext cx="5556504" cy="4126992"/>
          </a:xfrm>
          <a:prstGeom prst="rect">
            <a:avLst/>
          </a:prstGeom>
        </p:spPr>
        <p:txBody>
          <a:bodyPr lIns="0" tIns="0" rIns="0" bIns="0">
            <a:noAutofit/>
          </a:bodyPr>
          <a:p>
            <a:pPr indent="0">
              <a:spcAft>
                <a:spcPts val="210"/>
              </a:spcAft>
            </a:pPr>
            <a:r>
              <a:rPr lang="en-US" sz="1600">
                <a:solidFill>
                  <a:srgbClr val="0000FC"/>
                </a:solidFill>
                <a:latin typeface="Arial" panose="020B0604020202020204"/>
              </a:rPr>
              <a:t>public </a:t>
            </a:r>
            <a:r>
              <a:rPr lang="en-US" sz="1600">
                <a:latin typeface="Arial" panose="020B0604020202020204"/>
              </a:rPr>
              <a:t>JsonResult GetAIIStudents()</a:t>
            </a:r>
            <a:endParaRPr lang="en-US" sz="1600">
              <a:latin typeface="Arial" panose="020B0604020202020204"/>
            </a:endParaRPr>
          </a:p>
          <a:p>
            <a:pPr indent="0">
              <a:spcAft>
                <a:spcPts val="210"/>
              </a:spcAft>
            </a:pPr>
            <a:r>
              <a:rPr lang="en-US" sz="2600">
                <a:latin typeface="Calibri" panose="020F0502020204030204"/>
              </a:rPr>
              <a:t>{</a:t>
            </a:r>
            <a:endParaRPr lang="en-US" sz="2600">
              <a:latin typeface="Calibri" panose="020F0502020204030204"/>
            </a:endParaRPr>
          </a:p>
          <a:p>
            <a:pPr indent="0">
              <a:spcAft>
                <a:spcPts val="210"/>
              </a:spcAft>
            </a:pPr>
            <a:r>
              <a:rPr lang="en-US" sz="1600">
                <a:latin typeface="Arial" panose="020B0604020202020204"/>
              </a:rPr>
              <a:t>List&lt;Student&gt; students = </a:t>
            </a:r>
            <a:r>
              <a:rPr lang="en-US" sz="1600">
                <a:solidFill>
                  <a:srgbClr val="0000FC"/>
                </a:solidFill>
                <a:latin typeface="Arial" panose="020B0604020202020204"/>
              </a:rPr>
              <a:t>new </a:t>
            </a:r>
            <a:r>
              <a:rPr lang="en-US" sz="1600">
                <a:latin typeface="Arial" panose="020B0604020202020204"/>
              </a:rPr>
              <a:t>List&lt;Student&gt;()</a:t>
            </a:r>
            <a:endParaRPr lang="en-US" sz="1600">
              <a:latin typeface="Arial" panose="020B0604020202020204"/>
            </a:endParaRPr>
          </a:p>
          <a:p>
            <a:pPr indent="0">
              <a:spcAft>
                <a:spcPts val="210"/>
              </a:spcAft>
            </a:pPr>
            <a:r>
              <a:rPr lang="en-US" sz="2600">
                <a:latin typeface="Calibri" panose="020F0502020204030204"/>
              </a:rPr>
              <a:t>{</a:t>
            </a:r>
            <a:endParaRPr lang="en-US" sz="2600">
              <a:latin typeface="Calibri" panose="020F0502020204030204"/>
            </a:endParaRPr>
          </a:p>
          <a:p>
            <a:pPr indent="0">
              <a:lnSpc>
                <a:spcPts val="2230"/>
              </a:lnSpc>
            </a:pPr>
            <a:r>
              <a:rPr lang="en-US" sz="1600">
                <a:solidFill>
                  <a:srgbClr val="0000FC"/>
                </a:solidFill>
                <a:latin typeface="Arial" panose="020B0604020202020204"/>
              </a:rPr>
              <a:t>new </a:t>
            </a:r>
            <a:r>
              <a:rPr lang="en-US" sz="1600">
                <a:latin typeface="Arial" panose="020B0604020202020204"/>
              </a:rPr>
              <a:t>Student</a:t>
            </a:r>
            <a:endParaRPr lang="en-US" sz="1600">
              <a:latin typeface="Arial" panose="020B0604020202020204"/>
            </a:endParaRPr>
          </a:p>
          <a:p>
            <a:pPr indent="0">
              <a:lnSpc>
                <a:spcPts val="2230"/>
              </a:lnSpc>
            </a:pPr>
            <a:r>
              <a:rPr lang="en-US" sz="2600">
                <a:latin typeface="Calibri" panose="020F0502020204030204"/>
              </a:rPr>
              <a:t>{</a:t>
            </a:r>
            <a:endParaRPr lang="en-US" sz="2600">
              <a:latin typeface="Calibri" panose="020F0502020204030204"/>
            </a:endParaRPr>
          </a:p>
          <a:p>
            <a:pPr indent="0">
              <a:spcAft>
                <a:spcPts val="210"/>
              </a:spcAft>
            </a:pPr>
            <a:r>
              <a:rPr lang="en-US" sz="1600">
                <a:latin typeface="Arial" panose="020B0604020202020204"/>
              </a:rPr>
              <a:t>Studentld = 1,</a:t>
            </a:r>
            <a:endParaRPr lang="en-US" sz="1600">
              <a:latin typeface="Arial" panose="020B0604020202020204"/>
            </a:endParaRPr>
          </a:p>
          <a:p>
            <a:pPr indent="0">
              <a:spcAft>
                <a:spcPts val="210"/>
              </a:spcAft>
            </a:pPr>
            <a:r>
              <a:rPr lang="en-US" sz="1600">
                <a:latin typeface="Arial" panose="020B0604020202020204"/>
              </a:rPr>
              <a:t>StudentName = </a:t>
            </a:r>
            <a:r>
              <a:rPr lang="en-US" sz="1600">
                <a:solidFill>
                  <a:srgbClr val="9C1413"/>
                </a:solidFill>
                <a:latin typeface="Arial" panose="020B0604020202020204"/>
              </a:rPr>
              <a:t>"Alex"</a:t>
            </a:r>
            <a:endParaRPr lang="en-US" sz="1600">
              <a:solidFill>
                <a:srgbClr val="9C1413"/>
              </a:solidFill>
              <a:latin typeface="Arial" panose="020B0604020202020204"/>
            </a:endParaRPr>
          </a:p>
          <a:p>
            <a:pPr indent="0">
              <a:spcAft>
                <a:spcPts val="210"/>
              </a:spcAft>
            </a:pPr>
            <a:r>
              <a:rPr lang="en-US" sz="2600">
                <a:latin typeface="Calibri" panose="020F0502020204030204"/>
              </a:rPr>
              <a:t>}.</a:t>
            </a:r>
            <a:endParaRPr lang="en-US" sz="2600">
              <a:latin typeface="Calibri" panose="020F0502020204030204"/>
            </a:endParaRPr>
          </a:p>
          <a:p>
            <a:pPr indent="0">
              <a:lnSpc>
                <a:spcPts val="2230"/>
              </a:lnSpc>
            </a:pPr>
            <a:r>
              <a:rPr lang="en-US" sz="1600">
                <a:solidFill>
                  <a:srgbClr val="0000FC"/>
                </a:solidFill>
                <a:latin typeface="Arial" panose="020B0604020202020204"/>
              </a:rPr>
              <a:t>new </a:t>
            </a:r>
            <a:r>
              <a:rPr lang="en-US" sz="1600">
                <a:latin typeface="Arial" panose="020B0604020202020204"/>
              </a:rPr>
              <a:t>Student</a:t>
            </a:r>
            <a:endParaRPr lang="en-US" sz="1600">
              <a:latin typeface="Arial" panose="020B0604020202020204"/>
            </a:endParaRPr>
          </a:p>
          <a:p>
            <a:pPr indent="0">
              <a:lnSpc>
                <a:spcPts val="2230"/>
              </a:lnSpc>
            </a:pPr>
            <a:r>
              <a:rPr lang="en-US" sz="2600">
                <a:latin typeface="Calibri" panose="020F0502020204030204"/>
              </a:rPr>
              <a:t>{</a:t>
            </a:r>
            <a:endParaRPr lang="en-US" sz="2600">
              <a:latin typeface="Calibri" panose="020F0502020204030204"/>
            </a:endParaRPr>
          </a:p>
          <a:p>
            <a:pPr indent="0">
              <a:spcAft>
                <a:spcPts val="210"/>
              </a:spcAft>
            </a:pPr>
            <a:r>
              <a:rPr lang="en-US" sz="1600">
                <a:latin typeface="Arial" panose="020B0604020202020204"/>
              </a:rPr>
              <a:t>Studentld = 2,</a:t>
            </a:r>
            <a:endParaRPr lang="en-US" sz="1600">
              <a:latin typeface="Arial" panose="020B0604020202020204"/>
            </a:endParaRPr>
          </a:p>
          <a:p>
            <a:pPr indent="0">
              <a:spcAft>
                <a:spcPts val="210"/>
              </a:spcAft>
            </a:pPr>
            <a:r>
              <a:rPr lang="en-US" sz="1600">
                <a:latin typeface="Arial" panose="020B0604020202020204"/>
              </a:rPr>
              <a:t>StudentName = </a:t>
            </a:r>
            <a:r>
              <a:rPr lang="en-US" sz="1600">
                <a:solidFill>
                  <a:srgbClr val="9C1413"/>
                </a:solidFill>
                <a:latin typeface="Arial" panose="020B0604020202020204"/>
              </a:rPr>
              <a:t>"Smith"</a:t>
            </a:r>
            <a:endParaRPr lang="en-US" sz="1600">
              <a:solidFill>
                <a:srgbClr val="9C1413"/>
              </a:solidFill>
              <a:latin typeface="Arial" panose="020B0604020202020204"/>
            </a:endParaRPr>
          </a:p>
          <a:p>
            <a:pPr indent="0">
              <a:spcAft>
                <a:spcPts val="210"/>
              </a:spcAft>
            </a:pPr>
            <a:r>
              <a:rPr lang="en-US" sz="2600">
                <a:latin typeface="Calibri" panose="020F0502020204030204"/>
              </a:rPr>
              <a:t>}</a:t>
            </a:r>
            <a:endParaRPr lang="en-US" sz="2600">
              <a:latin typeface="Calibri" panose="020F0502020204030204"/>
            </a:endParaRPr>
          </a:p>
          <a:p>
            <a:pPr indent="0">
              <a:spcAft>
                <a:spcPts val="1470"/>
              </a:spcAft>
            </a:pPr>
            <a:r>
              <a:rPr lang="en-US" sz="2600">
                <a:latin typeface="Calibri" panose="020F0502020204030204"/>
              </a:rPr>
              <a:t>};</a:t>
            </a:r>
            <a:endParaRPr lang="en-US" sz="2600">
              <a:latin typeface="Calibri" panose="020F0502020204030204"/>
            </a:endParaRPr>
          </a:p>
          <a:p>
            <a:pPr indent="0"/>
            <a:r>
              <a:rPr lang="en-US" sz="1600">
                <a:solidFill>
                  <a:srgbClr val="0000FC"/>
                </a:solidFill>
                <a:latin typeface="Arial" panose="020B0604020202020204"/>
              </a:rPr>
              <a:t>return </a:t>
            </a:r>
            <a:r>
              <a:rPr lang="en-US" sz="1600">
                <a:latin typeface="Arial" panose="020B0604020202020204"/>
              </a:rPr>
              <a:t>Json(students, JsonRequestBehavior.AllowGet);</a:t>
            </a:r>
            <a:endParaRPr lang="en-US" sz="1600">
              <a:latin typeface="Arial" panose="020B060402020202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286000" cy="420624"/>
          </a:xfrm>
          <a:prstGeom prst="rect">
            <a:avLst/>
          </a:prstGeom>
        </p:spPr>
        <p:txBody>
          <a:bodyPr wrap="none" lIns="0" tIns="0" rIns="0" bIns="0">
            <a:noAutofit/>
          </a:bodyPr>
          <a:p>
            <a:pPr indent="0"/>
            <a:r>
              <a:rPr lang="en-US" sz="4200">
                <a:latin typeface="Calibri" panose="020F0502020204030204"/>
              </a:rPr>
              <a:t>File Result</a:t>
            </a:r>
            <a:endParaRPr lang="en-US" sz="4200">
              <a:latin typeface="Calibri" panose="020F0502020204030204"/>
            </a:endParaRPr>
          </a:p>
        </p:txBody>
      </p:sp>
      <p:sp>
        <p:nvSpPr>
          <p:cNvPr id="3" name="Rectangles 2"/>
          <p:cNvSpPr/>
          <p:nvPr/>
        </p:nvSpPr>
        <p:spPr>
          <a:xfrm>
            <a:off x="911352" y="1908048"/>
            <a:ext cx="10119360" cy="728472"/>
          </a:xfrm>
          <a:prstGeom prst="rect">
            <a:avLst/>
          </a:prstGeom>
        </p:spPr>
        <p:txBody>
          <a:bodyPr lIns="0" tIns="0" rIns="0" bIns="0">
            <a:noAutofit/>
          </a:bodyPr>
          <a:p>
            <a:pPr indent="0" algn="just">
              <a:lnSpc>
                <a:spcPts val="3000"/>
              </a:lnSpc>
              <a:spcAft>
                <a:spcPts val="6300"/>
              </a:spcAft>
            </a:pPr>
            <a:r>
              <a:rPr lang="en-US" sz="2600">
                <a:latin typeface="Calibri" panose="020F0502020204030204"/>
              </a:rPr>
              <a:t>File Result returns different file format view page when we implement file download concept in MVC using file result.</a:t>
            </a:r>
            <a:endParaRPr lang="en-US" sz="2600">
              <a:latin typeface="Calibri" panose="020F0502020204030204"/>
            </a:endParaRPr>
          </a:p>
        </p:txBody>
      </p:sp>
      <p:sp>
        <p:nvSpPr>
          <p:cNvPr id="4" name="Rectangles 3"/>
          <p:cNvSpPr/>
          <p:nvPr/>
        </p:nvSpPr>
        <p:spPr>
          <a:xfrm>
            <a:off x="2453640" y="3916680"/>
            <a:ext cx="3953256" cy="1072896"/>
          </a:xfrm>
          <a:prstGeom prst="rect">
            <a:avLst/>
          </a:prstGeom>
        </p:spPr>
        <p:txBody>
          <a:bodyPr lIns="0" tIns="0" rIns="0" bIns="0">
            <a:noAutofit/>
          </a:bodyPr>
          <a:p>
            <a:pPr indent="0">
              <a:spcBef>
                <a:spcPts val="6300"/>
              </a:spcBef>
              <a:spcAft>
                <a:spcPts val="420"/>
              </a:spcAft>
            </a:pPr>
            <a:r>
              <a:rPr lang="en-US" sz="1700">
                <a:solidFill>
                  <a:srgbClr val="0000FC"/>
                </a:solidFill>
                <a:latin typeface="Calibri" panose="020F0502020204030204"/>
              </a:rPr>
              <a:t>public </a:t>
            </a:r>
            <a:r>
              <a:rPr lang="en-US" sz="1700">
                <a:latin typeface="Calibri" panose="020F0502020204030204"/>
              </a:rPr>
              <a:t>ActionResult lndex()</a:t>
            </a:r>
            <a:endParaRPr lang="en-US" sz="1700">
              <a:latin typeface="Calibri" panose="020F0502020204030204"/>
            </a:endParaRPr>
          </a:p>
          <a:p>
            <a:pPr marL="451485" indent="0">
              <a:spcAft>
                <a:spcPts val="420"/>
              </a:spcAft>
            </a:pPr>
            <a:r>
              <a:rPr lang="en-US" sz="2600">
                <a:latin typeface="Calibri" panose="020F0502020204030204"/>
              </a:rPr>
              <a:t>{</a:t>
            </a:r>
            <a:endParaRPr lang="en-US" sz="2600">
              <a:latin typeface="Calibri" panose="020F0502020204030204"/>
            </a:endParaRPr>
          </a:p>
          <a:p>
            <a:pPr marL="718185" indent="0">
              <a:spcAft>
                <a:spcPts val="420"/>
              </a:spcAft>
            </a:pPr>
            <a:r>
              <a:rPr lang="en-US" sz="1700">
                <a:solidFill>
                  <a:srgbClr val="0000FC"/>
                </a:solidFill>
                <a:latin typeface="Calibri" panose="020F0502020204030204"/>
              </a:rPr>
              <a:t>return </a:t>
            </a:r>
            <a:r>
              <a:rPr lang="en-US" sz="1700">
                <a:solidFill>
                  <a:srgbClr val="750910"/>
                </a:solidFill>
                <a:latin typeface="Calibri" panose="020F0502020204030204"/>
              </a:rPr>
              <a:t>File("Web.Config", "text");</a:t>
            </a:r>
            <a:endParaRPr lang="en-US" sz="1700">
              <a:solidFill>
                <a:srgbClr val="750910"/>
              </a:solidFill>
              <a:latin typeface="Calibri" panose="020F0502020204030204"/>
            </a:endParaRPr>
          </a:p>
          <a:p>
            <a:pPr marL="451485"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3328416" cy="420624"/>
          </a:xfrm>
          <a:prstGeom prst="rect">
            <a:avLst/>
          </a:prstGeom>
        </p:spPr>
        <p:txBody>
          <a:bodyPr wrap="none" lIns="0" tIns="0" rIns="0" bIns="0">
            <a:noAutofit/>
          </a:bodyPr>
          <a:p>
            <a:pPr indent="0"/>
            <a:r>
              <a:rPr lang="en-US" sz="4200">
                <a:latin typeface="Calibri" panose="020F0502020204030204"/>
              </a:rPr>
              <a:t>Content Result</a:t>
            </a:r>
            <a:endParaRPr lang="en-US" sz="4200">
              <a:latin typeface="Calibri" panose="020F0502020204030204"/>
            </a:endParaRPr>
          </a:p>
        </p:txBody>
      </p:sp>
      <p:sp>
        <p:nvSpPr>
          <p:cNvPr id="3" name="Rectangles 2"/>
          <p:cNvSpPr/>
          <p:nvPr/>
        </p:nvSpPr>
        <p:spPr>
          <a:xfrm>
            <a:off x="911352" y="1908048"/>
            <a:ext cx="10107168" cy="1112520"/>
          </a:xfrm>
          <a:prstGeom prst="rect">
            <a:avLst/>
          </a:prstGeom>
        </p:spPr>
        <p:txBody>
          <a:bodyPr lIns="0" tIns="0" rIns="0" bIns="0">
            <a:noAutofit/>
          </a:bodyPr>
          <a:p>
            <a:pPr indent="0">
              <a:lnSpc>
                <a:spcPts val="3000"/>
              </a:lnSpc>
              <a:spcAft>
                <a:spcPts val="2520"/>
              </a:spcAft>
            </a:pPr>
            <a:r>
              <a:rPr lang="en-US" sz="2600">
                <a:latin typeface="Calibri" panose="020F0502020204030204"/>
              </a:rPr>
              <a:t>Content result returns different content's format to view. MVC returns different format using content return like HTML format, Java Script format and any other format.</a:t>
            </a:r>
            <a:endParaRPr lang="en-US" sz="2600">
              <a:latin typeface="Calibri" panose="020F0502020204030204"/>
            </a:endParaRPr>
          </a:p>
        </p:txBody>
      </p:sp>
      <p:sp>
        <p:nvSpPr>
          <p:cNvPr id="4" name="Rectangles 3"/>
          <p:cNvSpPr/>
          <p:nvPr/>
        </p:nvSpPr>
        <p:spPr>
          <a:xfrm>
            <a:off x="1097280" y="3605784"/>
            <a:ext cx="6592824" cy="1072896"/>
          </a:xfrm>
          <a:prstGeom prst="rect">
            <a:avLst/>
          </a:prstGeom>
        </p:spPr>
        <p:txBody>
          <a:bodyPr lIns="0" tIns="0" rIns="0" bIns="0">
            <a:noAutofit/>
          </a:bodyPr>
          <a:p>
            <a:pPr indent="0">
              <a:spcBef>
                <a:spcPts val="2520"/>
              </a:spcBef>
              <a:spcAft>
                <a:spcPts val="420"/>
              </a:spcAft>
            </a:pPr>
            <a:r>
              <a:rPr lang="en-US" sz="1700">
                <a:solidFill>
                  <a:srgbClr val="0000FC"/>
                </a:solidFill>
                <a:latin typeface="Calibri" panose="020F0502020204030204"/>
              </a:rPr>
              <a:t>public </a:t>
            </a:r>
            <a:r>
              <a:rPr lang="en-US" sz="1700">
                <a:latin typeface="Calibri" panose="020F0502020204030204"/>
              </a:rPr>
              <a:t>ActionResult lndex()</a:t>
            </a:r>
            <a:endParaRPr lang="en-US" sz="1700">
              <a:latin typeface="Calibri" panose="020F0502020204030204"/>
            </a:endParaRPr>
          </a:p>
          <a:p>
            <a:pPr marL="512445" indent="0">
              <a:spcAft>
                <a:spcPts val="420"/>
              </a:spcAft>
            </a:pPr>
            <a:r>
              <a:rPr lang="en-US" sz="2600">
                <a:latin typeface="Calibri" panose="020F0502020204030204"/>
              </a:rPr>
              <a:t>{</a:t>
            </a:r>
            <a:endParaRPr lang="en-US" sz="2600">
              <a:latin typeface="Calibri" panose="020F0502020204030204"/>
            </a:endParaRPr>
          </a:p>
          <a:p>
            <a:pPr marL="779145" indent="0">
              <a:spcAft>
                <a:spcPts val="420"/>
              </a:spcAft>
            </a:pPr>
            <a:r>
              <a:rPr lang="en-US" sz="1700">
                <a:solidFill>
                  <a:srgbClr val="0000FC"/>
                </a:solidFill>
                <a:latin typeface="Calibri" panose="020F0502020204030204"/>
              </a:rPr>
              <a:t>return </a:t>
            </a:r>
            <a:r>
              <a:rPr lang="en-US" sz="1700">
                <a:solidFill>
                  <a:srgbClr val="750910"/>
                </a:solidFill>
                <a:latin typeface="Calibri" panose="020F0502020204030204"/>
              </a:rPr>
              <a:t>Content("&lt;script&gt;alert('Welcome </a:t>
            </a:r>
            <a:r>
              <a:rPr lang="en-US" sz="1700">
                <a:solidFill>
                  <a:srgbClr val="9C1413"/>
                </a:solidFill>
                <a:latin typeface="Calibri" panose="020F0502020204030204"/>
              </a:rPr>
              <a:t>To All');&lt;/script&gt;");</a:t>
            </a:r>
            <a:endParaRPr lang="en-US" sz="1700">
              <a:solidFill>
                <a:srgbClr val="9C1413"/>
              </a:solidFill>
              <a:latin typeface="Calibri" panose="020F0502020204030204"/>
            </a:endParaRPr>
          </a:p>
          <a:p>
            <a:pPr marL="512445"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3864"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25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11096"/>
            <a:ext cx="10271760" cy="1176528"/>
          </a:xfrm>
          <a:prstGeom prst="rect">
            <a:avLst/>
          </a:prstGeom>
        </p:spPr>
        <p:txBody>
          <a:bodyPr lIns="0" tIns="0" rIns="0" bIns="0">
            <a:noAutofit/>
          </a:bodyPr>
          <a:p>
            <a:pPr indent="0" algn="just">
              <a:spcAft>
                <a:spcPts val="1260"/>
              </a:spcAft>
            </a:pPr>
            <a:r>
              <a:rPr lang="en-US" sz="2600">
                <a:latin typeface="Calibri" panose="020F0502020204030204"/>
              </a:rPr>
              <a:t>1.    C .Net Web Developers Guide by Syngress</a:t>
            </a:r>
            <a:endParaRPr lang="en-US" sz="2600">
              <a:latin typeface="Calibri" panose="020F0502020204030204"/>
            </a:endParaRPr>
          </a:p>
          <a:p>
            <a:pPr marL="622300" indent="-622300">
              <a:lnSpc>
                <a:spcPts val="3025"/>
              </a:lnSpc>
            </a:pPr>
            <a:r>
              <a:rPr lang="en-US" sz="2600">
                <a:latin typeface="Calibri" panose="020F0502020204030204"/>
              </a:rPr>
              <a:t>2.    ASP.NET 4.5, Covers C# and VB Codes, Black Book, Kogent Learning Solutions Inc.</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6784" cy="134112"/>
          </a:xfrm>
          <a:prstGeom prst="rect">
            <a:avLst/>
          </a:prstGeom>
        </p:spPr>
        <p:txBody>
          <a:bodyPr wrap="none" lIns="0" tIns="0" rIns="0" bIns="0">
            <a:noAutofit/>
          </a:bodyPr>
          <a:p>
            <a:pPr indent="0"/>
            <a:r>
              <a:rPr lang="en-US" sz="1100">
                <a:solidFill>
                  <a:srgbClr val="888888"/>
                </a:solidFill>
                <a:latin typeface="Calibri" panose="020F0502020204030204"/>
              </a:rPr>
              <a:t>26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50664" y="1606296"/>
            <a:ext cx="3008376" cy="499872"/>
          </a:xfrm>
          <a:prstGeom prst="rect">
            <a:avLst/>
          </a:prstGeom>
        </p:spPr>
        <p:txBody>
          <a:bodyPr wrap="none" lIns="0" tIns="0" rIns="0" bIns="0">
            <a:noAutofit/>
          </a:bodyPr>
          <a:p>
            <a:pPr indent="0" algn="ctr">
              <a:spcAft>
                <a:spcPts val="5460"/>
              </a:spcAft>
            </a:pPr>
            <a:r>
              <a:rPr lang="en-US" sz="5300" b="1" spc="-100">
                <a:solidFill>
                  <a:srgbClr val="BF0000"/>
                </a:solidFill>
                <a:latin typeface="Calibri" panose="020F0502020204030204"/>
              </a:rPr>
              <a:t>Session-15</a:t>
            </a:r>
            <a:endParaRPr lang="en-US" sz="5300" b="1" spc="-100">
              <a:solidFill>
                <a:srgbClr val="BF0000"/>
              </a:solidFill>
              <a:latin typeface="Calibri" panose="020F0502020204030204"/>
            </a:endParaRPr>
          </a:p>
        </p:txBody>
      </p:sp>
      <p:sp>
        <p:nvSpPr>
          <p:cNvPr id="3" name="Rectangles 2"/>
          <p:cNvSpPr/>
          <p:nvPr/>
        </p:nvSpPr>
        <p:spPr>
          <a:xfrm>
            <a:off x="1639824" y="3075432"/>
            <a:ext cx="8851392" cy="1368552"/>
          </a:xfrm>
          <a:prstGeom prst="rect">
            <a:avLst/>
          </a:prstGeom>
        </p:spPr>
        <p:txBody>
          <a:bodyPr lIns="0" tIns="0" rIns="0" bIns="0">
            <a:noAutofit/>
          </a:bodyPr>
          <a:p>
            <a:pPr indent="0">
              <a:spcBef>
                <a:spcPts val="5460"/>
              </a:spcBef>
              <a:spcAft>
                <a:spcPts val="1680"/>
              </a:spcAft>
            </a:pPr>
            <a:r>
              <a:rPr lang="en-US" sz="5300" b="1" spc="-100">
                <a:latin typeface="Calibri" panose="020F0502020204030204"/>
              </a:rPr>
              <a:t>Understanding Views and State</a:t>
            </a:r>
            <a:endParaRPr lang="en-US" sz="5300" b="1" spc="-100">
              <a:latin typeface="Calibri" panose="020F0502020204030204"/>
            </a:endParaRPr>
          </a:p>
          <a:p>
            <a:pPr indent="0" algn="ctr"/>
            <a:r>
              <a:rPr lang="en-US" sz="5300" b="1" spc="-100">
                <a:latin typeface="Calibri" panose="020F0502020204030204"/>
              </a:rPr>
              <a:t>management</a:t>
            </a:r>
            <a:endParaRPr lang="en-US" sz="5300" b="1" spc="-1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2017776" cy="402336"/>
          </a:xfrm>
          <a:prstGeom prst="rect">
            <a:avLst/>
          </a:prstGeom>
        </p:spPr>
        <p:txBody>
          <a:bodyPr wrap="none" lIns="0" tIns="0" rIns="0" bIns="0">
            <a:noAutofit/>
          </a:bodyPr>
          <a:p>
            <a:pPr indent="0">
              <a:spcAft>
                <a:spcPts val="4620"/>
              </a:spcAft>
            </a:pPr>
            <a:r>
              <a:rPr lang="en-US" sz="4300">
                <a:latin typeface="Calibri" panose="020F0502020204030204"/>
              </a:rPr>
              <a:t>Contents</a:t>
            </a:r>
            <a:endParaRPr lang="en-US" sz="4300">
              <a:latin typeface="Calibri" panose="020F0502020204030204"/>
            </a:endParaRPr>
          </a:p>
        </p:txBody>
      </p:sp>
      <p:sp>
        <p:nvSpPr>
          <p:cNvPr id="3" name="Rectangles 2"/>
          <p:cNvSpPr/>
          <p:nvPr/>
        </p:nvSpPr>
        <p:spPr>
          <a:xfrm>
            <a:off x="981456" y="2072640"/>
            <a:ext cx="6571488" cy="3435096"/>
          </a:xfrm>
          <a:prstGeom prst="rect">
            <a:avLst/>
          </a:prstGeom>
        </p:spPr>
        <p:txBody>
          <a:bodyPr lIns="0" tIns="0" rIns="0" bIns="0">
            <a:noAutofit/>
          </a:bodyPr>
          <a:p>
            <a:pPr indent="0">
              <a:spcBef>
                <a:spcPts val="4620"/>
              </a:spcBef>
              <a:spcAft>
                <a:spcPts val="1260"/>
              </a:spcAft>
            </a:pPr>
            <a:r>
              <a:rPr lang="en-US" sz="2600">
                <a:latin typeface="Calibri" panose="020F0502020204030204"/>
              </a:rPr>
              <a:t>• Razor View Engine</a:t>
            </a:r>
            <a:endParaRPr lang="en-US" sz="2600">
              <a:latin typeface="Calibri" panose="020F0502020204030204"/>
            </a:endParaRPr>
          </a:p>
          <a:p>
            <a:pPr indent="0">
              <a:spcAft>
                <a:spcPts val="840"/>
              </a:spcAft>
            </a:pPr>
            <a:r>
              <a:rPr lang="en-US" sz="2600">
                <a:latin typeface="Calibri" panose="020F0502020204030204"/>
              </a:rPr>
              <a:t>•HTML Helpers</a:t>
            </a:r>
            <a:endParaRPr lang="en-US" sz="2600">
              <a:latin typeface="Calibri" panose="020F0502020204030204"/>
            </a:endParaRPr>
          </a:p>
          <a:p>
            <a:pPr marL="463550" indent="0" algn="just">
              <a:spcAft>
                <a:spcPts val="840"/>
              </a:spcAft>
            </a:pPr>
            <a:r>
              <a:rPr lang="en-US" sz="2300">
                <a:latin typeface="Calibri" panose="020F0502020204030204"/>
              </a:rPr>
              <a:t>•    Standard HTML Helper methods</a:t>
            </a:r>
            <a:endParaRPr lang="en-US" sz="2300">
              <a:latin typeface="Calibri" panose="020F0502020204030204"/>
            </a:endParaRPr>
          </a:p>
          <a:p>
            <a:pPr marL="463550" indent="0" algn="just">
              <a:spcAft>
                <a:spcPts val="1260"/>
              </a:spcAft>
            </a:pPr>
            <a:r>
              <a:rPr lang="en-US" sz="2300">
                <a:latin typeface="Calibri" panose="020F0502020204030204"/>
              </a:rPr>
              <a:t>•    Strongly-Typed HTML Helper</a:t>
            </a:r>
            <a:endParaRPr lang="en-US" sz="2300">
              <a:latin typeface="Calibri" panose="020F0502020204030204"/>
            </a:endParaRPr>
          </a:p>
          <a:p>
            <a:pPr indent="0">
              <a:spcAft>
                <a:spcPts val="1260"/>
              </a:spcAft>
            </a:pPr>
            <a:r>
              <a:rPr lang="en-US" sz="2600">
                <a:latin typeface="Calibri" panose="020F0502020204030204"/>
              </a:rPr>
              <a:t>•Validations using Data Annotation Attributes</a:t>
            </a:r>
            <a:endParaRPr lang="en-US" sz="2600">
              <a:latin typeface="Calibri" panose="020F0502020204030204"/>
            </a:endParaRPr>
          </a:p>
          <a:p>
            <a:pPr indent="0">
              <a:spcAft>
                <a:spcPts val="840"/>
              </a:spcAft>
            </a:pPr>
            <a:r>
              <a:rPr lang="en-US" sz="2600">
                <a:latin typeface="Calibri" panose="020F0502020204030204"/>
              </a:rPr>
              <a:t>•State Management</a:t>
            </a:r>
            <a:endParaRPr lang="en-US" sz="2600">
              <a:latin typeface="Calibri" panose="020F0502020204030204"/>
            </a:endParaRPr>
          </a:p>
          <a:p>
            <a:pPr marL="463550" indent="0" algn="just">
              <a:spcAft>
                <a:spcPts val="840"/>
              </a:spcAft>
            </a:pPr>
            <a:r>
              <a:rPr lang="en-US" sz="2300">
                <a:latin typeface="Calibri" panose="020F0502020204030204"/>
              </a:rPr>
              <a:t>•    Client side state management</a:t>
            </a:r>
            <a:endParaRPr lang="en-US" sz="2300">
              <a:latin typeface="Calibri" panose="020F0502020204030204"/>
            </a:endParaRPr>
          </a:p>
          <a:p>
            <a:pPr marL="463550" indent="0" algn="just"/>
            <a:r>
              <a:rPr lang="en-US" sz="2300">
                <a:latin typeface="Calibri" panose="020F0502020204030204"/>
              </a:rPr>
              <a:t>•    Server side State management</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4130040" cy="499872"/>
          </a:xfrm>
          <a:prstGeom prst="rect">
            <a:avLst/>
          </a:prstGeom>
        </p:spPr>
        <p:txBody>
          <a:bodyPr wrap="none" lIns="0" tIns="0" rIns="0" bIns="0">
            <a:noAutofit/>
          </a:bodyPr>
          <a:p>
            <a:pPr indent="0"/>
            <a:r>
              <a:rPr lang="en-US" sz="4200">
                <a:latin typeface="Calibri" panose="020F0502020204030204"/>
              </a:rPr>
              <a:t>Razor View Engine</a:t>
            </a:r>
            <a:endParaRPr lang="en-US" sz="4200">
              <a:latin typeface="Calibri" panose="020F0502020204030204"/>
            </a:endParaRPr>
          </a:p>
        </p:txBody>
      </p:sp>
      <p:sp>
        <p:nvSpPr>
          <p:cNvPr id="3" name="Rectangles 2"/>
          <p:cNvSpPr/>
          <p:nvPr/>
        </p:nvSpPr>
        <p:spPr>
          <a:xfrm>
            <a:off x="981456" y="1908048"/>
            <a:ext cx="10030968" cy="2331720"/>
          </a:xfrm>
          <a:prstGeom prst="rect">
            <a:avLst/>
          </a:prstGeom>
        </p:spPr>
        <p:txBody>
          <a:bodyPr lIns="0" tIns="0" rIns="0" bIns="0">
            <a:noAutofit/>
          </a:bodyPr>
          <a:p>
            <a:pPr marL="190500" marR="266700" indent="-190500" algn="just">
              <a:lnSpc>
                <a:spcPts val="3000"/>
              </a:lnSpc>
              <a:spcAft>
                <a:spcPts val="630"/>
              </a:spcAft>
            </a:pPr>
            <a:r>
              <a:rPr lang="en-US" sz="2600">
                <a:latin typeface="Calibri" panose="020F0502020204030204"/>
              </a:rPr>
              <a:t>• Razor is one of the view engines supported in ASP.NET MVC. Razor allows you </a:t>
            </a:r>
            <a:r>
              <a:rPr lang="en-US" sz="2600">
                <a:solidFill>
                  <a:srgbClr val="FC0000"/>
                </a:solidFill>
                <a:latin typeface="Calibri" panose="020F0502020204030204"/>
              </a:rPr>
              <a:t>to write a mix of HTML </a:t>
            </a:r>
            <a:r>
              <a:rPr lang="en-US" sz="2600">
                <a:latin typeface="Calibri" panose="020F0502020204030204"/>
              </a:rPr>
              <a:t>and </a:t>
            </a:r>
            <a:r>
              <a:rPr lang="en-US" sz="2600">
                <a:solidFill>
                  <a:srgbClr val="FC0000"/>
                </a:solidFill>
                <a:latin typeface="Calibri" panose="020F0502020204030204"/>
              </a:rPr>
              <a:t>server-side code using C# </a:t>
            </a:r>
            <a:r>
              <a:rPr lang="en-US" sz="2600">
                <a:latin typeface="Calibri" panose="020F0502020204030204"/>
              </a:rPr>
              <a:t>or Visual Basic</a:t>
            </a:r>
            <a:endParaRPr lang="en-US" sz="2600">
              <a:latin typeface="Calibri" panose="020F0502020204030204"/>
            </a:endParaRPr>
          </a:p>
          <a:p>
            <a:pPr marL="190500" indent="-190500" algn="just">
              <a:lnSpc>
                <a:spcPts val="3025"/>
              </a:lnSpc>
            </a:pPr>
            <a:r>
              <a:rPr lang="en-US" sz="2600">
                <a:latin typeface="Calibri" panose="020F0502020204030204"/>
              </a:rPr>
              <a:t>•The razor view uses </a:t>
            </a:r>
            <a:r>
              <a:rPr lang="en-US" sz="2600">
                <a:solidFill>
                  <a:srgbClr val="FC0000"/>
                </a:solidFill>
                <a:latin typeface="Calibri" panose="020F0502020204030204"/>
              </a:rPr>
              <a:t>@ </a:t>
            </a:r>
            <a:r>
              <a:rPr lang="en-US" sz="2600">
                <a:latin typeface="Calibri" panose="020F0502020204030204"/>
              </a:rPr>
              <a:t>character to include the server-side code. You can use C# or Visual Basic syntax to write server-side code inside the razor view.</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8726424" cy="484632"/>
          </a:xfrm>
          <a:prstGeom prst="rect">
            <a:avLst/>
          </a:prstGeom>
        </p:spPr>
        <p:txBody>
          <a:bodyPr wrap="none" lIns="0" tIns="0" rIns="0" bIns="0">
            <a:noAutofit/>
          </a:bodyPr>
          <a:p>
            <a:pPr indent="0"/>
            <a:r>
              <a:rPr lang="en-US" sz="4200">
                <a:latin typeface="Calibri" panose="020F0502020204030204"/>
              </a:rPr>
              <a:t>Razor View Engine</a:t>
            </a:r>
            <a:endParaRPr lang="en-US" sz="4200">
              <a:latin typeface="Calibri" panose="020F0502020204030204"/>
            </a:endParaRPr>
          </a:p>
        </p:txBody>
      </p:sp>
      <p:sp>
        <p:nvSpPr>
          <p:cNvPr id="3" name="Rectangles 2"/>
          <p:cNvSpPr/>
          <p:nvPr/>
        </p:nvSpPr>
        <p:spPr>
          <a:xfrm>
            <a:off x="950976" y="1746504"/>
            <a:ext cx="8726424" cy="618744"/>
          </a:xfrm>
          <a:prstGeom prst="rect">
            <a:avLst/>
          </a:prstGeom>
        </p:spPr>
        <p:txBody>
          <a:bodyPr lIns="0" tIns="0" rIns="0" bIns="0">
            <a:noAutofit/>
          </a:bodyPr>
          <a:p>
            <a:pPr marL="88900" indent="0">
              <a:lnSpc>
                <a:spcPts val="2880"/>
              </a:lnSpc>
              <a:spcAft>
                <a:spcPts val="1260"/>
              </a:spcAft>
            </a:pPr>
            <a:r>
              <a:rPr lang="en-US" sz="2600">
                <a:latin typeface="Calibri" panose="020F0502020204030204"/>
              </a:rPr>
              <a:t>ASP.NET MVC supports the following types of razor view files:</a:t>
            </a:r>
            <a:endParaRPr lang="en-US" sz="2600">
              <a:latin typeface="Calibri" panose="020F0502020204030204"/>
            </a:endParaRPr>
          </a:p>
        </p:txBody>
      </p:sp>
      <p:graphicFrame>
        <p:nvGraphicFramePr>
          <p:cNvPr id="4" name="Table 3"/>
          <p:cNvGraphicFramePr>
            <a:graphicFrameLocks noGrp="1"/>
          </p:cNvGraphicFramePr>
          <p:nvPr/>
        </p:nvGraphicFramePr>
        <p:xfrm>
          <a:off x="2252472" y="2621280"/>
          <a:ext cx="6437376" cy="3102864"/>
        </p:xfrm>
        <a:graphic>
          <a:graphicData uri="http://schemas.openxmlformats.org/drawingml/2006/table">
            <a:tbl>
              <a:tblPr/>
              <a:tblGrid>
                <a:gridCol w="1926336"/>
                <a:gridCol w="4511040"/>
              </a:tblGrid>
              <a:tr h="362712">
                <a:tc>
                  <a:txBody>
                    <a:bodyPr>
                      <a:spAutoFit/>
                    </a:bodyPr>
                    <a:p>
                      <a:pPr marL="114300" indent="0"/>
                      <a:r>
                        <a:rPr lang="en-US" sz="1700">
                          <a:solidFill>
                            <a:srgbClr val="FFFFFF"/>
                          </a:solidFill>
                          <a:latin typeface="Calibri" panose="020F0502020204030204"/>
                        </a:rPr>
                        <a:t>File extension</a:t>
                      </a:r>
                      <a:endParaRPr lang="en-US" sz="1700">
                        <a:solidFill>
                          <a:srgbClr val="FFFFFF"/>
                        </a:solidFill>
                        <a:latin typeface="Calibri" panose="020F0502020204030204"/>
                      </a:endParaRPr>
                    </a:p>
                  </a:txBody>
                  <a:tcPr marL="0" marR="0" marT="0" marB="0" anchor="b">
                    <a:solidFill>
                      <a:srgbClr val="549AD9"/>
                    </a:solidFill>
                  </a:tcPr>
                </a:tc>
                <a:tc>
                  <a:txBody>
                    <a:bodyPr>
                      <a:spAutoFit/>
                    </a:bodyPr>
                    <a:p>
                      <a:pPr marL="88900" indent="0"/>
                      <a:r>
                        <a:rPr lang="en-US" sz="1700">
                          <a:solidFill>
                            <a:srgbClr val="FFFFFF"/>
                          </a:solidFill>
                          <a:latin typeface="Calibri" panose="020F0502020204030204"/>
                        </a:rPr>
                        <a:t>Description</a:t>
                      </a:r>
                      <a:endParaRPr lang="en-US" sz="1700">
                        <a:solidFill>
                          <a:srgbClr val="FFFFFF"/>
                        </a:solidFill>
                        <a:latin typeface="Calibri" panose="020F0502020204030204"/>
                      </a:endParaRPr>
                    </a:p>
                  </a:txBody>
                  <a:tcPr marL="0" marR="0" marT="0" marB="0" anchor="b">
                    <a:solidFill>
                      <a:srgbClr val="549AD9"/>
                    </a:solidFill>
                  </a:tcPr>
                </a:tc>
              </a:tr>
              <a:tr h="874776">
                <a:tc>
                  <a:txBody>
                    <a:bodyPr>
                      <a:spAutoFit/>
                    </a:bodyPr>
                    <a:p>
                      <a:pPr marL="114300" indent="0"/>
                      <a:r>
                        <a:rPr lang="en-US" sz="1700">
                          <a:solidFill>
                            <a:srgbClr val="45464E"/>
                          </a:solidFill>
                          <a:latin typeface="Calibri" panose="020F0502020204030204"/>
                        </a:rPr>
                        <a:t>.cshtml</a:t>
                      </a:r>
                      <a:endParaRPr lang="en-US" sz="1700">
                        <a:solidFill>
                          <a:srgbClr val="45464E"/>
                        </a:solidFill>
                        <a:latin typeface="Calibri" panose="020F0502020204030204"/>
                      </a:endParaRPr>
                    </a:p>
                  </a:txBody>
                  <a:tcPr marL="0" marR="0" marT="0" marB="0"/>
                </a:tc>
                <a:tc>
                  <a:txBody>
                    <a:bodyPr>
                      <a:spAutoFit/>
                    </a:bodyPr>
                    <a:p>
                      <a:pPr marL="88900" marR="546100" indent="0">
                        <a:lnSpc>
                          <a:spcPts val="2160"/>
                        </a:lnSpc>
                      </a:pPr>
                      <a:r>
                        <a:rPr lang="en-US" sz="1700">
                          <a:solidFill>
                            <a:srgbClr val="45464E"/>
                          </a:solidFill>
                          <a:latin typeface="Calibri" panose="020F0502020204030204"/>
                        </a:rPr>
                        <a:t>C# Razor view. Supports C# code with html tags.</a:t>
                      </a:r>
                      <a:endParaRPr lang="en-US" sz="1700">
                        <a:solidFill>
                          <a:srgbClr val="45464E"/>
                        </a:solidFill>
                        <a:latin typeface="Calibri" panose="020F0502020204030204"/>
                      </a:endParaRPr>
                    </a:p>
                  </a:txBody>
                  <a:tcPr marL="0" marR="0" marT="0" marB="0"/>
                </a:tc>
              </a:tr>
              <a:tr h="1124712">
                <a:tc>
                  <a:txBody>
                    <a:bodyPr>
                      <a:spAutoFit/>
                    </a:bodyPr>
                    <a:p>
                      <a:pPr marL="114300" indent="0"/>
                      <a:r>
                        <a:rPr lang="en-US" sz="1700">
                          <a:solidFill>
                            <a:srgbClr val="45464E"/>
                          </a:solidFill>
                          <a:latin typeface="Calibri" panose="020F0502020204030204"/>
                        </a:rPr>
                        <a:t>.vbhtml</a:t>
                      </a:r>
                      <a:endParaRPr lang="en-US" sz="1700">
                        <a:solidFill>
                          <a:srgbClr val="45464E"/>
                        </a:solidFill>
                        <a:latin typeface="Calibri" panose="020F0502020204030204"/>
                      </a:endParaRPr>
                    </a:p>
                  </a:txBody>
                  <a:tcPr marL="0" marR="0" marT="0" marB="0"/>
                </a:tc>
                <a:tc>
                  <a:txBody>
                    <a:bodyPr>
                      <a:spAutoFit/>
                    </a:bodyPr>
                    <a:p>
                      <a:pPr marL="88900" indent="0">
                        <a:lnSpc>
                          <a:spcPts val="2160"/>
                        </a:lnSpc>
                      </a:pPr>
                      <a:r>
                        <a:rPr lang="en-US" sz="1700">
                          <a:solidFill>
                            <a:srgbClr val="45464E"/>
                          </a:solidFill>
                          <a:latin typeface="Calibri" panose="020F0502020204030204"/>
                        </a:rPr>
                        <a:t>Visual Basic Razor view. Supports Visual Basic code with html tags.</a:t>
                      </a:r>
                      <a:endParaRPr lang="en-US" sz="1700">
                        <a:solidFill>
                          <a:srgbClr val="45464E"/>
                        </a:solidFill>
                        <a:latin typeface="Calibri" panose="020F0502020204030204"/>
                      </a:endParaRPr>
                    </a:p>
                  </a:txBody>
                  <a:tcPr marL="0" marR="0" marT="0" marB="0"/>
                </a:tc>
              </a:tr>
              <a:tr h="365760">
                <a:tc>
                  <a:txBody>
                    <a:bodyPr>
                      <a:spAutoFit/>
                    </a:bodyPr>
                    <a:p>
                      <a:pPr marL="114300" indent="0"/>
                      <a:r>
                        <a:rPr lang="en-US" sz="1700">
                          <a:solidFill>
                            <a:srgbClr val="45464E"/>
                          </a:solidFill>
                          <a:latin typeface="Calibri" panose="020F0502020204030204"/>
                        </a:rPr>
                        <a:t>.aspx</a:t>
                      </a:r>
                      <a:endParaRPr lang="en-US" sz="1700">
                        <a:solidFill>
                          <a:srgbClr val="45464E"/>
                        </a:solidFill>
                        <a:latin typeface="Calibri" panose="020F0502020204030204"/>
                      </a:endParaRPr>
                    </a:p>
                  </a:txBody>
                  <a:tcPr marL="0" marR="0" marT="0" marB="0" anchor="b"/>
                </a:tc>
                <a:tc>
                  <a:txBody>
                    <a:bodyPr>
                      <a:spAutoFit/>
                    </a:bodyPr>
                    <a:p>
                      <a:pPr marL="88900" indent="0"/>
                      <a:r>
                        <a:rPr lang="en-US" sz="1700">
                          <a:solidFill>
                            <a:srgbClr val="45464E"/>
                          </a:solidFill>
                          <a:latin typeface="Calibri" panose="020F0502020204030204"/>
                        </a:rPr>
                        <a:t>ASP.Net web form</a:t>
                      </a:r>
                      <a:endParaRPr lang="en-US" sz="1700">
                        <a:solidFill>
                          <a:srgbClr val="45464E"/>
                        </a:solidFill>
                        <a:latin typeface="Calibri" panose="020F0502020204030204"/>
                      </a:endParaRPr>
                    </a:p>
                  </a:txBody>
                  <a:tcPr marL="0" marR="0" marT="0" marB="0" anchor="b"/>
                </a:tc>
              </a:tr>
              <a:tr h="374904">
                <a:tc>
                  <a:txBody>
                    <a:bodyPr>
                      <a:spAutoFit/>
                    </a:bodyPr>
                    <a:p>
                      <a:pPr marL="114300" indent="0"/>
                      <a:r>
                        <a:rPr lang="en-US" sz="1700">
                          <a:solidFill>
                            <a:srgbClr val="45464E"/>
                          </a:solidFill>
                          <a:latin typeface="Calibri" panose="020F0502020204030204"/>
                        </a:rPr>
                        <a:t>.ascx</a:t>
                      </a:r>
                      <a:endParaRPr lang="en-US" sz="1700">
                        <a:solidFill>
                          <a:srgbClr val="45464E"/>
                        </a:solidFill>
                        <a:latin typeface="Calibri" panose="020F0502020204030204"/>
                      </a:endParaRPr>
                    </a:p>
                  </a:txBody>
                  <a:tcPr marL="0" marR="0" marT="0" marB="0"/>
                </a:tc>
                <a:tc>
                  <a:txBody>
                    <a:bodyPr>
                      <a:spAutoFit/>
                    </a:bodyPr>
                    <a:p>
                      <a:pPr marL="88900" indent="0"/>
                      <a:r>
                        <a:rPr lang="en-US" sz="1700">
                          <a:solidFill>
                            <a:srgbClr val="45464E"/>
                          </a:solidFill>
                          <a:latin typeface="Calibri" panose="020F0502020204030204"/>
                        </a:rPr>
                        <a:t>ASP.NET web control</a:t>
                      </a:r>
                      <a:endParaRPr lang="en-US" sz="1700">
                        <a:solidFill>
                          <a:srgbClr val="45464E"/>
                        </a:solidFill>
                        <a:latin typeface="Calibri" panose="020F0502020204030204"/>
                      </a:endParaRPr>
                    </a:p>
                  </a:txBody>
                  <a:tcPr marL="0" marR="0" marT="0" marB="0"/>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4026408" y="1298448"/>
            <a:ext cx="993648" cy="618744"/>
          </a:xfrm>
          <a:prstGeom prst="rect">
            <a:avLst/>
          </a:prstGeom>
        </p:spPr>
      </p:pic>
      <p:pic>
        <p:nvPicPr>
          <p:cNvPr id="3" name="Picture 2"/>
          <p:cNvPicPr>
            <a:picLocks noChangeAspect="1"/>
          </p:cNvPicPr>
          <p:nvPr/>
        </p:nvPicPr>
        <p:blipFill>
          <a:blip r:embed="rId2"/>
          <a:stretch>
            <a:fillRect/>
          </a:stretch>
        </p:blipFill>
        <p:spPr>
          <a:xfrm>
            <a:off x="4133088" y="2328672"/>
            <a:ext cx="1039368" cy="347472"/>
          </a:xfrm>
          <a:prstGeom prst="rect">
            <a:avLst/>
          </a:prstGeom>
        </p:spPr>
      </p:pic>
      <p:pic>
        <p:nvPicPr>
          <p:cNvPr id="4" name="Picture 3"/>
          <p:cNvPicPr>
            <a:picLocks noChangeAspect="1"/>
          </p:cNvPicPr>
          <p:nvPr/>
        </p:nvPicPr>
        <p:blipFill>
          <a:blip r:embed="rId3"/>
          <a:stretch>
            <a:fillRect/>
          </a:stretch>
        </p:blipFill>
        <p:spPr>
          <a:xfrm>
            <a:off x="3867912" y="3093720"/>
            <a:ext cx="2264664" cy="1231392"/>
          </a:xfrm>
          <a:prstGeom prst="rect">
            <a:avLst/>
          </a:prstGeom>
        </p:spPr>
      </p:pic>
      <p:pic>
        <p:nvPicPr>
          <p:cNvPr id="5" name="Picture 4"/>
          <p:cNvPicPr>
            <a:picLocks noChangeAspect="1"/>
          </p:cNvPicPr>
          <p:nvPr/>
        </p:nvPicPr>
        <p:blipFill>
          <a:blip r:embed="rId4"/>
          <a:stretch>
            <a:fillRect/>
          </a:stretch>
        </p:blipFill>
        <p:spPr>
          <a:xfrm>
            <a:off x="2993136" y="4364736"/>
            <a:ext cx="3108960" cy="1734312"/>
          </a:xfrm>
          <a:prstGeom prst="rect">
            <a:avLst/>
          </a:prstGeom>
        </p:spPr>
      </p:pic>
      <p:sp>
        <p:nvSpPr>
          <p:cNvPr id="6" name="Rectangles 5"/>
          <p:cNvSpPr/>
          <p:nvPr/>
        </p:nvSpPr>
        <p:spPr>
          <a:xfrm>
            <a:off x="420624" y="298704"/>
            <a:ext cx="4130040" cy="493776"/>
          </a:xfrm>
          <a:prstGeom prst="rect">
            <a:avLst/>
          </a:prstGeom>
        </p:spPr>
        <p:txBody>
          <a:bodyPr wrap="none" lIns="0" tIns="0" rIns="0" bIns="0">
            <a:noAutofit/>
          </a:bodyPr>
          <a:p>
            <a:pPr indent="0"/>
            <a:r>
              <a:rPr lang="en-US" sz="4200">
                <a:latin typeface="Calibri" panose="020F0502020204030204"/>
              </a:rPr>
              <a:t>Razor View Engine</a:t>
            </a:r>
            <a:endParaRPr lang="en-US" sz="4200">
              <a:latin typeface="Calibri" panose="020F0502020204030204"/>
            </a:endParaRPr>
          </a:p>
        </p:txBody>
      </p:sp>
      <p:sp>
        <p:nvSpPr>
          <p:cNvPr id="7" name="Rectangles 6"/>
          <p:cNvSpPr/>
          <p:nvPr/>
        </p:nvSpPr>
        <p:spPr>
          <a:xfrm>
            <a:off x="4843272" y="954024"/>
            <a:ext cx="4568952" cy="167640"/>
          </a:xfrm>
          <a:prstGeom prst="rect">
            <a:avLst/>
          </a:prstGeom>
        </p:spPr>
        <p:txBody>
          <a:bodyPr wrap="none" lIns="0" tIns="0" rIns="0" bIns="0">
            <a:noAutofit/>
          </a:bodyPr>
          <a:p>
            <a:pPr indent="0"/>
            <a:r>
              <a:rPr lang="en-US" sz="1000" b="1">
                <a:solidFill>
                  <a:srgbClr val="7C771B"/>
                </a:solidFill>
                <a:latin typeface="Consolas" panose="020B0609020204030204"/>
              </a:rPr>
              <a:t>£model </a:t>
            </a:r>
            <a:r>
              <a:rPr lang="en-US" sz="1000" b="1">
                <a:solidFill>
                  <a:srgbClr val="8FA8C5"/>
                </a:solidFill>
                <a:latin typeface="Consolas" panose="020B0609020204030204"/>
              </a:rPr>
              <a:t>Iinuirersb</a:t>
            </a:r>
            <a:r>
              <a:rPr lang="en-US" sz="1000" b="1">
                <a:solidFill>
                  <a:srgbClr val="888888"/>
                </a:solidFill>
                <a:latin typeface="Consolas" panose="020B0609020204030204"/>
              </a:rPr>
              <a:t>le&lt;HVC_BasicTutorials.Models.</a:t>
            </a:r>
            <a:r>
              <a:rPr lang="en-US" sz="1000" b="1">
                <a:solidFill>
                  <a:srgbClr val="8FA8C5"/>
                </a:solidFill>
                <a:latin typeface="Consolas" panose="020B0609020204030204"/>
              </a:rPr>
              <a:t>Stjdent&gt;</a:t>
            </a:r>
            <a:endParaRPr lang="en-US" sz="1000" b="1">
              <a:solidFill>
                <a:srgbClr val="8FA8C5"/>
              </a:solidFill>
              <a:latin typeface="Consolas" panose="020B0609020204030204"/>
            </a:endParaRPr>
          </a:p>
        </p:txBody>
      </p:sp>
      <p:sp>
        <p:nvSpPr>
          <p:cNvPr id="8" name="Rectangles 7"/>
          <p:cNvSpPr/>
          <p:nvPr/>
        </p:nvSpPr>
        <p:spPr>
          <a:xfrm>
            <a:off x="5193792" y="1606296"/>
            <a:ext cx="3517392" cy="164592"/>
          </a:xfrm>
          <a:prstGeom prst="rect">
            <a:avLst/>
          </a:prstGeom>
        </p:spPr>
        <p:txBody>
          <a:bodyPr wrap="none" lIns="0" tIns="0" rIns="0" bIns="0">
            <a:noAutofit/>
          </a:bodyPr>
          <a:p>
            <a:pPr indent="0"/>
            <a:r>
              <a:rPr lang="en-US" sz="1000" b="1">
                <a:solidFill>
                  <a:srgbClr val="747474"/>
                </a:solidFill>
                <a:latin typeface="Consolas" panose="020B0609020204030204"/>
              </a:rPr>
              <a:t>Layout - </a:t>
            </a:r>
            <a:r>
              <a:rPr lang="en-US" sz="1000" b="1">
                <a:solidFill>
                  <a:srgbClr val="AB888E"/>
                </a:solidFill>
                <a:latin typeface="Consolas" panose="020B0609020204030204"/>
              </a:rPr>
              <a:t>"~/Views/Shared/_Layout.csbtml";</a:t>
            </a:r>
            <a:endParaRPr lang="en-US" sz="1000" b="1">
              <a:solidFill>
                <a:srgbClr val="AB888E"/>
              </a:solidFill>
              <a:latin typeface="Consolas" panose="020B0609020204030204"/>
            </a:endParaRPr>
          </a:p>
        </p:txBody>
      </p:sp>
      <p:sp>
        <p:nvSpPr>
          <p:cNvPr id="9" name="Rectangles 8"/>
          <p:cNvSpPr/>
          <p:nvPr/>
        </p:nvSpPr>
        <p:spPr>
          <a:xfrm>
            <a:off x="4742688" y="2441448"/>
            <a:ext cx="3889248" cy="283464"/>
          </a:xfrm>
          <a:prstGeom prst="rect">
            <a:avLst/>
          </a:prstGeom>
        </p:spPr>
        <p:txBody>
          <a:bodyPr wrap="none" lIns="0" tIns="0" rIns="0" bIns="0">
            <a:noAutofit/>
          </a:bodyPr>
          <a:p>
            <a:pPr indent="0"/>
            <a:r>
              <a:rPr lang="en-US" sz="1000" b="1">
                <a:solidFill>
                  <a:srgbClr val="747474"/>
                </a:solidFill>
                <a:latin typeface="Consolas" panose="020B0609020204030204"/>
              </a:rPr>
              <a:t>£Html.ActionLink</a:t>
            </a:r>
            <a:r>
              <a:rPr lang="en-US" sz="1000" b="1">
                <a:solidFill>
                  <a:srgbClr val="AB888E"/>
                </a:solidFill>
                <a:latin typeface="Consolas" panose="020B0609020204030204"/>
              </a:rPr>
              <a:t>("Create Mew"</a:t>
            </a:r>
            <a:r>
              <a:rPr lang="en-US" sz="1000" b="1">
                <a:solidFill>
                  <a:srgbClr val="747474"/>
                </a:solidFill>
                <a:latin typeface="Consolas" panose="020B0609020204030204"/>
              </a:rPr>
              <a:t>, </a:t>
            </a:r>
            <a:r>
              <a:rPr lang="en-US" sz="1000" b="1">
                <a:solidFill>
                  <a:srgbClr val="AB888E"/>
                </a:solidFill>
                <a:latin typeface="Consolas" panose="020B0609020204030204"/>
              </a:rPr>
              <a:t>"Create")</a:t>
            </a:r>
            <a:endParaRPr lang="en-US" sz="1000" b="1">
              <a:solidFill>
                <a:srgbClr val="AB888E"/>
              </a:solidFill>
              <a:latin typeface="Consolas" panose="020B0609020204030204"/>
            </a:endParaRPr>
          </a:p>
        </p:txBody>
      </p:sp>
      <p:sp>
        <p:nvSpPr>
          <p:cNvPr id="10" name="Rectangles 9"/>
          <p:cNvSpPr/>
          <p:nvPr/>
        </p:nvSpPr>
        <p:spPr>
          <a:xfrm>
            <a:off x="4742688" y="2758440"/>
            <a:ext cx="3889248" cy="441960"/>
          </a:xfrm>
          <a:prstGeom prst="rect">
            <a:avLst/>
          </a:prstGeom>
        </p:spPr>
        <p:txBody>
          <a:bodyPr lIns="0" tIns="0" rIns="0" bIns="0">
            <a:noAutofit/>
          </a:bodyPr>
          <a:p>
            <a:pPr marL="127000" indent="0"/>
            <a:r>
              <a:rPr lang="en-US" sz="1000" b="1">
                <a:solidFill>
                  <a:srgbClr val="9E83B7"/>
                </a:solidFill>
                <a:latin typeface="Consolas" panose="020B0609020204030204"/>
              </a:rPr>
              <a:t>&lt;/p&gt;</a:t>
            </a:r>
            <a:endParaRPr lang="en-US" sz="1000" b="1">
              <a:solidFill>
                <a:srgbClr val="9E83B7"/>
              </a:solidFill>
              <a:latin typeface="Consolas" panose="020B0609020204030204"/>
            </a:endParaRPr>
          </a:p>
          <a:p>
            <a:pPr indent="0"/>
            <a:r>
              <a:rPr lang="en-US" sz="1000" b="1">
                <a:solidFill>
                  <a:srgbClr val="AB888E"/>
                </a:solidFill>
                <a:latin typeface="Consolas" panose="020B0609020204030204"/>
              </a:rPr>
              <a:t>Actable </a:t>
            </a:r>
            <a:r>
              <a:rPr lang="en-US" sz="1000" b="1">
                <a:solidFill>
                  <a:srgbClr val="9E83B7"/>
                </a:solidFill>
                <a:latin typeface="Consolas" panose="020B0609020204030204"/>
              </a:rPr>
              <a:t>class-"table"&gt;</a:t>
            </a:r>
            <a:endParaRPr lang="en-US" sz="1000" b="1">
              <a:solidFill>
                <a:srgbClr val="9E83B7"/>
              </a:solidFill>
              <a:latin typeface="Consolas" panose="020B0609020204030204"/>
            </a:endParaRPr>
          </a:p>
        </p:txBody>
      </p:sp>
      <p:sp>
        <p:nvSpPr>
          <p:cNvPr id="11" name="Rectangles 10"/>
          <p:cNvSpPr/>
          <p:nvPr/>
        </p:nvSpPr>
        <p:spPr>
          <a:xfrm>
            <a:off x="5535168" y="3230880"/>
            <a:ext cx="4468368" cy="323088"/>
          </a:xfrm>
          <a:prstGeom prst="rect">
            <a:avLst/>
          </a:prstGeom>
        </p:spPr>
        <p:txBody>
          <a:bodyPr wrap="none" lIns="0" tIns="0" rIns="0" bIns="0">
            <a:noAutofit/>
          </a:bodyPr>
          <a:p>
            <a:pPr indent="0">
              <a:spcBef>
                <a:spcPts val="1050"/>
              </a:spcBef>
              <a:spcAft>
                <a:spcPts val="1890"/>
              </a:spcAft>
            </a:pPr>
            <a:r>
              <a:rPr lang="en-US" sz="1000" b="1">
                <a:solidFill>
                  <a:srgbClr val="747474"/>
                </a:solidFill>
                <a:latin typeface="Consolas" panose="020B0609020204030204"/>
              </a:rPr>
              <a:t>•1. DisplayMameFor (model -&gt; model.StudentName)</a:t>
            </a:r>
            <a:endParaRPr lang="en-US" sz="1000" b="1">
              <a:solidFill>
                <a:srgbClr val="747474"/>
              </a:solidFill>
              <a:latin typeface="Consolas" panose="020B0609020204030204"/>
            </a:endParaRPr>
          </a:p>
        </p:txBody>
      </p:sp>
      <p:sp>
        <p:nvSpPr>
          <p:cNvPr id="12" name="Rectangles 11"/>
          <p:cNvSpPr/>
          <p:nvPr/>
        </p:nvSpPr>
        <p:spPr>
          <a:xfrm>
            <a:off x="5538216" y="3870960"/>
            <a:ext cx="3779520" cy="469392"/>
          </a:xfrm>
          <a:prstGeom prst="rect">
            <a:avLst/>
          </a:prstGeom>
        </p:spPr>
        <p:txBody>
          <a:bodyPr lIns="0" tIns="0" rIns="0" bIns="0">
            <a:noAutofit/>
          </a:bodyPr>
          <a:p>
            <a:pPr indent="0">
              <a:spcBef>
                <a:spcPts val="1890"/>
              </a:spcBef>
              <a:spcAft>
                <a:spcPts val="1050"/>
              </a:spcAft>
            </a:pPr>
            <a:r>
              <a:rPr lang="en-US" sz="1000" b="1">
                <a:solidFill>
                  <a:srgbClr val="747474"/>
                </a:solidFill>
                <a:latin typeface="Consolas" panose="020B0609020204030204"/>
              </a:rPr>
              <a:t>ml</a:t>
            </a:r>
            <a:r>
              <a:rPr lang="en-US" sz="1000" b="1">
                <a:solidFill>
                  <a:srgbClr val="5B6B61"/>
                </a:solidFill>
                <a:latin typeface="Consolas" panose="020B0609020204030204"/>
              </a:rPr>
              <a:t>.</a:t>
            </a:r>
            <a:r>
              <a:rPr lang="en-US" sz="1000" b="1">
                <a:solidFill>
                  <a:srgbClr val="747474"/>
                </a:solidFill>
                <a:latin typeface="Consolas" panose="020B0609020204030204"/>
              </a:rPr>
              <a:t>DisplayMameFor(model -&gt; model.Age)</a:t>
            </a:r>
            <a:endParaRPr lang="en-US" sz="1000" b="1">
              <a:solidFill>
                <a:srgbClr val="747474"/>
              </a:solidFill>
              <a:latin typeface="Consolas" panose="020B0609020204030204"/>
            </a:endParaRPr>
          </a:p>
          <a:p>
            <a:pPr marL="614045" indent="0">
              <a:spcAft>
                <a:spcPts val="1890"/>
              </a:spcAft>
            </a:pPr>
            <a:r>
              <a:rPr lang="en-US" sz="1700" spc="-100">
                <a:solidFill>
                  <a:srgbClr val="747474"/>
                </a:solidFill>
                <a:latin typeface="Consolas" panose="020B0609020204030204"/>
              </a:rPr>
              <a:t>h&gt;</a:t>
            </a:r>
            <a:endParaRPr lang="en-US" sz="1700" spc="-100">
              <a:solidFill>
                <a:srgbClr val="747474"/>
              </a:solidFill>
              <a:latin typeface="Consolas" panose="020B0609020204030204"/>
            </a:endParaRPr>
          </a:p>
        </p:txBody>
      </p:sp>
      <p:sp>
        <p:nvSpPr>
          <p:cNvPr id="13" name="Rectangles 12"/>
          <p:cNvSpPr/>
          <p:nvPr/>
        </p:nvSpPr>
        <p:spPr>
          <a:xfrm>
            <a:off x="4840224" y="4672584"/>
            <a:ext cx="5074920" cy="667512"/>
          </a:xfrm>
          <a:prstGeom prst="rect">
            <a:avLst/>
          </a:prstGeom>
        </p:spPr>
        <p:txBody>
          <a:bodyPr lIns="0" tIns="0" rIns="0" bIns="0">
            <a:noAutofit/>
          </a:bodyPr>
          <a:p>
            <a:pPr indent="0">
              <a:spcBef>
                <a:spcPts val="1890"/>
              </a:spcBef>
              <a:spcAft>
                <a:spcPts val="1890"/>
              </a:spcAft>
            </a:pPr>
            <a:r>
              <a:rPr lang="en-US" sz="1000" b="1">
                <a:solidFill>
                  <a:srgbClr val="747474"/>
                </a:solidFill>
                <a:latin typeface="Consolas" panose="020B0609020204030204"/>
              </a:rPr>
              <a:t>Item </a:t>
            </a:r>
            <a:r>
              <a:rPr lang="en-US" sz="1000" b="1">
                <a:solidFill>
                  <a:srgbClr val="716EBB"/>
                </a:solidFill>
                <a:latin typeface="Consolas" panose="020B0609020204030204"/>
              </a:rPr>
              <a:t>in </a:t>
            </a:r>
            <a:r>
              <a:rPr lang="en-US" sz="1000" b="1">
                <a:solidFill>
                  <a:srgbClr val="747474"/>
                </a:solidFill>
                <a:latin typeface="Consolas" panose="020B0609020204030204"/>
              </a:rPr>
              <a:t>Model) {</a:t>
            </a:r>
            <a:endParaRPr lang="en-US" sz="1000" b="1">
              <a:solidFill>
                <a:srgbClr val="747474"/>
              </a:solidFill>
              <a:latin typeface="Consolas" panose="020B0609020204030204"/>
            </a:endParaRPr>
          </a:p>
          <a:p>
            <a:pPr indent="0">
              <a:spcAft>
                <a:spcPts val="1890"/>
              </a:spcAft>
            </a:pPr>
            <a:r>
              <a:rPr lang="en-US" sz="1000" b="1">
                <a:solidFill>
                  <a:srgbClr val="747474"/>
                </a:solidFill>
                <a:latin typeface="Consolas" panose="020B0609020204030204"/>
              </a:rPr>
              <a:t>:ml.DisplayFor(modeIItern -&gt; itcm.StudentName)</a:t>
            </a:r>
            <a:endParaRPr lang="en-US" sz="1000" b="1">
              <a:solidFill>
                <a:srgbClr val="747474"/>
              </a:solidFill>
              <a:latin typeface="Consolas" panose="020B0609020204030204"/>
            </a:endParaRPr>
          </a:p>
        </p:txBody>
      </p:sp>
      <p:sp>
        <p:nvSpPr>
          <p:cNvPr id="14" name="Rectangles 13"/>
          <p:cNvSpPr/>
          <p:nvPr/>
        </p:nvSpPr>
        <p:spPr>
          <a:xfrm>
            <a:off x="5864352" y="5657088"/>
            <a:ext cx="3368040" cy="167640"/>
          </a:xfrm>
          <a:prstGeom prst="rect">
            <a:avLst/>
          </a:prstGeom>
        </p:spPr>
        <p:txBody>
          <a:bodyPr wrap="none" lIns="0" tIns="0" rIns="0" bIns="0">
            <a:noAutofit/>
          </a:bodyPr>
          <a:p>
            <a:pPr indent="0">
              <a:spcBef>
                <a:spcPts val="1890"/>
              </a:spcBef>
              <a:spcAft>
                <a:spcPts val="1890"/>
              </a:spcAft>
            </a:pPr>
            <a:r>
              <a:rPr lang="en-US" sz="1000" b="1">
                <a:solidFill>
                  <a:srgbClr val="747474"/>
                </a:solidFill>
                <a:latin typeface="Consolas" panose="020B0609020204030204"/>
              </a:rPr>
              <a:t>:ml.DisplayFor(model!tern •&gt; item.Age)</a:t>
            </a:r>
            <a:endParaRPr lang="en-US" sz="1000" b="1">
              <a:solidFill>
                <a:srgbClr val="747474"/>
              </a:solidFill>
              <a:latin typeface="Consolas" panose="020B0609020204030204"/>
            </a:endParaRPr>
          </a:p>
        </p:txBody>
      </p:sp>
      <p:sp>
        <p:nvSpPr>
          <p:cNvPr id="15" name="Rectangles 14"/>
          <p:cNvSpPr/>
          <p:nvPr/>
        </p:nvSpPr>
        <p:spPr>
          <a:xfrm>
            <a:off x="5864352" y="6132576"/>
            <a:ext cx="5242560" cy="173736"/>
          </a:xfrm>
          <a:prstGeom prst="rect">
            <a:avLst/>
          </a:prstGeom>
        </p:spPr>
        <p:txBody>
          <a:bodyPr wrap="none" lIns="0" tIns="0" rIns="0" bIns="0">
            <a:noAutofit/>
          </a:bodyPr>
          <a:p>
            <a:pPr indent="0" algn="r">
              <a:spcBef>
                <a:spcPts val="1890"/>
              </a:spcBef>
            </a:pPr>
            <a:r>
              <a:rPr lang="en-US" sz="1000" b="1">
                <a:solidFill>
                  <a:srgbClr val="747474"/>
                </a:solidFill>
                <a:latin typeface="Consolas" panose="020B0609020204030204"/>
              </a:rPr>
              <a:t>$Html</a:t>
            </a:r>
            <a:r>
              <a:rPr lang="en-US" sz="1000" b="1">
                <a:solidFill>
                  <a:srgbClr val="888888"/>
                </a:solidFill>
                <a:latin typeface="Consolas" panose="020B0609020204030204"/>
              </a:rPr>
              <a:t>.ActionLink("Edit", "Edit", </a:t>
            </a:r>
            <a:r>
              <a:rPr lang="en-US" sz="1000" b="1">
                <a:solidFill>
                  <a:srgbClr val="716EBB"/>
                </a:solidFill>
                <a:latin typeface="Consolas" panose="020B0609020204030204"/>
              </a:rPr>
              <a:t>new </a:t>
            </a:r>
            <a:r>
              <a:rPr lang="en-US" sz="1000" b="1">
                <a:solidFill>
                  <a:srgbClr val="888888"/>
                </a:solidFill>
                <a:latin typeface="Consolas" panose="020B0609020204030204"/>
              </a:rPr>
              <a:t>( </a:t>
            </a:r>
            <a:r>
              <a:rPr lang="en-US" sz="1000" b="1">
                <a:solidFill>
                  <a:srgbClr val="747474"/>
                </a:solidFill>
                <a:latin typeface="Consolas" panose="020B0609020204030204"/>
              </a:rPr>
              <a:t>id-item.Studentld </a:t>
            </a:r>
            <a:r>
              <a:rPr lang="en-US" sz="1000" b="1">
                <a:solidFill>
                  <a:srgbClr val="888888"/>
                </a:solidFill>
                <a:latin typeface="Consolas" panose="020B0609020204030204"/>
              </a:rPr>
              <a:t>}) |</a:t>
            </a:r>
            <a:endParaRPr lang="en-US" sz="1000" b="1">
              <a:solidFill>
                <a:srgbClr val="888888"/>
              </a:solidFill>
              <a:latin typeface="Consolas" panose="020B0609020204030204"/>
            </a:endParaRPr>
          </a:p>
        </p:txBody>
      </p:sp>
      <p:sp>
        <p:nvSpPr>
          <p:cNvPr id="16" name="Rectangles 15"/>
          <p:cNvSpPr/>
          <p:nvPr/>
        </p:nvSpPr>
        <p:spPr>
          <a:xfrm>
            <a:off x="5181600" y="1441704"/>
            <a:ext cx="2072640" cy="167640"/>
          </a:xfrm>
          <a:prstGeom prst="rect">
            <a:avLst/>
          </a:prstGeom>
        </p:spPr>
        <p:txBody>
          <a:bodyPr wrap="none" lIns="0" tIns="0" rIns="0" bIns="0">
            <a:noAutofit/>
          </a:bodyPr>
          <a:p>
            <a:pPr indent="0"/>
            <a:r>
              <a:rPr lang="en-US" sz="1000" b="1">
                <a:solidFill>
                  <a:srgbClr val="747474"/>
                </a:solidFill>
                <a:latin typeface="Consolas" panose="020B0609020204030204"/>
              </a:rPr>
              <a:t>ViewBag.Title - </a:t>
            </a:r>
            <a:r>
              <a:rPr lang="en-US" sz="1000" b="1">
                <a:solidFill>
                  <a:srgbClr val="AB888E"/>
                </a:solidFill>
                <a:latin typeface="Consolas" panose="020B0609020204030204"/>
              </a:rPr>
              <a:t>“Index";</a:t>
            </a:r>
            <a:endParaRPr lang="en-US" sz="1000" b="1">
              <a:solidFill>
                <a:srgbClr val="AB888E"/>
              </a:solidFill>
              <a:latin typeface="Consolas" panose="020B0609020204030204"/>
            </a:endParaRPr>
          </a:p>
        </p:txBody>
      </p:sp>
      <p:sp>
        <p:nvSpPr>
          <p:cNvPr id="17" name="Rectangles 16"/>
          <p:cNvSpPr/>
          <p:nvPr/>
        </p:nvSpPr>
        <p:spPr>
          <a:xfrm>
            <a:off x="2956560" y="1938528"/>
            <a:ext cx="1627632" cy="289560"/>
          </a:xfrm>
          <a:prstGeom prst="rect">
            <a:avLst/>
          </a:prstGeom>
        </p:spPr>
        <p:txBody>
          <a:bodyPr wrap="none" lIns="0" tIns="0" rIns="0" bIns="0">
            <a:noAutofit/>
          </a:bodyPr>
          <a:p>
            <a:pPr indent="0"/>
            <a:r>
              <a:rPr lang="en-US" sz="2100" i="1">
                <a:solidFill>
                  <a:srgbClr val="408EA2"/>
                </a:solidFill>
                <a:latin typeface="Calibri" panose="020F0502020204030204"/>
              </a:rPr>
              <a:t>Razor Syntax</a:t>
            </a:r>
            <a:endParaRPr lang="en-US" sz="2100" i="1">
              <a:solidFill>
                <a:srgbClr val="408EA2"/>
              </a:solidFill>
              <a:latin typeface="Calibri" panose="020F0502020204030204"/>
            </a:endParaRPr>
          </a:p>
        </p:txBody>
      </p:sp>
      <p:sp>
        <p:nvSpPr>
          <p:cNvPr id="18" name="Rectangles 17"/>
          <p:cNvSpPr/>
          <p:nvPr/>
        </p:nvSpPr>
        <p:spPr>
          <a:xfrm>
            <a:off x="4846320" y="2093976"/>
            <a:ext cx="1219200" cy="140208"/>
          </a:xfrm>
          <a:prstGeom prst="rect">
            <a:avLst/>
          </a:prstGeom>
        </p:spPr>
        <p:txBody>
          <a:bodyPr wrap="none" lIns="0" tIns="0" rIns="0" bIns="0">
            <a:noAutofit/>
          </a:bodyPr>
          <a:p>
            <a:pPr indent="0"/>
            <a:r>
              <a:rPr lang="en-US" sz="1000" b="1">
                <a:solidFill>
                  <a:srgbClr val="888888"/>
                </a:solidFill>
                <a:latin typeface="Consolas" panose="020B0609020204030204"/>
              </a:rPr>
              <a:t>&lt;H2&gt;Index&lt;/h2&gt;</a:t>
            </a:r>
            <a:endParaRPr lang="en-US" sz="1000" b="1">
              <a:solidFill>
                <a:srgbClr val="888888"/>
              </a:solidFill>
              <a:latin typeface="Consolas" panose="020B0609020204030204"/>
            </a:endParaRPr>
          </a:p>
        </p:txBody>
      </p:sp>
      <p:sp>
        <p:nvSpPr>
          <p:cNvPr id="19" name="Rectangles 18"/>
          <p:cNvSpPr/>
          <p:nvPr/>
        </p:nvSpPr>
        <p:spPr>
          <a:xfrm>
            <a:off x="3121152" y="3505200"/>
            <a:ext cx="664464" cy="256032"/>
          </a:xfrm>
          <a:prstGeom prst="rect">
            <a:avLst/>
          </a:prstGeom>
        </p:spPr>
        <p:txBody>
          <a:bodyPr wrap="none" lIns="0" tIns="0" rIns="0" bIns="0">
            <a:noAutofit/>
          </a:bodyPr>
          <a:p>
            <a:pPr indent="0"/>
            <a:r>
              <a:rPr lang="en-US" sz="1500" i="1">
                <a:solidFill>
                  <a:srgbClr val="408EA2"/>
                </a:solidFill>
                <a:latin typeface="Calibri" panose="020F0502020204030204"/>
              </a:rPr>
              <a:t>Html</a:t>
            </a:r>
            <a:endParaRPr lang="en-US" sz="1500" i="1">
              <a:solidFill>
                <a:srgbClr val="408EA2"/>
              </a:solidFill>
              <a:latin typeface="Calibri" panose="020F0502020204030204"/>
            </a:endParaRPr>
          </a:p>
        </p:txBody>
      </p:sp>
      <p:sp>
        <p:nvSpPr>
          <p:cNvPr id="20" name="Rectangles 19"/>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21" name="Rectangles 20"/>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39496" y="813816"/>
            <a:ext cx="5047488" cy="5032248"/>
          </a:xfrm>
          <a:prstGeom prst="rect">
            <a:avLst/>
          </a:prstGeom>
        </p:spPr>
        <p:txBody>
          <a:bodyPr lIns="0" tIns="0" rIns="0" bIns="0">
            <a:noAutofit/>
          </a:bodyPr>
          <a:p>
            <a:pPr marL="431800" indent="0">
              <a:spcAft>
                <a:spcPts val="2940"/>
              </a:spcAft>
            </a:pPr>
            <a:r>
              <a:rPr lang="en-US" sz="4300">
                <a:latin typeface="Calibri" panose="020F0502020204030204"/>
              </a:rPr>
              <a:t>HTML Helpers</a:t>
            </a:r>
            <a:endParaRPr lang="en-US" sz="4300">
              <a:latin typeface="Calibri" panose="020F0502020204030204"/>
            </a:endParaRPr>
          </a:p>
          <a:p>
            <a:pPr marL="203200" indent="-203200" algn="just">
              <a:lnSpc>
                <a:spcPts val="2305"/>
              </a:lnSpc>
              <a:spcAft>
                <a:spcPts val="420"/>
              </a:spcAft>
            </a:pPr>
            <a:r>
              <a:rPr lang="en-US" sz="2300" b="1">
                <a:latin typeface="Calibri" panose="020F0502020204030204"/>
              </a:rPr>
              <a:t>•    HtmIHelper </a:t>
            </a:r>
            <a:r>
              <a:rPr lang="en-US" sz="2300">
                <a:latin typeface="Calibri" panose="020F0502020204030204"/>
              </a:rPr>
              <a:t>class renders HTML controls in </a:t>
            </a:r>
            <a:r>
              <a:rPr lang="en-US" sz="2300">
                <a:solidFill>
                  <a:srgbClr val="FC0000"/>
                </a:solidFill>
                <a:latin typeface="Calibri" panose="020F0502020204030204"/>
              </a:rPr>
              <a:t>the razor view.</a:t>
            </a:r>
            <a:endParaRPr lang="en-US" sz="2300">
              <a:solidFill>
                <a:srgbClr val="FC0000"/>
              </a:solidFill>
              <a:latin typeface="Calibri" panose="020F0502020204030204"/>
            </a:endParaRPr>
          </a:p>
          <a:p>
            <a:pPr marL="203200" indent="-203200" algn="just">
              <a:lnSpc>
                <a:spcPts val="2280"/>
              </a:lnSpc>
              <a:spcAft>
                <a:spcPts val="420"/>
              </a:spcAft>
            </a:pPr>
            <a:r>
              <a:rPr lang="en-US" sz="2300">
                <a:latin typeface="Calibri" panose="020F0502020204030204"/>
              </a:rPr>
              <a:t>•    It </a:t>
            </a:r>
            <a:r>
              <a:rPr lang="en-US" sz="2300">
                <a:solidFill>
                  <a:srgbClr val="FC0000"/>
                </a:solidFill>
                <a:latin typeface="Calibri" panose="020F0502020204030204"/>
              </a:rPr>
              <a:t>binds the model object </a:t>
            </a:r>
            <a:r>
              <a:rPr lang="en-US" sz="2300">
                <a:latin typeface="Calibri" panose="020F0502020204030204"/>
              </a:rPr>
              <a:t>to </a:t>
            </a:r>
            <a:r>
              <a:rPr lang="en-US" sz="2300">
                <a:solidFill>
                  <a:srgbClr val="FC0000"/>
                </a:solidFill>
                <a:latin typeface="Calibri" panose="020F0502020204030204"/>
              </a:rPr>
              <a:t>HTML controls </a:t>
            </a:r>
            <a:r>
              <a:rPr lang="en-US" sz="2300">
                <a:latin typeface="Calibri" panose="020F0502020204030204"/>
              </a:rPr>
              <a:t>to </a:t>
            </a:r>
            <a:r>
              <a:rPr lang="en-US" sz="2300">
                <a:solidFill>
                  <a:srgbClr val="FC0000"/>
                </a:solidFill>
                <a:latin typeface="Calibri" panose="020F0502020204030204"/>
              </a:rPr>
              <a:t>display the value </a:t>
            </a:r>
            <a:r>
              <a:rPr lang="en-US" sz="2300">
                <a:latin typeface="Calibri" panose="020F0502020204030204"/>
              </a:rPr>
              <a:t>of </a:t>
            </a:r>
            <a:r>
              <a:rPr lang="en-US" sz="2300">
                <a:solidFill>
                  <a:srgbClr val="FC0000"/>
                </a:solidFill>
                <a:latin typeface="Calibri" panose="020F0502020204030204"/>
              </a:rPr>
              <a:t>model properties </a:t>
            </a:r>
            <a:r>
              <a:rPr lang="en-US" sz="2300">
                <a:latin typeface="Calibri" panose="020F0502020204030204"/>
              </a:rPr>
              <a:t>into those controls and </a:t>
            </a:r>
            <a:r>
              <a:rPr lang="en-US" sz="2300">
                <a:solidFill>
                  <a:srgbClr val="FC0000"/>
                </a:solidFill>
                <a:latin typeface="Calibri" panose="020F0502020204030204"/>
              </a:rPr>
              <a:t>also assigns </a:t>
            </a:r>
            <a:r>
              <a:rPr lang="en-US" sz="2300">
                <a:latin typeface="Calibri" panose="020F0502020204030204"/>
              </a:rPr>
              <a:t>the </a:t>
            </a:r>
            <a:r>
              <a:rPr lang="en-US" sz="2300">
                <a:solidFill>
                  <a:srgbClr val="FC0000"/>
                </a:solidFill>
                <a:latin typeface="Calibri" panose="020F0502020204030204"/>
              </a:rPr>
              <a:t>value </a:t>
            </a:r>
            <a:r>
              <a:rPr lang="en-US" sz="2300">
                <a:latin typeface="Calibri" panose="020F0502020204030204"/>
              </a:rPr>
              <a:t>of the </a:t>
            </a:r>
            <a:r>
              <a:rPr lang="en-US" sz="2300">
                <a:solidFill>
                  <a:srgbClr val="FC0000"/>
                </a:solidFill>
                <a:latin typeface="Calibri" panose="020F0502020204030204"/>
              </a:rPr>
              <a:t>controls </a:t>
            </a:r>
            <a:r>
              <a:rPr lang="en-US" sz="2300">
                <a:latin typeface="Calibri" panose="020F0502020204030204"/>
              </a:rPr>
              <a:t>to the model properties while submitting a web form.</a:t>
            </a:r>
            <a:endParaRPr lang="en-US" sz="2300">
              <a:latin typeface="Calibri" panose="020F0502020204030204"/>
            </a:endParaRPr>
          </a:p>
          <a:p>
            <a:pPr marL="203200" indent="-203200" algn="just">
              <a:lnSpc>
                <a:spcPts val="2305"/>
              </a:lnSpc>
              <a:spcAft>
                <a:spcPts val="420"/>
              </a:spcAft>
            </a:pPr>
            <a:r>
              <a:rPr lang="en-US" sz="2300">
                <a:latin typeface="Calibri" panose="020F0502020204030204"/>
              </a:rPr>
              <a:t>•    So we can use the </a:t>
            </a:r>
            <a:r>
              <a:rPr lang="en-US" sz="2300" b="1">
                <a:latin typeface="Calibri" panose="020F0502020204030204"/>
              </a:rPr>
              <a:t>HtmIHelper </a:t>
            </a:r>
            <a:r>
              <a:rPr lang="en-US" sz="2300">
                <a:latin typeface="Calibri" panose="020F0502020204030204"/>
              </a:rPr>
              <a:t>class in razor view instead of writing HTML tags manually.</a:t>
            </a:r>
            <a:endParaRPr lang="en-US" sz="2300">
              <a:latin typeface="Calibri" panose="020F0502020204030204"/>
            </a:endParaRPr>
          </a:p>
          <a:p>
            <a:pPr marL="203200" indent="-203200" algn="just">
              <a:spcAft>
                <a:spcPts val="420"/>
              </a:spcAft>
            </a:pPr>
            <a:r>
              <a:rPr lang="en-US" sz="2300" b="1">
                <a:latin typeface="Calibri" panose="020F0502020204030204"/>
              </a:rPr>
              <a:t>•    @Html </a:t>
            </a:r>
            <a:r>
              <a:rPr lang="en-US" sz="2300">
                <a:latin typeface="Calibri" panose="020F0502020204030204"/>
              </a:rPr>
              <a:t>is an object of the </a:t>
            </a:r>
            <a:r>
              <a:rPr lang="en-US" sz="2300" b="1">
                <a:latin typeface="Calibri" panose="020F0502020204030204"/>
              </a:rPr>
              <a:t>HtmIHelper</a:t>
            </a:r>
            <a:endParaRPr lang="en-US" sz="2300" b="1">
              <a:latin typeface="Calibri" panose="020F0502020204030204"/>
            </a:endParaRPr>
          </a:p>
          <a:p>
            <a:pPr marL="203200" indent="0"/>
            <a:r>
              <a:rPr lang="en-US" sz="2300">
                <a:latin typeface="Calibri" panose="020F0502020204030204"/>
              </a:rPr>
              <a:t>class</a:t>
            </a:r>
            <a:endParaRPr lang="en-US" sz="2300">
              <a:latin typeface="Calibri" panose="020F0502020204030204"/>
            </a:endParaRPr>
          </a:p>
        </p:txBody>
      </p:sp>
      <p:sp>
        <p:nvSpPr>
          <p:cNvPr id="3" name="Rectangles 2"/>
          <p:cNvSpPr/>
          <p:nvPr/>
        </p:nvSpPr>
        <p:spPr>
          <a:xfrm>
            <a:off x="5672328" y="3953256"/>
            <a:ext cx="880872" cy="292608"/>
          </a:xfrm>
          <a:prstGeom prst="rect">
            <a:avLst/>
          </a:prstGeom>
        </p:spPr>
        <p:txBody>
          <a:bodyPr wrap="none" lIns="0" tIns="0" rIns="0" bIns="0">
            <a:noAutofit/>
          </a:bodyPr>
          <a:p>
            <a:pPr indent="0"/>
            <a:r>
              <a:rPr lang="en-US" sz="2000" i="1">
                <a:solidFill>
                  <a:srgbClr val="699ABB"/>
                </a:solidFill>
                <a:latin typeface="Calibri" panose="020F0502020204030204"/>
              </a:rPr>
              <a:t>HtmIHelper</a:t>
            </a:r>
            <a:endParaRPr lang="en-US" sz="2000" i="1">
              <a:solidFill>
                <a:srgbClr val="699ABB"/>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6589776" cy="5330952"/>
          </a:xfrm>
          <a:prstGeom prst="rect">
            <a:avLst/>
          </a:prstGeom>
        </p:spPr>
        <p:txBody>
          <a:bodyPr lIns="0" tIns="0" rIns="0" bIns="0">
            <a:noAutofit/>
          </a:bodyPr>
          <a:p>
            <a:pPr indent="0">
              <a:spcAft>
                <a:spcPts val="1050"/>
              </a:spcAft>
            </a:pPr>
            <a:r>
              <a:rPr lang="en-US" sz="4300">
                <a:latin typeface="Calibri" panose="020F0502020204030204"/>
              </a:rPr>
              <a:t>Contents</a:t>
            </a:r>
            <a:endParaRPr lang="en-US" sz="4300">
              <a:latin typeface="Calibri" panose="020F0502020204030204"/>
            </a:endParaRPr>
          </a:p>
          <a:p>
            <a:pPr indent="0" algn="just">
              <a:lnSpc>
                <a:spcPts val="3170"/>
              </a:lnSpc>
            </a:pPr>
            <a:r>
              <a:rPr lang="en-US" sz="2600">
                <a:latin typeface="Calibri" panose="020F0502020204030204"/>
              </a:rPr>
              <a:t>•    Console Applications and Class Libraries (Demo)</a:t>
            </a:r>
            <a:endParaRPr lang="en-US" sz="2600">
              <a:latin typeface="Calibri" panose="020F0502020204030204"/>
            </a:endParaRPr>
          </a:p>
          <a:p>
            <a:pPr indent="0" algn="just">
              <a:lnSpc>
                <a:spcPts val="3170"/>
              </a:lnSpc>
            </a:pPr>
            <a:r>
              <a:rPr lang="en-US" sz="2600">
                <a:latin typeface="Calibri" panose="020F0502020204030204"/>
              </a:rPr>
              <a:t>•    C# Basics</a:t>
            </a:r>
            <a:endParaRPr lang="en-US" sz="2600">
              <a:latin typeface="Calibri" panose="020F0502020204030204"/>
            </a:endParaRPr>
          </a:p>
          <a:p>
            <a:pPr indent="0" algn="just">
              <a:lnSpc>
                <a:spcPts val="3170"/>
              </a:lnSpc>
            </a:pPr>
            <a:r>
              <a:rPr lang="en-US" sz="2600">
                <a:latin typeface="Calibri" panose="020F0502020204030204"/>
              </a:rPr>
              <a:t>•    Data types and CTS equivalents</a:t>
            </a:r>
            <a:endParaRPr lang="en-US" sz="2600">
              <a:latin typeface="Calibri" panose="020F0502020204030204"/>
            </a:endParaRPr>
          </a:p>
          <a:p>
            <a:pPr indent="0" algn="just">
              <a:lnSpc>
                <a:spcPts val="3170"/>
              </a:lnSpc>
            </a:pPr>
            <a:r>
              <a:rPr lang="en-US" sz="2600">
                <a:latin typeface="Calibri" panose="020F0502020204030204"/>
              </a:rPr>
              <a:t>•    Access Specifiers</a:t>
            </a:r>
            <a:endParaRPr lang="en-US" sz="2600">
              <a:latin typeface="Calibri" panose="020F0502020204030204"/>
            </a:endParaRPr>
          </a:p>
          <a:p>
            <a:pPr indent="0" algn="just">
              <a:lnSpc>
                <a:spcPts val="3170"/>
              </a:lnSpc>
            </a:pPr>
            <a:r>
              <a:rPr lang="en-US" sz="2600">
                <a:latin typeface="Calibri" panose="020F0502020204030204"/>
              </a:rPr>
              <a:t>•    Project References, using Classes (Demo)</a:t>
            </a:r>
            <a:endParaRPr lang="en-US" sz="2600">
              <a:latin typeface="Calibri" panose="020F0502020204030204"/>
            </a:endParaRPr>
          </a:p>
          <a:p>
            <a:pPr indent="0" algn="just">
              <a:lnSpc>
                <a:spcPts val="3170"/>
              </a:lnSpc>
            </a:pPr>
            <a:r>
              <a:rPr lang="en-US" sz="2600">
                <a:latin typeface="Calibri" panose="020F0502020204030204"/>
              </a:rPr>
              <a:t>•    Methods</a:t>
            </a:r>
            <a:endParaRPr lang="en-US" sz="2600">
              <a:latin typeface="Calibri" panose="020F0502020204030204"/>
            </a:endParaRPr>
          </a:p>
          <a:p>
            <a:pPr marL="511810" indent="0" algn="just">
              <a:lnSpc>
                <a:spcPts val="2350"/>
              </a:lnSpc>
            </a:pPr>
            <a:r>
              <a:rPr lang="en-US" sz="2300">
                <a:latin typeface="Calibri" panose="020F0502020204030204"/>
              </a:rPr>
              <a:t>•    Method overloading</a:t>
            </a:r>
            <a:endParaRPr lang="en-US" sz="2300">
              <a:latin typeface="Calibri" panose="020F0502020204030204"/>
            </a:endParaRPr>
          </a:p>
          <a:p>
            <a:pPr marL="511810" indent="0" algn="just">
              <a:lnSpc>
                <a:spcPts val="2350"/>
              </a:lnSpc>
            </a:pPr>
            <a:r>
              <a:rPr lang="en-US" sz="2300">
                <a:latin typeface="Calibri" panose="020F0502020204030204"/>
              </a:rPr>
              <a:t>•    Optional parameters</a:t>
            </a:r>
            <a:endParaRPr lang="en-US" sz="2300">
              <a:latin typeface="Calibri" panose="020F0502020204030204"/>
            </a:endParaRPr>
          </a:p>
          <a:p>
            <a:pPr marL="511810" indent="0" algn="just">
              <a:lnSpc>
                <a:spcPts val="2350"/>
              </a:lnSpc>
            </a:pPr>
            <a:r>
              <a:rPr lang="en-US" sz="2300">
                <a:latin typeface="Calibri" panose="020F0502020204030204"/>
              </a:rPr>
              <a:t>•    Named parameters and positional parameters</a:t>
            </a:r>
            <a:endParaRPr lang="en-US" sz="2300">
              <a:latin typeface="Calibri" panose="020F0502020204030204"/>
            </a:endParaRPr>
          </a:p>
          <a:p>
            <a:pPr marL="511810" indent="0" algn="just">
              <a:lnSpc>
                <a:spcPts val="2350"/>
              </a:lnSpc>
              <a:spcAft>
                <a:spcPts val="420"/>
              </a:spcAft>
            </a:pPr>
            <a:r>
              <a:rPr lang="en-US" sz="2300">
                <a:latin typeface="Calibri" panose="020F0502020204030204"/>
              </a:rPr>
              <a:t>•    Using params</a:t>
            </a:r>
            <a:endParaRPr lang="en-US" sz="2300">
              <a:latin typeface="Calibri" panose="020F0502020204030204"/>
            </a:endParaRPr>
          </a:p>
          <a:p>
            <a:pPr indent="0" algn="just">
              <a:lnSpc>
                <a:spcPts val="3190"/>
              </a:lnSpc>
            </a:pPr>
            <a:r>
              <a:rPr lang="en-US" sz="2600">
                <a:latin typeface="Calibri" panose="020F0502020204030204"/>
              </a:rPr>
              <a:t>•    Properties</a:t>
            </a:r>
            <a:endParaRPr lang="en-US" sz="2600">
              <a:latin typeface="Calibri" panose="020F0502020204030204"/>
            </a:endParaRPr>
          </a:p>
          <a:p>
            <a:pPr indent="0" algn="just">
              <a:lnSpc>
                <a:spcPts val="3190"/>
              </a:lnSpc>
            </a:pPr>
            <a:r>
              <a:rPr lang="en-US" sz="2600">
                <a:latin typeface="Calibri" panose="020F0502020204030204"/>
              </a:rPr>
              <a:t>•    Constructors and Destructors</a:t>
            </a:r>
            <a:endParaRPr lang="en-US" sz="2600">
              <a:latin typeface="Calibri" panose="020F0502020204030204"/>
            </a:endParaRPr>
          </a:p>
          <a:p>
            <a:pPr indent="0" algn="just">
              <a:lnSpc>
                <a:spcPts val="3190"/>
              </a:lnSpc>
            </a:pPr>
            <a:r>
              <a:rPr lang="en-US" sz="2600">
                <a:latin typeface="Calibri" panose="020F0502020204030204"/>
              </a:rPr>
              <a:t>•    Object Initializers</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0" y="2770632"/>
            <a:ext cx="5306568" cy="2718816"/>
          </a:xfrm>
          <a:prstGeom prst="rect">
            <a:avLst/>
          </a:prstGeom>
        </p:spPr>
      </p:pic>
      <p:sp>
        <p:nvSpPr>
          <p:cNvPr id="3" name="Rectangles 2"/>
          <p:cNvSpPr/>
          <p:nvPr/>
        </p:nvSpPr>
        <p:spPr>
          <a:xfrm>
            <a:off x="195072" y="1231392"/>
            <a:ext cx="3776472" cy="185928"/>
          </a:xfrm>
          <a:prstGeom prst="rect">
            <a:avLst/>
          </a:prstGeom>
        </p:spPr>
        <p:txBody>
          <a:bodyPr wrap="none" lIns="0" tIns="0" rIns="0" bIns="0">
            <a:noAutofit/>
          </a:bodyPr>
          <a:p>
            <a:pPr indent="0"/>
            <a:r>
              <a:rPr lang="en-US" sz="1200">
                <a:solidFill>
                  <a:srgbClr val="8C8B13"/>
                </a:solidFill>
                <a:latin typeface="Consolas" panose="020B0609020204030204"/>
              </a:rPr>
              <a:t>0mod*l </a:t>
            </a:r>
            <a:r>
              <a:rPr lang="en-US" sz="1200">
                <a:solidFill>
                  <a:srgbClr val="8FA8C5"/>
                </a:solidFill>
                <a:latin typeface="Consolas" panose="020B0609020204030204"/>
              </a:rPr>
              <a:t>II mi </a:t>
            </a:r>
            <a:r>
              <a:rPr lang="en-US" sz="1200">
                <a:solidFill>
                  <a:srgbClr val="888888"/>
                </a:solidFill>
                <a:latin typeface="Consolas" panose="020B0609020204030204"/>
              </a:rPr>
              <a:t>erdblf&lt;HVC_BasicTutorials.Models.</a:t>
            </a:r>
            <a:r>
              <a:rPr lang="en-US" sz="1200">
                <a:solidFill>
                  <a:srgbClr val="8FA8C5"/>
                </a:solidFill>
                <a:latin typeface="Consolas" panose="020B0609020204030204"/>
              </a:rPr>
              <a:t>Student</a:t>
            </a:r>
            <a:r>
              <a:rPr lang="en-US" sz="1200">
                <a:solidFill>
                  <a:srgbClr val="888888"/>
                </a:solidFill>
                <a:latin typeface="Consolas" panose="020B0609020204030204"/>
              </a:rPr>
              <a:t>&gt;</a:t>
            </a:r>
            <a:endParaRPr lang="en-US" sz="1200">
              <a:solidFill>
                <a:srgbClr val="888888"/>
              </a:solidFill>
              <a:latin typeface="Consolas" panose="020B0609020204030204"/>
            </a:endParaRPr>
          </a:p>
        </p:txBody>
      </p:sp>
      <p:sp>
        <p:nvSpPr>
          <p:cNvPr id="4" name="Rectangles 3"/>
          <p:cNvSpPr/>
          <p:nvPr/>
        </p:nvSpPr>
        <p:spPr>
          <a:xfrm>
            <a:off x="192024" y="1624584"/>
            <a:ext cx="3200400" cy="765048"/>
          </a:xfrm>
          <a:prstGeom prst="rect">
            <a:avLst/>
          </a:prstGeom>
        </p:spPr>
        <p:txBody>
          <a:bodyPr lIns="0" tIns="0" rIns="0" bIns="0">
            <a:noAutofit/>
          </a:bodyPr>
          <a:p>
            <a:pPr indent="0">
              <a:spcAft>
                <a:spcPts val="210"/>
              </a:spcAft>
            </a:pPr>
            <a:r>
              <a:rPr lang="en-US" sz="2600">
                <a:solidFill>
                  <a:srgbClr val="8C8B13"/>
                </a:solidFill>
                <a:latin typeface="Calibri" panose="020F0502020204030204"/>
              </a:rPr>
              <a:t>K</a:t>
            </a:r>
            <a:endParaRPr lang="en-US" sz="2600">
              <a:solidFill>
                <a:srgbClr val="8C8B13"/>
              </a:solidFill>
              <a:latin typeface="Calibri" panose="020F0502020204030204"/>
            </a:endParaRPr>
          </a:p>
          <a:p>
            <a:pPr marL="304800" indent="0">
              <a:spcAft>
                <a:spcPts val="210"/>
              </a:spcAft>
            </a:pPr>
            <a:r>
              <a:rPr lang="en-US" sz="1000" b="1">
                <a:solidFill>
                  <a:srgbClr val="747474"/>
                </a:solidFill>
                <a:latin typeface="Consolas" panose="020B0609020204030204"/>
              </a:rPr>
              <a:t>ViewBag.Title ■ </a:t>
            </a:r>
            <a:r>
              <a:rPr lang="en-US" sz="1000" b="1">
                <a:solidFill>
                  <a:srgbClr val="AB888E"/>
                </a:solidFill>
                <a:latin typeface="Consolas" panose="020B0609020204030204"/>
              </a:rPr>
              <a:t>“Index";</a:t>
            </a:r>
            <a:endParaRPr lang="en-US" sz="1000" b="1">
              <a:solidFill>
                <a:srgbClr val="AB888E"/>
              </a:solidFill>
              <a:latin typeface="Consolas" panose="020B0609020204030204"/>
            </a:endParaRPr>
          </a:p>
          <a:p>
            <a:pPr marL="304800" indent="0">
              <a:spcAft>
                <a:spcPts val="210"/>
              </a:spcAft>
            </a:pPr>
            <a:r>
              <a:rPr lang="en-US" sz="1000" b="1">
                <a:solidFill>
                  <a:srgbClr val="747474"/>
                </a:solidFill>
                <a:latin typeface="Consolas" panose="020B0609020204030204"/>
              </a:rPr>
              <a:t>Layout • </a:t>
            </a:r>
            <a:r>
              <a:rPr lang="en-US" sz="1000" b="1" baseline="30000">
                <a:solidFill>
                  <a:srgbClr val="AB888E"/>
                </a:solidFill>
                <a:latin typeface="Consolas" panose="020B0609020204030204"/>
              </a:rPr>
              <a:t>H</a:t>
            </a:r>
            <a:r>
              <a:rPr lang="en-US" sz="1000" b="1">
                <a:solidFill>
                  <a:srgbClr val="AB888E"/>
                </a:solidFill>
                <a:latin typeface="Consolas" panose="020B0609020204030204"/>
              </a:rPr>
              <a:t>«/Views/Shared/_Layout.csht*r;</a:t>
            </a:r>
            <a:endParaRPr lang="en-US" sz="1000" b="1">
              <a:solidFill>
                <a:srgbClr val="AB888E"/>
              </a:solidFill>
              <a:latin typeface="Consolas" panose="020B0609020204030204"/>
            </a:endParaRPr>
          </a:p>
          <a:p>
            <a:pPr indent="0"/>
            <a:r>
              <a:rPr lang="en-US" sz="2600">
                <a:solidFill>
                  <a:srgbClr val="8C8B13"/>
                </a:solidFill>
                <a:latin typeface="Calibri" panose="020F0502020204030204"/>
              </a:rPr>
              <a:t>)</a:t>
            </a:r>
            <a:endParaRPr lang="en-US" sz="2600">
              <a:solidFill>
                <a:srgbClr val="8C8B13"/>
              </a:solidFill>
              <a:latin typeface="Calibri" panose="020F0502020204030204"/>
            </a:endParaRPr>
          </a:p>
        </p:txBody>
      </p:sp>
      <p:sp>
        <p:nvSpPr>
          <p:cNvPr id="5" name="Rectangles 4"/>
          <p:cNvSpPr/>
          <p:nvPr/>
        </p:nvSpPr>
        <p:spPr>
          <a:xfrm>
            <a:off x="201168" y="2596896"/>
            <a:ext cx="1011936" cy="152400"/>
          </a:xfrm>
          <a:prstGeom prst="rect">
            <a:avLst/>
          </a:prstGeom>
        </p:spPr>
        <p:txBody>
          <a:bodyPr wrap="none" lIns="0" tIns="0" rIns="0" bIns="0">
            <a:noAutofit/>
          </a:bodyPr>
          <a:p>
            <a:pPr indent="0"/>
            <a:r>
              <a:rPr lang="en-US" sz="1000" b="1">
                <a:solidFill>
                  <a:srgbClr val="888888"/>
                </a:solidFill>
                <a:latin typeface="Consolas" panose="020B0609020204030204"/>
              </a:rPr>
              <a:t>&lt;h2&gt;Index&lt;/h2&gt;</a:t>
            </a:r>
            <a:endParaRPr lang="en-US" sz="1000" b="1">
              <a:solidFill>
                <a:srgbClr val="888888"/>
              </a:solidFill>
              <a:latin typeface="Consolas" panose="020B0609020204030204"/>
            </a:endParaRPr>
          </a:p>
        </p:txBody>
      </p:sp>
      <p:sp>
        <p:nvSpPr>
          <p:cNvPr id="6" name="Rectangles 5"/>
          <p:cNvSpPr/>
          <p:nvPr/>
        </p:nvSpPr>
        <p:spPr>
          <a:xfrm>
            <a:off x="4602480"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32104" y="121920"/>
            <a:ext cx="8644128" cy="469392"/>
          </a:xfrm>
          <a:prstGeom prst="rect">
            <a:avLst/>
          </a:prstGeom>
        </p:spPr>
        <p:txBody>
          <a:bodyPr wrap="none" lIns="0" tIns="0" rIns="0" bIns="0">
            <a:noAutofit/>
          </a:bodyPr>
          <a:p>
            <a:pPr indent="0">
              <a:spcAft>
                <a:spcPts val="1470"/>
              </a:spcAft>
            </a:pPr>
            <a:r>
              <a:rPr lang="en-US" sz="3900" spc="-50">
                <a:latin typeface="Calibri" panose="020F0502020204030204"/>
              </a:rPr>
              <a:t>Form Design using HTML Helpers Methods</a:t>
            </a:r>
            <a:endParaRPr lang="en-US" sz="3900" spc="-50">
              <a:latin typeface="Calibri" panose="020F0502020204030204"/>
            </a:endParaRPr>
          </a:p>
        </p:txBody>
      </p:sp>
      <p:sp>
        <p:nvSpPr>
          <p:cNvPr id="3" name="Rectangles 2"/>
          <p:cNvSpPr/>
          <p:nvPr/>
        </p:nvSpPr>
        <p:spPr>
          <a:xfrm>
            <a:off x="835152" y="810768"/>
            <a:ext cx="5775960" cy="134112"/>
          </a:xfrm>
          <a:prstGeom prst="rect">
            <a:avLst/>
          </a:prstGeom>
          <a:solidFill>
            <a:srgbClr val="FFFF00"/>
          </a:solidFill>
        </p:spPr>
        <p:txBody>
          <a:bodyPr wrap="none" lIns="0" tIns="0" rIns="0" bIns="0">
            <a:noAutofit/>
          </a:bodyPr>
          <a:p>
            <a:pPr indent="0" algn="just">
              <a:spcAft>
                <a:spcPts val="1470"/>
              </a:spcAft>
            </a:pPr>
            <a:r>
              <a:rPr lang="en-US" sz="1500" i="1">
                <a:latin typeface="Calibri" panose="020F0502020204030204"/>
              </a:rPr>
              <a:t>II</a:t>
            </a:r>
            <a:r>
              <a:rPr lang="en-US" sz="1400" b="1">
                <a:latin typeface="Calibri" panose="020F0502020204030204"/>
              </a:rPr>
              <a:t> Index.cshtml    </a:t>
            </a:r>
            <a:r>
              <a:rPr lang="en-US" sz="1500" i="1">
                <a:latin typeface="Calibri" panose="020F0502020204030204"/>
              </a:rPr>
              <a:t>II</a:t>
            </a:r>
            <a:r>
              <a:rPr lang="en-US" sz="1400" b="1">
                <a:latin typeface="Calibri" panose="020F0502020204030204"/>
              </a:rPr>
              <a:t> StudentController</a:t>
            </a:r>
            <a:endParaRPr lang="en-US" sz="1400" b="1">
              <a:latin typeface="Calibri" panose="020F0502020204030204"/>
            </a:endParaRPr>
          </a:p>
        </p:txBody>
      </p:sp>
      <p:sp>
        <p:nvSpPr>
          <p:cNvPr id="4" name="Rectangles 3"/>
          <p:cNvSpPr/>
          <p:nvPr/>
        </p:nvSpPr>
        <p:spPr>
          <a:xfrm>
            <a:off x="844296" y="1237488"/>
            <a:ext cx="3688080" cy="167640"/>
          </a:xfrm>
          <a:prstGeom prst="rect">
            <a:avLst/>
          </a:prstGeom>
          <a:solidFill>
            <a:srgbClr val="FFFF00"/>
          </a:solidFill>
        </p:spPr>
        <p:txBody>
          <a:bodyPr wrap="none" lIns="0" tIns="0" rIns="0" bIns="0">
            <a:noAutofit/>
          </a:bodyPr>
          <a:p>
            <a:pPr indent="0" algn="just">
              <a:lnSpc>
                <a:spcPts val="1945"/>
              </a:lnSpc>
            </a:pPr>
            <a:r>
              <a:rPr lang="en-US" sz="1500">
                <a:latin typeface="Calibri" panose="020F0502020204030204"/>
              </a:rPr>
              <a:t>@model Sessionl5DemoMVC.Models.Student</a:t>
            </a:r>
            <a:endParaRPr lang="en-US" sz="1500">
              <a:latin typeface="Calibri" panose="020F0502020204030204"/>
            </a:endParaRPr>
          </a:p>
        </p:txBody>
      </p:sp>
      <p:sp>
        <p:nvSpPr>
          <p:cNvPr id="5" name="Rectangles 4"/>
          <p:cNvSpPr/>
          <p:nvPr/>
        </p:nvSpPr>
        <p:spPr>
          <a:xfrm>
            <a:off x="844296" y="1453896"/>
            <a:ext cx="225552" cy="164592"/>
          </a:xfrm>
          <a:prstGeom prst="rect">
            <a:avLst/>
          </a:prstGeom>
          <a:solidFill>
            <a:srgbClr val="FFFF00"/>
          </a:solidFill>
        </p:spPr>
        <p:txBody>
          <a:bodyPr wrap="none" lIns="0" tIns="0" rIns="0" bIns="0">
            <a:noAutofit/>
          </a:bodyPr>
          <a:p>
            <a:pPr indent="0" algn="just">
              <a:lnSpc>
                <a:spcPts val="1945"/>
              </a:lnSpc>
            </a:pPr>
            <a:r>
              <a:rPr lang="en-US" sz="1300">
                <a:latin typeface="Arial" panose="020B0604020202020204"/>
              </a:rPr>
              <a:t>@{</a:t>
            </a:r>
            <a:endParaRPr lang="en-US" sz="1300">
              <a:latin typeface="Arial" panose="020B0604020202020204"/>
            </a:endParaRPr>
          </a:p>
        </p:txBody>
      </p:sp>
      <p:sp>
        <p:nvSpPr>
          <p:cNvPr id="6" name="Rectangles 5"/>
          <p:cNvSpPr/>
          <p:nvPr/>
        </p:nvSpPr>
        <p:spPr>
          <a:xfrm>
            <a:off x="1048512" y="1667256"/>
            <a:ext cx="1027176" cy="164592"/>
          </a:xfrm>
          <a:prstGeom prst="rect">
            <a:avLst/>
          </a:prstGeom>
          <a:solidFill>
            <a:srgbClr val="FFFF00"/>
          </a:solidFill>
        </p:spPr>
        <p:txBody>
          <a:bodyPr wrap="none" lIns="0" tIns="0" rIns="0" bIns="0">
            <a:noAutofit/>
          </a:bodyPr>
          <a:p>
            <a:pPr indent="215900">
              <a:spcAft>
                <a:spcPts val="210"/>
              </a:spcAft>
            </a:pPr>
            <a:r>
              <a:rPr lang="en-US" sz="1500">
                <a:latin typeface="Calibri" panose="020F0502020204030204"/>
              </a:rPr>
              <a:t>Layout = </a:t>
            </a:r>
            <a:r>
              <a:rPr lang="en-US" sz="1500">
                <a:solidFill>
                  <a:srgbClr val="0000FC"/>
                </a:solidFill>
                <a:latin typeface="Calibri" panose="020F0502020204030204"/>
              </a:rPr>
              <a:t>null;</a:t>
            </a:r>
            <a:endParaRPr lang="en-US" sz="1500">
              <a:solidFill>
                <a:srgbClr val="0000FC"/>
              </a:solidFill>
              <a:latin typeface="Calibri" panose="020F0502020204030204"/>
            </a:endParaRPr>
          </a:p>
        </p:txBody>
      </p:sp>
      <p:sp>
        <p:nvSpPr>
          <p:cNvPr id="7" name="Rectangles 6"/>
          <p:cNvSpPr/>
          <p:nvPr/>
        </p:nvSpPr>
        <p:spPr>
          <a:xfrm>
            <a:off x="838200" y="1880616"/>
            <a:ext cx="51816" cy="164592"/>
          </a:xfrm>
          <a:prstGeom prst="rect">
            <a:avLst/>
          </a:prstGeom>
          <a:solidFill>
            <a:srgbClr val="FFFF00"/>
          </a:solidFill>
        </p:spPr>
        <p:txBody>
          <a:bodyPr wrap="none" lIns="0" tIns="0" rIns="0" bIns="0">
            <a:noAutofit/>
          </a:bodyPr>
          <a:p>
            <a:pPr indent="0">
              <a:spcAft>
                <a:spcPts val="210"/>
              </a:spcAft>
            </a:pPr>
            <a:r>
              <a:rPr lang="en-US" sz="2600">
                <a:latin typeface="Calibri" panose="020F0502020204030204"/>
              </a:rPr>
              <a:t>}</a:t>
            </a:r>
            <a:endParaRPr lang="en-US" sz="2600">
              <a:latin typeface="Calibri" panose="020F0502020204030204"/>
            </a:endParaRPr>
          </a:p>
        </p:txBody>
      </p:sp>
      <p:sp>
        <p:nvSpPr>
          <p:cNvPr id="8" name="Rectangles 7"/>
          <p:cNvSpPr/>
          <p:nvPr/>
        </p:nvSpPr>
        <p:spPr>
          <a:xfrm>
            <a:off x="844296" y="2090928"/>
            <a:ext cx="1484376" cy="134112"/>
          </a:xfrm>
          <a:prstGeom prst="rect">
            <a:avLst/>
          </a:prstGeom>
          <a:solidFill>
            <a:srgbClr val="FFFF00"/>
          </a:solidFill>
        </p:spPr>
        <p:txBody>
          <a:bodyPr wrap="none" lIns="0" tIns="0" rIns="0" bIns="0">
            <a:noAutofit/>
          </a:bodyPr>
          <a:p>
            <a:pPr indent="0" algn="just">
              <a:lnSpc>
                <a:spcPts val="1680"/>
              </a:lnSpc>
            </a:pPr>
            <a:r>
              <a:rPr lang="en-US" sz="1500">
                <a:solidFill>
                  <a:srgbClr val="750910"/>
                </a:solidFill>
                <a:latin typeface="Calibri" panose="020F0502020204030204"/>
              </a:rPr>
              <a:t>dDOCTYPE </a:t>
            </a:r>
            <a:r>
              <a:rPr lang="en-US" sz="1500">
                <a:solidFill>
                  <a:srgbClr val="EF1013"/>
                </a:solidFill>
                <a:latin typeface="Calibri" panose="020F0502020204030204"/>
              </a:rPr>
              <a:t>html&gt;</a:t>
            </a:r>
            <a:endParaRPr lang="en-US" sz="1500">
              <a:solidFill>
                <a:srgbClr val="EF1013"/>
              </a:solidFill>
              <a:latin typeface="Calibri" panose="020F0502020204030204"/>
            </a:endParaRPr>
          </a:p>
        </p:txBody>
      </p:sp>
      <p:sp>
        <p:nvSpPr>
          <p:cNvPr id="9" name="Rectangles 8"/>
          <p:cNvSpPr/>
          <p:nvPr/>
        </p:nvSpPr>
        <p:spPr>
          <a:xfrm>
            <a:off x="844296" y="2307336"/>
            <a:ext cx="524256" cy="131064"/>
          </a:xfrm>
          <a:prstGeom prst="rect">
            <a:avLst/>
          </a:prstGeom>
          <a:solidFill>
            <a:srgbClr val="FFFF00"/>
          </a:solidFill>
        </p:spPr>
        <p:txBody>
          <a:bodyPr wrap="none" lIns="0" tIns="0" rIns="0" bIns="0">
            <a:noAutofit/>
          </a:bodyPr>
          <a:p>
            <a:pPr indent="0" algn="just">
              <a:lnSpc>
                <a:spcPts val="1680"/>
              </a:lnSpc>
            </a:pPr>
            <a:r>
              <a:rPr lang="en-US" sz="1500">
                <a:solidFill>
                  <a:srgbClr val="580032"/>
                </a:solidFill>
                <a:latin typeface="Calibri" panose="020F0502020204030204"/>
              </a:rPr>
              <a:t>&lt;html&gt;</a:t>
            </a:r>
            <a:endParaRPr lang="en-US" sz="1500">
              <a:solidFill>
                <a:srgbClr val="580032"/>
              </a:solidFill>
              <a:latin typeface="Calibri" panose="020F0502020204030204"/>
            </a:endParaRPr>
          </a:p>
        </p:txBody>
      </p:sp>
      <p:sp>
        <p:nvSpPr>
          <p:cNvPr id="10" name="Rectangles 9"/>
          <p:cNvSpPr/>
          <p:nvPr/>
        </p:nvSpPr>
        <p:spPr>
          <a:xfrm>
            <a:off x="844296" y="2520696"/>
            <a:ext cx="585216" cy="131064"/>
          </a:xfrm>
          <a:prstGeom prst="rect">
            <a:avLst/>
          </a:prstGeom>
          <a:solidFill>
            <a:srgbClr val="FFFF00"/>
          </a:solidFill>
        </p:spPr>
        <p:txBody>
          <a:bodyPr wrap="none" lIns="0" tIns="0" rIns="0" bIns="0">
            <a:noAutofit/>
          </a:bodyPr>
          <a:p>
            <a:pPr indent="0" algn="just">
              <a:lnSpc>
                <a:spcPts val="1680"/>
              </a:lnSpc>
            </a:pPr>
            <a:r>
              <a:rPr lang="en-US" sz="1500">
                <a:solidFill>
                  <a:srgbClr val="580032"/>
                </a:solidFill>
                <a:latin typeface="Calibri" panose="020F0502020204030204"/>
              </a:rPr>
              <a:t>&lt;head&gt;</a:t>
            </a:r>
            <a:endParaRPr lang="en-US" sz="1500">
              <a:solidFill>
                <a:srgbClr val="580032"/>
              </a:solidFill>
              <a:latin typeface="Calibri" panose="020F0502020204030204"/>
            </a:endParaRPr>
          </a:p>
        </p:txBody>
      </p:sp>
      <p:sp>
        <p:nvSpPr>
          <p:cNvPr id="11" name="Rectangles 10"/>
          <p:cNvSpPr/>
          <p:nvPr/>
        </p:nvSpPr>
        <p:spPr>
          <a:xfrm>
            <a:off x="1042416" y="2734056"/>
            <a:ext cx="4437888" cy="164592"/>
          </a:xfrm>
          <a:prstGeom prst="rect">
            <a:avLst/>
          </a:prstGeom>
          <a:solidFill>
            <a:srgbClr val="FFFF00"/>
          </a:solidFill>
        </p:spPr>
        <p:txBody>
          <a:bodyPr wrap="none" lIns="0" tIns="0" rIns="0" bIns="0">
            <a:noAutofit/>
          </a:bodyPr>
          <a:p>
            <a:pPr indent="215900">
              <a:lnSpc>
                <a:spcPts val="1680"/>
              </a:lnSpc>
            </a:pPr>
            <a:r>
              <a:rPr lang="en-US" sz="1500">
                <a:solidFill>
                  <a:srgbClr val="750910"/>
                </a:solidFill>
                <a:latin typeface="Calibri" panose="020F0502020204030204"/>
              </a:rPr>
              <a:t>&lt;meta </a:t>
            </a:r>
            <a:r>
              <a:rPr lang="en-US" sz="1500">
                <a:solidFill>
                  <a:srgbClr val="5400A9"/>
                </a:solidFill>
                <a:latin typeface="Calibri" panose="020F0502020204030204"/>
              </a:rPr>
              <a:t>name-'viewport" content="width=device-width" </a:t>
            </a:r>
            <a:r>
              <a:rPr lang="en-US" sz="1500">
                <a:solidFill>
                  <a:srgbClr val="0000FC"/>
                </a:solidFill>
                <a:latin typeface="Calibri" panose="020F0502020204030204"/>
              </a:rPr>
              <a:t>/&gt;</a:t>
            </a:r>
            <a:endParaRPr lang="en-US" sz="1500">
              <a:solidFill>
                <a:srgbClr val="0000FC"/>
              </a:solidFill>
              <a:latin typeface="Calibri" panose="020F0502020204030204"/>
            </a:endParaRPr>
          </a:p>
        </p:txBody>
      </p:sp>
      <p:sp>
        <p:nvSpPr>
          <p:cNvPr id="12" name="Rectangles 11"/>
          <p:cNvSpPr/>
          <p:nvPr/>
        </p:nvSpPr>
        <p:spPr>
          <a:xfrm>
            <a:off x="1042416" y="2947416"/>
            <a:ext cx="1432560" cy="131064"/>
          </a:xfrm>
          <a:prstGeom prst="rect">
            <a:avLst/>
          </a:prstGeom>
          <a:solidFill>
            <a:srgbClr val="FFFF00"/>
          </a:solidFill>
        </p:spPr>
        <p:txBody>
          <a:bodyPr wrap="none" lIns="0" tIns="0" rIns="0" bIns="0">
            <a:noAutofit/>
          </a:bodyPr>
          <a:p>
            <a:pPr indent="215900">
              <a:lnSpc>
                <a:spcPts val="1680"/>
              </a:lnSpc>
            </a:pPr>
            <a:r>
              <a:rPr lang="en-US" sz="1500">
                <a:solidFill>
                  <a:srgbClr val="580032"/>
                </a:solidFill>
                <a:latin typeface="Calibri" panose="020F0502020204030204"/>
              </a:rPr>
              <a:t>&lt;title&gt;lndex&lt;/title&gt;</a:t>
            </a:r>
            <a:endParaRPr lang="en-US" sz="1500">
              <a:solidFill>
                <a:srgbClr val="580032"/>
              </a:solidFill>
              <a:latin typeface="Calibri" panose="020F0502020204030204"/>
            </a:endParaRPr>
          </a:p>
        </p:txBody>
      </p:sp>
      <p:sp>
        <p:nvSpPr>
          <p:cNvPr id="13" name="Rectangles 12"/>
          <p:cNvSpPr/>
          <p:nvPr/>
        </p:nvSpPr>
        <p:spPr>
          <a:xfrm>
            <a:off x="844296" y="3160776"/>
            <a:ext cx="633984" cy="131064"/>
          </a:xfrm>
          <a:prstGeom prst="rect">
            <a:avLst/>
          </a:prstGeom>
          <a:solidFill>
            <a:srgbClr val="FFFF00"/>
          </a:solidFill>
        </p:spPr>
        <p:txBody>
          <a:bodyPr wrap="none" lIns="0" tIns="0" rIns="0" bIns="0">
            <a:noAutofit/>
          </a:bodyPr>
          <a:p>
            <a:pPr indent="0" algn="just">
              <a:lnSpc>
                <a:spcPts val="1680"/>
              </a:lnSpc>
            </a:pPr>
            <a:r>
              <a:rPr lang="en-US" sz="1500">
                <a:solidFill>
                  <a:srgbClr val="580032"/>
                </a:solidFill>
                <a:latin typeface="Calibri" panose="020F0502020204030204"/>
              </a:rPr>
              <a:t>&lt;/head&gt;</a:t>
            </a:r>
            <a:endParaRPr lang="en-US" sz="1500">
              <a:solidFill>
                <a:srgbClr val="580032"/>
              </a:solidFill>
              <a:latin typeface="Calibri" panose="020F0502020204030204"/>
            </a:endParaRPr>
          </a:p>
        </p:txBody>
      </p:sp>
      <p:sp>
        <p:nvSpPr>
          <p:cNvPr id="14" name="Rectangles 13"/>
          <p:cNvSpPr/>
          <p:nvPr/>
        </p:nvSpPr>
        <p:spPr>
          <a:xfrm>
            <a:off x="844296" y="3374136"/>
            <a:ext cx="576072" cy="164592"/>
          </a:xfrm>
          <a:prstGeom prst="rect">
            <a:avLst/>
          </a:prstGeom>
          <a:solidFill>
            <a:srgbClr val="FFFF00"/>
          </a:solidFill>
        </p:spPr>
        <p:txBody>
          <a:bodyPr wrap="none" lIns="0" tIns="0" rIns="0" bIns="0">
            <a:noAutofit/>
          </a:bodyPr>
          <a:p>
            <a:pPr indent="0" algn="just">
              <a:lnSpc>
                <a:spcPts val="1680"/>
              </a:lnSpc>
            </a:pPr>
            <a:r>
              <a:rPr lang="en-US" sz="1500">
                <a:solidFill>
                  <a:srgbClr val="580032"/>
                </a:solidFill>
                <a:latin typeface="Calibri" panose="020F0502020204030204"/>
              </a:rPr>
              <a:t>&lt;body&gt;</a:t>
            </a:r>
            <a:endParaRPr lang="en-US" sz="1500">
              <a:solidFill>
                <a:srgbClr val="580032"/>
              </a:solidFill>
              <a:latin typeface="Calibri" panose="020F0502020204030204"/>
            </a:endParaRPr>
          </a:p>
        </p:txBody>
      </p:sp>
      <p:sp>
        <p:nvSpPr>
          <p:cNvPr id="15" name="Rectangles 14"/>
          <p:cNvSpPr/>
          <p:nvPr/>
        </p:nvSpPr>
        <p:spPr>
          <a:xfrm>
            <a:off x="1042416" y="3584448"/>
            <a:ext cx="5132832" cy="167640"/>
          </a:xfrm>
          <a:prstGeom prst="rect">
            <a:avLst/>
          </a:prstGeom>
          <a:solidFill>
            <a:srgbClr val="FFFF00"/>
          </a:solidFill>
        </p:spPr>
        <p:txBody>
          <a:bodyPr wrap="none" lIns="0" tIns="0" rIns="0" bIns="0">
            <a:noAutofit/>
          </a:bodyPr>
          <a:p>
            <a:pPr indent="215900">
              <a:lnSpc>
                <a:spcPts val="1680"/>
              </a:lnSpc>
            </a:pPr>
            <a:r>
              <a:rPr lang="en-US" sz="1500">
                <a:solidFill>
                  <a:srgbClr val="0000A2"/>
                </a:solidFill>
                <a:latin typeface="Calibri" panose="020F0502020204030204"/>
              </a:rPr>
              <a:t>@using </a:t>
            </a:r>
            <a:r>
              <a:rPr lang="en-US" sz="1500">
                <a:latin typeface="Calibri" panose="020F0502020204030204"/>
              </a:rPr>
              <a:t>(Html.BeginForm(“Formr, </a:t>
            </a:r>
            <a:r>
              <a:rPr lang="en-US" sz="1500">
                <a:solidFill>
                  <a:srgbClr val="9C1413"/>
                </a:solidFill>
                <a:latin typeface="Calibri" panose="020F0502020204030204"/>
              </a:rPr>
              <a:t>“Student", </a:t>
            </a:r>
            <a:r>
              <a:rPr lang="en-US" sz="1500">
                <a:latin typeface="Calibri" panose="020F0502020204030204"/>
              </a:rPr>
              <a:t>FormMethod.Post))</a:t>
            </a:r>
            <a:endParaRPr lang="en-US" sz="1500">
              <a:latin typeface="Calibri" panose="020F0502020204030204"/>
            </a:endParaRPr>
          </a:p>
        </p:txBody>
      </p:sp>
      <p:sp>
        <p:nvSpPr>
          <p:cNvPr id="16" name="Rectangles 15"/>
          <p:cNvSpPr/>
          <p:nvPr/>
        </p:nvSpPr>
        <p:spPr>
          <a:xfrm>
            <a:off x="1036320" y="3800856"/>
            <a:ext cx="51816" cy="164592"/>
          </a:xfrm>
          <a:prstGeom prst="rect">
            <a:avLst/>
          </a:prstGeom>
          <a:solidFill>
            <a:srgbClr val="FFFF00"/>
          </a:solidFill>
        </p:spPr>
        <p:txBody>
          <a:bodyPr wrap="none" lIns="0" tIns="0" rIns="0" bIns="0">
            <a:noAutofit/>
          </a:bodyPr>
          <a:p>
            <a:pPr indent="0">
              <a:spcAft>
                <a:spcPts val="210"/>
              </a:spcAft>
            </a:pPr>
            <a:r>
              <a:rPr lang="en-US" sz="2600">
                <a:latin typeface="Calibri" panose="020F0502020204030204"/>
              </a:rPr>
              <a:t>{</a:t>
            </a:r>
            <a:endParaRPr lang="en-US" sz="2600">
              <a:latin typeface="Calibri" panose="020F0502020204030204"/>
            </a:endParaRPr>
          </a:p>
        </p:txBody>
      </p:sp>
      <p:sp>
        <p:nvSpPr>
          <p:cNvPr id="17" name="Rectangles 16"/>
          <p:cNvSpPr/>
          <p:nvPr/>
        </p:nvSpPr>
        <p:spPr>
          <a:xfrm>
            <a:off x="1237488" y="4011168"/>
            <a:ext cx="6623304" cy="594360"/>
          </a:xfrm>
          <a:prstGeom prst="rect">
            <a:avLst/>
          </a:prstGeom>
          <a:solidFill>
            <a:srgbClr val="FFFF00"/>
          </a:solidFill>
        </p:spPr>
        <p:txBody>
          <a:bodyPr lIns="0" tIns="0" rIns="0" bIns="0">
            <a:noAutofit/>
          </a:bodyPr>
          <a:p>
            <a:pPr indent="0">
              <a:lnSpc>
                <a:spcPts val="1680"/>
              </a:lnSpc>
            </a:pPr>
            <a:r>
              <a:rPr lang="en-US" sz="1500">
                <a:latin typeface="Calibri" panose="020F0502020204030204"/>
              </a:rPr>
              <a:t>@Html.LabelFor(m =&gt; m.Studentld); @Html.TextBoxFor(m =&gt; m.Studentld); @Html.LabelFor(m =&gt; m.StudentName); @Html.TextBoxFor(m =&gt; m.StudentName); @Html.LabelFor(m =&gt; m.Age); @Html.TextBoxFor(m =&gt; m.Age);</a:t>
            </a:r>
            <a:endParaRPr lang="en-US" sz="1500">
              <a:latin typeface="Calibri" panose="020F0502020204030204"/>
            </a:endParaRPr>
          </a:p>
        </p:txBody>
      </p:sp>
      <p:sp>
        <p:nvSpPr>
          <p:cNvPr id="18" name="Rectangles 17"/>
          <p:cNvSpPr/>
          <p:nvPr/>
        </p:nvSpPr>
        <p:spPr>
          <a:xfrm>
            <a:off x="1240536" y="4651248"/>
            <a:ext cx="3532632" cy="167640"/>
          </a:xfrm>
          <a:prstGeom prst="rect">
            <a:avLst/>
          </a:prstGeom>
          <a:solidFill>
            <a:srgbClr val="FFFF00"/>
          </a:solidFill>
        </p:spPr>
        <p:txBody>
          <a:bodyPr wrap="none" lIns="0" tIns="0" rIns="0" bIns="0">
            <a:noAutofit/>
          </a:bodyPr>
          <a:p>
            <a:pPr indent="0">
              <a:lnSpc>
                <a:spcPts val="1680"/>
              </a:lnSpc>
            </a:pPr>
            <a:r>
              <a:rPr lang="en-US" sz="1500">
                <a:solidFill>
                  <a:srgbClr val="750910"/>
                </a:solidFill>
                <a:latin typeface="Calibri" panose="020F0502020204030204"/>
              </a:rPr>
              <a:t>&lt;input </a:t>
            </a:r>
            <a:r>
              <a:rPr lang="en-US" sz="1500">
                <a:solidFill>
                  <a:srgbClr val="5400A9"/>
                </a:solidFill>
                <a:latin typeface="Calibri" panose="020F0502020204030204"/>
              </a:rPr>
              <a:t>type="submit" value="Submit </a:t>
            </a:r>
            <a:r>
              <a:rPr lang="en-US" sz="1500">
                <a:solidFill>
                  <a:srgbClr val="0000FC"/>
                </a:solidFill>
                <a:latin typeface="Calibri" panose="020F0502020204030204"/>
              </a:rPr>
              <a:t>Form" /&gt;</a:t>
            </a:r>
            <a:endParaRPr lang="en-US" sz="1500">
              <a:solidFill>
                <a:srgbClr val="0000FC"/>
              </a:solidFill>
              <a:latin typeface="Calibri" panose="020F0502020204030204"/>
            </a:endParaRPr>
          </a:p>
        </p:txBody>
      </p:sp>
      <p:sp>
        <p:nvSpPr>
          <p:cNvPr id="19" name="Rectangles 18"/>
          <p:cNvSpPr/>
          <p:nvPr/>
        </p:nvSpPr>
        <p:spPr>
          <a:xfrm>
            <a:off x="1036320" y="4867656"/>
            <a:ext cx="51816" cy="164592"/>
          </a:xfrm>
          <a:prstGeom prst="rect">
            <a:avLst/>
          </a:prstGeom>
          <a:solidFill>
            <a:srgbClr val="FFFF00"/>
          </a:solidFill>
        </p:spPr>
        <p:txBody>
          <a:bodyPr wrap="none" lIns="0" tIns="0" rIns="0" bIns="0">
            <a:noAutofit/>
          </a:bodyPr>
          <a:p>
            <a:pPr indent="0">
              <a:spcAft>
                <a:spcPts val="210"/>
              </a:spcAft>
            </a:pPr>
            <a:r>
              <a:rPr lang="en-US" sz="2600">
                <a:latin typeface="Calibri" panose="020F0502020204030204"/>
              </a:rPr>
              <a:t>}</a:t>
            </a:r>
            <a:endParaRPr lang="en-US" sz="2600">
              <a:latin typeface="Calibri" panose="020F0502020204030204"/>
            </a:endParaRPr>
          </a:p>
        </p:txBody>
      </p:sp>
      <p:sp>
        <p:nvSpPr>
          <p:cNvPr id="20" name="Rectangles 19"/>
          <p:cNvSpPr/>
          <p:nvPr/>
        </p:nvSpPr>
        <p:spPr>
          <a:xfrm>
            <a:off x="844296" y="5081016"/>
            <a:ext cx="624840" cy="164592"/>
          </a:xfrm>
          <a:prstGeom prst="rect">
            <a:avLst/>
          </a:prstGeom>
          <a:solidFill>
            <a:srgbClr val="FFFF00"/>
          </a:solidFill>
        </p:spPr>
        <p:txBody>
          <a:bodyPr wrap="none" lIns="0" tIns="0" rIns="0" bIns="0">
            <a:noAutofit/>
          </a:bodyPr>
          <a:p>
            <a:pPr indent="0" algn="just">
              <a:lnSpc>
                <a:spcPts val="1655"/>
              </a:lnSpc>
            </a:pPr>
            <a:r>
              <a:rPr lang="en-US" sz="1500">
                <a:solidFill>
                  <a:srgbClr val="580032"/>
                </a:solidFill>
                <a:latin typeface="Calibri" panose="020F0502020204030204"/>
              </a:rPr>
              <a:t>&lt;/body&gt;</a:t>
            </a:r>
            <a:endParaRPr lang="en-US" sz="1500">
              <a:solidFill>
                <a:srgbClr val="580032"/>
              </a:solidFill>
              <a:latin typeface="Calibri" panose="020F0502020204030204"/>
            </a:endParaRPr>
          </a:p>
        </p:txBody>
      </p:sp>
      <p:sp>
        <p:nvSpPr>
          <p:cNvPr id="21" name="Rectangles 20"/>
          <p:cNvSpPr/>
          <p:nvPr/>
        </p:nvSpPr>
        <p:spPr>
          <a:xfrm>
            <a:off x="841248" y="5300472"/>
            <a:ext cx="1837944" cy="155448"/>
          </a:xfrm>
          <a:prstGeom prst="rect">
            <a:avLst/>
          </a:prstGeom>
          <a:solidFill>
            <a:srgbClr val="FFFF00"/>
          </a:solidFill>
        </p:spPr>
        <p:txBody>
          <a:bodyPr wrap="none" lIns="0" tIns="0" rIns="0" bIns="0">
            <a:noAutofit/>
          </a:bodyPr>
          <a:p>
            <a:pPr indent="0" algn="just">
              <a:lnSpc>
                <a:spcPts val="1655"/>
              </a:lnSpc>
            </a:pPr>
            <a:r>
              <a:rPr lang="en-US" sz="1400">
                <a:latin typeface="Calibri" panose="020F0502020204030204"/>
              </a:rPr>
              <a:t>&lt;h4 style="color:purple"&gt;</a:t>
            </a:r>
            <a:endParaRPr lang="en-US" sz="1400">
              <a:latin typeface="Calibri" panose="020F0502020204030204"/>
            </a:endParaRPr>
          </a:p>
        </p:txBody>
      </p:sp>
      <p:sp>
        <p:nvSpPr>
          <p:cNvPr id="22" name="Rectangles 21"/>
          <p:cNvSpPr/>
          <p:nvPr/>
        </p:nvSpPr>
        <p:spPr>
          <a:xfrm>
            <a:off x="1002792" y="5507736"/>
            <a:ext cx="2401824" cy="161544"/>
          </a:xfrm>
          <a:prstGeom prst="rect">
            <a:avLst/>
          </a:prstGeom>
          <a:solidFill>
            <a:srgbClr val="FFFF00"/>
          </a:solidFill>
        </p:spPr>
        <p:txBody>
          <a:bodyPr wrap="none" lIns="0" tIns="0" rIns="0" bIns="0">
            <a:noAutofit/>
          </a:bodyPr>
          <a:p>
            <a:pPr indent="215900">
              <a:lnSpc>
                <a:spcPts val="1655"/>
              </a:lnSpc>
            </a:pPr>
            <a:r>
              <a:rPr lang="en-US" sz="1400">
                <a:latin typeface="Calibri" panose="020F0502020204030204"/>
              </a:rPr>
              <a:t>&lt;b&gt;ID:&lt;/b&gt; @ViewBag.ld &lt;br /&gt;</a:t>
            </a:r>
            <a:endParaRPr lang="en-US" sz="1400">
              <a:latin typeface="Calibri" panose="020F0502020204030204"/>
            </a:endParaRPr>
          </a:p>
        </p:txBody>
      </p:sp>
      <p:sp>
        <p:nvSpPr>
          <p:cNvPr id="23" name="Rectangles 22"/>
          <p:cNvSpPr/>
          <p:nvPr/>
        </p:nvSpPr>
        <p:spPr>
          <a:xfrm>
            <a:off x="1002792" y="5721096"/>
            <a:ext cx="2892552" cy="161544"/>
          </a:xfrm>
          <a:prstGeom prst="rect">
            <a:avLst/>
          </a:prstGeom>
          <a:solidFill>
            <a:srgbClr val="FFFF00"/>
          </a:solidFill>
        </p:spPr>
        <p:txBody>
          <a:bodyPr wrap="none" lIns="0" tIns="0" rIns="0" bIns="0">
            <a:noAutofit/>
          </a:bodyPr>
          <a:p>
            <a:pPr indent="215900">
              <a:lnSpc>
                <a:spcPts val="1655"/>
              </a:lnSpc>
            </a:pPr>
            <a:r>
              <a:rPr lang="en-US" sz="1400">
                <a:latin typeface="Calibri" panose="020F0502020204030204"/>
              </a:rPr>
              <a:t>&lt;b&gt;Name:&lt;/b&gt; @ViewBag.Name &lt;br/&gt;</a:t>
            </a:r>
            <a:endParaRPr lang="en-US" sz="1400">
              <a:latin typeface="Calibri" panose="020F0502020204030204"/>
            </a:endParaRPr>
          </a:p>
        </p:txBody>
      </p:sp>
      <p:sp>
        <p:nvSpPr>
          <p:cNvPr id="24" name="Rectangles 23"/>
          <p:cNvSpPr/>
          <p:nvPr/>
        </p:nvSpPr>
        <p:spPr>
          <a:xfrm>
            <a:off x="841248" y="5934456"/>
            <a:ext cx="2215896" cy="365760"/>
          </a:xfrm>
          <a:prstGeom prst="rect">
            <a:avLst/>
          </a:prstGeom>
          <a:solidFill>
            <a:srgbClr val="FFFF00"/>
          </a:solidFill>
        </p:spPr>
        <p:txBody>
          <a:bodyPr lIns="0" tIns="0" rIns="0" bIns="0">
            <a:noAutofit/>
          </a:bodyPr>
          <a:p>
            <a:pPr indent="215900">
              <a:lnSpc>
                <a:spcPts val="1655"/>
              </a:lnSpc>
            </a:pPr>
            <a:r>
              <a:rPr lang="en-US" sz="1400">
                <a:latin typeface="Calibri" panose="020F0502020204030204"/>
              </a:rPr>
              <a:t>&lt;b&gt;Age:&lt;/b&gt; @ViewBag.Age &lt;/h4&gt;</a:t>
            </a:r>
            <a:endParaRPr lang="en-US" sz="1400">
              <a:latin typeface="Calibri" panose="020F0502020204030204"/>
            </a:endParaRPr>
          </a:p>
        </p:txBody>
      </p:sp>
      <p:sp>
        <p:nvSpPr>
          <p:cNvPr id="25" name="Rectangles 24"/>
          <p:cNvSpPr/>
          <p:nvPr/>
        </p:nvSpPr>
        <p:spPr>
          <a:xfrm>
            <a:off x="844296" y="6361176"/>
            <a:ext cx="576072" cy="131064"/>
          </a:xfrm>
          <a:prstGeom prst="rect">
            <a:avLst/>
          </a:prstGeom>
          <a:solidFill>
            <a:srgbClr val="FFFF00"/>
          </a:solidFill>
        </p:spPr>
        <p:txBody>
          <a:bodyPr wrap="none" lIns="0" tIns="0" rIns="0" bIns="0">
            <a:noAutofit/>
          </a:bodyPr>
          <a:p>
            <a:pPr indent="0" algn="just">
              <a:lnSpc>
                <a:spcPts val="1655"/>
              </a:lnSpc>
            </a:pPr>
            <a:r>
              <a:rPr lang="en-US" sz="1500">
                <a:solidFill>
                  <a:srgbClr val="580032"/>
                </a:solidFill>
                <a:latin typeface="Calibri" panose="020F0502020204030204"/>
              </a:rPr>
              <a:t>&lt;/html&gt;</a:t>
            </a:r>
            <a:endParaRPr lang="en-US" sz="1500">
              <a:solidFill>
                <a:srgbClr val="580032"/>
              </a:solidFill>
              <a:latin typeface="Calibri" panose="020F0502020204030204"/>
            </a:endParaRPr>
          </a:p>
        </p:txBody>
      </p:sp>
      <p:sp>
        <p:nvSpPr>
          <p:cNvPr id="26" name="Rectangles 25"/>
          <p:cNvSpPr/>
          <p:nvPr/>
        </p:nvSpPr>
        <p:spPr>
          <a:xfrm>
            <a:off x="7924800" y="1264920"/>
            <a:ext cx="3105912" cy="1682496"/>
          </a:xfrm>
          <a:prstGeom prst="rect">
            <a:avLst/>
          </a:prstGeom>
          <a:solidFill>
            <a:srgbClr val="000000"/>
          </a:solidFill>
        </p:spPr>
        <p:txBody>
          <a:bodyPr lIns="0" tIns="0" rIns="0" bIns="0">
            <a:noAutofit/>
          </a:bodyPr>
          <a:p>
            <a:pPr indent="0">
              <a:spcAft>
                <a:spcPts val="210"/>
              </a:spcAft>
            </a:pPr>
            <a:r>
              <a:rPr lang="en-US" sz="1500" b="1">
                <a:solidFill>
                  <a:srgbClr val="FFFFFF"/>
                </a:solidFill>
                <a:latin typeface="Calibri" panose="020F0502020204030204"/>
              </a:rPr>
              <a:t>public ActionResult Forml( Student obj)</a:t>
            </a:r>
            <a:endParaRPr lang="en-US" sz="1500" b="1">
              <a:solidFill>
                <a:srgbClr val="FFFFFF"/>
              </a:solidFill>
              <a:latin typeface="Calibri" panose="020F0502020204030204"/>
            </a:endParaRPr>
          </a:p>
          <a:p>
            <a:pPr marL="292100" indent="0">
              <a:spcAft>
                <a:spcPts val="210"/>
              </a:spcAft>
            </a:pPr>
            <a:r>
              <a:rPr lang="en-US" sz="2600">
                <a:solidFill>
                  <a:srgbClr val="FFFFFF"/>
                </a:solidFill>
                <a:latin typeface="Calibri" panose="020F0502020204030204"/>
              </a:rPr>
              <a:t>{</a:t>
            </a:r>
            <a:endParaRPr lang="en-US" sz="2600">
              <a:solidFill>
                <a:srgbClr val="FFFFFF"/>
              </a:solidFill>
              <a:latin typeface="Calibri" panose="020F0502020204030204"/>
            </a:endParaRPr>
          </a:p>
          <a:p>
            <a:pPr marL="457200" indent="0">
              <a:lnSpc>
                <a:spcPts val="1655"/>
              </a:lnSpc>
              <a:spcAft>
                <a:spcPts val="1050"/>
              </a:spcAft>
            </a:pPr>
            <a:r>
              <a:rPr lang="en-US" sz="1500" b="1">
                <a:solidFill>
                  <a:srgbClr val="FFFFFF"/>
                </a:solidFill>
                <a:latin typeface="Calibri" panose="020F0502020204030204"/>
              </a:rPr>
              <a:t>ViewBag.ld = obj.Studentld; ViewBag.lMame = obj.StudentIMame; ViewBag.Age=obj.Age;</a:t>
            </a:r>
            <a:endParaRPr lang="en-US" sz="1500" b="1">
              <a:solidFill>
                <a:srgbClr val="FFFFFF"/>
              </a:solidFill>
              <a:latin typeface="Calibri" panose="020F0502020204030204"/>
            </a:endParaRPr>
          </a:p>
          <a:p>
            <a:pPr marL="457200" indent="0">
              <a:spcAft>
                <a:spcPts val="210"/>
              </a:spcAft>
            </a:pPr>
            <a:r>
              <a:rPr lang="en-US" sz="1500" b="1">
                <a:solidFill>
                  <a:srgbClr val="FFFFFF"/>
                </a:solidFill>
                <a:latin typeface="Calibri" panose="020F0502020204030204"/>
              </a:rPr>
              <a:t>return View("Index");</a:t>
            </a:r>
            <a:endParaRPr lang="en-US" sz="1500" b="1">
              <a:solidFill>
                <a:srgbClr val="FFFFFF"/>
              </a:solidFill>
              <a:latin typeface="Calibri" panose="020F0502020204030204"/>
            </a:endParaRPr>
          </a:p>
          <a:p>
            <a:pPr marL="292100" indent="0"/>
            <a:r>
              <a:rPr lang="en-US" sz="2600">
                <a:solidFill>
                  <a:srgbClr val="FFFFFF"/>
                </a:solidFill>
                <a:latin typeface="Calibri" panose="020F0502020204030204"/>
              </a:rPr>
              <a:t>}</a:t>
            </a:r>
            <a:endParaRPr lang="en-US" sz="2600">
              <a:solidFill>
                <a:srgbClr val="FFFFFF"/>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9774936" cy="499872"/>
          </a:xfrm>
          <a:prstGeom prst="rect">
            <a:avLst/>
          </a:prstGeom>
        </p:spPr>
        <p:txBody>
          <a:bodyPr wrap="none" lIns="0" tIns="0" rIns="0" bIns="0">
            <a:noAutofit/>
          </a:bodyPr>
          <a:p>
            <a:pPr indent="0"/>
            <a:r>
              <a:rPr lang="en-US" sz="4200">
                <a:latin typeface="Calibri" panose="020F0502020204030204"/>
              </a:rPr>
              <a:t>Standard HTML Helper methods</a:t>
            </a:r>
            <a:endParaRPr lang="en-US" sz="4200">
              <a:latin typeface="Calibri" panose="020F0502020204030204"/>
            </a:endParaRPr>
          </a:p>
        </p:txBody>
      </p:sp>
      <p:sp>
        <p:nvSpPr>
          <p:cNvPr id="3" name="Rectangles 2"/>
          <p:cNvSpPr/>
          <p:nvPr/>
        </p:nvSpPr>
        <p:spPr>
          <a:xfrm>
            <a:off x="923544" y="1661160"/>
            <a:ext cx="9774936" cy="4657344"/>
          </a:xfrm>
          <a:prstGeom prst="rect">
            <a:avLst/>
          </a:prstGeom>
        </p:spPr>
        <p:txBody>
          <a:bodyPr lIns="0" tIns="0" rIns="0" bIns="0">
            <a:noAutofit/>
          </a:bodyPr>
          <a:p>
            <a:pPr indent="0" algn="just">
              <a:lnSpc>
                <a:spcPts val="3145"/>
              </a:lnSpc>
            </a:pPr>
            <a:r>
              <a:rPr lang="en-US" sz="1700">
                <a:latin typeface="Calibri" panose="020F0502020204030204"/>
              </a:rPr>
              <a:t>•</a:t>
            </a:r>
            <a:r>
              <a:rPr lang="en-US" sz="1900" b="1">
                <a:latin typeface="Calibri" panose="020F0502020204030204"/>
              </a:rPr>
              <a:t>    @Html.ActionLink() </a:t>
            </a:r>
            <a:r>
              <a:rPr lang="en-US" sz="1700">
                <a:latin typeface="Calibri" panose="020F0502020204030204"/>
              </a:rPr>
              <a:t>- Used to create link on html page</a:t>
            </a:r>
            <a:endParaRPr lang="en-US" sz="1700">
              <a:latin typeface="Calibri" panose="020F0502020204030204"/>
            </a:endParaRPr>
          </a:p>
          <a:p>
            <a:pPr indent="0" algn="just">
              <a:lnSpc>
                <a:spcPts val="3145"/>
              </a:lnSpc>
            </a:pPr>
            <a:r>
              <a:rPr lang="en-US" sz="1700">
                <a:latin typeface="Calibri" panose="020F0502020204030204"/>
              </a:rPr>
              <a:t>•</a:t>
            </a:r>
            <a:r>
              <a:rPr lang="en-US" sz="1900" b="1">
                <a:latin typeface="Calibri" panose="020F0502020204030204"/>
              </a:rPr>
              <a:t>    @Html.TextBox() </a:t>
            </a:r>
            <a:r>
              <a:rPr lang="en-US" sz="1700">
                <a:latin typeface="Calibri" panose="020F0502020204030204"/>
              </a:rPr>
              <a:t>- Used to create text box</a:t>
            </a:r>
            <a:endParaRPr lang="en-US" sz="1700">
              <a:latin typeface="Calibri" panose="020F0502020204030204"/>
            </a:endParaRPr>
          </a:p>
          <a:p>
            <a:pPr indent="0" algn="just">
              <a:lnSpc>
                <a:spcPts val="3145"/>
              </a:lnSpc>
            </a:pPr>
            <a:r>
              <a:rPr lang="en-US" sz="1700">
                <a:latin typeface="Calibri" panose="020F0502020204030204"/>
              </a:rPr>
              <a:t>•</a:t>
            </a:r>
            <a:r>
              <a:rPr lang="en-US" sz="1900" b="1">
                <a:latin typeface="Calibri" panose="020F0502020204030204"/>
              </a:rPr>
              <a:t>    @Html.CheckBox() </a:t>
            </a:r>
            <a:r>
              <a:rPr lang="en-US" sz="1700">
                <a:latin typeface="Calibri" panose="020F0502020204030204"/>
              </a:rPr>
              <a:t>- Used to create check box</a:t>
            </a:r>
            <a:endParaRPr lang="en-US" sz="1700">
              <a:latin typeface="Calibri" panose="020F0502020204030204"/>
            </a:endParaRPr>
          </a:p>
          <a:p>
            <a:pPr indent="0" algn="just">
              <a:lnSpc>
                <a:spcPts val="3145"/>
              </a:lnSpc>
            </a:pPr>
            <a:r>
              <a:rPr lang="en-US" sz="1900" b="1">
                <a:latin typeface="Calibri" panose="020F0502020204030204"/>
              </a:rPr>
              <a:t>•    @Html.RadioButton() </a:t>
            </a:r>
            <a:r>
              <a:rPr lang="en-US" sz="1700">
                <a:latin typeface="Calibri" panose="020F0502020204030204"/>
              </a:rPr>
              <a:t>- Used to create Radio Button</a:t>
            </a:r>
            <a:endParaRPr lang="en-US" sz="1700">
              <a:latin typeface="Calibri" panose="020F0502020204030204"/>
            </a:endParaRPr>
          </a:p>
          <a:p>
            <a:pPr indent="0" algn="just">
              <a:lnSpc>
                <a:spcPts val="3145"/>
              </a:lnSpc>
            </a:pPr>
            <a:r>
              <a:rPr lang="en-US" sz="1700">
                <a:latin typeface="Calibri" panose="020F0502020204030204"/>
              </a:rPr>
              <a:t>•</a:t>
            </a:r>
            <a:r>
              <a:rPr lang="en-US" sz="1900" b="1">
                <a:latin typeface="Calibri" panose="020F0502020204030204"/>
              </a:rPr>
              <a:t>    @Html.BeginForm() </a:t>
            </a:r>
            <a:r>
              <a:rPr lang="en-US" sz="1700">
                <a:latin typeface="Calibri" panose="020F0502020204030204"/>
              </a:rPr>
              <a:t>- Used to start a form</a:t>
            </a:r>
            <a:endParaRPr lang="en-US" sz="1700">
              <a:latin typeface="Calibri" panose="020F0502020204030204"/>
            </a:endParaRPr>
          </a:p>
          <a:p>
            <a:pPr indent="0" algn="just">
              <a:lnSpc>
                <a:spcPts val="3145"/>
              </a:lnSpc>
            </a:pPr>
            <a:r>
              <a:rPr lang="en-US" sz="1700">
                <a:latin typeface="Calibri" panose="020F0502020204030204"/>
              </a:rPr>
              <a:t>•    </a:t>
            </a:r>
            <a:r>
              <a:rPr lang="en-US" sz="1900" b="1">
                <a:latin typeface="Calibri" panose="020F0502020204030204"/>
              </a:rPr>
              <a:t>@Html.EndForm() </a:t>
            </a:r>
            <a:r>
              <a:rPr lang="en-US" sz="1700">
                <a:latin typeface="Calibri" panose="020F0502020204030204"/>
              </a:rPr>
              <a:t>- Used to end a form</a:t>
            </a:r>
            <a:endParaRPr lang="en-US" sz="1700">
              <a:latin typeface="Calibri" panose="020F0502020204030204"/>
            </a:endParaRPr>
          </a:p>
          <a:p>
            <a:pPr indent="0" algn="just">
              <a:lnSpc>
                <a:spcPts val="3145"/>
              </a:lnSpc>
            </a:pPr>
            <a:r>
              <a:rPr lang="en-US" sz="1700">
                <a:latin typeface="Calibri" panose="020F0502020204030204"/>
              </a:rPr>
              <a:t>•    </a:t>
            </a:r>
            <a:r>
              <a:rPr lang="en-US" sz="1900" b="1">
                <a:latin typeface="Calibri" panose="020F0502020204030204"/>
              </a:rPr>
              <a:t>@Html.DropDownList() </a:t>
            </a:r>
            <a:r>
              <a:rPr lang="en-US" sz="1700">
                <a:latin typeface="Calibri" panose="020F0502020204030204"/>
              </a:rPr>
              <a:t>- Used to create drop down list</a:t>
            </a:r>
            <a:endParaRPr lang="en-US" sz="1700">
              <a:latin typeface="Calibri" panose="020F0502020204030204"/>
            </a:endParaRPr>
          </a:p>
          <a:p>
            <a:pPr indent="0" algn="just">
              <a:lnSpc>
                <a:spcPts val="3145"/>
              </a:lnSpc>
            </a:pPr>
            <a:r>
              <a:rPr lang="en-US" sz="1700">
                <a:latin typeface="Calibri" panose="020F0502020204030204"/>
              </a:rPr>
              <a:t>•</a:t>
            </a:r>
            <a:r>
              <a:rPr lang="en-US" sz="1900" b="1">
                <a:latin typeface="Calibri" panose="020F0502020204030204"/>
              </a:rPr>
              <a:t>    @Html.Hidden() </a:t>
            </a:r>
            <a:r>
              <a:rPr lang="en-US" sz="1700">
                <a:latin typeface="Calibri" panose="020F0502020204030204"/>
              </a:rPr>
              <a:t>- Used to create hidden fields</a:t>
            </a:r>
            <a:endParaRPr lang="en-US" sz="1700">
              <a:latin typeface="Calibri" panose="020F0502020204030204"/>
            </a:endParaRPr>
          </a:p>
          <a:p>
            <a:pPr indent="0" algn="just">
              <a:lnSpc>
                <a:spcPts val="3145"/>
              </a:lnSpc>
            </a:pPr>
            <a:r>
              <a:rPr lang="en-US" sz="1700">
                <a:latin typeface="Calibri" panose="020F0502020204030204"/>
              </a:rPr>
              <a:t>•    </a:t>
            </a:r>
            <a:r>
              <a:rPr lang="en-US" sz="1900" b="1">
                <a:latin typeface="Calibri" panose="020F0502020204030204"/>
              </a:rPr>
              <a:t>@Html.label() </a:t>
            </a:r>
            <a:r>
              <a:rPr lang="en-US" sz="1700">
                <a:latin typeface="Calibri" panose="020F0502020204030204"/>
              </a:rPr>
              <a:t>- Used for creating HTML label is on the browser</a:t>
            </a:r>
            <a:endParaRPr lang="en-US" sz="1700">
              <a:latin typeface="Calibri" panose="020F0502020204030204"/>
            </a:endParaRPr>
          </a:p>
          <a:p>
            <a:pPr indent="0" algn="just">
              <a:lnSpc>
                <a:spcPts val="3145"/>
              </a:lnSpc>
            </a:pPr>
            <a:r>
              <a:rPr lang="en-US" sz="1700">
                <a:latin typeface="Calibri" panose="020F0502020204030204"/>
              </a:rPr>
              <a:t>•</a:t>
            </a:r>
            <a:r>
              <a:rPr lang="en-US" sz="1900" b="1">
                <a:latin typeface="Calibri" panose="020F0502020204030204"/>
              </a:rPr>
              <a:t>    </a:t>
            </a:r>
            <a:r>
              <a:rPr lang="en-US" sz="1700">
                <a:latin typeface="Calibri" panose="020F0502020204030204"/>
              </a:rPr>
              <a:t>@ </a:t>
            </a:r>
            <a:r>
              <a:rPr lang="en-US" sz="1900" b="1">
                <a:latin typeface="Calibri" panose="020F0502020204030204"/>
              </a:rPr>
              <a:t>Ht ml.Text Area </a:t>
            </a:r>
            <a:r>
              <a:rPr lang="en-US" sz="1700">
                <a:latin typeface="Calibri" panose="020F0502020204030204"/>
              </a:rPr>
              <a:t>() - The TextArea Method renders textarea element on browser</a:t>
            </a:r>
            <a:endParaRPr lang="en-US" sz="1700">
              <a:latin typeface="Calibri" panose="020F0502020204030204"/>
            </a:endParaRPr>
          </a:p>
          <a:p>
            <a:pPr indent="0" algn="just">
              <a:lnSpc>
                <a:spcPts val="3145"/>
              </a:lnSpc>
            </a:pPr>
            <a:r>
              <a:rPr lang="en-US" sz="1700">
                <a:latin typeface="Calibri" panose="020F0502020204030204"/>
              </a:rPr>
              <a:t>•</a:t>
            </a:r>
            <a:r>
              <a:rPr lang="en-US" sz="1900" b="1">
                <a:latin typeface="Calibri" panose="020F0502020204030204"/>
              </a:rPr>
              <a:t>    @Html.Password() </a:t>
            </a:r>
            <a:r>
              <a:rPr lang="en-US" sz="1700">
                <a:latin typeface="Calibri" panose="020F0502020204030204"/>
              </a:rPr>
              <a:t>- This method is responsible for creating password input field on browser</a:t>
            </a:r>
            <a:endParaRPr lang="en-US" sz="1700">
              <a:latin typeface="Calibri" panose="020F0502020204030204"/>
            </a:endParaRPr>
          </a:p>
          <a:p>
            <a:pPr indent="0" algn="just">
              <a:lnSpc>
                <a:spcPts val="3145"/>
              </a:lnSpc>
            </a:pPr>
            <a:r>
              <a:rPr lang="en-US" sz="1700">
                <a:latin typeface="Calibri" panose="020F0502020204030204"/>
              </a:rPr>
              <a:t>•</a:t>
            </a:r>
            <a:r>
              <a:rPr lang="en-US" sz="1900" b="1">
                <a:latin typeface="Calibri" panose="020F0502020204030204"/>
              </a:rPr>
              <a:t>    @Html.ListBox() </a:t>
            </a:r>
            <a:r>
              <a:rPr lang="en-US" sz="1700">
                <a:latin typeface="Calibri" panose="020F0502020204030204"/>
              </a:rPr>
              <a:t>- The ListBox helper method creates html ListBox with scrollbar on browser</a:t>
            </a:r>
            <a:endParaRPr lang="en-US" sz="17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3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6595872" cy="4297680"/>
          </a:xfrm>
          <a:prstGeom prst="rect">
            <a:avLst/>
          </a:prstGeom>
        </p:spPr>
        <p:txBody>
          <a:bodyPr lIns="0" tIns="0" rIns="0" bIns="0">
            <a:noAutofit/>
          </a:bodyPr>
          <a:p>
            <a:pPr marL="125095" indent="0">
              <a:spcAft>
                <a:spcPts val="2310"/>
              </a:spcAft>
            </a:pPr>
            <a:r>
              <a:rPr lang="en-US" sz="4300" spc="-50">
                <a:latin typeface="Calibri" panose="020F0502020204030204"/>
              </a:rPr>
              <a:t>Strongly-Typed HTML Helper</a:t>
            </a:r>
            <a:endParaRPr lang="en-US" sz="4300" spc="-50">
              <a:latin typeface="Calibri" panose="020F0502020204030204"/>
            </a:endParaRPr>
          </a:p>
          <a:p>
            <a:pPr indent="0" algn="just">
              <a:lnSpc>
                <a:spcPts val="3145"/>
              </a:lnSpc>
            </a:pPr>
            <a:r>
              <a:rPr lang="en-US" sz="1900" b="1">
                <a:latin typeface="Calibri" panose="020F0502020204030204"/>
              </a:rPr>
              <a:t>•    @Html.HiddenFor()</a:t>
            </a:r>
            <a:endParaRPr lang="en-US" sz="1900" b="1">
              <a:latin typeface="Calibri" panose="020F0502020204030204"/>
            </a:endParaRPr>
          </a:p>
          <a:p>
            <a:pPr indent="0" algn="just">
              <a:lnSpc>
                <a:spcPts val="3145"/>
              </a:lnSpc>
            </a:pPr>
            <a:r>
              <a:rPr lang="en-US" sz="1900" b="1">
                <a:latin typeface="Calibri" panose="020F0502020204030204"/>
              </a:rPr>
              <a:t>•    @Html.LabelFor()</a:t>
            </a:r>
            <a:endParaRPr lang="en-US" sz="1900" b="1">
              <a:latin typeface="Calibri" panose="020F0502020204030204"/>
            </a:endParaRPr>
          </a:p>
          <a:p>
            <a:pPr indent="0" algn="just">
              <a:lnSpc>
                <a:spcPts val="3145"/>
              </a:lnSpc>
            </a:pPr>
            <a:r>
              <a:rPr lang="en-US" sz="1900" b="1">
                <a:latin typeface="Calibri" panose="020F0502020204030204"/>
              </a:rPr>
              <a:t>•    @Html.TextBoxFor()</a:t>
            </a:r>
            <a:endParaRPr lang="en-US" sz="1900" b="1">
              <a:latin typeface="Calibri" panose="020F0502020204030204"/>
            </a:endParaRPr>
          </a:p>
          <a:p>
            <a:pPr indent="0" algn="just">
              <a:lnSpc>
                <a:spcPts val="3145"/>
              </a:lnSpc>
            </a:pPr>
            <a:r>
              <a:rPr lang="en-US" sz="1900" b="1">
                <a:latin typeface="Calibri" panose="020F0502020204030204"/>
              </a:rPr>
              <a:t>•    @Html.RadioButtonFor()</a:t>
            </a:r>
            <a:endParaRPr lang="en-US" sz="1900" b="1">
              <a:latin typeface="Calibri" panose="020F0502020204030204"/>
            </a:endParaRPr>
          </a:p>
          <a:p>
            <a:pPr indent="0" algn="just">
              <a:lnSpc>
                <a:spcPts val="3145"/>
              </a:lnSpc>
            </a:pPr>
            <a:r>
              <a:rPr lang="en-US" sz="1900" b="1">
                <a:latin typeface="Calibri" panose="020F0502020204030204"/>
              </a:rPr>
              <a:t>•    @Html.DropDownListFor()</a:t>
            </a:r>
            <a:endParaRPr lang="en-US" sz="1900" b="1">
              <a:latin typeface="Calibri" panose="020F0502020204030204"/>
            </a:endParaRPr>
          </a:p>
          <a:p>
            <a:pPr indent="0" algn="just">
              <a:lnSpc>
                <a:spcPts val="3145"/>
              </a:lnSpc>
            </a:pPr>
            <a:r>
              <a:rPr lang="en-US" sz="1900" b="1">
                <a:latin typeface="Calibri" panose="020F0502020204030204"/>
              </a:rPr>
              <a:t>•    @Html.CheckBoxFor()</a:t>
            </a:r>
            <a:endParaRPr lang="en-US" sz="1900" b="1">
              <a:latin typeface="Calibri" panose="020F0502020204030204"/>
            </a:endParaRPr>
          </a:p>
          <a:p>
            <a:pPr indent="0" algn="just">
              <a:lnSpc>
                <a:spcPts val="3145"/>
              </a:lnSpc>
            </a:pPr>
            <a:r>
              <a:rPr lang="en-US" sz="1900" b="1">
                <a:latin typeface="Calibri" panose="020F0502020204030204"/>
              </a:rPr>
              <a:t>•    @ Ht ml.Text Area For()</a:t>
            </a:r>
            <a:endParaRPr lang="en-US" sz="1900" b="1">
              <a:latin typeface="Calibri" panose="020F0502020204030204"/>
            </a:endParaRPr>
          </a:p>
          <a:p>
            <a:pPr indent="0" algn="just">
              <a:lnSpc>
                <a:spcPts val="3145"/>
              </a:lnSpc>
            </a:pPr>
            <a:r>
              <a:rPr lang="en-US" sz="1900" b="1">
                <a:latin typeface="Calibri" panose="020F0502020204030204"/>
              </a:rPr>
              <a:t>•    @Html. Password For()</a:t>
            </a:r>
            <a:endParaRPr lang="en-US" sz="1900" b="1">
              <a:latin typeface="Calibri" panose="020F0502020204030204"/>
            </a:endParaRPr>
          </a:p>
          <a:p>
            <a:pPr indent="0" algn="just">
              <a:lnSpc>
                <a:spcPts val="3145"/>
              </a:lnSpc>
            </a:pPr>
            <a:r>
              <a:rPr lang="en-US" sz="1900" b="1">
                <a:latin typeface="Calibri" panose="020F0502020204030204"/>
              </a:rPr>
              <a:t>•    @Html.ListBoxFor()</a:t>
            </a:r>
            <a:endParaRPr lang="en-US" sz="1900" b="1">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10055352" cy="515112"/>
          </a:xfrm>
          <a:prstGeom prst="rect">
            <a:avLst/>
          </a:prstGeom>
        </p:spPr>
        <p:txBody>
          <a:bodyPr wrap="none" lIns="0" tIns="0" rIns="0" bIns="0">
            <a:noAutofit/>
          </a:bodyPr>
          <a:p>
            <a:pPr indent="0"/>
            <a:r>
              <a:rPr lang="en-US" sz="4400">
                <a:latin typeface="Calibri" panose="020F0502020204030204"/>
              </a:rPr>
              <a:t>Validations using Data Annotation Attributes</a:t>
            </a:r>
            <a:endParaRPr lang="en-US" sz="4400">
              <a:latin typeface="Calibri" panose="020F0502020204030204"/>
            </a:endParaRPr>
          </a:p>
        </p:txBody>
      </p:sp>
      <p:sp>
        <p:nvSpPr>
          <p:cNvPr id="3" name="Rectangles 2"/>
          <p:cNvSpPr/>
          <p:nvPr/>
        </p:nvSpPr>
        <p:spPr>
          <a:xfrm>
            <a:off x="981456" y="1877568"/>
            <a:ext cx="4105656" cy="3822192"/>
          </a:xfrm>
          <a:prstGeom prst="rect">
            <a:avLst/>
          </a:prstGeom>
        </p:spPr>
        <p:txBody>
          <a:bodyPr lIns="0" tIns="0" rIns="0" bIns="0">
            <a:noAutofit/>
          </a:bodyPr>
          <a:p>
            <a:pPr marL="183515" indent="-241300">
              <a:lnSpc>
                <a:spcPts val="2690"/>
              </a:lnSpc>
              <a:spcAft>
                <a:spcPts val="630"/>
              </a:spcAft>
            </a:pPr>
            <a:r>
              <a:rPr lang="en-US" sz="2600">
                <a:latin typeface="Calibri" panose="020F0502020204030204"/>
              </a:rPr>
              <a:t>•ASP.NET MVC includes built-in attribute classes in the </a:t>
            </a:r>
            <a:r>
              <a:rPr lang="en-US" sz="2600">
                <a:solidFill>
                  <a:srgbClr val="FC0000"/>
                </a:solidFill>
                <a:latin typeface="Calibri" panose="020F0502020204030204"/>
              </a:rPr>
              <a:t>System.ComponentMo del.DataAnnotations </a:t>
            </a:r>
            <a:r>
              <a:rPr lang="en-US" sz="2600">
                <a:latin typeface="Calibri" panose="020F0502020204030204"/>
              </a:rPr>
              <a:t>namespace.</a:t>
            </a:r>
            <a:endParaRPr lang="en-US" sz="2600">
              <a:latin typeface="Calibri" panose="020F0502020204030204"/>
            </a:endParaRPr>
          </a:p>
          <a:p>
            <a:pPr marL="183515" indent="-241300">
              <a:lnSpc>
                <a:spcPts val="2690"/>
              </a:lnSpc>
            </a:pPr>
            <a:r>
              <a:rPr lang="en-US" sz="2600">
                <a:latin typeface="Calibri" panose="020F0502020204030204"/>
              </a:rPr>
              <a:t>•You can apply these attributes to the properties of the model class to display </a:t>
            </a:r>
            <a:r>
              <a:rPr lang="en-US" sz="2600">
                <a:solidFill>
                  <a:srgbClr val="FC0000"/>
                </a:solidFill>
                <a:latin typeface="Calibri" panose="020F0502020204030204"/>
              </a:rPr>
              <a:t>appropriate validation messages </a:t>
            </a:r>
            <a:r>
              <a:rPr lang="en-US" sz="2600">
                <a:latin typeface="Calibri" panose="020F0502020204030204"/>
              </a:rPr>
              <a:t>to the users.</a:t>
            </a:r>
            <a:endParaRPr lang="en-US" sz="2600">
              <a:latin typeface="Calibri" panose="020F0502020204030204"/>
            </a:endParaRPr>
          </a:p>
        </p:txBody>
      </p:sp>
      <p:graphicFrame>
        <p:nvGraphicFramePr>
          <p:cNvPr id="4" name="Table 3"/>
          <p:cNvGraphicFramePr>
            <a:graphicFrameLocks noGrp="1"/>
          </p:cNvGraphicFramePr>
          <p:nvPr/>
        </p:nvGraphicFramePr>
        <p:xfrm>
          <a:off x="5635752" y="1600200"/>
          <a:ext cx="6428232" cy="4026408"/>
        </p:xfrm>
        <a:graphic>
          <a:graphicData uri="http://schemas.openxmlformats.org/drawingml/2006/table">
            <a:tbl>
              <a:tblPr/>
              <a:tblGrid>
                <a:gridCol w="2340864"/>
                <a:gridCol w="4087368"/>
              </a:tblGrid>
              <a:tr h="326136">
                <a:tc>
                  <a:txBody>
                    <a:bodyPr>
                      <a:spAutoFit/>
                    </a:bodyPr>
                    <a:p>
                      <a:pPr indent="0"/>
                      <a:r>
                        <a:rPr lang="en-US" sz="1700">
                          <a:solidFill>
                            <a:srgbClr val="FFFFFF"/>
                          </a:solidFill>
                          <a:latin typeface="Calibri" panose="020F0502020204030204"/>
                        </a:rPr>
                        <a:t>Attribute</a:t>
                      </a:r>
                      <a:endParaRPr lang="en-US" sz="1700">
                        <a:solidFill>
                          <a:srgbClr val="FFFFFF"/>
                        </a:solidFill>
                        <a:latin typeface="Calibri" panose="020F0502020204030204"/>
                      </a:endParaRPr>
                    </a:p>
                  </a:txBody>
                  <a:tcPr marL="0" marR="0" marT="0" marB="0" anchor="b">
                    <a:solidFill>
                      <a:srgbClr val="549AD9"/>
                    </a:solidFill>
                  </a:tcPr>
                </a:tc>
                <a:tc>
                  <a:txBody>
                    <a:bodyPr>
                      <a:spAutoFit/>
                    </a:bodyPr>
                    <a:p>
                      <a:pPr indent="0"/>
                      <a:r>
                        <a:rPr lang="en-US" sz="1700">
                          <a:solidFill>
                            <a:srgbClr val="FFFFFF"/>
                          </a:solidFill>
                          <a:latin typeface="Calibri" panose="020F0502020204030204"/>
                        </a:rPr>
                        <a:t>Usage</a:t>
                      </a:r>
                      <a:endParaRPr lang="en-US" sz="1700">
                        <a:solidFill>
                          <a:srgbClr val="FFFFFF"/>
                        </a:solidFill>
                        <a:latin typeface="Calibri" panose="020F0502020204030204"/>
                      </a:endParaRPr>
                    </a:p>
                  </a:txBody>
                  <a:tcPr marL="0" marR="0" marT="0" marB="0" anchor="b">
                    <a:solidFill>
                      <a:srgbClr val="549AD9"/>
                    </a:solidFill>
                  </a:tcPr>
                </a:tc>
              </a:tr>
              <a:tr h="612648">
                <a:tc>
                  <a:txBody>
                    <a:bodyPr>
                      <a:spAutoFit/>
                    </a:bodyPr>
                    <a:p>
                      <a:pPr indent="0"/>
                      <a:r>
                        <a:rPr lang="en-US" sz="1900" b="1">
                          <a:solidFill>
                            <a:srgbClr val="45464E"/>
                          </a:solidFill>
                          <a:latin typeface="Calibri" panose="020F0502020204030204"/>
                        </a:rPr>
                        <a:t>Required</a:t>
                      </a:r>
                      <a:endParaRPr lang="en-US" sz="1900" b="1">
                        <a:solidFill>
                          <a:srgbClr val="45464E"/>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Specifies that a property value is required.</a:t>
                      </a:r>
                      <a:endParaRPr lang="en-US" sz="1700">
                        <a:solidFill>
                          <a:srgbClr val="45464E"/>
                        </a:solidFill>
                        <a:latin typeface="Calibri" panose="020F0502020204030204"/>
                      </a:endParaRPr>
                    </a:p>
                  </a:txBody>
                  <a:tcPr marL="0" marR="0" marT="0" marB="0" anchor="b"/>
                </a:tc>
              </a:tr>
              <a:tr h="1008888">
                <a:tc>
                  <a:txBody>
                    <a:bodyPr>
                      <a:spAutoFit/>
                    </a:bodyPr>
                    <a:p>
                      <a:pPr indent="0"/>
                      <a:r>
                        <a:rPr lang="en-US" sz="1900" b="1">
                          <a:solidFill>
                            <a:srgbClr val="45464E"/>
                          </a:solidFill>
                          <a:latin typeface="Calibri" panose="020F0502020204030204"/>
                        </a:rPr>
                        <a:t>StringLength</a:t>
                      </a:r>
                      <a:endParaRPr lang="en-US" sz="1900" b="1">
                        <a:solidFill>
                          <a:srgbClr val="45464E"/>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Specifies the minimum and maximum length of characters that are allowed in a string type property.</a:t>
                      </a:r>
                      <a:endParaRPr lang="en-US" sz="1700">
                        <a:solidFill>
                          <a:srgbClr val="45464E"/>
                        </a:solidFill>
                        <a:latin typeface="Calibri" panose="020F0502020204030204"/>
                      </a:endParaRPr>
                    </a:p>
                  </a:txBody>
                  <a:tcPr marL="0" marR="0" marT="0" marB="0"/>
                </a:tc>
              </a:tr>
              <a:tr h="688848">
                <a:tc>
                  <a:txBody>
                    <a:bodyPr>
                      <a:spAutoFit/>
                    </a:bodyPr>
                    <a:p>
                      <a:pPr indent="0"/>
                      <a:r>
                        <a:rPr lang="en-US" sz="1900" b="1">
                          <a:solidFill>
                            <a:srgbClr val="45464E"/>
                          </a:solidFill>
                          <a:latin typeface="Calibri" panose="020F0502020204030204"/>
                        </a:rPr>
                        <a:t>Range</a:t>
                      </a:r>
                      <a:endParaRPr lang="en-US" sz="1900" b="1">
                        <a:solidFill>
                          <a:srgbClr val="45464E"/>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Specifies the numeric range constraints for the value of a property.</a:t>
                      </a:r>
                      <a:endParaRPr lang="en-US" sz="1700">
                        <a:solidFill>
                          <a:srgbClr val="45464E"/>
                        </a:solidFill>
                        <a:latin typeface="Calibri" panose="020F0502020204030204"/>
                      </a:endParaRPr>
                    </a:p>
                  </a:txBody>
                  <a:tcPr marL="0" marR="0" marT="0" marB="0"/>
                </a:tc>
              </a:tr>
              <a:tr h="691896">
                <a:tc>
                  <a:txBody>
                    <a:bodyPr>
                      <a:spAutoFit/>
                    </a:bodyPr>
                    <a:p>
                      <a:pPr indent="0"/>
                      <a:r>
                        <a:rPr lang="en-US" sz="1900" b="1">
                          <a:solidFill>
                            <a:srgbClr val="45464E"/>
                          </a:solidFill>
                          <a:latin typeface="Calibri" panose="020F0502020204030204"/>
                        </a:rPr>
                        <a:t>RegularExpression</a:t>
                      </a:r>
                      <a:endParaRPr lang="en-US" sz="1900" b="1">
                        <a:solidFill>
                          <a:srgbClr val="45464E"/>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Specifies that a property value must match the specified regular expression.</a:t>
                      </a:r>
                      <a:endParaRPr lang="en-US" sz="1700">
                        <a:solidFill>
                          <a:srgbClr val="45464E"/>
                        </a:solidFill>
                        <a:latin typeface="Calibri" panose="020F0502020204030204"/>
                      </a:endParaRPr>
                    </a:p>
                  </a:txBody>
                  <a:tcPr marL="0" marR="0" marT="0" marB="0"/>
                </a:tc>
              </a:tr>
              <a:tr h="697992">
                <a:tc>
                  <a:txBody>
                    <a:bodyPr>
                      <a:spAutoFit/>
                    </a:bodyPr>
                    <a:p>
                      <a:pPr indent="0"/>
                      <a:r>
                        <a:rPr lang="en-US" sz="1900" b="1">
                          <a:solidFill>
                            <a:srgbClr val="45464E"/>
                          </a:solidFill>
                          <a:latin typeface="Calibri" panose="020F0502020204030204"/>
                        </a:rPr>
                        <a:t>CustomValidation</a:t>
                      </a:r>
                      <a:endParaRPr lang="en-US" sz="1900" b="1">
                        <a:solidFill>
                          <a:srgbClr val="45464E"/>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Specifies a custom validation method that is used to validate a property.</a:t>
                      </a:r>
                      <a:endParaRPr lang="en-US" sz="1700">
                        <a:solidFill>
                          <a:srgbClr val="45464E"/>
                        </a:solidFill>
                        <a:latin typeface="Calibri" panose="020F0502020204030204"/>
                      </a:endParaRPr>
                    </a:p>
                  </a:txBody>
                  <a:tcPr marL="0" marR="0" marT="0" marB="0"/>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10055352" cy="515112"/>
          </a:xfrm>
          <a:prstGeom prst="rect">
            <a:avLst/>
          </a:prstGeom>
        </p:spPr>
        <p:txBody>
          <a:bodyPr wrap="none" lIns="0" tIns="0" rIns="0" bIns="0">
            <a:noAutofit/>
          </a:bodyPr>
          <a:p>
            <a:pPr indent="0"/>
            <a:r>
              <a:rPr lang="en-US" sz="4400">
                <a:latin typeface="Calibri" panose="020F0502020204030204"/>
              </a:rPr>
              <a:t>Validations using Data Annotation Attributes</a:t>
            </a:r>
            <a:endParaRPr lang="en-US" sz="4400">
              <a:latin typeface="Calibri" panose="020F0502020204030204"/>
            </a:endParaRPr>
          </a:p>
        </p:txBody>
      </p:sp>
      <p:graphicFrame>
        <p:nvGraphicFramePr>
          <p:cNvPr id="3" name="Table 2"/>
          <p:cNvGraphicFramePr>
            <a:graphicFrameLocks noGrp="1"/>
          </p:cNvGraphicFramePr>
          <p:nvPr/>
        </p:nvGraphicFramePr>
        <p:xfrm>
          <a:off x="2033016" y="1682496"/>
          <a:ext cx="6428232" cy="3904488"/>
        </p:xfrm>
        <a:graphic>
          <a:graphicData uri="http://schemas.openxmlformats.org/drawingml/2006/table">
            <a:tbl>
              <a:tblPr/>
              <a:tblGrid>
                <a:gridCol w="2340864"/>
                <a:gridCol w="4087368"/>
              </a:tblGrid>
              <a:tr h="326136">
                <a:tc>
                  <a:txBody>
                    <a:bodyPr>
                      <a:spAutoFit/>
                    </a:bodyPr>
                    <a:p>
                      <a:pPr marL="101600" indent="0"/>
                      <a:r>
                        <a:rPr lang="en-US" sz="1700">
                          <a:solidFill>
                            <a:srgbClr val="FFFFFF"/>
                          </a:solidFill>
                          <a:latin typeface="Calibri" panose="020F0502020204030204"/>
                        </a:rPr>
                        <a:t>Attribute</a:t>
                      </a:r>
                      <a:endParaRPr lang="en-US" sz="1700">
                        <a:solidFill>
                          <a:srgbClr val="FFFFFF"/>
                        </a:solidFill>
                        <a:latin typeface="Calibri" panose="020F0502020204030204"/>
                      </a:endParaRPr>
                    </a:p>
                  </a:txBody>
                  <a:tcPr marL="0" marR="0" marT="0" marB="0" anchor="b">
                    <a:solidFill>
                      <a:srgbClr val="549AD9"/>
                    </a:solidFill>
                  </a:tcPr>
                </a:tc>
                <a:tc>
                  <a:txBody>
                    <a:bodyPr>
                      <a:spAutoFit/>
                    </a:bodyPr>
                    <a:p>
                      <a:pPr marL="88900" indent="0"/>
                      <a:r>
                        <a:rPr lang="en-US" sz="1700">
                          <a:solidFill>
                            <a:srgbClr val="FFFFFF"/>
                          </a:solidFill>
                          <a:latin typeface="Calibri" panose="020F0502020204030204"/>
                        </a:rPr>
                        <a:t>Usage</a:t>
                      </a:r>
                      <a:endParaRPr lang="en-US" sz="1700">
                        <a:solidFill>
                          <a:srgbClr val="FFFFFF"/>
                        </a:solidFill>
                        <a:latin typeface="Calibri" panose="020F0502020204030204"/>
                      </a:endParaRPr>
                    </a:p>
                  </a:txBody>
                  <a:tcPr marL="0" marR="0" marT="0" marB="0" anchor="b">
                    <a:solidFill>
                      <a:srgbClr val="549AD9"/>
                    </a:solidFill>
                  </a:tcPr>
                </a:tc>
              </a:tr>
              <a:tr h="542544">
                <a:tc>
                  <a:txBody>
                    <a:bodyPr>
                      <a:spAutoFit/>
                    </a:bodyPr>
                    <a:p>
                      <a:pPr marL="101600" indent="0"/>
                      <a:r>
                        <a:rPr lang="en-US" sz="1900" b="1">
                          <a:solidFill>
                            <a:srgbClr val="45464E"/>
                          </a:solidFill>
                          <a:latin typeface="Calibri" panose="020F0502020204030204"/>
                        </a:rPr>
                        <a:t>EmailAddress</a:t>
                      </a:r>
                      <a:endParaRPr lang="en-US" sz="1900" b="1">
                        <a:solidFill>
                          <a:srgbClr val="45464E"/>
                        </a:solidFill>
                        <a:latin typeface="Calibri" panose="020F0502020204030204"/>
                      </a:endParaRPr>
                    </a:p>
                  </a:txBody>
                  <a:tcPr marL="0" marR="0" marT="0" marB="0"/>
                </a:tc>
                <a:tc>
                  <a:txBody>
                    <a:bodyPr>
                      <a:spAutoFit/>
                    </a:bodyPr>
                    <a:p>
                      <a:pPr marL="88900" indent="0"/>
                      <a:r>
                        <a:rPr lang="en-US" sz="1700">
                          <a:solidFill>
                            <a:srgbClr val="45464E"/>
                          </a:solidFill>
                          <a:latin typeface="Calibri" panose="020F0502020204030204"/>
                        </a:rPr>
                        <a:t>Validates an email address.</a:t>
                      </a:r>
                      <a:endParaRPr lang="en-US" sz="1700">
                        <a:solidFill>
                          <a:srgbClr val="45464E"/>
                        </a:solidFill>
                        <a:latin typeface="Calibri" panose="020F0502020204030204"/>
                      </a:endParaRPr>
                    </a:p>
                  </a:txBody>
                  <a:tcPr marL="0" marR="0" marT="0" marB="0"/>
                </a:tc>
              </a:tr>
              <a:tr h="1005840">
                <a:tc>
                  <a:txBody>
                    <a:bodyPr>
                      <a:spAutoFit/>
                    </a:bodyPr>
                    <a:p>
                      <a:pPr marL="101600" indent="0"/>
                      <a:r>
                        <a:rPr lang="en-US" sz="1900" b="1">
                          <a:solidFill>
                            <a:srgbClr val="45464E"/>
                          </a:solidFill>
                          <a:latin typeface="Calibri" panose="020F0502020204030204"/>
                        </a:rPr>
                        <a:t>FileExtension</a:t>
                      </a:r>
                      <a:endParaRPr lang="en-US" sz="1900" b="1">
                        <a:solidFill>
                          <a:srgbClr val="45464E"/>
                        </a:solidFill>
                        <a:latin typeface="Calibri" panose="020F0502020204030204"/>
                      </a:endParaRPr>
                    </a:p>
                  </a:txBody>
                  <a:tcPr marL="0" marR="0" marT="0" marB="0"/>
                </a:tc>
                <a:tc>
                  <a:txBody>
                    <a:bodyPr>
                      <a:spAutoFit/>
                    </a:bodyPr>
                    <a:p>
                      <a:pPr marL="88900" indent="0"/>
                      <a:r>
                        <a:rPr lang="en-US" sz="1700">
                          <a:solidFill>
                            <a:srgbClr val="45464E"/>
                          </a:solidFill>
                          <a:latin typeface="Calibri" panose="020F0502020204030204"/>
                        </a:rPr>
                        <a:t>Validates file name extensions.</a:t>
                      </a:r>
                      <a:endParaRPr lang="en-US" sz="1700">
                        <a:solidFill>
                          <a:srgbClr val="45464E"/>
                        </a:solidFill>
                        <a:latin typeface="Calibri" panose="020F0502020204030204"/>
                      </a:endParaRPr>
                    </a:p>
                  </a:txBody>
                  <a:tcPr marL="0" marR="0" marT="0" marB="0"/>
                </a:tc>
              </a:tr>
              <a:tr h="691896">
                <a:tc>
                  <a:txBody>
                    <a:bodyPr>
                      <a:spAutoFit/>
                    </a:bodyPr>
                    <a:p>
                      <a:pPr marL="101600" indent="0"/>
                      <a:r>
                        <a:rPr lang="en-US" sz="1900" b="1">
                          <a:solidFill>
                            <a:srgbClr val="45464E"/>
                          </a:solidFill>
                          <a:latin typeface="Calibri" panose="020F0502020204030204"/>
                        </a:rPr>
                        <a:t>MaxLength</a:t>
                      </a:r>
                      <a:endParaRPr lang="en-US" sz="1900" b="1">
                        <a:solidFill>
                          <a:srgbClr val="45464E"/>
                        </a:solidFill>
                        <a:latin typeface="Calibri" panose="020F0502020204030204"/>
                      </a:endParaRPr>
                    </a:p>
                  </a:txBody>
                  <a:tcPr marL="0" marR="0" marT="0" marB="0"/>
                </a:tc>
                <a:tc>
                  <a:txBody>
                    <a:bodyPr>
                      <a:spAutoFit/>
                    </a:bodyPr>
                    <a:p>
                      <a:pPr marL="88900" indent="0">
                        <a:lnSpc>
                          <a:spcPts val="2185"/>
                        </a:lnSpc>
                      </a:pPr>
                      <a:r>
                        <a:rPr lang="en-US" sz="1700">
                          <a:solidFill>
                            <a:srgbClr val="45464E"/>
                          </a:solidFill>
                          <a:latin typeface="Calibri" panose="020F0502020204030204"/>
                        </a:rPr>
                        <a:t>Specifies the maximum length of array or string data allowed in a property.</a:t>
                      </a:r>
                      <a:endParaRPr lang="en-US" sz="1700">
                        <a:solidFill>
                          <a:srgbClr val="45464E"/>
                        </a:solidFill>
                        <a:latin typeface="Calibri" panose="020F0502020204030204"/>
                      </a:endParaRPr>
                    </a:p>
                  </a:txBody>
                  <a:tcPr marL="0" marR="0" marT="0" marB="0"/>
                </a:tc>
              </a:tr>
              <a:tr h="688848">
                <a:tc>
                  <a:txBody>
                    <a:bodyPr>
                      <a:spAutoFit/>
                    </a:bodyPr>
                    <a:p>
                      <a:pPr marL="101600" indent="0"/>
                      <a:r>
                        <a:rPr lang="en-US" sz="1900" b="1">
                          <a:solidFill>
                            <a:srgbClr val="45464E"/>
                          </a:solidFill>
                          <a:latin typeface="Calibri" panose="020F0502020204030204"/>
                        </a:rPr>
                        <a:t>MinLength</a:t>
                      </a:r>
                      <a:endParaRPr lang="en-US" sz="1900" b="1">
                        <a:solidFill>
                          <a:srgbClr val="45464E"/>
                        </a:solidFill>
                        <a:latin typeface="Calibri" panose="020F0502020204030204"/>
                      </a:endParaRPr>
                    </a:p>
                  </a:txBody>
                  <a:tcPr marL="0" marR="0" marT="0" marB="0"/>
                </a:tc>
                <a:tc>
                  <a:txBody>
                    <a:bodyPr>
                      <a:spAutoFit/>
                    </a:bodyPr>
                    <a:p>
                      <a:pPr marL="88900" indent="0">
                        <a:lnSpc>
                          <a:spcPts val="2185"/>
                        </a:lnSpc>
                      </a:pPr>
                      <a:r>
                        <a:rPr lang="en-US" sz="1700">
                          <a:solidFill>
                            <a:srgbClr val="45464E"/>
                          </a:solidFill>
                          <a:latin typeface="Calibri" panose="020F0502020204030204"/>
                        </a:rPr>
                        <a:t>Specifies the minimum length of array or string data allowed in a property.</a:t>
                      </a:r>
                      <a:endParaRPr lang="en-US" sz="1700">
                        <a:solidFill>
                          <a:srgbClr val="45464E"/>
                        </a:solidFill>
                        <a:latin typeface="Calibri" panose="020F0502020204030204"/>
                      </a:endParaRPr>
                    </a:p>
                  </a:txBody>
                  <a:tcPr marL="0" marR="0" marT="0" marB="0"/>
                </a:tc>
              </a:tr>
              <a:tr h="649224">
                <a:tc>
                  <a:txBody>
                    <a:bodyPr>
                      <a:spAutoFit/>
                    </a:bodyPr>
                    <a:p>
                      <a:pPr marL="101600" indent="0"/>
                      <a:r>
                        <a:rPr lang="en-US" sz="1900" b="1">
                          <a:solidFill>
                            <a:srgbClr val="45464E"/>
                          </a:solidFill>
                          <a:latin typeface="Calibri" panose="020F0502020204030204"/>
                        </a:rPr>
                        <a:t>Phone</a:t>
                      </a:r>
                      <a:endParaRPr lang="en-US" sz="1900" b="1">
                        <a:solidFill>
                          <a:srgbClr val="45464E"/>
                        </a:solidFill>
                        <a:latin typeface="Calibri" panose="020F0502020204030204"/>
                      </a:endParaRPr>
                    </a:p>
                  </a:txBody>
                  <a:tcPr marL="0" marR="0" marT="0" marB="0"/>
                </a:tc>
                <a:tc>
                  <a:txBody>
                    <a:bodyPr>
                      <a:spAutoFit/>
                    </a:bodyPr>
                    <a:p>
                      <a:pPr marL="88900" indent="0">
                        <a:lnSpc>
                          <a:spcPts val="2135"/>
                        </a:lnSpc>
                      </a:pPr>
                      <a:r>
                        <a:rPr lang="en-US" sz="1700">
                          <a:solidFill>
                            <a:srgbClr val="45464E"/>
                          </a:solidFill>
                          <a:latin typeface="Calibri" panose="020F0502020204030204"/>
                        </a:rPr>
                        <a:t>Specifies that a property value is a well-formed phone number.</a:t>
                      </a:r>
                      <a:endParaRPr lang="en-US" sz="1700">
                        <a:solidFill>
                          <a:srgbClr val="45464E"/>
                        </a:solidFill>
                        <a:latin typeface="Calibri" panose="020F0502020204030204"/>
                      </a:endParaRPr>
                    </a:p>
                  </a:txBody>
                  <a:tcPr marL="0" marR="0" marT="0" marB="0" anchor="b"/>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73736" y="94488"/>
            <a:ext cx="9055608" cy="451104"/>
          </a:xfrm>
          <a:prstGeom prst="rect">
            <a:avLst/>
          </a:prstGeom>
        </p:spPr>
        <p:txBody>
          <a:bodyPr wrap="none" lIns="0" tIns="0" rIns="0" bIns="0">
            <a:noAutofit/>
          </a:bodyPr>
          <a:p>
            <a:pPr indent="0"/>
            <a:r>
              <a:rPr lang="en-US" sz="3900">
                <a:latin typeface="Calibri" panose="020F0502020204030204"/>
              </a:rPr>
              <a:t>Validations using Data Annotation Attributes</a:t>
            </a:r>
            <a:endParaRPr lang="en-US" sz="3900">
              <a:latin typeface="Calibri" panose="020F0502020204030204"/>
            </a:endParaRPr>
          </a:p>
        </p:txBody>
      </p:sp>
      <p:sp>
        <p:nvSpPr>
          <p:cNvPr id="3" name="Rectangles 2"/>
          <p:cNvSpPr/>
          <p:nvPr/>
        </p:nvSpPr>
        <p:spPr>
          <a:xfrm>
            <a:off x="173736" y="963168"/>
            <a:ext cx="9055608" cy="216408"/>
          </a:xfrm>
          <a:prstGeom prst="rect">
            <a:avLst/>
          </a:prstGeom>
        </p:spPr>
        <p:txBody>
          <a:bodyPr wrap="none" lIns="0" tIns="0" rIns="0" bIns="0">
            <a:noAutofit/>
          </a:bodyPr>
          <a:p>
            <a:pPr marL="304800" indent="0"/>
            <a:r>
              <a:rPr lang="en-US" sz="1600" b="1">
                <a:solidFill>
                  <a:srgbClr val="00AD50"/>
                </a:solidFill>
                <a:latin typeface="Calibri" panose="020F0502020204030204"/>
              </a:rPr>
              <a:t>Student.es (inside model)</a:t>
            </a:r>
            <a:endParaRPr lang="en-US" sz="1600" b="1">
              <a:solidFill>
                <a:srgbClr val="00AD50"/>
              </a:solidFill>
              <a:latin typeface="Calibri" panose="020F0502020204030204"/>
            </a:endParaRPr>
          </a:p>
        </p:txBody>
      </p:sp>
      <p:sp>
        <p:nvSpPr>
          <p:cNvPr id="4" name="Rectangles 3"/>
          <p:cNvSpPr/>
          <p:nvPr/>
        </p:nvSpPr>
        <p:spPr>
          <a:xfrm>
            <a:off x="3197352" y="1569720"/>
            <a:ext cx="3386328" cy="4386072"/>
          </a:xfrm>
          <a:prstGeom prst="rect">
            <a:avLst/>
          </a:prstGeom>
        </p:spPr>
        <p:txBody>
          <a:bodyPr lIns="0" tIns="0" rIns="0" bIns="0">
            <a:noAutofit/>
          </a:bodyPr>
          <a:p>
            <a:pPr indent="0">
              <a:lnSpc>
                <a:spcPts val="1440"/>
              </a:lnSpc>
            </a:pPr>
            <a:r>
              <a:rPr lang="en-US" sz="1050">
                <a:solidFill>
                  <a:srgbClr val="0000FC"/>
                </a:solidFill>
                <a:latin typeface="Verdana" panose="020B0604030504040204"/>
              </a:rPr>
              <a:t>using </a:t>
            </a:r>
            <a:r>
              <a:rPr lang="en-US" sz="1050">
                <a:latin typeface="Verdana" panose="020B0604030504040204"/>
              </a:rPr>
              <a:t>System;</a:t>
            </a:r>
            <a:endParaRPr lang="en-US" sz="1050">
              <a:latin typeface="Verdana" panose="020B0604030504040204"/>
            </a:endParaRPr>
          </a:p>
          <a:p>
            <a:pPr indent="0">
              <a:lnSpc>
                <a:spcPts val="1440"/>
              </a:lnSpc>
            </a:pPr>
            <a:r>
              <a:rPr lang="en-US" sz="1050">
                <a:solidFill>
                  <a:srgbClr val="0000FC"/>
                </a:solidFill>
                <a:latin typeface="Verdana" panose="020B0604030504040204"/>
              </a:rPr>
              <a:t>using </a:t>
            </a:r>
            <a:r>
              <a:rPr lang="en-US" sz="1050">
                <a:latin typeface="Verdana" panose="020B0604030504040204"/>
              </a:rPr>
              <a:t>System.Collections.Generic; </a:t>
            </a:r>
            <a:r>
              <a:rPr lang="en-US" sz="1050">
                <a:solidFill>
                  <a:srgbClr val="0000FC"/>
                </a:solidFill>
                <a:latin typeface="Verdana" panose="020B0604030504040204"/>
              </a:rPr>
              <a:t>using </a:t>
            </a:r>
            <a:r>
              <a:rPr lang="en-US" sz="1050">
                <a:latin typeface="Verdana" panose="020B0604030504040204"/>
              </a:rPr>
              <a:t>System.Linq; </a:t>
            </a:r>
            <a:r>
              <a:rPr lang="en-US" sz="1050">
                <a:solidFill>
                  <a:srgbClr val="0000FC"/>
                </a:solidFill>
                <a:latin typeface="Verdana" panose="020B0604030504040204"/>
              </a:rPr>
              <a:t>using </a:t>
            </a:r>
            <a:r>
              <a:rPr lang="en-US" sz="1050">
                <a:latin typeface="Verdana" panose="020B0604030504040204"/>
              </a:rPr>
              <a:t>System.Web;</a:t>
            </a:r>
            <a:endParaRPr lang="en-US" sz="1050">
              <a:latin typeface="Verdana" panose="020B0604030504040204"/>
            </a:endParaRPr>
          </a:p>
          <a:p>
            <a:pPr indent="0">
              <a:lnSpc>
                <a:spcPts val="1440"/>
              </a:lnSpc>
              <a:spcAft>
                <a:spcPts val="840"/>
              </a:spcAft>
            </a:pPr>
            <a:r>
              <a:rPr lang="en-US" sz="1050">
                <a:solidFill>
                  <a:srgbClr val="0000FC"/>
                </a:solidFill>
                <a:latin typeface="Verdana" panose="020B0604030504040204"/>
              </a:rPr>
              <a:t>using </a:t>
            </a:r>
            <a:r>
              <a:rPr lang="en-US" sz="1050">
                <a:latin typeface="Verdana" panose="020B0604030504040204"/>
              </a:rPr>
              <a:t>System. ComponentModel. DataAnnotations;</a:t>
            </a:r>
            <a:endParaRPr lang="en-US" sz="1050">
              <a:latin typeface="Verdana" panose="020B0604030504040204"/>
            </a:endParaRPr>
          </a:p>
          <a:p>
            <a:pPr indent="0">
              <a:lnSpc>
                <a:spcPts val="1680"/>
              </a:lnSpc>
            </a:pPr>
            <a:r>
              <a:rPr lang="en-US" sz="1050">
                <a:solidFill>
                  <a:srgbClr val="0000FC"/>
                </a:solidFill>
                <a:latin typeface="Verdana" panose="020B0604030504040204"/>
              </a:rPr>
              <a:t>namespace </a:t>
            </a:r>
            <a:r>
              <a:rPr lang="en-US" sz="1050">
                <a:latin typeface="Verdana" panose="020B0604030504040204"/>
              </a:rPr>
              <a:t>Sessionl 5DemoMVC.Models</a:t>
            </a:r>
            <a:endParaRPr lang="en-US" sz="1050">
              <a:latin typeface="Verdana" panose="020B0604030504040204"/>
            </a:endParaRPr>
          </a:p>
          <a:p>
            <a:pPr indent="0">
              <a:lnSpc>
                <a:spcPts val="1680"/>
              </a:lnSpc>
            </a:pPr>
            <a:r>
              <a:rPr lang="en-US" sz="2600">
                <a:latin typeface="Calibri" panose="020F0502020204030204"/>
              </a:rPr>
              <a:t>{</a:t>
            </a:r>
            <a:endParaRPr lang="en-US" sz="2600">
              <a:latin typeface="Calibri" panose="020F0502020204030204"/>
            </a:endParaRPr>
          </a:p>
          <a:p>
            <a:pPr marL="189865" indent="0">
              <a:lnSpc>
                <a:spcPts val="1680"/>
              </a:lnSpc>
            </a:pPr>
            <a:r>
              <a:rPr lang="en-US" sz="1050">
                <a:solidFill>
                  <a:srgbClr val="0000FC"/>
                </a:solidFill>
                <a:latin typeface="Verdana" panose="020B0604030504040204"/>
              </a:rPr>
              <a:t>public class </a:t>
            </a:r>
            <a:r>
              <a:rPr lang="en-US" sz="1050">
                <a:solidFill>
                  <a:srgbClr val="2C90AE"/>
                </a:solidFill>
                <a:latin typeface="Verdana" panose="020B0604030504040204"/>
              </a:rPr>
              <a:t>Student</a:t>
            </a:r>
            <a:endParaRPr lang="en-US" sz="1050">
              <a:solidFill>
                <a:srgbClr val="2C90AE"/>
              </a:solidFill>
              <a:latin typeface="Verdana" panose="020B0604030504040204"/>
            </a:endParaRPr>
          </a:p>
          <a:p>
            <a:pPr marL="189865" indent="0">
              <a:lnSpc>
                <a:spcPts val="1680"/>
              </a:lnSpc>
            </a:pPr>
            <a:r>
              <a:rPr lang="en-US" sz="2600">
                <a:latin typeface="Calibri" panose="020F0502020204030204"/>
              </a:rPr>
              <a:t>{</a:t>
            </a:r>
            <a:endParaRPr lang="en-US" sz="2600">
              <a:latin typeface="Calibri" panose="020F0502020204030204"/>
            </a:endParaRPr>
          </a:p>
          <a:p>
            <a:pPr marL="367665" indent="0"/>
            <a:r>
              <a:rPr lang="en-US" sz="1050">
                <a:latin typeface="Verdana" panose="020B0604030504040204"/>
              </a:rPr>
              <a:t>[Required]</a:t>
            </a:r>
            <a:endParaRPr lang="en-US" sz="1050">
              <a:latin typeface="Verdana" panose="020B0604030504040204"/>
            </a:endParaRPr>
          </a:p>
          <a:p>
            <a:pPr marL="367665" indent="0">
              <a:spcAft>
                <a:spcPts val="1260"/>
              </a:spcAft>
            </a:pPr>
            <a:r>
              <a:rPr lang="en-US" sz="1050">
                <a:solidFill>
                  <a:srgbClr val="0000FC"/>
                </a:solidFill>
                <a:latin typeface="Verdana" panose="020B0604030504040204"/>
              </a:rPr>
              <a:t>public int </a:t>
            </a:r>
            <a:r>
              <a:rPr lang="en-US" sz="1050">
                <a:latin typeface="Verdana" panose="020B0604030504040204"/>
              </a:rPr>
              <a:t>Studentld { </a:t>
            </a:r>
            <a:r>
              <a:rPr lang="en-US" sz="1050">
                <a:solidFill>
                  <a:srgbClr val="0000FC"/>
                </a:solidFill>
                <a:latin typeface="Verdana" panose="020B0604030504040204"/>
              </a:rPr>
              <a:t>get; set; </a:t>
            </a:r>
            <a:r>
              <a:rPr lang="en-US" sz="1050">
                <a:latin typeface="Verdana" panose="020B0604030504040204"/>
              </a:rPr>
              <a:t>}</a:t>
            </a:r>
            <a:endParaRPr lang="en-US" sz="1050">
              <a:latin typeface="Verdana" panose="020B0604030504040204"/>
            </a:endParaRPr>
          </a:p>
          <a:p>
            <a:pPr marL="367665" indent="0">
              <a:lnSpc>
                <a:spcPts val="1440"/>
              </a:lnSpc>
            </a:pPr>
            <a:r>
              <a:rPr lang="en-US" sz="1050">
                <a:latin typeface="Verdana" panose="020B0604030504040204"/>
              </a:rPr>
              <a:t>[StringLength(IO)]</a:t>
            </a:r>
            <a:endParaRPr lang="en-US" sz="1050">
              <a:latin typeface="Verdana" panose="020B0604030504040204"/>
            </a:endParaRPr>
          </a:p>
          <a:p>
            <a:pPr marL="367665" indent="0">
              <a:lnSpc>
                <a:spcPts val="1440"/>
              </a:lnSpc>
            </a:pPr>
            <a:r>
              <a:rPr lang="en-US" sz="1050">
                <a:latin typeface="Verdana" panose="020B0604030504040204"/>
              </a:rPr>
              <a:t>[Required]</a:t>
            </a:r>
            <a:endParaRPr lang="en-US" sz="1050">
              <a:latin typeface="Verdana" panose="020B0604030504040204"/>
            </a:endParaRPr>
          </a:p>
          <a:p>
            <a:pPr marL="367665" indent="0">
              <a:lnSpc>
                <a:spcPts val="1440"/>
              </a:lnSpc>
              <a:spcAft>
                <a:spcPts val="840"/>
              </a:spcAft>
            </a:pPr>
            <a:r>
              <a:rPr lang="en-US" sz="1050">
                <a:solidFill>
                  <a:srgbClr val="0000FC"/>
                </a:solidFill>
                <a:latin typeface="Verdana" panose="020B0604030504040204"/>
              </a:rPr>
              <a:t>public string </a:t>
            </a:r>
            <a:r>
              <a:rPr lang="en-US" sz="1050">
                <a:latin typeface="Verdana" panose="020B0604030504040204"/>
              </a:rPr>
              <a:t>StudentName { </a:t>
            </a:r>
            <a:r>
              <a:rPr lang="en-US" sz="1050">
                <a:solidFill>
                  <a:srgbClr val="0000FC"/>
                </a:solidFill>
                <a:latin typeface="Verdana" panose="020B0604030504040204"/>
              </a:rPr>
              <a:t>get; set; </a:t>
            </a:r>
            <a:r>
              <a:rPr lang="en-US" sz="1050">
                <a:latin typeface="Verdana" panose="020B0604030504040204"/>
              </a:rPr>
              <a:t>}</a:t>
            </a:r>
            <a:endParaRPr lang="en-US" sz="1050">
              <a:latin typeface="Verdana" panose="020B0604030504040204"/>
            </a:endParaRPr>
          </a:p>
          <a:p>
            <a:pPr marL="367665" marR="469900" indent="0">
              <a:lnSpc>
                <a:spcPts val="1440"/>
              </a:lnSpc>
              <a:spcAft>
                <a:spcPts val="840"/>
              </a:spcAft>
            </a:pPr>
            <a:r>
              <a:rPr lang="en-US" sz="1050">
                <a:latin typeface="Verdana" panose="020B0604030504040204"/>
              </a:rPr>
              <a:t>[Range (18,45)] </a:t>
            </a:r>
            <a:r>
              <a:rPr lang="en-US" sz="1050">
                <a:solidFill>
                  <a:srgbClr val="0000FC"/>
                </a:solidFill>
                <a:latin typeface="Verdana" panose="020B0604030504040204"/>
              </a:rPr>
              <a:t>public int </a:t>
            </a:r>
            <a:r>
              <a:rPr lang="en-US" sz="1050">
                <a:latin typeface="Verdana" panose="020B0604030504040204"/>
              </a:rPr>
              <a:t>Age { </a:t>
            </a:r>
            <a:r>
              <a:rPr lang="en-US" sz="1050">
                <a:solidFill>
                  <a:srgbClr val="0000FC"/>
                </a:solidFill>
                <a:latin typeface="Verdana" panose="020B0604030504040204"/>
              </a:rPr>
              <a:t>get; set; </a:t>
            </a:r>
            <a:r>
              <a:rPr lang="en-US" sz="1050">
                <a:latin typeface="Verdana" panose="020B0604030504040204"/>
              </a:rPr>
              <a:t>}</a:t>
            </a:r>
            <a:endParaRPr lang="en-US" sz="1050">
              <a:latin typeface="Verdana" panose="020B0604030504040204"/>
            </a:endParaRPr>
          </a:p>
          <a:p>
            <a:pPr marL="367665" indent="0">
              <a:lnSpc>
                <a:spcPts val="1440"/>
              </a:lnSpc>
            </a:pPr>
            <a:r>
              <a:rPr lang="en-US" sz="1050">
                <a:latin typeface="Verdana" panose="020B0604030504040204"/>
              </a:rPr>
              <a:t>[EmailAddress]</a:t>
            </a:r>
            <a:endParaRPr lang="en-US" sz="1050">
              <a:latin typeface="Verdana" panose="020B0604030504040204"/>
            </a:endParaRPr>
          </a:p>
          <a:p>
            <a:pPr marL="367665" indent="0">
              <a:lnSpc>
                <a:spcPts val="1440"/>
              </a:lnSpc>
            </a:pPr>
            <a:r>
              <a:rPr lang="en-US" sz="1050">
                <a:latin typeface="Verdana" panose="020B0604030504040204"/>
              </a:rPr>
              <a:t>[Required]</a:t>
            </a:r>
            <a:endParaRPr lang="en-US" sz="1050">
              <a:latin typeface="Verdana" panose="020B0604030504040204"/>
            </a:endParaRPr>
          </a:p>
          <a:p>
            <a:pPr marL="367665" indent="0">
              <a:lnSpc>
                <a:spcPts val="1440"/>
              </a:lnSpc>
            </a:pPr>
            <a:r>
              <a:rPr lang="en-US" sz="1050">
                <a:solidFill>
                  <a:srgbClr val="0000FC"/>
                </a:solidFill>
                <a:latin typeface="Verdana" panose="020B0604030504040204"/>
              </a:rPr>
              <a:t>public string </a:t>
            </a:r>
            <a:r>
              <a:rPr lang="en-US" sz="1050">
                <a:latin typeface="Verdana" panose="020B0604030504040204"/>
              </a:rPr>
              <a:t>Email { </a:t>
            </a:r>
            <a:r>
              <a:rPr lang="en-US" sz="1050">
                <a:solidFill>
                  <a:srgbClr val="0000FC"/>
                </a:solidFill>
                <a:latin typeface="Verdana" panose="020B0604030504040204"/>
              </a:rPr>
              <a:t>get; set; </a:t>
            </a:r>
            <a:r>
              <a:rPr lang="en-US" sz="1050">
                <a:latin typeface="Verdana" panose="020B0604030504040204"/>
              </a:rPr>
              <a:t>}</a:t>
            </a:r>
            <a:endParaRPr lang="en-US" sz="1050">
              <a:latin typeface="Verdana" panose="020B0604030504040204"/>
            </a:endParaRPr>
          </a:p>
          <a:p>
            <a:pPr marL="189865"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73736" y="94488"/>
            <a:ext cx="9055608" cy="765048"/>
          </a:xfrm>
          <a:prstGeom prst="rect">
            <a:avLst/>
          </a:prstGeom>
        </p:spPr>
        <p:txBody>
          <a:bodyPr lIns="0" tIns="0" rIns="0" bIns="0">
            <a:noAutofit/>
          </a:bodyPr>
          <a:p>
            <a:pPr indent="0">
              <a:spcAft>
                <a:spcPts val="1050"/>
              </a:spcAft>
            </a:pPr>
            <a:r>
              <a:rPr lang="en-US" sz="3900">
                <a:latin typeface="Calibri" panose="020F0502020204030204"/>
              </a:rPr>
              <a:t>Validations using Data Annotation Attributes</a:t>
            </a:r>
            <a:endParaRPr lang="en-US" sz="3900">
              <a:latin typeface="Calibri" panose="020F0502020204030204"/>
            </a:endParaRPr>
          </a:p>
          <a:p>
            <a:pPr indent="0"/>
            <a:r>
              <a:rPr lang="en-US" sz="1600" b="1">
                <a:solidFill>
                  <a:srgbClr val="00AD50"/>
                </a:solidFill>
                <a:latin typeface="Calibri" panose="020F0502020204030204"/>
              </a:rPr>
              <a:t>Index.cshtml</a:t>
            </a:r>
            <a:endParaRPr lang="en-US" sz="1600" b="1">
              <a:solidFill>
                <a:srgbClr val="00AD50"/>
              </a:solidFill>
              <a:latin typeface="Calibri" panose="020F0502020204030204"/>
            </a:endParaRPr>
          </a:p>
        </p:txBody>
      </p:sp>
      <p:sp>
        <p:nvSpPr>
          <p:cNvPr id="3" name="Rectangles 2"/>
          <p:cNvSpPr/>
          <p:nvPr/>
        </p:nvSpPr>
        <p:spPr>
          <a:xfrm>
            <a:off x="140208" y="1054608"/>
            <a:ext cx="2776728" cy="822960"/>
          </a:xfrm>
          <a:prstGeom prst="rect">
            <a:avLst/>
          </a:prstGeom>
        </p:spPr>
        <p:txBody>
          <a:bodyPr lIns="0" tIns="0" rIns="0" bIns="0">
            <a:noAutofit/>
          </a:bodyPr>
          <a:p>
            <a:pPr indent="0">
              <a:spcAft>
                <a:spcPts val="1470"/>
              </a:spcAft>
            </a:pPr>
            <a:r>
              <a:rPr lang="en-US" sz="1300" b="1">
                <a:latin typeface="Consolas" panose="020B0609020204030204"/>
              </a:rPr>
              <a:t>@model Sessionl5DemoMVC.Models.</a:t>
            </a:r>
            <a:r>
              <a:rPr lang="en-US" sz="1300" b="1">
                <a:solidFill>
                  <a:srgbClr val="408EA2"/>
                </a:solidFill>
                <a:latin typeface="Consolas" panose="020B0609020204030204"/>
              </a:rPr>
              <a:t>Student</a:t>
            </a:r>
            <a:endParaRPr lang="en-US" sz="1300" b="1">
              <a:solidFill>
                <a:srgbClr val="408EA2"/>
              </a:solidFill>
              <a:latin typeface="Consolas" panose="020B0609020204030204"/>
            </a:endParaRPr>
          </a:p>
          <a:p>
            <a:pPr marL="266700" indent="0">
              <a:spcAft>
                <a:spcPts val="210"/>
              </a:spcAft>
            </a:pPr>
            <a:r>
              <a:rPr lang="en-US" sz="1300" b="1">
                <a:latin typeface="Consolas" panose="020B0609020204030204"/>
              </a:rPr>
              <a:t>ViewBag.Title = </a:t>
            </a:r>
            <a:r>
              <a:rPr lang="en-US" sz="1300" b="1">
                <a:solidFill>
                  <a:srgbClr val="7B292C"/>
                </a:solidFill>
                <a:latin typeface="Consolas" panose="020B0609020204030204"/>
              </a:rPr>
              <a:t>"Registration";</a:t>
            </a:r>
            <a:endParaRPr lang="en-US" sz="1300" b="1">
              <a:solidFill>
                <a:srgbClr val="7B292C"/>
              </a:solidFill>
              <a:latin typeface="Consolas" panose="020B0609020204030204"/>
            </a:endParaRPr>
          </a:p>
          <a:p>
            <a:pPr marL="266700" indent="0"/>
            <a:r>
              <a:rPr lang="en-US" sz="1300" b="1">
                <a:latin typeface="Consolas" panose="020B0609020204030204"/>
              </a:rPr>
              <a:t>Layout = </a:t>
            </a:r>
            <a:r>
              <a:rPr lang="en-US" sz="1300" b="1">
                <a:solidFill>
                  <a:srgbClr val="7B292C"/>
                </a:solidFill>
                <a:latin typeface="Consolas" panose="020B0609020204030204"/>
              </a:rPr>
              <a:t>"~/Views/Shared/_Layout.cshtml";</a:t>
            </a:r>
            <a:endParaRPr lang="en-US" sz="1300" b="1">
              <a:solidFill>
                <a:srgbClr val="7B292C"/>
              </a:solidFill>
              <a:latin typeface="Consolas" panose="020B0609020204030204"/>
            </a:endParaRPr>
          </a:p>
        </p:txBody>
      </p:sp>
      <p:sp>
        <p:nvSpPr>
          <p:cNvPr id="4" name="Rectangles 3"/>
          <p:cNvSpPr/>
          <p:nvPr/>
        </p:nvSpPr>
        <p:spPr>
          <a:xfrm>
            <a:off x="76200" y="2310384"/>
            <a:ext cx="5617464" cy="3712464"/>
          </a:xfrm>
          <a:prstGeom prst="rect">
            <a:avLst/>
          </a:prstGeom>
        </p:spPr>
        <p:txBody>
          <a:bodyPr lIns="0" tIns="0" rIns="0" bIns="0">
            <a:noAutofit/>
          </a:bodyPr>
          <a:p>
            <a:pPr indent="0">
              <a:lnSpc>
                <a:spcPts val="1630"/>
              </a:lnSpc>
            </a:pPr>
            <a:r>
              <a:rPr lang="en-US" sz="1300" b="1">
                <a:solidFill>
                  <a:srgbClr val="1812B5"/>
                </a:solidFill>
                <a:latin typeface="Consolas" panose="020B0609020204030204"/>
              </a:rPr>
              <a:t>&lt;</a:t>
            </a:r>
            <a:r>
              <a:rPr lang="en-US" sz="1300" b="1">
                <a:solidFill>
                  <a:srgbClr val="4F1D37"/>
                </a:solidFill>
                <a:latin typeface="Consolas" panose="020B0609020204030204"/>
              </a:rPr>
              <a:t>!DOCTYPE </a:t>
            </a:r>
            <a:r>
              <a:rPr lang="en-US" sz="1300" b="1">
                <a:solidFill>
                  <a:srgbClr val="91185A"/>
                </a:solidFill>
                <a:latin typeface="Consolas" panose="020B0609020204030204"/>
              </a:rPr>
              <a:t>html&gt;</a:t>
            </a:r>
            <a:endParaRPr lang="en-US" sz="1300" b="1">
              <a:solidFill>
                <a:srgbClr val="91185A"/>
              </a:solidFill>
              <a:latin typeface="Consolas" panose="020B0609020204030204"/>
            </a:endParaRPr>
          </a:p>
          <a:p>
            <a:pPr indent="0">
              <a:lnSpc>
                <a:spcPts val="1630"/>
              </a:lnSpc>
            </a:pPr>
            <a:r>
              <a:rPr lang="en-US" sz="1300" b="1">
                <a:solidFill>
                  <a:srgbClr val="747474"/>
                </a:solidFill>
                <a:latin typeface="Consolas" panose="020B0609020204030204"/>
              </a:rPr>
              <a:t>- </a:t>
            </a:r>
            <a:r>
              <a:rPr lang="en-US" sz="1300" b="1">
                <a:solidFill>
                  <a:srgbClr val="4F1D37"/>
                </a:solidFill>
                <a:latin typeface="Consolas" panose="020B0609020204030204"/>
              </a:rPr>
              <a:t>&lt;html&gt;|</a:t>
            </a:r>
            <a:endParaRPr lang="en-US" sz="1300" b="1">
              <a:solidFill>
                <a:srgbClr val="4F1D37"/>
              </a:solidFill>
              <a:latin typeface="Consolas" panose="020B0609020204030204"/>
            </a:endParaRPr>
          </a:p>
          <a:p>
            <a:pPr indent="0">
              <a:lnSpc>
                <a:spcPts val="1630"/>
              </a:lnSpc>
            </a:pPr>
            <a:r>
              <a:rPr lang="en-US" sz="1300" b="1">
                <a:solidFill>
                  <a:srgbClr val="4F1D37"/>
                </a:solidFill>
                <a:latin typeface="Consolas" panose="020B0609020204030204"/>
              </a:rPr>
              <a:t>-&lt;head&gt;</a:t>
            </a:r>
            <a:endParaRPr lang="en-US" sz="1300" b="1">
              <a:solidFill>
                <a:srgbClr val="4F1D37"/>
              </a:solidFill>
              <a:latin typeface="Consolas" panose="020B0609020204030204"/>
            </a:endParaRPr>
          </a:p>
          <a:p>
            <a:pPr marL="330200" indent="0">
              <a:lnSpc>
                <a:spcPts val="1630"/>
              </a:lnSpc>
            </a:pPr>
            <a:r>
              <a:rPr lang="en-US" sz="1300" b="1">
                <a:solidFill>
                  <a:srgbClr val="4F1D37"/>
                </a:solidFill>
                <a:latin typeface="Consolas" panose="020B0609020204030204"/>
              </a:rPr>
              <a:t>&lt;meta </a:t>
            </a:r>
            <a:r>
              <a:rPr lang="en-US" sz="1300" b="1">
                <a:solidFill>
                  <a:srgbClr val="91185A"/>
                </a:solidFill>
                <a:latin typeface="Consolas" panose="020B0609020204030204"/>
              </a:rPr>
              <a:t>name="</a:t>
            </a:r>
            <a:r>
              <a:rPr lang="en-US" sz="1300" b="1">
                <a:solidFill>
                  <a:srgbClr val="1812B5"/>
                </a:solidFill>
                <a:latin typeface="Consolas" panose="020B0609020204030204"/>
              </a:rPr>
              <a:t>viewport" </a:t>
            </a:r>
            <a:r>
              <a:rPr lang="en-US" sz="1300" b="1">
                <a:solidFill>
                  <a:srgbClr val="4115AA"/>
                </a:solidFill>
                <a:latin typeface="Consolas" panose="020B0609020204030204"/>
              </a:rPr>
              <a:t>content="width=device-width" </a:t>
            </a:r>
            <a:r>
              <a:rPr lang="en-US" sz="1300" b="1">
                <a:solidFill>
                  <a:srgbClr val="1812B5"/>
                </a:solidFill>
                <a:latin typeface="Consolas" panose="020B0609020204030204"/>
              </a:rPr>
              <a:t>/&gt;</a:t>
            </a:r>
            <a:endParaRPr lang="en-US" sz="1300" b="1">
              <a:solidFill>
                <a:srgbClr val="1812B5"/>
              </a:solidFill>
              <a:latin typeface="Consolas" panose="020B0609020204030204"/>
            </a:endParaRPr>
          </a:p>
          <a:p>
            <a:pPr marL="330200" indent="0">
              <a:lnSpc>
                <a:spcPts val="1630"/>
              </a:lnSpc>
            </a:pPr>
            <a:r>
              <a:rPr lang="en-US" sz="1300" b="1">
                <a:solidFill>
                  <a:srgbClr val="4F1D37"/>
                </a:solidFill>
                <a:latin typeface="Consolas" panose="020B0609020204030204"/>
              </a:rPr>
              <a:t>&lt;title&gt;Index&lt;/title&gt;</a:t>
            </a:r>
            <a:endParaRPr lang="en-US" sz="1300" b="1">
              <a:solidFill>
                <a:srgbClr val="4F1D37"/>
              </a:solidFill>
              <a:latin typeface="Consolas" panose="020B0609020204030204"/>
            </a:endParaRPr>
          </a:p>
          <a:p>
            <a:pPr indent="0">
              <a:lnSpc>
                <a:spcPts val="1630"/>
              </a:lnSpc>
            </a:pPr>
            <a:r>
              <a:rPr lang="en-US" sz="1300" b="1">
                <a:solidFill>
                  <a:srgbClr val="4F1D37"/>
                </a:solidFill>
                <a:latin typeface="Consolas" panose="020B0609020204030204"/>
              </a:rPr>
              <a:t>&lt;/head&gt;</a:t>
            </a:r>
            <a:endParaRPr lang="en-US" sz="1300" b="1">
              <a:solidFill>
                <a:srgbClr val="4F1D37"/>
              </a:solidFill>
              <a:latin typeface="Consolas" panose="020B0609020204030204"/>
            </a:endParaRPr>
          </a:p>
          <a:p>
            <a:pPr indent="0">
              <a:lnSpc>
                <a:spcPts val="1630"/>
              </a:lnSpc>
              <a:spcAft>
                <a:spcPts val="1050"/>
              </a:spcAft>
            </a:pPr>
            <a:r>
              <a:rPr lang="en-US" sz="1300" b="1">
                <a:solidFill>
                  <a:srgbClr val="4F1D37"/>
                </a:solidFill>
                <a:latin typeface="Consolas" panose="020B0609020204030204"/>
              </a:rPr>
              <a:t>-&lt;body&gt;</a:t>
            </a:r>
            <a:endParaRPr lang="en-US" sz="1300" b="1">
              <a:solidFill>
                <a:srgbClr val="4F1D37"/>
              </a:solidFill>
              <a:latin typeface="Consolas" panose="020B0609020204030204"/>
            </a:endParaRPr>
          </a:p>
          <a:p>
            <a:pPr marL="330200" indent="0">
              <a:spcAft>
                <a:spcPts val="210"/>
              </a:spcAft>
            </a:pPr>
            <a:r>
              <a:rPr lang="en-US" sz="1300" b="1">
                <a:solidFill>
                  <a:srgbClr val="1D1C8B"/>
                </a:solidFill>
                <a:latin typeface="Consolas" panose="020B0609020204030204"/>
              </a:rPr>
              <a:t>fusing </a:t>
            </a:r>
            <a:r>
              <a:rPr lang="en-US" sz="1300" b="1">
                <a:solidFill>
                  <a:srgbClr val="120D18"/>
                </a:solidFill>
                <a:latin typeface="Consolas" panose="020B0609020204030204"/>
              </a:rPr>
              <a:t>(Html.</a:t>
            </a:r>
            <a:r>
              <a:rPr lang="en-US" sz="1300" b="1">
                <a:solidFill>
                  <a:srgbClr val="6A4735"/>
                </a:solidFill>
                <a:latin typeface="Consolas" panose="020B0609020204030204"/>
              </a:rPr>
              <a:t>BeginForm("Forml"</a:t>
            </a:r>
            <a:r>
              <a:rPr lang="en-US" sz="1300" b="1">
                <a:solidFill>
                  <a:srgbClr val="120D18"/>
                </a:solidFill>
                <a:latin typeface="Consolas" panose="020B0609020204030204"/>
              </a:rPr>
              <a:t>, </a:t>
            </a:r>
            <a:r>
              <a:rPr lang="en-US" sz="1300" b="1">
                <a:solidFill>
                  <a:srgbClr val="6A4735"/>
                </a:solidFill>
                <a:latin typeface="Consolas" panose="020B0609020204030204"/>
              </a:rPr>
              <a:t>"Department", </a:t>
            </a:r>
            <a:r>
              <a:rPr lang="en-US" sz="1300" b="1">
                <a:solidFill>
                  <a:srgbClr val="408EA2"/>
                </a:solidFill>
                <a:latin typeface="Consolas" panose="020B0609020204030204"/>
              </a:rPr>
              <a:t>FormMethod.</a:t>
            </a:r>
            <a:r>
              <a:rPr lang="en-US" sz="1300" b="1">
                <a:solidFill>
                  <a:srgbClr val="120D18"/>
                </a:solidFill>
                <a:latin typeface="Consolas" panose="020B0609020204030204"/>
              </a:rPr>
              <a:t>Post))</a:t>
            </a:r>
            <a:endParaRPr lang="en-US" sz="1300" b="1">
              <a:solidFill>
                <a:srgbClr val="120D18"/>
              </a:solidFill>
              <a:latin typeface="Consolas" panose="020B0609020204030204"/>
            </a:endParaRPr>
          </a:p>
          <a:p>
            <a:pPr marL="330200" indent="0">
              <a:lnSpc>
                <a:spcPts val="163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71500" indent="0" algn="just">
              <a:lnSpc>
                <a:spcPts val="1630"/>
              </a:lnSpc>
            </a:pPr>
            <a:r>
              <a:rPr lang="en-US" sz="1300" b="1">
                <a:solidFill>
                  <a:srgbClr val="120D18"/>
                </a:solidFill>
                <a:latin typeface="Consolas" panose="020B0609020204030204"/>
              </a:rPr>
              <a:t>@Html.</a:t>
            </a:r>
            <a:r>
              <a:rPr lang="en-US" sz="1300" b="1">
                <a:solidFill>
                  <a:srgbClr val="6A4735"/>
                </a:solidFill>
                <a:latin typeface="Consolas" panose="020B0609020204030204"/>
              </a:rPr>
              <a:t>LabelForCm </a:t>
            </a:r>
            <a:r>
              <a:rPr lang="en-US" sz="1300" b="1">
                <a:latin typeface="Consolas" panose="020B0609020204030204"/>
              </a:rPr>
              <a:t>=&gt; </a:t>
            </a:r>
            <a:r>
              <a:rPr lang="en-US" sz="1300" b="1">
                <a:solidFill>
                  <a:srgbClr val="120D18"/>
                </a:solidFill>
                <a:latin typeface="Consolas" panose="020B0609020204030204"/>
              </a:rPr>
              <a:t>m.Studentld);</a:t>
            </a:r>
            <a:endParaRPr lang="en-US" sz="1300" b="1">
              <a:solidFill>
                <a:srgbClr val="120D18"/>
              </a:solidFill>
              <a:latin typeface="Consolas" panose="020B0609020204030204"/>
            </a:endParaRPr>
          </a:p>
          <a:p>
            <a:pPr marL="571500" indent="0" algn="just">
              <a:lnSpc>
                <a:spcPts val="1630"/>
              </a:lnSpc>
            </a:pPr>
            <a:r>
              <a:rPr lang="en-US" sz="1300" b="1">
                <a:solidFill>
                  <a:srgbClr val="4F1D37"/>
                </a:solidFill>
                <a:latin typeface="Consolas" panose="020B0609020204030204"/>
              </a:rPr>
              <a:t>@Html.TextBoxFor(m </a:t>
            </a:r>
            <a:r>
              <a:rPr lang="en-US" sz="1300" b="1">
                <a:latin typeface="Consolas" panose="020B0609020204030204"/>
              </a:rPr>
              <a:t>=&gt; </a:t>
            </a:r>
            <a:r>
              <a:rPr lang="en-US" sz="1300" b="1">
                <a:solidFill>
                  <a:srgbClr val="120D18"/>
                </a:solidFill>
                <a:latin typeface="Consolas" panose="020B0609020204030204"/>
              </a:rPr>
              <a:t>m.Studentld);</a:t>
            </a:r>
            <a:endParaRPr lang="en-US" sz="1300" b="1">
              <a:solidFill>
                <a:srgbClr val="120D18"/>
              </a:solidFill>
              <a:latin typeface="Consolas" panose="020B0609020204030204"/>
            </a:endParaRPr>
          </a:p>
          <a:p>
            <a:pPr marL="571500" marR="139700" indent="0" algn="just">
              <a:lnSpc>
                <a:spcPts val="1630"/>
              </a:lnSpc>
            </a:pPr>
            <a:r>
              <a:rPr lang="en-US" sz="1300" b="1">
                <a:solidFill>
                  <a:srgbClr val="6A4735"/>
                </a:solidFill>
                <a:latin typeface="Consolas" panose="020B0609020204030204"/>
              </a:rPr>
              <a:t>@Html.ValidationMessageFor(m </a:t>
            </a:r>
            <a:r>
              <a:rPr lang="en-US" sz="1300" b="1">
                <a:latin typeface="Consolas" panose="020B0609020204030204"/>
              </a:rPr>
              <a:t>=&gt; </a:t>
            </a:r>
            <a:r>
              <a:rPr lang="en-US" sz="1300" b="1">
                <a:solidFill>
                  <a:srgbClr val="120D18"/>
                </a:solidFill>
                <a:latin typeface="Consolas" panose="020B0609020204030204"/>
              </a:rPr>
              <a:t>m.Studentld, </a:t>
            </a:r>
            <a:r>
              <a:rPr lang="en-US" sz="1300" b="1">
                <a:solidFill>
                  <a:srgbClr val="1812B5"/>
                </a:solidFill>
                <a:latin typeface="Consolas" panose="020B0609020204030204"/>
              </a:rPr>
              <a:t>new </a:t>
            </a:r>
            <a:r>
              <a:rPr lang="en-US" sz="1300" b="1">
                <a:solidFill>
                  <a:srgbClr val="120D18"/>
                </a:solidFill>
                <a:latin typeface="Consolas" panose="020B0609020204030204"/>
              </a:rPr>
              <a:t>{ @class </a:t>
            </a:r>
            <a:r>
              <a:rPr lang="en-US" sz="1300" b="1">
                <a:latin typeface="Consolas" panose="020B0609020204030204"/>
              </a:rPr>
              <a:t>= </a:t>
            </a:r>
            <a:r>
              <a:rPr lang="en-US" sz="1300" b="1">
                <a:solidFill>
                  <a:srgbClr val="6A4735"/>
                </a:solidFill>
                <a:latin typeface="Consolas" panose="020B0609020204030204"/>
              </a:rPr>
              <a:t>"text-danger" </a:t>
            </a:r>
            <a:r>
              <a:rPr lang="en-US" sz="1300" b="1">
                <a:solidFill>
                  <a:srgbClr val="120D18"/>
                </a:solidFill>
                <a:latin typeface="Consolas" panose="020B0609020204030204"/>
              </a:rPr>
              <a:t>}) </a:t>
            </a:r>
            <a:r>
              <a:rPr lang="en-US" sz="1300" b="1">
                <a:solidFill>
                  <a:srgbClr val="4F1D37"/>
                </a:solidFill>
                <a:latin typeface="Consolas" panose="020B0609020204030204"/>
              </a:rPr>
              <a:t>&lt;br </a:t>
            </a:r>
            <a:r>
              <a:rPr lang="en-US" sz="1300" b="1">
                <a:solidFill>
                  <a:srgbClr val="1812B5"/>
                </a:solidFill>
                <a:latin typeface="Consolas" panose="020B0609020204030204"/>
              </a:rPr>
              <a:t>/&gt;</a:t>
            </a:r>
            <a:endParaRPr lang="en-US" sz="1300" b="1">
              <a:solidFill>
                <a:srgbClr val="1812B5"/>
              </a:solidFill>
              <a:latin typeface="Consolas" panose="020B0609020204030204"/>
            </a:endParaRPr>
          </a:p>
          <a:p>
            <a:pPr marL="571500" indent="0" algn="just">
              <a:lnSpc>
                <a:spcPts val="1630"/>
              </a:lnSpc>
            </a:pPr>
            <a:r>
              <a:rPr lang="en-US" sz="1300" b="1">
                <a:solidFill>
                  <a:srgbClr val="120D18"/>
                </a:solidFill>
                <a:latin typeface="Consolas" panose="020B0609020204030204"/>
              </a:rPr>
              <a:t>@Html.</a:t>
            </a:r>
            <a:r>
              <a:rPr lang="en-US" sz="1300" b="1">
                <a:solidFill>
                  <a:srgbClr val="6A4735"/>
                </a:solidFill>
                <a:latin typeface="Consolas" panose="020B0609020204030204"/>
              </a:rPr>
              <a:t>LabelForCm </a:t>
            </a:r>
            <a:r>
              <a:rPr lang="en-US" sz="1300" b="1">
                <a:latin typeface="Consolas" panose="020B0609020204030204"/>
              </a:rPr>
              <a:t>=&gt; </a:t>
            </a:r>
            <a:r>
              <a:rPr lang="en-US" sz="1300" b="1">
                <a:solidFill>
                  <a:srgbClr val="242D55"/>
                </a:solidFill>
                <a:latin typeface="Consolas" panose="020B0609020204030204"/>
              </a:rPr>
              <a:t>m</a:t>
            </a:r>
            <a:r>
              <a:rPr lang="en-US" sz="1300" b="1">
                <a:solidFill>
                  <a:srgbClr val="120D18"/>
                </a:solidFill>
                <a:latin typeface="Consolas" panose="020B0609020204030204"/>
              </a:rPr>
              <a:t>.StudentName);</a:t>
            </a:r>
            <a:endParaRPr lang="en-US" sz="1300" b="1">
              <a:solidFill>
                <a:srgbClr val="120D18"/>
              </a:solidFill>
              <a:latin typeface="Consolas" panose="020B0609020204030204"/>
            </a:endParaRPr>
          </a:p>
          <a:p>
            <a:pPr marL="571500" indent="0" algn="just">
              <a:lnSpc>
                <a:spcPts val="1630"/>
              </a:lnSpc>
            </a:pPr>
            <a:r>
              <a:rPr lang="en-US" sz="1300" b="1">
                <a:solidFill>
                  <a:srgbClr val="4F1D37"/>
                </a:solidFill>
                <a:latin typeface="Consolas" panose="020B0609020204030204"/>
              </a:rPr>
              <a:t>@Html.TextBoxFor(m </a:t>
            </a:r>
            <a:r>
              <a:rPr lang="en-US" sz="1300" b="1">
                <a:latin typeface="Consolas" panose="020B0609020204030204"/>
              </a:rPr>
              <a:t>=&gt; </a:t>
            </a:r>
            <a:r>
              <a:rPr lang="en-US" sz="1300" b="1">
                <a:solidFill>
                  <a:srgbClr val="242D55"/>
                </a:solidFill>
                <a:latin typeface="Consolas" panose="020B0609020204030204"/>
              </a:rPr>
              <a:t>m.</a:t>
            </a:r>
            <a:r>
              <a:rPr lang="en-US" sz="1300" b="1">
                <a:solidFill>
                  <a:srgbClr val="120D18"/>
                </a:solidFill>
                <a:latin typeface="Consolas" panose="020B0609020204030204"/>
              </a:rPr>
              <a:t>StudentName);</a:t>
            </a:r>
            <a:endParaRPr lang="en-US" sz="1300" b="1">
              <a:solidFill>
                <a:srgbClr val="120D18"/>
              </a:solidFill>
              <a:latin typeface="Consolas" panose="020B0609020204030204"/>
            </a:endParaRPr>
          </a:p>
          <a:p>
            <a:pPr marL="571500" indent="0" algn="just">
              <a:lnSpc>
                <a:spcPts val="1630"/>
              </a:lnSpc>
            </a:pPr>
            <a:r>
              <a:rPr lang="en-US" sz="1300" b="1">
                <a:solidFill>
                  <a:srgbClr val="120D18"/>
                </a:solidFill>
                <a:latin typeface="Consolas" panose="020B0609020204030204"/>
              </a:rPr>
              <a:t>@Html.</a:t>
            </a:r>
            <a:r>
              <a:rPr lang="en-US" sz="1300" b="1">
                <a:solidFill>
                  <a:srgbClr val="6A4735"/>
                </a:solidFill>
                <a:latin typeface="Consolas" panose="020B0609020204030204"/>
              </a:rPr>
              <a:t>ValidationMessageFor</a:t>
            </a:r>
            <a:r>
              <a:rPr lang="en-US" sz="1300" b="1">
                <a:solidFill>
                  <a:srgbClr val="242D55"/>
                </a:solidFill>
                <a:latin typeface="Consolas" panose="020B0609020204030204"/>
              </a:rPr>
              <a:t>Cm </a:t>
            </a:r>
            <a:r>
              <a:rPr lang="en-US" sz="1300" b="1">
                <a:latin typeface="Consolas" panose="020B0609020204030204"/>
              </a:rPr>
              <a:t>=&gt; </a:t>
            </a:r>
            <a:r>
              <a:rPr lang="en-US" sz="1300" b="1">
                <a:solidFill>
                  <a:srgbClr val="242D55"/>
                </a:solidFill>
                <a:latin typeface="Consolas" panose="020B0609020204030204"/>
              </a:rPr>
              <a:t>m.</a:t>
            </a:r>
            <a:r>
              <a:rPr lang="en-US" sz="1300" b="1">
                <a:solidFill>
                  <a:srgbClr val="120D18"/>
                </a:solidFill>
                <a:latin typeface="Consolas" panose="020B0609020204030204"/>
              </a:rPr>
              <a:t>StudentName, </a:t>
            </a:r>
            <a:r>
              <a:rPr lang="en-US" sz="1300" b="1">
                <a:solidFill>
                  <a:srgbClr val="1812B5"/>
                </a:solidFill>
                <a:latin typeface="Consolas" panose="020B0609020204030204"/>
              </a:rPr>
              <a:t>new </a:t>
            </a:r>
            <a:r>
              <a:rPr lang="en-US" sz="1300" b="1">
                <a:solidFill>
                  <a:srgbClr val="120D18"/>
                </a:solidFill>
                <a:latin typeface="Consolas" panose="020B0609020204030204"/>
              </a:rPr>
              <a:t>{ @class </a:t>
            </a:r>
            <a:r>
              <a:rPr lang="en-US" sz="1300" b="1">
                <a:latin typeface="Consolas" panose="020B0609020204030204"/>
              </a:rPr>
              <a:t>= </a:t>
            </a:r>
            <a:r>
              <a:rPr lang="en-US" sz="1300" b="1">
                <a:solidFill>
                  <a:srgbClr val="6A4735"/>
                </a:solidFill>
                <a:latin typeface="Consolas" panose="020B0609020204030204"/>
              </a:rPr>
              <a:t>"text-danger" </a:t>
            </a:r>
            <a:r>
              <a:rPr lang="en-US" sz="1300" b="1">
                <a:solidFill>
                  <a:srgbClr val="120D18"/>
                </a:solidFill>
                <a:latin typeface="Consolas" panose="020B0609020204030204"/>
              </a:rPr>
              <a:t>}) </a:t>
            </a:r>
            <a:r>
              <a:rPr lang="en-US" sz="1300" b="1">
                <a:solidFill>
                  <a:srgbClr val="4F1D37"/>
                </a:solidFill>
                <a:latin typeface="Consolas" panose="020B0609020204030204"/>
              </a:rPr>
              <a:t>&lt;br </a:t>
            </a:r>
            <a:r>
              <a:rPr lang="en-US" sz="1300" b="1">
                <a:solidFill>
                  <a:srgbClr val="1812B5"/>
                </a:solidFill>
                <a:latin typeface="Consolas" panose="020B0609020204030204"/>
              </a:rPr>
              <a:t>/&gt;</a:t>
            </a:r>
            <a:endParaRPr lang="en-US" sz="1300" b="1">
              <a:solidFill>
                <a:srgbClr val="1812B5"/>
              </a:solidFill>
              <a:latin typeface="Consolas" panose="020B0609020204030204"/>
            </a:endParaRPr>
          </a:p>
        </p:txBody>
      </p:sp>
      <p:sp>
        <p:nvSpPr>
          <p:cNvPr id="5" name="Rectangles 4"/>
          <p:cNvSpPr/>
          <p:nvPr/>
        </p:nvSpPr>
        <p:spPr>
          <a:xfrm>
            <a:off x="76200" y="6025896"/>
            <a:ext cx="5617464" cy="45720"/>
          </a:xfrm>
          <a:prstGeom prst="rect">
            <a:avLst/>
          </a:prstGeom>
        </p:spPr>
        <p:txBody>
          <a:bodyPr wrap="none" lIns="0" tIns="0" rIns="0" bIns="0">
            <a:noAutofit/>
          </a:bodyPr>
          <a:p>
            <a:pPr marL="101600" indent="0"/>
            <a:r>
              <a:rPr lang="en-US" sz="1100">
                <a:solidFill>
                  <a:srgbClr val="D4D4D4"/>
                </a:solidFill>
                <a:latin typeface="Calibri" panose="020F0502020204030204"/>
              </a:rPr>
              <a:t>i</a:t>
            </a:r>
            <a:endParaRPr lang="en-US" sz="1100">
              <a:solidFill>
                <a:srgbClr val="D4D4D4"/>
              </a:solidFill>
              <a:latin typeface="Calibri" panose="020F0502020204030204"/>
            </a:endParaRPr>
          </a:p>
        </p:txBody>
      </p:sp>
      <p:sp>
        <p:nvSpPr>
          <p:cNvPr id="6" name="Rectangles 5"/>
          <p:cNvSpPr/>
          <p:nvPr/>
        </p:nvSpPr>
        <p:spPr>
          <a:xfrm>
            <a:off x="76200" y="6086856"/>
            <a:ext cx="5617464" cy="57912"/>
          </a:xfrm>
          <a:prstGeom prst="rect">
            <a:avLst/>
          </a:prstGeom>
        </p:spPr>
        <p:txBody>
          <a:bodyPr wrap="none" lIns="0" tIns="0" rIns="0" bIns="0">
            <a:noAutofit/>
          </a:bodyPr>
          <a:p>
            <a:pPr marL="584200" indent="0" algn="just"/>
            <a:r>
              <a:rPr lang="en-US" sz="400" spc="150">
                <a:solidFill>
                  <a:srgbClr val="120D18"/>
                </a:solidFill>
                <a:latin typeface="Times New Roman" panose="02020603050405020304"/>
              </a:rPr>
              <a:t>AIM 1    </a:t>
            </a:r>
            <a:r>
              <a:rPr lang="en-US" sz="400" spc="150">
                <a:solidFill>
                  <a:srgbClr val="6A4735"/>
                </a:solidFill>
                <a:latin typeface="Times New Roman" panose="02020603050405020304"/>
              </a:rPr>
              <a:t>■ I 1 R    </a:t>
            </a:r>
            <a:r>
              <a:rPr lang="en-US" sz="400" i="1">
                <a:solidFill>
                  <a:srgbClr val="120D18"/>
                </a:solidFill>
                <a:latin typeface="Times New Roman" panose="02020603050405020304"/>
              </a:rPr>
              <a:t>f</a:t>
            </a:r>
            <a:r>
              <a:rPr lang="en-US" sz="400" spc="150">
                <a:solidFill>
                  <a:srgbClr val="120D18"/>
                </a:solidFill>
                <a:latin typeface="Times New Roman" panose="02020603050405020304"/>
              </a:rPr>
              <a:t>    a    &gt;</a:t>
            </a:r>
            <a:endParaRPr lang="en-US" sz="400" spc="150">
              <a:solidFill>
                <a:srgbClr val="120D18"/>
              </a:solidFill>
              <a:latin typeface="Times New Roman" panose="02020603050405020304"/>
            </a:endParaRPr>
          </a:p>
        </p:txBody>
      </p:sp>
      <p:sp>
        <p:nvSpPr>
          <p:cNvPr id="7" name="Rectangles 6"/>
          <p:cNvSpPr/>
          <p:nvPr/>
        </p:nvSpPr>
        <p:spPr>
          <a:xfrm>
            <a:off x="6001512" y="1478280"/>
            <a:ext cx="5836920" cy="3989832"/>
          </a:xfrm>
          <a:prstGeom prst="rect">
            <a:avLst/>
          </a:prstGeom>
        </p:spPr>
        <p:txBody>
          <a:bodyPr lIns="0" tIns="0" rIns="0" bIns="0">
            <a:noAutofit/>
          </a:bodyPr>
          <a:p>
            <a:pPr marL="596900" indent="0" algn="just">
              <a:spcAft>
                <a:spcPts val="210"/>
              </a:spcAft>
            </a:pPr>
            <a:r>
              <a:rPr lang="en-US" sz="950">
                <a:solidFill>
                  <a:srgbClr val="120D18"/>
                </a:solidFill>
                <a:latin typeface="Consolas" panose="020B0609020204030204"/>
              </a:rPr>
              <a:t>@Html.</a:t>
            </a:r>
            <a:r>
              <a:rPr lang="en-US" sz="950">
                <a:solidFill>
                  <a:srgbClr val="695740"/>
                </a:solidFill>
                <a:latin typeface="Consolas" panose="020B0609020204030204"/>
              </a:rPr>
              <a:t>LabelForCm </a:t>
            </a:r>
            <a:r>
              <a:rPr lang="en-US" sz="950">
                <a:latin typeface="Consolas" panose="020B0609020204030204"/>
              </a:rPr>
              <a:t>=&gt; </a:t>
            </a:r>
            <a:r>
              <a:rPr lang="en-US" sz="950">
                <a:solidFill>
                  <a:srgbClr val="120D18"/>
                </a:solidFill>
                <a:latin typeface="Consolas" panose="020B0609020204030204"/>
              </a:rPr>
              <a:t>m.Age);</a:t>
            </a:r>
            <a:endParaRPr lang="en-US" sz="950">
              <a:solidFill>
                <a:srgbClr val="120D18"/>
              </a:solidFill>
              <a:latin typeface="Consolas" panose="020B0609020204030204"/>
            </a:endParaRPr>
          </a:p>
          <a:p>
            <a:pPr marL="596900" indent="0" algn="just">
              <a:spcAft>
                <a:spcPts val="210"/>
              </a:spcAft>
            </a:pPr>
            <a:r>
              <a:rPr lang="en-US" sz="950">
                <a:solidFill>
                  <a:srgbClr val="493329"/>
                </a:solidFill>
                <a:latin typeface="Consolas" panose="020B0609020204030204"/>
              </a:rPr>
              <a:t>@Html.TextBoxFor(m </a:t>
            </a:r>
            <a:r>
              <a:rPr lang="en-US" sz="950">
                <a:latin typeface="Consolas" panose="020B0609020204030204"/>
              </a:rPr>
              <a:t>=&gt; </a:t>
            </a:r>
            <a:r>
              <a:rPr lang="en-US" sz="950">
                <a:solidFill>
                  <a:srgbClr val="120D18"/>
                </a:solidFill>
                <a:latin typeface="Consolas" panose="020B0609020204030204"/>
              </a:rPr>
              <a:t>m.Age);</a:t>
            </a:r>
            <a:endParaRPr lang="en-US" sz="950">
              <a:solidFill>
                <a:srgbClr val="120D18"/>
              </a:solidFill>
              <a:latin typeface="Consolas" panose="020B0609020204030204"/>
            </a:endParaRPr>
          </a:p>
          <a:p>
            <a:pPr marL="596900" indent="0">
              <a:lnSpc>
                <a:spcPts val="2855"/>
              </a:lnSpc>
            </a:pPr>
            <a:r>
              <a:rPr lang="en-US" sz="950">
                <a:solidFill>
                  <a:srgbClr val="120D18"/>
                </a:solidFill>
                <a:latin typeface="Consolas" panose="020B0609020204030204"/>
              </a:rPr>
              <a:t>@Html.</a:t>
            </a:r>
            <a:r>
              <a:rPr lang="en-US" sz="950">
                <a:solidFill>
                  <a:srgbClr val="695740"/>
                </a:solidFill>
                <a:latin typeface="Consolas" panose="020B0609020204030204"/>
              </a:rPr>
              <a:t>ValidationMessageFor</a:t>
            </a:r>
            <a:r>
              <a:rPr lang="en-US" sz="950">
                <a:solidFill>
                  <a:srgbClr val="1E1F38"/>
                </a:solidFill>
                <a:latin typeface="Consolas" panose="020B0609020204030204"/>
              </a:rPr>
              <a:t>(m </a:t>
            </a:r>
            <a:r>
              <a:rPr lang="en-US" sz="950">
                <a:latin typeface="Consolas" panose="020B0609020204030204"/>
              </a:rPr>
              <a:t>=&gt; </a:t>
            </a:r>
            <a:r>
              <a:rPr lang="en-US" sz="950">
                <a:solidFill>
                  <a:srgbClr val="120D18"/>
                </a:solidFill>
                <a:latin typeface="Consolas" panose="020B0609020204030204"/>
              </a:rPr>
              <a:t>m.Age, </a:t>
            </a:r>
            <a:r>
              <a:rPr lang="en-US" sz="950">
                <a:solidFill>
                  <a:srgbClr val="1812B5"/>
                </a:solidFill>
                <a:latin typeface="Consolas" panose="020B0609020204030204"/>
              </a:rPr>
              <a:t>new </a:t>
            </a:r>
            <a:r>
              <a:rPr lang="en-US" sz="950">
                <a:solidFill>
                  <a:srgbClr val="120D18"/>
                </a:solidFill>
                <a:latin typeface="Consolas" panose="020B0609020204030204"/>
              </a:rPr>
              <a:t>{ @class </a:t>
            </a:r>
            <a:r>
              <a:rPr lang="en-US" sz="950">
                <a:latin typeface="Consolas" panose="020B0609020204030204"/>
              </a:rPr>
              <a:t>= </a:t>
            </a:r>
            <a:r>
              <a:rPr lang="en-US" sz="950">
                <a:solidFill>
                  <a:srgbClr val="8D202B"/>
                </a:solidFill>
                <a:latin typeface="Consolas" panose="020B0609020204030204"/>
              </a:rPr>
              <a:t>"text-danger" </a:t>
            </a:r>
            <a:r>
              <a:rPr lang="en-US" sz="950">
                <a:solidFill>
                  <a:srgbClr val="120D18"/>
                </a:solidFill>
                <a:latin typeface="Consolas" panose="020B0609020204030204"/>
              </a:rPr>
              <a:t>}) </a:t>
            </a:r>
            <a:r>
              <a:rPr lang="en-US" sz="950">
                <a:solidFill>
                  <a:srgbClr val="4F1D37"/>
                </a:solidFill>
                <a:latin typeface="Consolas" panose="020B0609020204030204"/>
              </a:rPr>
              <a:t>&lt;br </a:t>
            </a:r>
            <a:r>
              <a:rPr lang="en-US" sz="950">
                <a:solidFill>
                  <a:srgbClr val="1812B5"/>
                </a:solidFill>
                <a:latin typeface="Consolas" panose="020B0609020204030204"/>
              </a:rPr>
              <a:t>/&gt;</a:t>
            </a:r>
            <a:endParaRPr lang="en-US" sz="950">
              <a:solidFill>
                <a:srgbClr val="1812B5"/>
              </a:solidFill>
              <a:latin typeface="Consolas" panose="020B0609020204030204"/>
            </a:endParaRPr>
          </a:p>
          <a:p>
            <a:pPr marL="596900" indent="0">
              <a:lnSpc>
                <a:spcPts val="2855"/>
              </a:lnSpc>
            </a:pPr>
            <a:r>
              <a:rPr lang="en-US" sz="950">
                <a:solidFill>
                  <a:srgbClr val="120D18"/>
                </a:solidFill>
                <a:latin typeface="Consolas" panose="020B0609020204030204"/>
              </a:rPr>
              <a:t>@Html.</a:t>
            </a:r>
            <a:r>
              <a:rPr lang="en-US" sz="950">
                <a:solidFill>
                  <a:srgbClr val="695740"/>
                </a:solidFill>
                <a:latin typeface="Consolas" panose="020B0609020204030204"/>
              </a:rPr>
              <a:t>LabelForCm </a:t>
            </a:r>
            <a:r>
              <a:rPr lang="en-US" sz="950">
                <a:latin typeface="Consolas" panose="020B0609020204030204"/>
              </a:rPr>
              <a:t>=&gt; </a:t>
            </a:r>
            <a:r>
              <a:rPr lang="en-US" sz="950">
                <a:solidFill>
                  <a:srgbClr val="2C3569"/>
                </a:solidFill>
                <a:latin typeface="Consolas" panose="020B0609020204030204"/>
              </a:rPr>
              <a:t>m.</a:t>
            </a:r>
            <a:r>
              <a:rPr lang="en-US" sz="950">
                <a:solidFill>
                  <a:srgbClr val="120D18"/>
                </a:solidFill>
                <a:latin typeface="Consolas" panose="020B0609020204030204"/>
              </a:rPr>
              <a:t>Email);</a:t>
            </a:r>
            <a:endParaRPr lang="en-US" sz="950">
              <a:solidFill>
                <a:srgbClr val="120D18"/>
              </a:solidFill>
              <a:latin typeface="Consolas" panose="020B0609020204030204"/>
            </a:endParaRPr>
          </a:p>
          <a:p>
            <a:pPr marL="596900" indent="0">
              <a:lnSpc>
                <a:spcPts val="1440"/>
              </a:lnSpc>
            </a:pPr>
            <a:r>
              <a:rPr lang="en-US" sz="950">
                <a:solidFill>
                  <a:srgbClr val="493329"/>
                </a:solidFill>
                <a:latin typeface="Consolas" panose="020B0609020204030204"/>
              </a:rPr>
              <a:t>@Html.TextBoxFor(m </a:t>
            </a:r>
            <a:r>
              <a:rPr lang="en-US" sz="950">
                <a:latin typeface="Consolas" panose="020B0609020204030204"/>
              </a:rPr>
              <a:t>=&gt; </a:t>
            </a:r>
            <a:r>
              <a:rPr lang="en-US" sz="950">
                <a:solidFill>
                  <a:srgbClr val="2C3569"/>
                </a:solidFill>
                <a:latin typeface="Consolas" panose="020B0609020204030204"/>
              </a:rPr>
              <a:t>m.</a:t>
            </a:r>
            <a:r>
              <a:rPr lang="en-US" sz="950">
                <a:solidFill>
                  <a:srgbClr val="120D18"/>
                </a:solidFill>
                <a:latin typeface="Consolas" panose="020B0609020204030204"/>
              </a:rPr>
              <a:t>Email);</a:t>
            </a:r>
            <a:endParaRPr lang="en-US" sz="950">
              <a:solidFill>
                <a:srgbClr val="120D18"/>
              </a:solidFill>
              <a:latin typeface="Consolas" panose="020B0609020204030204"/>
            </a:endParaRPr>
          </a:p>
          <a:p>
            <a:pPr marL="596900" indent="0">
              <a:lnSpc>
                <a:spcPts val="1440"/>
              </a:lnSpc>
            </a:pPr>
            <a:r>
              <a:rPr lang="en-US" sz="950">
                <a:solidFill>
                  <a:srgbClr val="493329"/>
                </a:solidFill>
                <a:latin typeface="Consolas" panose="020B0609020204030204"/>
              </a:rPr>
              <a:t>@Html.ValidationHessageFor(m </a:t>
            </a:r>
            <a:r>
              <a:rPr lang="en-US" sz="950">
                <a:latin typeface="Consolas" panose="020B0609020204030204"/>
              </a:rPr>
              <a:t>=&gt; </a:t>
            </a:r>
            <a:r>
              <a:rPr lang="en-US" sz="950">
                <a:solidFill>
                  <a:srgbClr val="2C3569"/>
                </a:solidFill>
                <a:latin typeface="Consolas" panose="020B0609020204030204"/>
              </a:rPr>
              <a:t>m.</a:t>
            </a:r>
            <a:r>
              <a:rPr lang="en-US" sz="950">
                <a:solidFill>
                  <a:srgbClr val="120D18"/>
                </a:solidFill>
                <a:latin typeface="Consolas" panose="020B0609020204030204"/>
              </a:rPr>
              <a:t>Email, </a:t>
            </a:r>
            <a:r>
              <a:rPr lang="en-US" sz="950">
                <a:solidFill>
                  <a:srgbClr val="1812B5"/>
                </a:solidFill>
                <a:latin typeface="Consolas" panose="020B0609020204030204"/>
              </a:rPr>
              <a:t>new </a:t>
            </a:r>
            <a:r>
              <a:rPr lang="en-US" sz="950">
                <a:solidFill>
                  <a:srgbClr val="120D18"/>
                </a:solidFill>
                <a:latin typeface="Consolas" panose="020B0609020204030204"/>
              </a:rPr>
              <a:t>{ @class </a:t>
            </a:r>
            <a:r>
              <a:rPr lang="en-US" sz="950">
                <a:latin typeface="Consolas" panose="020B0609020204030204"/>
              </a:rPr>
              <a:t>= </a:t>
            </a:r>
            <a:r>
              <a:rPr lang="en-US" sz="950">
                <a:solidFill>
                  <a:srgbClr val="8D202B"/>
                </a:solidFill>
                <a:latin typeface="Consolas" panose="020B0609020204030204"/>
              </a:rPr>
              <a:t>"text-danger" </a:t>
            </a:r>
            <a:r>
              <a:rPr lang="en-US" sz="950">
                <a:solidFill>
                  <a:srgbClr val="120D18"/>
                </a:solidFill>
                <a:latin typeface="Consolas" panose="020B0609020204030204"/>
              </a:rPr>
              <a:t>}) </a:t>
            </a:r>
            <a:r>
              <a:rPr lang="en-US" sz="950">
                <a:solidFill>
                  <a:srgbClr val="4F1D37"/>
                </a:solidFill>
                <a:latin typeface="Consolas" panose="020B0609020204030204"/>
              </a:rPr>
              <a:t>&lt;br </a:t>
            </a:r>
            <a:r>
              <a:rPr lang="en-US" sz="950">
                <a:solidFill>
                  <a:srgbClr val="1812B5"/>
                </a:solidFill>
                <a:latin typeface="Consolas" panose="020B0609020204030204"/>
              </a:rPr>
              <a:t>/&gt;</a:t>
            </a:r>
            <a:endParaRPr lang="en-US" sz="950">
              <a:solidFill>
                <a:srgbClr val="1812B5"/>
              </a:solidFill>
              <a:latin typeface="Consolas" panose="020B0609020204030204"/>
            </a:endParaRPr>
          </a:p>
          <a:p>
            <a:pPr marL="596900" indent="0">
              <a:lnSpc>
                <a:spcPts val="1440"/>
              </a:lnSpc>
            </a:pPr>
            <a:r>
              <a:rPr lang="en-US" sz="950">
                <a:solidFill>
                  <a:srgbClr val="4F1D37"/>
                </a:solidFill>
                <a:latin typeface="Consolas" panose="020B0609020204030204"/>
              </a:rPr>
              <a:t>&lt;input </a:t>
            </a:r>
            <a:r>
              <a:rPr lang="en-US" sz="950">
                <a:solidFill>
                  <a:srgbClr val="581595"/>
                </a:solidFill>
                <a:latin typeface="Consolas" panose="020B0609020204030204"/>
              </a:rPr>
              <a:t>type="submit" value="Submit </a:t>
            </a:r>
            <a:r>
              <a:rPr lang="en-US" sz="950">
                <a:solidFill>
                  <a:srgbClr val="1812B5"/>
                </a:solidFill>
                <a:latin typeface="Consolas" panose="020B0609020204030204"/>
              </a:rPr>
              <a:t>Form" /&gt;</a:t>
            </a:r>
            <a:endParaRPr lang="en-US" sz="950">
              <a:solidFill>
                <a:srgbClr val="1812B5"/>
              </a:solidFill>
              <a:latin typeface="Consolas" panose="020B0609020204030204"/>
            </a:endParaRPr>
          </a:p>
          <a:p>
            <a:pPr marL="3302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spcAft>
                <a:spcPts val="1260"/>
              </a:spcAft>
            </a:pPr>
            <a:r>
              <a:rPr lang="en-US" sz="950">
                <a:solidFill>
                  <a:srgbClr val="4F1D37"/>
                </a:solidFill>
                <a:latin typeface="Consolas" panose="020B0609020204030204"/>
              </a:rPr>
              <a:t>&lt;/body&gt;</a:t>
            </a:r>
            <a:endParaRPr lang="en-US" sz="950">
              <a:solidFill>
                <a:srgbClr val="4F1D37"/>
              </a:solidFill>
              <a:latin typeface="Consolas" panose="020B0609020204030204"/>
            </a:endParaRPr>
          </a:p>
          <a:p>
            <a:pPr indent="0">
              <a:lnSpc>
                <a:spcPts val="1415"/>
              </a:lnSpc>
            </a:pPr>
            <a:r>
              <a:rPr lang="en-US" sz="950">
                <a:solidFill>
                  <a:srgbClr val="4F1D37"/>
                </a:solidFill>
                <a:latin typeface="Consolas" panose="020B0609020204030204"/>
              </a:rPr>
              <a:t>&lt;h4 </a:t>
            </a:r>
            <a:r>
              <a:rPr lang="en-US" sz="950">
                <a:solidFill>
                  <a:srgbClr val="581595"/>
                </a:solidFill>
                <a:latin typeface="Consolas" panose="020B0609020204030204"/>
              </a:rPr>
              <a:t>style="color:purple"&gt;</a:t>
            </a:r>
            <a:endParaRPr lang="en-US" sz="950">
              <a:solidFill>
                <a:srgbClr val="581595"/>
              </a:solidFill>
              <a:latin typeface="Consolas" panose="020B0609020204030204"/>
            </a:endParaRPr>
          </a:p>
          <a:p>
            <a:pPr indent="330200">
              <a:lnSpc>
                <a:spcPts val="1415"/>
              </a:lnSpc>
            </a:pPr>
            <a:r>
              <a:rPr lang="en-US" sz="950">
                <a:solidFill>
                  <a:srgbClr val="1E1F38"/>
                </a:solidFill>
                <a:latin typeface="Consolas" panose="020B0609020204030204"/>
              </a:rPr>
              <a:t>&lt;b&gt;ID:&lt;/b&gt; </a:t>
            </a:r>
            <a:r>
              <a:rPr lang="en-US" sz="950">
                <a:solidFill>
                  <a:srgbClr val="120D18"/>
                </a:solidFill>
                <a:latin typeface="Consolas" panose="020B0609020204030204"/>
              </a:rPr>
              <a:t>@ViewBag.Id </a:t>
            </a:r>
            <a:r>
              <a:rPr lang="en-US" sz="950">
                <a:solidFill>
                  <a:srgbClr val="4F1D37"/>
                </a:solidFill>
                <a:latin typeface="Consolas" panose="020B0609020204030204"/>
              </a:rPr>
              <a:t>&lt;br </a:t>
            </a:r>
            <a:r>
              <a:rPr lang="en-US" sz="950">
                <a:solidFill>
                  <a:srgbClr val="1812B5"/>
                </a:solidFill>
                <a:latin typeface="Consolas" panose="020B0609020204030204"/>
              </a:rPr>
              <a:t>/&gt;</a:t>
            </a:r>
            <a:endParaRPr lang="en-US" sz="950">
              <a:solidFill>
                <a:srgbClr val="1812B5"/>
              </a:solidFill>
              <a:latin typeface="Consolas" panose="020B0609020204030204"/>
            </a:endParaRPr>
          </a:p>
          <a:p>
            <a:pPr indent="330200">
              <a:lnSpc>
                <a:spcPts val="1415"/>
              </a:lnSpc>
            </a:pPr>
            <a:r>
              <a:rPr lang="en-US" sz="950">
                <a:solidFill>
                  <a:srgbClr val="1E1F38"/>
                </a:solidFill>
                <a:latin typeface="Consolas" panose="020B0609020204030204"/>
              </a:rPr>
              <a:t>&lt;b&gt;Name:&lt;/b&gt; </a:t>
            </a:r>
            <a:r>
              <a:rPr lang="en-US" sz="950">
                <a:solidFill>
                  <a:srgbClr val="120D18"/>
                </a:solidFill>
                <a:latin typeface="Consolas" panose="020B0609020204030204"/>
              </a:rPr>
              <a:t>@ViewBag.Name </a:t>
            </a:r>
            <a:r>
              <a:rPr lang="en-US" sz="950">
                <a:solidFill>
                  <a:srgbClr val="4F1D37"/>
                </a:solidFill>
                <a:latin typeface="Consolas" panose="020B0609020204030204"/>
              </a:rPr>
              <a:t>&lt;br </a:t>
            </a:r>
            <a:r>
              <a:rPr lang="en-US" sz="950">
                <a:solidFill>
                  <a:srgbClr val="1812B5"/>
                </a:solidFill>
                <a:latin typeface="Consolas" panose="020B0609020204030204"/>
              </a:rPr>
              <a:t>/&gt;</a:t>
            </a:r>
            <a:endParaRPr lang="en-US" sz="950">
              <a:solidFill>
                <a:srgbClr val="1812B5"/>
              </a:solidFill>
              <a:latin typeface="Consolas" panose="020B0609020204030204"/>
            </a:endParaRPr>
          </a:p>
          <a:p>
            <a:pPr indent="330200">
              <a:lnSpc>
                <a:spcPts val="1415"/>
              </a:lnSpc>
            </a:pPr>
            <a:r>
              <a:rPr lang="en-US" sz="950">
                <a:solidFill>
                  <a:srgbClr val="1E1F38"/>
                </a:solidFill>
                <a:latin typeface="Consolas" panose="020B0609020204030204"/>
              </a:rPr>
              <a:t>&lt;b&gt;Age:&lt;/b&gt; </a:t>
            </a:r>
            <a:r>
              <a:rPr lang="en-US" sz="950">
                <a:solidFill>
                  <a:srgbClr val="120D18"/>
                </a:solidFill>
                <a:latin typeface="Consolas" panose="020B0609020204030204"/>
              </a:rPr>
              <a:t>@ViewBag.Age&lt;br </a:t>
            </a:r>
            <a:r>
              <a:rPr lang="en-US" sz="950">
                <a:solidFill>
                  <a:srgbClr val="1812B5"/>
                </a:solidFill>
                <a:latin typeface="Consolas" panose="020B0609020204030204"/>
              </a:rPr>
              <a:t>/&gt;</a:t>
            </a:r>
            <a:endParaRPr lang="en-US" sz="950">
              <a:solidFill>
                <a:srgbClr val="1812B5"/>
              </a:solidFill>
              <a:latin typeface="Consolas" panose="020B0609020204030204"/>
            </a:endParaRPr>
          </a:p>
          <a:p>
            <a:pPr marR="3149600" indent="330200">
              <a:lnSpc>
                <a:spcPts val="1415"/>
              </a:lnSpc>
              <a:spcAft>
                <a:spcPts val="840"/>
              </a:spcAft>
            </a:pPr>
            <a:r>
              <a:rPr lang="en-US" sz="950">
                <a:solidFill>
                  <a:srgbClr val="1E1F38"/>
                </a:solidFill>
                <a:latin typeface="Consolas" panose="020B0609020204030204"/>
              </a:rPr>
              <a:t>&lt;b&gt;Email:&lt;/b&gt; </a:t>
            </a:r>
            <a:r>
              <a:rPr lang="en-US" sz="950">
                <a:solidFill>
                  <a:srgbClr val="120D18"/>
                </a:solidFill>
                <a:latin typeface="Consolas" panose="020B0609020204030204"/>
              </a:rPr>
              <a:t>@ViewBag</a:t>
            </a:r>
            <a:r>
              <a:rPr lang="en-US" sz="950">
                <a:latin typeface="Consolas" panose="020B0609020204030204"/>
              </a:rPr>
              <a:t>.</a:t>
            </a:r>
            <a:r>
              <a:rPr lang="en-US" sz="950">
                <a:solidFill>
                  <a:srgbClr val="120D18"/>
                </a:solidFill>
                <a:latin typeface="Consolas" panose="020B0609020204030204"/>
              </a:rPr>
              <a:t>Email </a:t>
            </a:r>
            <a:r>
              <a:rPr lang="en-US" sz="950">
                <a:solidFill>
                  <a:srgbClr val="4F1D37"/>
                </a:solidFill>
                <a:latin typeface="Consolas" panose="020B0609020204030204"/>
              </a:rPr>
              <a:t>&lt;/h4&gt;</a:t>
            </a:r>
            <a:endParaRPr lang="en-US" sz="950">
              <a:solidFill>
                <a:srgbClr val="4F1D37"/>
              </a:solidFill>
              <a:latin typeface="Consolas" panose="020B0609020204030204"/>
            </a:endParaRPr>
          </a:p>
          <a:p>
            <a:pPr indent="0"/>
            <a:r>
              <a:rPr lang="en-US" sz="950">
                <a:solidFill>
                  <a:srgbClr val="4F1D37"/>
                </a:solidFill>
                <a:latin typeface="Consolas" panose="020B0609020204030204"/>
              </a:rPr>
              <a:t>&lt;/html&gt;</a:t>
            </a:r>
            <a:endParaRPr lang="en-US" sz="950">
              <a:solidFill>
                <a:srgbClr val="4F1D37"/>
              </a:solidFill>
              <a:latin typeface="Consolas" panose="020B0609020204030204"/>
            </a:endParaRPr>
          </a:p>
        </p:txBody>
      </p:sp>
      <p:sp>
        <p:nvSpPr>
          <p:cNvPr id="8" name="Rectangles 7"/>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9" name="Rectangles 8"/>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32104"/>
            <a:ext cx="4325112" cy="496824"/>
          </a:xfrm>
          <a:prstGeom prst="rect">
            <a:avLst/>
          </a:prstGeom>
        </p:spPr>
        <p:txBody>
          <a:bodyPr wrap="none" lIns="0" tIns="0" rIns="0" bIns="0">
            <a:noAutofit/>
          </a:bodyPr>
          <a:p>
            <a:pPr indent="0"/>
            <a:r>
              <a:rPr lang="en-US" sz="4400">
                <a:latin typeface="Calibri" panose="020F0502020204030204"/>
              </a:rPr>
              <a:t>State Management</a:t>
            </a:r>
            <a:endParaRPr lang="en-US" sz="4400">
              <a:latin typeface="Calibri" panose="020F0502020204030204"/>
            </a:endParaRPr>
          </a:p>
        </p:txBody>
      </p:sp>
      <p:sp>
        <p:nvSpPr>
          <p:cNvPr id="3" name="Rectangles 2"/>
          <p:cNvSpPr/>
          <p:nvPr/>
        </p:nvSpPr>
        <p:spPr>
          <a:xfrm>
            <a:off x="981456" y="1911096"/>
            <a:ext cx="9912096" cy="3395472"/>
          </a:xfrm>
          <a:prstGeom prst="rect">
            <a:avLst/>
          </a:prstGeom>
        </p:spPr>
        <p:txBody>
          <a:bodyPr lIns="0" tIns="0" rIns="0" bIns="0">
            <a:noAutofit/>
          </a:bodyPr>
          <a:p>
            <a:pPr marL="186690" indent="-165100">
              <a:lnSpc>
                <a:spcPts val="3025"/>
              </a:lnSpc>
              <a:spcAft>
                <a:spcPts val="630"/>
              </a:spcAft>
            </a:pPr>
            <a:r>
              <a:rPr lang="en-US" sz="2600">
                <a:latin typeface="Calibri" panose="020F0502020204030204"/>
              </a:rPr>
              <a:t>•State Management is the process where developers </a:t>
            </a:r>
            <a:r>
              <a:rPr lang="en-US" sz="2600">
                <a:solidFill>
                  <a:srgbClr val="FC0000"/>
                </a:solidFill>
                <a:latin typeface="Calibri" panose="020F0502020204030204"/>
              </a:rPr>
              <a:t>can maintain status, user state and page information </a:t>
            </a:r>
            <a:r>
              <a:rPr lang="en-US" sz="2600">
                <a:latin typeface="Calibri" panose="020F0502020204030204"/>
              </a:rPr>
              <a:t>on multiple requests for the same or different pages within the web application.</a:t>
            </a:r>
            <a:endParaRPr lang="en-US" sz="2600">
              <a:latin typeface="Calibri" panose="020F0502020204030204"/>
            </a:endParaRPr>
          </a:p>
          <a:p>
            <a:pPr marL="186690" indent="-165100">
              <a:spcAft>
                <a:spcPts val="840"/>
              </a:spcAft>
            </a:pPr>
            <a:r>
              <a:rPr lang="en-US" sz="2600">
                <a:latin typeface="Calibri" panose="020F0502020204030204"/>
              </a:rPr>
              <a:t>•Two types :</a:t>
            </a:r>
            <a:endParaRPr lang="en-US" sz="2600">
              <a:latin typeface="Calibri" panose="020F0502020204030204"/>
            </a:endParaRPr>
          </a:p>
          <a:p>
            <a:pPr marL="643890" marR="172720" indent="-190500">
              <a:lnSpc>
                <a:spcPts val="2590"/>
              </a:lnSpc>
              <a:spcAft>
                <a:spcPts val="210"/>
              </a:spcAft>
            </a:pPr>
            <a:r>
              <a:rPr lang="en-US" sz="2300" b="1">
                <a:latin typeface="Calibri" panose="020F0502020204030204"/>
              </a:rPr>
              <a:t>•    Client-side state management </a:t>
            </a:r>
            <a:r>
              <a:rPr lang="en-US" sz="2300">
                <a:latin typeface="Calibri" panose="020F0502020204030204"/>
              </a:rPr>
              <a:t>- The information is stored in the customer system while end-to-end interaction. Eg. ViewBag, TempData, Cookies, QueryStrings</a:t>
            </a:r>
            <a:endParaRPr lang="en-US" sz="2300">
              <a:latin typeface="Calibri" panose="020F0502020204030204"/>
            </a:endParaRPr>
          </a:p>
          <a:p>
            <a:pPr marL="643890" marR="172720" indent="-190500">
              <a:lnSpc>
                <a:spcPts val="2590"/>
              </a:lnSpc>
            </a:pPr>
            <a:r>
              <a:rPr lang="en-US" sz="2300" b="1">
                <a:latin typeface="Calibri" panose="020F0502020204030204"/>
              </a:rPr>
              <a:t>•    Server-side state management </a:t>
            </a:r>
            <a:r>
              <a:rPr lang="en-US" sz="2300">
                <a:latin typeface="Calibri" panose="020F0502020204030204"/>
              </a:rPr>
              <a:t>- Store all the information in the server's memory. Eg. Session and Application</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59536" y="548640"/>
            <a:ext cx="9485376" cy="1685544"/>
          </a:xfrm>
          <a:prstGeom prst="rect">
            <a:avLst/>
          </a:prstGeom>
        </p:spPr>
        <p:txBody>
          <a:bodyPr lIns="0" tIns="0" rIns="0" bIns="0">
            <a:noAutofit/>
          </a:bodyPr>
          <a:p>
            <a:pPr indent="0">
              <a:spcAft>
                <a:spcPts val="1050"/>
              </a:spcAft>
            </a:pPr>
            <a:r>
              <a:rPr lang="en-US" sz="4300" spc="-50">
                <a:latin typeface="Calibri" panose="020F0502020204030204"/>
              </a:rPr>
              <a:t>Client-Side State Management</a:t>
            </a:r>
            <a:endParaRPr lang="en-US" sz="4300" spc="-50">
              <a:latin typeface="Calibri" panose="020F0502020204030204"/>
            </a:endParaRPr>
          </a:p>
          <a:p>
            <a:pPr marL="6430010" indent="0">
              <a:spcAft>
                <a:spcPts val="2520"/>
              </a:spcAft>
            </a:pPr>
            <a:r>
              <a:rPr lang="en-US" sz="1700">
                <a:solidFill>
                  <a:srgbClr val="FC0000"/>
                </a:solidFill>
                <a:latin typeface="Calibri" panose="020F0502020204030204"/>
              </a:rPr>
              <a:t>//EmployeeDetails.cshtml</a:t>
            </a:r>
            <a:endParaRPr lang="en-US" sz="1700">
              <a:solidFill>
                <a:srgbClr val="FC0000"/>
              </a:solidFill>
              <a:latin typeface="Calibri" panose="020F0502020204030204"/>
            </a:endParaRPr>
          </a:p>
          <a:p>
            <a:pPr marL="905510" indent="0" algn="just"/>
            <a:r>
              <a:rPr lang="en-US" sz="1000" b="1">
                <a:solidFill>
                  <a:srgbClr val="00AD50"/>
                </a:solidFill>
                <a:latin typeface="Consolas" panose="020B0609020204030204"/>
              </a:rPr>
              <a:t>_    </a:t>
            </a:r>
            <a:r>
              <a:rPr lang="en-US" sz="1000" b="1">
                <a:latin typeface="Consolas" panose="020B0609020204030204"/>
              </a:rPr>
              <a:t>.    .    r i i    </a:t>
            </a:r>
            <a:r>
              <a:rPr lang="en-US" sz="1500">
                <a:latin typeface="Calibri" panose="020F0502020204030204"/>
              </a:rPr>
              <a:t>ViewBag.Title = </a:t>
            </a:r>
            <a:r>
              <a:rPr lang="en-US" sz="1500">
                <a:solidFill>
                  <a:srgbClr val="9C1413"/>
                </a:solidFill>
                <a:latin typeface="Calibri" panose="020F0502020204030204"/>
              </a:rPr>
              <a:t>"EmployeeDetails'</a:t>
            </a:r>
            <a:endParaRPr lang="en-US" sz="1500">
              <a:solidFill>
                <a:srgbClr val="9C1413"/>
              </a:solidFill>
              <a:latin typeface="Calibri" panose="020F0502020204030204"/>
            </a:endParaRPr>
          </a:p>
          <a:p>
            <a:pPr indent="0">
              <a:spcAft>
                <a:spcPts val="1470"/>
              </a:spcAft>
            </a:pPr>
            <a:r>
              <a:rPr lang="en-US" sz="2600" b="1">
                <a:solidFill>
                  <a:srgbClr val="00AD50"/>
                </a:solidFill>
                <a:latin typeface="Calibri" panose="020F0502020204030204"/>
              </a:rPr>
              <a:t>View bag </a:t>
            </a:r>
            <a:r>
              <a:rPr lang="en-US" sz="2600">
                <a:solidFill>
                  <a:srgbClr val="00AD50"/>
                </a:solidFill>
                <a:latin typeface="Calibri" panose="020F0502020204030204"/>
              </a:rPr>
              <a:t>: </a:t>
            </a:r>
            <a:r>
              <a:rPr lang="en-US" sz="2600">
                <a:latin typeface="Calibri" panose="020F0502020204030204"/>
              </a:rPr>
              <a:t>It is used to transfer the data &gt;</a:t>
            </a:r>
            <a:endParaRPr lang="en-US" sz="2600">
              <a:latin typeface="Calibri" panose="020F0502020204030204"/>
            </a:endParaRPr>
          </a:p>
        </p:txBody>
      </p:sp>
      <p:sp>
        <p:nvSpPr>
          <p:cNvPr id="3" name="Rectangles 2"/>
          <p:cNvSpPr/>
          <p:nvPr/>
        </p:nvSpPr>
        <p:spPr>
          <a:xfrm>
            <a:off x="911352" y="2292096"/>
            <a:ext cx="3425952" cy="283464"/>
          </a:xfrm>
          <a:prstGeom prst="rect">
            <a:avLst/>
          </a:prstGeom>
        </p:spPr>
        <p:txBody>
          <a:bodyPr wrap="none" lIns="0" tIns="0" rIns="0" bIns="0">
            <a:noAutofit/>
          </a:bodyPr>
          <a:p>
            <a:pPr indent="0"/>
            <a:r>
              <a:rPr lang="en-US" sz="2600">
                <a:latin typeface="Calibri" panose="020F0502020204030204"/>
              </a:rPr>
              <a:t>from Controller to View</a:t>
            </a:r>
            <a:endParaRPr lang="en-US" sz="2600">
              <a:latin typeface="Calibri" panose="020F0502020204030204"/>
            </a:endParaRPr>
          </a:p>
        </p:txBody>
      </p:sp>
      <p:sp>
        <p:nvSpPr>
          <p:cNvPr id="4" name="Rectangles 3"/>
          <p:cNvSpPr/>
          <p:nvPr/>
        </p:nvSpPr>
        <p:spPr>
          <a:xfrm>
            <a:off x="966216" y="3017520"/>
            <a:ext cx="3779520" cy="2761488"/>
          </a:xfrm>
          <a:prstGeom prst="rect">
            <a:avLst/>
          </a:prstGeom>
        </p:spPr>
        <p:txBody>
          <a:bodyPr lIns="0" tIns="0" rIns="0" bIns="0">
            <a:noAutofit/>
          </a:bodyPr>
          <a:p>
            <a:pPr marL="368300" indent="0">
              <a:spcAft>
                <a:spcPts val="1260"/>
              </a:spcAft>
            </a:pPr>
            <a:r>
              <a:rPr lang="en-US" sz="1700">
                <a:solidFill>
                  <a:srgbClr val="FC0000"/>
                </a:solidFill>
                <a:latin typeface="Calibri" panose="020F0502020204030204"/>
              </a:rPr>
              <a:t>//HomeController</a:t>
            </a:r>
            <a:endParaRPr lang="en-US" sz="1700">
              <a:solidFill>
                <a:srgbClr val="FC0000"/>
              </a:solidFill>
              <a:latin typeface="Calibri" panose="020F0502020204030204"/>
            </a:endParaRPr>
          </a:p>
          <a:p>
            <a:pPr indent="0">
              <a:spcAft>
                <a:spcPts val="210"/>
              </a:spcAft>
            </a:pPr>
            <a:r>
              <a:rPr lang="en-US" sz="1500">
                <a:solidFill>
                  <a:srgbClr val="0000FC"/>
                </a:solidFill>
                <a:latin typeface="Calibri" panose="020F0502020204030204"/>
              </a:rPr>
              <a:t>public </a:t>
            </a:r>
            <a:r>
              <a:rPr lang="en-US" sz="1500">
                <a:latin typeface="Calibri" panose="020F0502020204030204"/>
              </a:rPr>
              <a:t>ActionResult EmployeeDetails()</a:t>
            </a:r>
            <a:endParaRPr lang="en-US" sz="1500">
              <a:latin typeface="Calibri" panose="020F0502020204030204"/>
            </a:endParaRPr>
          </a:p>
          <a:p>
            <a:pPr marL="368300" indent="0">
              <a:spcAft>
                <a:spcPts val="210"/>
              </a:spcAft>
            </a:pPr>
            <a:r>
              <a:rPr lang="en-US" sz="2600">
                <a:latin typeface="Calibri" panose="020F0502020204030204"/>
              </a:rPr>
              <a:t>{</a:t>
            </a:r>
            <a:endParaRPr lang="en-US" sz="2600">
              <a:latin typeface="Calibri" panose="020F0502020204030204"/>
            </a:endParaRPr>
          </a:p>
          <a:p>
            <a:pPr marL="558800" indent="0">
              <a:spcAft>
                <a:spcPts val="210"/>
              </a:spcAft>
            </a:pPr>
            <a:r>
              <a:rPr lang="en-US" sz="1500">
                <a:latin typeface="Calibri" panose="020F0502020204030204"/>
              </a:rPr>
              <a:t>Employee employee = </a:t>
            </a:r>
            <a:r>
              <a:rPr lang="en-US" sz="1500">
                <a:solidFill>
                  <a:srgbClr val="0000FC"/>
                </a:solidFill>
                <a:latin typeface="Calibri" panose="020F0502020204030204"/>
              </a:rPr>
              <a:t>new </a:t>
            </a:r>
            <a:r>
              <a:rPr lang="en-US" sz="1500">
                <a:latin typeface="Calibri" panose="020F0502020204030204"/>
              </a:rPr>
              <a:t>Employee();</a:t>
            </a:r>
            <a:endParaRPr lang="en-US" sz="1500">
              <a:latin typeface="Calibri" panose="020F0502020204030204"/>
            </a:endParaRPr>
          </a:p>
          <a:p>
            <a:pPr marL="558800" indent="0">
              <a:spcAft>
                <a:spcPts val="210"/>
              </a:spcAft>
            </a:pPr>
            <a:r>
              <a:rPr lang="en-US" sz="2600">
                <a:latin typeface="Calibri" panose="020F0502020204030204"/>
              </a:rPr>
              <a:t>{</a:t>
            </a:r>
            <a:endParaRPr lang="en-US" sz="2600">
              <a:latin typeface="Calibri" panose="020F0502020204030204"/>
            </a:endParaRPr>
          </a:p>
          <a:p>
            <a:pPr marL="749300" marR="939800" indent="0">
              <a:lnSpc>
                <a:spcPts val="1680"/>
              </a:lnSpc>
              <a:spcAft>
                <a:spcPts val="210"/>
              </a:spcAft>
            </a:pPr>
            <a:r>
              <a:rPr lang="en-US" sz="1500">
                <a:latin typeface="Calibri" panose="020F0502020204030204"/>
              </a:rPr>
              <a:t>employee.Empid = </a:t>
            </a:r>
            <a:r>
              <a:rPr lang="en-US" sz="1500" spc="200">
                <a:latin typeface="Calibri" panose="020F0502020204030204"/>
              </a:rPr>
              <a:t>101; </a:t>
            </a:r>
            <a:r>
              <a:rPr lang="en-US" sz="1500">
                <a:latin typeface="Calibri" panose="020F0502020204030204"/>
              </a:rPr>
              <a:t>employee. Ename = </a:t>
            </a:r>
            <a:r>
              <a:rPr lang="en-US" sz="1500">
                <a:solidFill>
                  <a:srgbClr val="9C1413"/>
                </a:solidFill>
                <a:latin typeface="Calibri" panose="020F0502020204030204"/>
              </a:rPr>
              <a:t>"Alex";</a:t>
            </a:r>
            <a:endParaRPr lang="en-US" sz="1500">
              <a:solidFill>
                <a:srgbClr val="9C1413"/>
              </a:solidFill>
              <a:latin typeface="Calibri" panose="020F0502020204030204"/>
            </a:endParaRPr>
          </a:p>
          <a:p>
            <a:pPr marL="558800" indent="0">
              <a:spcAft>
                <a:spcPts val="1260"/>
              </a:spcAft>
            </a:pPr>
            <a:r>
              <a:rPr lang="en-US" sz="2600">
                <a:latin typeface="Calibri" panose="020F0502020204030204"/>
              </a:rPr>
              <a:t>}</a:t>
            </a:r>
            <a:endParaRPr lang="en-US" sz="2600">
              <a:latin typeface="Calibri" panose="020F0502020204030204"/>
            </a:endParaRPr>
          </a:p>
          <a:p>
            <a:pPr marL="558800" indent="0">
              <a:lnSpc>
                <a:spcPts val="1655"/>
              </a:lnSpc>
            </a:pPr>
            <a:r>
              <a:rPr lang="en-US" sz="1500">
                <a:latin typeface="Calibri" panose="020F0502020204030204"/>
              </a:rPr>
              <a:t>ViewBag.Message = </a:t>
            </a:r>
            <a:r>
              <a:rPr lang="en-US" sz="1500">
                <a:solidFill>
                  <a:srgbClr val="9C1413"/>
                </a:solidFill>
                <a:latin typeface="Calibri" panose="020F0502020204030204"/>
              </a:rPr>
              <a:t>"Employee Details"; </a:t>
            </a:r>
            <a:r>
              <a:rPr lang="en-US" sz="1500">
                <a:latin typeface="Calibri" panose="020F0502020204030204"/>
              </a:rPr>
              <a:t>ViewBag. Emp= employee; </a:t>
            </a:r>
            <a:r>
              <a:rPr lang="en-US" sz="1500">
                <a:solidFill>
                  <a:srgbClr val="0000FC"/>
                </a:solidFill>
                <a:latin typeface="Calibri" panose="020F0502020204030204"/>
              </a:rPr>
              <a:t>return </a:t>
            </a:r>
            <a:r>
              <a:rPr lang="en-US" sz="1500">
                <a:latin typeface="Calibri" panose="020F0502020204030204"/>
              </a:rPr>
              <a:t>ViewQ;</a:t>
            </a:r>
            <a:endParaRPr lang="en-US" sz="1500">
              <a:latin typeface="Calibri" panose="020F0502020204030204"/>
            </a:endParaRPr>
          </a:p>
        </p:txBody>
      </p:sp>
      <p:sp>
        <p:nvSpPr>
          <p:cNvPr id="5" name="Rectangles 4"/>
          <p:cNvSpPr/>
          <p:nvPr/>
        </p:nvSpPr>
        <p:spPr>
          <a:xfrm>
            <a:off x="5635752" y="2441448"/>
            <a:ext cx="4562856" cy="4221480"/>
          </a:xfrm>
          <a:prstGeom prst="rect">
            <a:avLst/>
          </a:prstGeom>
          <a:solidFill>
            <a:srgbClr val="FFFF00"/>
          </a:solidFill>
        </p:spPr>
        <p:txBody>
          <a:bodyPr lIns="0" tIns="0" rIns="0" bIns="0">
            <a:noAutofit/>
          </a:bodyPr>
          <a:p>
            <a:pPr indent="0">
              <a:spcBef>
                <a:spcPts val="1470"/>
              </a:spcBef>
              <a:spcAft>
                <a:spcPts val="1470"/>
              </a:spcAft>
            </a:pPr>
            <a:r>
              <a:rPr lang="en-US" sz="1500">
                <a:latin typeface="Calibri" panose="020F0502020204030204"/>
              </a:rPr>
              <a:t>&lt;h2&gt;EmployeeDetails&lt;/h2&gt;</a:t>
            </a:r>
            <a:endParaRPr lang="en-US" sz="1500">
              <a:latin typeface="Calibri" panose="020F0502020204030204"/>
            </a:endParaRPr>
          </a:p>
          <a:p>
            <a:pPr indent="0">
              <a:lnSpc>
                <a:spcPts val="1680"/>
              </a:lnSpc>
            </a:pPr>
            <a:r>
              <a:rPr lang="en-US" sz="1500">
                <a:latin typeface="Calibri" panose="020F0502020204030204"/>
              </a:rPr>
              <a:t>&lt;h3&gt;@ViewBag.Message&lt;/h3&gt;</a:t>
            </a:r>
            <a:endParaRPr lang="en-US" sz="1500">
              <a:latin typeface="Calibri" panose="020F0502020204030204"/>
            </a:endParaRPr>
          </a:p>
          <a:p>
            <a:pPr indent="0">
              <a:lnSpc>
                <a:spcPts val="1680"/>
              </a:lnSpc>
            </a:pPr>
            <a:r>
              <a:rPr lang="en-US" sz="1500">
                <a:solidFill>
                  <a:srgbClr val="580032"/>
                </a:solidFill>
                <a:latin typeface="Calibri" panose="020F0502020204030204"/>
              </a:rPr>
              <a:t>&lt;html&gt;</a:t>
            </a:r>
            <a:endParaRPr lang="en-US" sz="1500">
              <a:solidFill>
                <a:srgbClr val="580032"/>
              </a:solidFill>
              <a:latin typeface="Calibri" panose="020F0502020204030204"/>
            </a:endParaRPr>
          </a:p>
          <a:p>
            <a:pPr indent="0">
              <a:lnSpc>
                <a:spcPts val="1680"/>
              </a:lnSpc>
              <a:spcAft>
                <a:spcPts val="1050"/>
              </a:spcAft>
            </a:pPr>
            <a:r>
              <a:rPr lang="en-US" sz="1500">
                <a:solidFill>
                  <a:srgbClr val="580032"/>
                </a:solidFill>
                <a:latin typeface="Calibri" panose="020F0502020204030204"/>
              </a:rPr>
              <a:t>&lt;body&gt;</a:t>
            </a:r>
            <a:endParaRPr lang="en-US" sz="1500">
              <a:solidFill>
                <a:srgbClr val="580032"/>
              </a:solidFill>
              <a:latin typeface="Calibri" panose="020F0502020204030204"/>
            </a:endParaRPr>
          </a:p>
          <a:p>
            <a:pPr marR="367030" indent="0">
              <a:lnSpc>
                <a:spcPts val="1680"/>
              </a:lnSpc>
            </a:pPr>
            <a:r>
              <a:rPr lang="en-US" sz="1500">
                <a:solidFill>
                  <a:srgbClr val="0000FC"/>
                </a:solidFill>
                <a:latin typeface="Calibri" panose="020F0502020204030204"/>
              </a:rPr>
              <a:t>var </a:t>
            </a:r>
            <a:r>
              <a:rPr lang="en-US" sz="1500">
                <a:latin typeface="Calibri" panose="020F0502020204030204"/>
              </a:rPr>
              <a:t>emp = ViewBag.Emp; </a:t>
            </a:r>
            <a:r>
              <a:rPr lang="en-US" sz="1500">
                <a:solidFill>
                  <a:srgbClr val="580032"/>
                </a:solidFill>
                <a:latin typeface="Calibri" panose="020F0502020204030204"/>
              </a:rPr>
              <a:t>&lt;table&gt;</a:t>
            </a:r>
            <a:endParaRPr lang="en-US" sz="1500">
              <a:solidFill>
                <a:srgbClr val="580032"/>
              </a:solidFill>
              <a:latin typeface="Calibri" panose="020F0502020204030204"/>
            </a:endParaRPr>
          </a:p>
          <a:p>
            <a:pPr indent="0" algn="ctr">
              <a:lnSpc>
                <a:spcPts val="1680"/>
              </a:lnSpc>
            </a:pPr>
            <a:r>
              <a:rPr lang="en-US" sz="1500">
                <a:solidFill>
                  <a:srgbClr val="430165"/>
                </a:solidFill>
                <a:latin typeface="Calibri" panose="020F0502020204030204"/>
              </a:rPr>
              <a:t>&lt;tr&gt;</a:t>
            </a:r>
            <a:endParaRPr lang="en-US" sz="1500">
              <a:solidFill>
                <a:srgbClr val="430165"/>
              </a:solidFill>
              <a:latin typeface="Calibri" panose="020F0502020204030204"/>
            </a:endParaRPr>
          </a:p>
          <a:p>
            <a:pPr indent="203200">
              <a:lnSpc>
                <a:spcPts val="1680"/>
              </a:lnSpc>
            </a:pPr>
            <a:r>
              <a:rPr lang="en-US" sz="1500">
                <a:solidFill>
                  <a:srgbClr val="580032"/>
                </a:solidFill>
                <a:latin typeface="Calibri" panose="020F0502020204030204"/>
              </a:rPr>
              <a:t>&lt;td</a:t>
            </a:r>
            <a:r>
              <a:rPr lang="en-US" sz="1500">
                <a:solidFill>
                  <a:srgbClr val="0000FC"/>
                </a:solidFill>
                <a:latin typeface="Calibri" panose="020F0502020204030204"/>
              </a:rPr>
              <a:t>&gt;</a:t>
            </a:r>
            <a:r>
              <a:rPr lang="en-US" sz="1500">
                <a:latin typeface="Calibri" panose="020F0502020204030204"/>
              </a:rPr>
              <a:t>ID </a:t>
            </a:r>
            <a:r>
              <a:rPr lang="en-US" sz="1500">
                <a:solidFill>
                  <a:srgbClr val="430165"/>
                </a:solidFill>
                <a:latin typeface="Calibri" panose="020F0502020204030204"/>
              </a:rPr>
              <a:t>:&lt;/td&gt;</a:t>
            </a:r>
            <a:endParaRPr lang="en-US" sz="1500">
              <a:solidFill>
                <a:srgbClr val="430165"/>
              </a:solidFill>
              <a:latin typeface="Calibri" panose="020F0502020204030204"/>
            </a:endParaRPr>
          </a:p>
          <a:p>
            <a:pPr indent="203200">
              <a:lnSpc>
                <a:spcPts val="1680"/>
              </a:lnSpc>
            </a:pPr>
            <a:r>
              <a:rPr lang="en-US" sz="1500">
                <a:solidFill>
                  <a:srgbClr val="430165"/>
                </a:solidFill>
                <a:latin typeface="Calibri" panose="020F0502020204030204"/>
              </a:rPr>
              <a:t>&lt;td&gt; </a:t>
            </a:r>
            <a:r>
              <a:rPr lang="en-US" sz="1500">
                <a:latin typeface="Calibri" panose="020F0502020204030204"/>
              </a:rPr>
              <a:t>@emp.Empid&lt;/td&gt; </a:t>
            </a:r>
            <a:r>
              <a:rPr lang="en-US" sz="1500">
                <a:solidFill>
                  <a:srgbClr val="430165"/>
                </a:solidFill>
                <a:latin typeface="Calibri" panose="020F0502020204030204"/>
              </a:rPr>
              <a:t>&lt;/tr&gt;</a:t>
            </a:r>
            <a:endParaRPr lang="en-US" sz="1500">
              <a:solidFill>
                <a:srgbClr val="430165"/>
              </a:solidFill>
              <a:latin typeface="Calibri" panose="020F0502020204030204"/>
            </a:endParaRPr>
          </a:p>
          <a:p>
            <a:pPr indent="0" algn="ctr">
              <a:lnSpc>
                <a:spcPts val="1680"/>
              </a:lnSpc>
            </a:pPr>
            <a:r>
              <a:rPr lang="en-US" sz="1500">
                <a:solidFill>
                  <a:srgbClr val="430165"/>
                </a:solidFill>
                <a:latin typeface="Calibri" panose="020F0502020204030204"/>
              </a:rPr>
              <a:t>&lt;tr&gt;</a:t>
            </a:r>
            <a:endParaRPr lang="en-US" sz="1500">
              <a:solidFill>
                <a:srgbClr val="430165"/>
              </a:solidFill>
              <a:latin typeface="Calibri" panose="020F0502020204030204"/>
            </a:endParaRPr>
          </a:p>
          <a:p>
            <a:pPr indent="203200">
              <a:lnSpc>
                <a:spcPts val="1680"/>
              </a:lnSpc>
            </a:pPr>
            <a:r>
              <a:rPr lang="en-US" sz="1500">
                <a:latin typeface="Calibri" panose="020F0502020204030204"/>
              </a:rPr>
              <a:t>&lt;td&gt;Name </a:t>
            </a:r>
            <a:r>
              <a:rPr lang="en-US" sz="1500">
                <a:solidFill>
                  <a:srgbClr val="430165"/>
                </a:solidFill>
                <a:latin typeface="Calibri" panose="020F0502020204030204"/>
              </a:rPr>
              <a:t>:&lt;/td&gt;</a:t>
            </a:r>
            <a:endParaRPr lang="en-US" sz="1500">
              <a:solidFill>
                <a:srgbClr val="430165"/>
              </a:solidFill>
              <a:latin typeface="Calibri" panose="020F0502020204030204"/>
            </a:endParaRPr>
          </a:p>
          <a:p>
            <a:pPr indent="203200">
              <a:lnSpc>
                <a:spcPts val="1680"/>
              </a:lnSpc>
            </a:pPr>
            <a:r>
              <a:rPr lang="en-US" sz="1500">
                <a:solidFill>
                  <a:srgbClr val="430165"/>
                </a:solidFill>
                <a:latin typeface="Calibri" panose="020F0502020204030204"/>
              </a:rPr>
              <a:t>&lt;td&gt; </a:t>
            </a:r>
            <a:r>
              <a:rPr lang="en-US" sz="1500">
                <a:latin typeface="Calibri" panose="020F0502020204030204"/>
              </a:rPr>
              <a:t>@emp.Ename&lt;/td&gt; </a:t>
            </a:r>
            <a:r>
              <a:rPr lang="en-US" sz="1500">
                <a:solidFill>
                  <a:srgbClr val="430165"/>
                </a:solidFill>
                <a:latin typeface="Calibri" panose="020F0502020204030204"/>
              </a:rPr>
              <a:t>&lt;/tr&gt;</a:t>
            </a:r>
            <a:endParaRPr lang="en-US" sz="1500">
              <a:solidFill>
                <a:srgbClr val="430165"/>
              </a:solidFill>
              <a:latin typeface="Calibri" panose="020F0502020204030204"/>
            </a:endParaRPr>
          </a:p>
          <a:p>
            <a:pPr indent="0">
              <a:lnSpc>
                <a:spcPts val="1680"/>
              </a:lnSpc>
            </a:pPr>
            <a:r>
              <a:rPr lang="en-US" sz="1500">
                <a:solidFill>
                  <a:srgbClr val="580032"/>
                </a:solidFill>
                <a:latin typeface="Calibri" panose="020F0502020204030204"/>
              </a:rPr>
              <a:t>&lt;/table&gt;</a:t>
            </a:r>
            <a:endParaRPr lang="en-US" sz="1500">
              <a:solidFill>
                <a:srgbClr val="580032"/>
              </a:solidFill>
              <a:latin typeface="Calibri" panose="020F0502020204030204"/>
            </a:endParaRPr>
          </a:p>
          <a:p>
            <a:pPr indent="0">
              <a:lnSpc>
                <a:spcPts val="1390"/>
              </a:lnSpc>
            </a:pPr>
            <a:r>
              <a:rPr lang="en-US" sz="2600">
                <a:latin typeface="Calibri" panose="020F0502020204030204"/>
              </a:rPr>
              <a:t>}</a:t>
            </a:r>
            <a:endParaRPr lang="en-US" sz="2600">
              <a:latin typeface="Calibri" panose="020F0502020204030204"/>
            </a:endParaRPr>
          </a:p>
          <a:p>
            <a:pPr indent="0">
              <a:lnSpc>
                <a:spcPts val="1390"/>
              </a:lnSpc>
            </a:pPr>
            <a:r>
              <a:rPr lang="en-US" sz="1500">
                <a:solidFill>
                  <a:srgbClr val="580032"/>
                </a:solidFill>
                <a:latin typeface="Calibri" panose="020F0502020204030204"/>
              </a:rPr>
              <a:t>&lt;/body&gt;</a:t>
            </a:r>
            <a:endParaRPr lang="en-US" sz="1500">
              <a:solidFill>
                <a:srgbClr val="580032"/>
              </a:solidFill>
              <a:latin typeface="Calibri" panose="020F0502020204030204"/>
            </a:endParaRPr>
          </a:p>
          <a:p>
            <a:pPr indent="0" algn="just">
              <a:lnSpc>
                <a:spcPts val="1390"/>
              </a:lnSpc>
            </a:pPr>
            <a:r>
              <a:rPr lang="en-US" sz="900">
                <a:solidFill>
                  <a:srgbClr val="888888"/>
                </a:solidFill>
                <a:latin typeface="Calibri" panose="020F0502020204030204"/>
              </a:rPr>
              <a:t>By : Dr. Vikrant    </a:t>
            </a:r>
            <a:r>
              <a:rPr lang="en-US" sz="1500">
                <a:solidFill>
                  <a:srgbClr val="580032"/>
                </a:solidFill>
                <a:latin typeface="Calibri" panose="020F0502020204030204"/>
              </a:rPr>
              <a:t>&lt;/html&gt;</a:t>
            </a:r>
            <a:endParaRPr lang="en-US" sz="1500">
              <a:solidFill>
                <a:srgbClr val="580032"/>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463296"/>
            <a:ext cx="2060448" cy="405384"/>
          </a:xfrm>
          <a:prstGeom prst="rect">
            <a:avLst/>
          </a:prstGeom>
        </p:spPr>
        <p:txBody>
          <a:bodyPr wrap="none" lIns="0" tIns="0" rIns="0" bIns="0">
            <a:noAutofit/>
          </a:bodyPr>
          <a:p>
            <a:pPr indent="0"/>
            <a:r>
              <a:rPr lang="en-US" sz="4200">
                <a:latin typeface="Calibri" panose="020F0502020204030204"/>
              </a:rPr>
              <a:t>C# Basics</a:t>
            </a:r>
            <a:endParaRPr lang="en-US" sz="4200">
              <a:latin typeface="Calibri" panose="020F0502020204030204"/>
            </a:endParaRPr>
          </a:p>
        </p:txBody>
      </p:sp>
      <p:sp>
        <p:nvSpPr>
          <p:cNvPr id="3" name="Rectangles 2"/>
          <p:cNvSpPr/>
          <p:nvPr/>
        </p:nvSpPr>
        <p:spPr>
          <a:xfrm>
            <a:off x="914400" y="1609344"/>
            <a:ext cx="9991344" cy="3956304"/>
          </a:xfrm>
          <a:prstGeom prst="rect">
            <a:avLst/>
          </a:prstGeom>
        </p:spPr>
        <p:txBody>
          <a:bodyPr lIns="0" tIns="0" rIns="0" bIns="0">
            <a:noAutofit/>
          </a:bodyPr>
          <a:p>
            <a:pPr indent="0">
              <a:spcAft>
                <a:spcPts val="1050"/>
              </a:spcAft>
            </a:pPr>
            <a:r>
              <a:rPr lang="en-US" sz="3100" b="1">
                <a:solidFill>
                  <a:srgbClr val="016DC0"/>
                </a:solidFill>
                <a:latin typeface="Calibri" panose="020F0502020204030204"/>
              </a:rPr>
              <a:t>What is C#?</a:t>
            </a:r>
            <a:endParaRPr lang="en-US" sz="3100" b="1">
              <a:solidFill>
                <a:srgbClr val="016DC0"/>
              </a:solidFill>
              <a:latin typeface="Calibri" panose="020F0502020204030204"/>
            </a:endParaRPr>
          </a:p>
          <a:p>
            <a:pPr marL="266700" indent="-266700" algn="just">
              <a:lnSpc>
                <a:spcPts val="3070"/>
              </a:lnSpc>
              <a:spcAft>
                <a:spcPts val="210"/>
              </a:spcAft>
            </a:pPr>
            <a:r>
              <a:rPr lang="en-US" sz="2200" spc="150">
                <a:latin typeface="Impact" panose="020B0806030902050204"/>
              </a:rPr>
              <a:t>•C# (pronounced "C sharp") is a </a:t>
            </a:r>
            <a:r>
              <a:rPr lang="en-US" sz="2200" spc="150">
                <a:solidFill>
                  <a:srgbClr val="FC0000"/>
                </a:solidFill>
                <a:latin typeface="Impact" panose="020B0806030902050204"/>
              </a:rPr>
              <a:t>programming language </a:t>
            </a:r>
            <a:r>
              <a:rPr lang="en-US" sz="2200" spc="150">
                <a:latin typeface="Impact" panose="020B0806030902050204"/>
              </a:rPr>
              <a:t>that is designed for building a variety of applications that run on the .NET Framework.</a:t>
            </a:r>
            <a:endParaRPr lang="en-US" sz="2200" spc="150">
              <a:latin typeface="Impact" panose="020B0806030902050204"/>
            </a:endParaRPr>
          </a:p>
          <a:p>
            <a:pPr marL="266700" indent="-266700" algn="just">
              <a:lnSpc>
                <a:spcPts val="3095"/>
              </a:lnSpc>
              <a:spcAft>
                <a:spcPts val="630"/>
              </a:spcAft>
            </a:pPr>
            <a:r>
              <a:rPr lang="en-US" sz="2200" spc="150">
                <a:solidFill>
                  <a:srgbClr val="5A9AD4"/>
                </a:solidFill>
                <a:latin typeface="Impact" panose="020B0806030902050204"/>
              </a:rPr>
              <a:t>• </a:t>
            </a:r>
            <a:r>
              <a:rPr lang="en-US" sz="2200" spc="150">
                <a:latin typeface="Impact" panose="020B0806030902050204"/>
              </a:rPr>
              <a:t>C# is </a:t>
            </a:r>
            <a:r>
              <a:rPr lang="en-US" sz="2200" spc="150">
                <a:solidFill>
                  <a:srgbClr val="FC0000"/>
                </a:solidFill>
                <a:latin typeface="Impact" panose="020B0806030902050204"/>
              </a:rPr>
              <a:t>simple, powerful, </a:t>
            </a:r>
            <a:r>
              <a:rPr lang="en-US" sz="2200" spc="150">
                <a:solidFill>
                  <a:srgbClr val="AC0000"/>
                </a:solidFill>
                <a:latin typeface="Impact" panose="020B0806030902050204"/>
              </a:rPr>
              <a:t>type-safe(No </a:t>
            </a:r>
            <a:r>
              <a:rPr lang="en-US" sz="2200" spc="150">
                <a:latin typeface="Impact" panose="020B0806030902050204"/>
              </a:rPr>
              <a:t>uninitialized variables, unsafe casts), and </a:t>
            </a:r>
            <a:r>
              <a:rPr lang="en-US" sz="2200" spc="150">
                <a:solidFill>
                  <a:srgbClr val="FC0000"/>
                </a:solidFill>
                <a:latin typeface="Impact" panose="020B0806030902050204"/>
              </a:rPr>
              <a:t>object-oriented.</a:t>
            </a:r>
            <a:endParaRPr lang="en-US" sz="2200" spc="150">
              <a:solidFill>
                <a:srgbClr val="FC0000"/>
              </a:solidFill>
              <a:latin typeface="Impact" panose="020B0806030902050204"/>
            </a:endParaRPr>
          </a:p>
          <a:p>
            <a:pPr marL="266700" indent="-266700">
              <a:lnSpc>
                <a:spcPts val="3050"/>
              </a:lnSpc>
              <a:spcAft>
                <a:spcPts val="630"/>
              </a:spcAft>
            </a:pPr>
            <a:r>
              <a:rPr lang="en-US" sz="2200" spc="150">
                <a:latin typeface="Impact" panose="020B0806030902050204"/>
              </a:rPr>
              <a:t>•The first </a:t>
            </a:r>
            <a:r>
              <a:rPr lang="en-US" sz="2200" spc="150">
                <a:solidFill>
                  <a:srgbClr val="FC0000"/>
                </a:solidFill>
                <a:latin typeface="Impact" panose="020B0806030902050204"/>
              </a:rPr>
              <a:t>"Component oriented" </a:t>
            </a:r>
            <a:r>
              <a:rPr lang="en-US" sz="2200" spc="150">
                <a:latin typeface="Impact" panose="020B0806030902050204"/>
              </a:rPr>
              <a:t>language in the C/C++ family</a:t>
            </a:r>
            <a:endParaRPr lang="en-US" sz="2200" spc="150">
              <a:latin typeface="Impact" panose="020B0806030902050204"/>
            </a:endParaRPr>
          </a:p>
          <a:p>
            <a:pPr marL="266700" indent="-266700" algn="just"/>
            <a:r>
              <a:rPr lang="en-US" sz="2200" spc="150">
                <a:latin typeface="Impact" panose="020B0806030902050204"/>
              </a:rPr>
              <a:t>•Everything is an </a:t>
            </a:r>
            <a:r>
              <a:rPr lang="en-US" sz="2200" spc="150">
                <a:solidFill>
                  <a:srgbClr val="FC0000"/>
                </a:solidFill>
                <a:latin typeface="Impact" panose="020B0806030902050204"/>
              </a:rPr>
              <a:t>object</a:t>
            </a:r>
            <a:endParaRPr lang="en-US" sz="2200" spc="150">
              <a:solidFill>
                <a:srgbClr val="FC0000"/>
              </a:solidFill>
              <a:latin typeface="Impact" panose="020B080603090205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02920" y="448056"/>
            <a:ext cx="6858000" cy="515112"/>
          </a:xfrm>
          <a:prstGeom prst="rect">
            <a:avLst/>
          </a:prstGeom>
        </p:spPr>
        <p:txBody>
          <a:bodyPr wrap="none" lIns="0" tIns="0" rIns="0" bIns="0">
            <a:noAutofit/>
          </a:bodyPr>
          <a:p>
            <a:pPr indent="0"/>
            <a:r>
              <a:rPr lang="en-US" sz="4400">
                <a:latin typeface="Calibri" panose="020F0502020204030204"/>
              </a:rPr>
              <a:t>Client-Side State Management</a:t>
            </a:r>
            <a:endParaRPr lang="en-US" sz="4400">
              <a:latin typeface="Calibri" panose="020F0502020204030204"/>
            </a:endParaRPr>
          </a:p>
        </p:txBody>
      </p:sp>
      <p:sp>
        <p:nvSpPr>
          <p:cNvPr id="3" name="Rectangles 2"/>
          <p:cNvSpPr/>
          <p:nvPr/>
        </p:nvSpPr>
        <p:spPr>
          <a:xfrm>
            <a:off x="905256" y="1895856"/>
            <a:ext cx="10357104" cy="1892808"/>
          </a:xfrm>
          <a:prstGeom prst="rect">
            <a:avLst/>
          </a:prstGeom>
        </p:spPr>
        <p:txBody>
          <a:bodyPr lIns="0" tIns="0" rIns="0" bIns="0">
            <a:noAutofit/>
          </a:bodyPr>
          <a:p>
            <a:pPr indent="0">
              <a:lnSpc>
                <a:spcPts val="3000"/>
              </a:lnSpc>
            </a:pPr>
            <a:r>
              <a:rPr lang="en-US" sz="2600">
                <a:solidFill>
                  <a:srgbClr val="00AD50"/>
                </a:solidFill>
                <a:latin typeface="Calibri" panose="020F0502020204030204"/>
              </a:rPr>
              <a:t>TempData: </a:t>
            </a:r>
            <a:r>
              <a:rPr lang="en-US" sz="2600">
                <a:latin typeface="Calibri" panose="020F0502020204030204"/>
              </a:rPr>
              <a:t>stores value in key/value pair. It is derived from TempDataDictionary. It is mainly used to transfer the data from one request to another request or we can say subsequent request. If the data for TempData has been read, then it will get cleaned. To persist the data, we use KeepQ</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02920" y="448056"/>
            <a:ext cx="6858000" cy="515112"/>
          </a:xfrm>
          <a:prstGeom prst="rect">
            <a:avLst/>
          </a:prstGeom>
        </p:spPr>
        <p:txBody>
          <a:bodyPr wrap="none" lIns="0" tIns="0" rIns="0" bIns="0">
            <a:noAutofit/>
          </a:bodyPr>
          <a:p>
            <a:pPr indent="0"/>
            <a:r>
              <a:rPr lang="en-US" sz="4400">
                <a:latin typeface="Calibri" panose="020F0502020204030204"/>
              </a:rPr>
              <a:t>Client-Side State Management</a:t>
            </a:r>
            <a:endParaRPr lang="en-US" sz="4400">
              <a:latin typeface="Calibri" panose="020F0502020204030204"/>
            </a:endParaRPr>
          </a:p>
        </p:txBody>
      </p:sp>
      <p:sp>
        <p:nvSpPr>
          <p:cNvPr id="3" name="Rectangles 2"/>
          <p:cNvSpPr/>
          <p:nvPr/>
        </p:nvSpPr>
        <p:spPr>
          <a:xfrm>
            <a:off x="240792" y="1426464"/>
            <a:ext cx="3172968" cy="3563112"/>
          </a:xfrm>
          <a:prstGeom prst="rect">
            <a:avLst/>
          </a:prstGeom>
        </p:spPr>
        <p:txBody>
          <a:bodyPr lIns="0" tIns="0" rIns="0" bIns="0">
            <a:noAutofit/>
          </a:bodyPr>
          <a:p>
            <a:pPr marL="368300" indent="0">
              <a:spcAft>
                <a:spcPts val="2100"/>
              </a:spcAft>
            </a:pPr>
            <a:r>
              <a:rPr lang="en-US" sz="2600">
                <a:solidFill>
                  <a:srgbClr val="00AD50"/>
                </a:solidFill>
                <a:latin typeface="Calibri" panose="020F0502020204030204"/>
              </a:rPr>
              <a:t>TempData:</a:t>
            </a:r>
            <a:endParaRPr lang="en-US" sz="2600">
              <a:solidFill>
                <a:srgbClr val="00AD50"/>
              </a:solidFill>
              <a:latin typeface="Calibri" panose="020F0502020204030204"/>
            </a:endParaRPr>
          </a:p>
          <a:p>
            <a:pPr indent="0"/>
            <a:r>
              <a:rPr lang="en-US" sz="1050">
                <a:solidFill>
                  <a:srgbClr val="0000FC"/>
                </a:solidFill>
                <a:latin typeface="Verdana" panose="020B0604030504040204"/>
              </a:rPr>
              <a:t>public </a:t>
            </a:r>
            <a:r>
              <a:rPr lang="en-US" sz="1050">
                <a:latin typeface="Verdana" panose="020B0604030504040204"/>
              </a:rPr>
              <a:t>ActionResult TestTempData()</a:t>
            </a:r>
            <a:endParaRPr lang="en-US" sz="1050">
              <a:latin typeface="Verdana" panose="020B0604030504040204"/>
            </a:endParaRPr>
          </a:p>
          <a:p>
            <a:pPr marL="304800" indent="0"/>
            <a:r>
              <a:rPr lang="en-US" sz="2600">
                <a:latin typeface="Calibri" panose="020F0502020204030204"/>
              </a:rPr>
              <a:t>{</a:t>
            </a:r>
            <a:endParaRPr lang="en-US" sz="2600">
              <a:latin typeface="Calibri" panose="020F0502020204030204"/>
            </a:endParaRPr>
          </a:p>
          <a:p>
            <a:pPr marL="482600" indent="0">
              <a:lnSpc>
                <a:spcPts val="1680"/>
              </a:lnSpc>
            </a:pPr>
            <a:r>
              <a:rPr lang="en-US" sz="1050">
                <a:latin typeface="Verdana" panose="020B0604030504040204"/>
              </a:rPr>
              <a:t>Employee employee = </a:t>
            </a:r>
            <a:r>
              <a:rPr lang="en-US" sz="1050">
                <a:solidFill>
                  <a:srgbClr val="0000FC"/>
                </a:solidFill>
                <a:latin typeface="Verdana" panose="020B0604030504040204"/>
              </a:rPr>
              <a:t>new </a:t>
            </a:r>
            <a:r>
              <a:rPr lang="en-US" sz="1050">
                <a:latin typeface="Verdana" panose="020B0604030504040204"/>
              </a:rPr>
              <a:t>Employee(); {</a:t>
            </a:r>
            <a:endParaRPr lang="en-US" sz="1050">
              <a:latin typeface="Verdana" panose="020B0604030504040204"/>
            </a:endParaRPr>
          </a:p>
          <a:p>
            <a:pPr marL="647700" marR="762000" indent="0">
              <a:lnSpc>
                <a:spcPts val="1440"/>
              </a:lnSpc>
            </a:pPr>
            <a:r>
              <a:rPr lang="en-US" sz="1050">
                <a:latin typeface="Verdana" panose="020B0604030504040204"/>
              </a:rPr>
              <a:t>employee. Empid = 101; employee. Ename = </a:t>
            </a:r>
            <a:r>
              <a:rPr lang="en-US" sz="1050">
                <a:solidFill>
                  <a:srgbClr val="9C1413"/>
                </a:solidFill>
                <a:latin typeface="Verdana" panose="020B0604030504040204"/>
              </a:rPr>
              <a:t>"Alex";</a:t>
            </a:r>
            <a:endParaRPr lang="en-US" sz="1050">
              <a:solidFill>
                <a:srgbClr val="9C1413"/>
              </a:solidFill>
              <a:latin typeface="Verdana" panose="020B0604030504040204"/>
            </a:endParaRPr>
          </a:p>
          <a:p>
            <a:pPr marL="482600" indent="0"/>
            <a:r>
              <a:rPr lang="en-US" sz="2600">
                <a:latin typeface="Calibri" panose="020F0502020204030204"/>
              </a:rPr>
              <a:t>}</a:t>
            </a:r>
            <a:endParaRPr lang="en-US" sz="2600">
              <a:latin typeface="Calibri" panose="020F0502020204030204"/>
            </a:endParaRPr>
          </a:p>
          <a:p>
            <a:pPr marL="482600" indent="0">
              <a:lnSpc>
                <a:spcPts val="1440"/>
              </a:lnSpc>
              <a:spcAft>
                <a:spcPts val="1050"/>
              </a:spcAft>
            </a:pPr>
            <a:r>
              <a:rPr lang="en-US" sz="1050">
                <a:solidFill>
                  <a:srgbClr val="008000"/>
                </a:solidFill>
                <a:latin typeface="Verdana" panose="020B0604030504040204"/>
              </a:rPr>
              <a:t>//Setting the TempData </a:t>
            </a:r>
            <a:r>
              <a:rPr lang="en-US" sz="1050">
                <a:solidFill>
                  <a:srgbClr val="290508"/>
                </a:solidFill>
                <a:latin typeface="Verdana" panose="020B0604030504040204"/>
              </a:rPr>
              <a:t>TempData["emp"] </a:t>
            </a:r>
            <a:r>
              <a:rPr lang="en-US" sz="1050">
                <a:latin typeface="Verdana" panose="020B0604030504040204"/>
              </a:rPr>
              <a:t>= employee; </a:t>
            </a:r>
            <a:r>
              <a:rPr lang="en-US" sz="1050">
                <a:solidFill>
                  <a:srgbClr val="0000FC"/>
                </a:solidFill>
                <a:latin typeface="Verdana" panose="020B0604030504040204"/>
              </a:rPr>
              <a:t>return </a:t>
            </a:r>
            <a:r>
              <a:rPr lang="en-US" sz="1050">
                <a:solidFill>
                  <a:srgbClr val="290508"/>
                </a:solidFill>
                <a:latin typeface="Verdana" panose="020B0604030504040204"/>
              </a:rPr>
              <a:t>RedirectToAction("Contact");</a:t>
            </a:r>
            <a:endParaRPr lang="en-US" sz="1050">
              <a:solidFill>
                <a:srgbClr val="290508"/>
              </a:solidFill>
              <a:latin typeface="Verdana" panose="020B0604030504040204"/>
            </a:endParaRPr>
          </a:p>
          <a:p>
            <a:pPr marL="304800" indent="0"/>
            <a:r>
              <a:rPr lang="en-US" sz="2600">
                <a:latin typeface="Calibri" panose="020F0502020204030204"/>
              </a:rPr>
              <a:t>}</a:t>
            </a:r>
            <a:endParaRPr lang="en-US" sz="2600">
              <a:latin typeface="Calibri" panose="020F0502020204030204"/>
            </a:endParaRPr>
          </a:p>
          <a:p>
            <a:pPr marL="304800" indent="0"/>
            <a:r>
              <a:rPr lang="en-US" sz="1050">
                <a:solidFill>
                  <a:srgbClr val="0000FC"/>
                </a:solidFill>
                <a:latin typeface="Verdana" panose="020B0604030504040204"/>
              </a:rPr>
              <a:t>public </a:t>
            </a:r>
            <a:r>
              <a:rPr lang="en-US" sz="1050">
                <a:latin typeface="Verdana" panose="020B0604030504040204"/>
              </a:rPr>
              <a:t>ActionResult Contact()</a:t>
            </a:r>
            <a:endParaRPr lang="en-US" sz="1050">
              <a:latin typeface="Verdana" panose="020B0604030504040204"/>
            </a:endParaRPr>
          </a:p>
          <a:p>
            <a:pPr marL="304800" indent="0"/>
            <a:r>
              <a:rPr lang="en-US" sz="2600">
                <a:latin typeface="Calibri" panose="020F0502020204030204"/>
              </a:rPr>
              <a:t>{</a:t>
            </a:r>
            <a:endParaRPr lang="en-US" sz="2600">
              <a:latin typeface="Calibri" panose="020F0502020204030204"/>
            </a:endParaRPr>
          </a:p>
          <a:p>
            <a:pPr marL="482600" marR="1130300" indent="0">
              <a:lnSpc>
                <a:spcPts val="1440"/>
              </a:lnSpc>
            </a:pPr>
            <a:r>
              <a:rPr lang="en-US" sz="1050">
                <a:solidFill>
                  <a:srgbClr val="008000"/>
                </a:solidFill>
                <a:latin typeface="Verdana" panose="020B0604030504040204"/>
              </a:rPr>
              <a:t>//Not reading TempData </a:t>
            </a:r>
            <a:r>
              <a:rPr lang="en-US" sz="1050">
                <a:solidFill>
                  <a:srgbClr val="0000FC"/>
                </a:solidFill>
                <a:latin typeface="Verdana" panose="020B0604030504040204"/>
              </a:rPr>
              <a:t>return </a:t>
            </a:r>
            <a:r>
              <a:rPr lang="en-US" sz="1050">
                <a:latin typeface="Verdana" panose="020B0604030504040204"/>
              </a:rPr>
              <a:t>ViewQ;</a:t>
            </a:r>
            <a:endParaRPr lang="en-US" sz="1050">
              <a:latin typeface="Verdana" panose="020B0604030504040204"/>
            </a:endParaRPr>
          </a:p>
        </p:txBody>
      </p:sp>
      <p:sp>
        <p:nvSpPr>
          <p:cNvPr id="4" name="Rectangles 3"/>
          <p:cNvSpPr/>
          <p:nvPr/>
        </p:nvSpPr>
        <p:spPr>
          <a:xfrm>
            <a:off x="530352" y="5361432"/>
            <a:ext cx="4264152" cy="1091184"/>
          </a:xfrm>
          <a:prstGeom prst="rect">
            <a:avLst/>
          </a:prstGeom>
        </p:spPr>
        <p:txBody>
          <a:bodyPr lIns="0" tIns="0" rIns="0" bIns="0">
            <a:noAutofit/>
          </a:bodyPr>
          <a:p>
            <a:pPr indent="0">
              <a:spcAft>
                <a:spcPts val="210"/>
              </a:spcAft>
            </a:pPr>
            <a:r>
              <a:rPr lang="en-US" sz="1050">
                <a:solidFill>
                  <a:srgbClr val="0000FC"/>
                </a:solidFill>
                <a:latin typeface="Verdana" panose="020B0604030504040204"/>
              </a:rPr>
              <a:t>public </a:t>
            </a:r>
            <a:r>
              <a:rPr lang="en-US" sz="1050">
                <a:latin typeface="Verdana" panose="020B0604030504040204"/>
              </a:rPr>
              <a:t>ActionResult About()</a:t>
            </a:r>
            <a:endParaRPr lang="en-US" sz="1050">
              <a:latin typeface="Verdana" panose="020B0604030504040204"/>
            </a:endParaRPr>
          </a:p>
          <a:p>
            <a:pPr indent="0">
              <a:spcAft>
                <a:spcPts val="210"/>
              </a:spcAft>
            </a:pPr>
            <a:r>
              <a:rPr lang="en-US" sz="2600">
                <a:latin typeface="Calibri" panose="020F0502020204030204"/>
              </a:rPr>
              <a:t>{</a:t>
            </a:r>
            <a:endParaRPr lang="en-US" sz="2600">
              <a:latin typeface="Calibri" panose="020F0502020204030204"/>
            </a:endParaRPr>
          </a:p>
          <a:p>
            <a:pPr marL="190500" indent="0" algn="just">
              <a:lnSpc>
                <a:spcPts val="1440"/>
              </a:lnSpc>
              <a:spcAft>
                <a:spcPts val="840"/>
              </a:spcAft>
            </a:pPr>
            <a:r>
              <a:rPr lang="en-US" sz="1050">
                <a:solidFill>
                  <a:srgbClr val="008000"/>
                </a:solidFill>
                <a:latin typeface="Verdana" panose="020B0604030504040204"/>
              </a:rPr>
              <a:t>//Data will available here because we have not read data yet </a:t>
            </a:r>
            <a:r>
              <a:rPr lang="en-US" sz="1050">
                <a:solidFill>
                  <a:srgbClr val="0000FC"/>
                </a:solidFill>
                <a:latin typeface="Verdana" panose="020B0604030504040204"/>
              </a:rPr>
              <a:t>var </a:t>
            </a:r>
            <a:r>
              <a:rPr lang="en-US" sz="1050">
                <a:latin typeface="Verdana" panose="020B0604030504040204"/>
              </a:rPr>
              <a:t>tempEmpData = </a:t>
            </a:r>
            <a:r>
              <a:rPr lang="en-US" sz="1050">
                <a:solidFill>
                  <a:srgbClr val="290508"/>
                </a:solidFill>
                <a:latin typeface="Verdana" panose="020B0604030504040204"/>
              </a:rPr>
              <a:t>TempData["Emp"];</a:t>
            </a:r>
            <a:endParaRPr lang="en-US" sz="1050">
              <a:solidFill>
                <a:srgbClr val="290508"/>
              </a:solidFill>
              <a:latin typeface="Verdana" panose="020B0604030504040204"/>
            </a:endParaRPr>
          </a:p>
          <a:p>
            <a:pPr marL="190500" indent="0" algn="just"/>
            <a:r>
              <a:rPr lang="en-US" sz="1050">
                <a:solidFill>
                  <a:srgbClr val="0000FC"/>
                </a:solidFill>
                <a:latin typeface="Verdana" panose="020B0604030504040204"/>
              </a:rPr>
              <a:t>return </a:t>
            </a:r>
            <a:r>
              <a:rPr lang="en-US" sz="1050">
                <a:latin typeface="Verdana" panose="020B0604030504040204"/>
              </a:rPr>
              <a:t>ViewQ;</a:t>
            </a:r>
            <a:endParaRPr lang="en-US" sz="1050">
              <a:latin typeface="Verdana" panose="020B0604030504040204"/>
            </a:endParaRPr>
          </a:p>
        </p:txBody>
      </p:sp>
      <p:sp>
        <p:nvSpPr>
          <p:cNvPr id="5" name="Rectangles 4"/>
          <p:cNvSpPr/>
          <p:nvPr/>
        </p:nvSpPr>
        <p:spPr>
          <a:xfrm>
            <a:off x="5135880" y="1176528"/>
            <a:ext cx="5324856" cy="3316224"/>
          </a:xfrm>
          <a:prstGeom prst="rect">
            <a:avLst/>
          </a:prstGeom>
          <a:solidFill>
            <a:srgbClr val="FFFF00"/>
          </a:solidFill>
        </p:spPr>
        <p:txBody>
          <a:bodyPr lIns="0" tIns="0" rIns="0" bIns="0">
            <a:noAutofit/>
          </a:bodyPr>
          <a:p>
            <a:pPr indent="0">
              <a:spcAft>
                <a:spcPts val="1260"/>
              </a:spcAft>
            </a:pPr>
            <a:r>
              <a:rPr lang="en-US" sz="1700">
                <a:solidFill>
                  <a:srgbClr val="FC0000"/>
                </a:solidFill>
                <a:latin typeface="Calibri" panose="020F0502020204030204"/>
              </a:rPr>
              <a:t>//About.cshtml</a:t>
            </a:r>
            <a:endParaRPr lang="en-US" sz="1700">
              <a:solidFill>
                <a:srgbClr val="FC0000"/>
              </a:solidFill>
              <a:latin typeface="Calibri" panose="020F0502020204030204"/>
            </a:endParaRPr>
          </a:p>
          <a:p>
            <a:pPr indent="0">
              <a:spcAft>
                <a:spcPts val="210"/>
              </a:spcAft>
            </a:pPr>
            <a:r>
              <a:rPr lang="en-US" sz="1050">
                <a:latin typeface="Arial" panose="020B0604020202020204"/>
              </a:rPr>
              <a:t>@{</a:t>
            </a:r>
            <a:endParaRPr lang="en-US" sz="1050">
              <a:latin typeface="Arial" panose="020B0604020202020204"/>
            </a:endParaRPr>
          </a:p>
          <a:p>
            <a:pPr indent="0">
              <a:spcAft>
                <a:spcPts val="210"/>
              </a:spcAft>
            </a:pPr>
            <a:r>
              <a:rPr lang="en-US" sz="1050">
                <a:latin typeface="Verdana" panose="020B0604030504040204"/>
              </a:rPr>
              <a:t>ViewBag.Title = </a:t>
            </a:r>
            <a:r>
              <a:rPr lang="en-US" sz="1050">
                <a:solidFill>
                  <a:srgbClr val="9C1413"/>
                </a:solidFill>
                <a:latin typeface="Verdana" panose="020B0604030504040204"/>
              </a:rPr>
              <a:t>"About";</a:t>
            </a:r>
            <a:endParaRPr lang="en-US" sz="1050">
              <a:solidFill>
                <a:srgbClr val="9C1413"/>
              </a:solidFill>
              <a:latin typeface="Verdana" panose="020B0604030504040204"/>
            </a:endParaRPr>
          </a:p>
          <a:p>
            <a:pPr indent="0">
              <a:spcAft>
                <a:spcPts val="210"/>
              </a:spcAft>
            </a:pPr>
            <a:r>
              <a:rPr lang="en-US" sz="2600">
                <a:latin typeface="Calibri" panose="020F0502020204030204"/>
              </a:rPr>
              <a:t>}</a:t>
            </a:r>
            <a:endParaRPr lang="en-US" sz="2600">
              <a:latin typeface="Calibri" panose="020F0502020204030204"/>
            </a:endParaRPr>
          </a:p>
          <a:p>
            <a:pPr indent="0">
              <a:spcAft>
                <a:spcPts val="1260"/>
              </a:spcAft>
            </a:pPr>
            <a:r>
              <a:rPr lang="en-US" sz="1050">
                <a:latin typeface="Verdana" panose="020B0604030504040204"/>
              </a:rPr>
              <a:t>&lt;h2&gt;@ViewBag.Title. </a:t>
            </a:r>
            <a:r>
              <a:rPr lang="en-US" sz="1050">
                <a:solidFill>
                  <a:srgbClr val="430165"/>
                </a:solidFill>
                <a:latin typeface="Verdana" panose="020B0604030504040204"/>
              </a:rPr>
              <a:t>&lt;/h2&gt;</a:t>
            </a:r>
            <a:endParaRPr lang="en-US" sz="1050">
              <a:solidFill>
                <a:srgbClr val="430165"/>
              </a:solidFill>
              <a:latin typeface="Verdana" panose="020B0604030504040204"/>
            </a:endParaRPr>
          </a:p>
          <a:p>
            <a:pPr indent="0">
              <a:spcAft>
                <a:spcPts val="210"/>
              </a:spcAft>
            </a:pPr>
            <a:r>
              <a:rPr lang="en-US" sz="1050">
                <a:solidFill>
                  <a:srgbClr val="430165"/>
                </a:solidFill>
                <a:latin typeface="Verdana" panose="020B0604030504040204"/>
              </a:rPr>
              <a:t>&lt;P&gt;</a:t>
            </a:r>
            <a:endParaRPr lang="en-US" sz="1050">
              <a:solidFill>
                <a:srgbClr val="430165"/>
              </a:solidFill>
              <a:latin typeface="Verdana" panose="020B0604030504040204"/>
            </a:endParaRPr>
          </a:p>
          <a:p>
            <a:pPr indent="0">
              <a:spcAft>
                <a:spcPts val="210"/>
              </a:spcAft>
            </a:pPr>
            <a:r>
              <a:rPr lang="en-US" sz="1050">
                <a:latin typeface="Arial" panose="020B0604020202020204"/>
              </a:rPr>
              <a:t>@{</a:t>
            </a:r>
            <a:endParaRPr lang="en-US" sz="1050">
              <a:latin typeface="Arial" panose="020B0604020202020204"/>
            </a:endParaRPr>
          </a:p>
          <a:p>
            <a:pPr indent="0">
              <a:lnSpc>
                <a:spcPts val="1440"/>
              </a:lnSpc>
              <a:spcAft>
                <a:spcPts val="840"/>
              </a:spcAft>
            </a:pPr>
            <a:r>
              <a:rPr lang="en-US" sz="1050">
                <a:solidFill>
                  <a:srgbClr val="0000FC"/>
                </a:solidFill>
                <a:latin typeface="Verdana" panose="020B0604030504040204"/>
              </a:rPr>
              <a:t>var </a:t>
            </a:r>
            <a:r>
              <a:rPr lang="en-US" sz="1050">
                <a:latin typeface="Verdana" panose="020B0604030504040204"/>
              </a:rPr>
              <a:t>data = (StateManagementDemo.Models.Employee)TempData["Emp"]; TempData. Keep();</a:t>
            </a:r>
            <a:endParaRPr lang="en-US" sz="1050">
              <a:latin typeface="Verdana" panose="020B0604030504040204"/>
            </a:endParaRPr>
          </a:p>
          <a:p>
            <a:pPr indent="0">
              <a:spcAft>
                <a:spcPts val="1260"/>
              </a:spcAft>
            </a:pPr>
            <a:r>
              <a:rPr lang="en-US" sz="1050">
                <a:latin typeface="Verdana" panose="020B0604030504040204"/>
              </a:rPr>
              <a:t>@data. Empid;</a:t>
            </a:r>
            <a:endParaRPr lang="en-US" sz="1050">
              <a:latin typeface="Verdana" panose="020B0604030504040204"/>
            </a:endParaRPr>
          </a:p>
          <a:p>
            <a:pPr indent="0">
              <a:spcAft>
                <a:spcPts val="210"/>
              </a:spcAft>
            </a:pPr>
            <a:r>
              <a:rPr lang="en-US" sz="1050">
                <a:latin typeface="Verdana" panose="020B0604030504040204"/>
              </a:rPr>
              <a:t>@data. Ename;</a:t>
            </a:r>
            <a:endParaRPr lang="en-US" sz="1050">
              <a:latin typeface="Verdana" panose="020B0604030504040204"/>
            </a:endParaRPr>
          </a:p>
          <a:p>
            <a:pPr indent="0">
              <a:spcAft>
                <a:spcPts val="1260"/>
              </a:spcAft>
            </a:pPr>
            <a:r>
              <a:rPr lang="en-US" sz="2600">
                <a:latin typeface="Calibri" panose="020F0502020204030204"/>
              </a:rPr>
              <a:t>}</a:t>
            </a:r>
            <a:endParaRPr lang="en-US" sz="2600">
              <a:latin typeface="Calibri" panose="020F0502020204030204"/>
            </a:endParaRPr>
          </a:p>
          <a:p>
            <a:pPr indent="0"/>
            <a:r>
              <a:rPr lang="en-US" sz="1200">
                <a:solidFill>
                  <a:srgbClr val="430165"/>
                </a:solidFill>
                <a:latin typeface="Calibri" panose="020F0502020204030204"/>
              </a:rPr>
              <a:t>&lt;/p&gt;</a:t>
            </a:r>
            <a:endParaRPr lang="en-US" sz="1200">
              <a:solidFill>
                <a:srgbClr val="430165"/>
              </a:solidFill>
              <a:latin typeface="Calibri" panose="020F0502020204030204"/>
            </a:endParaRPr>
          </a:p>
        </p:txBody>
      </p:sp>
      <p:sp>
        <p:nvSpPr>
          <p:cNvPr id="6" name="Rectangles 5"/>
          <p:cNvSpPr/>
          <p:nvPr/>
        </p:nvSpPr>
        <p:spPr>
          <a:xfrm>
            <a:off x="533400" y="6458712"/>
            <a:ext cx="79248" cy="176784"/>
          </a:xfrm>
          <a:prstGeom prst="rect">
            <a:avLst/>
          </a:prstGeom>
        </p:spPr>
        <p:txBody>
          <a:bodyPr wrap="none" lIns="0" tIns="0" rIns="0" bIns="0">
            <a:noAutofit/>
          </a:bodyPr>
          <a:p>
            <a:pPr indent="0"/>
            <a:r>
              <a:rPr lang="en-US" sz="1100">
                <a:latin typeface="Calibri" panose="020F0502020204030204"/>
              </a:rPr>
              <a:t>}</a:t>
            </a:r>
            <a:endParaRPr lang="en-US" sz="1100">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02920" y="448056"/>
            <a:ext cx="6858000" cy="515112"/>
          </a:xfrm>
          <a:prstGeom prst="rect">
            <a:avLst/>
          </a:prstGeom>
        </p:spPr>
        <p:txBody>
          <a:bodyPr wrap="none" lIns="0" tIns="0" rIns="0" bIns="0">
            <a:noAutofit/>
          </a:bodyPr>
          <a:p>
            <a:pPr indent="0"/>
            <a:r>
              <a:rPr lang="en-US" sz="4400">
                <a:latin typeface="Calibri" panose="020F0502020204030204"/>
              </a:rPr>
              <a:t>Client-Side State Management</a:t>
            </a:r>
            <a:endParaRPr lang="en-US" sz="4400">
              <a:latin typeface="Calibri" panose="020F0502020204030204"/>
            </a:endParaRPr>
          </a:p>
        </p:txBody>
      </p:sp>
      <p:sp>
        <p:nvSpPr>
          <p:cNvPr id="3" name="Rectangles 2"/>
          <p:cNvSpPr/>
          <p:nvPr/>
        </p:nvSpPr>
        <p:spPr>
          <a:xfrm>
            <a:off x="286512" y="1551432"/>
            <a:ext cx="11265408" cy="4882896"/>
          </a:xfrm>
          <a:prstGeom prst="rect">
            <a:avLst/>
          </a:prstGeom>
        </p:spPr>
        <p:txBody>
          <a:bodyPr lIns="0" tIns="0" rIns="0" bIns="0">
            <a:noAutofit/>
          </a:bodyPr>
          <a:p>
            <a:pPr marL="254000" indent="-254000" algn="just">
              <a:spcAft>
                <a:spcPts val="1050"/>
              </a:spcAft>
            </a:pPr>
            <a:r>
              <a:rPr lang="en-US" sz="2300" b="1">
                <a:solidFill>
                  <a:srgbClr val="00AD50"/>
                </a:solidFill>
                <a:latin typeface="Calibri" panose="020F0502020204030204"/>
              </a:rPr>
              <a:t>Cookies:</a:t>
            </a:r>
            <a:endParaRPr lang="en-US" sz="2300" b="1">
              <a:solidFill>
                <a:srgbClr val="00AD50"/>
              </a:solidFill>
              <a:latin typeface="Calibri" panose="020F0502020204030204"/>
            </a:endParaRPr>
          </a:p>
          <a:p>
            <a:pPr marL="254000" indent="-254000" algn="just">
              <a:lnSpc>
                <a:spcPts val="2590"/>
              </a:lnSpc>
              <a:spcAft>
                <a:spcPts val="420"/>
              </a:spcAft>
            </a:pPr>
            <a:r>
              <a:rPr lang="en-US" sz="2300">
                <a:latin typeface="Calibri" panose="020F0502020204030204"/>
              </a:rPr>
              <a:t>•    A cookie is a </a:t>
            </a:r>
            <a:r>
              <a:rPr lang="en-US" sz="2300">
                <a:solidFill>
                  <a:srgbClr val="FC0000"/>
                </a:solidFill>
                <a:latin typeface="Calibri" panose="020F0502020204030204"/>
              </a:rPr>
              <a:t>plain-text file stored by the client </a:t>
            </a:r>
            <a:r>
              <a:rPr lang="en-US" sz="2300">
                <a:latin typeface="Calibri" panose="020F0502020204030204"/>
              </a:rPr>
              <a:t>(usually a browser), tied to a specific website.</a:t>
            </a:r>
            <a:endParaRPr lang="en-US" sz="2300">
              <a:latin typeface="Calibri" panose="020F0502020204030204"/>
            </a:endParaRPr>
          </a:p>
          <a:p>
            <a:pPr marL="254000" indent="-254000" algn="just">
              <a:lnSpc>
                <a:spcPts val="2590"/>
              </a:lnSpc>
              <a:spcAft>
                <a:spcPts val="210"/>
              </a:spcAft>
            </a:pPr>
            <a:r>
              <a:rPr lang="en-US" sz="2300">
                <a:latin typeface="Calibri" panose="020F0502020204030204"/>
              </a:rPr>
              <a:t>•    The client will then allow this specific website </a:t>
            </a:r>
            <a:r>
              <a:rPr lang="en-US" sz="2300">
                <a:solidFill>
                  <a:srgbClr val="FC0000"/>
                </a:solidFill>
                <a:latin typeface="Calibri" panose="020F0502020204030204"/>
              </a:rPr>
              <a:t>to read the information stored </a:t>
            </a:r>
            <a:r>
              <a:rPr lang="en-US" sz="2300">
                <a:latin typeface="Calibri" panose="020F0502020204030204"/>
              </a:rPr>
              <a:t>in this file on subsequent requests, basically allowing the server (or even the client itself) to store information for later use.</a:t>
            </a:r>
            <a:endParaRPr lang="en-US" sz="2300">
              <a:latin typeface="Calibri" panose="020F0502020204030204"/>
            </a:endParaRPr>
          </a:p>
          <a:p>
            <a:pPr marL="254000" indent="0">
              <a:spcAft>
                <a:spcPts val="420"/>
              </a:spcAft>
            </a:pPr>
            <a:r>
              <a:rPr lang="en-US" sz="1500">
                <a:solidFill>
                  <a:srgbClr val="0000FC"/>
                </a:solidFill>
                <a:latin typeface="Calibri" panose="020F0502020204030204"/>
              </a:rPr>
              <a:t>public </a:t>
            </a:r>
            <a:r>
              <a:rPr lang="en-US" sz="1500">
                <a:latin typeface="Calibri" panose="020F0502020204030204"/>
              </a:rPr>
              <a:t>ActionResult Cookietest()</a:t>
            </a:r>
            <a:endParaRPr lang="en-US" sz="1500">
              <a:latin typeface="Calibri" panose="020F0502020204030204"/>
            </a:endParaRPr>
          </a:p>
          <a:p>
            <a:pPr marL="609600" indent="0">
              <a:spcAft>
                <a:spcPts val="210"/>
              </a:spcAft>
            </a:pPr>
            <a:r>
              <a:rPr lang="en-US" sz="2600">
                <a:latin typeface="Calibri" panose="020F0502020204030204"/>
              </a:rPr>
              <a:t>{</a:t>
            </a:r>
            <a:endParaRPr lang="en-US" sz="2600">
              <a:latin typeface="Calibri" panose="020F0502020204030204"/>
            </a:endParaRPr>
          </a:p>
          <a:p>
            <a:pPr marL="812800" marR="3606800" indent="0">
              <a:lnSpc>
                <a:spcPts val="1680"/>
              </a:lnSpc>
              <a:spcAft>
                <a:spcPts val="1050"/>
              </a:spcAft>
            </a:pPr>
            <a:r>
              <a:rPr lang="en-US" sz="1500">
                <a:latin typeface="Calibri" panose="020F0502020204030204"/>
              </a:rPr>
              <a:t>HttpCookie cookie = </a:t>
            </a:r>
            <a:r>
              <a:rPr lang="en-US" sz="1500">
                <a:solidFill>
                  <a:srgbClr val="0000FC"/>
                </a:solidFill>
                <a:latin typeface="Calibri" panose="020F0502020204030204"/>
              </a:rPr>
              <a:t>new </a:t>
            </a:r>
            <a:r>
              <a:rPr lang="en-US" sz="1500">
                <a:solidFill>
                  <a:srgbClr val="470908"/>
                </a:solidFill>
                <a:latin typeface="Calibri" panose="020F0502020204030204"/>
              </a:rPr>
              <a:t>HttpCookie("TestCookie"); </a:t>
            </a:r>
            <a:r>
              <a:rPr lang="en-US" sz="1500">
                <a:latin typeface="Calibri" panose="020F0502020204030204"/>
              </a:rPr>
              <a:t>cookie.Value = </a:t>
            </a:r>
            <a:r>
              <a:rPr lang="en-US" sz="1500">
                <a:solidFill>
                  <a:srgbClr val="9C1413"/>
                </a:solidFill>
                <a:latin typeface="Calibri" panose="020F0502020204030204"/>
              </a:rPr>
              <a:t>"This is test cookie"; </a:t>
            </a:r>
            <a:r>
              <a:rPr lang="en-US" sz="1500">
                <a:solidFill>
                  <a:srgbClr val="008000"/>
                </a:solidFill>
                <a:latin typeface="Calibri" panose="020F0502020204030204"/>
              </a:rPr>
              <a:t>//Setting Cookie value </a:t>
            </a:r>
            <a:r>
              <a:rPr lang="en-US" sz="1500">
                <a:latin typeface="Calibri" panose="020F0502020204030204"/>
              </a:rPr>
              <a:t>this.ControllerContext.HttpContext. Response. Cookies. Add(cookie);</a:t>
            </a:r>
            <a:endParaRPr lang="en-US" sz="1500">
              <a:latin typeface="Calibri" panose="020F0502020204030204"/>
            </a:endParaRPr>
          </a:p>
          <a:p>
            <a:pPr marL="812800" indent="0">
              <a:spcAft>
                <a:spcPts val="420"/>
              </a:spcAft>
            </a:pPr>
            <a:r>
              <a:rPr lang="en-US" sz="1500">
                <a:solidFill>
                  <a:srgbClr val="0000FC"/>
                </a:solidFill>
                <a:latin typeface="Calibri" panose="020F0502020204030204"/>
              </a:rPr>
              <a:t>if </a:t>
            </a:r>
            <a:r>
              <a:rPr lang="en-US" sz="1500">
                <a:latin typeface="Calibri" panose="020F0502020204030204"/>
              </a:rPr>
              <a:t>(this.ControllerContext.HttpContext.Request.Cookies.AIIKeys.Contains("TestCookie"))</a:t>
            </a:r>
            <a:endParaRPr lang="en-US" sz="1500">
              <a:latin typeface="Calibri" panose="020F0502020204030204"/>
            </a:endParaRPr>
          </a:p>
          <a:p>
            <a:pPr marL="812800" indent="0">
              <a:spcAft>
                <a:spcPts val="210"/>
              </a:spcAft>
            </a:pPr>
            <a:r>
              <a:rPr lang="en-US" sz="2600">
                <a:latin typeface="Calibri" panose="020F0502020204030204"/>
              </a:rPr>
              <a:t>{</a:t>
            </a:r>
            <a:endParaRPr lang="en-US" sz="2600">
              <a:latin typeface="Calibri" panose="020F0502020204030204"/>
            </a:endParaRPr>
          </a:p>
          <a:p>
            <a:pPr marL="1003300" indent="0">
              <a:spcAft>
                <a:spcPts val="210"/>
              </a:spcAft>
            </a:pPr>
            <a:r>
              <a:rPr lang="en-US" sz="1500">
                <a:latin typeface="Calibri" panose="020F0502020204030204"/>
              </a:rPr>
              <a:t>HttpCookie cookievar = this.ControllerContext.HttpContext.Request.Cookies["TestCookie"];</a:t>
            </a:r>
            <a:endParaRPr lang="en-US" sz="1500">
              <a:latin typeface="Calibri" panose="020F0502020204030204"/>
            </a:endParaRPr>
          </a:p>
          <a:p>
            <a:pPr marL="1003300" indent="0">
              <a:spcAft>
                <a:spcPts val="420"/>
              </a:spcAft>
            </a:pPr>
            <a:r>
              <a:rPr lang="en-US" sz="1500">
                <a:latin typeface="Calibri" panose="020F0502020204030204"/>
              </a:rPr>
              <a:t>ViewBag.CookieMessage = cookievar. Value;</a:t>
            </a:r>
            <a:endParaRPr lang="en-US" sz="1500">
              <a:latin typeface="Calibri" panose="020F0502020204030204"/>
            </a:endParaRPr>
          </a:p>
          <a:p>
            <a:pPr marL="812800" indent="0">
              <a:spcAft>
                <a:spcPts val="210"/>
              </a:spcAft>
            </a:pPr>
            <a:r>
              <a:rPr lang="en-US" sz="2600">
                <a:latin typeface="Calibri" panose="020F0502020204030204"/>
              </a:rPr>
              <a:t>}</a:t>
            </a:r>
            <a:endParaRPr lang="en-US" sz="2600">
              <a:latin typeface="Calibri" panose="020F0502020204030204"/>
            </a:endParaRPr>
          </a:p>
          <a:p>
            <a:pPr marL="812800" indent="0"/>
            <a:r>
              <a:rPr lang="en-US" sz="1500">
                <a:solidFill>
                  <a:srgbClr val="0000FC"/>
                </a:solidFill>
                <a:latin typeface="Calibri" panose="020F0502020204030204"/>
              </a:rPr>
              <a:t>return </a:t>
            </a:r>
            <a:r>
              <a:rPr lang="en-US" sz="1500">
                <a:latin typeface="Calibri" panose="020F0502020204030204"/>
              </a:rPr>
              <a:t>ViewQ;</a:t>
            </a:r>
            <a:endParaRPr lang="en-US" sz="1500">
              <a:latin typeface="Calibri" panose="020F0502020204030204"/>
            </a:endParaRPr>
          </a:p>
        </p:txBody>
      </p:sp>
      <p:sp>
        <p:nvSpPr>
          <p:cNvPr id="4" name="Rectangles 3"/>
          <p:cNvSpPr/>
          <p:nvPr/>
        </p:nvSpPr>
        <p:spPr>
          <a:xfrm>
            <a:off x="871728" y="6446520"/>
            <a:ext cx="88392" cy="201168"/>
          </a:xfrm>
          <a:prstGeom prst="rect">
            <a:avLst/>
          </a:prstGeom>
        </p:spPr>
        <p:txBody>
          <a:bodyPr wrap="none" lIns="0" tIns="0" rIns="0" bIns="0">
            <a:noAutofit/>
          </a:bodyPr>
          <a:p>
            <a:pPr indent="0"/>
            <a:r>
              <a:rPr lang="en-US" sz="4400">
                <a:latin typeface="Calibri" panose="020F0502020204030204"/>
              </a:rPr>
              <a:t>}</a:t>
            </a:r>
            <a:endParaRPr lang="en-US" sz="44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02920" y="448056"/>
            <a:ext cx="6858000" cy="515112"/>
          </a:xfrm>
          <a:prstGeom prst="rect">
            <a:avLst/>
          </a:prstGeom>
        </p:spPr>
        <p:txBody>
          <a:bodyPr wrap="none" lIns="0" tIns="0" rIns="0" bIns="0">
            <a:noAutofit/>
          </a:bodyPr>
          <a:p>
            <a:pPr indent="0"/>
            <a:r>
              <a:rPr lang="en-US" sz="4400">
                <a:latin typeface="Calibri" panose="020F0502020204030204"/>
              </a:rPr>
              <a:t>Client-Side State Management</a:t>
            </a:r>
            <a:endParaRPr lang="en-US" sz="4400">
              <a:latin typeface="Calibri" panose="020F0502020204030204"/>
            </a:endParaRPr>
          </a:p>
        </p:txBody>
      </p:sp>
      <p:sp>
        <p:nvSpPr>
          <p:cNvPr id="3" name="Rectangles 2"/>
          <p:cNvSpPr/>
          <p:nvPr/>
        </p:nvSpPr>
        <p:spPr>
          <a:xfrm>
            <a:off x="286512" y="1557528"/>
            <a:ext cx="11274552" cy="4928616"/>
          </a:xfrm>
          <a:prstGeom prst="rect">
            <a:avLst/>
          </a:prstGeom>
        </p:spPr>
        <p:txBody>
          <a:bodyPr lIns="0" tIns="0" rIns="0" bIns="0">
            <a:noAutofit/>
          </a:bodyPr>
          <a:p>
            <a:pPr marL="254000" indent="-254000">
              <a:spcAft>
                <a:spcPts val="1260"/>
              </a:spcAft>
            </a:pPr>
            <a:r>
              <a:rPr lang="en-US" sz="2300" b="1">
                <a:solidFill>
                  <a:srgbClr val="00AD50"/>
                </a:solidFill>
                <a:latin typeface="Calibri" panose="020F0502020204030204"/>
              </a:rPr>
              <a:t>Querystring</a:t>
            </a:r>
            <a:endParaRPr lang="en-US" sz="2300" b="1">
              <a:solidFill>
                <a:srgbClr val="00AD50"/>
              </a:solidFill>
              <a:latin typeface="Calibri" panose="020F0502020204030204"/>
            </a:endParaRPr>
          </a:p>
          <a:p>
            <a:pPr marL="254000" indent="-254000">
              <a:lnSpc>
                <a:spcPts val="2590"/>
              </a:lnSpc>
            </a:pPr>
            <a:r>
              <a:rPr lang="en-US" sz="2300">
                <a:latin typeface="Calibri" panose="020F0502020204030204"/>
              </a:rPr>
              <a:t>• A query string is a string variable that is inserted at the end of the page URL. It can be used for sending data over several pages</a:t>
            </a:r>
            <a:endParaRPr lang="en-US" sz="2300">
              <a:latin typeface="Calibri" panose="020F0502020204030204"/>
            </a:endParaRPr>
          </a:p>
          <a:p>
            <a:pPr marL="635000" indent="0">
              <a:spcAft>
                <a:spcPts val="840"/>
              </a:spcAft>
            </a:pPr>
            <a:r>
              <a:rPr lang="en-US" sz="1700">
                <a:solidFill>
                  <a:srgbClr val="FC0000"/>
                </a:solidFill>
                <a:latin typeface="Calibri" panose="020F0502020204030204"/>
              </a:rPr>
              <a:t>//HomeController</a:t>
            </a:r>
            <a:endParaRPr lang="en-US" sz="1700">
              <a:solidFill>
                <a:srgbClr val="FC0000"/>
              </a:solidFill>
              <a:latin typeface="Calibri" panose="020F0502020204030204"/>
            </a:endParaRPr>
          </a:p>
          <a:p>
            <a:pPr marL="635000" indent="0">
              <a:spcAft>
                <a:spcPts val="210"/>
              </a:spcAft>
            </a:pPr>
            <a:r>
              <a:rPr lang="en-US" sz="1500">
                <a:solidFill>
                  <a:srgbClr val="0000FC"/>
                </a:solidFill>
                <a:latin typeface="Calibri" panose="020F0502020204030204"/>
              </a:rPr>
              <a:t>public </a:t>
            </a:r>
            <a:r>
              <a:rPr lang="en-US" sz="1500">
                <a:latin typeface="Calibri" panose="020F0502020204030204"/>
              </a:rPr>
              <a:t>ActionResult QueryStringTest()</a:t>
            </a:r>
            <a:endParaRPr lang="en-US" sz="1500">
              <a:latin typeface="Calibri" panose="020F0502020204030204"/>
            </a:endParaRPr>
          </a:p>
          <a:p>
            <a:pPr marL="1003300" indent="0">
              <a:spcAft>
                <a:spcPts val="210"/>
              </a:spcAft>
            </a:pPr>
            <a:r>
              <a:rPr lang="en-US" sz="2600">
                <a:latin typeface="Calibri" panose="020F0502020204030204"/>
              </a:rPr>
              <a:t>{</a:t>
            </a:r>
            <a:endParaRPr lang="en-US" sz="2600">
              <a:latin typeface="Calibri" panose="020F0502020204030204"/>
            </a:endParaRPr>
          </a:p>
          <a:p>
            <a:pPr marL="1003300" indent="0">
              <a:spcAft>
                <a:spcPts val="210"/>
              </a:spcAft>
            </a:pPr>
            <a:r>
              <a:rPr lang="en-US" sz="1500">
                <a:solidFill>
                  <a:srgbClr val="008000"/>
                </a:solidFill>
                <a:latin typeface="Calibri" panose="020F0502020204030204"/>
              </a:rPr>
              <a:t>//Send Model object in QueryString to another Controller.</a:t>
            </a:r>
            <a:endParaRPr lang="en-US" sz="1500">
              <a:solidFill>
                <a:srgbClr val="008000"/>
              </a:solidFill>
              <a:latin typeface="Calibri" panose="020F0502020204030204"/>
            </a:endParaRPr>
          </a:p>
          <a:p>
            <a:pPr marL="1219200" indent="0">
              <a:spcAft>
                <a:spcPts val="210"/>
              </a:spcAft>
            </a:pPr>
            <a:r>
              <a:rPr lang="en-US" sz="1500">
                <a:solidFill>
                  <a:srgbClr val="0000FC"/>
                </a:solidFill>
                <a:latin typeface="Calibri" panose="020F0502020204030204"/>
              </a:rPr>
              <a:t>return </a:t>
            </a:r>
            <a:r>
              <a:rPr lang="en-US" sz="1500">
                <a:solidFill>
                  <a:srgbClr val="290508"/>
                </a:solidFill>
                <a:latin typeface="Calibri" panose="020F0502020204030204"/>
              </a:rPr>
              <a:t>RedirectToAction("lndex", </a:t>
            </a:r>
            <a:r>
              <a:rPr lang="en-US" sz="1500">
                <a:solidFill>
                  <a:srgbClr val="9C1413"/>
                </a:solidFill>
                <a:latin typeface="Calibri" panose="020F0502020204030204"/>
              </a:rPr>
              <a:t>"Employee", </a:t>
            </a:r>
            <a:r>
              <a:rPr lang="en-US" sz="1500">
                <a:solidFill>
                  <a:srgbClr val="0000FC"/>
                </a:solidFill>
                <a:latin typeface="Calibri" panose="020F0502020204030204"/>
              </a:rPr>
              <a:t>new </a:t>
            </a:r>
            <a:r>
              <a:rPr lang="en-US" sz="1500">
                <a:latin typeface="Calibri" panose="020F0502020204030204"/>
              </a:rPr>
              <a:t>{ Empid = 1, Ename = </a:t>
            </a:r>
            <a:r>
              <a:rPr lang="en-US" sz="1500">
                <a:solidFill>
                  <a:srgbClr val="9C1413"/>
                </a:solidFill>
                <a:latin typeface="Calibri" panose="020F0502020204030204"/>
              </a:rPr>
              <a:t>"Gary"</a:t>
            </a:r>
            <a:r>
              <a:rPr lang="en-US" sz="1500">
                <a:latin typeface="Calibri" panose="020F0502020204030204"/>
              </a:rPr>
              <a:t>});</a:t>
            </a:r>
            <a:endParaRPr lang="en-US" sz="1500">
              <a:latin typeface="Calibri" panose="020F0502020204030204"/>
            </a:endParaRPr>
          </a:p>
          <a:p>
            <a:pPr marL="1003300" indent="0">
              <a:spcAft>
                <a:spcPts val="1470"/>
              </a:spcAft>
            </a:pPr>
            <a:r>
              <a:rPr lang="en-US" sz="2600">
                <a:latin typeface="Calibri" panose="020F0502020204030204"/>
              </a:rPr>
              <a:t>}</a:t>
            </a:r>
            <a:endParaRPr lang="en-US" sz="2600">
              <a:latin typeface="Calibri" panose="020F0502020204030204"/>
            </a:endParaRPr>
          </a:p>
          <a:p>
            <a:pPr marL="444500" indent="0">
              <a:lnSpc>
                <a:spcPts val="1680"/>
              </a:lnSpc>
            </a:pPr>
            <a:r>
              <a:rPr lang="en-US" sz="1700">
                <a:solidFill>
                  <a:srgbClr val="FC0000"/>
                </a:solidFill>
                <a:latin typeface="Calibri" panose="020F0502020204030204"/>
              </a:rPr>
              <a:t>//EmpoyeeController</a:t>
            </a:r>
            <a:endParaRPr lang="en-US" sz="1700">
              <a:solidFill>
                <a:srgbClr val="FC0000"/>
              </a:solidFill>
              <a:latin typeface="Calibri" panose="020F0502020204030204"/>
            </a:endParaRPr>
          </a:p>
          <a:p>
            <a:pPr marL="444500" indent="0">
              <a:lnSpc>
                <a:spcPts val="1680"/>
              </a:lnSpc>
              <a:spcAft>
                <a:spcPts val="210"/>
              </a:spcAft>
            </a:pPr>
            <a:r>
              <a:rPr lang="en-US" sz="1500">
                <a:solidFill>
                  <a:srgbClr val="0000FC"/>
                </a:solidFill>
                <a:latin typeface="Calibri" panose="020F0502020204030204"/>
              </a:rPr>
              <a:t>public </a:t>
            </a:r>
            <a:r>
              <a:rPr lang="en-US" sz="1500">
                <a:latin typeface="Calibri" panose="020F0502020204030204"/>
              </a:rPr>
              <a:t>ActionResult lndex()</a:t>
            </a:r>
            <a:endParaRPr lang="en-US" sz="1500">
              <a:latin typeface="Calibri" panose="020F0502020204030204"/>
            </a:endParaRPr>
          </a:p>
          <a:p>
            <a:pPr marL="812800" indent="0">
              <a:spcAft>
                <a:spcPts val="210"/>
              </a:spcAft>
            </a:pPr>
            <a:r>
              <a:rPr lang="en-US" sz="2600">
                <a:latin typeface="Calibri" panose="020F0502020204030204"/>
              </a:rPr>
              <a:t>{</a:t>
            </a:r>
            <a:endParaRPr lang="en-US" sz="2600">
              <a:latin typeface="Calibri" panose="020F0502020204030204"/>
            </a:endParaRPr>
          </a:p>
          <a:p>
            <a:pPr marL="1003300" indent="0">
              <a:spcAft>
                <a:spcPts val="210"/>
              </a:spcAft>
            </a:pPr>
            <a:r>
              <a:rPr lang="en-US" sz="1500">
                <a:latin typeface="Calibri" panose="020F0502020204030204"/>
              </a:rPr>
              <a:t>Employee obj = </a:t>
            </a:r>
            <a:r>
              <a:rPr lang="en-US" sz="1500">
                <a:solidFill>
                  <a:srgbClr val="0000FC"/>
                </a:solidFill>
                <a:latin typeface="Calibri" panose="020F0502020204030204"/>
              </a:rPr>
              <a:t>new </a:t>
            </a:r>
            <a:r>
              <a:rPr lang="en-US" sz="1500">
                <a:latin typeface="Calibri" panose="020F0502020204030204"/>
              </a:rPr>
              <a:t>Employee()</a:t>
            </a:r>
            <a:endParaRPr lang="en-US" sz="1500">
              <a:latin typeface="Calibri" panose="020F0502020204030204"/>
            </a:endParaRPr>
          </a:p>
          <a:p>
            <a:pPr marL="1003300" indent="0">
              <a:spcAft>
                <a:spcPts val="210"/>
              </a:spcAft>
            </a:pPr>
            <a:r>
              <a:rPr lang="en-US" sz="2600">
                <a:latin typeface="Calibri" panose="020F0502020204030204"/>
              </a:rPr>
              <a:t>{</a:t>
            </a:r>
            <a:endParaRPr lang="en-US" sz="2600">
              <a:latin typeface="Calibri" panose="020F0502020204030204"/>
            </a:endParaRPr>
          </a:p>
          <a:p>
            <a:pPr marL="1219200" indent="0">
              <a:spcAft>
                <a:spcPts val="210"/>
              </a:spcAft>
            </a:pPr>
            <a:r>
              <a:rPr lang="en-US" sz="1500">
                <a:latin typeface="Calibri" panose="020F0502020204030204"/>
              </a:rPr>
              <a:t>Empid = </a:t>
            </a:r>
            <a:r>
              <a:rPr lang="en-US" sz="1500">
                <a:solidFill>
                  <a:srgbClr val="290508"/>
                </a:solidFill>
                <a:latin typeface="Calibri" panose="020F0502020204030204"/>
              </a:rPr>
              <a:t>int.Parse(Request.QueryString["Empid"]),</a:t>
            </a:r>
            <a:endParaRPr lang="en-US" sz="1500">
              <a:solidFill>
                <a:srgbClr val="290508"/>
              </a:solidFill>
              <a:latin typeface="Calibri" panose="020F0502020204030204"/>
            </a:endParaRPr>
          </a:p>
          <a:p>
            <a:pPr marL="1219200" indent="0">
              <a:spcAft>
                <a:spcPts val="210"/>
              </a:spcAft>
            </a:pPr>
            <a:r>
              <a:rPr lang="en-US" sz="1500">
                <a:latin typeface="Calibri" panose="020F0502020204030204"/>
              </a:rPr>
              <a:t>Ename = </a:t>
            </a:r>
            <a:r>
              <a:rPr lang="en-US" sz="1500">
                <a:solidFill>
                  <a:srgbClr val="290508"/>
                </a:solidFill>
                <a:latin typeface="Calibri" panose="020F0502020204030204"/>
              </a:rPr>
              <a:t>Request.QueryString["Ename"]</a:t>
            </a:r>
            <a:endParaRPr lang="en-US" sz="1500">
              <a:solidFill>
                <a:srgbClr val="290508"/>
              </a:solidFill>
              <a:latin typeface="Calibri" panose="020F0502020204030204"/>
            </a:endParaRPr>
          </a:p>
          <a:p>
            <a:pPr marL="1003300" indent="0">
              <a:spcAft>
                <a:spcPts val="210"/>
              </a:spcAft>
            </a:pPr>
            <a:r>
              <a:rPr lang="en-US" sz="2600">
                <a:latin typeface="Calibri" panose="020F0502020204030204"/>
              </a:rPr>
              <a:t>};</a:t>
            </a:r>
            <a:endParaRPr lang="en-US" sz="2600">
              <a:latin typeface="Calibri" panose="020F0502020204030204"/>
            </a:endParaRPr>
          </a:p>
          <a:p>
            <a:pPr marL="1003300" indent="0">
              <a:spcAft>
                <a:spcPts val="210"/>
              </a:spcAft>
            </a:pPr>
            <a:r>
              <a:rPr lang="en-US" sz="1500">
                <a:solidFill>
                  <a:srgbClr val="0000FC"/>
                </a:solidFill>
                <a:latin typeface="Calibri" panose="020F0502020204030204"/>
              </a:rPr>
              <a:t>return </a:t>
            </a:r>
            <a:r>
              <a:rPr lang="en-US" sz="1500">
                <a:latin typeface="Calibri" panose="020F0502020204030204"/>
              </a:rPr>
              <a:t>View(obj);</a:t>
            </a:r>
            <a:endParaRPr lang="en-US" sz="1500">
              <a:latin typeface="Calibri" panose="020F0502020204030204"/>
            </a:endParaRPr>
          </a:p>
          <a:p>
            <a:pPr marL="812800" indent="0"/>
            <a:r>
              <a:rPr lang="en-US" sz="2600">
                <a:latin typeface="Calibri" panose="020F0502020204030204"/>
              </a:rPr>
              <a:t>}</a:t>
            </a:r>
            <a:endParaRPr lang="en-US" sz="2600">
              <a:latin typeface="Calibri" panose="020F0502020204030204"/>
            </a:endParaRPr>
          </a:p>
        </p:txBody>
      </p:sp>
      <p:sp>
        <p:nvSpPr>
          <p:cNvPr id="4" name="Rectangles 3"/>
          <p:cNvSpPr/>
          <p:nvPr/>
        </p:nvSpPr>
        <p:spPr>
          <a:xfrm>
            <a:off x="286512" y="6489192"/>
            <a:ext cx="11274552" cy="146304"/>
          </a:xfrm>
          <a:prstGeom prst="rect">
            <a:avLst/>
          </a:prstGeom>
        </p:spPr>
        <p:txBody>
          <a:bodyPr wrap="none" lIns="0" tIns="0" rIns="0" bIns="0">
            <a:noAutofit/>
          </a:bodyPr>
          <a:p>
            <a:pPr marL="5372100" indent="0" algn="just"/>
            <a:r>
              <a:rPr lang="en-US" sz="1100">
                <a:solidFill>
                  <a:srgbClr val="888888"/>
                </a:solidFill>
                <a:latin typeface="Calibri" panose="020F0502020204030204"/>
              </a:rPr>
              <a:t>By : Dr. Vikrant    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29184" y="478536"/>
            <a:ext cx="5242560" cy="460248"/>
          </a:xfrm>
          <a:prstGeom prst="rect">
            <a:avLst/>
          </a:prstGeom>
          <a:solidFill>
            <a:srgbClr val="FFFF00"/>
          </a:solidFill>
        </p:spPr>
        <p:txBody>
          <a:bodyPr lIns="0" tIns="0" rIns="0" bIns="0">
            <a:noAutofit/>
          </a:bodyPr>
          <a:p>
            <a:pPr marL="419100" indent="0">
              <a:lnSpc>
                <a:spcPts val="2160"/>
              </a:lnSpc>
            </a:pPr>
            <a:r>
              <a:rPr lang="en-US" sz="1700" b="1" spc="-50">
                <a:solidFill>
                  <a:srgbClr val="FC0000"/>
                </a:solidFill>
                <a:latin typeface="Consolas" panose="020B0609020204030204"/>
              </a:rPr>
              <a:t>//QueryStringTest.cshtml of</a:t>
            </a:r>
            <a:endParaRPr lang="en-US" sz="1700" b="1" spc="-50">
              <a:solidFill>
                <a:srgbClr val="FC0000"/>
              </a:solidFill>
              <a:latin typeface="Consolas" panose="020B0609020204030204"/>
            </a:endParaRPr>
          </a:p>
          <a:p>
            <a:pPr marL="419100" indent="0">
              <a:lnSpc>
                <a:spcPts val="2160"/>
              </a:lnSpc>
            </a:pPr>
            <a:r>
              <a:rPr lang="en-US" sz="1700" b="1" spc="-50">
                <a:solidFill>
                  <a:srgbClr val="FC0000"/>
                </a:solidFill>
                <a:latin typeface="Consolas" panose="020B0609020204030204"/>
              </a:rPr>
              <a:t>HomeController</a:t>
            </a:r>
            <a:endParaRPr lang="en-US" sz="1700" b="1" spc="-50">
              <a:solidFill>
                <a:srgbClr val="FC0000"/>
              </a:solidFill>
              <a:latin typeface="Consolas" panose="020B0609020204030204"/>
            </a:endParaRPr>
          </a:p>
        </p:txBody>
      </p:sp>
      <p:sp>
        <p:nvSpPr>
          <p:cNvPr id="3" name="Rectangles 2"/>
          <p:cNvSpPr/>
          <p:nvPr/>
        </p:nvSpPr>
        <p:spPr>
          <a:xfrm>
            <a:off x="329184" y="1325880"/>
            <a:ext cx="5242560" cy="3776472"/>
          </a:xfrm>
          <a:prstGeom prst="rect">
            <a:avLst/>
          </a:prstGeom>
          <a:solidFill>
            <a:srgbClr val="FFFF00"/>
          </a:solidFill>
        </p:spPr>
        <p:txBody>
          <a:bodyPr lIns="0" tIns="0" rIns="0" bIns="0">
            <a:noAutofit/>
          </a:bodyPr>
          <a:p>
            <a:pPr indent="0">
              <a:spcAft>
                <a:spcPts val="210"/>
              </a:spcAft>
            </a:pPr>
            <a:r>
              <a:rPr lang="en-US" sz="1300">
                <a:latin typeface="Arial" panose="020B0604020202020204"/>
              </a:rPr>
              <a:t>@{</a:t>
            </a:r>
            <a:endParaRPr lang="en-US" sz="1300">
              <a:latin typeface="Arial" panose="020B0604020202020204"/>
            </a:endParaRPr>
          </a:p>
          <a:p>
            <a:pPr marL="215900" indent="0">
              <a:spcAft>
                <a:spcPts val="210"/>
              </a:spcAft>
            </a:pPr>
            <a:r>
              <a:rPr lang="en-US" sz="1500">
                <a:latin typeface="Calibri" panose="020F0502020204030204"/>
              </a:rPr>
              <a:t>Layout = </a:t>
            </a:r>
            <a:r>
              <a:rPr lang="en-US" sz="1500">
                <a:solidFill>
                  <a:srgbClr val="0000FC"/>
                </a:solidFill>
                <a:latin typeface="Calibri" panose="020F0502020204030204"/>
              </a:rPr>
              <a:t>null;</a:t>
            </a:r>
            <a:endParaRPr lang="en-US" sz="1500">
              <a:solidFill>
                <a:srgbClr val="0000FC"/>
              </a:solidFill>
              <a:latin typeface="Calibri" panose="020F0502020204030204"/>
            </a:endParaRPr>
          </a:p>
          <a:p>
            <a:pPr indent="0">
              <a:spcAft>
                <a:spcPts val="1260"/>
              </a:spcAft>
            </a:pPr>
            <a:r>
              <a:rPr lang="en-US" sz="2600">
                <a:latin typeface="Calibri" panose="020F0502020204030204"/>
              </a:rPr>
              <a:t>}</a:t>
            </a:r>
            <a:endParaRPr lang="en-US" sz="2600">
              <a:latin typeface="Calibri" panose="020F0502020204030204"/>
            </a:endParaRPr>
          </a:p>
          <a:p>
            <a:pPr indent="0">
              <a:spcAft>
                <a:spcPts val="1260"/>
              </a:spcAft>
            </a:pPr>
            <a:r>
              <a:rPr lang="en-US" sz="1500">
                <a:solidFill>
                  <a:srgbClr val="750910"/>
                </a:solidFill>
                <a:latin typeface="Calibri" panose="020F0502020204030204"/>
              </a:rPr>
              <a:t>dDOCTYPE </a:t>
            </a:r>
            <a:r>
              <a:rPr lang="en-US" sz="1500">
                <a:solidFill>
                  <a:srgbClr val="FC0000"/>
                </a:solidFill>
                <a:latin typeface="Calibri" panose="020F0502020204030204"/>
              </a:rPr>
              <a:t>html&gt;</a:t>
            </a:r>
            <a:endParaRPr lang="en-US" sz="1500">
              <a:solidFill>
                <a:srgbClr val="FC0000"/>
              </a:solidFill>
              <a:latin typeface="Calibri" panose="020F0502020204030204"/>
            </a:endParaRPr>
          </a:p>
          <a:p>
            <a:pPr indent="0">
              <a:lnSpc>
                <a:spcPts val="1680"/>
              </a:lnSpc>
            </a:pPr>
            <a:r>
              <a:rPr lang="en-US" sz="1500">
                <a:solidFill>
                  <a:srgbClr val="580032"/>
                </a:solidFill>
                <a:latin typeface="Calibri" panose="020F0502020204030204"/>
              </a:rPr>
              <a:t>&lt;html&gt;</a:t>
            </a:r>
            <a:endParaRPr lang="en-US" sz="1500">
              <a:solidFill>
                <a:srgbClr val="580032"/>
              </a:solidFill>
              <a:latin typeface="Calibri" panose="020F0502020204030204"/>
            </a:endParaRPr>
          </a:p>
          <a:p>
            <a:pPr indent="0">
              <a:lnSpc>
                <a:spcPts val="1680"/>
              </a:lnSpc>
            </a:pPr>
            <a:r>
              <a:rPr lang="en-US" sz="1500">
                <a:solidFill>
                  <a:srgbClr val="580032"/>
                </a:solidFill>
                <a:latin typeface="Calibri" panose="020F0502020204030204"/>
              </a:rPr>
              <a:t>&lt;head&gt;</a:t>
            </a:r>
            <a:endParaRPr lang="en-US" sz="1500">
              <a:solidFill>
                <a:srgbClr val="580032"/>
              </a:solidFill>
              <a:latin typeface="Calibri" panose="020F0502020204030204"/>
            </a:endParaRPr>
          </a:p>
          <a:p>
            <a:pPr marL="215900" indent="0">
              <a:lnSpc>
                <a:spcPts val="1680"/>
              </a:lnSpc>
            </a:pPr>
            <a:r>
              <a:rPr lang="en-US" sz="1500">
                <a:solidFill>
                  <a:srgbClr val="750910"/>
                </a:solidFill>
                <a:latin typeface="Calibri" panose="020F0502020204030204"/>
              </a:rPr>
              <a:t>&lt;meta </a:t>
            </a:r>
            <a:r>
              <a:rPr lang="en-US" sz="1500">
                <a:solidFill>
                  <a:srgbClr val="5400A9"/>
                </a:solidFill>
                <a:latin typeface="Calibri" panose="020F0502020204030204"/>
              </a:rPr>
              <a:t>name="viewport" content="width=device-width" </a:t>
            </a:r>
            <a:r>
              <a:rPr lang="en-US" sz="1500">
                <a:solidFill>
                  <a:srgbClr val="0000FC"/>
                </a:solidFill>
                <a:latin typeface="Calibri" panose="020F0502020204030204"/>
              </a:rPr>
              <a:t>/&gt; </a:t>
            </a:r>
            <a:r>
              <a:rPr lang="en-US" sz="1500">
                <a:solidFill>
                  <a:srgbClr val="290508"/>
                </a:solidFill>
                <a:latin typeface="Calibri" panose="020F0502020204030204"/>
              </a:rPr>
              <a:t>&lt;title&gt;QueryStringTest&lt;/title&gt;</a:t>
            </a:r>
            <a:endParaRPr lang="en-US" sz="1500">
              <a:solidFill>
                <a:srgbClr val="290508"/>
              </a:solidFill>
              <a:latin typeface="Calibri" panose="020F0502020204030204"/>
            </a:endParaRPr>
          </a:p>
          <a:p>
            <a:pPr indent="0">
              <a:lnSpc>
                <a:spcPts val="1680"/>
              </a:lnSpc>
            </a:pPr>
            <a:r>
              <a:rPr lang="en-US" sz="1500">
                <a:solidFill>
                  <a:srgbClr val="580032"/>
                </a:solidFill>
                <a:latin typeface="Calibri" panose="020F0502020204030204"/>
              </a:rPr>
              <a:t>&lt;/head&gt;</a:t>
            </a:r>
            <a:endParaRPr lang="en-US" sz="1500">
              <a:solidFill>
                <a:srgbClr val="580032"/>
              </a:solidFill>
              <a:latin typeface="Calibri" panose="020F0502020204030204"/>
            </a:endParaRPr>
          </a:p>
          <a:p>
            <a:pPr indent="0">
              <a:lnSpc>
                <a:spcPts val="1680"/>
              </a:lnSpc>
            </a:pPr>
            <a:r>
              <a:rPr lang="en-US" sz="1500">
                <a:solidFill>
                  <a:srgbClr val="580032"/>
                </a:solidFill>
                <a:latin typeface="Calibri" panose="020F0502020204030204"/>
              </a:rPr>
              <a:t>&lt;body&gt;</a:t>
            </a:r>
            <a:endParaRPr lang="en-US" sz="1500">
              <a:solidFill>
                <a:srgbClr val="580032"/>
              </a:solidFill>
              <a:latin typeface="Calibri" panose="020F0502020204030204"/>
            </a:endParaRPr>
          </a:p>
          <a:p>
            <a:pPr marL="215900" indent="0">
              <a:lnSpc>
                <a:spcPts val="1970"/>
              </a:lnSpc>
            </a:pPr>
            <a:r>
              <a:rPr lang="en-US" sz="1500">
                <a:solidFill>
                  <a:srgbClr val="0000A2"/>
                </a:solidFill>
                <a:latin typeface="Calibri" panose="020F0502020204030204"/>
              </a:rPr>
              <a:t>@using </a:t>
            </a:r>
            <a:r>
              <a:rPr lang="en-US" sz="1500">
                <a:solidFill>
                  <a:srgbClr val="290508"/>
                </a:solidFill>
                <a:latin typeface="Calibri" panose="020F0502020204030204"/>
              </a:rPr>
              <a:t>(Html.BeginForm("Formr, </a:t>
            </a:r>
            <a:r>
              <a:rPr lang="en-US" sz="1500">
                <a:solidFill>
                  <a:srgbClr val="9C1413"/>
                </a:solidFill>
                <a:latin typeface="Calibri" panose="020F0502020204030204"/>
              </a:rPr>
              <a:t>"Home", </a:t>
            </a:r>
            <a:r>
              <a:rPr lang="en-US" sz="1500">
                <a:latin typeface="Calibri" panose="020F0502020204030204"/>
              </a:rPr>
              <a:t>FormMethod.Post))</a:t>
            </a:r>
            <a:endParaRPr lang="en-US" sz="1500">
              <a:latin typeface="Calibri" panose="020F0502020204030204"/>
            </a:endParaRPr>
          </a:p>
          <a:p>
            <a:pPr marL="215900" indent="0">
              <a:lnSpc>
                <a:spcPts val="1970"/>
              </a:lnSpc>
            </a:pPr>
            <a:r>
              <a:rPr lang="en-US" sz="2600">
                <a:latin typeface="Calibri" panose="020F0502020204030204"/>
              </a:rPr>
              <a:t>{</a:t>
            </a:r>
            <a:endParaRPr lang="en-US" sz="2600">
              <a:latin typeface="Calibri" panose="020F0502020204030204"/>
            </a:endParaRPr>
          </a:p>
          <a:p>
            <a:pPr marL="419100" indent="0">
              <a:spcAft>
                <a:spcPts val="210"/>
              </a:spcAft>
            </a:pPr>
            <a:r>
              <a:rPr lang="en-US" sz="1500">
                <a:solidFill>
                  <a:srgbClr val="750910"/>
                </a:solidFill>
                <a:latin typeface="Calibri" panose="020F0502020204030204"/>
              </a:rPr>
              <a:t>&lt;input </a:t>
            </a:r>
            <a:r>
              <a:rPr lang="en-US" sz="1500">
                <a:solidFill>
                  <a:srgbClr val="5400A9"/>
                </a:solidFill>
                <a:latin typeface="Calibri" panose="020F0502020204030204"/>
              </a:rPr>
              <a:t>type="submit" </a:t>
            </a:r>
            <a:r>
              <a:rPr lang="en-US" sz="1500">
                <a:solidFill>
                  <a:srgbClr val="71008C"/>
                </a:solidFill>
                <a:latin typeface="Calibri" panose="020F0502020204030204"/>
              </a:rPr>
              <a:t>value-'Send" </a:t>
            </a:r>
            <a:r>
              <a:rPr lang="en-US" sz="1500">
                <a:solidFill>
                  <a:srgbClr val="0000FC"/>
                </a:solidFill>
                <a:latin typeface="Calibri" panose="020F0502020204030204"/>
              </a:rPr>
              <a:t>/&gt;</a:t>
            </a:r>
            <a:endParaRPr lang="en-US" sz="1500">
              <a:solidFill>
                <a:srgbClr val="0000FC"/>
              </a:solidFill>
              <a:latin typeface="Calibri" panose="020F0502020204030204"/>
            </a:endParaRPr>
          </a:p>
          <a:p>
            <a:pPr marL="215900" indent="0">
              <a:spcAft>
                <a:spcPts val="210"/>
              </a:spcAft>
            </a:pPr>
            <a:r>
              <a:rPr lang="en-US" sz="2600">
                <a:latin typeface="Calibri" panose="020F0502020204030204"/>
              </a:rPr>
              <a:t>}</a:t>
            </a:r>
            <a:endParaRPr lang="en-US" sz="2600">
              <a:latin typeface="Calibri" panose="020F0502020204030204"/>
            </a:endParaRPr>
          </a:p>
          <a:p>
            <a:pPr indent="0">
              <a:spcAft>
                <a:spcPts val="210"/>
              </a:spcAft>
            </a:pPr>
            <a:r>
              <a:rPr lang="en-US" sz="1500">
                <a:solidFill>
                  <a:srgbClr val="580032"/>
                </a:solidFill>
                <a:latin typeface="Calibri" panose="020F0502020204030204"/>
              </a:rPr>
              <a:t>&lt;/body&gt;</a:t>
            </a:r>
            <a:endParaRPr lang="en-US" sz="1500">
              <a:solidFill>
                <a:srgbClr val="580032"/>
              </a:solidFill>
              <a:latin typeface="Calibri" panose="020F0502020204030204"/>
            </a:endParaRPr>
          </a:p>
          <a:p>
            <a:pPr indent="0"/>
            <a:r>
              <a:rPr lang="en-US" sz="1500">
                <a:solidFill>
                  <a:srgbClr val="580032"/>
                </a:solidFill>
                <a:latin typeface="Calibri" panose="020F0502020204030204"/>
              </a:rPr>
              <a:t>&lt;/html&gt;</a:t>
            </a:r>
            <a:endParaRPr lang="en-US" sz="1500">
              <a:solidFill>
                <a:srgbClr val="580032"/>
              </a:solidFill>
              <a:latin typeface="Calibri" panose="020F0502020204030204"/>
            </a:endParaRPr>
          </a:p>
        </p:txBody>
      </p:sp>
      <p:sp>
        <p:nvSpPr>
          <p:cNvPr id="4" name="Rectangles 3"/>
          <p:cNvSpPr/>
          <p:nvPr/>
        </p:nvSpPr>
        <p:spPr>
          <a:xfrm>
            <a:off x="5635752" y="6477000"/>
            <a:ext cx="341376" cy="158496"/>
          </a:xfrm>
          <a:prstGeom prst="rect">
            <a:avLst/>
          </a:prstGeom>
        </p:spPr>
        <p:txBody>
          <a:bodyPr wrap="none" lIns="0" tIns="0" rIns="0" bIns="0">
            <a:noAutofit/>
          </a:bodyPr>
          <a:p>
            <a:pPr indent="0"/>
            <a:r>
              <a:rPr lang="en-US" sz="1100">
                <a:solidFill>
                  <a:srgbClr val="888888"/>
                </a:solidFill>
                <a:latin typeface="Calibri" panose="020F0502020204030204"/>
              </a:rPr>
              <a:t>By : D</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85928" y="222504"/>
            <a:ext cx="4788408" cy="225552"/>
          </a:xfrm>
          <a:prstGeom prst="rect">
            <a:avLst/>
          </a:prstGeom>
          <a:solidFill>
            <a:srgbClr val="FFFF00"/>
          </a:solidFill>
        </p:spPr>
        <p:txBody>
          <a:bodyPr wrap="none" lIns="0" tIns="0" rIns="0" bIns="0">
            <a:noAutofit/>
          </a:bodyPr>
          <a:p>
            <a:pPr indent="0"/>
            <a:r>
              <a:rPr lang="en-US" sz="1700" b="1" spc="-50">
                <a:solidFill>
                  <a:srgbClr val="FC0000"/>
                </a:solidFill>
                <a:latin typeface="Consolas" panose="020B0609020204030204"/>
              </a:rPr>
              <a:t>//Index.cshtml of EmployeeController</a:t>
            </a:r>
            <a:endParaRPr lang="en-US" sz="1700" b="1" spc="-50">
              <a:solidFill>
                <a:srgbClr val="FC0000"/>
              </a:solidFill>
              <a:latin typeface="Consolas" panose="020B0609020204030204"/>
            </a:endParaRPr>
          </a:p>
        </p:txBody>
      </p:sp>
      <p:sp>
        <p:nvSpPr>
          <p:cNvPr id="3" name="Rectangles 2"/>
          <p:cNvSpPr/>
          <p:nvPr/>
        </p:nvSpPr>
        <p:spPr>
          <a:xfrm>
            <a:off x="185928" y="594360"/>
            <a:ext cx="4788408" cy="5699760"/>
          </a:xfrm>
          <a:prstGeom prst="rect">
            <a:avLst/>
          </a:prstGeom>
          <a:solidFill>
            <a:srgbClr val="FFFF00"/>
          </a:solidFill>
        </p:spPr>
        <p:txBody>
          <a:bodyPr lIns="0" tIns="0" rIns="0" bIns="0">
            <a:noAutofit/>
          </a:bodyPr>
          <a:p>
            <a:pPr indent="0">
              <a:lnSpc>
                <a:spcPts val="1945"/>
              </a:lnSpc>
            </a:pPr>
            <a:r>
              <a:rPr lang="en-US" sz="1500">
                <a:latin typeface="Calibri" panose="020F0502020204030204"/>
              </a:rPr>
              <a:t>@model StateManagementDemo.Models. Employee</a:t>
            </a:r>
            <a:endParaRPr lang="en-US" sz="1500">
              <a:latin typeface="Calibri" panose="020F0502020204030204"/>
            </a:endParaRPr>
          </a:p>
          <a:p>
            <a:pPr indent="0">
              <a:lnSpc>
                <a:spcPts val="1945"/>
              </a:lnSpc>
            </a:pPr>
            <a:r>
              <a:rPr lang="en-US" sz="1300">
                <a:latin typeface="Arial" panose="020B0604020202020204"/>
              </a:rPr>
              <a:t>@{</a:t>
            </a:r>
            <a:endParaRPr lang="en-US" sz="1300">
              <a:latin typeface="Arial" panose="020B0604020202020204"/>
            </a:endParaRPr>
          </a:p>
          <a:p>
            <a:pPr marL="228600" indent="0">
              <a:spcAft>
                <a:spcPts val="210"/>
              </a:spcAft>
            </a:pPr>
            <a:r>
              <a:rPr lang="en-US" sz="1500">
                <a:latin typeface="Calibri" panose="020F0502020204030204"/>
              </a:rPr>
              <a:t>Layout = </a:t>
            </a:r>
            <a:r>
              <a:rPr lang="en-US" sz="1500">
                <a:solidFill>
                  <a:srgbClr val="0000E1"/>
                </a:solidFill>
                <a:latin typeface="Calibri" panose="020F0502020204030204"/>
              </a:rPr>
              <a:t>null;</a:t>
            </a:r>
            <a:endParaRPr lang="en-US" sz="1500">
              <a:solidFill>
                <a:srgbClr val="0000E1"/>
              </a:solidFill>
              <a:latin typeface="Calibri" panose="020F0502020204030204"/>
            </a:endParaRPr>
          </a:p>
          <a:p>
            <a:pPr indent="0">
              <a:spcAft>
                <a:spcPts val="210"/>
              </a:spcAft>
            </a:pPr>
            <a:r>
              <a:rPr lang="en-US" sz="2600">
                <a:latin typeface="Calibri" panose="020F0502020204030204"/>
              </a:rPr>
              <a:t>}</a:t>
            </a:r>
            <a:endParaRPr lang="en-US" sz="2600">
              <a:latin typeface="Calibri" panose="020F0502020204030204"/>
            </a:endParaRPr>
          </a:p>
          <a:p>
            <a:pPr indent="0">
              <a:lnSpc>
                <a:spcPts val="1680"/>
              </a:lnSpc>
            </a:pPr>
            <a:r>
              <a:rPr lang="en-US" sz="1500">
                <a:solidFill>
                  <a:srgbClr val="580032"/>
                </a:solidFill>
                <a:latin typeface="Calibri" panose="020F0502020204030204"/>
              </a:rPr>
              <a:t>dDOCTYPE </a:t>
            </a:r>
            <a:r>
              <a:rPr lang="en-US" sz="1500">
                <a:solidFill>
                  <a:srgbClr val="C20430"/>
                </a:solidFill>
                <a:latin typeface="Calibri" panose="020F0502020204030204"/>
              </a:rPr>
              <a:t>html&gt;</a:t>
            </a:r>
            <a:endParaRPr lang="en-US" sz="1500">
              <a:solidFill>
                <a:srgbClr val="C20430"/>
              </a:solidFill>
              <a:latin typeface="Calibri" panose="020F0502020204030204"/>
            </a:endParaRPr>
          </a:p>
          <a:p>
            <a:pPr indent="0">
              <a:lnSpc>
                <a:spcPts val="1680"/>
              </a:lnSpc>
            </a:pPr>
            <a:r>
              <a:rPr lang="en-US" sz="1500">
                <a:solidFill>
                  <a:srgbClr val="580032"/>
                </a:solidFill>
                <a:latin typeface="Calibri" panose="020F0502020204030204"/>
              </a:rPr>
              <a:t>&lt;html&gt;</a:t>
            </a:r>
            <a:endParaRPr lang="en-US" sz="1500">
              <a:solidFill>
                <a:srgbClr val="580032"/>
              </a:solidFill>
              <a:latin typeface="Calibri" panose="020F0502020204030204"/>
            </a:endParaRPr>
          </a:p>
          <a:p>
            <a:pPr indent="0">
              <a:lnSpc>
                <a:spcPts val="1680"/>
              </a:lnSpc>
            </a:pPr>
            <a:r>
              <a:rPr lang="en-US" sz="1500">
                <a:solidFill>
                  <a:srgbClr val="580032"/>
                </a:solidFill>
                <a:latin typeface="Calibri" panose="020F0502020204030204"/>
              </a:rPr>
              <a:t>&lt;head&gt;</a:t>
            </a:r>
            <a:endParaRPr lang="en-US" sz="1500">
              <a:solidFill>
                <a:srgbClr val="580032"/>
              </a:solidFill>
              <a:latin typeface="Calibri" panose="020F0502020204030204"/>
            </a:endParaRPr>
          </a:p>
          <a:p>
            <a:pPr marL="228600" indent="0">
              <a:lnSpc>
                <a:spcPts val="1680"/>
              </a:lnSpc>
            </a:pPr>
            <a:r>
              <a:rPr lang="en-US" sz="1500">
                <a:solidFill>
                  <a:srgbClr val="580032"/>
                </a:solidFill>
                <a:latin typeface="Calibri" panose="020F0502020204030204"/>
              </a:rPr>
              <a:t>&lt;meta </a:t>
            </a:r>
            <a:r>
              <a:rPr lang="en-US" sz="1500">
                <a:solidFill>
                  <a:srgbClr val="5400A9"/>
                </a:solidFill>
                <a:latin typeface="Calibri" panose="020F0502020204030204"/>
              </a:rPr>
              <a:t>name="viewport" content="width=device-width" </a:t>
            </a:r>
            <a:r>
              <a:rPr lang="en-US" sz="1500">
                <a:solidFill>
                  <a:srgbClr val="0000E1"/>
                </a:solidFill>
                <a:latin typeface="Calibri" panose="020F0502020204030204"/>
              </a:rPr>
              <a:t>/&gt;</a:t>
            </a:r>
            <a:endParaRPr lang="en-US" sz="1500">
              <a:solidFill>
                <a:srgbClr val="0000E1"/>
              </a:solidFill>
              <a:latin typeface="Calibri" panose="020F0502020204030204"/>
            </a:endParaRPr>
          </a:p>
          <a:p>
            <a:pPr marL="228600" indent="0">
              <a:lnSpc>
                <a:spcPts val="1680"/>
              </a:lnSpc>
            </a:pPr>
            <a:r>
              <a:rPr lang="en-US" sz="1500">
                <a:solidFill>
                  <a:srgbClr val="26001F"/>
                </a:solidFill>
                <a:latin typeface="Calibri" panose="020F0502020204030204"/>
              </a:rPr>
              <a:t>&lt;title&gt;lndex&lt;/title&gt;</a:t>
            </a:r>
            <a:endParaRPr lang="en-US" sz="1500">
              <a:solidFill>
                <a:srgbClr val="26001F"/>
              </a:solidFill>
              <a:latin typeface="Calibri" panose="020F0502020204030204"/>
            </a:endParaRPr>
          </a:p>
          <a:p>
            <a:pPr indent="0">
              <a:lnSpc>
                <a:spcPts val="1680"/>
              </a:lnSpc>
            </a:pPr>
            <a:r>
              <a:rPr lang="en-US" sz="1500">
                <a:solidFill>
                  <a:srgbClr val="580032"/>
                </a:solidFill>
                <a:latin typeface="Calibri" panose="020F0502020204030204"/>
              </a:rPr>
              <a:t>&lt;/head&gt;</a:t>
            </a:r>
            <a:endParaRPr lang="en-US" sz="1500">
              <a:solidFill>
                <a:srgbClr val="580032"/>
              </a:solidFill>
              <a:latin typeface="Calibri" panose="020F0502020204030204"/>
            </a:endParaRPr>
          </a:p>
          <a:p>
            <a:pPr indent="0">
              <a:lnSpc>
                <a:spcPts val="1680"/>
              </a:lnSpc>
            </a:pPr>
            <a:r>
              <a:rPr lang="en-US" sz="1500">
                <a:solidFill>
                  <a:srgbClr val="580032"/>
                </a:solidFill>
                <a:latin typeface="Calibri" panose="020F0502020204030204"/>
              </a:rPr>
              <a:t>&lt;body&gt;</a:t>
            </a:r>
            <a:endParaRPr lang="en-US" sz="1500">
              <a:solidFill>
                <a:srgbClr val="580032"/>
              </a:solidFill>
              <a:latin typeface="Calibri" panose="020F0502020204030204"/>
            </a:endParaRPr>
          </a:p>
          <a:p>
            <a:pPr marL="228600" indent="0">
              <a:lnSpc>
                <a:spcPts val="1680"/>
              </a:lnSpc>
            </a:pPr>
            <a:r>
              <a:rPr lang="en-US" sz="1500">
                <a:solidFill>
                  <a:srgbClr val="580032"/>
                </a:solidFill>
                <a:latin typeface="Calibri" panose="020F0502020204030204"/>
              </a:rPr>
              <a:t>&lt;table </a:t>
            </a:r>
            <a:r>
              <a:rPr lang="en-US" sz="1500">
                <a:solidFill>
                  <a:srgbClr val="C20430"/>
                </a:solidFill>
                <a:latin typeface="Calibri" panose="020F0502020204030204"/>
              </a:rPr>
              <a:t>cellpadding="0" cellspacing="0"&gt;</a:t>
            </a:r>
            <a:endParaRPr lang="en-US" sz="1500">
              <a:solidFill>
                <a:srgbClr val="C20430"/>
              </a:solidFill>
              <a:latin typeface="Calibri" panose="020F0502020204030204"/>
            </a:endParaRPr>
          </a:p>
          <a:p>
            <a:pPr marL="419100" indent="0">
              <a:lnSpc>
                <a:spcPts val="1680"/>
              </a:lnSpc>
            </a:pPr>
            <a:r>
              <a:rPr lang="en-US" sz="1500">
                <a:solidFill>
                  <a:srgbClr val="430165"/>
                </a:solidFill>
                <a:latin typeface="Calibri" panose="020F0502020204030204"/>
              </a:rPr>
              <a:t>&lt;tr&gt;</a:t>
            </a:r>
            <a:endParaRPr lang="en-US" sz="1500">
              <a:solidFill>
                <a:srgbClr val="430165"/>
              </a:solidFill>
              <a:latin typeface="Calibri" panose="020F0502020204030204"/>
            </a:endParaRPr>
          </a:p>
          <a:p>
            <a:pPr marL="419100" indent="203200">
              <a:lnSpc>
                <a:spcPts val="1680"/>
              </a:lnSpc>
            </a:pPr>
            <a:r>
              <a:rPr lang="en-US" sz="1500">
                <a:solidFill>
                  <a:srgbClr val="580032"/>
                </a:solidFill>
                <a:latin typeface="Calibri" panose="020F0502020204030204"/>
              </a:rPr>
              <a:t>&lt;th </a:t>
            </a:r>
            <a:r>
              <a:rPr lang="en-US" sz="1500">
                <a:solidFill>
                  <a:srgbClr val="C20430"/>
                </a:solidFill>
                <a:latin typeface="Calibri" panose="020F0502020204030204"/>
              </a:rPr>
              <a:t>colspan="2" </a:t>
            </a:r>
            <a:r>
              <a:rPr lang="en-US" sz="1500">
                <a:solidFill>
                  <a:srgbClr val="430165"/>
                </a:solidFill>
                <a:latin typeface="Calibri" panose="020F0502020204030204"/>
              </a:rPr>
              <a:t>align="center"&gt;Employee </a:t>
            </a:r>
            <a:r>
              <a:rPr lang="en-US" sz="1500">
                <a:solidFill>
                  <a:srgbClr val="26001F"/>
                </a:solidFill>
                <a:latin typeface="Calibri" panose="020F0502020204030204"/>
              </a:rPr>
              <a:t>Details&lt;/th </a:t>
            </a:r>
            <a:r>
              <a:rPr lang="en-US" sz="1500">
                <a:solidFill>
                  <a:srgbClr val="430165"/>
                </a:solidFill>
                <a:latin typeface="Calibri" panose="020F0502020204030204"/>
              </a:rPr>
              <a:t>&lt;/tr&gt;</a:t>
            </a:r>
            <a:endParaRPr lang="en-US" sz="1500">
              <a:solidFill>
                <a:srgbClr val="430165"/>
              </a:solidFill>
              <a:latin typeface="Calibri" panose="020F0502020204030204"/>
            </a:endParaRPr>
          </a:p>
          <a:p>
            <a:pPr marL="419100" indent="0">
              <a:lnSpc>
                <a:spcPts val="1680"/>
              </a:lnSpc>
            </a:pPr>
            <a:r>
              <a:rPr lang="en-US" sz="1500">
                <a:solidFill>
                  <a:srgbClr val="430165"/>
                </a:solidFill>
                <a:latin typeface="Calibri" panose="020F0502020204030204"/>
              </a:rPr>
              <a:t>&lt;tr&gt;</a:t>
            </a:r>
            <a:endParaRPr lang="en-US" sz="1500">
              <a:solidFill>
                <a:srgbClr val="430165"/>
              </a:solidFill>
              <a:latin typeface="Calibri" panose="020F0502020204030204"/>
            </a:endParaRPr>
          </a:p>
          <a:p>
            <a:pPr marL="419100" indent="203200">
              <a:lnSpc>
                <a:spcPts val="1680"/>
              </a:lnSpc>
            </a:pPr>
            <a:r>
              <a:rPr lang="en-US" sz="1500">
                <a:solidFill>
                  <a:srgbClr val="26001F"/>
                </a:solidFill>
                <a:latin typeface="Calibri" panose="020F0502020204030204"/>
              </a:rPr>
              <a:t>&lt;td&gt;Employee </a:t>
            </a:r>
            <a:r>
              <a:rPr lang="en-US" sz="1500">
                <a:latin typeface="Calibri" panose="020F0502020204030204"/>
              </a:rPr>
              <a:t>ID: </a:t>
            </a:r>
            <a:r>
              <a:rPr lang="en-US" sz="1500">
                <a:solidFill>
                  <a:srgbClr val="430165"/>
                </a:solidFill>
                <a:latin typeface="Calibri" panose="020F0502020204030204"/>
              </a:rPr>
              <a:t>&lt;/td&gt;</a:t>
            </a:r>
            <a:endParaRPr lang="en-US" sz="1500">
              <a:solidFill>
                <a:srgbClr val="430165"/>
              </a:solidFill>
              <a:latin typeface="Calibri" panose="020F0502020204030204"/>
            </a:endParaRPr>
          </a:p>
          <a:p>
            <a:pPr marL="419100" indent="203200">
              <a:lnSpc>
                <a:spcPts val="1680"/>
              </a:lnSpc>
            </a:pPr>
            <a:r>
              <a:rPr lang="en-US" sz="1500">
                <a:solidFill>
                  <a:srgbClr val="26001F"/>
                </a:solidFill>
                <a:latin typeface="Calibri" panose="020F0502020204030204"/>
              </a:rPr>
              <a:t>&lt;td&gt;@Model.Empid&lt;/td&gt;</a:t>
            </a:r>
            <a:endParaRPr lang="en-US" sz="1500">
              <a:solidFill>
                <a:srgbClr val="26001F"/>
              </a:solidFill>
              <a:latin typeface="Calibri" panose="020F0502020204030204"/>
            </a:endParaRPr>
          </a:p>
          <a:p>
            <a:pPr marL="419100" indent="0">
              <a:lnSpc>
                <a:spcPts val="1680"/>
              </a:lnSpc>
            </a:pPr>
            <a:r>
              <a:rPr lang="en-US" sz="1500">
                <a:solidFill>
                  <a:srgbClr val="430165"/>
                </a:solidFill>
                <a:latin typeface="Calibri" panose="020F0502020204030204"/>
              </a:rPr>
              <a:t>&lt;/tr&gt;</a:t>
            </a:r>
            <a:endParaRPr lang="en-US" sz="1500">
              <a:solidFill>
                <a:srgbClr val="430165"/>
              </a:solidFill>
              <a:latin typeface="Calibri" panose="020F0502020204030204"/>
            </a:endParaRPr>
          </a:p>
          <a:p>
            <a:pPr marL="419100" indent="0">
              <a:lnSpc>
                <a:spcPts val="1680"/>
              </a:lnSpc>
            </a:pPr>
            <a:r>
              <a:rPr lang="en-US" sz="1500">
                <a:solidFill>
                  <a:srgbClr val="430165"/>
                </a:solidFill>
                <a:latin typeface="Calibri" panose="020F0502020204030204"/>
              </a:rPr>
              <a:t>&lt;tr&gt;</a:t>
            </a:r>
            <a:endParaRPr lang="en-US" sz="1500">
              <a:solidFill>
                <a:srgbClr val="430165"/>
              </a:solidFill>
              <a:latin typeface="Calibri" panose="020F0502020204030204"/>
            </a:endParaRPr>
          </a:p>
          <a:p>
            <a:pPr marL="419100" indent="203200">
              <a:lnSpc>
                <a:spcPts val="1680"/>
              </a:lnSpc>
            </a:pPr>
            <a:r>
              <a:rPr lang="en-US" sz="1500">
                <a:solidFill>
                  <a:srgbClr val="26001F"/>
                </a:solidFill>
                <a:latin typeface="Calibri" panose="020F0502020204030204"/>
              </a:rPr>
              <a:t>&lt;td&gt;Name: </a:t>
            </a:r>
            <a:r>
              <a:rPr lang="en-US" sz="1500">
                <a:solidFill>
                  <a:srgbClr val="430165"/>
                </a:solidFill>
                <a:latin typeface="Calibri" panose="020F0502020204030204"/>
              </a:rPr>
              <a:t>&lt;/td&gt;</a:t>
            </a:r>
            <a:endParaRPr lang="en-US" sz="1500">
              <a:solidFill>
                <a:srgbClr val="430165"/>
              </a:solidFill>
              <a:latin typeface="Calibri" panose="020F0502020204030204"/>
            </a:endParaRPr>
          </a:p>
          <a:p>
            <a:pPr marL="419100" indent="203200">
              <a:lnSpc>
                <a:spcPts val="1680"/>
              </a:lnSpc>
            </a:pPr>
            <a:r>
              <a:rPr lang="en-US" sz="1500">
                <a:solidFill>
                  <a:srgbClr val="26001F"/>
                </a:solidFill>
                <a:latin typeface="Calibri" panose="020F0502020204030204"/>
              </a:rPr>
              <a:t>&lt;td&gt;@Model.Ename&lt;/td&gt;</a:t>
            </a:r>
            <a:endParaRPr lang="en-US" sz="1500">
              <a:solidFill>
                <a:srgbClr val="26001F"/>
              </a:solidFill>
              <a:latin typeface="Calibri" panose="020F0502020204030204"/>
            </a:endParaRPr>
          </a:p>
          <a:p>
            <a:pPr marL="419100" indent="0">
              <a:lnSpc>
                <a:spcPts val="1680"/>
              </a:lnSpc>
              <a:spcAft>
                <a:spcPts val="1050"/>
              </a:spcAft>
            </a:pPr>
            <a:r>
              <a:rPr lang="en-US" sz="1500">
                <a:solidFill>
                  <a:srgbClr val="430165"/>
                </a:solidFill>
                <a:latin typeface="Calibri" panose="020F0502020204030204"/>
              </a:rPr>
              <a:t>&lt;/tr&gt;</a:t>
            </a:r>
            <a:endParaRPr lang="en-US" sz="1500">
              <a:solidFill>
                <a:srgbClr val="430165"/>
              </a:solidFill>
              <a:latin typeface="Calibri" panose="020F0502020204030204"/>
            </a:endParaRPr>
          </a:p>
          <a:p>
            <a:pPr marL="228600" indent="0">
              <a:lnSpc>
                <a:spcPts val="1655"/>
              </a:lnSpc>
            </a:pPr>
            <a:r>
              <a:rPr lang="en-US" sz="1500">
                <a:solidFill>
                  <a:srgbClr val="580032"/>
                </a:solidFill>
                <a:latin typeface="Calibri" panose="020F0502020204030204"/>
              </a:rPr>
              <a:t>&lt;/table&gt;</a:t>
            </a:r>
            <a:endParaRPr lang="en-US" sz="1500">
              <a:solidFill>
                <a:srgbClr val="580032"/>
              </a:solidFill>
              <a:latin typeface="Calibri" panose="020F0502020204030204"/>
            </a:endParaRPr>
          </a:p>
          <a:p>
            <a:pPr indent="0">
              <a:lnSpc>
                <a:spcPts val="1655"/>
              </a:lnSpc>
            </a:pPr>
            <a:r>
              <a:rPr lang="en-US" sz="1500">
                <a:solidFill>
                  <a:srgbClr val="580032"/>
                </a:solidFill>
                <a:latin typeface="Calibri" panose="020F0502020204030204"/>
              </a:rPr>
              <a:t>&lt;/body&gt;</a:t>
            </a:r>
            <a:endParaRPr lang="en-US" sz="1500">
              <a:solidFill>
                <a:srgbClr val="580032"/>
              </a:solidFill>
              <a:latin typeface="Calibri" panose="020F0502020204030204"/>
            </a:endParaRPr>
          </a:p>
          <a:p>
            <a:pPr indent="0">
              <a:lnSpc>
                <a:spcPts val="1655"/>
              </a:lnSpc>
            </a:pPr>
            <a:r>
              <a:rPr lang="en-US" sz="1500">
                <a:solidFill>
                  <a:srgbClr val="580032"/>
                </a:solidFill>
                <a:latin typeface="Calibri" panose="020F0502020204030204"/>
              </a:rPr>
              <a:t>&lt;/html&gt;</a:t>
            </a:r>
            <a:endParaRPr lang="en-US" sz="1500">
              <a:solidFill>
                <a:srgbClr val="580032"/>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7013448" cy="515112"/>
          </a:xfrm>
          <a:prstGeom prst="rect">
            <a:avLst/>
          </a:prstGeom>
        </p:spPr>
        <p:txBody>
          <a:bodyPr wrap="none" lIns="0" tIns="0" rIns="0" bIns="0">
            <a:noAutofit/>
          </a:bodyPr>
          <a:p>
            <a:pPr indent="0"/>
            <a:r>
              <a:rPr lang="en-US" sz="4400">
                <a:latin typeface="Calibri" panose="020F0502020204030204"/>
              </a:rPr>
              <a:t>Server-Side State Management</a:t>
            </a:r>
            <a:endParaRPr lang="en-US" sz="4400">
              <a:latin typeface="Calibri" panose="020F0502020204030204"/>
            </a:endParaRPr>
          </a:p>
        </p:txBody>
      </p:sp>
      <p:sp>
        <p:nvSpPr>
          <p:cNvPr id="3" name="Rectangles 2"/>
          <p:cNvSpPr/>
          <p:nvPr/>
        </p:nvSpPr>
        <p:spPr>
          <a:xfrm>
            <a:off x="935736" y="1929384"/>
            <a:ext cx="9753600" cy="1072896"/>
          </a:xfrm>
          <a:prstGeom prst="rect">
            <a:avLst/>
          </a:prstGeom>
        </p:spPr>
        <p:txBody>
          <a:bodyPr lIns="0" tIns="0" rIns="0" bIns="0">
            <a:noAutofit/>
          </a:bodyPr>
          <a:p>
            <a:pPr indent="0">
              <a:lnSpc>
                <a:spcPts val="3000"/>
              </a:lnSpc>
              <a:spcAft>
                <a:spcPts val="1050"/>
              </a:spcAft>
            </a:pPr>
            <a:r>
              <a:rPr lang="en-US" sz="2600">
                <a:latin typeface="Calibri" panose="020F0502020204030204"/>
              </a:rPr>
              <a:t>Session : Session state enables you to store and retrieve values for a user when the user navigates to other view in an ASP.NET MVC application</a:t>
            </a:r>
            <a:endParaRPr lang="en-US" sz="2600">
              <a:latin typeface="Calibri" panose="020F0502020204030204"/>
            </a:endParaRPr>
          </a:p>
        </p:txBody>
      </p:sp>
      <p:sp>
        <p:nvSpPr>
          <p:cNvPr id="4" name="Rectangles 3"/>
          <p:cNvSpPr/>
          <p:nvPr/>
        </p:nvSpPr>
        <p:spPr>
          <a:xfrm>
            <a:off x="694944" y="3380232"/>
            <a:ext cx="2017776" cy="207264"/>
          </a:xfrm>
          <a:prstGeom prst="rect">
            <a:avLst/>
          </a:prstGeom>
        </p:spPr>
        <p:txBody>
          <a:bodyPr wrap="none" lIns="0" tIns="0" rIns="0" bIns="0">
            <a:noAutofit/>
          </a:bodyPr>
          <a:p>
            <a:pPr indent="0">
              <a:spcAft>
                <a:spcPts val="1680"/>
              </a:spcAft>
            </a:pPr>
            <a:r>
              <a:rPr lang="en-US" sz="1600">
                <a:solidFill>
                  <a:srgbClr val="FC0000"/>
                </a:solidFill>
                <a:latin typeface="Arial" panose="020B0604020202020204"/>
              </a:rPr>
              <a:t>//EmployeeController</a:t>
            </a:r>
            <a:endParaRPr lang="en-US" sz="1600">
              <a:solidFill>
                <a:srgbClr val="FC0000"/>
              </a:solidFill>
              <a:latin typeface="Arial" panose="020B0604020202020204"/>
            </a:endParaRPr>
          </a:p>
        </p:txBody>
      </p:sp>
      <p:sp>
        <p:nvSpPr>
          <p:cNvPr id="5" name="Rectangles 4"/>
          <p:cNvSpPr/>
          <p:nvPr/>
        </p:nvSpPr>
        <p:spPr>
          <a:xfrm>
            <a:off x="539496" y="3874008"/>
            <a:ext cx="3233928" cy="164592"/>
          </a:xfrm>
          <a:prstGeom prst="rect">
            <a:avLst/>
          </a:prstGeom>
        </p:spPr>
        <p:txBody>
          <a:bodyPr wrap="none" lIns="0" tIns="0" rIns="0" bIns="0">
            <a:noAutofit/>
          </a:bodyPr>
          <a:p>
            <a:pPr indent="0">
              <a:spcAft>
                <a:spcPts val="210"/>
              </a:spcAft>
            </a:pPr>
            <a:r>
              <a:rPr lang="en-US" sz="1500">
                <a:solidFill>
                  <a:srgbClr val="0000FC"/>
                </a:solidFill>
                <a:latin typeface="Calibri" panose="020F0502020204030204"/>
              </a:rPr>
              <a:t>public </a:t>
            </a:r>
            <a:r>
              <a:rPr lang="en-US" sz="1500">
                <a:latin typeface="Calibri" panose="020F0502020204030204"/>
              </a:rPr>
              <a:t>ActionResult Forml (Employee obj)</a:t>
            </a:r>
            <a:endParaRPr lang="en-US" sz="1500">
              <a:latin typeface="Calibri" panose="020F0502020204030204"/>
            </a:endParaRPr>
          </a:p>
        </p:txBody>
      </p:sp>
      <p:sp>
        <p:nvSpPr>
          <p:cNvPr id="6" name="Rectangles 5"/>
          <p:cNvSpPr/>
          <p:nvPr/>
        </p:nvSpPr>
        <p:spPr>
          <a:xfrm>
            <a:off x="874776" y="4087368"/>
            <a:ext cx="51816" cy="164592"/>
          </a:xfrm>
          <a:prstGeom prst="rect">
            <a:avLst/>
          </a:prstGeom>
        </p:spPr>
        <p:txBody>
          <a:bodyPr wrap="none" lIns="0" tIns="0" rIns="0" bIns="0">
            <a:noAutofit/>
          </a:bodyPr>
          <a:p>
            <a:pPr indent="0">
              <a:spcAft>
                <a:spcPts val="210"/>
              </a:spcAft>
            </a:pPr>
            <a:r>
              <a:rPr lang="en-US" sz="2600">
                <a:latin typeface="Calibri" panose="020F0502020204030204"/>
              </a:rPr>
              <a:t>{</a:t>
            </a:r>
            <a:endParaRPr lang="en-US" sz="2600">
              <a:latin typeface="Calibri" panose="020F0502020204030204"/>
            </a:endParaRPr>
          </a:p>
        </p:txBody>
      </p:sp>
      <p:sp>
        <p:nvSpPr>
          <p:cNvPr id="7" name="Rectangles 6"/>
          <p:cNvSpPr/>
          <p:nvPr/>
        </p:nvSpPr>
        <p:spPr>
          <a:xfrm>
            <a:off x="944880" y="4297680"/>
            <a:ext cx="3837432" cy="381000"/>
          </a:xfrm>
          <a:prstGeom prst="rect">
            <a:avLst/>
          </a:prstGeom>
        </p:spPr>
        <p:txBody>
          <a:bodyPr lIns="0" tIns="0" rIns="0" bIns="0">
            <a:noAutofit/>
          </a:bodyPr>
          <a:p>
            <a:pPr indent="0" algn="just">
              <a:lnSpc>
                <a:spcPts val="1680"/>
              </a:lnSpc>
              <a:spcAft>
                <a:spcPts val="210"/>
              </a:spcAft>
            </a:pPr>
            <a:r>
              <a:rPr lang="en-US" sz="1500">
                <a:solidFill>
                  <a:srgbClr val="470908"/>
                </a:solidFill>
                <a:latin typeface="Calibri" panose="020F0502020204030204"/>
              </a:rPr>
              <a:t>Session["empid"] </a:t>
            </a:r>
            <a:r>
              <a:rPr lang="en-US" sz="1500">
                <a:latin typeface="Calibri" panose="020F0502020204030204"/>
              </a:rPr>
              <a:t>= Convert.ToString(obj.EmplD); </a:t>
            </a:r>
            <a:r>
              <a:rPr lang="en-US" sz="1500">
                <a:solidFill>
                  <a:srgbClr val="0000FC"/>
                </a:solidFill>
                <a:latin typeface="Calibri" panose="020F0502020204030204"/>
              </a:rPr>
              <a:t>return </a:t>
            </a:r>
            <a:r>
              <a:rPr lang="en-US" sz="1500">
                <a:solidFill>
                  <a:srgbClr val="470908"/>
                </a:solidFill>
                <a:latin typeface="Calibri" panose="020F0502020204030204"/>
              </a:rPr>
              <a:t>View("lndex");</a:t>
            </a:r>
            <a:endParaRPr lang="en-US" sz="1500">
              <a:solidFill>
                <a:srgbClr val="470908"/>
              </a:solidFill>
              <a:latin typeface="Calibri" panose="020F0502020204030204"/>
            </a:endParaRPr>
          </a:p>
        </p:txBody>
      </p:sp>
      <p:sp>
        <p:nvSpPr>
          <p:cNvPr id="8" name="Rectangles 7"/>
          <p:cNvSpPr/>
          <p:nvPr/>
        </p:nvSpPr>
        <p:spPr>
          <a:xfrm>
            <a:off x="874776" y="4727448"/>
            <a:ext cx="51816" cy="164592"/>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9" name="Rectangles 8"/>
          <p:cNvSpPr/>
          <p:nvPr/>
        </p:nvSpPr>
        <p:spPr>
          <a:xfrm>
            <a:off x="6537960" y="3224784"/>
            <a:ext cx="1377696" cy="213360"/>
          </a:xfrm>
          <a:prstGeom prst="rect">
            <a:avLst/>
          </a:prstGeom>
        </p:spPr>
        <p:txBody>
          <a:bodyPr wrap="none" lIns="0" tIns="0" rIns="0" bIns="0">
            <a:noAutofit/>
          </a:bodyPr>
          <a:p>
            <a:pPr indent="0"/>
            <a:r>
              <a:rPr lang="en-US" sz="1600">
                <a:solidFill>
                  <a:srgbClr val="FC0000"/>
                </a:solidFill>
                <a:latin typeface="Arial" panose="020B0604020202020204"/>
              </a:rPr>
              <a:t>//Index.cshtnnl</a:t>
            </a:r>
            <a:endParaRPr lang="en-US" sz="1600">
              <a:solidFill>
                <a:srgbClr val="FC0000"/>
              </a:solidFill>
              <a:latin typeface="Arial" panose="020B0604020202020204"/>
            </a:endParaRPr>
          </a:p>
        </p:txBody>
      </p:sp>
      <p:sp>
        <p:nvSpPr>
          <p:cNvPr id="10" name="Rectangles 9"/>
          <p:cNvSpPr/>
          <p:nvPr/>
        </p:nvSpPr>
        <p:spPr>
          <a:xfrm>
            <a:off x="6489192" y="3709416"/>
            <a:ext cx="3691128" cy="1005840"/>
          </a:xfrm>
          <a:prstGeom prst="rect">
            <a:avLst/>
          </a:prstGeom>
          <a:solidFill>
            <a:srgbClr val="FFFF00"/>
          </a:solidFill>
        </p:spPr>
        <p:txBody>
          <a:bodyPr lIns="0" tIns="0" rIns="0" bIns="0">
            <a:noAutofit/>
          </a:bodyPr>
          <a:p>
            <a:pPr indent="0">
              <a:spcAft>
                <a:spcPts val="210"/>
              </a:spcAft>
            </a:pPr>
            <a:r>
              <a:rPr lang="en-US" sz="1050">
                <a:latin typeface="Verdana" panose="020B0604030504040204"/>
              </a:rPr>
              <a:t>Session Name :</a:t>
            </a:r>
            <a:endParaRPr lang="en-US" sz="1050">
              <a:latin typeface="Verdana" panose="020B0604030504040204"/>
            </a:endParaRPr>
          </a:p>
          <a:p>
            <a:pPr marL="292100" indent="0">
              <a:spcAft>
                <a:spcPts val="210"/>
              </a:spcAft>
            </a:pPr>
            <a:r>
              <a:rPr lang="en-US" sz="1050">
                <a:solidFill>
                  <a:srgbClr val="000056"/>
                </a:solidFill>
                <a:latin typeface="Verdana" panose="020B0604030504040204"/>
              </a:rPr>
              <a:t>@if </a:t>
            </a:r>
            <a:r>
              <a:rPr lang="en-US" sz="1050">
                <a:solidFill>
                  <a:srgbClr val="470908"/>
                </a:solidFill>
                <a:latin typeface="Verdana" panose="020B0604030504040204"/>
              </a:rPr>
              <a:t>(Session["empid"] </a:t>
            </a:r>
            <a:r>
              <a:rPr lang="en-US" sz="1050">
                <a:latin typeface="Verdana" panose="020B0604030504040204"/>
              </a:rPr>
              <a:t>!= </a:t>
            </a:r>
            <a:r>
              <a:rPr lang="en-US" sz="1050">
                <a:solidFill>
                  <a:srgbClr val="0000E1"/>
                </a:solidFill>
                <a:latin typeface="Verdana" panose="020B0604030504040204"/>
              </a:rPr>
              <a:t>null)</a:t>
            </a:r>
            <a:endParaRPr lang="en-US" sz="1050">
              <a:solidFill>
                <a:srgbClr val="0000E1"/>
              </a:solidFill>
              <a:latin typeface="Verdana" panose="020B0604030504040204"/>
            </a:endParaRPr>
          </a:p>
          <a:p>
            <a:pPr marL="292100" indent="0">
              <a:spcAft>
                <a:spcPts val="1050"/>
              </a:spcAft>
            </a:pPr>
            <a:r>
              <a:rPr lang="en-US" sz="2600">
                <a:latin typeface="Calibri" panose="020F0502020204030204"/>
              </a:rPr>
              <a:t>{</a:t>
            </a:r>
            <a:endParaRPr lang="en-US" sz="2600">
              <a:latin typeface="Calibri" panose="020F0502020204030204"/>
            </a:endParaRPr>
          </a:p>
          <a:p>
            <a:pPr indent="0" algn="r">
              <a:spcAft>
                <a:spcPts val="210"/>
              </a:spcAft>
            </a:pPr>
            <a:r>
              <a:rPr lang="en-US" sz="1050">
                <a:latin typeface="Verdana" panose="020B0604030504040204"/>
              </a:rPr>
              <a:t>@Html.Label(Convert.ToString(Session["empid"]))</a:t>
            </a:r>
            <a:endParaRPr lang="en-US" sz="1050">
              <a:latin typeface="Verdana" panose="020B0604030504040204"/>
            </a:endParaRPr>
          </a:p>
          <a:p>
            <a:pPr marL="292100" indent="0"/>
            <a:r>
              <a:rPr lang="en-US" sz="2600">
                <a:latin typeface="Calibri" panose="020F0502020204030204"/>
              </a:rPr>
              <a:t>}</a:t>
            </a:r>
            <a:endParaRPr lang="en-US" sz="2600">
              <a:latin typeface="Calibri" panose="020F0502020204030204"/>
            </a:endParaRPr>
          </a:p>
        </p:txBody>
      </p:sp>
      <p:sp>
        <p:nvSpPr>
          <p:cNvPr id="11" name="Rectangles 10"/>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2" name="Rectangles 11"/>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7013448" cy="515112"/>
          </a:xfrm>
          <a:prstGeom prst="rect">
            <a:avLst/>
          </a:prstGeom>
        </p:spPr>
        <p:txBody>
          <a:bodyPr wrap="none" lIns="0" tIns="0" rIns="0" bIns="0">
            <a:noAutofit/>
          </a:bodyPr>
          <a:p>
            <a:pPr indent="0"/>
            <a:r>
              <a:rPr lang="en-US" sz="4400">
                <a:latin typeface="Calibri" panose="020F0502020204030204"/>
              </a:rPr>
              <a:t>Server-Side State Management</a:t>
            </a:r>
            <a:endParaRPr lang="en-US" sz="4400">
              <a:latin typeface="Calibri" panose="020F0502020204030204"/>
            </a:endParaRPr>
          </a:p>
        </p:txBody>
      </p:sp>
      <p:sp>
        <p:nvSpPr>
          <p:cNvPr id="3" name="Rectangles 2"/>
          <p:cNvSpPr/>
          <p:nvPr/>
        </p:nvSpPr>
        <p:spPr>
          <a:xfrm>
            <a:off x="963168" y="1905000"/>
            <a:ext cx="10162032" cy="4023360"/>
          </a:xfrm>
          <a:prstGeom prst="rect">
            <a:avLst/>
          </a:prstGeom>
        </p:spPr>
        <p:txBody>
          <a:bodyPr lIns="0" tIns="0" rIns="0" bIns="0">
            <a:noAutofit/>
          </a:bodyPr>
          <a:p>
            <a:pPr marL="203200" indent="-203200">
              <a:lnSpc>
                <a:spcPts val="2810"/>
              </a:lnSpc>
              <a:spcAft>
                <a:spcPts val="420"/>
              </a:spcAft>
            </a:pPr>
            <a:r>
              <a:rPr lang="en-US" sz="2200" b="1">
                <a:latin typeface="Calibri" panose="020F0502020204030204"/>
              </a:rPr>
              <a:t>•    Application State </a:t>
            </a:r>
            <a:r>
              <a:rPr lang="en-US" sz="2600">
                <a:latin typeface="Calibri" panose="020F0502020204030204"/>
              </a:rPr>
              <a:t>: is stored in the </a:t>
            </a:r>
            <a:r>
              <a:rPr lang="en-US" sz="2600">
                <a:solidFill>
                  <a:srgbClr val="FC0000"/>
                </a:solidFill>
                <a:latin typeface="Calibri" panose="020F0502020204030204"/>
              </a:rPr>
              <a:t>memory of the server </a:t>
            </a:r>
            <a:r>
              <a:rPr lang="en-US" sz="2600">
                <a:latin typeface="Calibri" panose="020F0502020204030204"/>
              </a:rPr>
              <a:t>and is faster than storing and retrieving information in a database.</a:t>
            </a:r>
            <a:endParaRPr lang="en-US" sz="2600">
              <a:latin typeface="Calibri" panose="020F0502020204030204"/>
            </a:endParaRPr>
          </a:p>
          <a:p>
            <a:pPr marL="203200" indent="-203200">
              <a:lnSpc>
                <a:spcPts val="2810"/>
              </a:lnSpc>
              <a:spcAft>
                <a:spcPts val="420"/>
              </a:spcAft>
            </a:pPr>
            <a:r>
              <a:rPr lang="en-US" sz="2600">
                <a:latin typeface="Calibri" panose="020F0502020204030204"/>
              </a:rPr>
              <a:t>•    Session sate is specific for a single user session, but Application State is for all users and sessions.</a:t>
            </a:r>
            <a:endParaRPr lang="en-US" sz="2600">
              <a:latin typeface="Calibri" panose="020F0502020204030204"/>
            </a:endParaRPr>
          </a:p>
          <a:p>
            <a:pPr marL="203200" indent="-203200">
              <a:lnSpc>
                <a:spcPts val="2785"/>
              </a:lnSpc>
              <a:spcAft>
                <a:spcPts val="420"/>
              </a:spcAft>
            </a:pPr>
            <a:r>
              <a:rPr lang="en-US" sz="2600">
                <a:latin typeface="Calibri" panose="020F0502020204030204"/>
              </a:rPr>
              <a:t>•Technically the data is shared amongst users by a </a:t>
            </a:r>
            <a:r>
              <a:rPr lang="en-US" sz="2600">
                <a:solidFill>
                  <a:srgbClr val="FC0000"/>
                </a:solidFill>
                <a:latin typeface="Calibri" panose="020F0502020204030204"/>
              </a:rPr>
              <a:t>HTTPApplicationState </a:t>
            </a:r>
            <a:r>
              <a:rPr lang="en-US" sz="2600">
                <a:latin typeface="Calibri" panose="020F0502020204030204"/>
              </a:rPr>
              <a:t>class and the data can be stored here in a key/value pair.</a:t>
            </a:r>
            <a:endParaRPr lang="en-US" sz="2600">
              <a:latin typeface="Calibri" panose="020F0502020204030204"/>
            </a:endParaRPr>
          </a:p>
          <a:p>
            <a:pPr marL="203200" indent="-203200">
              <a:lnSpc>
                <a:spcPts val="2830"/>
              </a:lnSpc>
              <a:spcAft>
                <a:spcPts val="420"/>
              </a:spcAft>
            </a:pPr>
            <a:r>
              <a:rPr lang="en-US" sz="2600">
                <a:latin typeface="Calibri" panose="020F0502020204030204"/>
              </a:rPr>
              <a:t>•    It can also be accessed using the application property of the </a:t>
            </a:r>
            <a:r>
              <a:rPr lang="en-US" sz="2600">
                <a:solidFill>
                  <a:srgbClr val="FC0000"/>
                </a:solidFill>
                <a:latin typeface="Calibri" panose="020F0502020204030204"/>
              </a:rPr>
              <a:t>HTTPContext </a:t>
            </a:r>
            <a:r>
              <a:rPr lang="en-US" sz="2600">
                <a:latin typeface="Calibri" panose="020F0502020204030204"/>
              </a:rPr>
              <a:t>class.</a:t>
            </a:r>
            <a:endParaRPr lang="en-US" sz="2600">
              <a:latin typeface="Calibri" panose="020F0502020204030204"/>
            </a:endParaRPr>
          </a:p>
          <a:p>
            <a:pPr marL="203200" indent="-203200">
              <a:lnSpc>
                <a:spcPts val="2785"/>
              </a:lnSpc>
            </a:pPr>
            <a:r>
              <a:rPr lang="en-US" sz="2600">
                <a:solidFill>
                  <a:srgbClr val="FC0000"/>
                </a:solidFill>
                <a:latin typeface="Calibri" panose="020F0502020204030204"/>
              </a:rPr>
              <a:t>•    Global.asax </a:t>
            </a:r>
            <a:r>
              <a:rPr lang="en-US" sz="2600">
                <a:latin typeface="Calibri" panose="020F0502020204030204"/>
              </a:rPr>
              <a:t>file is used for </a:t>
            </a:r>
            <a:r>
              <a:rPr lang="en-US" sz="2600">
                <a:solidFill>
                  <a:srgbClr val="FC0000"/>
                </a:solidFill>
                <a:latin typeface="Calibri" panose="020F0502020204030204"/>
              </a:rPr>
              <a:t>handling application events </a:t>
            </a:r>
            <a:r>
              <a:rPr lang="en-US" sz="2600">
                <a:latin typeface="Calibri" panose="020F0502020204030204"/>
              </a:rPr>
              <a:t>or methods. It always exists in the root level</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7013448" cy="515112"/>
          </a:xfrm>
          <a:prstGeom prst="rect">
            <a:avLst/>
          </a:prstGeom>
        </p:spPr>
        <p:txBody>
          <a:bodyPr wrap="none" lIns="0" tIns="0" rIns="0" bIns="0">
            <a:noAutofit/>
          </a:bodyPr>
          <a:p>
            <a:pPr indent="0"/>
            <a:r>
              <a:rPr lang="en-US" sz="4400">
                <a:latin typeface="Calibri" panose="020F0502020204030204"/>
              </a:rPr>
              <a:t>Server-Side State Management</a:t>
            </a:r>
            <a:endParaRPr lang="en-US" sz="4400">
              <a:latin typeface="Calibri" panose="020F0502020204030204"/>
            </a:endParaRPr>
          </a:p>
        </p:txBody>
      </p:sp>
      <p:sp>
        <p:nvSpPr>
          <p:cNvPr id="3" name="Rectangles 2"/>
          <p:cNvSpPr/>
          <p:nvPr/>
        </p:nvSpPr>
        <p:spPr>
          <a:xfrm>
            <a:off x="944880" y="1661160"/>
            <a:ext cx="5577840" cy="228600"/>
          </a:xfrm>
          <a:prstGeom prst="rect">
            <a:avLst/>
          </a:prstGeom>
        </p:spPr>
        <p:txBody>
          <a:bodyPr wrap="none" lIns="0" tIns="0" rIns="0" bIns="0">
            <a:noAutofit/>
          </a:bodyPr>
          <a:p>
            <a:pPr indent="0" algn="just">
              <a:lnSpc>
                <a:spcPts val="2160"/>
              </a:lnSpc>
            </a:pPr>
            <a:r>
              <a:rPr lang="en-US" sz="1700">
                <a:solidFill>
                  <a:srgbClr val="1C1929"/>
                </a:solidFill>
                <a:latin typeface="Calibri" panose="020F0502020204030204"/>
              </a:rPr>
              <a:t>Event execution by the HTTPApplication class for any </a:t>
            </a:r>
            <a:endParaRPr lang="en-US" sz="1700">
              <a:solidFill>
                <a:srgbClr val="1C1929"/>
              </a:solidFill>
              <a:latin typeface="Calibri" panose="020F0502020204030204"/>
            </a:endParaRPr>
          </a:p>
        </p:txBody>
      </p:sp>
      <p:sp>
        <p:nvSpPr>
          <p:cNvPr id="4" name="Rectangles 3"/>
          <p:cNvSpPr/>
          <p:nvPr/>
        </p:nvSpPr>
        <p:spPr>
          <a:xfrm>
            <a:off x="935736" y="1935480"/>
            <a:ext cx="2218944" cy="228600"/>
          </a:xfrm>
          <a:prstGeom prst="rect">
            <a:avLst/>
          </a:prstGeom>
        </p:spPr>
        <p:txBody>
          <a:bodyPr wrap="none" lIns="0" tIns="0" rIns="0" bIns="0">
            <a:noAutofit/>
          </a:bodyPr>
          <a:p>
            <a:pPr indent="0" algn="just">
              <a:lnSpc>
                <a:spcPts val="2160"/>
              </a:lnSpc>
            </a:pPr>
            <a:r>
              <a:rPr lang="en-US" sz="1700">
                <a:solidFill>
                  <a:srgbClr val="1C1929"/>
                </a:solidFill>
                <a:latin typeface="Calibri" panose="020F0502020204030204"/>
              </a:rPr>
              <a:t>specific requirement.</a:t>
            </a:r>
            <a:endParaRPr lang="en-US" sz="1700">
              <a:solidFill>
                <a:srgbClr val="1C1929"/>
              </a:solidFill>
              <a:latin typeface="Calibri" panose="020F0502020204030204"/>
            </a:endParaRPr>
          </a:p>
        </p:txBody>
      </p:sp>
      <p:sp>
        <p:nvSpPr>
          <p:cNvPr id="5" name="Rectangles 4"/>
          <p:cNvSpPr/>
          <p:nvPr/>
        </p:nvSpPr>
        <p:spPr>
          <a:xfrm>
            <a:off x="6425184" y="2450592"/>
            <a:ext cx="371856" cy="1170432"/>
          </a:xfrm>
          <a:prstGeom prst="rect">
            <a:avLst/>
          </a:prstGeom>
        </p:spPr>
        <p:txBody>
          <a:bodyPr wrap="none" lIns="0" tIns="0" rIns="0" bIns="0">
            <a:noAutofit/>
          </a:bodyPr>
          <a:p>
            <a:pPr indent="0"/>
            <a:r>
              <a:rPr lang="en-US" sz="13700">
                <a:solidFill>
                  <a:srgbClr val="5584AC"/>
                </a:solidFill>
                <a:latin typeface="Cambria" panose="02040503050406030204"/>
              </a:rPr>
              <a:t>I</a:t>
            </a:r>
            <a:endParaRPr lang="en-US" sz="13700">
              <a:solidFill>
                <a:srgbClr val="5584AC"/>
              </a:solidFill>
              <a:latin typeface="Cambria" panose="02040503050406030204"/>
            </a:endParaRPr>
          </a:p>
        </p:txBody>
      </p:sp>
      <p:sp>
        <p:nvSpPr>
          <p:cNvPr id="6" name="Rectangles 5"/>
          <p:cNvSpPr/>
          <p:nvPr/>
        </p:nvSpPr>
        <p:spPr>
          <a:xfrm>
            <a:off x="6876288" y="2194560"/>
            <a:ext cx="1908048" cy="176784"/>
          </a:xfrm>
          <a:prstGeom prst="rect">
            <a:avLst/>
          </a:prstGeom>
        </p:spPr>
        <p:txBody>
          <a:bodyPr wrap="none" lIns="0" tIns="0" rIns="0" bIns="0">
            <a:noAutofit/>
          </a:bodyPr>
          <a:p>
            <a:pPr indent="0"/>
            <a:r>
              <a:rPr lang="en-US" sz="1050">
                <a:solidFill>
                  <a:srgbClr val="332F38"/>
                </a:solidFill>
                <a:latin typeface="Verdana" panose="020B0604030504040204"/>
              </a:rPr>
              <a:t>Application_BeginRequest</a:t>
            </a:r>
            <a:endParaRPr lang="en-US" sz="1050">
              <a:solidFill>
                <a:srgbClr val="332F38"/>
              </a:solidFill>
              <a:latin typeface="Verdana" panose="020B0604030504040204"/>
            </a:endParaRPr>
          </a:p>
        </p:txBody>
      </p:sp>
      <p:sp>
        <p:nvSpPr>
          <p:cNvPr id="7" name="Rectangles 6"/>
          <p:cNvSpPr/>
          <p:nvPr/>
        </p:nvSpPr>
        <p:spPr>
          <a:xfrm>
            <a:off x="6876288" y="2542032"/>
            <a:ext cx="2401824" cy="188976"/>
          </a:xfrm>
          <a:prstGeom prst="rect">
            <a:avLst/>
          </a:prstGeom>
        </p:spPr>
        <p:txBody>
          <a:bodyPr wrap="none" lIns="0" tIns="0" rIns="0" bIns="0">
            <a:noAutofit/>
          </a:bodyPr>
          <a:p>
            <a:pPr indent="0"/>
            <a:r>
              <a:rPr lang="en-US" sz="1050">
                <a:solidFill>
                  <a:srgbClr val="332F38"/>
                </a:solidFill>
                <a:latin typeface="Verdana" panose="020B0604030504040204"/>
              </a:rPr>
              <a:t>Application_AuthenticateRequest.</a:t>
            </a:r>
            <a:endParaRPr lang="en-US" sz="1050">
              <a:solidFill>
                <a:srgbClr val="332F38"/>
              </a:solidFill>
              <a:latin typeface="Verdana" panose="020B0604030504040204"/>
            </a:endParaRPr>
          </a:p>
        </p:txBody>
      </p:sp>
      <p:sp>
        <p:nvSpPr>
          <p:cNvPr id="8" name="Rectangles 7"/>
          <p:cNvSpPr/>
          <p:nvPr/>
        </p:nvSpPr>
        <p:spPr>
          <a:xfrm>
            <a:off x="6876288" y="2889504"/>
            <a:ext cx="2145792" cy="188976"/>
          </a:xfrm>
          <a:prstGeom prst="rect">
            <a:avLst/>
          </a:prstGeom>
        </p:spPr>
        <p:txBody>
          <a:bodyPr wrap="none" lIns="0" tIns="0" rIns="0" bIns="0">
            <a:noAutofit/>
          </a:bodyPr>
          <a:p>
            <a:pPr indent="0"/>
            <a:r>
              <a:rPr lang="en-US" sz="1050">
                <a:solidFill>
                  <a:srgbClr val="332F38"/>
                </a:solidFill>
                <a:latin typeface="Verdana" panose="020B0604030504040204"/>
              </a:rPr>
              <a:t>Application_Authorizerequest.</a:t>
            </a:r>
            <a:endParaRPr lang="en-US" sz="1050">
              <a:solidFill>
                <a:srgbClr val="332F38"/>
              </a:solidFill>
              <a:latin typeface="Verdana" panose="020B0604030504040204"/>
            </a:endParaRPr>
          </a:p>
        </p:txBody>
      </p:sp>
      <p:sp>
        <p:nvSpPr>
          <p:cNvPr id="9" name="Rectangles 8"/>
          <p:cNvSpPr/>
          <p:nvPr/>
        </p:nvSpPr>
        <p:spPr>
          <a:xfrm>
            <a:off x="6876288" y="3230880"/>
            <a:ext cx="2511552" cy="188976"/>
          </a:xfrm>
          <a:prstGeom prst="rect">
            <a:avLst/>
          </a:prstGeom>
        </p:spPr>
        <p:txBody>
          <a:bodyPr wrap="none" lIns="0" tIns="0" rIns="0" bIns="0">
            <a:noAutofit/>
          </a:bodyPr>
          <a:p>
            <a:pPr indent="0"/>
            <a:r>
              <a:rPr lang="en-US" sz="1050">
                <a:solidFill>
                  <a:srgbClr val="332F38"/>
                </a:solidFill>
                <a:latin typeface="Verdana" panose="020B0604030504040204"/>
              </a:rPr>
              <a:t>Application_ResolveRequestCache.</a:t>
            </a:r>
            <a:endParaRPr lang="en-US" sz="1050">
              <a:solidFill>
                <a:srgbClr val="332F38"/>
              </a:solidFill>
              <a:latin typeface="Verdana" panose="020B0604030504040204"/>
            </a:endParaRPr>
          </a:p>
        </p:txBody>
      </p:sp>
      <p:sp>
        <p:nvSpPr>
          <p:cNvPr id="10" name="Rectangles 9"/>
          <p:cNvSpPr/>
          <p:nvPr/>
        </p:nvSpPr>
        <p:spPr>
          <a:xfrm>
            <a:off x="6690360" y="3538728"/>
            <a:ext cx="3858768" cy="237744"/>
          </a:xfrm>
          <a:prstGeom prst="rect">
            <a:avLst/>
          </a:prstGeom>
        </p:spPr>
        <p:txBody>
          <a:bodyPr wrap="none" lIns="0" tIns="0" rIns="0" bIns="0">
            <a:noAutofit/>
          </a:bodyPr>
          <a:p>
            <a:pPr indent="0"/>
            <a:r>
              <a:rPr lang="en-US" sz="1050">
                <a:latin typeface="Verdana" panose="020B0604030504040204"/>
              </a:rPr>
              <a:t>| • The request is handed off to the appropriate handler.</a:t>
            </a:r>
            <a:endParaRPr lang="en-US" sz="1050">
              <a:latin typeface="Verdana" panose="020B0604030504040204"/>
            </a:endParaRPr>
          </a:p>
        </p:txBody>
      </p:sp>
      <p:sp>
        <p:nvSpPr>
          <p:cNvPr id="11" name="Rectangles 10"/>
          <p:cNvSpPr/>
          <p:nvPr/>
        </p:nvSpPr>
        <p:spPr>
          <a:xfrm>
            <a:off x="6419088" y="3651504"/>
            <a:ext cx="4303776" cy="658368"/>
          </a:xfrm>
          <a:prstGeom prst="rect">
            <a:avLst/>
          </a:prstGeom>
        </p:spPr>
        <p:txBody>
          <a:bodyPr wrap="none" lIns="0" tIns="0" rIns="0" bIns="0">
            <a:noAutofit/>
          </a:bodyPr>
          <a:p>
            <a:pPr indent="0" algn="just"/>
            <a:r>
              <a:rPr lang="en-US" sz="5100">
                <a:solidFill>
                  <a:srgbClr val="5584AC"/>
                </a:solidFill>
                <a:latin typeface="Arial" panose="020B0604020202020204"/>
              </a:rPr>
              <a:t>I</a:t>
            </a:r>
            <a:r>
              <a:rPr lang="en-US" sz="5100">
                <a:solidFill>
                  <a:srgbClr val="332F38"/>
                </a:solidFill>
                <a:latin typeface="Arial" panose="020B0604020202020204"/>
              </a:rPr>
              <a:t>..................................</a:t>
            </a:r>
            <a:r>
              <a:rPr lang="en-US" sz="5100">
                <a:solidFill>
                  <a:srgbClr val="5584AC"/>
                </a:solidFill>
                <a:latin typeface="Arial" panose="020B0604020202020204"/>
              </a:rPr>
              <a:t>.</a:t>
            </a:r>
            <a:r>
              <a:rPr lang="en-US" sz="1000" baseline="30000">
                <a:solidFill>
                  <a:srgbClr val="5584AC"/>
                </a:solidFill>
                <a:latin typeface="Arial" panose="020B0604020202020204"/>
              </a:rPr>
              <a:t>1</a:t>
            </a:r>
            <a:endParaRPr lang="en-US" sz="1000" baseline="30000">
              <a:solidFill>
                <a:srgbClr val="5584AC"/>
              </a:solidFill>
              <a:latin typeface="Arial" panose="020B0604020202020204"/>
            </a:endParaRPr>
          </a:p>
        </p:txBody>
      </p:sp>
      <p:sp>
        <p:nvSpPr>
          <p:cNvPr id="12" name="Rectangles 11"/>
          <p:cNvSpPr/>
          <p:nvPr/>
        </p:nvSpPr>
        <p:spPr>
          <a:xfrm>
            <a:off x="6370320" y="4169664"/>
            <a:ext cx="432816" cy="2200656"/>
          </a:xfrm>
          <a:prstGeom prst="rect">
            <a:avLst/>
          </a:prstGeom>
        </p:spPr>
        <p:txBody>
          <a:bodyPr lIns="0" tIns="0" rIns="0" bIns="0">
            <a:noAutofit/>
          </a:bodyPr>
          <a:p>
            <a:pPr indent="0"/>
            <a:r>
              <a:rPr lang="en-US" sz="4300" spc="-50">
                <a:solidFill>
                  <a:srgbClr val="5584AC"/>
                </a:solidFill>
                <a:latin typeface="Calibri" panose="020F0502020204030204"/>
              </a:rPr>
              <a:t>1</a:t>
            </a:r>
            <a:endParaRPr lang="en-US" sz="4300" spc="-50">
              <a:solidFill>
                <a:srgbClr val="5584AC"/>
              </a:solidFill>
              <a:latin typeface="Calibri" panose="020F0502020204030204"/>
            </a:endParaRPr>
          </a:p>
          <a:p>
            <a:pPr indent="0"/>
            <a:r>
              <a:rPr lang="en-US" sz="2600">
                <a:solidFill>
                  <a:srgbClr val="5584AC"/>
                </a:solidFill>
                <a:latin typeface="Calibri" panose="020F0502020204030204"/>
              </a:rPr>
              <a:t>»</a:t>
            </a:r>
            <a:endParaRPr lang="en-US" sz="2600">
              <a:solidFill>
                <a:srgbClr val="5584AC"/>
              </a:solidFill>
              <a:latin typeface="Calibri" panose="020F0502020204030204"/>
            </a:endParaRPr>
          </a:p>
          <a:p>
            <a:pPr indent="0"/>
            <a:r>
              <a:rPr lang="en-US" sz="1000">
                <a:solidFill>
                  <a:srgbClr val="5584AC"/>
                </a:solidFill>
                <a:latin typeface="Arial" panose="020B0604020202020204"/>
              </a:rPr>
              <a:t>§</a:t>
            </a:r>
            <a:endParaRPr lang="en-US" sz="1000">
              <a:solidFill>
                <a:srgbClr val="5584AC"/>
              </a:solidFill>
              <a:latin typeface="Arial" panose="020B0604020202020204"/>
            </a:endParaRPr>
          </a:p>
          <a:p>
            <a:pPr indent="0"/>
            <a:r>
              <a:rPr lang="en-US" sz="8500">
                <a:solidFill>
                  <a:srgbClr val="5584AC"/>
                </a:solidFill>
                <a:latin typeface="Arial" panose="020B0604020202020204"/>
              </a:rPr>
              <a:t>8</a:t>
            </a:r>
            <a:endParaRPr lang="en-US" sz="8500">
              <a:solidFill>
                <a:srgbClr val="5584AC"/>
              </a:solidFill>
              <a:latin typeface="Arial" panose="020B0604020202020204"/>
            </a:endParaRPr>
          </a:p>
        </p:txBody>
      </p:sp>
      <p:sp>
        <p:nvSpPr>
          <p:cNvPr id="13" name="Rectangles 12"/>
          <p:cNvSpPr/>
          <p:nvPr/>
        </p:nvSpPr>
        <p:spPr>
          <a:xfrm>
            <a:off x="6925056" y="3944112"/>
            <a:ext cx="2417064" cy="146304"/>
          </a:xfrm>
          <a:prstGeom prst="rect">
            <a:avLst/>
          </a:prstGeom>
        </p:spPr>
        <p:txBody>
          <a:bodyPr wrap="none" lIns="0" tIns="0" rIns="0" bIns="0">
            <a:noAutofit/>
          </a:bodyPr>
          <a:p>
            <a:pPr indent="0">
              <a:lnSpc>
                <a:spcPts val="2690"/>
              </a:lnSpc>
            </a:pPr>
            <a:r>
              <a:rPr lang="en-US" sz="1050">
                <a:solidFill>
                  <a:srgbClr val="332F38"/>
                </a:solidFill>
                <a:latin typeface="Verdana" panose="020B0604030504040204"/>
              </a:rPr>
              <a:t>Application_AcquireRequestCache. </a:t>
            </a:r>
            <a:endParaRPr lang="en-US" sz="1050">
              <a:solidFill>
                <a:srgbClr val="332F38"/>
              </a:solidFill>
              <a:latin typeface="Verdana" panose="020B0604030504040204"/>
            </a:endParaRPr>
          </a:p>
        </p:txBody>
      </p:sp>
      <p:sp>
        <p:nvSpPr>
          <p:cNvPr id="14" name="Rectangles 13"/>
          <p:cNvSpPr/>
          <p:nvPr/>
        </p:nvSpPr>
        <p:spPr>
          <a:xfrm>
            <a:off x="6876288" y="4288536"/>
            <a:ext cx="3267456" cy="1182624"/>
          </a:xfrm>
          <a:prstGeom prst="rect">
            <a:avLst/>
          </a:prstGeom>
        </p:spPr>
        <p:txBody>
          <a:bodyPr lIns="0" tIns="0" rIns="0" bIns="0">
            <a:noAutofit/>
          </a:bodyPr>
          <a:p>
            <a:pPr indent="0">
              <a:lnSpc>
                <a:spcPts val="2690"/>
              </a:lnSpc>
            </a:pPr>
            <a:r>
              <a:rPr lang="en-US" sz="1050">
                <a:solidFill>
                  <a:srgbClr val="332F38"/>
                </a:solidFill>
                <a:latin typeface="Verdana" panose="020B0604030504040204"/>
              </a:rPr>
              <a:t>Application_PreRequesthandlerExecute.</a:t>
            </a:r>
            <a:endParaRPr lang="en-US" sz="1050">
              <a:solidFill>
                <a:srgbClr val="332F38"/>
              </a:solidFill>
              <a:latin typeface="Verdana" panose="020B0604030504040204"/>
            </a:endParaRPr>
          </a:p>
          <a:p>
            <a:pPr indent="0">
              <a:lnSpc>
                <a:spcPts val="2615"/>
              </a:lnSpc>
            </a:pPr>
            <a:r>
              <a:rPr lang="en-US" sz="1050">
                <a:solidFill>
                  <a:srgbClr val="332F38"/>
                </a:solidFill>
                <a:latin typeface="Verdana" panose="020B0604030504040204"/>
              </a:rPr>
              <a:t>The appropriate handler executes the request. </a:t>
            </a:r>
            <a:r>
              <a:rPr lang="en-US" sz="1050">
                <a:solidFill>
                  <a:srgbClr val="1C1929"/>
                </a:solidFill>
                <a:latin typeface="Verdana" panose="020B0604030504040204"/>
              </a:rPr>
              <a:t>• </a:t>
            </a:r>
            <a:r>
              <a:rPr lang="en-US" sz="1050">
                <a:solidFill>
                  <a:srgbClr val="332F38"/>
                </a:solidFill>
                <a:latin typeface="Verdana" panose="020B0604030504040204"/>
              </a:rPr>
              <a:t>Application_PostrequesthandlerExecute.</a:t>
            </a:r>
            <a:endParaRPr lang="en-US" sz="1050">
              <a:solidFill>
                <a:srgbClr val="332F38"/>
              </a:solidFill>
              <a:latin typeface="Verdana" panose="020B0604030504040204"/>
            </a:endParaRPr>
          </a:p>
          <a:p>
            <a:pPr indent="0"/>
            <a:r>
              <a:rPr lang="en-US" sz="1050">
                <a:solidFill>
                  <a:srgbClr val="1C1929"/>
                </a:solidFill>
                <a:latin typeface="Verdana" panose="020B0604030504040204"/>
              </a:rPr>
              <a:t>■ </a:t>
            </a:r>
            <a:r>
              <a:rPr lang="en-US" sz="1050">
                <a:solidFill>
                  <a:srgbClr val="332F38"/>
                </a:solidFill>
                <a:latin typeface="Verdana" panose="020B0604030504040204"/>
              </a:rPr>
              <a:t>Application_ReleaseRequestState.</a:t>
            </a:r>
            <a:endParaRPr lang="en-US" sz="1050">
              <a:solidFill>
                <a:srgbClr val="332F38"/>
              </a:solidFill>
              <a:latin typeface="Verdana" panose="020B0604030504040204"/>
            </a:endParaRPr>
          </a:p>
        </p:txBody>
      </p:sp>
      <p:sp>
        <p:nvSpPr>
          <p:cNvPr id="15" name="Rectangles 14"/>
          <p:cNvSpPr/>
          <p:nvPr/>
        </p:nvSpPr>
        <p:spPr>
          <a:xfrm>
            <a:off x="6973824" y="5650992"/>
            <a:ext cx="2481072" cy="176784"/>
          </a:xfrm>
          <a:prstGeom prst="rect">
            <a:avLst/>
          </a:prstGeom>
        </p:spPr>
        <p:txBody>
          <a:bodyPr wrap="none" lIns="0" tIns="0" rIns="0" bIns="0">
            <a:noAutofit/>
          </a:bodyPr>
          <a:p>
            <a:pPr indent="0"/>
            <a:r>
              <a:rPr lang="en-US" sz="1050">
                <a:solidFill>
                  <a:srgbClr val="332F38"/>
                </a:solidFill>
                <a:latin typeface="Verdana" panose="020B0604030504040204"/>
              </a:rPr>
              <a:t>Application_UpdateRequestCache.</a:t>
            </a:r>
            <a:endParaRPr lang="en-US" sz="1050">
              <a:solidFill>
                <a:srgbClr val="332F38"/>
              </a:solidFill>
              <a:latin typeface="Verdana" panose="020B0604030504040204"/>
            </a:endParaRPr>
          </a:p>
        </p:txBody>
      </p:sp>
      <p:sp>
        <p:nvSpPr>
          <p:cNvPr id="16" name="Rectangles 15"/>
          <p:cNvSpPr/>
          <p:nvPr/>
        </p:nvSpPr>
        <p:spPr>
          <a:xfrm>
            <a:off x="6973824" y="5992368"/>
            <a:ext cx="1822704" cy="176784"/>
          </a:xfrm>
          <a:prstGeom prst="rect">
            <a:avLst/>
          </a:prstGeom>
        </p:spPr>
        <p:txBody>
          <a:bodyPr wrap="none" lIns="0" tIns="0" rIns="0" bIns="0">
            <a:noAutofit/>
          </a:bodyPr>
          <a:p>
            <a:pPr indent="0"/>
            <a:r>
              <a:rPr lang="en-US" sz="1050">
                <a:solidFill>
                  <a:srgbClr val="332F38"/>
                </a:solidFill>
                <a:latin typeface="Verdana" panose="020B0604030504040204"/>
              </a:rPr>
              <a:t>Application_EndRequest.</a:t>
            </a:r>
            <a:endParaRPr lang="en-US" sz="1050">
              <a:solidFill>
                <a:srgbClr val="332F38"/>
              </a:solidFill>
              <a:latin typeface="Verdana" panose="020B0604030504040204"/>
            </a:endParaRPr>
          </a:p>
        </p:txBody>
      </p:sp>
      <p:sp>
        <p:nvSpPr>
          <p:cNvPr id="17" name="Rectangles 1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8" name="Rectangles 17"/>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400">
                <a:latin typeface="Calibri" panose="020F0502020204030204"/>
              </a:rPr>
              <a:t>References</a:t>
            </a:r>
            <a:endParaRPr lang="en-US" sz="4400">
              <a:latin typeface="Calibri" panose="020F0502020204030204"/>
            </a:endParaRPr>
          </a:p>
        </p:txBody>
      </p:sp>
      <p:sp>
        <p:nvSpPr>
          <p:cNvPr id="3" name="Rectangles 2"/>
          <p:cNvSpPr/>
          <p:nvPr/>
        </p:nvSpPr>
        <p:spPr>
          <a:xfrm>
            <a:off x="835152" y="1911096"/>
            <a:ext cx="10271760" cy="1176528"/>
          </a:xfrm>
          <a:prstGeom prst="rect">
            <a:avLst/>
          </a:prstGeom>
        </p:spPr>
        <p:txBody>
          <a:bodyPr lIns="0" tIns="0" rIns="0" bIns="0">
            <a:noAutofit/>
          </a:bodyPr>
          <a:p>
            <a:pPr indent="0" algn="just">
              <a:spcAft>
                <a:spcPts val="1260"/>
              </a:spcAft>
            </a:pPr>
            <a:r>
              <a:rPr lang="en-US" sz="2600">
                <a:latin typeface="Calibri" panose="020F0502020204030204"/>
              </a:rPr>
              <a:t>1.    C .Net Web Developers Guide by Syngress</a:t>
            </a:r>
            <a:endParaRPr lang="en-US" sz="2600">
              <a:latin typeface="Calibri" panose="020F0502020204030204"/>
            </a:endParaRPr>
          </a:p>
          <a:p>
            <a:pPr marL="622300" indent="-622300">
              <a:lnSpc>
                <a:spcPts val="3025"/>
              </a:lnSpc>
            </a:pPr>
            <a:r>
              <a:rPr lang="en-US" sz="2600">
                <a:latin typeface="Calibri" panose="020F0502020204030204"/>
              </a:rPr>
              <a:t>2.    ASP.NET 4.5, Covers C# and VB Codes, Black Book, Kogent Learning Solutions Inc.</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463296"/>
            <a:ext cx="2060448" cy="405384"/>
          </a:xfrm>
          <a:prstGeom prst="rect">
            <a:avLst/>
          </a:prstGeom>
        </p:spPr>
        <p:txBody>
          <a:bodyPr wrap="none" lIns="0" tIns="0" rIns="0" bIns="0">
            <a:noAutofit/>
          </a:bodyPr>
          <a:p>
            <a:pPr indent="0"/>
            <a:r>
              <a:rPr lang="en-US" sz="4200">
                <a:latin typeface="Calibri" panose="020F0502020204030204"/>
              </a:rPr>
              <a:t>C# Basics</a:t>
            </a:r>
            <a:endParaRPr lang="en-US" sz="4200">
              <a:latin typeface="Calibri" panose="020F0502020204030204"/>
            </a:endParaRPr>
          </a:p>
        </p:txBody>
      </p:sp>
      <p:sp>
        <p:nvSpPr>
          <p:cNvPr id="3" name="Rectangles 2"/>
          <p:cNvSpPr/>
          <p:nvPr/>
        </p:nvSpPr>
        <p:spPr>
          <a:xfrm>
            <a:off x="920496" y="1658112"/>
            <a:ext cx="9015984" cy="3304032"/>
          </a:xfrm>
          <a:prstGeom prst="rect">
            <a:avLst/>
          </a:prstGeom>
        </p:spPr>
        <p:txBody>
          <a:bodyPr lIns="0" tIns="0" rIns="0" bIns="0">
            <a:noAutofit/>
          </a:bodyPr>
          <a:p>
            <a:pPr indent="0">
              <a:lnSpc>
                <a:spcPts val="4010"/>
              </a:lnSpc>
            </a:pPr>
            <a:r>
              <a:rPr lang="en-US" sz="3100" b="1">
                <a:solidFill>
                  <a:srgbClr val="016DC0"/>
                </a:solidFill>
                <a:latin typeface="Calibri" panose="020F0502020204030204"/>
              </a:rPr>
              <a:t>C# - Programming Structure</a:t>
            </a:r>
            <a:endParaRPr lang="en-US" sz="3100" b="1">
              <a:solidFill>
                <a:srgbClr val="016DC0"/>
              </a:solidFill>
              <a:latin typeface="Calibri" panose="020F0502020204030204"/>
            </a:endParaRPr>
          </a:p>
          <a:p>
            <a:pPr marL="260350" indent="-266700">
              <a:lnSpc>
                <a:spcPts val="4010"/>
              </a:lnSpc>
            </a:pPr>
            <a:r>
              <a:rPr lang="en-US" sz="2200" spc="150">
                <a:latin typeface="Impact" panose="020B0806030902050204"/>
              </a:rPr>
              <a:t>•Namespace declaration</a:t>
            </a:r>
            <a:endParaRPr lang="en-US" sz="2200" spc="150">
              <a:latin typeface="Impact" panose="020B0806030902050204"/>
            </a:endParaRPr>
          </a:p>
          <a:p>
            <a:pPr marL="260350" indent="-266700">
              <a:lnSpc>
                <a:spcPts val="4010"/>
              </a:lnSpc>
            </a:pPr>
            <a:r>
              <a:rPr lang="en-US" sz="2200" spc="150">
                <a:latin typeface="Impact" panose="020B0806030902050204"/>
              </a:rPr>
              <a:t>•A class or structs or interfaces or enums, or delegates</a:t>
            </a:r>
            <a:endParaRPr lang="en-US" sz="2200" spc="150">
              <a:latin typeface="Impact" panose="020B0806030902050204"/>
            </a:endParaRPr>
          </a:p>
          <a:p>
            <a:pPr marL="260350" indent="-266700">
              <a:lnSpc>
                <a:spcPts val="3455"/>
              </a:lnSpc>
              <a:spcAft>
                <a:spcPts val="210"/>
              </a:spcAft>
            </a:pPr>
            <a:r>
              <a:rPr lang="en-US" sz="2200" spc="150">
                <a:latin typeface="Impact" panose="020B0806030902050204"/>
              </a:rPr>
              <a:t>•Members : Constants, fields, methods, properties, indexers, events, operators, constructors, destructors</a:t>
            </a:r>
            <a:endParaRPr lang="en-US" sz="2200" spc="150">
              <a:latin typeface="Impact" panose="020B0806030902050204"/>
            </a:endParaRPr>
          </a:p>
          <a:p>
            <a:pPr marL="260350" indent="-266700">
              <a:spcAft>
                <a:spcPts val="1260"/>
              </a:spcAft>
            </a:pPr>
            <a:r>
              <a:rPr lang="en-US" sz="2200" spc="150">
                <a:latin typeface="Impact" panose="020B0806030902050204"/>
              </a:rPr>
              <a:t>•Statements &amp; Expressions</a:t>
            </a:r>
            <a:endParaRPr lang="en-US" sz="2200" spc="150">
              <a:latin typeface="Impact" panose="020B0806030902050204"/>
            </a:endParaRPr>
          </a:p>
          <a:p>
            <a:pPr marL="260350" indent="-266700"/>
            <a:r>
              <a:rPr lang="en-US" sz="2200" spc="150">
                <a:latin typeface="Impact" panose="020B0806030902050204"/>
              </a:rPr>
              <a:t>•Comments</a:t>
            </a:r>
            <a:endParaRPr lang="en-US" sz="2200" spc="150">
              <a:latin typeface="Impact" panose="020B080603090205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50664" y="865632"/>
            <a:ext cx="3017520" cy="499872"/>
          </a:xfrm>
          <a:prstGeom prst="rect">
            <a:avLst/>
          </a:prstGeom>
        </p:spPr>
        <p:txBody>
          <a:bodyPr wrap="none" lIns="0" tIns="0" rIns="0" bIns="0">
            <a:noAutofit/>
          </a:bodyPr>
          <a:p>
            <a:pPr indent="0" algn="ctr">
              <a:spcAft>
                <a:spcPts val="5250"/>
              </a:spcAft>
            </a:pPr>
            <a:r>
              <a:rPr lang="en-US" sz="5300" b="1" spc="-100">
                <a:solidFill>
                  <a:srgbClr val="BF0000"/>
                </a:solidFill>
                <a:latin typeface="Calibri" panose="020F0502020204030204"/>
              </a:rPr>
              <a:t>Session-16</a:t>
            </a:r>
            <a:endParaRPr lang="en-US" sz="5300" b="1" spc="-100">
              <a:solidFill>
                <a:srgbClr val="BF0000"/>
              </a:solidFill>
              <a:latin typeface="Calibri" panose="020F0502020204030204"/>
            </a:endParaRPr>
          </a:p>
        </p:txBody>
      </p:sp>
      <p:sp>
        <p:nvSpPr>
          <p:cNvPr id="3" name="Rectangles 2"/>
          <p:cNvSpPr/>
          <p:nvPr/>
        </p:nvSpPr>
        <p:spPr>
          <a:xfrm>
            <a:off x="1658112" y="2334768"/>
            <a:ext cx="8787384" cy="2106168"/>
          </a:xfrm>
          <a:prstGeom prst="rect">
            <a:avLst/>
          </a:prstGeom>
        </p:spPr>
        <p:txBody>
          <a:bodyPr lIns="0" tIns="0" rIns="0" bIns="0">
            <a:noAutofit/>
          </a:bodyPr>
          <a:p>
            <a:pPr indent="0" algn="ctr">
              <a:lnSpc>
                <a:spcPts val="5855"/>
              </a:lnSpc>
              <a:spcBef>
                <a:spcPts val="5250"/>
              </a:spcBef>
            </a:pPr>
            <a:r>
              <a:rPr lang="en-US" sz="5300" b="1" spc="-100">
                <a:latin typeface="Calibri" panose="020F0502020204030204"/>
              </a:rPr>
              <a:t>Data Management With ADO.NET, Routing and Request</a:t>
            </a:r>
            <a:endParaRPr lang="en-US" sz="5300" b="1" spc="-100">
              <a:latin typeface="Calibri" panose="020F0502020204030204"/>
            </a:endParaRPr>
          </a:p>
          <a:p>
            <a:pPr indent="0" algn="ctr">
              <a:lnSpc>
                <a:spcPts val="5855"/>
              </a:lnSpc>
            </a:pPr>
            <a:r>
              <a:rPr lang="en-US" sz="5300" b="1" spc="-100">
                <a:latin typeface="Calibri" panose="020F0502020204030204"/>
              </a:rPr>
              <a:t>Life Cycle</a:t>
            </a:r>
            <a:endParaRPr lang="en-US" sz="5300" b="1" spc="-1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3822192" cy="5657088"/>
          </a:xfrm>
          <a:prstGeom prst="rect">
            <a:avLst/>
          </a:prstGeom>
        </p:spPr>
        <p:txBody>
          <a:bodyPr lIns="0" tIns="0" rIns="0" bIns="0">
            <a:noAutofit/>
          </a:bodyPr>
          <a:p>
            <a:pPr indent="0">
              <a:spcAft>
                <a:spcPts val="1890"/>
              </a:spcAft>
            </a:pPr>
            <a:r>
              <a:rPr lang="en-US" sz="4300" spc="-50">
                <a:latin typeface="Calibri" panose="020F0502020204030204"/>
              </a:rPr>
              <a:t>Contents</a:t>
            </a:r>
            <a:endParaRPr lang="en-US" sz="4300" spc="-50">
              <a:latin typeface="Calibri" panose="020F0502020204030204"/>
            </a:endParaRPr>
          </a:p>
          <a:p>
            <a:pPr indent="0">
              <a:lnSpc>
                <a:spcPts val="4010"/>
              </a:lnSpc>
            </a:pPr>
            <a:r>
              <a:rPr lang="en-US" sz="2600">
                <a:latin typeface="Calibri" panose="020F0502020204030204"/>
              </a:rPr>
              <a:t>•What is ADO.NET? •ADO.NET Architecture •ADO.NET Data Providers •ADO.NET Namespaces •ADO.NET objects</a:t>
            </a:r>
            <a:endParaRPr lang="en-US" sz="2600">
              <a:latin typeface="Calibri" panose="020F0502020204030204"/>
            </a:endParaRPr>
          </a:p>
          <a:p>
            <a:pPr indent="0" algn="just">
              <a:lnSpc>
                <a:spcPts val="4010"/>
              </a:lnSpc>
            </a:pPr>
            <a:r>
              <a:rPr lang="en-US" sz="2600">
                <a:latin typeface="Calibri" panose="020F0502020204030204"/>
              </a:rPr>
              <a:t>•    Routing</a:t>
            </a:r>
            <a:endParaRPr lang="en-US" sz="2600">
              <a:latin typeface="Calibri" panose="020F0502020204030204"/>
            </a:endParaRPr>
          </a:p>
          <a:p>
            <a:pPr indent="0" algn="just">
              <a:lnSpc>
                <a:spcPts val="4010"/>
              </a:lnSpc>
            </a:pPr>
            <a:r>
              <a:rPr lang="en-US" sz="2600">
                <a:latin typeface="Calibri" panose="020F0502020204030204"/>
              </a:rPr>
              <a:t>•Configure Routes in MVC</a:t>
            </a:r>
            <a:endParaRPr lang="en-US" sz="2600">
              <a:latin typeface="Calibri" panose="020F0502020204030204"/>
            </a:endParaRPr>
          </a:p>
          <a:p>
            <a:pPr indent="0" algn="just">
              <a:lnSpc>
                <a:spcPts val="4010"/>
              </a:lnSpc>
            </a:pPr>
            <a:r>
              <a:rPr lang="en-US" sz="2600">
                <a:latin typeface="Calibri" panose="020F0502020204030204"/>
              </a:rPr>
              <a:t>•    Multiple Routes</a:t>
            </a:r>
            <a:endParaRPr lang="en-US" sz="2600">
              <a:latin typeface="Calibri" panose="020F0502020204030204"/>
            </a:endParaRPr>
          </a:p>
          <a:p>
            <a:pPr indent="0" algn="just">
              <a:lnSpc>
                <a:spcPts val="4010"/>
              </a:lnSpc>
            </a:pPr>
            <a:r>
              <a:rPr lang="en-US" sz="2600">
                <a:latin typeface="Calibri" panose="020F0502020204030204"/>
              </a:rPr>
              <a:t>•    Register Routes</a:t>
            </a:r>
            <a:endParaRPr lang="en-US" sz="2600">
              <a:latin typeface="Calibri" panose="020F0502020204030204"/>
            </a:endParaRPr>
          </a:p>
          <a:p>
            <a:pPr indent="0" algn="just">
              <a:lnSpc>
                <a:spcPts val="4010"/>
              </a:lnSpc>
            </a:pPr>
            <a:r>
              <a:rPr lang="en-US" sz="2600">
                <a:latin typeface="Calibri" panose="020F0502020204030204"/>
              </a:rPr>
              <a:t>•    Request Life cycle</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4384" y="6470904"/>
            <a:ext cx="926592" cy="164592"/>
          </a:xfrm>
          <a:prstGeom prst="rect">
            <a:avLst/>
          </a:prstGeom>
        </p:spPr>
        <p:txBody>
          <a:bodyPr wrap="none" lIns="0" tIns="0" rIns="0" bIns="0">
            <a:noAutofit/>
          </a:bodyPr>
          <a:p>
            <a:pPr indent="0"/>
            <a:r>
              <a:rPr lang="en-US" sz="900">
                <a:solidFill>
                  <a:srgbClr val="888888"/>
                </a:solidFill>
                <a:latin typeface="Calibri" panose="020F0502020204030204"/>
              </a:rPr>
              <a:t>By : Dr. Vikrant</a:t>
            </a:r>
            <a:endParaRPr lang="en-US" sz="900">
              <a:solidFill>
                <a:srgbClr val="888888"/>
              </a:solidFill>
              <a:latin typeface="Calibri" panose="020F0502020204030204"/>
            </a:endParaRPr>
          </a:p>
        </p:txBody>
      </p:sp>
      <p:sp>
        <p:nvSpPr>
          <p:cNvPr id="3" name="Rectangles 2"/>
          <p:cNvSpPr/>
          <p:nvPr/>
        </p:nvSpPr>
        <p:spPr>
          <a:xfrm>
            <a:off x="557174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4163568" cy="420624"/>
          </a:xfrm>
          <a:prstGeom prst="rect">
            <a:avLst/>
          </a:prstGeom>
        </p:spPr>
        <p:txBody>
          <a:bodyPr wrap="none" lIns="0" tIns="0" rIns="0" bIns="0">
            <a:noAutofit/>
          </a:bodyPr>
          <a:p>
            <a:pPr indent="0">
              <a:spcAft>
                <a:spcPts val="3780"/>
              </a:spcAft>
            </a:pPr>
            <a:r>
              <a:rPr lang="en-US" sz="4300" spc="-50">
                <a:latin typeface="Calibri" panose="020F0502020204030204"/>
              </a:rPr>
              <a:t>What is ADO.NET?</a:t>
            </a:r>
            <a:endParaRPr lang="en-US" sz="4300" spc="-50">
              <a:latin typeface="Calibri" panose="020F0502020204030204"/>
            </a:endParaRPr>
          </a:p>
        </p:txBody>
      </p:sp>
      <p:sp>
        <p:nvSpPr>
          <p:cNvPr id="3" name="Rectangles 2"/>
          <p:cNvSpPr/>
          <p:nvPr/>
        </p:nvSpPr>
        <p:spPr>
          <a:xfrm>
            <a:off x="981456" y="1911096"/>
            <a:ext cx="10253472" cy="2005584"/>
          </a:xfrm>
          <a:prstGeom prst="rect">
            <a:avLst/>
          </a:prstGeom>
        </p:spPr>
        <p:txBody>
          <a:bodyPr lIns="0" tIns="0" rIns="0" bIns="0">
            <a:noAutofit/>
          </a:bodyPr>
          <a:p>
            <a:pPr marL="183515" indent="-241300" algn="just">
              <a:lnSpc>
                <a:spcPts val="3025"/>
              </a:lnSpc>
              <a:spcBef>
                <a:spcPts val="3780"/>
              </a:spcBef>
              <a:spcAft>
                <a:spcPts val="630"/>
              </a:spcAft>
            </a:pPr>
            <a:r>
              <a:rPr lang="en-US" sz="2600">
                <a:latin typeface="Calibri" panose="020F0502020204030204"/>
              </a:rPr>
              <a:t>•The .NET Framework includes its own data access technology, ADO.NET.</a:t>
            </a:r>
            <a:endParaRPr lang="en-US" sz="2600">
              <a:latin typeface="Calibri" panose="020F0502020204030204"/>
            </a:endParaRPr>
          </a:p>
          <a:p>
            <a:pPr marL="183515" indent="-241300" algn="just">
              <a:lnSpc>
                <a:spcPts val="3025"/>
              </a:lnSpc>
            </a:pPr>
            <a:r>
              <a:rPr lang="en-US" sz="2600">
                <a:latin typeface="Calibri" panose="020F0502020204030204"/>
              </a:rPr>
              <a:t>•ADO. NET consists of managed classes that allow .NET applications to </a:t>
            </a:r>
            <a:r>
              <a:rPr lang="en-US" sz="2600">
                <a:solidFill>
                  <a:srgbClr val="FC0000"/>
                </a:solidFill>
                <a:latin typeface="Calibri" panose="020F0502020204030204"/>
              </a:rPr>
              <a:t>connect to data sources </a:t>
            </a:r>
            <a:r>
              <a:rPr lang="en-US" sz="2600">
                <a:latin typeface="Calibri" panose="020F0502020204030204"/>
              </a:rPr>
              <a:t>(usually relational data bases),execute commands, and manage disconnected data</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3462528" y="1795272"/>
            <a:ext cx="3215640" cy="4312920"/>
          </a:xfrm>
          <a:prstGeom prst="rect">
            <a:avLst/>
          </a:prstGeom>
        </p:spPr>
      </p:pic>
      <p:sp>
        <p:nvSpPr>
          <p:cNvPr id="3" name="Rectangles 2"/>
          <p:cNvSpPr/>
          <p:nvPr/>
        </p:nvSpPr>
        <p:spPr>
          <a:xfrm>
            <a:off x="914400" y="813816"/>
            <a:ext cx="5007864" cy="420624"/>
          </a:xfrm>
          <a:prstGeom prst="rect">
            <a:avLst/>
          </a:prstGeom>
        </p:spPr>
        <p:txBody>
          <a:bodyPr wrap="none" lIns="0" tIns="0" rIns="0" bIns="0">
            <a:noAutofit/>
          </a:bodyPr>
          <a:p>
            <a:pPr indent="0"/>
            <a:r>
              <a:rPr lang="en-US" sz="4400">
                <a:latin typeface="Calibri" panose="020F0502020204030204"/>
              </a:rPr>
              <a:t>ADO.NET Architecture</a:t>
            </a:r>
            <a:endParaRPr lang="en-US" sz="44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0" y="1792224"/>
            <a:ext cx="1981200" cy="4315968"/>
          </a:xfrm>
          <a:prstGeom prst="rect">
            <a:avLst/>
          </a:prstGeom>
        </p:spPr>
      </p:pic>
      <p:sp>
        <p:nvSpPr>
          <p:cNvPr id="3" name="Rectangles 2"/>
          <p:cNvSpPr/>
          <p:nvPr/>
        </p:nvSpPr>
        <p:spPr>
          <a:xfrm>
            <a:off x="4498848"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5507736" cy="420624"/>
          </a:xfrm>
          <a:prstGeom prst="rect">
            <a:avLst/>
          </a:prstGeom>
        </p:spPr>
        <p:txBody>
          <a:bodyPr wrap="none" lIns="0" tIns="0" rIns="0" bIns="0">
            <a:noAutofit/>
          </a:bodyPr>
          <a:p>
            <a:pPr indent="0"/>
            <a:r>
              <a:rPr lang="en-US" sz="4400">
                <a:latin typeface="Calibri" panose="020F0502020204030204"/>
              </a:rPr>
              <a:t>ADO.NET Data Providers</a:t>
            </a:r>
            <a:endParaRPr lang="en-US" sz="4400">
              <a:latin typeface="Calibri" panose="020F0502020204030204"/>
            </a:endParaRPr>
          </a:p>
        </p:txBody>
      </p:sp>
      <p:sp>
        <p:nvSpPr>
          <p:cNvPr id="3" name="Rectangles 2"/>
          <p:cNvSpPr/>
          <p:nvPr/>
        </p:nvSpPr>
        <p:spPr>
          <a:xfrm>
            <a:off x="911352" y="1908048"/>
            <a:ext cx="10280904" cy="1965960"/>
          </a:xfrm>
          <a:prstGeom prst="rect">
            <a:avLst/>
          </a:prstGeom>
        </p:spPr>
        <p:txBody>
          <a:bodyPr lIns="0" tIns="0" rIns="0" bIns="0">
            <a:noAutofit/>
          </a:bodyPr>
          <a:p>
            <a:pPr indent="0">
              <a:spcAft>
                <a:spcPts val="840"/>
              </a:spcAft>
            </a:pPr>
            <a:r>
              <a:rPr lang="en-US" sz="2600">
                <a:latin typeface="Calibri" panose="020F0502020204030204"/>
              </a:rPr>
              <a:t>A </a:t>
            </a:r>
            <a:r>
              <a:rPr lang="en-US" sz="2600">
                <a:solidFill>
                  <a:srgbClr val="FC0000"/>
                </a:solidFill>
                <a:latin typeface="Calibri" panose="020F0502020204030204"/>
              </a:rPr>
              <a:t>data provider </a:t>
            </a:r>
            <a:r>
              <a:rPr lang="en-US" sz="2600">
                <a:latin typeface="Calibri" panose="020F0502020204030204"/>
              </a:rPr>
              <a:t>is a set of ADO.NET classes that allows you to :</a:t>
            </a:r>
            <a:endParaRPr lang="en-US" sz="2600">
              <a:latin typeface="Calibri" panose="020F0502020204030204"/>
            </a:endParaRPr>
          </a:p>
          <a:p>
            <a:pPr marL="533400" indent="0" algn="just">
              <a:spcAft>
                <a:spcPts val="840"/>
              </a:spcAft>
            </a:pPr>
            <a:r>
              <a:rPr lang="en-US" sz="2300">
                <a:latin typeface="Calibri" panose="020F0502020204030204"/>
              </a:rPr>
              <a:t>•    access a specific database</a:t>
            </a:r>
            <a:endParaRPr lang="en-US" sz="2300">
              <a:latin typeface="Calibri" panose="020F0502020204030204"/>
            </a:endParaRPr>
          </a:p>
          <a:p>
            <a:pPr marL="533400" indent="0" algn="just">
              <a:spcAft>
                <a:spcPts val="1260"/>
              </a:spcAft>
            </a:pPr>
            <a:r>
              <a:rPr lang="en-US" sz="2300">
                <a:latin typeface="Calibri" panose="020F0502020204030204"/>
              </a:rPr>
              <a:t>•    execute SQL commands and retrieve data.</a:t>
            </a:r>
            <a:endParaRPr lang="en-US" sz="2300">
              <a:latin typeface="Calibri" panose="020F0502020204030204"/>
            </a:endParaRPr>
          </a:p>
          <a:p>
            <a:pPr marL="266700" indent="0" algn="just">
              <a:lnSpc>
                <a:spcPts val="3025"/>
              </a:lnSpc>
            </a:pPr>
            <a:r>
              <a:rPr lang="en-US" sz="2600">
                <a:latin typeface="Calibri" panose="020F0502020204030204"/>
              </a:rPr>
              <a:t>Essentially, a data provider is a </a:t>
            </a:r>
            <a:r>
              <a:rPr lang="en-US" sz="2600" u="sng">
                <a:solidFill>
                  <a:srgbClr val="FC0000"/>
                </a:solidFill>
                <a:latin typeface="Calibri" panose="020F0502020204030204"/>
              </a:rPr>
              <a:t>bridge between vour application and a </a:t>
            </a:r>
            <a:r>
              <a:rPr lang="en-US" sz="2600">
                <a:solidFill>
                  <a:srgbClr val="FC0000"/>
                </a:solidFill>
                <a:latin typeface="Calibri" panose="020F0502020204030204"/>
              </a:rPr>
              <a:t>data source.</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661416"/>
            <a:ext cx="5068824" cy="496824"/>
          </a:xfrm>
          <a:prstGeom prst="rect">
            <a:avLst/>
          </a:prstGeom>
        </p:spPr>
        <p:txBody>
          <a:bodyPr wrap="none" lIns="0" tIns="0" rIns="0" bIns="0">
            <a:noAutofit/>
          </a:bodyPr>
          <a:p>
            <a:pPr indent="0"/>
            <a:r>
              <a:rPr lang="en-US" sz="4400">
                <a:latin typeface="Calibri" panose="020F0502020204030204"/>
              </a:rPr>
              <a:t>ADO.NET Namespaces</a:t>
            </a:r>
            <a:endParaRPr lang="en-US" sz="4400">
              <a:latin typeface="Calibri" panose="020F0502020204030204"/>
            </a:endParaRPr>
          </a:p>
        </p:txBody>
      </p:sp>
      <p:graphicFrame>
        <p:nvGraphicFramePr>
          <p:cNvPr id="3" name="Table 2"/>
          <p:cNvGraphicFramePr>
            <a:graphicFrameLocks noGrp="1"/>
          </p:cNvGraphicFramePr>
          <p:nvPr/>
        </p:nvGraphicFramePr>
        <p:xfrm>
          <a:off x="2410968" y="1246632"/>
          <a:ext cx="6443472" cy="5239512"/>
        </p:xfrm>
        <a:graphic>
          <a:graphicData uri="http://schemas.openxmlformats.org/drawingml/2006/table">
            <a:tbl>
              <a:tblPr/>
              <a:tblGrid>
                <a:gridCol w="1901952"/>
                <a:gridCol w="4541520"/>
              </a:tblGrid>
              <a:tr h="243840">
                <a:tc>
                  <a:txBody>
                    <a:bodyPr>
                      <a:spAutoFit/>
                    </a:bodyPr>
                    <a:p>
                      <a:pPr indent="0"/>
                      <a:r>
                        <a:rPr lang="en-US" sz="1150" spc="-50">
                          <a:latin typeface="Calibri" panose="020F0502020204030204"/>
                        </a:rPr>
                        <a:t>Namespace</a:t>
                      </a:r>
                      <a:endParaRPr lang="en-US" sz="1150" spc="-50">
                        <a:latin typeface="Calibri" panose="020F0502020204030204"/>
                      </a:endParaRPr>
                    </a:p>
                  </a:txBody>
                  <a:tcPr marL="0" marR="0" marT="0" marB="0" anchor="b"/>
                </a:tc>
                <a:tc>
                  <a:txBody>
                    <a:bodyPr>
                      <a:spAutoFit/>
                    </a:bodyPr>
                    <a:p>
                      <a:pPr marL="241300" indent="0"/>
                      <a:r>
                        <a:rPr lang="en-US" sz="1150" spc="-50">
                          <a:latin typeface="Calibri" panose="020F0502020204030204"/>
                        </a:rPr>
                        <a:t>Description</a:t>
                      </a:r>
                      <a:endParaRPr lang="en-US" sz="1150" spc="-50">
                        <a:latin typeface="Calibri" panose="020F0502020204030204"/>
                      </a:endParaRPr>
                    </a:p>
                  </a:txBody>
                  <a:tcPr marL="0" marR="0" marT="0" marB="0" anchor="b"/>
                </a:tc>
              </a:tr>
              <a:tr h="734568">
                <a:tc>
                  <a:txBody>
                    <a:bodyPr>
                      <a:spAutoFit/>
                    </a:bodyPr>
                    <a:p>
                      <a:pPr indent="0"/>
                      <a:r>
                        <a:rPr lang="en-US" sz="1100" b="1">
                          <a:solidFill>
                            <a:srgbClr val="332F38"/>
                          </a:solidFill>
                          <a:latin typeface="Times New Roman" panose="02020603050405020304"/>
                        </a:rPr>
                        <a:t>System. Data</a:t>
                      </a:r>
                      <a:endParaRPr lang="en-US" sz="1100" b="1">
                        <a:solidFill>
                          <a:srgbClr val="332F38"/>
                        </a:solidFill>
                        <a:latin typeface="Times New Roman" panose="02020603050405020304"/>
                      </a:endParaRPr>
                    </a:p>
                  </a:txBody>
                  <a:tcPr marL="0" marR="0" marT="0" marB="0"/>
                </a:tc>
                <a:tc>
                  <a:txBody>
                    <a:bodyPr>
                      <a:spAutoFit/>
                    </a:bodyPr>
                    <a:p>
                      <a:pPr marL="241300" indent="0">
                        <a:lnSpc>
                          <a:spcPts val="1250"/>
                        </a:lnSpc>
                      </a:pPr>
                      <a:r>
                        <a:rPr lang="en-US" sz="1100" b="1">
                          <a:solidFill>
                            <a:srgbClr val="332F38"/>
                          </a:solidFill>
                          <a:latin typeface="Times New Roman" panose="02020603050405020304"/>
                        </a:rPr>
                        <a:t>Contains the key data container classes that model columns, relations, tables, datasets, rows, views, and constraints. In addition, contains the key Interfaces that are Implemented by the connection-based data objects.</a:t>
                      </a:r>
                      <a:endParaRPr lang="en-US" sz="1100" b="1">
                        <a:solidFill>
                          <a:srgbClr val="332F38"/>
                        </a:solidFill>
                        <a:latin typeface="Times New Roman" panose="02020603050405020304"/>
                      </a:endParaRPr>
                    </a:p>
                  </a:txBody>
                  <a:tcPr marL="0" marR="0" marT="0" marB="0" anchor="b"/>
                </a:tc>
              </a:tr>
              <a:tr h="701040">
                <a:tc>
                  <a:txBody>
                    <a:bodyPr>
                      <a:spAutoFit/>
                    </a:bodyPr>
                    <a:p>
                      <a:pPr indent="0"/>
                      <a:r>
                        <a:rPr lang="en-US" sz="1100" b="1">
                          <a:solidFill>
                            <a:srgbClr val="332F38"/>
                          </a:solidFill>
                          <a:latin typeface="Times New Roman" panose="02020603050405020304"/>
                        </a:rPr>
                        <a:t>System. Data. Common</a:t>
                      </a:r>
                      <a:endParaRPr lang="en-US" sz="1100" b="1">
                        <a:solidFill>
                          <a:srgbClr val="332F38"/>
                        </a:solidFill>
                        <a:latin typeface="Times New Roman" panose="02020603050405020304"/>
                      </a:endParaRPr>
                    </a:p>
                  </a:txBody>
                  <a:tcPr marL="0" marR="0" marT="0" marB="0"/>
                </a:tc>
                <a:tc>
                  <a:txBody>
                    <a:bodyPr>
                      <a:spAutoFit/>
                    </a:bodyPr>
                    <a:p>
                      <a:pPr marL="241300" indent="0">
                        <a:lnSpc>
                          <a:spcPts val="1250"/>
                        </a:lnSpc>
                      </a:pPr>
                      <a:r>
                        <a:rPr lang="en-US" sz="1100" b="1">
                          <a:solidFill>
                            <a:srgbClr val="332F38"/>
                          </a:solidFill>
                          <a:latin typeface="Times New Roman" panose="02020603050405020304"/>
                        </a:rPr>
                        <a:t>Contains base, mostly abstract classes that Implement some of the Interfaces from System.Data and define the core ADO.NET functionality. Data providers Inherit from these classes to create their own specialized versions.</a:t>
                      </a:r>
                      <a:endParaRPr lang="en-US" sz="1100" b="1">
                        <a:solidFill>
                          <a:srgbClr val="332F38"/>
                        </a:solidFill>
                        <a:latin typeface="Times New Roman" panose="02020603050405020304"/>
                      </a:endParaRPr>
                    </a:p>
                  </a:txBody>
                  <a:tcPr marL="0" marR="0" marT="0" marB="0" anchor="b"/>
                </a:tc>
              </a:tr>
              <a:tr h="697992">
                <a:tc>
                  <a:txBody>
                    <a:bodyPr>
                      <a:spAutoFit/>
                    </a:bodyPr>
                    <a:p>
                      <a:pPr indent="0"/>
                      <a:r>
                        <a:rPr lang="en-US" sz="1100" b="1">
                          <a:solidFill>
                            <a:srgbClr val="332F38"/>
                          </a:solidFill>
                          <a:latin typeface="Times New Roman" panose="02020603050405020304"/>
                        </a:rPr>
                        <a:t>System. Data. OleDb</a:t>
                      </a:r>
                      <a:endParaRPr lang="en-US" sz="1100" b="1">
                        <a:solidFill>
                          <a:srgbClr val="332F38"/>
                        </a:solidFill>
                        <a:latin typeface="Times New Roman" panose="02020603050405020304"/>
                      </a:endParaRPr>
                    </a:p>
                  </a:txBody>
                  <a:tcPr marL="0" marR="0" marT="0" marB="0"/>
                </a:tc>
                <a:tc>
                  <a:txBody>
                    <a:bodyPr>
                      <a:spAutoFit/>
                    </a:bodyPr>
                    <a:p>
                      <a:pPr marL="241300" indent="0">
                        <a:lnSpc>
                          <a:spcPts val="1250"/>
                        </a:lnSpc>
                      </a:pPr>
                      <a:r>
                        <a:rPr lang="en-US" sz="1100" b="1">
                          <a:solidFill>
                            <a:srgbClr val="332F38"/>
                          </a:solidFill>
                          <a:latin typeface="Times New Roman" panose="02020603050405020304"/>
                        </a:rPr>
                        <a:t>Contains the classes used to connect to an OLE DB provider, Including OleDbCommand, OleDbConnection, and OleDbDataAdapter. These classes support most OLE DB providers but not those that require OLE DB version 2.5 Interfaces.</a:t>
                      </a:r>
                      <a:endParaRPr lang="en-US" sz="1100" b="1">
                        <a:solidFill>
                          <a:srgbClr val="332F38"/>
                        </a:solidFill>
                        <a:latin typeface="Times New Roman" panose="02020603050405020304"/>
                      </a:endParaRPr>
                    </a:p>
                  </a:txBody>
                  <a:tcPr marL="0" marR="0" marT="0" marB="0" anchor="b"/>
                </a:tc>
              </a:tr>
              <a:tr h="691896">
                <a:tc>
                  <a:txBody>
                    <a:bodyPr>
                      <a:spAutoFit/>
                    </a:bodyPr>
                    <a:p>
                      <a:pPr indent="0"/>
                      <a:r>
                        <a:rPr lang="en-US" sz="1100" b="1">
                          <a:solidFill>
                            <a:srgbClr val="332F38"/>
                          </a:solidFill>
                          <a:latin typeface="Times New Roman" panose="02020603050405020304"/>
                        </a:rPr>
                        <a:t>System. Data.SqlCllent</a:t>
                      </a:r>
                      <a:endParaRPr lang="en-US" sz="1100" b="1">
                        <a:solidFill>
                          <a:srgbClr val="332F38"/>
                        </a:solidFill>
                        <a:latin typeface="Times New Roman" panose="02020603050405020304"/>
                      </a:endParaRPr>
                    </a:p>
                  </a:txBody>
                  <a:tcPr marL="0" marR="0" marT="0" marB="0"/>
                </a:tc>
                <a:tc>
                  <a:txBody>
                    <a:bodyPr>
                      <a:spAutoFit/>
                    </a:bodyPr>
                    <a:p>
                      <a:pPr marL="241300" indent="0">
                        <a:lnSpc>
                          <a:spcPts val="1225"/>
                        </a:lnSpc>
                      </a:pPr>
                      <a:r>
                        <a:rPr lang="en-US" sz="1100" b="1">
                          <a:solidFill>
                            <a:srgbClr val="332F38"/>
                          </a:solidFill>
                          <a:latin typeface="Times New Roman" panose="02020603050405020304"/>
                        </a:rPr>
                        <a:t>Contains the classes you use to connect to a Microsoft SQL Server database, Including SqlDbCommand, SqlDbConnectlon, and SqlDBDataAdapter These classes are optimized to use the TDS Interface to SQL Server.</a:t>
                      </a:r>
                      <a:endParaRPr lang="en-US" sz="1100" b="1">
                        <a:solidFill>
                          <a:srgbClr val="332F38"/>
                        </a:solidFill>
                        <a:latin typeface="Times New Roman" panose="02020603050405020304"/>
                      </a:endParaRPr>
                    </a:p>
                  </a:txBody>
                  <a:tcPr marL="0" marR="0" marT="0" marB="0" anchor="b"/>
                </a:tc>
              </a:tr>
              <a:tr h="725424">
                <a:tc>
                  <a:txBody>
                    <a:bodyPr>
                      <a:spAutoFit/>
                    </a:bodyPr>
                    <a:p>
                      <a:pPr indent="0"/>
                      <a:r>
                        <a:rPr lang="en-US" sz="1100" b="1">
                          <a:solidFill>
                            <a:srgbClr val="332F38"/>
                          </a:solidFill>
                          <a:latin typeface="Times New Roman" panose="02020603050405020304"/>
                        </a:rPr>
                        <a:t>System. D ata.OracleClient</a:t>
                      </a:r>
                      <a:endParaRPr lang="en-US" sz="1100" b="1">
                        <a:solidFill>
                          <a:srgbClr val="332F38"/>
                        </a:solidFill>
                        <a:latin typeface="Times New Roman" panose="02020603050405020304"/>
                      </a:endParaRPr>
                    </a:p>
                  </a:txBody>
                  <a:tcPr marL="0" marR="0" marT="0" marB="0"/>
                </a:tc>
                <a:tc>
                  <a:txBody>
                    <a:bodyPr>
                      <a:spAutoFit/>
                    </a:bodyPr>
                    <a:p>
                      <a:pPr marL="241300" indent="0">
                        <a:lnSpc>
                          <a:spcPts val="1270"/>
                        </a:lnSpc>
                      </a:pPr>
                      <a:r>
                        <a:rPr lang="en-US" sz="1100" b="1">
                          <a:solidFill>
                            <a:srgbClr val="332F38"/>
                          </a:solidFill>
                          <a:latin typeface="Times New Roman" panose="02020603050405020304"/>
                        </a:rPr>
                        <a:t>Contains the classes required to connect to an Oracle database (version 8.1.7 or later), Including OracleCommand, OracleConnectlon, and OracleDataAdapter. These classes are using the optimized Oracle Call Interface (OCI).</a:t>
                      </a:r>
                      <a:endParaRPr lang="en-US" sz="1100" b="1">
                        <a:solidFill>
                          <a:srgbClr val="332F38"/>
                        </a:solidFill>
                        <a:latin typeface="Times New Roman" panose="02020603050405020304"/>
                      </a:endParaRPr>
                    </a:p>
                  </a:txBody>
                  <a:tcPr marL="0" marR="0" marT="0" marB="0" anchor="b"/>
                </a:tc>
              </a:tr>
              <a:tr h="844296">
                <a:tc>
                  <a:txBody>
                    <a:bodyPr>
                      <a:spAutoFit/>
                    </a:bodyPr>
                    <a:p>
                      <a:pPr indent="0"/>
                      <a:r>
                        <a:rPr lang="en-US" sz="1100" b="1">
                          <a:solidFill>
                            <a:srgbClr val="332F38"/>
                          </a:solidFill>
                          <a:latin typeface="Times New Roman" panose="02020603050405020304"/>
                        </a:rPr>
                        <a:t>System. Data. Od be</a:t>
                      </a:r>
                      <a:endParaRPr lang="en-US" sz="1100" b="1">
                        <a:solidFill>
                          <a:srgbClr val="332F38"/>
                        </a:solidFill>
                        <a:latin typeface="Times New Roman" panose="02020603050405020304"/>
                      </a:endParaRPr>
                    </a:p>
                  </a:txBody>
                  <a:tcPr marL="0" marR="0" marT="0" marB="0"/>
                </a:tc>
                <a:tc>
                  <a:txBody>
                    <a:bodyPr>
                      <a:spAutoFit/>
                    </a:bodyPr>
                    <a:p>
                      <a:pPr marL="241300" indent="0">
                        <a:lnSpc>
                          <a:spcPts val="1250"/>
                        </a:lnSpc>
                      </a:pPr>
                      <a:r>
                        <a:rPr lang="en-US" sz="1100" b="1">
                          <a:solidFill>
                            <a:srgbClr val="332F38"/>
                          </a:solidFill>
                          <a:latin typeface="Times New Roman" panose="02020603050405020304"/>
                        </a:rPr>
                        <a:t>Contains the classes required to connect to most ODBC drivers. These classes Include OdbcCommand, OdbcConnectlon, and OdbcDataAdapter. ODBC drivers are included for all kinds of data sources and are configured through the Data Sources Icon In the Control Panel.</a:t>
                      </a:r>
                      <a:endParaRPr lang="en-US" sz="1100" b="1">
                        <a:solidFill>
                          <a:srgbClr val="332F38"/>
                        </a:solidFill>
                        <a:latin typeface="Times New Roman" panose="02020603050405020304"/>
                      </a:endParaRPr>
                    </a:p>
                  </a:txBody>
                  <a:tcPr marL="0" marR="0" marT="0" marB="0"/>
                </a:tc>
              </a:tr>
              <a:tr h="600456">
                <a:tc>
                  <a:txBody>
                    <a:bodyPr>
                      <a:spAutoFit/>
                    </a:bodyPr>
                    <a:p>
                      <a:pPr indent="0"/>
                      <a:r>
                        <a:rPr lang="en-US" sz="1100" b="1">
                          <a:solidFill>
                            <a:srgbClr val="332F38"/>
                          </a:solidFill>
                          <a:latin typeface="Times New Roman" panose="02020603050405020304"/>
                        </a:rPr>
                        <a:t>System. Data.SqFiypes</a:t>
                      </a:r>
                      <a:endParaRPr lang="en-US" sz="1100" b="1">
                        <a:solidFill>
                          <a:srgbClr val="332F38"/>
                        </a:solidFill>
                        <a:latin typeface="Times New Roman" panose="02020603050405020304"/>
                      </a:endParaRPr>
                    </a:p>
                  </a:txBody>
                  <a:tcPr marL="0" marR="0" marT="0" marB="0"/>
                </a:tc>
                <a:tc>
                  <a:txBody>
                    <a:bodyPr>
                      <a:spAutoFit/>
                    </a:bodyPr>
                    <a:p>
                      <a:pPr marL="241300" indent="0">
                        <a:lnSpc>
                          <a:spcPts val="1250"/>
                        </a:lnSpc>
                      </a:pPr>
                      <a:r>
                        <a:rPr lang="en-US" sz="1100" b="1">
                          <a:solidFill>
                            <a:srgbClr val="332F38"/>
                          </a:solidFill>
                          <a:latin typeface="Times New Roman" panose="02020603050405020304"/>
                        </a:rPr>
                        <a:t>Contains structures that match the native data types In SQL Server. These classes aren't required but provide an alternative to using standard .NET data types, which require automatic conversion.</a:t>
                      </a:r>
                      <a:endParaRPr lang="en-US" sz="1100" b="1">
                        <a:solidFill>
                          <a:srgbClr val="332F38"/>
                        </a:solidFill>
                        <a:latin typeface="Times New Roman" panose="02020603050405020304"/>
                      </a:endParaRPr>
                    </a:p>
                  </a:txBody>
                  <a:tcPr marL="0" marR="0" marT="0" marB="0"/>
                </a:tc>
              </a:tr>
            </a:tbl>
          </a:graphicData>
        </a:graphic>
      </p:graphicFrame>
      <p:sp>
        <p:nvSpPr>
          <p:cNvPr id="4" name="Rectangles 3"/>
          <p:cNvSpPr/>
          <p:nvPr/>
        </p:nvSpPr>
        <p:spPr>
          <a:xfrm>
            <a:off x="5635752" y="6477000"/>
            <a:ext cx="926592" cy="158496"/>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3816"/>
            <a:ext cx="3919728" cy="515112"/>
          </a:xfrm>
          <a:prstGeom prst="rect">
            <a:avLst/>
          </a:prstGeom>
        </p:spPr>
        <p:txBody>
          <a:bodyPr wrap="none" lIns="0" tIns="0" rIns="0" bIns="0">
            <a:noAutofit/>
          </a:bodyPr>
          <a:p>
            <a:pPr indent="0"/>
            <a:r>
              <a:rPr lang="en-US" sz="4400">
                <a:latin typeface="Calibri" panose="020F0502020204030204"/>
              </a:rPr>
              <a:t>ADO.NET Objects</a:t>
            </a:r>
            <a:endParaRPr lang="en-US" sz="4400">
              <a:latin typeface="Calibri" panose="020F0502020204030204"/>
            </a:endParaRPr>
          </a:p>
        </p:txBody>
      </p:sp>
      <p:sp>
        <p:nvSpPr>
          <p:cNvPr id="3" name="Rectangles 2"/>
          <p:cNvSpPr/>
          <p:nvPr/>
        </p:nvSpPr>
        <p:spPr>
          <a:xfrm>
            <a:off x="975360" y="1877568"/>
            <a:ext cx="10235184" cy="4136136"/>
          </a:xfrm>
          <a:prstGeom prst="rect">
            <a:avLst/>
          </a:prstGeom>
        </p:spPr>
        <p:txBody>
          <a:bodyPr lIns="0" tIns="0" rIns="0" bIns="0">
            <a:noAutofit/>
          </a:bodyPr>
          <a:p>
            <a:pPr marL="190500" indent="-190500" algn="just">
              <a:lnSpc>
                <a:spcPts val="2690"/>
              </a:lnSpc>
              <a:spcAft>
                <a:spcPts val="420"/>
              </a:spcAft>
            </a:pPr>
            <a:r>
              <a:rPr lang="en-US" sz="2600">
                <a:solidFill>
                  <a:srgbClr val="FC0000"/>
                </a:solidFill>
                <a:latin typeface="Calibri" panose="020F0502020204030204"/>
              </a:rPr>
              <a:t>■Connection: </a:t>
            </a:r>
            <a:r>
              <a:rPr lang="en-US" sz="2600">
                <a:latin typeface="Calibri" panose="020F0502020204030204"/>
              </a:rPr>
              <a:t>You use this object to establish a connection to a data source.</a:t>
            </a:r>
            <a:endParaRPr lang="en-US" sz="2600">
              <a:latin typeface="Calibri" panose="020F0502020204030204"/>
            </a:endParaRPr>
          </a:p>
          <a:p>
            <a:pPr marL="190500" indent="-190500" algn="just">
              <a:lnSpc>
                <a:spcPts val="2690"/>
              </a:lnSpc>
              <a:spcAft>
                <a:spcPts val="420"/>
              </a:spcAft>
            </a:pPr>
            <a:r>
              <a:rPr lang="en-US" sz="2600">
                <a:solidFill>
                  <a:srgbClr val="FC0000"/>
                </a:solidFill>
                <a:latin typeface="Calibri" panose="020F0502020204030204"/>
              </a:rPr>
              <a:t>■Command: </a:t>
            </a:r>
            <a:r>
              <a:rPr lang="en-US" sz="2600">
                <a:latin typeface="Calibri" panose="020F0502020204030204"/>
              </a:rPr>
              <a:t>You use this object to execute SQL commands and stored procedures.</a:t>
            </a:r>
            <a:endParaRPr lang="en-US" sz="2600">
              <a:latin typeface="Calibri" panose="020F0502020204030204"/>
            </a:endParaRPr>
          </a:p>
          <a:p>
            <a:pPr marL="190500" indent="-190500" algn="just">
              <a:lnSpc>
                <a:spcPts val="2690"/>
              </a:lnSpc>
              <a:spcAft>
                <a:spcPts val="420"/>
              </a:spcAft>
            </a:pPr>
            <a:r>
              <a:rPr lang="en-US" sz="2600">
                <a:solidFill>
                  <a:srgbClr val="FC0000"/>
                </a:solidFill>
                <a:latin typeface="Calibri" panose="020F0502020204030204"/>
              </a:rPr>
              <a:t>■DataReader: </a:t>
            </a:r>
            <a:r>
              <a:rPr lang="en-US" sz="2600">
                <a:latin typeface="Calibri" panose="020F0502020204030204"/>
              </a:rPr>
              <a:t>This object provides fast read-only, forward-only access to the data retrieved from a query.</a:t>
            </a:r>
            <a:endParaRPr lang="en-US" sz="2600">
              <a:latin typeface="Calibri" panose="020F0502020204030204"/>
            </a:endParaRPr>
          </a:p>
          <a:p>
            <a:pPr marL="190500" indent="-190500" algn="just">
              <a:lnSpc>
                <a:spcPts val="2690"/>
              </a:lnSpc>
            </a:pPr>
            <a:r>
              <a:rPr lang="en-US" sz="2600">
                <a:solidFill>
                  <a:srgbClr val="FC0000"/>
                </a:solidFill>
                <a:latin typeface="Calibri" panose="020F0502020204030204"/>
              </a:rPr>
              <a:t>■ DataAdapter: </a:t>
            </a:r>
            <a:r>
              <a:rPr lang="en-US" sz="2600">
                <a:latin typeface="Calibri" panose="020F0502020204030204"/>
              </a:rPr>
              <a:t>This object performs two tasks. First, you can use it to </a:t>
            </a:r>
            <a:r>
              <a:rPr lang="en-US" sz="2600">
                <a:solidFill>
                  <a:srgbClr val="445F68"/>
                </a:solidFill>
                <a:latin typeface="Calibri" panose="020F0502020204030204"/>
              </a:rPr>
              <a:t>fill a </a:t>
            </a:r>
            <a:r>
              <a:rPr lang="en-US" sz="2600">
                <a:solidFill>
                  <a:srgbClr val="00AD50"/>
                </a:solidFill>
                <a:latin typeface="Calibri" panose="020F0502020204030204"/>
              </a:rPr>
              <a:t>DataSet </a:t>
            </a:r>
            <a:r>
              <a:rPr lang="en-US" sz="2600">
                <a:latin typeface="Calibri" panose="020F0502020204030204"/>
              </a:rPr>
              <a:t>(a disconnected collection of tables and relationships) with information extracted from a data source. Second, you can use it to apply </a:t>
            </a:r>
            <a:r>
              <a:rPr lang="en-US" sz="2600">
                <a:solidFill>
                  <a:srgbClr val="445F68"/>
                </a:solidFill>
                <a:latin typeface="Calibri" panose="020F0502020204030204"/>
              </a:rPr>
              <a:t>changes to a data source, according </a:t>
            </a:r>
            <a:r>
              <a:rPr lang="en-US" sz="2600">
                <a:latin typeface="Calibri" panose="020F0502020204030204"/>
              </a:rPr>
              <a:t>to the modifications you've made in a </a:t>
            </a:r>
            <a:r>
              <a:rPr lang="en-US" sz="2600">
                <a:solidFill>
                  <a:srgbClr val="445F68"/>
                </a:solidFill>
                <a:latin typeface="Calibri" panose="020F0502020204030204"/>
              </a:rPr>
              <a:t>DataSet.</a:t>
            </a:r>
            <a:endParaRPr lang="en-US" sz="2600">
              <a:solidFill>
                <a:srgbClr val="445F68"/>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4831080" cy="484632"/>
          </a:xfrm>
          <a:prstGeom prst="rect">
            <a:avLst/>
          </a:prstGeom>
        </p:spPr>
        <p:txBody>
          <a:bodyPr wrap="none" lIns="0" tIns="0" rIns="0" bIns="0">
            <a:noAutofit/>
          </a:bodyPr>
          <a:p>
            <a:pPr indent="0"/>
            <a:r>
              <a:rPr lang="en-US" sz="4400">
                <a:latin typeface="Calibri" panose="020F0502020204030204"/>
              </a:rPr>
              <a:t>Routing</a:t>
            </a:r>
            <a:endParaRPr lang="en-US" sz="4400">
              <a:latin typeface="Calibri" panose="020F0502020204030204"/>
            </a:endParaRPr>
          </a:p>
        </p:txBody>
      </p:sp>
      <p:sp>
        <p:nvSpPr>
          <p:cNvPr id="3" name="Rectangles 2"/>
          <p:cNvSpPr/>
          <p:nvPr/>
        </p:nvSpPr>
        <p:spPr>
          <a:xfrm>
            <a:off x="950976" y="1533144"/>
            <a:ext cx="4831080" cy="4148328"/>
          </a:xfrm>
          <a:prstGeom prst="rect">
            <a:avLst/>
          </a:prstGeom>
        </p:spPr>
        <p:txBody>
          <a:bodyPr lIns="0" tIns="0" rIns="0" bIns="0">
            <a:noAutofit/>
          </a:bodyPr>
          <a:p>
            <a:pPr marL="228600" indent="-228600">
              <a:lnSpc>
                <a:spcPts val="2160"/>
              </a:lnSpc>
              <a:spcAft>
                <a:spcPts val="630"/>
              </a:spcAft>
            </a:pPr>
            <a:r>
              <a:rPr lang="en-US" sz="2500">
                <a:latin typeface="Calibri" panose="020F0502020204030204"/>
              </a:rPr>
              <a:t>•    ASP.NET Routing module is responsible for </a:t>
            </a:r>
            <a:r>
              <a:rPr lang="en-US" sz="2500">
                <a:solidFill>
                  <a:srgbClr val="FC0000"/>
                </a:solidFill>
                <a:latin typeface="Calibri" panose="020F0502020204030204"/>
              </a:rPr>
              <a:t>mapping incoming browser requests </a:t>
            </a:r>
            <a:r>
              <a:rPr lang="en-US" sz="2500">
                <a:latin typeface="Calibri" panose="020F0502020204030204"/>
              </a:rPr>
              <a:t>to particular </a:t>
            </a:r>
            <a:r>
              <a:rPr lang="en-US" sz="2500">
                <a:solidFill>
                  <a:srgbClr val="FC0000"/>
                </a:solidFill>
                <a:latin typeface="Calibri" panose="020F0502020204030204"/>
              </a:rPr>
              <a:t>MVC controller actions</a:t>
            </a:r>
            <a:endParaRPr lang="en-US" sz="2500">
              <a:solidFill>
                <a:srgbClr val="FC0000"/>
              </a:solidFill>
              <a:latin typeface="Calibri" panose="020F0502020204030204"/>
            </a:endParaRPr>
          </a:p>
          <a:p>
            <a:pPr marL="228600" indent="-228600">
              <a:lnSpc>
                <a:spcPts val="2160"/>
              </a:lnSpc>
              <a:spcAft>
                <a:spcPts val="630"/>
              </a:spcAft>
            </a:pPr>
            <a:r>
              <a:rPr lang="en-US" sz="2500">
                <a:latin typeface="Calibri" panose="020F0502020204030204"/>
              </a:rPr>
              <a:t>•    When you create a new ASP.NET MVC application, the </a:t>
            </a:r>
            <a:r>
              <a:rPr lang="en-US" sz="2500">
                <a:solidFill>
                  <a:srgbClr val="FC0000"/>
                </a:solidFill>
                <a:latin typeface="Calibri" panose="020F0502020204030204"/>
              </a:rPr>
              <a:t>application is already configured </a:t>
            </a:r>
            <a:r>
              <a:rPr lang="en-US" sz="2500">
                <a:latin typeface="Calibri" panose="020F0502020204030204"/>
              </a:rPr>
              <a:t>to use ASP.NET Routing</a:t>
            </a:r>
            <a:endParaRPr lang="en-US" sz="2500">
              <a:latin typeface="Calibri" panose="020F0502020204030204"/>
            </a:endParaRPr>
          </a:p>
          <a:p>
            <a:pPr marL="228600" indent="-228600">
              <a:lnSpc>
                <a:spcPts val="2160"/>
              </a:lnSpc>
            </a:pPr>
            <a:r>
              <a:rPr lang="en-US" sz="2500">
                <a:latin typeface="Calibri" panose="020F0502020204030204"/>
              </a:rPr>
              <a:t>•    All the configured routes of an application stored in </a:t>
            </a:r>
            <a:r>
              <a:rPr lang="en-US" sz="2500">
                <a:solidFill>
                  <a:srgbClr val="FC0000"/>
                </a:solidFill>
                <a:latin typeface="Calibri" panose="020F0502020204030204"/>
              </a:rPr>
              <a:t>RouteTable </a:t>
            </a:r>
            <a:r>
              <a:rPr lang="en-US" sz="2500">
                <a:latin typeface="Calibri" panose="020F0502020204030204"/>
              </a:rPr>
              <a:t>and will be used by the Routing engine </a:t>
            </a:r>
            <a:r>
              <a:rPr lang="en-US" sz="2500">
                <a:solidFill>
                  <a:srgbClr val="FC0000"/>
                </a:solidFill>
                <a:latin typeface="Calibri" panose="020F0502020204030204"/>
              </a:rPr>
              <a:t>to determine appropriate handler class </a:t>
            </a:r>
            <a:r>
              <a:rPr lang="en-US" sz="2500">
                <a:latin typeface="Calibri" panose="020F0502020204030204"/>
              </a:rPr>
              <a:t>or file for an incoming request.</a:t>
            </a:r>
            <a:endParaRPr lang="en-US" sz="25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0496" y="463296"/>
            <a:ext cx="3489960" cy="1097280"/>
          </a:xfrm>
          <a:prstGeom prst="rect">
            <a:avLst/>
          </a:prstGeom>
        </p:spPr>
        <p:txBody>
          <a:bodyPr lIns="0" tIns="0" rIns="0" bIns="0">
            <a:noAutofit/>
          </a:bodyPr>
          <a:p>
            <a:pPr indent="0">
              <a:spcAft>
                <a:spcPts val="1680"/>
              </a:spcAft>
            </a:pPr>
            <a:r>
              <a:rPr lang="en-US" sz="4300">
                <a:latin typeface="Calibri" panose="020F0502020204030204"/>
              </a:rPr>
              <a:t>C# Basics</a:t>
            </a:r>
            <a:endParaRPr lang="en-US" sz="4300">
              <a:latin typeface="Calibri" panose="020F0502020204030204"/>
            </a:endParaRPr>
          </a:p>
          <a:p>
            <a:pPr indent="0"/>
            <a:r>
              <a:rPr lang="en-US" sz="3100" b="1">
                <a:solidFill>
                  <a:srgbClr val="016DC0"/>
                </a:solidFill>
                <a:latin typeface="Calibri" panose="020F0502020204030204"/>
              </a:rPr>
              <a:t>C# - Sample Program</a:t>
            </a:r>
            <a:endParaRPr lang="en-US" sz="3100" b="1">
              <a:solidFill>
                <a:srgbClr val="016DC0"/>
              </a:solidFill>
              <a:latin typeface="Calibri" panose="020F0502020204030204"/>
            </a:endParaRPr>
          </a:p>
        </p:txBody>
      </p:sp>
      <p:sp>
        <p:nvSpPr>
          <p:cNvPr id="3" name="Rectangles 2"/>
          <p:cNvSpPr/>
          <p:nvPr/>
        </p:nvSpPr>
        <p:spPr>
          <a:xfrm>
            <a:off x="4721352" y="1328928"/>
            <a:ext cx="6041136" cy="4602480"/>
          </a:xfrm>
          <a:prstGeom prst="rect">
            <a:avLst/>
          </a:prstGeom>
        </p:spPr>
        <p:txBody>
          <a:bodyPr lIns="0" tIns="0" rIns="0" bIns="0">
            <a:noAutofit/>
          </a:bodyPr>
          <a:p>
            <a:pPr indent="0">
              <a:spcAft>
                <a:spcPts val="210"/>
              </a:spcAft>
            </a:pPr>
            <a:r>
              <a:rPr lang="en-US" sz="2600">
                <a:latin typeface="Calibri" panose="020F0502020204030204"/>
              </a:rPr>
              <a:t>using System;</a:t>
            </a:r>
            <a:endParaRPr lang="en-US" sz="2600">
              <a:latin typeface="Calibri" panose="020F0502020204030204"/>
            </a:endParaRPr>
          </a:p>
          <a:p>
            <a:pPr indent="0">
              <a:lnSpc>
                <a:spcPts val="3000"/>
              </a:lnSpc>
            </a:pPr>
            <a:r>
              <a:rPr lang="en-US" sz="2600">
                <a:latin typeface="Calibri" panose="020F0502020204030204"/>
              </a:rPr>
              <a:t>namespace HelloWorldApplication</a:t>
            </a:r>
            <a:endParaRPr lang="en-US" sz="2600">
              <a:latin typeface="Calibri" panose="020F0502020204030204"/>
            </a:endParaRPr>
          </a:p>
          <a:p>
            <a:pPr indent="0">
              <a:lnSpc>
                <a:spcPts val="3000"/>
              </a:lnSpc>
            </a:pPr>
            <a:r>
              <a:rPr lang="en-US" sz="2600">
                <a:latin typeface="Calibri" panose="020F0502020204030204"/>
              </a:rPr>
              <a:t>{</a:t>
            </a:r>
            <a:endParaRPr lang="en-US" sz="2600">
              <a:latin typeface="Calibri" panose="020F0502020204030204"/>
            </a:endParaRPr>
          </a:p>
          <a:p>
            <a:pPr marL="406400" indent="0">
              <a:lnSpc>
                <a:spcPts val="3025"/>
              </a:lnSpc>
            </a:pPr>
            <a:r>
              <a:rPr lang="en-US" sz="2600">
                <a:latin typeface="Calibri" panose="020F0502020204030204"/>
              </a:rPr>
              <a:t>class Hello</a:t>
            </a:r>
            <a:endParaRPr lang="en-US" sz="2600">
              <a:latin typeface="Calibri" panose="020F0502020204030204"/>
            </a:endParaRPr>
          </a:p>
          <a:p>
            <a:pPr marL="406400" indent="0">
              <a:lnSpc>
                <a:spcPts val="3025"/>
              </a:lnSpc>
            </a:pPr>
            <a:r>
              <a:rPr lang="en-US" sz="2600">
                <a:latin typeface="Calibri" panose="020F0502020204030204"/>
              </a:rPr>
              <a:t>{</a:t>
            </a:r>
            <a:endParaRPr lang="en-US" sz="2600">
              <a:latin typeface="Calibri" panose="020F0502020204030204"/>
            </a:endParaRPr>
          </a:p>
          <a:p>
            <a:pPr marL="457200" indent="0">
              <a:spcAft>
                <a:spcPts val="2310"/>
              </a:spcAft>
            </a:pPr>
            <a:r>
              <a:rPr lang="en-US" sz="2600">
                <a:latin typeface="Calibri" panose="020F0502020204030204"/>
              </a:rPr>
              <a:t>static void Main(string[] args) {</a:t>
            </a:r>
            <a:endParaRPr lang="en-US" sz="2600">
              <a:latin typeface="Calibri" panose="020F0502020204030204"/>
            </a:endParaRPr>
          </a:p>
          <a:p>
            <a:pPr marL="457200" indent="0">
              <a:spcAft>
                <a:spcPts val="2310"/>
              </a:spcAft>
            </a:pPr>
            <a:r>
              <a:rPr lang="en-US" sz="2300">
                <a:solidFill>
                  <a:srgbClr val="FC0000"/>
                </a:solidFill>
                <a:latin typeface="Calibri" panose="020F0502020204030204"/>
              </a:rPr>
              <a:t>/* my first program in C# */</a:t>
            </a:r>
            <a:endParaRPr lang="en-US" sz="2300">
              <a:solidFill>
                <a:srgbClr val="FC0000"/>
              </a:solidFill>
              <a:latin typeface="Calibri" panose="020F0502020204030204"/>
            </a:endParaRPr>
          </a:p>
          <a:p>
            <a:pPr marL="927100" indent="0" algn="just">
              <a:lnSpc>
                <a:spcPts val="2570"/>
              </a:lnSpc>
              <a:spcAft>
                <a:spcPts val="210"/>
              </a:spcAft>
            </a:pPr>
            <a:r>
              <a:rPr lang="en-US" sz="2600">
                <a:latin typeface="Calibri" panose="020F0502020204030204"/>
              </a:rPr>
              <a:t>Console.WriteLine("Hello world"); Console.Read();</a:t>
            </a:r>
            <a:endParaRPr lang="en-US" sz="2600">
              <a:latin typeface="Calibri" panose="020F0502020204030204"/>
            </a:endParaRPr>
          </a:p>
          <a:p>
            <a:pPr marL="457200" indent="0">
              <a:lnSpc>
                <a:spcPts val="2590"/>
              </a:lnSpc>
            </a:pPr>
            <a:r>
              <a:rPr lang="en-US" sz="2600">
                <a:latin typeface="Calibri" panose="020F0502020204030204"/>
              </a:rPr>
              <a:t>&gt;</a:t>
            </a:r>
            <a:endParaRPr lang="en-US" sz="2600">
              <a:latin typeface="Calibri" panose="020F0502020204030204"/>
            </a:endParaRPr>
          </a:p>
          <a:p>
            <a:pPr marL="457200" indent="0">
              <a:lnSpc>
                <a:spcPts val="2590"/>
              </a:lnSpc>
            </a:pPr>
            <a:r>
              <a:rPr lang="en-US" sz="2600">
                <a:latin typeface="Calibri" panose="020F0502020204030204"/>
              </a:rPr>
              <a:t>&gt;</a:t>
            </a:r>
            <a:endParaRPr lang="en-US" sz="2600">
              <a:latin typeface="Calibri" panose="020F0502020204030204"/>
            </a:endParaRPr>
          </a:p>
          <a:p>
            <a:pPr indent="0">
              <a:lnSpc>
                <a:spcPts val="2590"/>
              </a:lnSpc>
            </a:pPr>
            <a:r>
              <a:rPr lang="en-US" sz="2600">
                <a:latin typeface="Calibri" panose="020F0502020204030204"/>
              </a:rPr>
              <a:t>&gt;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aphicFrame>
        <p:nvGraphicFramePr>
          <p:cNvPr id="2" name="Table 1"/>
          <p:cNvGraphicFramePr>
            <a:graphicFrameLocks noGrp="1"/>
          </p:cNvGraphicFramePr>
          <p:nvPr/>
        </p:nvGraphicFramePr>
        <p:xfrm>
          <a:off x="1740408" y="1749552"/>
          <a:ext cx="984504" cy="579120"/>
        </p:xfrm>
        <a:graphic>
          <a:graphicData uri="http://schemas.openxmlformats.org/drawingml/2006/table">
            <a:tbl>
              <a:tblPr/>
              <a:tblGrid>
                <a:gridCol w="228600"/>
                <a:gridCol w="542544"/>
                <a:gridCol w="213360"/>
              </a:tblGrid>
              <a:tr h="393192">
                <a:tc>
                  <a:txBody>
                    <a:bodyPr>
                      <a:spAutoFit/>
                    </a:bodyPr>
                    <a:p>
                      <a:endParaRPr sz="1900"/>
                    </a:p>
                  </a:txBody>
                  <a:tcPr marL="0" marR="0" marT="0" marB="0">
                    <a:solidFill>
                      <a:srgbClr val="407FCB"/>
                    </a:solidFill>
                  </a:tcPr>
                </a:tc>
                <a:tc>
                  <a:txBody>
                    <a:bodyPr>
                      <a:spAutoFit/>
                    </a:bodyPr>
                    <a:p>
                      <a:pPr marL="152400" indent="0">
                        <a:spcAft>
                          <a:spcPts val="210"/>
                        </a:spcAft>
                      </a:pPr>
                      <a:r>
                        <a:rPr lang="en-US" sz="1000">
                          <a:solidFill>
                            <a:srgbClr val="C0E1F3"/>
                          </a:solidFill>
                          <a:latin typeface="Arial" panose="020B0604020202020204"/>
                        </a:rPr>
                        <a:t>URL</a:t>
                      </a:r>
                      <a:endParaRPr lang="en-US" sz="1000">
                        <a:solidFill>
                          <a:srgbClr val="C0E1F3"/>
                        </a:solidFill>
                        <a:latin typeface="Arial" panose="020B0604020202020204"/>
                      </a:endParaRPr>
                    </a:p>
                    <a:p>
                      <a:pPr indent="0"/>
                      <a:r>
                        <a:rPr lang="en-US" sz="1000">
                          <a:solidFill>
                            <a:srgbClr val="C0E1F3"/>
                          </a:solidFill>
                          <a:latin typeface="Arial" panose="020B0604020202020204"/>
                        </a:rPr>
                        <a:t>Request</a:t>
                      </a:r>
                      <a:endParaRPr lang="en-US" sz="1000">
                        <a:solidFill>
                          <a:srgbClr val="C0E1F3"/>
                        </a:solidFill>
                        <a:latin typeface="Arial" panose="020B0604020202020204"/>
                      </a:endParaRPr>
                    </a:p>
                  </a:txBody>
                  <a:tcPr marL="0" marR="0" marT="0" marB="0" anchor="b">
                    <a:solidFill>
                      <a:srgbClr val="407FCB"/>
                    </a:solidFill>
                  </a:tcPr>
                </a:tc>
                <a:tc>
                  <a:txBody>
                    <a:bodyPr>
                      <a:spAutoFit/>
                    </a:bodyPr>
                    <a:p>
                      <a:endParaRPr sz="1900"/>
                    </a:p>
                  </a:txBody>
                  <a:tcPr marL="0" marR="0" marT="0" marB="0">
                    <a:solidFill>
                      <a:srgbClr val="407FCB"/>
                    </a:solidFill>
                  </a:tcPr>
                </a:tc>
              </a:tr>
              <a:tr h="185928">
                <a:tc>
                  <a:txBody>
                    <a:bodyPr>
                      <a:spAutoFit/>
                    </a:bodyPr>
                    <a:p>
                      <a:endParaRPr sz="900"/>
                    </a:p>
                  </a:txBody>
                  <a:tcPr marL="0" marR="0" marT="0" marB="0">
                    <a:solidFill>
                      <a:srgbClr val="386FB4"/>
                    </a:solidFill>
                  </a:tcPr>
                </a:tc>
                <a:tc>
                  <a:txBody>
                    <a:bodyPr>
                      <a:spAutoFit/>
                    </a:bodyPr>
                    <a:p>
                      <a:endParaRPr sz="900"/>
                    </a:p>
                  </a:txBody>
                  <a:tcPr marL="0" marR="0" marT="0" marB="0">
                    <a:solidFill>
                      <a:srgbClr val="386FB4"/>
                    </a:solidFill>
                  </a:tcPr>
                </a:tc>
                <a:tc>
                  <a:txBody>
                    <a:bodyPr>
                      <a:spAutoFit/>
                    </a:bodyPr>
                    <a:p>
                      <a:pPr indent="0"/>
                      <a:r>
                        <a:rPr lang="en-US" sz="2700" i="1" spc="-50">
                          <a:solidFill>
                            <a:srgbClr val="FFFFFF"/>
                          </a:solidFill>
                          <a:latin typeface="Calibri" panose="020F0502020204030204"/>
                        </a:rPr>
                        <a:t>A</a:t>
                      </a:r>
                      <a:endParaRPr lang="en-US" sz="2700" i="1" spc="-50">
                        <a:solidFill>
                          <a:srgbClr val="FFFFFF"/>
                        </a:solidFill>
                        <a:latin typeface="Calibri" panose="020F0502020204030204"/>
                      </a:endParaRPr>
                    </a:p>
                  </a:txBody>
                  <a:tcPr marL="0" marR="0" marT="0" marB="0" anchor="b">
                    <a:solidFill>
                      <a:srgbClr val="386FB4"/>
                    </a:solidFill>
                  </a:tcPr>
                </a:tc>
              </a:tr>
            </a:tbl>
          </a:graphicData>
        </a:graphic>
      </p:graphicFrame>
      <p:sp>
        <p:nvSpPr>
          <p:cNvPr id="3" name="Rectangles 2"/>
          <p:cNvSpPr/>
          <p:nvPr/>
        </p:nvSpPr>
        <p:spPr>
          <a:xfrm>
            <a:off x="2377440" y="3041904"/>
            <a:ext cx="1078992" cy="182880"/>
          </a:xfrm>
          <a:prstGeom prst="rect">
            <a:avLst/>
          </a:prstGeom>
          <a:solidFill>
            <a:srgbClr val="E8EDFD"/>
          </a:solidFill>
        </p:spPr>
        <p:txBody>
          <a:bodyPr wrap="none" lIns="0" tIns="0" rIns="0" bIns="0">
            <a:noAutofit/>
          </a:bodyPr>
          <a:p>
            <a:pPr indent="0"/>
            <a:r>
              <a:rPr lang="en-US" sz="1300" b="1">
                <a:solidFill>
                  <a:srgbClr val="5584AC"/>
                </a:solidFill>
                <a:latin typeface="Calibri" panose="020F0502020204030204"/>
              </a:rPr>
              <a:t>RoutingEngine</a:t>
            </a:r>
            <a:endParaRPr lang="en-US" sz="1300" b="1">
              <a:solidFill>
                <a:srgbClr val="5584AC"/>
              </a:solidFill>
              <a:latin typeface="Calibri" panose="020F0502020204030204"/>
            </a:endParaRPr>
          </a:p>
        </p:txBody>
      </p:sp>
      <p:sp>
        <p:nvSpPr>
          <p:cNvPr id="4" name="Rectangles 3"/>
          <p:cNvSpPr/>
          <p:nvPr/>
        </p:nvSpPr>
        <p:spPr>
          <a:xfrm>
            <a:off x="1231392" y="3614928"/>
            <a:ext cx="280416" cy="140208"/>
          </a:xfrm>
          <a:prstGeom prst="rect">
            <a:avLst/>
          </a:prstGeom>
          <a:solidFill>
            <a:srgbClr val="D1DEEF"/>
          </a:solidFill>
        </p:spPr>
        <p:txBody>
          <a:bodyPr wrap="none" lIns="0" tIns="0" rIns="0" bIns="0">
            <a:noAutofit/>
          </a:bodyPr>
          <a:p>
            <a:pPr indent="0"/>
            <a:r>
              <a:rPr lang="en-US" sz="1300" b="1">
                <a:solidFill>
                  <a:srgbClr val="2D73B0"/>
                </a:solidFill>
                <a:latin typeface="Calibri" panose="020F0502020204030204"/>
              </a:rPr>
              <a:t>No</a:t>
            </a:r>
            <a:endParaRPr lang="en-US" sz="1300" b="1">
              <a:solidFill>
                <a:srgbClr val="2D73B0"/>
              </a:solidFill>
              <a:latin typeface="Calibri" panose="020F0502020204030204"/>
            </a:endParaRPr>
          </a:p>
        </p:txBody>
      </p:sp>
      <p:sp>
        <p:nvSpPr>
          <p:cNvPr id="5" name="Rectangles 4"/>
          <p:cNvSpPr/>
          <p:nvPr/>
        </p:nvSpPr>
        <p:spPr>
          <a:xfrm>
            <a:off x="1621536" y="3523488"/>
            <a:ext cx="1158240" cy="542544"/>
          </a:xfrm>
          <a:prstGeom prst="rect">
            <a:avLst/>
          </a:prstGeom>
          <a:solidFill>
            <a:srgbClr val="386FB4"/>
          </a:solidFill>
        </p:spPr>
        <p:txBody>
          <a:bodyPr lIns="0" tIns="0" rIns="0" bIns="0">
            <a:noAutofit/>
          </a:bodyPr>
          <a:p>
            <a:pPr indent="0" algn="ctr">
              <a:lnSpc>
                <a:spcPts val="1510"/>
              </a:lnSpc>
            </a:pPr>
            <a:r>
              <a:rPr lang="en-US" sz="1300" b="1">
                <a:solidFill>
                  <a:srgbClr val="C0E1F3"/>
                </a:solidFill>
                <a:latin typeface="Calibri" panose="020F0502020204030204"/>
              </a:rPr>
              <a:t>URL matches with configured Routes?</a:t>
            </a:r>
            <a:endParaRPr lang="en-US" sz="1300" b="1">
              <a:solidFill>
                <a:srgbClr val="C0E1F3"/>
              </a:solidFill>
              <a:latin typeface="Calibri" panose="020F0502020204030204"/>
            </a:endParaRPr>
          </a:p>
        </p:txBody>
      </p:sp>
      <p:sp>
        <p:nvSpPr>
          <p:cNvPr id="6" name="Rectangles 5"/>
          <p:cNvSpPr/>
          <p:nvPr/>
        </p:nvSpPr>
        <p:spPr>
          <a:xfrm>
            <a:off x="4255008" y="3224784"/>
            <a:ext cx="786384" cy="146304"/>
          </a:xfrm>
          <a:prstGeom prst="rect">
            <a:avLst/>
          </a:prstGeom>
          <a:solidFill>
            <a:srgbClr val="E8EDFD"/>
          </a:solidFill>
        </p:spPr>
        <p:txBody>
          <a:bodyPr wrap="none" lIns="0" tIns="0" rIns="0" bIns="0">
            <a:noAutofit/>
          </a:bodyPr>
          <a:p>
            <a:pPr indent="0"/>
            <a:r>
              <a:rPr lang="en-US" sz="1000">
                <a:solidFill>
                  <a:srgbClr val="5B6B61"/>
                </a:solidFill>
                <a:latin typeface="Arial" panose="020B0604020202020204"/>
              </a:rPr>
              <a:t>RouteTable</a:t>
            </a:r>
            <a:endParaRPr lang="en-US" sz="1000">
              <a:solidFill>
                <a:srgbClr val="5B6B61"/>
              </a:solidFill>
              <a:latin typeface="Arial" panose="020B0604020202020204"/>
            </a:endParaRPr>
          </a:p>
        </p:txBody>
      </p:sp>
      <p:graphicFrame>
        <p:nvGraphicFramePr>
          <p:cNvPr id="7" name="Table 6"/>
          <p:cNvGraphicFramePr>
            <a:graphicFrameLocks noGrp="1"/>
          </p:cNvGraphicFramePr>
          <p:nvPr/>
        </p:nvGraphicFramePr>
        <p:xfrm>
          <a:off x="3154680" y="3364992"/>
          <a:ext cx="1856232" cy="789432"/>
        </p:xfrm>
        <a:graphic>
          <a:graphicData uri="http://schemas.openxmlformats.org/drawingml/2006/table">
            <a:tbl>
              <a:tblPr/>
              <a:tblGrid>
                <a:gridCol w="518160"/>
                <a:gridCol w="740664"/>
                <a:gridCol w="597408"/>
              </a:tblGrid>
              <a:tr h="301752">
                <a:tc>
                  <a:txBody>
                    <a:bodyPr>
                      <a:spAutoFit/>
                    </a:bodyPr>
                    <a:p>
                      <a:pPr indent="0"/>
                      <a:r>
                        <a:rPr lang="en-US" sz="900">
                          <a:solidFill>
                            <a:srgbClr val="747474"/>
                          </a:solidFill>
                          <a:latin typeface="Calibri" panose="020F0502020204030204"/>
                        </a:rPr>
                        <a:t>Routel</a:t>
                      </a:r>
                      <a:endParaRPr lang="en-US" sz="900">
                        <a:solidFill>
                          <a:srgbClr val="747474"/>
                        </a:solidFill>
                        <a:latin typeface="Calibri" panose="020F0502020204030204"/>
                      </a:endParaRPr>
                    </a:p>
                  </a:txBody>
                  <a:tcPr marL="0" marR="0" marT="0" marB="0" anchor="ctr"/>
                </a:tc>
                <a:tc>
                  <a:txBody>
                    <a:bodyPr>
                      <a:spAutoFit/>
                    </a:bodyPr>
                    <a:p>
                      <a:pPr indent="0"/>
                      <a:r>
                        <a:rPr lang="en-US" sz="900">
                          <a:solidFill>
                            <a:srgbClr val="747474"/>
                          </a:solidFill>
                          <a:latin typeface="Calibri" panose="020F0502020204030204"/>
                        </a:rPr>
                        <a:t>URL Pattern</a:t>
                      </a:r>
                      <a:endParaRPr lang="en-US" sz="900">
                        <a:solidFill>
                          <a:srgbClr val="747474"/>
                        </a:solidFill>
                        <a:latin typeface="Calibri" panose="020F0502020204030204"/>
                      </a:endParaRPr>
                    </a:p>
                  </a:txBody>
                  <a:tcPr marL="0" marR="0" marT="0" marB="0" anchor="ctr"/>
                </a:tc>
                <a:tc>
                  <a:txBody>
                    <a:bodyPr>
                      <a:spAutoFit/>
                    </a:bodyPr>
                    <a:p>
                      <a:pPr indent="0"/>
                      <a:r>
                        <a:rPr lang="en-US" sz="900">
                          <a:solidFill>
                            <a:srgbClr val="747474"/>
                          </a:solidFill>
                          <a:latin typeface="Calibri" panose="020F0502020204030204"/>
                        </a:rPr>
                        <a:t>Handler</a:t>
                      </a:r>
                      <a:endParaRPr lang="en-US" sz="900">
                        <a:solidFill>
                          <a:srgbClr val="747474"/>
                        </a:solidFill>
                        <a:latin typeface="Calibri" panose="020F0502020204030204"/>
                      </a:endParaRPr>
                    </a:p>
                  </a:txBody>
                  <a:tcPr marL="0" marR="0" marT="0" marB="0" anchor="ctr"/>
                </a:tc>
              </a:tr>
              <a:tr h="231648">
                <a:tc>
                  <a:txBody>
                    <a:bodyPr>
                      <a:spAutoFit/>
                    </a:bodyPr>
                    <a:p>
                      <a:pPr indent="0"/>
                      <a:r>
                        <a:rPr lang="en-US" sz="900">
                          <a:solidFill>
                            <a:srgbClr val="747474"/>
                          </a:solidFill>
                          <a:latin typeface="Calibri" panose="020F0502020204030204"/>
                        </a:rPr>
                        <a:t>Route2</a:t>
                      </a:r>
                      <a:endParaRPr lang="en-US" sz="900">
                        <a:solidFill>
                          <a:srgbClr val="747474"/>
                        </a:solidFill>
                        <a:latin typeface="Calibri" panose="020F0502020204030204"/>
                      </a:endParaRPr>
                    </a:p>
                  </a:txBody>
                  <a:tcPr marL="0" marR="0" marT="0" marB="0"/>
                </a:tc>
                <a:tc>
                  <a:txBody>
                    <a:bodyPr>
                      <a:spAutoFit/>
                    </a:bodyPr>
                    <a:p>
                      <a:pPr indent="0"/>
                      <a:r>
                        <a:rPr lang="en-US" sz="900">
                          <a:solidFill>
                            <a:srgbClr val="747474"/>
                          </a:solidFill>
                          <a:latin typeface="Calibri" panose="020F0502020204030204"/>
                        </a:rPr>
                        <a:t>URL Pattern</a:t>
                      </a:r>
                      <a:endParaRPr lang="en-US" sz="900">
                        <a:solidFill>
                          <a:srgbClr val="747474"/>
                        </a:solidFill>
                        <a:latin typeface="Calibri" panose="020F0502020204030204"/>
                      </a:endParaRPr>
                    </a:p>
                  </a:txBody>
                  <a:tcPr marL="0" marR="0" marT="0" marB="0"/>
                </a:tc>
                <a:tc>
                  <a:txBody>
                    <a:bodyPr>
                      <a:spAutoFit/>
                    </a:bodyPr>
                    <a:p>
                      <a:pPr indent="0"/>
                      <a:r>
                        <a:rPr lang="en-US" sz="900">
                          <a:solidFill>
                            <a:srgbClr val="747474"/>
                          </a:solidFill>
                          <a:latin typeface="Calibri" panose="020F0502020204030204"/>
                        </a:rPr>
                        <a:t>Handler</a:t>
                      </a:r>
                      <a:endParaRPr lang="en-US" sz="900">
                        <a:solidFill>
                          <a:srgbClr val="747474"/>
                        </a:solidFill>
                        <a:latin typeface="Calibri" panose="020F0502020204030204"/>
                      </a:endParaRPr>
                    </a:p>
                  </a:txBody>
                  <a:tcPr marL="0" marR="0" marT="0" marB="0"/>
                </a:tc>
              </a:tr>
              <a:tr h="256032">
                <a:tc>
                  <a:txBody>
                    <a:bodyPr>
                      <a:spAutoFit/>
                    </a:bodyPr>
                    <a:p>
                      <a:pPr indent="0"/>
                      <a:r>
                        <a:rPr lang="en-US" sz="900">
                          <a:solidFill>
                            <a:srgbClr val="747474"/>
                          </a:solidFill>
                          <a:latin typeface="Calibri" panose="020F0502020204030204"/>
                        </a:rPr>
                        <a:t>Route3</a:t>
                      </a:r>
                      <a:endParaRPr lang="en-US" sz="900">
                        <a:solidFill>
                          <a:srgbClr val="747474"/>
                        </a:solidFill>
                        <a:latin typeface="Calibri" panose="020F0502020204030204"/>
                      </a:endParaRPr>
                    </a:p>
                  </a:txBody>
                  <a:tcPr marL="0" marR="0" marT="0" marB="0"/>
                </a:tc>
                <a:tc>
                  <a:txBody>
                    <a:bodyPr>
                      <a:spAutoFit/>
                    </a:bodyPr>
                    <a:p>
                      <a:pPr indent="0"/>
                      <a:r>
                        <a:rPr lang="en-US" sz="900">
                          <a:solidFill>
                            <a:srgbClr val="747474"/>
                          </a:solidFill>
                          <a:latin typeface="Calibri" panose="020F0502020204030204"/>
                        </a:rPr>
                        <a:t>URL Pattern</a:t>
                      </a:r>
                      <a:endParaRPr lang="en-US" sz="900">
                        <a:solidFill>
                          <a:srgbClr val="747474"/>
                        </a:solidFill>
                        <a:latin typeface="Calibri" panose="020F0502020204030204"/>
                      </a:endParaRPr>
                    </a:p>
                  </a:txBody>
                  <a:tcPr marL="0" marR="0" marT="0" marB="0"/>
                </a:tc>
                <a:tc>
                  <a:txBody>
                    <a:bodyPr>
                      <a:spAutoFit/>
                    </a:bodyPr>
                    <a:p>
                      <a:pPr indent="0"/>
                      <a:r>
                        <a:rPr lang="en-US" sz="900">
                          <a:solidFill>
                            <a:srgbClr val="747474"/>
                          </a:solidFill>
                          <a:latin typeface="Calibri" panose="020F0502020204030204"/>
                        </a:rPr>
                        <a:t>Handler</a:t>
                      </a:r>
                      <a:endParaRPr lang="en-US" sz="900">
                        <a:solidFill>
                          <a:srgbClr val="747474"/>
                        </a:solidFill>
                        <a:latin typeface="Calibri" panose="020F0502020204030204"/>
                      </a:endParaRPr>
                    </a:p>
                  </a:txBody>
                  <a:tcPr marL="0" marR="0" marT="0" marB="0"/>
                </a:tc>
              </a:tr>
            </a:tbl>
          </a:graphicData>
        </a:graphic>
      </p:graphicFrame>
      <p:sp>
        <p:nvSpPr>
          <p:cNvPr id="8" name="Rectangles 7"/>
          <p:cNvSpPr/>
          <p:nvPr/>
        </p:nvSpPr>
        <p:spPr>
          <a:xfrm>
            <a:off x="2188464" y="4407408"/>
            <a:ext cx="341376" cy="146304"/>
          </a:xfrm>
          <a:prstGeom prst="rect">
            <a:avLst/>
          </a:prstGeom>
          <a:solidFill>
            <a:srgbClr val="B1C6FD"/>
          </a:solidFill>
        </p:spPr>
        <p:txBody>
          <a:bodyPr wrap="none" lIns="0" tIns="0" rIns="0" bIns="0">
            <a:noAutofit/>
          </a:bodyPr>
          <a:p>
            <a:pPr indent="0">
              <a:spcAft>
                <a:spcPts val="2730"/>
              </a:spcAft>
            </a:pPr>
            <a:r>
              <a:rPr lang="en-US" sz="1300" b="1">
                <a:solidFill>
                  <a:srgbClr val="2D73B0"/>
                </a:solidFill>
                <a:latin typeface="Calibri" panose="020F0502020204030204"/>
              </a:rPr>
              <a:t>Yes</a:t>
            </a:r>
            <a:endParaRPr lang="en-US" sz="1300" b="1">
              <a:solidFill>
                <a:srgbClr val="2D73B0"/>
              </a:solidFill>
              <a:latin typeface="Calibri" panose="020F0502020204030204"/>
            </a:endParaRPr>
          </a:p>
        </p:txBody>
      </p:sp>
      <p:sp>
        <p:nvSpPr>
          <p:cNvPr id="9" name="Rectangles 8"/>
          <p:cNvSpPr/>
          <p:nvPr/>
        </p:nvSpPr>
        <p:spPr>
          <a:xfrm>
            <a:off x="1679448" y="5035296"/>
            <a:ext cx="1033272" cy="530352"/>
          </a:xfrm>
          <a:prstGeom prst="rect">
            <a:avLst/>
          </a:prstGeom>
          <a:solidFill>
            <a:srgbClr val="407FCB"/>
          </a:solidFill>
        </p:spPr>
        <p:txBody>
          <a:bodyPr lIns="0" tIns="0" rIns="0" bIns="0">
            <a:noAutofit/>
          </a:bodyPr>
          <a:p>
            <a:pPr indent="254000">
              <a:lnSpc>
                <a:spcPts val="1510"/>
              </a:lnSpc>
              <a:spcBef>
                <a:spcPts val="2730"/>
              </a:spcBef>
            </a:pPr>
            <a:r>
              <a:rPr lang="en-US" sz="1300" b="1">
                <a:solidFill>
                  <a:srgbClr val="C0E1F3"/>
                </a:solidFill>
                <a:latin typeface="Calibri" panose="020F0502020204030204"/>
              </a:rPr>
              <a:t>Execute Controller and Action method</a:t>
            </a:r>
            <a:endParaRPr lang="en-US" sz="1300" b="1">
              <a:solidFill>
                <a:srgbClr val="C0E1F3"/>
              </a:solidFill>
              <a:latin typeface="Calibri" panose="020F0502020204030204"/>
            </a:endParaRPr>
          </a:p>
        </p:txBody>
      </p:sp>
      <p:sp>
        <p:nvSpPr>
          <p:cNvPr id="10" name="Rectangles 9"/>
          <p:cNvSpPr/>
          <p:nvPr/>
        </p:nvSpPr>
        <p:spPr>
          <a:xfrm>
            <a:off x="4700016"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3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0768"/>
            <a:ext cx="5641848" cy="518160"/>
          </a:xfrm>
          <a:prstGeom prst="rect">
            <a:avLst/>
          </a:prstGeom>
        </p:spPr>
        <p:txBody>
          <a:bodyPr wrap="none" lIns="0" tIns="0" rIns="0" bIns="0">
            <a:noAutofit/>
          </a:bodyPr>
          <a:p>
            <a:pPr indent="0"/>
            <a:r>
              <a:rPr lang="en-US" sz="4400">
                <a:latin typeface="Calibri" panose="020F0502020204030204"/>
              </a:rPr>
              <a:t>Configure Routes in MVC</a:t>
            </a:r>
            <a:endParaRPr lang="en-US" sz="4400">
              <a:latin typeface="Calibri" panose="020F0502020204030204"/>
            </a:endParaRPr>
          </a:p>
        </p:txBody>
      </p:sp>
      <p:sp>
        <p:nvSpPr>
          <p:cNvPr id="3" name="Rectangles 2"/>
          <p:cNvSpPr/>
          <p:nvPr/>
        </p:nvSpPr>
        <p:spPr>
          <a:xfrm>
            <a:off x="1066800" y="1758696"/>
            <a:ext cx="2243328" cy="2996184"/>
          </a:xfrm>
          <a:prstGeom prst="rect">
            <a:avLst/>
          </a:prstGeom>
        </p:spPr>
        <p:txBody>
          <a:bodyPr lIns="0" tIns="0" rIns="0" bIns="0">
            <a:noAutofit/>
          </a:bodyPr>
          <a:p>
            <a:pPr indent="0">
              <a:lnSpc>
                <a:spcPts val="2160"/>
              </a:lnSpc>
              <a:spcAft>
                <a:spcPts val="1260"/>
              </a:spcAft>
            </a:pPr>
            <a:r>
              <a:rPr lang="en-US" sz="1700">
                <a:latin typeface="Calibri" panose="020F0502020204030204"/>
              </a:rPr>
              <a:t>Every MVC application must configure (register) at least one route configured by the MVC framework by default</a:t>
            </a:r>
            <a:endParaRPr lang="en-US" sz="1700">
              <a:latin typeface="Calibri" panose="020F0502020204030204"/>
            </a:endParaRPr>
          </a:p>
          <a:p>
            <a:pPr indent="0">
              <a:lnSpc>
                <a:spcPts val="2160"/>
              </a:lnSpc>
            </a:pPr>
            <a:r>
              <a:rPr lang="en-US" sz="1700">
                <a:latin typeface="Calibri" panose="020F0502020204030204"/>
              </a:rPr>
              <a:t>the route is configured using the </a:t>
            </a:r>
            <a:r>
              <a:rPr lang="en-US" sz="1700" b="1">
                <a:latin typeface="Verdana" panose="020B0604030504040204"/>
              </a:rPr>
              <a:t>MapRoute()</a:t>
            </a:r>
            <a:endParaRPr lang="en-US" sz="1700" b="1">
              <a:latin typeface="Verdana" panose="020B0604030504040204"/>
            </a:endParaRPr>
          </a:p>
        </p:txBody>
      </p:sp>
      <p:sp>
        <p:nvSpPr>
          <p:cNvPr id="4" name="Rectangles 3"/>
          <p:cNvSpPr/>
          <p:nvPr/>
        </p:nvSpPr>
        <p:spPr>
          <a:xfrm>
            <a:off x="3688080" y="1914144"/>
            <a:ext cx="1658112" cy="207264"/>
          </a:xfrm>
          <a:prstGeom prst="rect">
            <a:avLst/>
          </a:prstGeom>
        </p:spPr>
        <p:txBody>
          <a:bodyPr wrap="none" lIns="0" tIns="0" rIns="0" bIns="0">
            <a:noAutofit/>
          </a:bodyPr>
          <a:p>
            <a:pPr indent="0"/>
            <a:r>
              <a:rPr lang="en-US" sz="1600" spc="-50">
                <a:solidFill>
                  <a:srgbClr val="716EBB"/>
                </a:solidFill>
                <a:latin typeface="Consolas" panose="020B0609020204030204"/>
              </a:rPr>
              <a:t>wblic class </a:t>
            </a:r>
            <a:r>
              <a:rPr lang="en-US" sz="1600" spc="-50">
                <a:solidFill>
                  <a:srgbClr val="8FA8C5"/>
                </a:solidFill>
                <a:latin typeface="Consolas" panose="020B0609020204030204"/>
              </a:rPr>
              <a:t>RouteCorfie</a:t>
            </a:r>
            <a:endParaRPr lang="en-US" sz="1600" spc="-50">
              <a:solidFill>
                <a:srgbClr val="8FA8C5"/>
              </a:solidFill>
              <a:latin typeface="Consolas" panose="020B0609020204030204"/>
            </a:endParaRPr>
          </a:p>
        </p:txBody>
      </p:sp>
      <p:sp>
        <p:nvSpPr>
          <p:cNvPr id="5" name="Rectangles 4"/>
          <p:cNvSpPr/>
          <p:nvPr/>
        </p:nvSpPr>
        <p:spPr>
          <a:xfrm>
            <a:off x="6236208" y="2560320"/>
            <a:ext cx="243840" cy="91440"/>
          </a:xfrm>
          <a:prstGeom prst="rect">
            <a:avLst/>
          </a:prstGeom>
        </p:spPr>
        <p:txBody>
          <a:bodyPr wrap="none" lIns="0" tIns="0" rIns="0" bIns="0">
            <a:noAutofit/>
          </a:bodyPr>
          <a:p>
            <a:pPr indent="0"/>
            <a:r>
              <a:rPr lang="en-US" sz="1000">
                <a:solidFill>
                  <a:srgbClr val="8FA8C5"/>
                </a:solidFill>
                <a:latin typeface="Calibri" panose="020F0502020204030204"/>
              </a:rPr>
              <a:t>KOU</a:t>
            </a:r>
            <a:endParaRPr lang="en-US" sz="1000">
              <a:solidFill>
                <a:srgbClr val="8FA8C5"/>
              </a:solidFill>
              <a:latin typeface="Calibri" panose="020F0502020204030204"/>
            </a:endParaRPr>
          </a:p>
        </p:txBody>
      </p:sp>
      <p:sp>
        <p:nvSpPr>
          <p:cNvPr id="6" name="Rectangles 5"/>
          <p:cNvSpPr/>
          <p:nvPr/>
        </p:nvSpPr>
        <p:spPr>
          <a:xfrm>
            <a:off x="3931920" y="2511552"/>
            <a:ext cx="2322576" cy="201168"/>
          </a:xfrm>
          <a:prstGeom prst="rect">
            <a:avLst/>
          </a:prstGeom>
        </p:spPr>
        <p:txBody>
          <a:bodyPr wrap="none" lIns="0" tIns="0" rIns="0" bIns="0">
            <a:noAutofit/>
          </a:bodyPr>
          <a:p>
            <a:pPr indent="0" algn="just">
              <a:lnSpc>
                <a:spcPts val="2210"/>
              </a:lnSpc>
            </a:pPr>
            <a:r>
              <a:rPr lang="en-US" sz="1600" spc="-50">
                <a:solidFill>
                  <a:srgbClr val="716EBB"/>
                </a:solidFill>
                <a:latin typeface="Consolas" panose="020B0609020204030204"/>
              </a:rPr>
              <a:t>public static void </a:t>
            </a:r>
            <a:r>
              <a:rPr lang="en-US" sz="1600" spc="-50">
                <a:solidFill>
                  <a:srgbClr val="5B6B61"/>
                </a:solidFill>
                <a:latin typeface="Consolas" panose="020B0609020204030204"/>
              </a:rPr>
              <a:t>RegisterP.outes(</a:t>
            </a:r>
            <a:endParaRPr lang="en-US" sz="1600" spc="-50">
              <a:solidFill>
                <a:srgbClr val="5B6B61"/>
              </a:solidFill>
              <a:latin typeface="Consolas" panose="020B0609020204030204"/>
            </a:endParaRPr>
          </a:p>
        </p:txBody>
      </p:sp>
      <p:sp>
        <p:nvSpPr>
          <p:cNvPr id="7" name="Rectangles 6"/>
          <p:cNvSpPr/>
          <p:nvPr/>
        </p:nvSpPr>
        <p:spPr>
          <a:xfrm>
            <a:off x="3931920" y="2785872"/>
            <a:ext cx="3200400" cy="271272"/>
          </a:xfrm>
          <a:prstGeom prst="rect">
            <a:avLst/>
          </a:prstGeom>
        </p:spPr>
        <p:txBody>
          <a:bodyPr wrap="none" lIns="0" tIns="0" rIns="0" bIns="0">
            <a:noAutofit/>
          </a:bodyPr>
          <a:p>
            <a:pPr indent="0" algn="just">
              <a:lnSpc>
                <a:spcPts val="2210"/>
              </a:lnSpc>
            </a:pPr>
            <a:r>
              <a:rPr lang="en-US" sz="1600">
                <a:solidFill>
                  <a:srgbClr val="888888"/>
                </a:solidFill>
                <a:latin typeface="Consolas" panose="020B0609020204030204"/>
              </a:rPr>
              <a:t>{    </a:t>
            </a:r>
            <a:r>
              <a:rPr lang="en-US" sz="1600" b="1" i="1" spc="-100">
                <a:solidFill>
                  <a:srgbClr val="716EBB"/>
                </a:solidFill>
                <a:latin typeface="Lucida Sans Unicode" panose="020B0602030504020204"/>
              </a:rPr>
              <a:t>^*</a:t>
            </a:r>
            <a:r>
              <a:rPr lang="en-US" sz="800" i="1">
                <a:solidFill>
                  <a:srgbClr val="716EBB"/>
                </a:solidFill>
                <a:latin typeface="Corbel" panose="020B0503020204020204"/>
              </a:rPr>
              <a:t>0</a:t>
            </a:r>
            <a:r>
              <a:rPr lang="en-US" sz="1600" b="1" i="1" spc="-100">
                <a:solidFill>
                  <a:srgbClr val="716EBB"/>
                </a:solidFill>
                <a:latin typeface="Lucida Sans Unicode" panose="020B0602030504020204"/>
              </a:rPr>
              <a:t>* Route to ignore</a:t>
            </a:r>
            <a:endParaRPr lang="en-US" sz="1600" b="1" i="1" spc="-100">
              <a:solidFill>
                <a:srgbClr val="716EBB"/>
              </a:solidFill>
              <a:latin typeface="Lucida Sans Unicode" panose="020B0602030504020204"/>
            </a:endParaRPr>
          </a:p>
        </p:txBody>
      </p:sp>
      <p:sp>
        <p:nvSpPr>
          <p:cNvPr id="8" name="Rectangles 7"/>
          <p:cNvSpPr/>
          <p:nvPr/>
        </p:nvSpPr>
        <p:spPr>
          <a:xfrm>
            <a:off x="4212336" y="3063240"/>
            <a:ext cx="3352800" cy="210312"/>
          </a:xfrm>
          <a:prstGeom prst="rect">
            <a:avLst/>
          </a:prstGeom>
        </p:spPr>
        <p:txBody>
          <a:bodyPr wrap="none" lIns="0" tIns="0" rIns="0" bIns="0">
            <a:noAutofit/>
          </a:bodyPr>
          <a:p>
            <a:pPr indent="0">
              <a:lnSpc>
                <a:spcPts val="2210"/>
              </a:lnSpc>
            </a:pPr>
            <a:r>
              <a:rPr lang="en-US" sz="1600" spc="-50">
                <a:solidFill>
                  <a:srgbClr val="5B6B61"/>
                </a:solidFill>
                <a:latin typeface="Consolas" panose="020B0609020204030204"/>
              </a:rPr>
              <a:t>routes.IgnoreRoute</a:t>
            </a:r>
            <a:r>
              <a:rPr lang="en-US" sz="1600" spc="-50">
                <a:solidFill>
                  <a:srgbClr val="888888"/>
                </a:solidFill>
                <a:latin typeface="Consolas" panose="020B0609020204030204"/>
              </a:rPr>
              <a:t>(</a:t>
            </a:r>
            <a:r>
              <a:rPr lang="en-US" sz="1600" spc="-50">
                <a:solidFill>
                  <a:srgbClr val="AB888E"/>
                </a:solidFill>
                <a:latin typeface="Consolas" panose="020B0609020204030204"/>
              </a:rPr>
              <a:t>"{resource}</a:t>
            </a:r>
            <a:r>
              <a:rPr lang="en-US" sz="1600" spc="-50">
                <a:solidFill>
                  <a:srgbClr val="888888"/>
                </a:solidFill>
                <a:latin typeface="Consolas" panose="020B0609020204030204"/>
              </a:rPr>
              <a:t>.</a:t>
            </a:r>
            <a:r>
              <a:rPr lang="en-US" sz="1600" spc="-50">
                <a:solidFill>
                  <a:srgbClr val="AB888E"/>
                </a:solidFill>
                <a:latin typeface="Consolas" panose="020B0609020204030204"/>
              </a:rPr>
              <a:t>axd/{*path!nfo}</a:t>
            </a:r>
            <a:r>
              <a:rPr lang="en-US" sz="1600" spc="-50">
                <a:solidFill>
                  <a:srgbClr val="888888"/>
                </a:solidFill>
                <a:latin typeface="Consolas" panose="020B0609020204030204"/>
              </a:rPr>
              <a:t>")</a:t>
            </a:r>
            <a:r>
              <a:rPr lang="en-US" sz="1600" spc="-50">
                <a:solidFill>
                  <a:srgbClr val="5B6B61"/>
                </a:solidFill>
                <a:latin typeface="Consolas" panose="020B0609020204030204"/>
              </a:rPr>
              <a:t>;</a:t>
            </a:r>
            <a:endParaRPr lang="en-US" sz="1600" spc="-50">
              <a:solidFill>
                <a:srgbClr val="5B6B61"/>
              </a:solidFill>
              <a:latin typeface="Consolas" panose="020B0609020204030204"/>
            </a:endParaRPr>
          </a:p>
        </p:txBody>
      </p:sp>
      <p:sp>
        <p:nvSpPr>
          <p:cNvPr id="9" name="Rectangles 8"/>
          <p:cNvSpPr/>
          <p:nvPr/>
        </p:nvSpPr>
        <p:spPr>
          <a:xfrm>
            <a:off x="7370064" y="2468880"/>
            <a:ext cx="524256" cy="243840"/>
          </a:xfrm>
          <a:prstGeom prst="rect">
            <a:avLst/>
          </a:prstGeom>
        </p:spPr>
        <p:txBody>
          <a:bodyPr wrap="none" lIns="0" tIns="0" rIns="0" bIns="0">
            <a:noAutofit/>
          </a:bodyPr>
          <a:p>
            <a:pPr indent="0"/>
            <a:r>
              <a:rPr lang="en-US" sz="1600" spc="-50">
                <a:solidFill>
                  <a:srgbClr val="747474"/>
                </a:solidFill>
                <a:latin typeface="Consolas" panose="020B0609020204030204"/>
              </a:rPr>
              <a:t>routes)</a:t>
            </a:r>
            <a:endParaRPr lang="en-US" sz="1600" spc="-50">
              <a:solidFill>
                <a:srgbClr val="747474"/>
              </a:solidFill>
              <a:latin typeface="Consolas" panose="020B0609020204030204"/>
            </a:endParaRPr>
          </a:p>
        </p:txBody>
      </p:sp>
      <p:sp>
        <p:nvSpPr>
          <p:cNvPr id="10" name="Rectangles 9"/>
          <p:cNvSpPr/>
          <p:nvPr/>
        </p:nvSpPr>
        <p:spPr>
          <a:xfrm>
            <a:off x="8412480" y="2944368"/>
            <a:ext cx="1481328" cy="292608"/>
          </a:xfrm>
          <a:prstGeom prst="rect">
            <a:avLst/>
          </a:prstGeom>
        </p:spPr>
        <p:txBody>
          <a:bodyPr wrap="none" lIns="0" tIns="0" rIns="0" bIns="0">
            <a:noAutofit/>
          </a:bodyPr>
          <a:p>
            <a:pPr indent="0"/>
            <a:r>
              <a:rPr lang="en-US" sz="1600" b="1" i="1">
                <a:solidFill>
                  <a:srgbClr val="668EA8"/>
                </a:solidFill>
                <a:latin typeface="Times New Roman" panose="02020603050405020304"/>
              </a:rPr>
              <a:t>RouteCovifig.es</a:t>
            </a:r>
            <a:endParaRPr lang="en-US" sz="1600" b="1" i="1">
              <a:solidFill>
                <a:srgbClr val="668EA8"/>
              </a:solidFill>
              <a:latin typeface="Times New Roman" panose="02020603050405020304"/>
            </a:endParaRPr>
          </a:p>
        </p:txBody>
      </p:sp>
      <p:sp>
        <p:nvSpPr>
          <p:cNvPr id="11" name="Rectangles 10"/>
          <p:cNvSpPr/>
          <p:nvPr/>
        </p:nvSpPr>
        <p:spPr>
          <a:xfrm>
            <a:off x="6656832" y="3633216"/>
            <a:ext cx="1146048" cy="155448"/>
          </a:xfrm>
          <a:prstGeom prst="rect">
            <a:avLst/>
          </a:prstGeom>
        </p:spPr>
        <p:txBody>
          <a:bodyPr wrap="none" lIns="0" tIns="0" rIns="0" bIns="0">
            <a:noAutofit/>
          </a:bodyPr>
          <a:p>
            <a:pPr indent="0">
              <a:spcAft>
                <a:spcPts val="840"/>
              </a:spcAft>
            </a:pPr>
            <a:r>
              <a:rPr lang="en-US" sz="1600" b="1" i="1">
                <a:solidFill>
                  <a:srgbClr val="5584AC"/>
                </a:solidFill>
                <a:latin typeface="Times New Roman" panose="02020603050405020304"/>
              </a:rPr>
              <a:t>Route name</a:t>
            </a:r>
            <a:endParaRPr lang="en-US" sz="1600" b="1" i="1">
              <a:solidFill>
                <a:srgbClr val="5584AC"/>
              </a:solidFill>
              <a:latin typeface="Times New Roman" panose="02020603050405020304"/>
            </a:endParaRPr>
          </a:p>
        </p:txBody>
      </p:sp>
      <p:sp>
        <p:nvSpPr>
          <p:cNvPr id="12" name="Rectangles 11"/>
          <p:cNvSpPr/>
          <p:nvPr/>
        </p:nvSpPr>
        <p:spPr>
          <a:xfrm>
            <a:off x="7485888" y="3971544"/>
            <a:ext cx="1283208" cy="155448"/>
          </a:xfrm>
          <a:prstGeom prst="rect">
            <a:avLst/>
          </a:prstGeom>
        </p:spPr>
        <p:txBody>
          <a:bodyPr wrap="none" lIns="0" tIns="0" rIns="0" bIns="0">
            <a:noAutofit/>
          </a:bodyPr>
          <a:p>
            <a:pPr indent="0" algn="r"/>
            <a:r>
              <a:rPr lang="en-US" sz="1600" b="1" i="1">
                <a:solidFill>
                  <a:srgbClr val="5584AC"/>
                </a:solidFill>
                <a:latin typeface="Times New Roman" panose="02020603050405020304"/>
              </a:rPr>
              <a:t>■URL Pattern</a:t>
            </a:r>
            <a:endParaRPr lang="en-US" sz="1600" b="1" i="1">
              <a:solidFill>
                <a:srgbClr val="5584AC"/>
              </a:solidFill>
              <a:latin typeface="Times New Roman" panose="02020603050405020304"/>
            </a:endParaRPr>
          </a:p>
        </p:txBody>
      </p:sp>
      <p:sp>
        <p:nvSpPr>
          <p:cNvPr id="13" name="Rectangles 12"/>
          <p:cNvSpPr/>
          <p:nvPr/>
        </p:nvSpPr>
        <p:spPr>
          <a:xfrm>
            <a:off x="4212336" y="3624072"/>
            <a:ext cx="1353312" cy="493776"/>
          </a:xfrm>
          <a:prstGeom prst="rect">
            <a:avLst/>
          </a:prstGeom>
        </p:spPr>
        <p:txBody>
          <a:bodyPr lIns="0" tIns="0" rIns="0" bIns="0">
            <a:noAutofit/>
          </a:bodyPr>
          <a:p>
            <a:pPr indent="-317500">
              <a:lnSpc>
                <a:spcPts val="2255"/>
              </a:lnSpc>
            </a:pPr>
            <a:r>
              <a:rPr lang="en-US" sz="1600" spc="-50">
                <a:solidFill>
                  <a:srgbClr val="5B6B61"/>
                </a:solidFill>
                <a:latin typeface="Consolas" panose="020B0609020204030204"/>
              </a:rPr>
              <a:t>routes. MapRoute( name: </a:t>
            </a:r>
            <a:r>
              <a:rPr lang="en-US" sz="1600" spc="-50">
                <a:solidFill>
                  <a:srgbClr val="AB888E"/>
                </a:solidFill>
                <a:latin typeface="Consolas" panose="020B0609020204030204"/>
              </a:rPr>
              <a:t>"Default",</a:t>
            </a:r>
            <a:endParaRPr lang="en-US" sz="1600" spc="-50">
              <a:solidFill>
                <a:srgbClr val="AB888E"/>
              </a:solidFill>
              <a:latin typeface="Consolas" panose="020B0609020204030204"/>
            </a:endParaRPr>
          </a:p>
        </p:txBody>
      </p:sp>
      <p:sp>
        <p:nvSpPr>
          <p:cNvPr id="14" name="Rectangles 13"/>
          <p:cNvSpPr/>
          <p:nvPr/>
        </p:nvSpPr>
        <p:spPr>
          <a:xfrm>
            <a:off x="4221480" y="4191000"/>
            <a:ext cx="5974080" cy="914400"/>
          </a:xfrm>
          <a:prstGeom prst="rect">
            <a:avLst/>
          </a:prstGeom>
        </p:spPr>
        <p:txBody>
          <a:bodyPr lIns="0" tIns="0" rIns="0" bIns="0">
            <a:noAutofit/>
          </a:bodyPr>
          <a:p>
            <a:pPr indent="317500">
              <a:lnSpc>
                <a:spcPts val="2375"/>
              </a:lnSpc>
            </a:pPr>
            <a:r>
              <a:rPr lang="en-US" sz="1600" spc="-50">
                <a:solidFill>
                  <a:srgbClr val="5B6B61"/>
                </a:solidFill>
                <a:latin typeface="Consolas" panose="020B0609020204030204"/>
              </a:rPr>
              <a:t>url: </a:t>
            </a:r>
            <a:r>
              <a:rPr lang="en-US" sz="1600" spc="-50">
                <a:solidFill>
                  <a:srgbClr val="AB888E"/>
                </a:solidFill>
                <a:latin typeface="Consolas" panose="020B0609020204030204"/>
              </a:rPr>
              <a:t>"{controller}/{action}/{id}", </a:t>
            </a:r>
            <a:r>
              <a:rPr lang="en-US" sz="1600" spc="-50">
                <a:solidFill>
                  <a:srgbClr val="5B6B61"/>
                </a:solidFill>
                <a:latin typeface="Consolas" panose="020B0609020204030204"/>
              </a:rPr>
              <a:t>defaults: </a:t>
            </a:r>
            <a:r>
              <a:rPr lang="en-US" sz="1600" spc="-50">
                <a:solidFill>
                  <a:srgbClr val="668EA8"/>
                </a:solidFill>
                <a:latin typeface="Consolas" panose="020B0609020204030204"/>
              </a:rPr>
              <a:t>new </a:t>
            </a:r>
            <a:r>
              <a:rPr lang="en-US" sz="1600" spc="-50">
                <a:solidFill>
                  <a:srgbClr val="AB888E"/>
                </a:solidFill>
                <a:latin typeface="Consolas" panose="020B0609020204030204"/>
              </a:rPr>
              <a:t>{ </a:t>
            </a:r>
            <a:r>
              <a:rPr lang="en-US" sz="1600" spc="-50">
                <a:solidFill>
                  <a:srgbClr val="5B6B61"/>
                </a:solidFill>
                <a:latin typeface="Consolas" panose="020B0609020204030204"/>
              </a:rPr>
              <a:t>controller = </a:t>
            </a:r>
            <a:r>
              <a:rPr lang="en-US" sz="1600" spc="-50">
                <a:solidFill>
                  <a:srgbClr val="AB888E"/>
                </a:solidFill>
                <a:latin typeface="Consolas" panose="020B0609020204030204"/>
              </a:rPr>
              <a:t>"Howe", </a:t>
            </a:r>
            <a:r>
              <a:rPr lang="en-US" sz="1600" spc="-50">
                <a:solidFill>
                  <a:srgbClr val="5B6B61"/>
                </a:solidFill>
                <a:latin typeface="Consolas" panose="020B0609020204030204"/>
              </a:rPr>
              <a:t>action = </a:t>
            </a:r>
            <a:r>
              <a:rPr lang="en-US" sz="1600" spc="-50">
                <a:solidFill>
                  <a:srgbClr val="AB888E"/>
                </a:solidFill>
                <a:latin typeface="Consolas" panose="020B0609020204030204"/>
              </a:rPr>
              <a:t>"Index", </a:t>
            </a:r>
            <a:r>
              <a:rPr lang="en-US" sz="1600" spc="-50">
                <a:solidFill>
                  <a:srgbClr val="5B6B61"/>
                </a:solidFill>
                <a:latin typeface="Consolas" panose="020B0609020204030204"/>
              </a:rPr>
              <a:t>id = </a:t>
            </a:r>
            <a:r>
              <a:rPr lang="en-US" sz="1600" spc="-50">
                <a:solidFill>
                  <a:srgbClr val="8FA8C5"/>
                </a:solidFill>
                <a:latin typeface="Consolas" panose="020B0609020204030204"/>
              </a:rPr>
              <a:t>UrlPararaeter.</a:t>
            </a:r>
            <a:r>
              <a:rPr lang="en-US" sz="1600" spc="-50">
                <a:solidFill>
                  <a:srgbClr val="5B6B61"/>
                </a:solidFill>
                <a:latin typeface="Consolas" panose="020B0609020204030204"/>
              </a:rPr>
              <a:t>Optional </a:t>
            </a:r>
            <a:r>
              <a:rPr lang="en-US" sz="1600" spc="-50">
                <a:solidFill>
                  <a:srgbClr val="AB888E"/>
                </a:solidFill>
                <a:latin typeface="Consolas" panose="020B0609020204030204"/>
              </a:rPr>
              <a:t>} </a:t>
            </a:r>
            <a:r>
              <a:rPr lang="en-US" sz="1600" spc="-50">
                <a:solidFill>
                  <a:srgbClr val="5B6B61"/>
                </a:solidFill>
                <a:latin typeface="Consolas" panose="020B0609020204030204"/>
              </a:rPr>
              <a:t>); </a:t>
            </a:r>
            <a:r>
              <a:rPr lang="en-US" sz="1600" spc="-50">
                <a:solidFill>
                  <a:srgbClr val="668EA8"/>
                </a:solidFill>
                <a:latin typeface="Consolas" panose="020B0609020204030204"/>
              </a:rPr>
              <a:t>\</a:t>
            </a:r>
            <a:endParaRPr lang="en-US" sz="1600" spc="-50">
              <a:solidFill>
                <a:srgbClr val="668EA8"/>
              </a:solidFill>
              <a:latin typeface="Consolas" panose="020B0609020204030204"/>
            </a:endParaRPr>
          </a:p>
        </p:txBody>
      </p:sp>
      <p:sp>
        <p:nvSpPr>
          <p:cNvPr id="15" name="Rectangles 14"/>
          <p:cNvSpPr/>
          <p:nvPr/>
        </p:nvSpPr>
        <p:spPr>
          <a:xfrm>
            <a:off x="5516880" y="5087112"/>
            <a:ext cx="1734312" cy="182880"/>
          </a:xfrm>
          <a:prstGeom prst="rect">
            <a:avLst/>
          </a:prstGeom>
        </p:spPr>
        <p:txBody>
          <a:bodyPr wrap="none" lIns="0" tIns="0" rIns="0" bIns="0">
            <a:noAutofit/>
          </a:bodyPr>
          <a:p>
            <a:pPr indent="0">
              <a:lnSpc>
                <a:spcPts val="2375"/>
              </a:lnSpc>
            </a:pPr>
            <a:r>
              <a:rPr lang="en-US" sz="1600" b="1" i="1">
                <a:solidFill>
                  <a:srgbClr val="668EA8"/>
                </a:solidFill>
                <a:latin typeface="Times New Roman" panose="02020603050405020304"/>
              </a:rPr>
              <a:t>Defaults for Route</a:t>
            </a:r>
            <a:endParaRPr lang="en-US" sz="1600" b="1" i="1">
              <a:solidFill>
                <a:srgbClr val="668EA8"/>
              </a:solidFill>
              <a:latin typeface="Times New Roman" panose="02020603050405020304"/>
            </a:endParaRPr>
          </a:p>
        </p:txBody>
      </p:sp>
      <p:sp>
        <p:nvSpPr>
          <p:cNvPr id="16" name="Rectangles 15"/>
          <p:cNvSpPr/>
          <p:nvPr/>
        </p:nvSpPr>
        <p:spPr>
          <a:xfrm>
            <a:off x="10317480" y="1764792"/>
            <a:ext cx="1655064" cy="371856"/>
          </a:xfrm>
          <a:prstGeom prst="rect">
            <a:avLst/>
          </a:prstGeom>
        </p:spPr>
        <p:txBody>
          <a:bodyPr lIns="0" tIns="0" rIns="0" bIns="0">
            <a:noAutofit/>
          </a:bodyPr>
          <a:p>
            <a:pPr indent="0" algn="just">
              <a:lnSpc>
                <a:spcPts val="1775"/>
              </a:lnSpc>
            </a:pPr>
            <a:r>
              <a:rPr lang="en-US" sz="1000" b="1" spc="-100">
                <a:solidFill>
                  <a:srgbClr val="545454"/>
                </a:solidFill>
                <a:latin typeface="Consolas" panose="020B0609020204030204"/>
              </a:rPr>
              <a:t>!Jj </a:t>
            </a:r>
            <a:r>
              <a:rPr lang="en-US" sz="1000" b="1" spc="-100">
                <a:solidFill>
                  <a:srgbClr val="747474"/>
                </a:solidFill>
                <a:latin typeface="Consolas" panose="020B0609020204030204"/>
              </a:rPr>
              <a:t>Sclutjco MVC&amp;KTutorials'd pro </a:t>
            </a:r>
            <a:r>
              <a:rPr lang="en-US" sz="1000" i="1">
                <a:solidFill>
                  <a:srgbClr val="332F38"/>
                </a:solidFill>
                <a:latin typeface="Consolas" panose="020B0609020204030204"/>
              </a:rPr>
              <a:t>i </a:t>
            </a:r>
            <a:r>
              <a:rPr lang="en-US" sz="1000" i="1">
                <a:solidFill>
                  <a:srgbClr val="545454"/>
                </a:solidFill>
                <a:latin typeface="Consolas" panose="020B0609020204030204"/>
              </a:rPr>
              <a:t>T</a:t>
            </a:r>
            <a:r>
              <a:rPr lang="en-US" sz="1000" b="1" spc="-100">
                <a:solidFill>
                  <a:srgbClr val="545454"/>
                </a:solidFill>
                <a:latin typeface="Consolas" panose="020B0609020204030204"/>
              </a:rPr>
              <a:t> MVC BaskTutori*</a:t>
            </a:r>
            <a:endParaRPr lang="en-US" sz="1000" b="1" spc="-100">
              <a:solidFill>
                <a:srgbClr val="545454"/>
              </a:solidFill>
              <a:latin typeface="Consolas" panose="020B0609020204030204"/>
            </a:endParaRPr>
          </a:p>
        </p:txBody>
      </p:sp>
      <p:sp>
        <p:nvSpPr>
          <p:cNvPr id="17" name="Rectangles 16"/>
          <p:cNvSpPr/>
          <p:nvPr/>
        </p:nvSpPr>
        <p:spPr>
          <a:xfrm>
            <a:off x="10454640" y="2234184"/>
            <a:ext cx="1127760" cy="1313688"/>
          </a:xfrm>
          <a:prstGeom prst="rect">
            <a:avLst/>
          </a:prstGeom>
        </p:spPr>
        <p:txBody>
          <a:bodyPr lIns="0" tIns="0" rIns="0" bIns="0">
            <a:noAutofit/>
          </a:bodyPr>
          <a:p>
            <a:pPr indent="0">
              <a:lnSpc>
                <a:spcPts val="1775"/>
              </a:lnSpc>
            </a:pPr>
            <a:r>
              <a:rPr lang="en-US" sz="1000" b="1" spc="-100">
                <a:solidFill>
                  <a:srgbClr val="747474"/>
                </a:solidFill>
                <a:latin typeface="Consolas" panose="020B0609020204030204"/>
              </a:rPr>
              <a:t>P </a:t>
            </a:r>
            <a:r>
              <a:rPr lang="en-US" sz="1000" b="1" spc="-100">
                <a:solidFill>
                  <a:srgbClr val="545454"/>
                </a:solidFill>
                <a:latin typeface="Consolas" panose="020B0609020204030204"/>
              </a:rPr>
              <a:t>A </a:t>
            </a:r>
            <a:r>
              <a:rPr lang="en-US" sz="1000" b="1" spc="-100">
                <a:solidFill>
                  <a:srgbClr val="747474"/>
                </a:solidFill>
                <a:latin typeface="Consolas" panose="020B0609020204030204"/>
              </a:rPr>
              <a:t>Properties P </a:t>
            </a:r>
            <a:r>
              <a:rPr lang="en-US" sz="1000" b="1" spc="-100">
                <a:solidFill>
                  <a:srgbClr val="545454"/>
                </a:solidFill>
                <a:latin typeface="Consolas" panose="020B0609020204030204"/>
              </a:rPr>
              <a:t>••References </a:t>
            </a:r>
            <a:r>
              <a:rPr lang="en-US" sz="1150" spc="-50">
                <a:solidFill>
                  <a:srgbClr val="DABA89"/>
                </a:solidFill>
                <a:latin typeface="Arial" panose="020B0604020202020204"/>
              </a:rPr>
              <a:t>I </a:t>
            </a:r>
            <a:r>
              <a:rPr lang="en-US" sz="1150" spc="-50">
                <a:solidFill>
                  <a:srgbClr val="747474"/>
                </a:solidFill>
                <a:latin typeface="Arial" panose="020B0604020202020204"/>
              </a:rPr>
              <a:t>AppJJiU </a:t>
            </a:r>
            <a:r>
              <a:rPr lang="en-US" sz="1000" i="1">
                <a:solidFill>
                  <a:srgbClr val="332F38"/>
                </a:solidFill>
                <a:latin typeface="Corbel" panose="020B0503020204020204"/>
              </a:rPr>
              <a:t>4</a:t>
            </a:r>
            <a:r>
              <a:rPr lang="en-US" sz="1000" b="1" spc="-100">
                <a:solidFill>
                  <a:srgbClr val="332F38"/>
                </a:solidFill>
                <a:latin typeface="Consolas" panose="020B0609020204030204"/>
              </a:rPr>
              <a:t> </a:t>
            </a:r>
            <a:r>
              <a:rPr lang="en-US" sz="1000" b="1" spc="-100">
                <a:solidFill>
                  <a:srgbClr val="747474"/>
                </a:solidFill>
                <a:latin typeface="Consolas" panose="020B0609020204030204"/>
              </a:rPr>
              <a:t>App.Start P </a:t>
            </a:r>
            <a:r>
              <a:rPr lang="en-US" sz="1000" b="1" spc="-100">
                <a:solidFill>
                  <a:srgbClr val="839D82"/>
                </a:solidFill>
                <a:latin typeface="Consolas" panose="020B0609020204030204"/>
              </a:rPr>
              <a:t>c* </a:t>
            </a:r>
            <a:r>
              <a:rPr lang="en-US" sz="1000" b="1" spc="-100">
                <a:solidFill>
                  <a:srgbClr val="747474"/>
                </a:solidFill>
                <a:latin typeface="Consolas" panose="020B0609020204030204"/>
              </a:rPr>
              <a:t>BundtoC</a:t>
            </a:r>
            <a:r>
              <a:rPr lang="en-US" sz="1000" spc="-100">
                <a:solidFill>
                  <a:srgbClr val="747474"/>
                </a:solidFill>
                <a:latin typeface="Corbel" panose="020B0503020204020204"/>
              </a:rPr>
              <a:t>0</a:t>
            </a:r>
            <a:r>
              <a:rPr lang="en-US" sz="1000" b="1" spc="-100">
                <a:solidFill>
                  <a:srgbClr val="747474"/>
                </a:solidFill>
                <a:latin typeface="Consolas" panose="020B0609020204030204"/>
              </a:rPr>
              <a:t>nfi</a:t>
            </a:r>
            <a:r>
              <a:rPr lang="en-US" sz="1000" spc="-100">
                <a:solidFill>
                  <a:srgbClr val="747474"/>
                </a:solidFill>
                <a:latin typeface="Corbel" panose="020B0503020204020204"/>
              </a:rPr>
              <a:t>9</a:t>
            </a:r>
            <a:r>
              <a:rPr lang="en-US" sz="1000" b="1" spc="-100">
                <a:solidFill>
                  <a:srgbClr val="747474"/>
                </a:solidFill>
                <a:latin typeface="Consolas" panose="020B0609020204030204"/>
              </a:rPr>
              <a:t>.cs P </a:t>
            </a:r>
            <a:r>
              <a:rPr lang="en-US" sz="1000" b="1" spc="-100">
                <a:solidFill>
                  <a:srgbClr val="839D82"/>
                </a:solidFill>
                <a:latin typeface="Consolas" panose="020B0609020204030204"/>
              </a:rPr>
              <a:t>C* </a:t>
            </a:r>
            <a:r>
              <a:rPr lang="en-US" sz="1000" b="1" spc="-100">
                <a:solidFill>
                  <a:srgbClr val="747474"/>
                </a:solidFill>
                <a:latin typeface="Consolas" panose="020B0609020204030204"/>
              </a:rPr>
              <a:t>FiltofC</a:t>
            </a:r>
            <a:r>
              <a:rPr lang="en-US" sz="1000" spc="-100">
                <a:solidFill>
                  <a:srgbClr val="747474"/>
                </a:solidFill>
                <a:latin typeface="Corbel" panose="020B0503020204020204"/>
              </a:rPr>
              <a:t>0</a:t>
            </a:r>
            <a:r>
              <a:rPr lang="en-US" sz="1000" b="1" spc="-100">
                <a:solidFill>
                  <a:srgbClr val="747474"/>
                </a:solidFill>
                <a:latin typeface="Consolas" panose="020B0609020204030204"/>
              </a:rPr>
              <a:t>rft</a:t>
            </a:r>
            <a:r>
              <a:rPr lang="en-US" sz="1000" spc="-100">
                <a:solidFill>
                  <a:srgbClr val="747474"/>
                </a:solidFill>
                <a:latin typeface="Corbel" panose="020B0503020204020204"/>
              </a:rPr>
              <a:t>9</a:t>
            </a:r>
            <a:r>
              <a:rPr lang="en-US" sz="1000" b="1" spc="-100">
                <a:solidFill>
                  <a:srgbClr val="747474"/>
                </a:solidFill>
                <a:latin typeface="Consolas" panose="020B0609020204030204"/>
              </a:rPr>
              <a:t>.CS</a:t>
            </a:r>
            <a:endParaRPr lang="en-US" sz="1000" b="1" spc="-100">
              <a:solidFill>
                <a:srgbClr val="747474"/>
              </a:solidFill>
              <a:latin typeface="Consolas" panose="020B0609020204030204"/>
            </a:endParaRPr>
          </a:p>
        </p:txBody>
      </p:sp>
      <p:sp>
        <p:nvSpPr>
          <p:cNvPr id="18" name="Rectangles 17"/>
          <p:cNvSpPr/>
          <p:nvPr/>
        </p:nvSpPr>
        <p:spPr>
          <a:xfrm>
            <a:off x="10546080" y="3584448"/>
            <a:ext cx="1048512" cy="195072"/>
          </a:xfrm>
          <a:prstGeom prst="rect">
            <a:avLst/>
          </a:prstGeom>
          <a:solidFill>
            <a:srgbClr val="3498F9"/>
          </a:solidFill>
        </p:spPr>
        <p:txBody>
          <a:bodyPr wrap="none" lIns="0" tIns="0" rIns="0" bIns="0">
            <a:noAutofit/>
          </a:bodyPr>
          <a:p>
            <a:pPr indent="0"/>
            <a:r>
              <a:rPr lang="en-US" sz="1000" b="1" spc="-100">
                <a:solidFill>
                  <a:srgbClr val="93D7FA"/>
                </a:solidFill>
                <a:latin typeface="Consolas" panose="020B0609020204030204"/>
              </a:rPr>
              <a:t>p </a:t>
            </a:r>
            <a:r>
              <a:rPr lang="en-US" sz="1000" spc="-100">
                <a:solidFill>
                  <a:srgbClr val="BAE4D8"/>
                </a:solidFill>
                <a:latin typeface="Corbel" panose="020B0503020204020204"/>
              </a:rPr>
              <a:t>35</a:t>
            </a:r>
            <a:r>
              <a:rPr lang="en-US" sz="1000" b="1" spc="-100">
                <a:solidFill>
                  <a:srgbClr val="BAE4D8"/>
                </a:solidFill>
                <a:latin typeface="Consolas" panose="020B0609020204030204"/>
              </a:rPr>
              <a:t> </a:t>
            </a:r>
            <a:r>
              <a:rPr lang="en-US" sz="1000" b="1" spc="-100">
                <a:solidFill>
                  <a:srgbClr val="93D7FA"/>
                </a:solidFill>
                <a:latin typeface="Consolas" panose="020B0609020204030204"/>
              </a:rPr>
              <a:t>R</a:t>
            </a:r>
            <a:r>
              <a:rPr lang="en-US" sz="1000" spc="-100">
                <a:solidFill>
                  <a:srgbClr val="93D7FA"/>
                </a:solidFill>
                <a:latin typeface="Corbel" panose="020B0503020204020204"/>
              </a:rPr>
              <a:t>0</a:t>
            </a:r>
            <a:r>
              <a:rPr lang="en-US" sz="1000" b="1" spc="-100">
                <a:solidFill>
                  <a:srgbClr val="93D7FA"/>
                </a:solidFill>
                <a:latin typeface="Consolas" panose="020B0609020204030204"/>
              </a:rPr>
              <a:t>offc</a:t>
            </a:r>
            <a:r>
              <a:rPr lang="en-US" sz="1000" spc="-100">
                <a:solidFill>
                  <a:srgbClr val="93D7FA"/>
                </a:solidFill>
                <a:latin typeface="Corbel" panose="020B0503020204020204"/>
              </a:rPr>
              <a:t>0</a:t>
            </a:r>
            <a:r>
              <a:rPr lang="en-US" sz="1000" b="1" spc="-100">
                <a:solidFill>
                  <a:srgbClr val="93D7FA"/>
                </a:solidFill>
                <a:latin typeface="Consolas" panose="020B0609020204030204"/>
              </a:rPr>
              <a:t>ffl</a:t>
            </a:r>
            <a:r>
              <a:rPr lang="en-US" sz="1000" spc="-100">
                <a:solidFill>
                  <a:srgbClr val="93D7FA"/>
                </a:solidFill>
                <a:latin typeface="Corbel" panose="020B0503020204020204"/>
              </a:rPr>
              <a:t>9</a:t>
            </a:r>
            <a:r>
              <a:rPr lang="en-US" sz="1000" b="1" spc="-100">
                <a:solidFill>
                  <a:srgbClr val="93D7FA"/>
                </a:solidFill>
                <a:latin typeface="Consolas" panose="020B0609020204030204"/>
              </a:rPr>
              <a:t>.es</a:t>
            </a:r>
            <a:endParaRPr lang="en-US" sz="1000" b="1" spc="-100">
              <a:solidFill>
                <a:srgbClr val="93D7FA"/>
              </a:solidFill>
              <a:latin typeface="Consolas" panose="020B0609020204030204"/>
            </a:endParaRPr>
          </a:p>
        </p:txBody>
      </p:sp>
      <p:sp>
        <p:nvSpPr>
          <p:cNvPr id="19" name="Rectangles 18"/>
          <p:cNvSpPr/>
          <p:nvPr/>
        </p:nvSpPr>
        <p:spPr>
          <a:xfrm>
            <a:off x="10405872" y="3816096"/>
            <a:ext cx="1328928" cy="1524000"/>
          </a:xfrm>
          <a:prstGeom prst="rect">
            <a:avLst/>
          </a:prstGeom>
        </p:spPr>
        <p:txBody>
          <a:bodyPr lIns="0" tIns="0" rIns="0" bIns="0">
            <a:noAutofit/>
          </a:bodyPr>
          <a:p>
            <a:pPr indent="0">
              <a:lnSpc>
                <a:spcPts val="1775"/>
              </a:lnSpc>
            </a:pPr>
            <a:r>
              <a:rPr lang="en-US" sz="1000" b="1" spc="-100">
                <a:solidFill>
                  <a:srgbClr val="747474"/>
                </a:solidFill>
                <a:latin typeface="Consolas" panose="020B0609020204030204"/>
              </a:rPr>
              <a:t>P </a:t>
            </a:r>
            <a:r>
              <a:rPr lang="en-US" sz="1000" b="1" spc="-100">
                <a:solidFill>
                  <a:srgbClr val="DABA89"/>
                </a:solidFill>
                <a:latin typeface="Consolas" panose="020B0609020204030204"/>
              </a:rPr>
              <a:t>C </a:t>
            </a:r>
            <a:r>
              <a:rPr lang="en-US" sz="1000" b="1" spc="-100">
                <a:solidFill>
                  <a:srgbClr val="747474"/>
                </a:solidFill>
                <a:latin typeface="Consolas" panose="020B0609020204030204"/>
              </a:rPr>
              <a:t>Content </a:t>
            </a:r>
            <a:r>
              <a:rPr lang="en-US" sz="1000" b="1" spc="-100">
                <a:solidFill>
                  <a:srgbClr val="332F38"/>
                </a:solidFill>
                <a:latin typeface="Consolas" panose="020B0609020204030204"/>
              </a:rPr>
              <a:t>i </a:t>
            </a:r>
            <a:r>
              <a:rPr lang="en-US" sz="1000" b="1" spc="-100">
                <a:solidFill>
                  <a:srgbClr val="747474"/>
                </a:solidFill>
                <a:latin typeface="Consolas" panose="020B0609020204030204"/>
              </a:rPr>
              <a:t>Controllers P </a:t>
            </a:r>
            <a:r>
              <a:rPr lang="en-US" sz="1000" b="1" spc="-100">
                <a:solidFill>
                  <a:srgbClr val="839D82"/>
                </a:solidFill>
                <a:latin typeface="Consolas" panose="020B0609020204030204"/>
              </a:rPr>
              <a:t>C* </a:t>
            </a:r>
            <a:r>
              <a:rPr lang="en-US" sz="1000" b="1" spc="-100">
                <a:solidFill>
                  <a:srgbClr val="747474"/>
                </a:solidFill>
                <a:latin typeface="Consolas" panose="020B0609020204030204"/>
              </a:rPr>
              <a:t>HcmeCcrtrder.cs P </a:t>
            </a:r>
            <a:r>
              <a:rPr lang="en-US" sz="1000" b="1" spc="-100">
                <a:solidFill>
                  <a:srgbClr val="DABA89"/>
                </a:solidFill>
                <a:latin typeface="Consolas" panose="020B0609020204030204"/>
              </a:rPr>
              <a:t>I </a:t>
            </a:r>
            <a:r>
              <a:rPr lang="en-US" sz="1000" b="1" spc="-100">
                <a:solidFill>
                  <a:srgbClr val="747474"/>
                </a:solidFill>
                <a:latin typeface="Consolas" panose="020B0609020204030204"/>
              </a:rPr>
              <a:t>ferts </a:t>
            </a:r>
            <a:r>
              <a:rPr lang="en-US" sz="1000" b="1" spc="-100">
                <a:solidFill>
                  <a:srgbClr val="DABA89"/>
                </a:solidFill>
                <a:latin typeface="Consolas" panose="020B0609020204030204"/>
              </a:rPr>
              <a:t>I </a:t>
            </a:r>
            <a:r>
              <a:rPr lang="en-US" sz="1000" b="1" spc="-100">
                <a:solidFill>
                  <a:srgbClr val="747474"/>
                </a:solidFill>
                <a:latin typeface="Consolas" panose="020B0609020204030204"/>
              </a:rPr>
              <a:t>Models P </a:t>
            </a:r>
            <a:r>
              <a:rPr lang="en-US" sz="1000" b="1" spc="-100">
                <a:solidFill>
                  <a:srgbClr val="DABA89"/>
                </a:solidFill>
                <a:latin typeface="Consolas" panose="020B0609020204030204"/>
              </a:rPr>
              <a:t>■ </a:t>
            </a:r>
            <a:r>
              <a:rPr lang="en-US" sz="1000" b="1" spc="-100">
                <a:solidFill>
                  <a:srgbClr val="747474"/>
                </a:solidFill>
                <a:latin typeface="Consolas" panose="020B0609020204030204"/>
              </a:rPr>
              <a:t>Scopes P </a:t>
            </a:r>
            <a:r>
              <a:rPr lang="en-US" sz="1500" b="1">
                <a:solidFill>
                  <a:srgbClr val="DABA89"/>
                </a:solidFill>
                <a:latin typeface="Consolas" panose="020B0609020204030204"/>
              </a:rPr>
              <a:t>i </a:t>
            </a:r>
            <a:r>
              <a:rPr lang="en-US" sz="1000" b="1" spc="-100">
                <a:solidFill>
                  <a:srgbClr val="747474"/>
                </a:solidFill>
                <a:latin typeface="Consolas" panose="020B0609020204030204"/>
              </a:rPr>
              <a:t>Views</a:t>
            </a:r>
            <a:endParaRPr lang="en-US" sz="1000" b="1" spc="-100">
              <a:solidFill>
                <a:srgbClr val="747474"/>
              </a:solidFill>
              <a:latin typeface="Consolas" panose="020B0609020204030204"/>
            </a:endParaRPr>
          </a:p>
        </p:txBody>
      </p:sp>
      <p:sp>
        <p:nvSpPr>
          <p:cNvPr id="20" name="Rectangles 19"/>
          <p:cNvSpPr/>
          <p:nvPr/>
        </p:nvSpPr>
        <p:spPr>
          <a:xfrm>
            <a:off x="3749040" y="5843016"/>
            <a:ext cx="3112008" cy="185928"/>
          </a:xfrm>
          <a:prstGeom prst="rect">
            <a:avLst/>
          </a:prstGeom>
          <a:solidFill>
            <a:srgbClr val="D1DEEF"/>
          </a:solidFill>
        </p:spPr>
        <p:txBody>
          <a:bodyPr wrap="none" lIns="0" tIns="0" rIns="0" bIns="0">
            <a:noAutofit/>
          </a:bodyPr>
          <a:p>
            <a:pPr indent="0"/>
            <a:r>
              <a:rPr lang="en-US" sz="1200">
                <a:solidFill>
                  <a:srgbClr val="01205F"/>
                </a:solidFill>
                <a:latin typeface="Calibri" panose="020F0502020204030204"/>
              </a:rPr>
              <a:t>RouteConfig.es </a:t>
            </a:r>
            <a:r>
              <a:rPr lang="en-US" sz="1150" b="1">
                <a:solidFill>
                  <a:srgbClr val="01205F"/>
                </a:solidFill>
                <a:latin typeface="Verdana" panose="020B0604030504040204"/>
              </a:rPr>
              <a:t>under </a:t>
            </a:r>
            <a:r>
              <a:rPr lang="en-US" sz="1200">
                <a:solidFill>
                  <a:srgbClr val="01205F"/>
                </a:solidFill>
                <a:latin typeface="Calibri" panose="020F0502020204030204"/>
              </a:rPr>
              <a:t>App_Start </a:t>
            </a:r>
            <a:r>
              <a:rPr lang="en-US" sz="1150" b="1">
                <a:solidFill>
                  <a:srgbClr val="01205F"/>
                </a:solidFill>
                <a:latin typeface="Verdana" panose="020B0604030504040204"/>
              </a:rPr>
              <a:t>folder</a:t>
            </a:r>
            <a:endParaRPr lang="en-US" sz="1150" b="1">
              <a:solidFill>
                <a:srgbClr val="01205F"/>
              </a:solidFill>
              <a:latin typeface="Verdana" panose="020B0604030504040204"/>
            </a:endParaRPr>
          </a:p>
        </p:txBody>
      </p:sp>
      <p:sp>
        <p:nvSpPr>
          <p:cNvPr id="21" name="Rectangles 20"/>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22" name="Rectangles 21"/>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35152"/>
            <a:ext cx="2636520" cy="399288"/>
          </a:xfrm>
          <a:prstGeom prst="rect">
            <a:avLst/>
          </a:prstGeom>
        </p:spPr>
        <p:txBody>
          <a:bodyPr wrap="none" lIns="0" tIns="0" rIns="0" bIns="0">
            <a:noAutofit/>
          </a:bodyPr>
          <a:p>
            <a:pPr indent="0"/>
            <a:r>
              <a:rPr lang="en-US" sz="4400">
                <a:latin typeface="Calibri" panose="020F0502020204030204"/>
              </a:rPr>
              <a:t>URL Pattern</a:t>
            </a:r>
            <a:endParaRPr lang="en-US" sz="4400">
              <a:latin typeface="Calibri" panose="020F0502020204030204"/>
            </a:endParaRPr>
          </a:p>
        </p:txBody>
      </p:sp>
      <p:sp>
        <p:nvSpPr>
          <p:cNvPr id="3" name="Rectangles 2"/>
          <p:cNvSpPr/>
          <p:nvPr/>
        </p:nvSpPr>
        <p:spPr>
          <a:xfrm>
            <a:off x="917448" y="1569720"/>
            <a:ext cx="10174224" cy="1615440"/>
          </a:xfrm>
          <a:prstGeom prst="rect">
            <a:avLst/>
          </a:prstGeom>
        </p:spPr>
        <p:txBody>
          <a:bodyPr lIns="0" tIns="0" rIns="0" bIns="0">
            <a:noAutofit/>
          </a:bodyPr>
          <a:p>
            <a:pPr marL="203200" indent="-203200">
              <a:lnSpc>
                <a:spcPts val="3025"/>
              </a:lnSpc>
              <a:spcAft>
                <a:spcPts val="630"/>
              </a:spcAft>
            </a:pPr>
            <a:r>
              <a:rPr lang="en-US" sz="2600">
                <a:latin typeface="Calibri" panose="020F0502020204030204"/>
              </a:rPr>
              <a:t>•The URL pattern is considered only after the domain name part in the URL</a:t>
            </a:r>
            <a:endParaRPr lang="en-US" sz="2600">
              <a:latin typeface="Calibri" panose="020F0502020204030204"/>
            </a:endParaRPr>
          </a:p>
          <a:p>
            <a:pPr marL="203200" indent="-203200">
              <a:lnSpc>
                <a:spcPts val="3000"/>
              </a:lnSpc>
              <a:spcAft>
                <a:spcPts val="2310"/>
              </a:spcAft>
            </a:pPr>
            <a:r>
              <a:rPr lang="en-US" sz="2600">
                <a:latin typeface="Calibri" panose="020F0502020204030204"/>
              </a:rPr>
              <a:t>• For example, the URL pattern </a:t>
            </a:r>
            <a:r>
              <a:rPr lang="en-US" sz="2700" i="1" spc="-50">
                <a:latin typeface="Calibri" panose="020F0502020204030204"/>
              </a:rPr>
              <a:t>"{contro</a:t>
            </a:r>
            <a:r>
              <a:rPr lang="en-US" sz="2600">
                <a:latin typeface="Calibri" panose="020F0502020204030204"/>
              </a:rPr>
              <a:t>would look like : </a:t>
            </a:r>
            <a:r>
              <a:rPr lang="en-US" sz="2600">
                <a:solidFill>
                  <a:srgbClr val="BF0000"/>
                </a:solidFill>
                <a:latin typeface="Calibri" panose="020F0502020204030204"/>
              </a:rPr>
              <a:t>localhost:1234/{controller}/{action}/{id}.</a:t>
            </a:r>
            <a:endParaRPr lang="en-US" sz="2600">
              <a:solidFill>
                <a:srgbClr val="BF0000"/>
              </a:solidFill>
              <a:latin typeface="Calibri" panose="020F0502020204030204"/>
            </a:endParaRPr>
          </a:p>
        </p:txBody>
      </p:sp>
      <p:sp>
        <p:nvSpPr>
          <p:cNvPr id="4" name="Rectangles 3"/>
          <p:cNvSpPr/>
          <p:nvPr/>
        </p:nvSpPr>
        <p:spPr>
          <a:xfrm>
            <a:off x="2938272" y="3761232"/>
            <a:ext cx="6742176" cy="1889760"/>
          </a:xfrm>
          <a:prstGeom prst="rect">
            <a:avLst/>
          </a:prstGeom>
        </p:spPr>
        <p:txBody>
          <a:bodyPr lIns="0" tIns="0" rIns="0" bIns="0">
            <a:noAutofit/>
          </a:bodyPr>
          <a:p>
            <a:pPr marL="2653030" indent="0">
              <a:spcBef>
                <a:spcPts val="2310"/>
              </a:spcBef>
              <a:spcAft>
                <a:spcPts val="1680"/>
              </a:spcAft>
            </a:pPr>
            <a:r>
              <a:rPr lang="en-US" sz="1600" b="1" i="1" spc="-100">
                <a:solidFill>
                  <a:srgbClr val="668EA8"/>
                </a:solidFill>
                <a:latin typeface="Lucida Sans Unicode" panose="020B0602030504020204"/>
              </a:rPr>
              <a:t>Control l w^Action method</a:t>
            </a:r>
            <a:endParaRPr lang="en-US" sz="1600" b="1" i="1" spc="-100">
              <a:solidFill>
                <a:srgbClr val="668EA8"/>
              </a:solidFill>
              <a:latin typeface="Lucida Sans Unicode" panose="020B0602030504020204"/>
            </a:endParaRPr>
          </a:p>
          <a:p>
            <a:pPr indent="0" algn="just">
              <a:spcAft>
                <a:spcPts val="1680"/>
              </a:spcAft>
            </a:pPr>
            <a:r>
              <a:rPr lang="en-US" sz="1600" b="1">
                <a:solidFill>
                  <a:srgbClr val="576286"/>
                </a:solidFill>
                <a:latin typeface="Calibri" panose="020F0502020204030204"/>
                <a:hlinkClick r:id="rId1"/>
              </a:rPr>
              <a:t>http://localhost:1234/home/index/100</a:t>
            </a:r>
            <a:r>
              <a:rPr lang="en-US" sz="1600" b="1">
                <a:solidFill>
                  <a:srgbClr val="576286"/>
                </a:solidFill>
                <a:latin typeface="Calibri" panose="020F0502020204030204"/>
              </a:rPr>
              <a:t>    </a:t>
            </a:r>
            <a:r>
              <a:rPr lang="en-US" sz="1600" b="1" i="1" spc="-100">
                <a:solidFill>
                  <a:srgbClr val="668EA8"/>
                </a:solidFill>
                <a:latin typeface="Lucida Sans Unicode" panose="020B0602030504020204"/>
              </a:rPr>
              <a:t>parameter value</a:t>
            </a:r>
            <a:endParaRPr lang="en-US" sz="1600" b="1" i="1" spc="-100">
              <a:solidFill>
                <a:srgbClr val="668EA8"/>
              </a:solidFill>
              <a:latin typeface="Lucida Sans Unicode" panose="020B0602030504020204"/>
            </a:endParaRPr>
          </a:p>
          <a:p>
            <a:pPr marL="2653030" marR="1497330" indent="0">
              <a:lnSpc>
                <a:spcPts val="3290"/>
              </a:lnSpc>
            </a:pPr>
            <a:r>
              <a:rPr lang="en-US" sz="1600" b="1" i="1" spc="-100">
                <a:solidFill>
                  <a:srgbClr val="668EA8"/>
                </a:solidFill>
                <a:latin typeface="Lucida Sans Unicode" panose="020B0602030504020204"/>
              </a:rPr>
              <a:t>Controller .Action n\etWod </a:t>
            </a:r>
            <a:r>
              <a:rPr lang="en-US" sz="2700" i="1" spc="-50">
                <a:solidFill>
                  <a:srgbClr val="668EA8"/>
                </a:solidFill>
                <a:latin typeface="Calibri" panose="020F0502020204030204"/>
              </a:rPr>
              <a:t>m</a:t>
            </a:r>
            <a:r>
              <a:rPr lang="en-US" sz="2600">
                <a:solidFill>
                  <a:srgbClr val="668EA8"/>
                </a:solidFill>
                <a:latin typeface="Calibri" panose="020F0502020204030204"/>
              </a:rPr>
              <a:t> »</a:t>
            </a:r>
            <a:endParaRPr lang="en-US" sz="2600">
              <a:solidFill>
                <a:srgbClr val="668EA8"/>
              </a:solidFill>
              <a:latin typeface="Calibri" panose="020F0502020204030204"/>
            </a:endParaRPr>
          </a:p>
          <a:p>
            <a:pPr indent="0" algn="just"/>
            <a:r>
              <a:rPr lang="en-US" sz="1600" b="1">
                <a:solidFill>
                  <a:srgbClr val="576286"/>
                </a:solidFill>
                <a:latin typeface="Calibri" panose="020F0502020204030204"/>
                <a:hlinkClick r:id="rId2"/>
              </a:rPr>
              <a:t>http://localhost:1234/home/index</a:t>
            </a:r>
            <a:endParaRPr lang="en-US" sz="1600" b="1">
              <a:solidFill>
                <a:srgbClr val="576286"/>
              </a:solidFill>
              <a:latin typeface="Calibri" panose="020F0502020204030204"/>
              <a:hlinkClick r:id="rId2"/>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92024" y="338328"/>
            <a:ext cx="3563112" cy="515112"/>
          </a:xfrm>
          <a:prstGeom prst="rect">
            <a:avLst/>
          </a:prstGeom>
        </p:spPr>
        <p:txBody>
          <a:bodyPr wrap="none" lIns="0" tIns="0" rIns="0" bIns="0">
            <a:noAutofit/>
          </a:bodyPr>
          <a:p>
            <a:pPr indent="0"/>
            <a:r>
              <a:rPr lang="en-US" sz="4400">
                <a:latin typeface="Calibri" panose="020F0502020204030204"/>
              </a:rPr>
              <a:t>Multiple Routes</a:t>
            </a:r>
            <a:endParaRPr lang="en-US" sz="4400">
              <a:latin typeface="Calibri" panose="020F0502020204030204"/>
            </a:endParaRPr>
          </a:p>
        </p:txBody>
      </p:sp>
      <p:sp>
        <p:nvSpPr>
          <p:cNvPr id="3" name="Rectangles 2"/>
          <p:cNvSpPr/>
          <p:nvPr/>
        </p:nvSpPr>
        <p:spPr>
          <a:xfrm>
            <a:off x="600456" y="1444752"/>
            <a:ext cx="5541264" cy="2764536"/>
          </a:xfrm>
          <a:prstGeom prst="rect">
            <a:avLst/>
          </a:prstGeom>
        </p:spPr>
        <p:txBody>
          <a:bodyPr lIns="0" tIns="0" rIns="0" bIns="0">
            <a:noAutofit/>
          </a:bodyPr>
          <a:p>
            <a:pPr indent="0">
              <a:lnSpc>
                <a:spcPts val="1945"/>
              </a:lnSpc>
            </a:pPr>
            <a:r>
              <a:rPr lang="en-US" sz="1500">
                <a:solidFill>
                  <a:srgbClr val="0000FC"/>
                </a:solidFill>
                <a:latin typeface="Calibri" panose="020F0502020204030204"/>
              </a:rPr>
              <a:t>namespace </a:t>
            </a:r>
            <a:r>
              <a:rPr lang="en-US" sz="1500">
                <a:latin typeface="Calibri" panose="020F0502020204030204"/>
              </a:rPr>
              <a:t>MVCProject</a:t>
            </a:r>
            <a:endParaRPr lang="en-US" sz="1500">
              <a:latin typeface="Calibri" panose="020F0502020204030204"/>
            </a:endParaRPr>
          </a:p>
          <a:p>
            <a:pPr indent="0">
              <a:lnSpc>
                <a:spcPts val="1945"/>
              </a:lnSpc>
            </a:pPr>
            <a:r>
              <a:rPr lang="en-US" sz="2600">
                <a:latin typeface="Calibri" panose="020F0502020204030204"/>
              </a:rPr>
              <a:t>{</a:t>
            </a:r>
            <a:endParaRPr lang="en-US" sz="2600">
              <a:latin typeface="Calibri" panose="020F0502020204030204"/>
            </a:endParaRPr>
          </a:p>
          <a:p>
            <a:pPr marL="207010" indent="0">
              <a:lnSpc>
                <a:spcPts val="1945"/>
              </a:lnSpc>
            </a:pPr>
            <a:r>
              <a:rPr lang="en-US" sz="1500">
                <a:solidFill>
                  <a:srgbClr val="0000FC"/>
                </a:solidFill>
                <a:latin typeface="Calibri" panose="020F0502020204030204"/>
              </a:rPr>
              <a:t>public class </a:t>
            </a:r>
            <a:r>
              <a:rPr lang="en-US" sz="1500">
                <a:solidFill>
                  <a:srgbClr val="2C90AE"/>
                </a:solidFill>
                <a:latin typeface="Calibri" panose="020F0502020204030204"/>
              </a:rPr>
              <a:t>RouteConfig</a:t>
            </a:r>
            <a:endParaRPr lang="en-US" sz="1500">
              <a:solidFill>
                <a:srgbClr val="2C90AE"/>
              </a:solidFill>
              <a:latin typeface="Calibri" panose="020F0502020204030204"/>
            </a:endParaRPr>
          </a:p>
          <a:p>
            <a:pPr marL="207010" indent="0">
              <a:lnSpc>
                <a:spcPts val="1945"/>
              </a:lnSpc>
            </a:pPr>
            <a:r>
              <a:rPr lang="en-US" sz="2600">
                <a:latin typeface="Calibri" panose="020F0502020204030204"/>
              </a:rPr>
              <a:t>{</a:t>
            </a:r>
            <a:endParaRPr lang="en-US" sz="2600">
              <a:latin typeface="Calibri" panose="020F0502020204030204"/>
            </a:endParaRPr>
          </a:p>
          <a:p>
            <a:pPr marL="410210" indent="0">
              <a:spcAft>
                <a:spcPts val="210"/>
              </a:spcAft>
            </a:pPr>
            <a:r>
              <a:rPr lang="en-US" sz="1500">
                <a:solidFill>
                  <a:srgbClr val="0000FC"/>
                </a:solidFill>
                <a:latin typeface="Calibri" panose="020F0502020204030204"/>
              </a:rPr>
              <a:t>public static void </a:t>
            </a:r>
            <a:r>
              <a:rPr lang="en-US" sz="1500">
                <a:latin typeface="Calibri" panose="020F0502020204030204"/>
              </a:rPr>
              <a:t>RegisterRoutes(RouteCollection routes)</a:t>
            </a:r>
            <a:endParaRPr lang="en-US" sz="1500">
              <a:latin typeface="Calibri" panose="020F0502020204030204"/>
            </a:endParaRPr>
          </a:p>
          <a:p>
            <a:pPr marL="410210" indent="0">
              <a:spcAft>
                <a:spcPts val="210"/>
              </a:spcAft>
            </a:pPr>
            <a:r>
              <a:rPr lang="en-US" sz="2600">
                <a:latin typeface="Calibri" panose="020F0502020204030204"/>
              </a:rPr>
              <a:t>{</a:t>
            </a:r>
            <a:endParaRPr lang="en-US" sz="2600">
              <a:latin typeface="Calibri" panose="020F0502020204030204"/>
            </a:endParaRPr>
          </a:p>
          <a:p>
            <a:pPr marL="803910" indent="-203200">
              <a:spcAft>
                <a:spcPts val="1260"/>
              </a:spcAft>
            </a:pPr>
            <a:r>
              <a:rPr lang="en-US" sz="1500">
                <a:latin typeface="Calibri" panose="020F0502020204030204"/>
              </a:rPr>
              <a:t>routes. </a:t>
            </a:r>
            <a:r>
              <a:rPr lang="en-US" sz="1500">
                <a:solidFill>
                  <a:srgbClr val="5F0C0B"/>
                </a:solidFill>
                <a:latin typeface="Calibri" panose="020F0502020204030204"/>
              </a:rPr>
              <a:t>lgnoreRoute("{resource}.axd/{*pathlnfo}");</a:t>
            </a:r>
            <a:endParaRPr lang="en-US" sz="1500">
              <a:solidFill>
                <a:srgbClr val="5F0C0B"/>
              </a:solidFill>
              <a:latin typeface="Calibri" panose="020F0502020204030204"/>
            </a:endParaRPr>
          </a:p>
          <a:p>
            <a:pPr marL="803910" marR="1116330" indent="-203200">
              <a:lnSpc>
                <a:spcPts val="1680"/>
              </a:lnSpc>
            </a:pPr>
            <a:r>
              <a:rPr lang="en-US" sz="1400" b="1">
                <a:latin typeface="Calibri" panose="020F0502020204030204"/>
              </a:rPr>
              <a:t>routes.MapRoute( name: </a:t>
            </a:r>
            <a:r>
              <a:rPr lang="en-US" sz="1400" b="1">
                <a:solidFill>
                  <a:srgbClr val="9C1413"/>
                </a:solidFill>
                <a:latin typeface="Calibri" panose="020F0502020204030204"/>
              </a:rPr>
              <a:t>"Student", </a:t>
            </a:r>
            <a:r>
              <a:rPr lang="en-US" sz="1400" b="1">
                <a:latin typeface="Calibri" panose="020F0502020204030204"/>
              </a:rPr>
              <a:t>url: </a:t>
            </a:r>
            <a:r>
              <a:rPr lang="en-US" sz="1400" b="1">
                <a:solidFill>
                  <a:srgbClr val="9C1413"/>
                </a:solidFill>
                <a:latin typeface="Calibri" panose="020F0502020204030204"/>
              </a:rPr>
              <a:t>“students/{id}",</a:t>
            </a:r>
            <a:endParaRPr lang="en-US" sz="1400" b="1">
              <a:solidFill>
                <a:srgbClr val="9C1413"/>
              </a:solidFill>
              <a:latin typeface="Calibri" panose="020F0502020204030204"/>
            </a:endParaRPr>
          </a:p>
          <a:p>
            <a:pPr marL="803910" indent="0">
              <a:lnSpc>
                <a:spcPts val="1680"/>
              </a:lnSpc>
              <a:spcAft>
                <a:spcPts val="210"/>
              </a:spcAft>
            </a:pPr>
            <a:r>
              <a:rPr lang="en-US" sz="1400" b="1">
                <a:latin typeface="Calibri" panose="020F0502020204030204"/>
              </a:rPr>
              <a:t>defaults: </a:t>
            </a:r>
            <a:r>
              <a:rPr lang="en-US" sz="1400" b="1">
                <a:solidFill>
                  <a:srgbClr val="0000FC"/>
                </a:solidFill>
                <a:latin typeface="Calibri" panose="020F0502020204030204"/>
              </a:rPr>
              <a:t>new </a:t>
            </a:r>
            <a:r>
              <a:rPr lang="en-US" sz="1400" b="1">
                <a:latin typeface="Calibri" panose="020F0502020204030204"/>
              </a:rPr>
              <a:t>{ controller = </a:t>
            </a:r>
            <a:r>
              <a:rPr lang="en-US" sz="1400" b="1">
                <a:solidFill>
                  <a:srgbClr val="9C1413"/>
                </a:solidFill>
                <a:latin typeface="Calibri" panose="020F0502020204030204"/>
              </a:rPr>
              <a:t>"Student", </a:t>
            </a:r>
            <a:r>
              <a:rPr lang="en-US" sz="1400" b="1">
                <a:latin typeface="Calibri" panose="020F0502020204030204"/>
              </a:rPr>
              <a:t>action = </a:t>
            </a:r>
            <a:r>
              <a:rPr lang="en-US" sz="1400" b="1">
                <a:solidFill>
                  <a:srgbClr val="9C1413"/>
                </a:solidFill>
                <a:latin typeface="Calibri" panose="020F0502020204030204"/>
              </a:rPr>
              <a:t>"Index" </a:t>
            </a:r>
            <a:r>
              <a:rPr lang="en-US" sz="1400" b="1">
                <a:latin typeface="Calibri" panose="020F0502020204030204"/>
              </a:rPr>
              <a:t>}</a:t>
            </a:r>
            <a:endParaRPr lang="en-US" sz="1400" b="1">
              <a:latin typeface="Calibri" panose="020F0502020204030204"/>
            </a:endParaRPr>
          </a:p>
          <a:p>
            <a:pPr marL="600710" indent="0">
              <a:spcAft>
                <a:spcPts val="1260"/>
              </a:spcAft>
            </a:pPr>
            <a:r>
              <a:rPr lang="en-US" sz="2600">
                <a:latin typeface="Calibri" panose="020F0502020204030204"/>
              </a:rPr>
              <a:t>);</a:t>
            </a:r>
            <a:endParaRPr lang="en-US" sz="2600">
              <a:latin typeface="Calibri" panose="020F0502020204030204"/>
            </a:endParaRPr>
          </a:p>
        </p:txBody>
      </p:sp>
      <p:sp>
        <p:nvSpPr>
          <p:cNvPr id="4" name="Rectangles 3"/>
          <p:cNvSpPr/>
          <p:nvPr/>
        </p:nvSpPr>
        <p:spPr>
          <a:xfrm>
            <a:off x="8223504" y="752856"/>
            <a:ext cx="3730752" cy="2520696"/>
          </a:xfrm>
          <a:prstGeom prst="rect">
            <a:avLst/>
          </a:prstGeom>
          <a:solidFill>
            <a:srgbClr val="D1DEEF"/>
          </a:solidFill>
        </p:spPr>
        <p:txBody>
          <a:bodyPr lIns="0" tIns="0" rIns="0" bIns="0">
            <a:noAutofit/>
          </a:bodyPr>
          <a:p>
            <a:pPr indent="0">
              <a:lnSpc>
                <a:spcPts val="1680"/>
              </a:lnSpc>
            </a:pPr>
            <a:r>
              <a:rPr lang="en-US" sz="1500">
                <a:latin typeface="Calibri" panose="020F0502020204030204"/>
              </a:rPr>
              <a:t>the URL pattern for the Student route is </a:t>
            </a:r>
            <a:r>
              <a:rPr lang="en-US" sz="1600" i="1">
                <a:latin typeface="Calibri" panose="020F0502020204030204"/>
              </a:rPr>
              <a:t>students/{id},</a:t>
            </a:r>
            <a:r>
              <a:rPr lang="en-US" sz="1500">
                <a:latin typeface="Calibri" panose="020F0502020204030204"/>
              </a:rPr>
              <a:t> which specifies that any URL that starts</a:t>
            </a:r>
            <a:endParaRPr lang="en-US" sz="1500">
              <a:latin typeface="Calibri" panose="020F0502020204030204"/>
            </a:endParaRPr>
          </a:p>
          <a:p>
            <a:pPr indent="0">
              <a:lnSpc>
                <a:spcPts val="1680"/>
              </a:lnSpc>
              <a:spcAft>
                <a:spcPts val="1050"/>
              </a:spcAft>
            </a:pPr>
            <a:r>
              <a:rPr lang="en-US" sz="1500">
                <a:latin typeface="Calibri" panose="020F0502020204030204"/>
              </a:rPr>
              <a:t>with </a:t>
            </a:r>
            <a:r>
              <a:rPr lang="en-US" sz="1500">
                <a:solidFill>
                  <a:srgbClr val="BF0000"/>
                </a:solidFill>
                <a:latin typeface="Calibri" panose="020F0502020204030204"/>
              </a:rPr>
              <a:t>domainName/students, </a:t>
            </a:r>
            <a:r>
              <a:rPr lang="en-US" sz="1500">
                <a:latin typeface="Calibri" panose="020F0502020204030204"/>
              </a:rPr>
              <a:t>must be handled by the </a:t>
            </a:r>
            <a:r>
              <a:rPr lang="en-US" sz="1500">
                <a:solidFill>
                  <a:srgbClr val="BF0000"/>
                </a:solidFill>
                <a:latin typeface="Calibri" panose="020F0502020204030204"/>
              </a:rPr>
              <a:t>StudentController.</a:t>
            </a:r>
            <a:endParaRPr lang="en-US" sz="1500">
              <a:solidFill>
                <a:srgbClr val="BF0000"/>
              </a:solidFill>
              <a:latin typeface="Calibri" panose="020F0502020204030204"/>
            </a:endParaRPr>
          </a:p>
          <a:p>
            <a:pPr indent="0">
              <a:lnSpc>
                <a:spcPts val="1680"/>
              </a:lnSpc>
            </a:pPr>
            <a:r>
              <a:rPr lang="en-US" sz="1500">
                <a:latin typeface="Calibri" panose="020F0502020204030204"/>
              </a:rPr>
              <a:t>Notice that we haven't</a:t>
            </a:r>
            <a:endParaRPr lang="en-US" sz="1500">
              <a:latin typeface="Calibri" panose="020F0502020204030204"/>
            </a:endParaRPr>
          </a:p>
          <a:p>
            <a:pPr indent="0">
              <a:lnSpc>
                <a:spcPts val="1680"/>
              </a:lnSpc>
            </a:pPr>
            <a:r>
              <a:rPr lang="en-US" sz="1500">
                <a:latin typeface="Calibri" panose="020F0502020204030204"/>
              </a:rPr>
              <a:t>specified {action} in the URL pattern</a:t>
            </a:r>
            <a:endParaRPr lang="en-US" sz="1500">
              <a:latin typeface="Calibri" panose="020F0502020204030204"/>
            </a:endParaRPr>
          </a:p>
          <a:p>
            <a:pPr indent="0">
              <a:lnSpc>
                <a:spcPts val="1680"/>
              </a:lnSpc>
            </a:pPr>
            <a:r>
              <a:rPr lang="en-US" sz="1500">
                <a:latin typeface="Calibri" panose="020F0502020204030204"/>
              </a:rPr>
              <a:t>because we want every URL that starts</a:t>
            </a:r>
            <a:endParaRPr lang="en-US" sz="1500">
              <a:latin typeface="Calibri" panose="020F0502020204030204"/>
            </a:endParaRPr>
          </a:p>
          <a:p>
            <a:pPr indent="0">
              <a:lnSpc>
                <a:spcPts val="1680"/>
              </a:lnSpc>
            </a:pPr>
            <a:r>
              <a:rPr lang="en-US" sz="1500">
                <a:latin typeface="Calibri" panose="020F0502020204030204"/>
              </a:rPr>
              <a:t>with students should always use</a:t>
            </a:r>
            <a:endParaRPr lang="en-US" sz="1500">
              <a:latin typeface="Calibri" panose="020F0502020204030204"/>
            </a:endParaRPr>
          </a:p>
          <a:p>
            <a:pPr indent="0">
              <a:lnSpc>
                <a:spcPts val="1680"/>
              </a:lnSpc>
            </a:pPr>
            <a:r>
              <a:rPr lang="en-US" sz="1500">
                <a:latin typeface="Calibri" panose="020F0502020204030204"/>
              </a:rPr>
              <a:t>the indexQ action of</a:t>
            </a:r>
            <a:endParaRPr lang="en-US" sz="1500">
              <a:latin typeface="Calibri" panose="020F0502020204030204"/>
            </a:endParaRPr>
          </a:p>
          <a:p>
            <a:pPr indent="0">
              <a:lnSpc>
                <a:spcPts val="1680"/>
              </a:lnSpc>
            </a:pPr>
            <a:r>
              <a:rPr lang="en-US" sz="1500">
                <a:latin typeface="Calibri" panose="020F0502020204030204"/>
              </a:rPr>
              <a:t>the StudentController class.</a:t>
            </a:r>
            <a:endParaRPr lang="en-US" sz="1500">
              <a:latin typeface="Calibri" panose="020F0502020204030204"/>
            </a:endParaRPr>
          </a:p>
        </p:txBody>
      </p:sp>
      <p:sp>
        <p:nvSpPr>
          <p:cNvPr id="5" name="Rectangles 4"/>
          <p:cNvSpPr/>
          <p:nvPr/>
        </p:nvSpPr>
        <p:spPr>
          <a:xfrm>
            <a:off x="591312" y="4434840"/>
            <a:ext cx="7199376" cy="1694688"/>
          </a:xfrm>
          <a:prstGeom prst="rect">
            <a:avLst/>
          </a:prstGeom>
        </p:spPr>
        <p:txBody>
          <a:bodyPr lIns="0" tIns="0" rIns="0" bIns="0">
            <a:noAutofit/>
          </a:bodyPr>
          <a:p>
            <a:pPr marL="812800" marR="2765425" indent="-203200">
              <a:lnSpc>
                <a:spcPts val="1680"/>
              </a:lnSpc>
              <a:spcBef>
                <a:spcPts val="1260"/>
              </a:spcBef>
            </a:pPr>
            <a:r>
              <a:rPr lang="en-US" sz="1500">
                <a:latin typeface="Calibri" panose="020F0502020204030204"/>
              </a:rPr>
              <a:t>routes.MapRoute( name: </a:t>
            </a:r>
            <a:r>
              <a:rPr lang="en-US" sz="1500">
                <a:solidFill>
                  <a:srgbClr val="9C1413"/>
                </a:solidFill>
                <a:latin typeface="Calibri" panose="020F0502020204030204"/>
              </a:rPr>
              <a:t>"Default", </a:t>
            </a:r>
            <a:r>
              <a:rPr lang="en-US" sz="1500">
                <a:latin typeface="Calibri" panose="020F0502020204030204"/>
              </a:rPr>
              <a:t>url: </a:t>
            </a:r>
            <a:r>
              <a:rPr lang="en-US" sz="1500">
                <a:solidFill>
                  <a:srgbClr val="9C1413"/>
                </a:solidFill>
                <a:latin typeface="Calibri" panose="020F0502020204030204"/>
              </a:rPr>
              <a:t>"{controller}/{action}/{id}",</a:t>
            </a:r>
            <a:endParaRPr lang="en-US" sz="1500">
              <a:solidFill>
                <a:srgbClr val="9C1413"/>
              </a:solidFill>
              <a:latin typeface="Calibri" panose="020F0502020204030204"/>
            </a:endParaRPr>
          </a:p>
          <a:p>
            <a:pPr marL="812800" indent="0">
              <a:lnSpc>
                <a:spcPts val="1680"/>
              </a:lnSpc>
              <a:spcAft>
                <a:spcPts val="210"/>
              </a:spcAft>
            </a:pPr>
            <a:r>
              <a:rPr lang="en-US" sz="1500">
                <a:latin typeface="Calibri" panose="020F0502020204030204"/>
              </a:rPr>
              <a:t>defaults: </a:t>
            </a:r>
            <a:r>
              <a:rPr lang="en-US" sz="1500">
                <a:solidFill>
                  <a:srgbClr val="0000FC"/>
                </a:solidFill>
                <a:latin typeface="Calibri" panose="020F0502020204030204"/>
              </a:rPr>
              <a:t>new </a:t>
            </a:r>
            <a:r>
              <a:rPr lang="en-US" sz="1500">
                <a:latin typeface="Calibri" panose="020F0502020204030204"/>
              </a:rPr>
              <a:t>{ controller = </a:t>
            </a:r>
            <a:r>
              <a:rPr lang="en-US" sz="1500">
                <a:solidFill>
                  <a:srgbClr val="9C1413"/>
                </a:solidFill>
                <a:latin typeface="Calibri" panose="020F0502020204030204"/>
              </a:rPr>
              <a:t>"Home", </a:t>
            </a:r>
            <a:r>
              <a:rPr lang="en-US" sz="1500">
                <a:latin typeface="Calibri" panose="020F0502020204030204"/>
              </a:rPr>
              <a:t>action = </a:t>
            </a:r>
            <a:r>
              <a:rPr lang="en-US" sz="1500">
                <a:solidFill>
                  <a:srgbClr val="9C1413"/>
                </a:solidFill>
                <a:latin typeface="Calibri" panose="020F0502020204030204"/>
              </a:rPr>
              <a:t>"Index", </a:t>
            </a:r>
            <a:r>
              <a:rPr lang="en-US" sz="1500">
                <a:latin typeface="Calibri" panose="020F0502020204030204"/>
              </a:rPr>
              <a:t>id = UrIParameter.Optional}</a:t>
            </a:r>
            <a:endParaRPr lang="en-US" sz="1500">
              <a:latin typeface="Calibri" panose="020F0502020204030204"/>
            </a:endParaRPr>
          </a:p>
          <a:p>
            <a:pPr marL="609600" indent="0">
              <a:lnSpc>
                <a:spcPts val="1680"/>
              </a:lnSpc>
            </a:pPr>
            <a:r>
              <a:rPr lang="en-US" sz="2600">
                <a:latin typeface="Calibri" panose="020F0502020204030204"/>
              </a:rPr>
              <a:t>);</a:t>
            </a:r>
            <a:endParaRPr lang="en-US" sz="2600">
              <a:latin typeface="Calibri" panose="020F0502020204030204"/>
            </a:endParaRPr>
          </a:p>
          <a:p>
            <a:pPr marL="419100" indent="0">
              <a:lnSpc>
                <a:spcPts val="1680"/>
              </a:lnSpc>
            </a:pPr>
            <a:r>
              <a:rPr lang="en-US" sz="2600">
                <a:latin typeface="Calibri" panose="020F0502020204030204"/>
              </a:rPr>
              <a:t>}</a:t>
            </a:r>
            <a:endParaRPr lang="en-US" sz="2600">
              <a:latin typeface="Calibri" panose="020F0502020204030204"/>
            </a:endParaRPr>
          </a:p>
          <a:p>
            <a:pPr marL="215900" indent="0">
              <a:lnSpc>
                <a:spcPts val="1680"/>
              </a:lnSpc>
            </a:pPr>
            <a:r>
              <a:rPr lang="en-US" sz="2600">
                <a:latin typeface="Calibri" panose="020F0502020204030204"/>
              </a:rPr>
              <a:t>}</a:t>
            </a:r>
            <a:endParaRPr lang="en-US" sz="2600">
              <a:latin typeface="Calibri" panose="020F0502020204030204"/>
            </a:endParaRPr>
          </a:p>
          <a:p>
            <a:pPr indent="0">
              <a:lnSpc>
                <a:spcPts val="1680"/>
              </a:lnSpc>
            </a:pPr>
            <a:r>
              <a:rPr lang="en-US" sz="2600">
                <a:latin typeface="Calibri" panose="020F0502020204030204"/>
              </a:rPr>
              <a:t>}</a:t>
            </a:r>
            <a:endParaRPr lang="en-US" sz="2600">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1947672" y="2770632"/>
            <a:ext cx="225552" cy="213360"/>
          </a:xfrm>
          <a:prstGeom prst="rect">
            <a:avLst/>
          </a:prstGeom>
        </p:spPr>
      </p:pic>
      <p:pic>
        <p:nvPicPr>
          <p:cNvPr id="3" name="Picture 2"/>
          <p:cNvPicPr>
            <a:picLocks noChangeAspect="1"/>
          </p:cNvPicPr>
          <p:nvPr/>
        </p:nvPicPr>
        <p:blipFill>
          <a:blip r:embed="rId2"/>
          <a:stretch>
            <a:fillRect/>
          </a:stretch>
        </p:blipFill>
        <p:spPr>
          <a:xfrm>
            <a:off x="2182368" y="2154936"/>
            <a:ext cx="2295144" cy="1481328"/>
          </a:xfrm>
          <a:prstGeom prst="rect">
            <a:avLst/>
          </a:prstGeom>
        </p:spPr>
      </p:pic>
      <p:pic>
        <p:nvPicPr>
          <p:cNvPr id="4" name="Picture 3"/>
          <p:cNvPicPr>
            <a:picLocks noChangeAspect="1"/>
          </p:cNvPicPr>
          <p:nvPr/>
        </p:nvPicPr>
        <p:blipFill>
          <a:blip r:embed="rId3"/>
          <a:stretch>
            <a:fillRect/>
          </a:stretch>
        </p:blipFill>
        <p:spPr>
          <a:xfrm>
            <a:off x="5486400" y="2154936"/>
            <a:ext cx="2365248" cy="1508760"/>
          </a:xfrm>
          <a:prstGeom prst="rect">
            <a:avLst/>
          </a:prstGeom>
        </p:spPr>
      </p:pic>
      <p:pic>
        <p:nvPicPr>
          <p:cNvPr id="5" name="Picture 4"/>
          <p:cNvPicPr>
            <a:picLocks noChangeAspect="1"/>
          </p:cNvPicPr>
          <p:nvPr/>
        </p:nvPicPr>
        <p:blipFill>
          <a:blip r:embed="rId4"/>
          <a:stretch>
            <a:fillRect/>
          </a:stretch>
        </p:blipFill>
        <p:spPr>
          <a:xfrm>
            <a:off x="1210056" y="4029456"/>
            <a:ext cx="6638544" cy="1530096"/>
          </a:xfrm>
          <a:prstGeom prst="rect">
            <a:avLst/>
          </a:prstGeom>
        </p:spPr>
      </p:pic>
      <p:sp>
        <p:nvSpPr>
          <p:cNvPr id="6" name="Rectangles 5"/>
          <p:cNvSpPr/>
          <p:nvPr/>
        </p:nvSpPr>
        <p:spPr>
          <a:xfrm>
            <a:off x="950976" y="810768"/>
            <a:ext cx="4032504" cy="518160"/>
          </a:xfrm>
          <a:prstGeom prst="rect">
            <a:avLst/>
          </a:prstGeom>
        </p:spPr>
        <p:txBody>
          <a:bodyPr wrap="none" lIns="0" tIns="0" rIns="0" bIns="0">
            <a:noAutofit/>
          </a:bodyPr>
          <a:p>
            <a:pPr indent="0"/>
            <a:r>
              <a:rPr lang="en-US" sz="4300" spc="-50">
                <a:latin typeface="Calibri" panose="020F0502020204030204"/>
              </a:rPr>
              <a:t>Request Life Cycle</a:t>
            </a:r>
            <a:endParaRPr lang="en-US" sz="4300" spc="-50">
              <a:latin typeface="Calibri" panose="020F0502020204030204"/>
            </a:endParaRPr>
          </a:p>
        </p:txBody>
      </p:sp>
      <p:sp>
        <p:nvSpPr>
          <p:cNvPr id="7" name="Rectangles 6"/>
          <p:cNvSpPr/>
          <p:nvPr/>
        </p:nvSpPr>
        <p:spPr>
          <a:xfrm>
            <a:off x="1322832" y="2599944"/>
            <a:ext cx="585216" cy="176784"/>
          </a:xfrm>
          <a:prstGeom prst="rect">
            <a:avLst/>
          </a:prstGeom>
        </p:spPr>
        <p:txBody>
          <a:bodyPr wrap="none" lIns="0" tIns="0" rIns="0" bIns="0">
            <a:noAutofit/>
          </a:bodyPr>
          <a:p>
            <a:pPr indent="0"/>
            <a:r>
              <a:rPr lang="en-US" sz="1150" spc="-50">
                <a:solidFill>
                  <a:srgbClr val="545454"/>
                </a:solidFill>
                <a:latin typeface="Arial" panose="020B0604020202020204"/>
              </a:rPr>
              <a:t>Request</a:t>
            </a:r>
            <a:endParaRPr lang="en-US" sz="1150" spc="-50">
              <a:solidFill>
                <a:srgbClr val="545454"/>
              </a:solidFill>
              <a:latin typeface="Arial" panose="020B0604020202020204"/>
            </a:endParaRPr>
          </a:p>
        </p:txBody>
      </p:sp>
      <p:sp>
        <p:nvSpPr>
          <p:cNvPr id="8" name="Rectangles 7"/>
          <p:cNvSpPr/>
          <p:nvPr/>
        </p:nvSpPr>
        <p:spPr>
          <a:xfrm>
            <a:off x="8711184" y="2795016"/>
            <a:ext cx="182880" cy="219456"/>
          </a:xfrm>
          <a:prstGeom prst="rect">
            <a:avLst/>
          </a:prstGeom>
        </p:spPr>
        <p:txBody>
          <a:bodyPr wrap="none" lIns="0" tIns="0" rIns="0" bIns="0">
            <a:noAutofit/>
          </a:bodyPr>
          <a:p>
            <a:pPr indent="0"/>
            <a:r>
              <a:rPr lang="en-US" sz="2700" i="1" spc="-50">
                <a:latin typeface="Calibri" panose="020F0502020204030204"/>
              </a:rPr>
              <a:t>m</a:t>
            </a:r>
            <a:endParaRPr lang="en-US" sz="2700" i="1" spc="-50">
              <a:latin typeface="Calibri" panose="020F0502020204030204"/>
            </a:endParaRPr>
          </a:p>
        </p:txBody>
      </p:sp>
      <p:sp>
        <p:nvSpPr>
          <p:cNvPr id="9" name="Rectangles 8"/>
          <p:cNvSpPr/>
          <p:nvPr/>
        </p:nvSpPr>
        <p:spPr>
          <a:xfrm>
            <a:off x="9128760" y="3599688"/>
            <a:ext cx="1060704" cy="484632"/>
          </a:xfrm>
          <a:prstGeom prst="rect">
            <a:avLst/>
          </a:prstGeom>
          <a:solidFill>
            <a:srgbClr val="696969"/>
          </a:solidFill>
        </p:spPr>
        <p:txBody>
          <a:bodyPr lIns="0" tIns="0" rIns="0" bIns="0">
            <a:noAutofit/>
          </a:bodyPr>
          <a:p>
            <a:pPr marL="203200" indent="0">
              <a:spcAft>
                <a:spcPts val="210"/>
              </a:spcAft>
            </a:pPr>
            <a:r>
              <a:rPr lang="en-US" sz="1400" b="1">
                <a:solidFill>
                  <a:srgbClr val="D6E0F0"/>
                </a:solidFill>
                <a:latin typeface="Verdana" panose="020B0604030504040204"/>
              </a:rPr>
              <a:t>Action</a:t>
            </a:r>
            <a:endParaRPr lang="en-US" sz="1400" b="1">
              <a:solidFill>
                <a:srgbClr val="D6E0F0"/>
              </a:solidFill>
              <a:latin typeface="Verdana" panose="020B0604030504040204"/>
            </a:endParaRPr>
          </a:p>
          <a:p>
            <a:pPr indent="0"/>
            <a:r>
              <a:rPr lang="en-US" sz="1400" b="1">
                <a:solidFill>
                  <a:srgbClr val="D6E0F0"/>
                </a:solidFill>
                <a:latin typeface="Verdana" panose="020B0604030504040204"/>
              </a:rPr>
              <a:t>Execution</a:t>
            </a:r>
            <a:endParaRPr lang="en-US" sz="1400" b="1">
              <a:solidFill>
                <a:srgbClr val="D6E0F0"/>
              </a:solidFill>
              <a:latin typeface="Verdana" panose="020B0604030504040204"/>
            </a:endParaRPr>
          </a:p>
        </p:txBody>
      </p:sp>
      <p:sp>
        <p:nvSpPr>
          <p:cNvPr id="10" name="Rectangles 9"/>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1" name="Rectangles 10"/>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58952" y="384048"/>
            <a:ext cx="9436608" cy="1100328"/>
          </a:xfrm>
          <a:prstGeom prst="rect">
            <a:avLst/>
          </a:prstGeom>
        </p:spPr>
        <p:txBody>
          <a:bodyPr lIns="0" tIns="0" rIns="0" bIns="0">
            <a:noAutofit/>
          </a:bodyPr>
          <a:p>
            <a:pPr indent="0">
              <a:spcAft>
                <a:spcPts val="1890"/>
              </a:spcAft>
            </a:pPr>
            <a:r>
              <a:rPr lang="en-US" sz="4300">
                <a:latin typeface="Calibri" panose="020F0502020204030204"/>
              </a:rPr>
              <a:t>Register Routes</a:t>
            </a:r>
            <a:endParaRPr lang="en-US" sz="4300">
              <a:latin typeface="Calibri" panose="020F0502020204030204"/>
            </a:endParaRPr>
          </a:p>
          <a:p>
            <a:pPr indent="0">
              <a:spcAft>
                <a:spcPts val="5460"/>
              </a:spcAft>
            </a:pPr>
            <a:r>
              <a:rPr lang="en-US" sz="2600">
                <a:latin typeface="Calibri" panose="020F0502020204030204"/>
              </a:rPr>
              <a:t>All the routes are registered in Application_Start() in </a:t>
            </a:r>
            <a:r>
              <a:rPr lang="en-US" sz="2600" b="1">
                <a:solidFill>
                  <a:srgbClr val="BF0000"/>
                </a:solidFill>
                <a:latin typeface="Calibri" panose="020F0502020204030204"/>
              </a:rPr>
              <a:t>Global.asax.</a:t>
            </a:r>
            <a:endParaRPr lang="en-US" sz="2600" b="1">
              <a:solidFill>
                <a:srgbClr val="BF0000"/>
              </a:solidFill>
              <a:latin typeface="Calibri" panose="020F0502020204030204"/>
            </a:endParaRPr>
          </a:p>
        </p:txBody>
      </p:sp>
      <p:sp>
        <p:nvSpPr>
          <p:cNvPr id="3" name="Rectangles 2"/>
          <p:cNvSpPr/>
          <p:nvPr/>
        </p:nvSpPr>
        <p:spPr>
          <a:xfrm>
            <a:off x="1008888" y="2417064"/>
            <a:ext cx="6324600" cy="3544824"/>
          </a:xfrm>
          <a:prstGeom prst="rect">
            <a:avLst/>
          </a:prstGeom>
        </p:spPr>
        <p:txBody>
          <a:bodyPr lIns="0" tIns="0" rIns="0" bIns="0">
            <a:noAutofit/>
          </a:bodyPr>
          <a:p>
            <a:pPr indent="0">
              <a:lnSpc>
                <a:spcPts val="2545"/>
              </a:lnSpc>
              <a:spcBef>
                <a:spcPts val="5460"/>
              </a:spcBef>
            </a:pPr>
            <a:r>
              <a:rPr lang="en-US" sz="1700">
                <a:solidFill>
                  <a:srgbClr val="0000FC"/>
                </a:solidFill>
                <a:latin typeface="Calibri" panose="020F0502020204030204"/>
              </a:rPr>
              <a:t>namespace </a:t>
            </a:r>
            <a:r>
              <a:rPr lang="en-US" sz="1700">
                <a:latin typeface="Calibri" panose="020F0502020204030204"/>
              </a:rPr>
              <a:t>MVCProject</a:t>
            </a:r>
            <a:endParaRPr lang="en-US" sz="1700">
              <a:latin typeface="Calibri" panose="020F0502020204030204"/>
            </a:endParaRPr>
          </a:p>
          <a:p>
            <a:pPr indent="0">
              <a:lnSpc>
                <a:spcPts val="2545"/>
              </a:lnSpc>
            </a:pPr>
            <a:r>
              <a:rPr lang="en-US" sz="2600">
                <a:latin typeface="Calibri" panose="020F0502020204030204"/>
              </a:rPr>
              <a:t>{</a:t>
            </a:r>
            <a:endParaRPr lang="en-US" sz="2600">
              <a:latin typeface="Calibri" panose="020F0502020204030204"/>
            </a:endParaRPr>
          </a:p>
          <a:p>
            <a:pPr marL="270510" indent="0">
              <a:lnSpc>
                <a:spcPts val="2520"/>
              </a:lnSpc>
            </a:pPr>
            <a:r>
              <a:rPr lang="en-US" sz="1700">
                <a:solidFill>
                  <a:srgbClr val="0000FC"/>
                </a:solidFill>
                <a:latin typeface="Calibri" panose="020F0502020204030204"/>
              </a:rPr>
              <a:t>public class </a:t>
            </a:r>
            <a:r>
              <a:rPr lang="en-US" sz="1700">
                <a:solidFill>
                  <a:srgbClr val="2C90AE"/>
                </a:solidFill>
                <a:latin typeface="Calibri" panose="020F0502020204030204"/>
              </a:rPr>
              <a:t>MvcApplication </a:t>
            </a:r>
            <a:r>
              <a:rPr lang="en-US" sz="1700">
                <a:latin typeface="Calibri" panose="020F0502020204030204"/>
              </a:rPr>
              <a:t>: System .Web. HttpApplication</a:t>
            </a:r>
            <a:endParaRPr lang="en-US" sz="1700">
              <a:latin typeface="Calibri" panose="020F0502020204030204"/>
            </a:endParaRPr>
          </a:p>
          <a:p>
            <a:pPr marL="270510" indent="0">
              <a:lnSpc>
                <a:spcPts val="2520"/>
              </a:lnSpc>
            </a:pPr>
            <a:r>
              <a:rPr lang="en-US" sz="2600">
                <a:latin typeface="Calibri" panose="020F0502020204030204"/>
              </a:rPr>
              <a:t>{</a:t>
            </a:r>
            <a:endParaRPr lang="en-US" sz="2600">
              <a:latin typeface="Calibri" panose="020F0502020204030204"/>
            </a:endParaRPr>
          </a:p>
          <a:p>
            <a:pPr marL="537210" indent="0">
              <a:spcAft>
                <a:spcPts val="210"/>
              </a:spcAft>
            </a:pPr>
            <a:r>
              <a:rPr lang="en-US" sz="1700">
                <a:solidFill>
                  <a:srgbClr val="0000FC"/>
                </a:solidFill>
                <a:latin typeface="Calibri" panose="020F0502020204030204"/>
              </a:rPr>
              <a:t>protected void </a:t>
            </a:r>
            <a:r>
              <a:rPr lang="en-US" sz="1700">
                <a:latin typeface="Calibri" panose="020F0502020204030204"/>
              </a:rPr>
              <a:t>Application_Start()</a:t>
            </a:r>
            <a:endParaRPr lang="en-US" sz="1700">
              <a:latin typeface="Calibri" panose="020F0502020204030204"/>
            </a:endParaRPr>
          </a:p>
          <a:p>
            <a:pPr marL="537210" indent="0">
              <a:spcAft>
                <a:spcPts val="210"/>
              </a:spcAft>
            </a:pPr>
            <a:r>
              <a:rPr lang="en-US" sz="2400">
                <a:latin typeface="Calibri" panose="020F0502020204030204"/>
              </a:rPr>
              <a:t>{</a:t>
            </a:r>
            <a:endParaRPr lang="en-US" sz="2400">
              <a:latin typeface="Calibri" panose="020F0502020204030204"/>
            </a:endParaRPr>
          </a:p>
          <a:p>
            <a:pPr marL="791210" indent="0">
              <a:lnSpc>
                <a:spcPts val="2160"/>
              </a:lnSpc>
              <a:spcAft>
                <a:spcPts val="210"/>
              </a:spcAft>
            </a:pPr>
            <a:r>
              <a:rPr lang="en-US" sz="1700">
                <a:latin typeface="Calibri" panose="020F0502020204030204"/>
              </a:rPr>
              <a:t>AreaRegistration.RegisterAIIAreas(); FilterConfig.RegisterGlobalFilters(GlobalFilters. Filters); </a:t>
            </a:r>
            <a:r>
              <a:rPr lang="en-US" sz="1700">
                <a:solidFill>
                  <a:srgbClr val="BF0000"/>
                </a:solidFill>
                <a:latin typeface="Calibri" panose="020F0502020204030204"/>
              </a:rPr>
              <a:t>RouteConfig.RegisterRoutes(RouteTable.Routes); </a:t>
            </a:r>
            <a:r>
              <a:rPr lang="en-US" sz="1700">
                <a:latin typeface="Calibri" panose="020F0502020204030204"/>
              </a:rPr>
              <a:t>BundleConfig.RegisterBundles(BundleTable. Bundles);</a:t>
            </a:r>
            <a:endParaRPr lang="en-US" sz="1700">
              <a:latin typeface="Calibri" panose="020F0502020204030204"/>
            </a:endParaRPr>
          </a:p>
          <a:p>
            <a:pPr marL="537210" indent="0">
              <a:lnSpc>
                <a:spcPts val="2160"/>
              </a:lnSpc>
            </a:pPr>
            <a:r>
              <a:rPr lang="en-US" sz="2600">
                <a:latin typeface="Calibri" panose="020F0502020204030204"/>
              </a:rPr>
              <a:t>&gt;</a:t>
            </a:r>
            <a:endParaRPr lang="en-US" sz="2600">
              <a:latin typeface="Calibri" panose="020F0502020204030204"/>
            </a:endParaRPr>
          </a:p>
          <a:p>
            <a:pPr marL="270510" indent="0">
              <a:lnSpc>
                <a:spcPts val="2160"/>
              </a:lnSpc>
            </a:pPr>
            <a:r>
              <a:rPr lang="en-US" sz="2600">
                <a:latin typeface="Calibri" panose="020F0502020204030204"/>
              </a:rPr>
              <a:t>}</a:t>
            </a:r>
            <a:endParaRPr lang="en-US" sz="2600">
              <a:latin typeface="Calibri" panose="020F0502020204030204"/>
            </a:endParaRPr>
          </a:p>
          <a:p>
            <a:pPr indent="0">
              <a:lnSpc>
                <a:spcPts val="2160"/>
              </a:lnSpc>
            </a:pPr>
            <a:r>
              <a:rPr lang="en-US" sz="2600">
                <a:latin typeface="Calibri" panose="020F0502020204030204"/>
              </a:rPr>
              <a: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11096"/>
            <a:ext cx="10271760" cy="1176528"/>
          </a:xfrm>
          <a:prstGeom prst="rect">
            <a:avLst/>
          </a:prstGeom>
        </p:spPr>
        <p:txBody>
          <a:bodyPr lIns="0" tIns="0" rIns="0" bIns="0">
            <a:noAutofit/>
          </a:bodyPr>
          <a:p>
            <a:pPr indent="0" algn="just">
              <a:spcAft>
                <a:spcPts val="1260"/>
              </a:spcAft>
            </a:pPr>
            <a:r>
              <a:rPr lang="en-US" sz="2600">
                <a:latin typeface="Calibri" panose="020F0502020204030204"/>
              </a:rPr>
              <a:t>1.    C .Net Web Developers Guide by Syngress</a:t>
            </a:r>
            <a:endParaRPr lang="en-US" sz="2600">
              <a:latin typeface="Calibri" panose="020F0502020204030204"/>
            </a:endParaRPr>
          </a:p>
          <a:p>
            <a:pPr marL="622300" indent="-622300">
              <a:lnSpc>
                <a:spcPts val="3025"/>
              </a:lnSpc>
            </a:pPr>
            <a:r>
              <a:rPr lang="en-US" sz="2600">
                <a:latin typeface="Calibri" panose="020F0502020204030204"/>
              </a:rPr>
              <a:t>2.    ASP.NET 4.5, Covers C# and VB Codes, Black Book, Kogent Learning Solutions Inc.</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50664" y="1606296"/>
            <a:ext cx="3011424" cy="499872"/>
          </a:xfrm>
          <a:prstGeom prst="rect">
            <a:avLst/>
          </a:prstGeom>
        </p:spPr>
        <p:txBody>
          <a:bodyPr wrap="none" lIns="0" tIns="0" rIns="0" bIns="0">
            <a:noAutofit/>
          </a:bodyPr>
          <a:p>
            <a:pPr indent="0" algn="ctr">
              <a:spcAft>
                <a:spcPts val="5460"/>
              </a:spcAft>
            </a:pPr>
            <a:r>
              <a:rPr lang="en-US" sz="5300" b="1" spc="-100">
                <a:solidFill>
                  <a:srgbClr val="BF0000"/>
                </a:solidFill>
                <a:latin typeface="Calibri" panose="020F0502020204030204"/>
              </a:rPr>
              <a:t>Session-17</a:t>
            </a:r>
            <a:endParaRPr lang="en-US" sz="5300" b="1" spc="-100">
              <a:solidFill>
                <a:srgbClr val="BF0000"/>
              </a:solidFill>
              <a:latin typeface="Calibri" panose="020F0502020204030204"/>
            </a:endParaRPr>
          </a:p>
        </p:txBody>
      </p:sp>
      <p:sp>
        <p:nvSpPr>
          <p:cNvPr id="3" name="Rectangles 2"/>
          <p:cNvSpPr/>
          <p:nvPr/>
        </p:nvSpPr>
        <p:spPr>
          <a:xfrm>
            <a:off x="1463040" y="3072384"/>
            <a:ext cx="9189720" cy="1368552"/>
          </a:xfrm>
          <a:prstGeom prst="rect">
            <a:avLst/>
          </a:prstGeom>
        </p:spPr>
        <p:txBody>
          <a:bodyPr lIns="0" tIns="0" rIns="0" bIns="0">
            <a:noAutofit/>
          </a:bodyPr>
          <a:p>
            <a:pPr indent="0">
              <a:spcBef>
                <a:spcPts val="5460"/>
              </a:spcBef>
              <a:spcAft>
                <a:spcPts val="1260"/>
              </a:spcAft>
            </a:pPr>
            <a:r>
              <a:rPr lang="en-US" sz="5300" b="1" spc="-100">
                <a:latin typeface="Calibri" panose="020F0502020204030204"/>
              </a:rPr>
              <a:t>Layout, Bundle, Minification and</a:t>
            </a:r>
            <a:endParaRPr lang="en-US" sz="5300" b="1" spc="-100">
              <a:latin typeface="Calibri" panose="020F0502020204030204"/>
            </a:endParaRPr>
          </a:p>
          <a:p>
            <a:pPr indent="0" algn="ctr"/>
            <a:r>
              <a:rPr lang="en-US" sz="5300" b="1" spc="-100">
                <a:latin typeface="Calibri" panose="020F0502020204030204"/>
              </a:rPr>
              <a:t>MVC Security</a:t>
            </a:r>
            <a:endParaRPr lang="en-US" sz="5300" b="1" spc="-1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6196584" cy="4575048"/>
          </a:xfrm>
          <a:prstGeom prst="rect">
            <a:avLst/>
          </a:prstGeom>
        </p:spPr>
        <p:txBody>
          <a:bodyPr lIns="0" tIns="0" rIns="0" bIns="0">
            <a:noAutofit/>
          </a:bodyPr>
          <a:p>
            <a:pPr indent="0">
              <a:spcAft>
                <a:spcPts val="1890"/>
              </a:spcAft>
            </a:pPr>
            <a:r>
              <a:rPr lang="en-US" sz="4300">
                <a:latin typeface="Calibri" panose="020F0502020204030204"/>
              </a:rPr>
              <a:t>Contents</a:t>
            </a:r>
            <a:endParaRPr lang="en-US" sz="4300">
              <a:latin typeface="Calibri" panose="020F0502020204030204"/>
            </a:endParaRPr>
          </a:p>
          <a:p>
            <a:pPr indent="0" algn="just">
              <a:lnSpc>
                <a:spcPts val="4010"/>
              </a:lnSpc>
            </a:pPr>
            <a:r>
              <a:rPr lang="en-US" sz="2600">
                <a:latin typeface="Calibri" panose="020F0502020204030204"/>
              </a:rPr>
              <a:t>•    Layout View</a:t>
            </a:r>
            <a:endParaRPr lang="en-US" sz="2600">
              <a:latin typeface="Calibri" panose="020F0502020204030204"/>
            </a:endParaRPr>
          </a:p>
          <a:p>
            <a:pPr indent="0" algn="just">
              <a:lnSpc>
                <a:spcPts val="4010"/>
              </a:lnSpc>
            </a:pPr>
            <a:r>
              <a:rPr lang="en-US" sz="2600">
                <a:latin typeface="Calibri" panose="020F0502020204030204"/>
              </a:rPr>
              <a:t>•    Understanding Bundles and Bundle Types</a:t>
            </a:r>
            <a:endParaRPr lang="en-US" sz="2600">
              <a:latin typeface="Calibri" panose="020F0502020204030204"/>
            </a:endParaRPr>
          </a:p>
          <a:p>
            <a:pPr indent="0" algn="just">
              <a:lnSpc>
                <a:spcPts val="4010"/>
              </a:lnSpc>
            </a:pPr>
            <a:r>
              <a:rPr lang="en-US" sz="2600">
                <a:latin typeface="Calibri" panose="020F0502020204030204"/>
              </a:rPr>
              <a:t>•    Minification</a:t>
            </a:r>
            <a:endParaRPr lang="en-US" sz="2600">
              <a:latin typeface="Calibri" panose="020F0502020204030204"/>
            </a:endParaRPr>
          </a:p>
          <a:p>
            <a:pPr indent="0" algn="just">
              <a:lnSpc>
                <a:spcPts val="4010"/>
              </a:lnSpc>
            </a:pPr>
            <a:r>
              <a:rPr lang="en-US" sz="2600">
                <a:latin typeface="Calibri" panose="020F0502020204030204"/>
              </a:rPr>
              <a:t>•    Error handling in MVC with log entry</a:t>
            </a:r>
            <a:endParaRPr lang="en-US" sz="2600">
              <a:latin typeface="Calibri" panose="020F0502020204030204"/>
            </a:endParaRPr>
          </a:p>
          <a:p>
            <a:pPr indent="0" algn="just">
              <a:lnSpc>
                <a:spcPts val="4010"/>
              </a:lnSpc>
            </a:pPr>
            <a:r>
              <a:rPr lang="en-US" sz="2600">
                <a:latin typeface="Calibri" panose="020F0502020204030204"/>
              </a:rPr>
              <a:t>•    MVC Security</a:t>
            </a:r>
            <a:endParaRPr lang="en-US" sz="2600">
              <a:latin typeface="Calibri" panose="020F0502020204030204"/>
            </a:endParaRPr>
          </a:p>
          <a:p>
            <a:pPr marR="1051560" indent="0">
              <a:lnSpc>
                <a:spcPts val="4010"/>
              </a:lnSpc>
            </a:pPr>
            <a:r>
              <a:rPr lang="en-US" sz="2600">
                <a:latin typeface="Calibri" panose="020F0502020204030204"/>
              </a:rPr>
              <a:t>•Cross Site Request Forgery Attacks •Anti-forgery token</a:t>
            </a:r>
            <a:endParaRPr lang="en-US" sz="2600">
              <a:latin typeface="Calibri" panose="020F0502020204030204"/>
            </a:endParaRPr>
          </a:p>
          <a:p>
            <a:pPr indent="0" algn="just">
              <a:lnSpc>
                <a:spcPts val="4010"/>
              </a:lnSpc>
            </a:pPr>
            <a:r>
              <a:rPr lang="en-US" sz="2600">
                <a:latin typeface="Calibri" panose="020F0502020204030204"/>
              </a:rPr>
              <a:t>•    Introduction to OAuth</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2734056" cy="499872"/>
          </a:xfrm>
          <a:prstGeom prst="rect">
            <a:avLst/>
          </a:prstGeom>
        </p:spPr>
        <p:txBody>
          <a:bodyPr wrap="none" lIns="0" tIns="0" rIns="0" bIns="0">
            <a:noAutofit/>
          </a:bodyPr>
          <a:p>
            <a:pPr indent="0"/>
            <a:r>
              <a:rPr lang="en-US" sz="4200">
                <a:latin typeface="Calibri" panose="020F0502020204030204"/>
              </a:rPr>
              <a:t>Layout View</a:t>
            </a:r>
            <a:endParaRPr lang="en-US" sz="4200">
              <a:latin typeface="Calibri" panose="020F0502020204030204"/>
            </a:endParaRPr>
          </a:p>
        </p:txBody>
      </p:sp>
      <p:sp>
        <p:nvSpPr>
          <p:cNvPr id="3" name="Rectangles 2"/>
          <p:cNvSpPr/>
          <p:nvPr/>
        </p:nvSpPr>
        <p:spPr>
          <a:xfrm>
            <a:off x="981456" y="1908048"/>
            <a:ext cx="10241280" cy="3288792"/>
          </a:xfrm>
          <a:prstGeom prst="rect">
            <a:avLst/>
          </a:prstGeom>
        </p:spPr>
        <p:txBody>
          <a:bodyPr lIns="0" tIns="0" rIns="0" bIns="0">
            <a:noAutofit/>
          </a:bodyPr>
          <a:p>
            <a:pPr marL="190500" indent="-190500" algn="just">
              <a:lnSpc>
                <a:spcPts val="3000"/>
              </a:lnSpc>
              <a:spcAft>
                <a:spcPts val="630"/>
              </a:spcAft>
            </a:pPr>
            <a:r>
              <a:rPr lang="en-US" sz="2600">
                <a:latin typeface="Calibri" panose="020F0502020204030204"/>
              </a:rPr>
              <a:t>•An application may contain a specific Ul portion that </a:t>
            </a:r>
            <a:r>
              <a:rPr lang="en-US" sz="2600">
                <a:solidFill>
                  <a:srgbClr val="FC0000"/>
                </a:solidFill>
                <a:latin typeface="Calibri" panose="020F0502020204030204"/>
              </a:rPr>
              <a:t>remains the same throughout the application, </a:t>
            </a:r>
            <a:r>
              <a:rPr lang="en-US" sz="2600">
                <a:latin typeface="Calibri" panose="020F0502020204030204"/>
              </a:rPr>
              <a:t>such as header, left navigation bar, right bar, or footer section.</a:t>
            </a:r>
            <a:endParaRPr lang="en-US" sz="2600">
              <a:latin typeface="Calibri" panose="020F0502020204030204"/>
            </a:endParaRPr>
          </a:p>
          <a:p>
            <a:pPr marL="190500" indent="-190500" algn="just">
              <a:lnSpc>
                <a:spcPts val="3025"/>
              </a:lnSpc>
              <a:spcAft>
                <a:spcPts val="630"/>
              </a:spcAft>
            </a:pPr>
            <a:r>
              <a:rPr lang="en-US" sz="2600">
                <a:latin typeface="Calibri" panose="020F0502020204030204"/>
              </a:rPr>
              <a:t>•ASP.NET MVC introduced a Layout view which contains these common Ul portions so that we don't have to write the same code in every page</a:t>
            </a:r>
            <a:endParaRPr lang="en-US" sz="2600">
              <a:latin typeface="Calibri" panose="020F0502020204030204"/>
            </a:endParaRPr>
          </a:p>
          <a:p>
            <a:pPr marL="190500" indent="-190500" algn="just">
              <a:lnSpc>
                <a:spcPts val="3025"/>
              </a:lnSpc>
            </a:pPr>
            <a:r>
              <a:rPr lang="en-US" sz="2600">
                <a:latin typeface="Calibri" panose="020F0502020204030204"/>
              </a:rPr>
              <a:t>•The layout view </a:t>
            </a:r>
            <a:r>
              <a:rPr lang="en-US" sz="2600">
                <a:solidFill>
                  <a:srgbClr val="FC0000"/>
                </a:solidFill>
                <a:latin typeface="Calibri" panose="020F0502020204030204"/>
              </a:rPr>
              <a:t>eliminates duplicate coding </a:t>
            </a:r>
            <a:r>
              <a:rPr lang="en-US" sz="2600">
                <a:latin typeface="Calibri" panose="020F0502020204030204"/>
              </a:rPr>
              <a:t>and </a:t>
            </a:r>
            <a:r>
              <a:rPr lang="en-US" sz="2600">
                <a:solidFill>
                  <a:srgbClr val="FC0000"/>
                </a:solidFill>
                <a:latin typeface="Calibri" panose="020F0502020204030204"/>
              </a:rPr>
              <a:t>enhances </a:t>
            </a:r>
            <a:r>
              <a:rPr lang="en-US" sz="2600">
                <a:latin typeface="Calibri" panose="020F0502020204030204"/>
              </a:rPr>
              <a:t>development </a:t>
            </a:r>
            <a:r>
              <a:rPr lang="en-US" sz="2600">
                <a:solidFill>
                  <a:srgbClr val="FC0000"/>
                </a:solidFill>
                <a:latin typeface="Calibri" panose="020F0502020204030204"/>
              </a:rPr>
              <a:t>speed </a:t>
            </a:r>
            <a:r>
              <a:rPr lang="en-US" sz="2600">
                <a:latin typeface="Calibri" panose="020F0502020204030204"/>
              </a:rPr>
              <a:t>and </a:t>
            </a:r>
            <a:r>
              <a:rPr lang="en-US" sz="2600">
                <a:solidFill>
                  <a:srgbClr val="FC0000"/>
                </a:solidFill>
                <a:latin typeface="Calibri" panose="020F0502020204030204"/>
              </a:rPr>
              <a:t>easy maintenance</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2673096" y="1322832"/>
            <a:ext cx="4507992" cy="4946904"/>
          </a:xfrm>
          <a:prstGeom prst="rect">
            <a:avLst/>
          </a:prstGeom>
        </p:spPr>
      </p:pic>
      <p:sp>
        <p:nvSpPr>
          <p:cNvPr id="3" name="Rectangles 2"/>
          <p:cNvSpPr/>
          <p:nvPr/>
        </p:nvSpPr>
        <p:spPr>
          <a:xfrm>
            <a:off x="950976" y="448056"/>
            <a:ext cx="6873240" cy="515112"/>
          </a:xfrm>
          <a:prstGeom prst="rect">
            <a:avLst/>
          </a:prstGeom>
        </p:spPr>
        <p:txBody>
          <a:bodyPr wrap="none" lIns="0" tIns="0" rIns="0" bIns="0">
            <a:noAutofit/>
          </a:bodyPr>
          <a:p>
            <a:pPr indent="0"/>
            <a:r>
              <a:rPr lang="en-US" sz="4200">
                <a:latin typeface="Calibri" panose="020F0502020204030204"/>
              </a:rPr>
              <a:t>Data Types and CTS Equivalent</a:t>
            </a:r>
            <a:endParaRPr lang="en-US" sz="4200">
              <a:latin typeface="Calibri" panose="020F0502020204030204"/>
            </a:endParaRPr>
          </a:p>
        </p:txBody>
      </p:sp>
      <p:sp>
        <p:nvSpPr>
          <p:cNvPr id="4" name="Rectangles 3"/>
          <p:cNvSpPr/>
          <p:nvPr/>
        </p:nvSpPr>
        <p:spPr>
          <a:xfrm>
            <a:off x="7702296" y="1371600"/>
            <a:ext cx="1252728" cy="445008"/>
          </a:xfrm>
          <a:prstGeom prst="rect">
            <a:avLst/>
          </a:prstGeom>
          <a:solidFill>
            <a:srgbClr val="323F4F"/>
          </a:solidFill>
        </p:spPr>
        <p:txBody>
          <a:bodyPr lIns="0" tIns="0" rIns="0" bIns="0">
            <a:noAutofit/>
          </a:bodyPr>
          <a:p>
            <a:pPr indent="0" algn="just">
              <a:lnSpc>
                <a:spcPts val="1825"/>
              </a:lnSpc>
            </a:pPr>
            <a:r>
              <a:rPr lang="en-US" sz="1600" b="1">
                <a:solidFill>
                  <a:srgbClr val="FFFFFF"/>
                </a:solidFill>
                <a:latin typeface="Calibri" panose="020F0502020204030204"/>
              </a:rPr>
              <a:t>Integer, Float, Char, Boolean</a:t>
            </a:r>
            <a:endParaRPr lang="en-US" sz="1600" b="1">
              <a:solidFill>
                <a:srgbClr val="FFFFFF"/>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2734056" cy="499872"/>
          </a:xfrm>
          <a:prstGeom prst="rect">
            <a:avLst/>
          </a:prstGeom>
        </p:spPr>
        <p:txBody>
          <a:bodyPr wrap="none" lIns="0" tIns="0" rIns="0" bIns="0">
            <a:noAutofit/>
          </a:bodyPr>
          <a:p>
            <a:pPr indent="0"/>
            <a:r>
              <a:rPr lang="en-US" sz="4200">
                <a:latin typeface="Calibri" panose="020F0502020204030204"/>
              </a:rPr>
              <a:t>Layout View</a:t>
            </a:r>
            <a:endParaRPr lang="en-US" sz="4200">
              <a:latin typeface="Calibri" panose="020F0502020204030204"/>
            </a:endParaRPr>
          </a:p>
        </p:txBody>
      </p:sp>
      <p:sp>
        <p:nvSpPr>
          <p:cNvPr id="3" name="Rectangles 2"/>
          <p:cNvSpPr/>
          <p:nvPr/>
        </p:nvSpPr>
        <p:spPr>
          <a:xfrm>
            <a:off x="981456" y="1911096"/>
            <a:ext cx="3998976" cy="2712720"/>
          </a:xfrm>
          <a:prstGeom prst="rect">
            <a:avLst/>
          </a:prstGeom>
        </p:spPr>
        <p:txBody>
          <a:bodyPr lIns="0" tIns="0" rIns="0" bIns="0">
            <a:noAutofit/>
          </a:bodyPr>
          <a:p>
            <a:pPr marL="190500" indent="-190500" algn="just">
              <a:lnSpc>
                <a:spcPts val="3025"/>
              </a:lnSpc>
              <a:spcAft>
                <a:spcPts val="630"/>
              </a:spcAft>
            </a:pPr>
            <a:r>
              <a:rPr lang="en-US" sz="2600">
                <a:latin typeface="Calibri" panose="020F0502020204030204"/>
              </a:rPr>
              <a:t>•The layout view has the </a:t>
            </a:r>
            <a:r>
              <a:rPr lang="en-US" sz="2600">
                <a:solidFill>
                  <a:srgbClr val="FC0000"/>
                </a:solidFill>
                <a:latin typeface="Calibri" panose="020F0502020204030204"/>
              </a:rPr>
              <a:t>same extension as other views, .cshtml </a:t>
            </a:r>
            <a:r>
              <a:rPr lang="en-US" sz="2600">
                <a:latin typeface="Calibri" panose="020F0502020204030204"/>
              </a:rPr>
              <a:t>or </a:t>
            </a:r>
            <a:r>
              <a:rPr lang="en-US" sz="2600">
                <a:solidFill>
                  <a:srgbClr val="FC0000"/>
                </a:solidFill>
                <a:latin typeface="Calibri" panose="020F0502020204030204"/>
              </a:rPr>
              <a:t>.vbhtml.</a:t>
            </a:r>
            <a:endParaRPr lang="en-US" sz="2600">
              <a:solidFill>
                <a:srgbClr val="FC0000"/>
              </a:solidFill>
              <a:latin typeface="Calibri" panose="020F0502020204030204"/>
            </a:endParaRPr>
          </a:p>
          <a:p>
            <a:pPr marL="190500" indent="-190500" algn="just">
              <a:lnSpc>
                <a:spcPts val="3025"/>
              </a:lnSpc>
            </a:pPr>
            <a:r>
              <a:rPr lang="en-US" sz="2600">
                <a:latin typeface="Calibri" panose="020F0502020204030204"/>
              </a:rPr>
              <a:t>• Layout views are shared with multiple views, so it must be stored in the </a:t>
            </a:r>
            <a:r>
              <a:rPr lang="en-US" sz="2600">
                <a:solidFill>
                  <a:srgbClr val="FC0000"/>
                </a:solidFill>
                <a:latin typeface="Calibri" panose="020F0502020204030204"/>
              </a:rPr>
              <a:t>Shared folder</a:t>
            </a:r>
            <a:endParaRPr lang="en-US" sz="2600">
              <a:solidFill>
                <a:srgbClr val="FC0000"/>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2212848" y="4364736"/>
            <a:ext cx="2225040" cy="658368"/>
          </a:xfrm>
          <a:prstGeom prst="rect">
            <a:avLst/>
          </a:prstGeom>
        </p:spPr>
      </p:pic>
      <p:graphicFrame>
        <p:nvGraphicFramePr>
          <p:cNvPr id="3" name="Table 2"/>
          <p:cNvGraphicFramePr>
            <a:graphicFrameLocks noGrp="1"/>
          </p:cNvGraphicFramePr>
          <p:nvPr/>
        </p:nvGraphicFramePr>
        <p:xfrm>
          <a:off x="1655064" y="103632"/>
          <a:ext cx="3681984" cy="1420368"/>
        </p:xfrm>
        <a:graphic>
          <a:graphicData uri="http://schemas.openxmlformats.org/drawingml/2006/table">
            <a:tbl>
              <a:tblPr/>
              <a:tblGrid>
                <a:gridCol w="2877312"/>
                <a:gridCol w="573024"/>
                <a:gridCol w="231648"/>
              </a:tblGrid>
              <a:tr h="292608">
                <a:tc>
                  <a:txBody>
                    <a:bodyPr>
                      <a:spAutoFit/>
                    </a:bodyPr>
                    <a:p>
                      <a:pPr marL="152400" indent="0"/>
                      <a:r>
                        <a:rPr lang="en-US" sz="1050">
                          <a:solidFill>
                            <a:srgbClr val="493329"/>
                          </a:solidFill>
                          <a:latin typeface="Arial" panose="020B0604020202020204"/>
                        </a:rPr>
                        <a:t>Solution Explorer</a:t>
                      </a:r>
                      <a:endParaRPr lang="en-US" sz="1050">
                        <a:solidFill>
                          <a:srgbClr val="493329"/>
                        </a:solidFill>
                        <a:latin typeface="Arial" panose="020B0604020202020204"/>
                      </a:endParaRPr>
                    </a:p>
                  </a:txBody>
                  <a:tcPr marL="0" marR="0" marT="0" marB="0" anchor="ctr">
                    <a:solidFill>
                      <a:srgbClr val="F4CC84"/>
                    </a:solidFill>
                  </a:tcPr>
                </a:tc>
                <a:tc gridSpan="2">
                  <a:txBody>
                    <a:bodyPr>
                      <a:spAutoFit/>
                    </a:bodyPr>
                    <a:p>
                      <a:pPr marL="101600" indent="0"/>
                      <a:r>
                        <a:rPr lang="en-US" sz="1050">
                          <a:solidFill>
                            <a:srgbClr val="866011"/>
                          </a:solidFill>
                          <a:latin typeface="Arial" panose="020B0604020202020204"/>
                        </a:rPr>
                        <a:t>▼ -p X </a:t>
                      </a:r>
                      <a:r>
                        <a:rPr lang="en-US" sz="1050">
                          <a:solidFill>
                            <a:srgbClr val="576286"/>
                          </a:solidFill>
                          <a:latin typeface="Arial" panose="020B0604020202020204"/>
                        </a:rPr>
                        <a:t>1</a:t>
                      </a:r>
                      <a:endParaRPr lang="en-US" sz="1050">
                        <a:solidFill>
                          <a:srgbClr val="576286"/>
                        </a:solidFill>
                        <a:latin typeface="Arial" panose="020B0604020202020204"/>
                      </a:endParaRPr>
                    </a:p>
                  </a:txBody>
                  <a:tcPr marL="0" marR="0" marT="0" marB="0">
                    <a:solidFill>
                      <a:srgbClr val="F4CC84"/>
                    </a:solidFill>
                  </a:tcPr>
                </a:tc>
                <a:tc hMerge="1">
                  <a:tcPr marL="0" marR="0" marT="0" marB="0"/>
                </a:tc>
              </a:tr>
              <a:tr h="341376">
                <a:tc>
                  <a:txBody>
                    <a:bodyPr>
                      <a:spAutoFit/>
                    </a:bodyPr>
                    <a:p>
                      <a:pPr marR="88900" indent="0" algn="r"/>
                      <a:r>
                        <a:rPr lang="en-US" sz="1050" spc="800">
                          <a:solidFill>
                            <a:srgbClr val="45464E"/>
                          </a:solidFill>
                          <a:latin typeface="Arial" panose="020B0604020202020204"/>
                        </a:rPr>
                        <a:t>&lt;stb’Sogo</a:t>
                      </a:r>
                      <a:endParaRPr lang="en-US" sz="1050" spc="800">
                        <a:solidFill>
                          <a:srgbClr val="45464E"/>
                        </a:solidFill>
                        <a:latin typeface="Arial" panose="020B0604020202020204"/>
                      </a:endParaRPr>
                    </a:p>
                  </a:txBody>
                  <a:tcPr marL="0" marR="0" marT="0" marB="0">
                    <a:solidFill>
                      <a:srgbClr val="D1DEEF"/>
                    </a:solidFill>
                  </a:tcPr>
                </a:tc>
                <a:tc>
                  <a:txBody>
                    <a:bodyPr>
                      <a:spAutoFit/>
                    </a:bodyPr>
                    <a:p>
                      <a:pPr marL="114300" indent="0"/>
                      <a:r>
                        <a:rPr lang="en-US" sz="1500" b="1" i="1" spc="-200">
                          <a:solidFill>
                            <a:srgbClr val="1C1929"/>
                          </a:solidFill>
                          <a:latin typeface="Constantia" panose="02030602050306030303"/>
                        </a:rPr>
                        <a:t>Z'</a:t>
                      </a:r>
                      <a:endParaRPr lang="en-US" sz="1500" b="1" i="1" spc="-200">
                        <a:solidFill>
                          <a:srgbClr val="1C1929"/>
                        </a:solidFill>
                        <a:latin typeface="Constantia" panose="02030602050306030303"/>
                      </a:endParaRPr>
                    </a:p>
                  </a:txBody>
                  <a:tcPr marL="0" marR="0" marT="0" marB="0">
                    <a:solidFill>
                      <a:srgbClr val="D1DEEF"/>
                    </a:solidFill>
                  </a:tcPr>
                </a:tc>
                <a:tc>
                  <a:txBody>
                    <a:bodyPr>
                      <a:spAutoFit/>
                    </a:bodyPr>
                    <a:p>
                      <a:pPr indent="0"/>
                      <a:r>
                        <a:rPr lang="en-US" sz="1050" spc="800">
                          <a:solidFill>
                            <a:srgbClr val="1E1F38"/>
                          </a:solidFill>
                          <a:latin typeface="Arial" panose="020B0604020202020204"/>
                        </a:rPr>
                        <a:t>»</a:t>
                      </a:r>
                      <a:r>
                        <a:rPr lang="en-US" sz="1500" b="1" i="1" spc="-200">
                          <a:solidFill>
                            <a:srgbClr val="1E1F38"/>
                          </a:solidFill>
                          <a:latin typeface="Constantia" panose="02030602050306030303"/>
                        </a:rPr>
                        <a:t>*</a:t>
                      </a:r>
                      <a:endParaRPr lang="en-US" sz="1500" b="1" i="1" spc="-200">
                        <a:solidFill>
                          <a:srgbClr val="1E1F38"/>
                        </a:solidFill>
                        <a:latin typeface="Constantia" panose="02030602050306030303"/>
                      </a:endParaRPr>
                    </a:p>
                  </a:txBody>
                  <a:tcPr marL="0" marR="0" marT="0" marB="0">
                    <a:solidFill>
                      <a:srgbClr val="D1DEEF"/>
                    </a:solidFill>
                  </a:tcPr>
                </a:tc>
              </a:tr>
              <a:tr h="268224">
                <a:tc>
                  <a:txBody>
                    <a:bodyPr>
                      <a:spAutoFit/>
                    </a:bodyPr>
                    <a:p>
                      <a:pPr marL="152400" indent="0"/>
                      <a:r>
                        <a:rPr lang="en-US" sz="1050">
                          <a:solidFill>
                            <a:srgbClr val="888888"/>
                          </a:solidFill>
                          <a:latin typeface="Arial" panose="020B0604020202020204"/>
                        </a:rPr>
                        <a:t>Search Solution Explorer (Ctrl+;)</a:t>
                      </a:r>
                      <a:endParaRPr lang="en-US" sz="1050">
                        <a:solidFill>
                          <a:srgbClr val="888888"/>
                        </a:solidFill>
                        <a:latin typeface="Arial" panose="020B0604020202020204"/>
                      </a:endParaRPr>
                    </a:p>
                  </a:txBody>
                  <a:tcPr marL="0" marR="0" marT="0" marB="0" anchor="ctr"/>
                </a:tc>
                <a:tc>
                  <a:txBody>
                    <a:bodyPr>
                      <a:spAutoFit/>
                    </a:bodyPr>
                    <a:p>
                      <a:pPr indent="0" algn="r"/>
                      <a:r>
                        <a:rPr lang="en-US" sz="1500" b="1" i="1" spc="-200">
                          <a:solidFill>
                            <a:srgbClr val="747474"/>
                          </a:solidFill>
                          <a:latin typeface="Constantia" panose="02030602050306030303"/>
                        </a:rPr>
                        <a:t>p</a:t>
                      </a:r>
                      <a:endParaRPr lang="en-US" sz="1500" b="1" i="1" spc="-200">
                        <a:solidFill>
                          <a:srgbClr val="747474"/>
                        </a:solidFill>
                        <a:latin typeface="Constantia" panose="02030602050306030303"/>
                      </a:endParaRPr>
                    </a:p>
                  </a:txBody>
                  <a:tcPr marL="0" marR="0" marT="0" marB="0" anchor="ctr"/>
                </a:tc>
                <a:tc>
                  <a:txBody>
                    <a:bodyPr>
                      <a:spAutoFit/>
                    </a:bodyPr>
                    <a:p>
                      <a:pPr indent="0"/>
                      <a:r>
                        <a:rPr lang="en-US" sz="450" i="1">
                          <a:solidFill>
                            <a:srgbClr val="1C1929"/>
                          </a:solidFill>
                          <a:latin typeface="Constantia" panose="02030602050306030303"/>
                        </a:rPr>
                        <a:t>■w</a:t>
                      </a:r>
                      <a:endParaRPr lang="en-US" sz="450" i="1">
                        <a:solidFill>
                          <a:srgbClr val="1C1929"/>
                        </a:solidFill>
                        <a:latin typeface="Constantia" panose="02030602050306030303"/>
                      </a:endParaRPr>
                    </a:p>
                  </a:txBody>
                  <a:tcPr marL="0" marR="0" marT="0" marB="0" anchor="ctr">
                    <a:solidFill>
                      <a:srgbClr val="E8EDFD"/>
                    </a:solidFill>
                  </a:tcPr>
                </a:tc>
              </a:tr>
              <a:tr h="262128">
                <a:tc gridSpan="3">
                  <a:txBody>
                    <a:bodyPr>
                      <a:spAutoFit/>
                    </a:bodyPr>
                    <a:p>
                      <a:pPr indent="0" algn="ctr"/>
                      <a:r>
                        <a:rPr lang="en-US" sz="1050">
                          <a:solidFill>
                            <a:srgbClr val="45464E"/>
                          </a:solidFill>
                          <a:latin typeface="Arial" panose="020B0604020202020204"/>
                        </a:rPr>
                        <a:t>Solution 'Session!7Project' (1 of 1 project)</a:t>
                      </a:r>
                      <a:endParaRPr lang="en-US" sz="1050">
                        <a:solidFill>
                          <a:srgbClr val="45464E"/>
                        </a:solidFill>
                        <a:latin typeface="Arial" panose="020B0604020202020204"/>
                      </a:endParaRPr>
                    </a:p>
                  </a:txBody>
                  <a:tcPr marL="0" marR="0" marT="0" marB="0" anchor="b"/>
                </a:tc>
                <a:tc hMerge="1">
                  <a:tcPr marL="0" marR="0" marT="0" marB="0"/>
                </a:tc>
                <a:tc hMerge="1">
                  <a:tcPr marL="0" marR="0" marT="0" marB="0"/>
                </a:tc>
              </a:tr>
              <a:tr h="256032">
                <a:tc>
                  <a:txBody>
                    <a:bodyPr>
                      <a:spAutoFit/>
                    </a:bodyPr>
                    <a:p>
                      <a:pPr marL="228600" indent="0"/>
                      <a:r>
                        <a:rPr lang="en-US" sz="1500" b="1" i="1" spc="-200">
                          <a:solidFill>
                            <a:srgbClr val="1E1F38"/>
                          </a:solidFill>
                          <a:latin typeface="Constantia" panose="02030602050306030303"/>
                        </a:rPr>
                        <a:t>*</a:t>
                      </a:r>
                      <a:r>
                        <a:rPr lang="en-US" sz="1050">
                          <a:solidFill>
                            <a:srgbClr val="1E1F38"/>
                          </a:solidFill>
                          <a:latin typeface="Arial" panose="020B0604020202020204"/>
                        </a:rPr>
                        <a:t> </a:t>
                      </a:r>
                      <a:r>
                        <a:rPr lang="en-US" sz="1000" b="1">
                          <a:solidFill>
                            <a:srgbClr val="1E1F38"/>
                          </a:solidFill>
                          <a:latin typeface="Trebuchet MS" panose="020B0603020202020204"/>
                        </a:rPr>
                        <a:t>Session 17Project</a:t>
                      </a:r>
                      <a:endParaRPr lang="en-US" sz="1000" b="1">
                        <a:solidFill>
                          <a:srgbClr val="1E1F38"/>
                        </a:solidFill>
                        <a:latin typeface="Trebuchet MS" panose="020B0603020202020204"/>
                      </a:endParaRPr>
                    </a:p>
                  </a:txBody>
                  <a:tcPr marL="0" marR="0" marT="0" marB="0" anchor="ctr">
                    <a:solidFill>
                      <a:srgbClr val="D1DEEF"/>
                    </a:solidFill>
                  </a:tcPr>
                </a:tc>
                <a:tc>
                  <a:txBody>
                    <a:bodyPr>
                      <a:spAutoFit/>
                    </a:bodyPr>
                    <a:p>
                      <a:endParaRPr sz="1300"/>
                    </a:p>
                  </a:txBody>
                  <a:tcPr marL="0" marR="0" marT="0" marB="0">
                    <a:solidFill>
                      <a:srgbClr val="D1DEEF"/>
                    </a:solidFill>
                  </a:tcPr>
                </a:tc>
                <a:tc>
                  <a:txBody>
                    <a:bodyPr>
                      <a:spAutoFit/>
                    </a:bodyPr>
                    <a:p>
                      <a:pPr indent="0"/>
                      <a:r>
                        <a:rPr lang="en-US" sz="1050">
                          <a:latin typeface="Arial" panose="020B0604020202020204"/>
                        </a:rPr>
                        <a:t>—</a:t>
                      </a:r>
                      <a:endParaRPr lang="en-US" sz="1050">
                        <a:latin typeface="Arial" panose="020B0604020202020204"/>
                      </a:endParaRPr>
                    </a:p>
                  </a:txBody>
                  <a:tcPr marL="0" marR="0" marT="0" marB="0" anchor="b">
                    <a:solidFill>
                      <a:srgbClr val="D1DEEF"/>
                    </a:solidFill>
                  </a:tcPr>
                </a:tc>
              </a:tr>
            </a:tbl>
          </a:graphicData>
        </a:graphic>
      </p:graphicFrame>
      <p:sp>
        <p:nvSpPr>
          <p:cNvPr id="4" name="Rectangles 3"/>
          <p:cNvSpPr/>
          <p:nvPr/>
        </p:nvSpPr>
        <p:spPr>
          <a:xfrm>
            <a:off x="2029968" y="1530096"/>
            <a:ext cx="1810512" cy="2785872"/>
          </a:xfrm>
          <a:prstGeom prst="rect">
            <a:avLst/>
          </a:prstGeom>
        </p:spPr>
        <p:txBody>
          <a:bodyPr lIns="0" tIns="0" rIns="0" bIns="0">
            <a:noAutofit/>
          </a:bodyPr>
          <a:p>
            <a:pPr marL="311150" indent="0">
              <a:lnSpc>
                <a:spcPts val="1870"/>
              </a:lnSpc>
            </a:pPr>
            <a:r>
              <a:rPr lang="en-US" sz="1050">
                <a:solidFill>
                  <a:srgbClr val="366D7F"/>
                </a:solidFill>
                <a:latin typeface="Arial" panose="020B0604020202020204"/>
              </a:rPr>
              <a:t>C$&gt; </a:t>
            </a:r>
            <a:r>
              <a:rPr lang="en-US" sz="1050">
                <a:solidFill>
                  <a:srgbClr val="45464E"/>
                </a:solidFill>
                <a:latin typeface="Arial" panose="020B0604020202020204"/>
              </a:rPr>
              <a:t>Connected Services</a:t>
            </a:r>
            <a:endParaRPr lang="en-US" sz="1050">
              <a:solidFill>
                <a:srgbClr val="45464E"/>
              </a:solidFill>
              <a:latin typeface="Arial" panose="020B0604020202020204"/>
            </a:endParaRPr>
          </a:p>
          <a:p>
            <a:pPr indent="0" algn="just">
              <a:lnSpc>
                <a:spcPts val="1870"/>
              </a:lnSpc>
            </a:pPr>
            <a:r>
              <a:rPr lang="en-US" sz="1050">
                <a:solidFill>
                  <a:srgbClr val="45464E"/>
                </a:solidFill>
                <a:latin typeface="Arial" panose="020B0604020202020204"/>
              </a:rPr>
              <a:t>&gt;    Properties</a:t>
            </a:r>
            <a:endParaRPr lang="en-US" sz="1050">
              <a:solidFill>
                <a:srgbClr val="45464E"/>
              </a:solidFill>
              <a:latin typeface="Arial" panose="020B0604020202020204"/>
            </a:endParaRPr>
          </a:p>
          <a:p>
            <a:pPr marL="311150" marR="598805" indent="-254000">
              <a:lnSpc>
                <a:spcPts val="1870"/>
              </a:lnSpc>
            </a:pPr>
            <a:r>
              <a:rPr lang="en-US" sz="1050">
                <a:solidFill>
                  <a:srgbClr val="45464E"/>
                </a:solidFill>
                <a:latin typeface="Arial" panose="020B0604020202020204"/>
              </a:rPr>
              <a:t>&gt;    References </a:t>
            </a:r>
            <a:r>
              <a:rPr lang="en-US" sz="1300" b="1" spc="-150">
                <a:solidFill>
                  <a:srgbClr val="45464E"/>
                </a:solidFill>
                <a:latin typeface="Trebuchet MS" panose="020B0603020202020204"/>
              </a:rPr>
              <a:t>EH </a:t>
            </a:r>
            <a:r>
              <a:rPr lang="en-US" sz="1050">
                <a:solidFill>
                  <a:srgbClr val="45464E"/>
                </a:solidFill>
                <a:latin typeface="Arial" panose="020B0604020202020204"/>
              </a:rPr>
              <a:t>App_Data</a:t>
            </a:r>
            <a:endParaRPr lang="en-US" sz="1050">
              <a:solidFill>
                <a:srgbClr val="45464E"/>
              </a:solidFill>
              <a:latin typeface="Arial" panose="020B0604020202020204"/>
            </a:endParaRPr>
          </a:p>
          <a:p>
            <a:pPr marR="598805" indent="0">
              <a:lnSpc>
                <a:spcPts val="1870"/>
              </a:lnSpc>
            </a:pPr>
            <a:r>
              <a:rPr lang="en-US" sz="1300" b="1" spc="-150">
                <a:solidFill>
                  <a:srgbClr val="45464E"/>
                </a:solidFill>
                <a:latin typeface="Trebuchet MS" panose="020B0603020202020204"/>
              </a:rPr>
              <a:t>&gt;    EH </a:t>
            </a:r>
            <a:r>
              <a:rPr lang="en-US" sz="1050">
                <a:solidFill>
                  <a:srgbClr val="45464E"/>
                </a:solidFill>
                <a:latin typeface="Arial" panose="020B0604020202020204"/>
              </a:rPr>
              <a:t>App_Start t&gt; </a:t>
            </a:r>
            <a:r>
              <a:rPr lang="en-US" sz="1300" b="1" spc="-150">
                <a:solidFill>
                  <a:srgbClr val="45464E"/>
                </a:solidFill>
                <a:latin typeface="Trebuchet MS" panose="020B0603020202020204"/>
              </a:rPr>
              <a:t>EH </a:t>
            </a:r>
            <a:r>
              <a:rPr lang="en-US" sz="1050">
                <a:solidFill>
                  <a:srgbClr val="45464E"/>
                </a:solidFill>
                <a:latin typeface="Arial" panose="020B0604020202020204"/>
              </a:rPr>
              <a:t>Content</a:t>
            </a:r>
            <a:endParaRPr lang="en-US" sz="1050">
              <a:solidFill>
                <a:srgbClr val="45464E"/>
              </a:solidFill>
              <a:latin typeface="Arial" panose="020B0604020202020204"/>
            </a:endParaRPr>
          </a:p>
          <a:p>
            <a:pPr marL="311150" marR="598805" indent="-254000">
              <a:lnSpc>
                <a:spcPts val="1870"/>
              </a:lnSpc>
            </a:pPr>
            <a:r>
              <a:rPr lang="en-US" sz="1300" b="1" spc="-150">
                <a:solidFill>
                  <a:srgbClr val="45464E"/>
                </a:solidFill>
                <a:latin typeface="Trebuchet MS" panose="020B0603020202020204"/>
              </a:rPr>
              <a:t>^ EH </a:t>
            </a:r>
            <a:r>
              <a:rPr lang="en-US" sz="1050">
                <a:solidFill>
                  <a:srgbClr val="45464E"/>
                </a:solidFill>
                <a:latin typeface="Arial" panose="020B0604020202020204"/>
              </a:rPr>
              <a:t>Controllers </a:t>
            </a:r>
            <a:r>
              <a:rPr lang="en-US" sz="1300" b="1" spc="-150">
                <a:solidFill>
                  <a:srgbClr val="45464E"/>
                </a:solidFill>
                <a:latin typeface="Trebuchet MS" panose="020B0603020202020204"/>
              </a:rPr>
              <a:t>EH </a:t>
            </a:r>
            <a:r>
              <a:rPr lang="en-US" sz="1050">
                <a:solidFill>
                  <a:srgbClr val="45464E"/>
                </a:solidFill>
                <a:latin typeface="Arial" panose="020B0604020202020204"/>
              </a:rPr>
              <a:t>fonts EH Models</a:t>
            </a:r>
            <a:endParaRPr lang="en-US" sz="1050">
              <a:solidFill>
                <a:srgbClr val="45464E"/>
              </a:solidFill>
              <a:latin typeface="Arial" panose="020B0604020202020204"/>
            </a:endParaRPr>
          </a:p>
          <a:p>
            <a:pPr marL="311150" marR="598805" indent="-254000">
              <a:lnSpc>
                <a:spcPts val="1870"/>
              </a:lnSpc>
            </a:pPr>
            <a:r>
              <a:rPr lang="en-US" sz="1300" b="1" spc="-150">
                <a:solidFill>
                  <a:srgbClr val="45464E"/>
                </a:solidFill>
                <a:latin typeface="Trebuchet MS" panose="020B0603020202020204"/>
              </a:rPr>
              <a:t>&gt;    EH </a:t>
            </a:r>
            <a:r>
              <a:rPr lang="en-US" sz="1050">
                <a:solidFill>
                  <a:srgbClr val="45464E"/>
                </a:solidFill>
                <a:latin typeface="Arial" panose="020B0604020202020204"/>
              </a:rPr>
              <a:t>Scripts </a:t>
            </a:r>
            <a:r>
              <a:rPr lang="en-US" sz="1050">
                <a:solidFill>
                  <a:srgbClr val="866011"/>
                </a:solidFill>
                <a:latin typeface="Arial" panose="020B0604020202020204"/>
              </a:rPr>
              <a:t>&amp; </a:t>
            </a:r>
            <a:r>
              <a:rPr lang="en-US" sz="1050">
                <a:solidFill>
                  <a:srgbClr val="45464E"/>
                </a:solidFill>
                <a:latin typeface="Arial" panose="020B0604020202020204"/>
              </a:rPr>
              <a:t>Views</a:t>
            </a:r>
            <a:endParaRPr lang="en-US" sz="1050">
              <a:solidFill>
                <a:srgbClr val="45464E"/>
              </a:solidFill>
              <a:latin typeface="Arial" panose="020B0604020202020204"/>
            </a:endParaRPr>
          </a:p>
          <a:p>
            <a:pPr marL="311150" indent="0">
              <a:lnSpc>
                <a:spcPts val="1870"/>
              </a:lnSpc>
            </a:pPr>
            <a:r>
              <a:rPr lang="en-US" sz="1050">
                <a:solidFill>
                  <a:srgbClr val="45464E"/>
                </a:solidFill>
                <a:latin typeface="Arial" panose="020B0604020202020204"/>
              </a:rPr>
              <a:t>l&gt; </a:t>
            </a:r>
            <a:r>
              <a:rPr lang="en-US" sz="1300" b="1" spc="-150">
                <a:solidFill>
                  <a:srgbClr val="45464E"/>
                </a:solidFill>
                <a:latin typeface="Trebuchet MS" panose="020B0603020202020204"/>
              </a:rPr>
              <a:t>EH </a:t>
            </a:r>
            <a:r>
              <a:rPr lang="en-US" sz="1050">
                <a:solidFill>
                  <a:srgbClr val="45464E"/>
                </a:solidFill>
                <a:latin typeface="Arial" panose="020B0604020202020204"/>
              </a:rPr>
              <a:t>Home</a:t>
            </a:r>
            <a:endParaRPr lang="en-US" sz="1050">
              <a:solidFill>
                <a:srgbClr val="45464E"/>
              </a:solidFill>
              <a:latin typeface="Arial" panose="020B0604020202020204"/>
            </a:endParaRPr>
          </a:p>
        </p:txBody>
      </p:sp>
      <p:sp>
        <p:nvSpPr>
          <p:cNvPr id="5" name="Rectangles 4"/>
          <p:cNvSpPr/>
          <p:nvPr/>
        </p:nvSpPr>
        <p:spPr>
          <a:xfrm>
            <a:off x="2292096" y="5077968"/>
            <a:ext cx="1639824" cy="1414272"/>
          </a:xfrm>
          <a:prstGeom prst="rect">
            <a:avLst/>
          </a:prstGeom>
        </p:spPr>
        <p:txBody>
          <a:bodyPr lIns="0" tIns="0" rIns="0" bIns="0">
            <a:noAutofit/>
          </a:bodyPr>
          <a:p>
            <a:pPr indent="241300">
              <a:lnSpc>
                <a:spcPts val="1870"/>
              </a:lnSpc>
              <a:spcBef>
                <a:spcPts val="210"/>
              </a:spcBef>
            </a:pPr>
            <a:r>
              <a:rPr lang="en-US" sz="1050">
                <a:solidFill>
                  <a:srgbClr val="45464E"/>
                </a:solidFill>
                <a:latin typeface="Arial" panose="020B0604020202020204"/>
              </a:rPr>
              <a:t>[@] _ViewStart.cshtml Web.config favicon.ico $E) Global.asax </a:t>
            </a:r>
            <a:r>
              <a:rPr lang="en-US" sz="1050">
                <a:solidFill>
                  <a:srgbClr val="332F38"/>
                </a:solidFill>
                <a:latin typeface="Arial" panose="020B0604020202020204"/>
              </a:rPr>
              <a:t>«£) </a:t>
            </a:r>
            <a:r>
              <a:rPr lang="en-US" sz="1050">
                <a:solidFill>
                  <a:srgbClr val="45464E"/>
                </a:solidFill>
                <a:latin typeface="Arial" panose="020B0604020202020204"/>
              </a:rPr>
              <a:t>packages.config </a:t>
            </a:r>
            <a:r>
              <a:rPr lang="en-US" sz="1050">
                <a:solidFill>
                  <a:srgbClr val="332F38"/>
                </a:solidFill>
                <a:latin typeface="Arial" panose="020B0604020202020204"/>
              </a:rPr>
              <a:t>&lt;£] </a:t>
            </a:r>
            <a:r>
              <a:rPr lang="en-US" sz="1050">
                <a:solidFill>
                  <a:srgbClr val="45464E"/>
                </a:solidFill>
                <a:latin typeface="Arial" panose="020B0604020202020204"/>
              </a:rPr>
              <a:t>Web.config</a:t>
            </a:r>
            <a:endParaRPr lang="en-US" sz="1050">
              <a:solidFill>
                <a:srgbClr val="45464E"/>
              </a:solidFill>
              <a:latin typeface="Arial" panose="020B0604020202020204"/>
            </a:endParaRPr>
          </a:p>
        </p:txBody>
      </p:sp>
      <p:sp>
        <p:nvSpPr>
          <p:cNvPr id="6" name="Rectangles 5"/>
          <p:cNvSpPr/>
          <p:nvPr/>
        </p:nvSpPr>
        <p:spPr>
          <a:xfrm>
            <a:off x="5205984" y="2621280"/>
            <a:ext cx="182880" cy="85344"/>
          </a:xfrm>
          <a:prstGeom prst="rect">
            <a:avLst/>
          </a:prstGeom>
        </p:spPr>
        <p:txBody>
          <a:bodyPr wrap="none" lIns="0" tIns="0" rIns="0" bIns="0">
            <a:noAutofit/>
          </a:bodyPr>
          <a:p>
            <a:pPr indent="0" algn="just"/>
            <a:r>
              <a:rPr lang="en-US" sz="1000">
                <a:solidFill>
                  <a:srgbClr val="576286"/>
                </a:solidFill>
                <a:latin typeface="Consolas" panose="020B0609020204030204"/>
              </a:rPr>
              <a:t>5</a:t>
            </a:r>
            <a:endParaRPr lang="en-US" sz="1000">
              <a:solidFill>
                <a:srgbClr val="576286"/>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3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2734056" cy="499872"/>
          </a:xfrm>
          <a:prstGeom prst="rect">
            <a:avLst/>
          </a:prstGeom>
        </p:spPr>
        <p:txBody>
          <a:bodyPr wrap="none" lIns="0" tIns="0" rIns="0" bIns="0">
            <a:noAutofit/>
          </a:bodyPr>
          <a:p>
            <a:pPr indent="0"/>
            <a:r>
              <a:rPr lang="en-US" sz="4200">
                <a:latin typeface="Calibri" panose="020F0502020204030204"/>
              </a:rPr>
              <a:t>Layout View</a:t>
            </a:r>
            <a:endParaRPr lang="en-US" sz="4200">
              <a:latin typeface="Calibri" panose="020F0502020204030204"/>
            </a:endParaRPr>
          </a:p>
        </p:txBody>
      </p:sp>
      <p:sp>
        <p:nvSpPr>
          <p:cNvPr id="3" name="Rectangles 2"/>
          <p:cNvSpPr/>
          <p:nvPr/>
        </p:nvSpPr>
        <p:spPr>
          <a:xfrm>
            <a:off x="926592" y="1965960"/>
            <a:ext cx="1008888" cy="259080"/>
          </a:xfrm>
          <a:prstGeom prst="rect">
            <a:avLst/>
          </a:prstGeom>
          <a:solidFill>
            <a:srgbClr val="549AD9"/>
          </a:solidFill>
        </p:spPr>
        <p:txBody>
          <a:bodyPr wrap="none" lIns="0" tIns="0" rIns="0" bIns="0">
            <a:noAutofit/>
          </a:bodyPr>
          <a:p>
            <a:pPr indent="0">
              <a:spcAft>
                <a:spcPts val="1050"/>
              </a:spcAft>
            </a:pPr>
            <a:r>
              <a:rPr lang="en-US" sz="2600">
                <a:solidFill>
                  <a:srgbClr val="FFFFFF"/>
                </a:solidFill>
                <a:latin typeface="Calibri" panose="020F0502020204030204"/>
              </a:rPr>
              <a:t>Method</a:t>
            </a:r>
            <a:endParaRPr lang="en-US" sz="2600">
              <a:solidFill>
                <a:srgbClr val="FFFFFF"/>
              </a:solidFill>
              <a:latin typeface="Calibri" panose="020F0502020204030204"/>
            </a:endParaRPr>
          </a:p>
        </p:txBody>
      </p:sp>
      <p:sp>
        <p:nvSpPr>
          <p:cNvPr id="4" name="Rectangles 3"/>
          <p:cNvSpPr/>
          <p:nvPr/>
        </p:nvSpPr>
        <p:spPr>
          <a:xfrm>
            <a:off x="929640" y="2407920"/>
            <a:ext cx="1889760" cy="320040"/>
          </a:xfrm>
          <a:prstGeom prst="rect">
            <a:avLst/>
          </a:prstGeom>
        </p:spPr>
        <p:txBody>
          <a:bodyPr wrap="none" lIns="0" tIns="0" rIns="0" bIns="0">
            <a:noAutofit/>
          </a:bodyPr>
          <a:p>
            <a:pPr indent="0">
              <a:spcBef>
                <a:spcPts val="1050"/>
              </a:spcBef>
              <a:spcAft>
                <a:spcPts val="7140"/>
              </a:spcAft>
            </a:pPr>
            <a:r>
              <a:rPr lang="en-US" sz="2600">
                <a:solidFill>
                  <a:srgbClr val="45464E"/>
                </a:solidFill>
                <a:latin typeface="Calibri" panose="020F0502020204030204"/>
              </a:rPr>
              <a:t>RenderBodyQ</a:t>
            </a:r>
            <a:endParaRPr lang="en-US" sz="2600">
              <a:solidFill>
                <a:srgbClr val="45464E"/>
              </a:solidFill>
              <a:latin typeface="Calibri" panose="020F0502020204030204"/>
            </a:endParaRPr>
          </a:p>
        </p:txBody>
      </p:sp>
      <p:sp>
        <p:nvSpPr>
          <p:cNvPr id="5" name="Rectangles 4"/>
          <p:cNvSpPr/>
          <p:nvPr/>
        </p:nvSpPr>
        <p:spPr>
          <a:xfrm>
            <a:off x="929640" y="3959352"/>
            <a:ext cx="3803904" cy="323088"/>
          </a:xfrm>
          <a:prstGeom prst="rect">
            <a:avLst/>
          </a:prstGeom>
        </p:spPr>
        <p:txBody>
          <a:bodyPr wrap="none" lIns="0" tIns="0" rIns="0" bIns="0">
            <a:noAutofit/>
          </a:bodyPr>
          <a:p>
            <a:pPr indent="0">
              <a:spcBef>
                <a:spcPts val="7140"/>
              </a:spcBef>
            </a:pPr>
            <a:r>
              <a:rPr lang="en-US" sz="2600">
                <a:solidFill>
                  <a:srgbClr val="45464E"/>
                </a:solidFill>
                <a:latin typeface="Calibri" panose="020F0502020204030204"/>
              </a:rPr>
              <a:t>RenderSection(string name)</a:t>
            </a:r>
            <a:endParaRPr lang="en-US" sz="2600">
              <a:solidFill>
                <a:srgbClr val="45464E"/>
              </a:solidFill>
              <a:latin typeface="Calibri" panose="020F0502020204030204"/>
            </a:endParaRPr>
          </a:p>
        </p:txBody>
      </p:sp>
      <p:sp>
        <p:nvSpPr>
          <p:cNvPr id="6" name="Rectangles 5"/>
          <p:cNvSpPr/>
          <p:nvPr/>
        </p:nvSpPr>
        <p:spPr>
          <a:xfrm>
            <a:off x="5635752" y="6477000"/>
            <a:ext cx="228600" cy="158496"/>
          </a:xfrm>
          <a:prstGeom prst="rect">
            <a:avLst/>
          </a:prstGeom>
        </p:spPr>
        <p:txBody>
          <a:bodyPr wrap="none" lIns="0" tIns="0" rIns="0" bIns="0">
            <a:noAutofit/>
          </a:bodyPr>
          <a:p>
            <a:pPr indent="0"/>
            <a:r>
              <a:rPr lang="en-US" sz="1100">
                <a:solidFill>
                  <a:srgbClr val="888888"/>
                </a:solidFill>
                <a:latin typeface="Calibri" panose="020F0502020204030204"/>
              </a:rPr>
              <a:t>By:</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9248" y="1965960"/>
            <a:ext cx="1514856" cy="316992"/>
          </a:xfrm>
          <a:prstGeom prst="rect">
            <a:avLst/>
          </a:prstGeom>
          <a:solidFill>
            <a:srgbClr val="549AD9"/>
          </a:solidFill>
        </p:spPr>
        <p:txBody>
          <a:bodyPr wrap="none" lIns="0" tIns="0" rIns="0" bIns="0">
            <a:noAutofit/>
          </a:bodyPr>
          <a:p>
            <a:pPr indent="0">
              <a:spcAft>
                <a:spcPts val="1050"/>
              </a:spcAft>
            </a:pPr>
            <a:r>
              <a:rPr lang="en-US" sz="2200">
                <a:solidFill>
                  <a:srgbClr val="FFFFFF"/>
                </a:solidFill>
                <a:latin typeface="Arial" panose="020B0604020202020204"/>
              </a:rPr>
              <a:t>Description</a:t>
            </a:r>
            <a:endParaRPr lang="en-US" sz="2200">
              <a:solidFill>
                <a:srgbClr val="FFFFFF"/>
              </a:solidFill>
              <a:latin typeface="Arial" panose="020B0604020202020204"/>
            </a:endParaRPr>
          </a:p>
        </p:txBody>
      </p:sp>
      <p:sp>
        <p:nvSpPr>
          <p:cNvPr id="3" name="Rectangles 2"/>
          <p:cNvSpPr/>
          <p:nvPr/>
        </p:nvSpPr>
        <p:spPr>
          <a:xfrm>
            <a:off x="57912" y="2404872"/>
            <a:ext cx="4559808" cy="2606040"/>
          </a:xfrm>
          <a:prstGeom prst="rect">
            <a:avLst/>
          </a:prstGeom>
        </p:spPr>
        <p:txBody>
          <a:bodyPr lIns="0" tIns="0" rIns="0" bIns="0">
            <a:noAutofit/>
          </a:bodyPr>
          <a:p>
            <a:pPr indent="0">
              <a:lnSpc>
                <a:spcPts val="2880"/>
              </a:lnSpc>
              <a:spcBef>
                <a:spcPts val="1050"/>
              </a:spcBef>
              <a:spcAft>
                <a:spcPts val="420"/>
              </a:spcAft>
            </a:pPr>
            <a:r>
              <a:rPr lang="en-US" sz="2200">
                <a:solidFill>
                  <a:srgbClr val="45464E"/>
                </a:solidFill>
                <a:latin typeface="Arial" panose="020B0604020202020204"/>
              </a:rPr>
              <a:t>Renders the portion of the child view that is not within a named section. Layout view must include the RenderBody() method.</a:t>
            </a:r>
            <a:endParaRPr lang="en-US" sz="2200">
              <a:solidFill>
                <a:srgbClr val="45464E"/>
              </a:solidFill>
              <a:latin typeface="Arial" panose="020B0604020202020204"/>
            </a:endParaRPr>
          </a:p>
          <a:p>
            <a:pPr indent="0">
              <a:lnSpc>
                <a:spcPts val="2880"/>
              </a:lnSpc>
            </a:pPr>
            <a:r>
              <a:rPr lang="en-US" sz="2200">
                <a:solidFill>
                  <a:srgbClr val="45464E"/>
                </a:solidFill>
                <a:latin typeface="Arial" panose="020B0604020202020204"/>
              </a:rPr>
              <a:t>Renders a content of named section and specifies whether the section is required.</a:t>
            </a:r>
            <a:endParaRPr lang="en-US" sz="2200">
              <a:solidFill>
                <a:srgbClr val="45464E"/>
              </a:solidFill>
              <a:latin typeface="Arial" panose="020B0604020202020204"/>
            </a:endParaRPr>
          </a:p>
        </p:txBody>
      </p:sp>
      <p:sp>
        <p:nvSpPr>
          <p:cNvPr id="4" name="Rectangles 3"/>
          <p:cNvSpPr/>
          <p:nvPr/>
        </p:nvSpPr>
        <p:spPr>
          <a:xfrm>
            <a:off x="30480" y="6470904"/>
            <a:ext cx="667512" cy="140208"/>
          </a:xfrm>
          <a:prstGeom prst="rect">
            <a:avLst/>
          </a:prstGeom>
        </p:spPr>
        <p:txBody>
          <a:bodyPr wrap="none" lIns="0" tIns="0" rIns="0" bIns="0">
            <a:noAutofit/>
          </a:bodyPr>
          <a:p>
            <a:pPr indent="0"/>
            <a:r>
              <a:rPr lang="en-US" sz="1100">
                <a:solidFill>
                  <a:srgbClr val="888888"/>
                </a:solidFill>
                <a:latin typeface="Calibri" panose="020F0502020204030204"/>
              </a:rPr>
              <a:t>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164592" y="268224"/>
            <a:ext cx="1222248" cy="265176"/>
          </a:xfrm>
          <a:prstGeom prst="rect">
            <a:avLst/>
          </a:prstGeom>
        </p:spPr>
        <p:txBody>
          <a:bodyPr wrap="none" lIns="0" tIns="0" rIns="0" bIns="0">
            <a:noAutofit/>
          </a:bodyPr>
          <a:p>
            <a:pPr indent="0"/>
            <a:r>
              <a:rPr lang="en-US" sz="2000">
                <a:solidFill>
                  <a:srgbClr val="332F38"/>
                </a:solidFill>
                <a:latin typeface="Calibri" panose="020F0502020204030204"/>
              </a:rPr>
              <a:t>Start Bootstrap</a:t>
            </a:r>
            <a:endParaRPr lang="en-US" sz="2000">
              <a:solidFill>
                <a:srgbClr val="332F38"/>
              </a:solidFill>
              <a:latin typeface="Calibri" panose="020F0502020204030204"/>
            </a:endParaRPr>
          </a:p>
        </p:txBody>
      </p:sp>
      <p:sp>
        <p:nvSpPr>
          <p:cNvPr id="3" name="Rectangles 2"/>
          <p:cNvSpPr/>
          <p:nvPr/>
        </p:nvSpPr>
        <p:spPr>
          <a:xfrm>
            <a:off x="2496312" y="277368"/>
            <a:ext cx="905256" cy="231648"/>
          </a:xfrm>
          <a:prstGeom prst="rect">
            <a:avLst/>
          </a:prstGeom>
          <a:solidFill>
            <a:srgbClr val="0D6DFA"/>
          </a:solidFill>
        </p:spPr>
        <p:txBody>
          <a:bodyPr wrap="none" lIns="0" tIns="0" rIns="0" bIns="0">
            <a:noAutofit/>
          </a:bodyPr>
          <a:p>
            <a:pPr indent="0"/>
            <a:r>
              <a:rPr lang="en-US" sz="1200">
                <a:solidFill>
                  <a:srgbClr val="FFFFFF"/>
                </a:solidFill>
                <a:latin typeface="Calibri" panose="020F0502020204030204"/>
              </a:rPr>
              <a:t>Toggle Menu</a:t>
            </a:r>
            <a:endParaRPr lang="en-US" sz="1200">
              <a:solidFill>
                <a:srgbClr val="FFFFFF"/>
              </a:solidFill>
              <a:latin typeface="Calibri" panose="020F0502020204030204"/>
            </a:endParaRPr>
          </a:p>
        </p:txBody>
      </p:sp>
      <p:sp>
        <p:nvSpPr>
          <p:cNvPr id="4" name="Rectangles 3"/>
          <p:cNvSpPr/>
          <p:nvPr/>
        </p:nvSpPr>
        <p:spPr>
          <a:xfrm>
            <a:off x="10140696" y="277368"/>
            <a:ext cx="1712976" cy="231648"/>
          </a:xfrm>
          <a:prstGeom prst="rect">
            <a:avLst/>
          </a:prstGeom>
        </p:spPr>
        <p:txBody>
          <a:bodyPr wrap="none" lIns="0" tIns="0" rIns="0" bIns="0">
            <a:noAutofit/>
          </a:bodyPr>
          <a:p>
            <a:pPr indent="0"/>
            <a:r>
              <a:rPr lang="en-US" sz="1400">
                <a:solidFill>
                  <a:srgbClr val="888888"/>
                </a:solidFill>
                <a:latin typeface="Arial" panose="020B0604020202020204"/>
              </a:rPr>
              <a:t>Home Link Dropdown</a:t>
            </a:r>
            <a:endParaRPr lang="en-US" sz="1400">
              <a:solidFill>
                <a:srgbClr val="888888"/>
              </a:solidFill>
              <a:latin typeface="Arial" panose="020B0604020202020204"/>
            </a:endParaRPr>
          </a:p>
        </p:txBody>
      </p:sp>
      <p:sp>
        <p:nvSpPr>
          <p:cNvPr id="5" name="Rectangles 4"/>
          <p:cNvSpPr/>
          <p:nvPr/>
        </p:nvSpPr>
        <p:spPr>
          <a:xfrm>
            <a:off x="128016" y="996696"/>
            <a:ext cx="426720" cy="176784"/>
          </a:xfrm>
          <a:prstGeom prst="rect">
            <a:avLst/>
          </a:prstGeom>
        </p:spPr>
        <p:txBody>
          <a:bodyPr wrap="none" lIns="0" tIns="0" rIns="0" bIns="0">
            <a:noAutofit/>
          </a:bodyPr>
          <a:p>
            <a:pPr indent="0"/>
            <a:r>
              <a:rPr lang="en-US" sz="1600" u="sng">
                <a:solidFill>
                  <a:srgbClr val="4772CF"/>
                </a:solidFill>
                <a:latin typeface="Calibri" panose="020F0502020204030204"/>
              </a:rPr>
              <a:t>Home</a:t>
            </a:r>
            <a:endParaRPr lang="en-US" sz="1600" u="sng">
              <a:solidFill>
                <a:srgbClr val="4772CF"/>
              </a:solidFill>
              <a:latin typeface="Calibri" panose="020F0502020204030204"/>
            </a:endParaRPr>
          </a:p>
        </p:txBody>
      </p:sp>
      <p:sp>
        <p:nvSpPr>
          <p:cNvPr id="6" name="Rectangles 5"/>
          <p:cNvSpPr/>
          <p:nvPr/>
        </p:nvSpPr>
        <p:spPr>
          <a:xfrm>
            <a:off x="118872" y="1685544"/>
            <a:ext cx="445008" cy="185928"/>
          </a:xfrm>
          <a:prstGeom prst="rect">
            <a:avLst/>
          </a:prstGeom>
        </p:spPr>
        <p:txBody>
          <a:bodyPr wrap="none" lIns="0" tIns="0" rIns="0" bIns="0">
            <a:noAutofit/>
          </a:bodyPr>
          <a:p>
            <a:pPr indent="0"/>
            <a:r>
              <a:rPr lang="en-US" sz="1600" u="sng">
                <a:solidFill>
                  <a:srgbClr val="4772CF"/>
                </a:solidFill>
                <a:latin typeface="Calibri" panose="020F0502020204030204"/>
              </a:rPr>
              <a:t>About</a:t>
            </a:r>
            <a:endParaRPr lang="en-US" sz="1600" u="sng">
              <a:solidFill>
                <a:srgbClr val="4772CF"/>
              </a:solidFill>
              <a:latin typeface="Calibri" panose="020F0502020204030204"/>
            </a:endParaRPr>
          </a:p>
        </p:txBody>
      </p:sp>
      <p:sp>
        <p:nvSpPr>
          <p:cNvPr id="7" name="Rectangles 6"/>
          <p:cNvSpPr/>
          <p:nvPr/>
        </p:nvSpPr>
        <p:spPr>
          <a:xfrm>
            <a:off x="121920" y="2398776"/>
            <a:ext cx="548640" cy="176784"/>
          </a:xfrm>
          <a:prstGeom prst="rect">
            <a:avLst/>
          </a:prstGeom>
        </p:spPr>
        <p:txBody>
          <a:bodyPr wrap="none" lIns="0" tIns="0" rIns="0" bIns="0">
            <a:noAutofit/>
          </a:bodyPr>
          <a:p>
            <a:pPr indent="0"/>
            <a:r>
              <a:rPr lang="en-US" sz="1600" u="sng">
                <a:solidFill>
                  <a:srgbClr val="4772CF"/>
                </a:solidFill>
                <a:latin typeface="Calibri" panose="020F0502020204030204"/>
              </a:rPr>
              <a:t>Contact</a:t>
            </a:r>
            <a:endParaRPr lang="en-US" sz="1600" u="sng">
              <a:solidFill>
                <a:srgbClr val="4772CF"/>
              </a:solidFill>
              <a:latin typeface="Calibri" panose="020F0502020204030204"/>
            </a:endParaRPr>
          </a:p>
        </p:txBody>
      </p:sp>
      <p:sp>
        <p:nvSpPr>
          <p:cNvPr id="8" name="Rectangles 7"/>
          <p:cNvSpPr/>
          <p:nvPr/>
        </p:nvSpPr>
        <p:spPr>
          <a:xfrm>
            <a:off x="155448" y="6665976"/>
            <a:ext cx="1911096" cy="192024"/>
          </a:xfrm>
          <a:prstGeom prst="rect">
            <a:avLst/>
          </a:prstGeom>
        </p:spPr>
        <p:txBody>
          <a:bodyPr wrap="none" lIns="0" tIns="0" rIns="0" bIns="0">
            <a:noAutofit/>
          </a:bodyPr>
          <a:p>
            <a:pPr indent="0"/>
            <a:r>
              <a:rPr lang="en-US" sz="950">
                <a:solidFill>
                  <a:srgbClr val="332F38"/>
                </a:solidFill>
                <a:latin typeface="Arial" panose="020B0604020202020204"/>
              </a:rPr>
              <a:t>^ </a:t>
            </a:r>
            <a:r>
              <a:rPr lang="en-US" sz="950">
                <a:solidFill>
                  <a:srgbClr val="5B6B61"/>
                </a:solidFill>
                <a:latin typeface="Arial" panose="020B0604020202020204"/>
              </a:rPr>
              <a:t>startbootstrap-sim....zip </a:t>
            </a:r>
            <a:r>
              <a:rPr lang="en-US" sz="950" baseline="30000">
                <a:solidFill>
                  <a:srgbClr val="888888"/>
                </a:solidFill>
                <a:latin typeface="Arial" panose="020B0604020202020204"/>
              </a:rPr>
              <a:t>A</a:t>
            </a:r>
            <a:endParaRPr lang="en-US" sz="950" baseline="30000">
              <a:solidFill>
                <a:srgbClr val="888888"/>
              </a:solidFill>
              <a:latin typeface="Arial" panose="020B0604020202020204"/>
            </a:endParaRPr>
          </a:p>
        </p:txBody>
      </p:sp>
      <p:sp>
        <p:nvSpPr>
          <p:cNvPr id="9" name="Rectangles 8"/>
          <p:cNvSpPr/>
          <p:nvPr/>
        </p:nvSpPr>
        <p:spPr>
          <a:xfrm>
            <a:off x="2377440" y="947928"/>
            <a:ext cx="9241536" cy="1014984"/>
          </a:xfrm>
          <a:prstGeom prst="rect">
            <a:avLst/>
          </a:prstGeom>
        </p:spPr>
        <p:txBody>
          <a:bodyPr lIns="0" tIns="0" rIns="0" bIns="0">
            <a:noAutofit/>
          </a:bodyPr>
          <a:p>
            <a:pPr indent="0" algn="just">
              <a:spcAft>
                <a:spcPts val="1890"/>
              </a:spcAft>
            </a:pPr>
            <a:r>
              <a:rPr lang="en-US" sz="4100" spc="-100">
                <a:solidFill>
                  <a:srgbClr val="1C1929"/>
                </a:solidFill>
                <a:latin typeface="Calibri" panose="020F0502020204030204"/>
              </a:rPr>
              <a:t>ASP.NET    </a:t>
            </a:r>
            <a:r>
              <a:rPr lang="en-US" sz="3500" spc="-50">
                <a:solidFill>
                  <a:srgbClr val="D22934"/>
                </a:solidFill>
                <a:latin typeface="Consolas" panose="020B0609020204030204"/>
              </a:rPr>
              <a:t>@RenderBody</a:t>
            </a:r>
            <a:endParaRPr lang="en-US" sz="3500" spc="-50">
              <a:solidFill>
                <a:srgbClr val="D22934"/>
              </a:solidFill>
              <a:latin typeface="Consolas" panose="020B0609020204030204"/>
            </a:endParaRPr>
          </a:p>
          <a:p>
            <a:pPr indent="0"/>
            <a:r>
              <a:rPr lang="en-US" sz="2000">
                <a:solidFill>
                  <a:srgbClr val="545454"/>
                </a:solidFill>
                <a:latin typeface="Calibri" panose="020F0502020204030204"/>
              </a:rPr>
              <a:t>ASRNET is a free web framework for building great Web sites and Web applications using HTML, CSS and JavaScript.</a:t>
            </a:r>
            <a:endParaRPr lang="en-US" sz="2000">
              <a:solidFill>
                <a:srgbClr val="545454"/>
              </a:solidFill>
              <a:latin typeface="Calibri" panose="020F0502020204030204"/>
            </a:endParaRPr>
          </a:p>
        </p:txBody>
      </p:sp>
      <p:sp>
        <p:nvSpPr>
          <p:cNvPr id="10" name="Rectangles 9"/>
          <p:cNvSpPr/>
          <p:nvPr/>
        </p:nvSpPr>
        <p:spPr>
          <a:xfrm>
            <a:off x="2548128" y="2365248"/>
            <a:ext cx="1115568" cy="210312"/>
          </a:xfrm>
          <a:prstGeom prst="rect">
            <a:avLst/>
          </a:prstGeom>
          <a:solidFill>
            <a:srgbClr val="0D6DFA"/>
          </a:solidFill>
        </p:spPr>
        <p:txBody>
          <a:bodyPr wrap="none" lIns="0" tIns="0" rIns="0" bIns="0">
            <a:noAutofit/>
          </a:bodyPr>
          <a:p>
            <a:pPr indent="0"/>
            <a:r>
              <a:rPr lang="en-US" sz="1600">
                <a:solidFill>
                  <a:srgbClr val="FFFFFF"/>
                </a:solidFill>
                <a:latin typeface="Calibri" panose="020F0502020204030204"/>
              </a:rPr>
              <a:t>Learn more »</a:t>
            </a:r>
            <a:endParaRPr lang="en-US" sz="1600">
              <a:solidFill>
                <a:srgbClr val="FFFFFF"/>
              </a:solidFill>
              <a:latin typeface="Calibri" panose="020F0502020204030204"/>
            </a:endParaRPr>
          </a:p>
        </p:txBody>
      </p:sp>
      <p:sp>
        <p:nvSpPr>
          <p:cNvPr id="11" name="Rectangles 10"/>
          <p:cNvSpPr/>
          <p:nvPr/>
        </p:nvSpPr>
        <p:spPr>
          <a:xfrm>
            <a:off x="2374392" y="3035808"/>
            <a:ext cx="3075432" cy="1965960"/>
          </a:xfrm>
          <a:prstGeom prst="rect">
            <a:avLst/>
          </a:prstGeom>
        </p:spPr>
        <p:txBody>
          <a:bodyPr lIns="0" tIns="0" rIns="0" bIns="0">
            <a:noAutofit/>
          </a:bodyPr>
          <a:p>
            <a:pPr indent="0">
              <a:spcAft>
                <a:spcPts val="1260"/>
              </a:spcAft>
            </a:pPr>
            <a:r>
              <a:rPr lang="en-US" sz="2600" spc="-50">
                <a:solidFill>
                  <a:srgbClr val="45464E"/>
                </a:solidFill>
                <a:latin typeface="Calibri" panose="020F0502020204030204"/>
              </a:rPr>
              <a:t>Getting started</a:t>
            </a:r>
            <a:endParaRPr lang="en-US" sz="2600" spc="-50">
              <a:solidFill>
                <a:srgbClr val="45464E"/>
              </a:solidFill>
              <a:latin typeface="Calibri" panose="020F0502020204030204"/>
            </a:endParaRPr>
          </a:p>
          <a:p>
            <a:pPr indent="0">
              <a:lnSpc>
                <a:spcPts val="2305"/>
              </a:lnSpc>
            </a:pPr>
            <a:r>
              <a:rPr lang="en-US" sz="1600">
                <a:solidFill>
                  <a:srgbClr val="45464E"/>
                </a:solidFill>
                <a:latin typeface="Calibri" panose="020F0502020204030204"/>
              </a:rPr>
              <a:t>ASP.NET MVC gives you a powerful, patterns-based way to build dynamic websites that enables a clean separation of concerns and gives you full control over markup for enjoyable, agile development.</a:t>
            </a:r>
            <a:endParaRPr lang="en-US" sz="1600">
              <a:solidFill>
                <a:srgbClr val="45464E"/>
              </a:solidFill>
              <a:latin typeface="Calibri" panose="020F0502020204030204"/>
            </a:endParaRPr>
          </a:p>
        </p:txBody>
      </p:sp>
      <p:sp>
        <p:nvSpPr>
          <p:cNvPr id="12" name="Rectangles 11"/>
          <p:cNvSpPr/>
          <p:nvPr/>
        </p:nvSpPr>
        <p:spPr>
          <a:xfrm>
            <a:off x="5678424" y="3035808"/>
            <a:ext cx="2926080" cy="1908048"/>
          </a:xfrm>
          <a:prstGeom prst="rect">
            <a:avLst/>
          </a:prstGeom>
        </p:spPr>
        <p:txBody>
          <a:bodyPr lIns="0" tIns="0" rIns="0" bIns="0">
            <a:noAutofit/>
          </a:bodyPr>
          <a:p>
            <a:pPr indent="0">
              <a:spcAft>
                <a:spcPts val="1260"/>
              </a:spcAft>
            </a:pPr>
            <a:r>
              <a:rPr lang="en-US" sz="2600" spc="-50">
                <a:solidFill>
                  <a:srgbClr val="45464E"/>
                </a:solidFill>
                <a:latin typeface="Calibri" panose="020F0502020204030204"/>
              </a:rPr>
              <a:t>Get more libraries</a:t>
            </a:r>
            <a:endParaRPr lang="en-US" sz="2600" spc="-50">
              <a:solidFill>
                <a:srgbClr val="45464E"/>
              </a:solidFill>
              <a:latin typeface="Calibri" panose="020F0502020204030204"/>
            </a:endParaRPr>
          </a:p>
          <a:p>
            <a:pPr indent="0">
              <a:lnSpc>
                <a:spcPts val="2330"/>
              </a:lnSpc>
              <a:spcAft>
                <a:spcPts val="1260"/>
              </a:spcAft>
            </a:pPr>
            <a:r>
              <a:rPr lang="en-US" sz="1600">
                <a:solidFill>
                  <a:srgbClr val="45464E"/>
                </a:solidFill>
                <a:latin typeface="Calibri" panose="020F0502020204030204"/>
              </a:rPr>
              <a:t>NuGet is a free Visual Studio extension that makes it easy to add, remove, and update libraries and tools in Visual Studio projects.</a:t>
            </a:r>
            <a:endParaRPr lang="en-US" sz="1600">
              <a:solidFill>
                <a:srgbClr val="45464E"/>
              </a:solidFill>
              <a:latin typeface="Calibri" panose="020F0502020204030204"/>
            </a:endParaRPr>
          </a:p>
          <a:p>
            <a:pPr marL="152400" indent="0"/>
            <a:r>
              <a:rPr lang="en-US" sz="1600">
                <a:solidFill>
                  <a:srgbClr val="45464E"/>
                </a:solidFill>
                <a:latin typeface="Calibri" panose="020F0502020204030204"/>
              </a:rPr>
              <a:t>Learn more »</a:t>
            </a:r>
            <a:endParaRPr lang="en-US" sz="1600">
              <a:solidFill>
                <a:srgbClr val="45464E"/>
              </a:solidFill>
              <a:latin typeface="Calibri" panose="020F0502020204030204"/>
            </a:endParaRPr>
          </a:p>
        </p:txBody>
      </p:sp>
      <p:sp>
        <p:nvSpPr>
          <p:cNvPr id="13" name="Rectangles 12"/>
          <p:cNvSpPr/>
          <p:nvPr/>
        </p:nvSpPr>
        <p:spPr>
          <a:xfrm>
            <a:off x="8967216" y="3035808"/>
            <a:ext cx="3041904" cy="1908048"/>
          </a:xfrm>
          <a:prstGeom prst="rect">
            <a:avLst/>
          </a:prstGeom>
        </p:spPr>
        <p:txBody>
          <a:bodyPr lIns="0" tIns="0" rIns="0" bIns="0">
            <a:noAutofit/>
          </a:bodyPr>
          <a:p>
            <a:pPr indent="0">
              <a:spcAft>
                <a:spcPts val="1260"/>
              </a:spcAft>
            </a:pPr>
            <a:r>
              <a:rPr lang="en-US" sz="2600" spc="-50">
                <a:solidFill>
                  <a:srgbClr val="45464E"/>
                </a:solidFill>
                <a:latin typeface="Calibri" panose="020F0502020204030204"/>
              </a:rPr>
              <a:t>Web Hosting</a:t>
            </a:r>
            <a:endParaRPr lang="en-US" sz="2600" spc="-50">
              <a:solidFill>
                <a:srgbClr val="45464E"/>
              </a:solidFill>
              <a:latin typeface="Calibri" panose="020F0502020204030204"/>
            </a:endParaRPr>
          </a:p>
          <a:p>
            <a:pPr indent="0">
              <a:lnSpc>
                <a:spcPts val="2330"/>
              </a:lnSpc>
              <a:spcAft>
                <a:spcPts val="1260"/>
              </a:spcAft>
            </a:pPr>
            <a:r>
              <a:rPr lang="en-US" sz="1600">
                <a:solidFill>
                  <a:srgbClr val="45464E"/>
                </a:solidFill>
                <a:latin typeface="Calibri" panose="020F0502020204030204"/>
              </a:rPr>
              <a:t>You can easily find a web hosting company that offers the right mix of features and price for your applications.</a:t>
            </a:r>
            <a:endParaRPr lang="en-US" sz="1600">
              <a:solidFill>
                <a:srgbClr val="45464E"/>
              </a:solidFill>
              <a:latin typeface="Calibri" panose="020F0502020204030204"/>
            </a:endParaRPr>
          </a:p>
          <a:p>
            <a:pPr marL="152400" indent="0"/>
            <a:r>
              <a:rPr lang="en-US" sz="1600">
                <a:solidFill>
                  <a:srgbClr val="45464E"/>
                </a:solidFill>
                <a:latin typeface="Calibri" panose="020F0502020204030204"/>
              </a:rPr>
              <a:t>Learn more »</a:t>
            </a:r>
            <a:endParaRPr lang="en-US" sz="1600">
              <a:solidFill>
                <a:srgbClr val="45464E"/>
              </a:solidFill>
              <a:latin typeface="Calibri" panose="020F0502020204030204"/>
            </a:endParaRPr>
          </a:p>
        </p:txBody>
      </p:sp>
      <p:sp>
        <p:nvSpPr>
          <p:cNvPr id="14" name="Rectangles 13"/>
          <p:cNvSpPr/>
          <p:nvPr/>
        </p:nvSpPr>
        <p:spPr>
          <a:xfrm>
            <a:off x="2508504" y="5355336"/>
            <a:ext cx="5364480" cy="694944"/>
          </a:xfrm>
          <a:prstGeom prst="rect">
            <a:avLst/>
          </a:prstGeom>
        </p:spPr>
        <p:txBody>
          <a:bodyPr lIns="0" tIns="0" rIns="0" bIns="0">
            <a:noAutofit/>
          </a:bodyPr>
          <a:p>
            <a:pPr indent="0">
              <a:spcAft>
                <a:spcPts val="840"/>
              </a:spcAft>
            </a:pPr>
            <a:r>
              <a:rPr lang="en-US" sz="1600">
                <a:solidFill>
                  <a:srgbClr val="45464E"/>
                </a:solidFill>
                <a:latin typeface="Calibri" panose="020F0502020204030204"/>
              </a:rPr>
              <a:t>Learn more »</a:t>
            </a:r>
            <a:endParaRPr lang="en-US" sz="1600">
              <a:solidFill>
                <a:srgbClr val="45464E"/>
              </a:solidFill>
              <a:latin typeface="Calibri" panose="020F0502020204030204"/>
            </a:endParaRPr>
          </a:p>
          <a:p>
            <a:pPr marL="2685415" indent="0">
              <a:spcAft>
                <a:spcPts val="840"/>
              </a:spcAft>
            </a:pPr>
            <a:r>
              <a:rPr lang="en-US" sz="3500" spc="-50">
                <a:solidFill>
                  <a:srgbClr val="D22934"/>
                </a:solidFill>
                <a:latin typeface="Consolas" panose="020B0609020204030204"/>
              </a:rPr>
              <a:t>@RenderSection</a:t>
            </a:r>
            <a:endParaRPr lang="en-US" sz="3500" spc="-50">
              <a:solidFill>
                <a:srgbClr val="D22934"/>
              </a:solidFill>
              <a:latin typeface="Consolas" panose="020B0609020204030204"/>
            </a:endParaRPr>
          </a:p>
        </p:txBody>
      </p:sp>
      <p:sp>
        <p:nvSpPr>
          <p:cNvPr id="15" name="Rectangles 14"/>
          <p:cNvSpPr/>
          <p:nvPr/>
        </p:nvSpPr>
        <p:spPr>
          <a:xfrm>
            <a:off x="2383536" y="6117336"/>
            <a:ext cx="1054608" cy="185928"/>
          </a:xfrm>
          <a:prstGeom prst="rect">
            <a:avLst/>
          </a:prstGeom>
          <a:solidFill>
            <a:srgbClr val="0403F8"/>
          </a:solidFill>
        </p:spPr>
        <p:txBody>
          <a:bodyPr wrap="none" lIns="0" tIns="0" rIns="0" bIns="0">
            <a:noAutofit/>
          </a:bodyPr>
          <a:p>
            <a:pPr indent="0">
              <a:spcBef>
                <a:spcPts val="840"/>
              </a:spcBef>
            </a:pPr>
            <a:r>
              <a:rPr lang="en-US" sz="1300" b="1">
                <a:solidFill>
                  <a:srgbClr val="FFFFFF"/>
                </a:solidFill>
                <a:latin typeface="Calibri" panose="020F0502020204030204"/>
              </a:rPr>
              <a:t>Footer Section</a:t>
            </a:r>
            <a:endParaRPr lang="en-US" sz="1300" b="1">
              <a:solidFill>
                <a:srgbClr val="FFFFFF"/>
              </a:solidFill>
              <a:latin typeface="Calibri" panose="020F0502020204030204"/>
            </a:endParaRPr>
          </a:p>
        </p:txBody>
      </p:sp>
      <p:sp>
        <p:nvSpPr>
          <p:cNvPr id="16" name="Rectangles 15"/>
          <p:cNvSpPr/>
          <p:nvPr/>
        </p:nvSpPr>
        <p:spPr>
          <a:xfrm>
            <a:off x="11219688" y="6669024"/>
            <a:ext cx="832104" cy="155448"/>
          </a:xfrm>
          <a:prstGeom prst="rect">
            <a:avLst/>
          </a:prstGeom>
        </p:spPr>
        <p:txBody>
          <a:bodyPr wrap="none" lIns="0" tIns="0" rIns="0" bIns="0">
            <a:noAutofit/>
          </a:bodyPr>
          <a:p>
            <a:pPr indent="0"/>
            <a:r>
              <a:rPr lang="en-US" sz="1300" b="1" spc="-100">
                <a:solidFill>
                  <a:srgbClr val="D22934"/>
                </a:solidFill>
                <a:latin typeface="Calibri" panose="020F0502020204030204"/>
              </a:rPr>
              <a:t>'</a:t>
            </a:r>
            <a:r>
              <a:rPr lang="en-US" sz="1300" b="1" strike="sngStrike" spc="-100">
                <a:solidFill>
                  <a:srgbClr val="D22934"/>
                </a:solidFill>
                <a:latin typeface="Calibri" panose="020F0502020204030204"/>
              </a:rPr>
              <a:t>Shew </a:t>
            </a:r>
            <a:r>
              <a:rPr lang="en-US" sz="1300" b="1" strike="sngStrike" cap="small" spc="-100">
                <a:solidFill>
                  <a:srgbClr val="D22934"/>
                </a:solidFill>
                <a:latin typeface="Calibri" panose="020F0502020204030204"/>
              </a:rPr>
              <a:t>bH</a:t>
            </a:r>
            <a:r>
              <a:rPr lang="en-US" sz="1300" b="1" cap="small" spc="-100">
                <a:solidFill>
                  <a:srgbClr val="D22934"/>
                </a:solidFill>
                <a:latin typeface="Calibri" panose="020F0502020204030204"/>
              </a:rPr>
              <a:t> </a:t>
            </a:r>
            <a:r>
              <a:rPr lang="en-US" sz="1300" baseline="30000">
                <a:solidFill>
                  <a:srgbClr val="D22934"/>
                </a:solidFill>
                <a:latin typeface="Consolas" panose="020B0609020204030204"/>
              </a:rPr>
              <a:t>1</a:t>
            </a:r>
            <a:r>
              <a:rPr lang="en-US" sz="1300" b="1" spc="-100">
                <a:solidFill>
                  <a:srgbClr val="D22934"/>
                </a:solidFill>
                <a:latin typeface="Calibri" panose="020F0502020204030204"/>
              </a:rPr>
              <a:t> *</a:t>
            </a:r>
            <a:endParaRPr lang="en-US" sz="1300" b="1" spc="-100">
              <a:solidFill>
                <a:srgbClr val="D22934"/>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2734056" cy="499872"/>
          </a:xfrm>
          <a:prstGeom prst="rect">
            <a:avLst/>
          </a:prstGeom>
        </p:spPr>
        <p:txBody>
          <a:bodyPr wrap="none" lIns="0" tIns="0" rIns="0" bIns="0">
            <a:noAutofit/>
          </a:bodyPr>
          <a:p>
            <a:pPr indent="0"/>
            <a:r>
              <a:rPr lang="en-US" sz="4200">
                <a:latin typeface="Calibri" panose="020F0502020204030204"/>
              </a:rPr>
              <a:t>Layout View</a:t>
            </a:r>
            <a:endParaRPr lang="en-US" sz="4200">
              <a:latin typeface="Calibri" panose="020F0502020204030204"/>
            </a:endParaRPr>
          </a:p>
        </p:txBody>
      </p:sp>
      <p:sp>
        <p:nvSpPr>
          <p:cNvPr id="3" name="Rectangles 2"/>
          <p:cNvSpPr/>
          <p:nvPr/>
        </p:nvSpPr>
        <p:spPr>
          <a:xfrm>
            <a:off x="969264" y="1911096"/>
            <a:ext cx="10012680" cy="2133600"/>
          </a:xfrm>
          <a:prstGeom prst="rect">
            <a:avLst/>
          </a:prstGeom>
        </p:spPr>
        <p:txBody>
          <a:bodyPr lIns="0" tIns="0" rIns="0" bIns="0">
            <a:noAutofit/>
          </a:bodyPr>
          <a:p>
            <a:pPr marL="190500" indent="-190500">
              <a:spcAft>
                <a:spcPts val="1260"/>
              </a:spcAft>
            </a:pPr>
            <a:r>
              <a:rPr lang="en-US" sz="2600">
                <a:solidFill>
                  <a:srgbClr val="00AD50"/>
                </a:solidFill>
                <a:latin typeface="Calibri" panose="020F0502020204030204"/>
              </a:rPr>
              <a:t>@RenderSection :</a:t>
            </a:r>
            <a:endParaRPr lang="en-US" sz="2600">
              <a:solidFill>
                <a:srgbClr val="00AD50"/>
              </a:solidFill>
              <a:latin typeface="Calibri" panose="020F0502020204030204"/>
            </a:endParaRPr>
          </a:p>
          <a:p>
            <a:pPr marL="190500" indent="-190500">
              <a:lnSpc>
                <a:spcPts val="3025"/>
              </a:lnSpc>
              <a:spcAft>
                <a:spcPts val="630"/>
              </a:spcAft>
            </a:pPr>
            <a:r>
              <a:rPr lang="en-US" sz="2600">
                <a:latin typeface="Calibri" panose="020F0502020204030204"/>
              </a:rPr>
              <a:t>•false parameter denotes that </a:t>
            </a:r>
            <a:r>
              <a:rPr lang="en-US" sz="2600">
                <a:solidFill>
                  <a:srgbClr val="FC0000"/>
                </a:solidFill>
                <a:latin typeface="Calibri" panose="020F0502020204030204"/>
              </a:rPr>
              <a:t>particular section is optional </a:t>
            </a:r>
            <a:r>
              <a:rPr lang="en-US" sz="2600">
                <a:latin typeface="Calibri" panose="020F0502020204030204"/>
              </a:rPr>
              <a:t>and It is your choice </a:t>
            </a:r>
            <a:r>
              <a:rPr lang="en-US" sz="2600">
                <a:solidFill>
                  <a:srgbClr val="FC0000"/>
                </a:solidFill>
                <a:latin typeface="Calibri" panose="020F0502020204030204"/>
              </a:rPr>
              <a:t>whether to use it or not.</a:t>
            </a:r>
            <a:endParaRPr lang="en-US" sz="2600">
              <a:solidFill>
                <a:srgbClr val="FC0000"/>
              </a:solidFill>
              <a:latin typeface="Calibri" panose="020F0502020204030204"/>
            </a:endParaRPr>
          </a:p>
          <a:p>
            <a:pPr marL="190500" indent="-190500">
              <a:lnSpc>
                <a:spcPts val="3025"/>
              </a:lnSpc>
              <a:spcAft>
                <a:spcPts val="4200"/>
              </a:spcAft>
            </a:pPr>
            <a:r>
              <a:rPr lang="en-US" sz="2600">
                <a:latin typeface="Calibri" panose="020F0502020204030204"/>
              </a:rPr>
              <a:t>• If you use true parameter then </a:t>
            </a:r>
            <a:r>
              <a:rPr lang="en-US" sz="2600">
                <a:solidFill>
                  <a:srgbClr val="FC0000"/>
                </a:solidFill>
                <a:latin typeface="Calibri" panose="020F0502020204030204"/>
              </a:rPr>
              <a:t>it is compulsory to use this section </a:t>
            </a:r>
            <a:r>
              <a:rPr lang="en-US" sz="2600">
                <a:latin typeface="Calibri" panose="020F0502020204030204"/>
              </a:rPr>
              <a:t>in </a:t>
            </a:r>
            <a:r>
              <a:rPr lang="en-US" sz="2600">
                <a:solidFill>
                  <a:srgbClr val="FC0000"/>
                </a:solidFill>
                <a:latin typeface="Calibri" panose="020F0502020204030204"/>
              </a:rPr>
              <a:t>child page </a:t>
            </a:r>
            <a:r>
              <a:rPr lang="en-US" sz="2600">
                <a:latin typeface="Calibri" panose="020F0502020204030204"/>
              </a:rPr>
              <a:t>otherwise you will get error.</a:t>
            </a:r>
            <a:endParaRPr lang="en-US" sz="2600">
              <a:latin typeface="Calibri" panose="020F0502020204030204"/>
            </a:endParaRPr>
          </a:p>
        </p:txBody>
      </p:sp>
      <p:sp>
        <p:nvSpPr>
          <p:cNvPr id="4" name="Rectangles 3"/>
          <p:cNvSpPr/>
          <p:nvPr/>
        </p:nvSpPr>
        <p:spPr>
          <a:xfrm>
            <a:off x="2715768" y="4971288"/>
            <a:ext cx="4660392" cy="252984"/>
          </a:xfrm>
          <a:prstGeom prst="rect">
            <a:avLst/>
          </a:prstGeom>
          <a:solidFill>
            <a:srgbClr val="FFFF00"/>
          </a:solidFill>
        </p:spPr>
        <p:txBody>
          <a:bodyPr wrap="none" lIns="0" tIns="0" rIns="0" bIns="0">
            <a:noAutofit/>
          </a:bodyPr>
          <a:p>
            <a:pPr indent="0">
              <a:spcBef>
                <a:spcPts val="4200"/>
              </a:spcBef>
            </a:pPr>
            <a:r>
              <a:rPr lang="en-US" sz="1700">
                <a:solidFill>
                  <a:srgbClr val="470908"/>
                </a:solidFill>
                <a:latin typeface="Calibri" panose="020F0502020204030204"/>
              </a:rPr>
              <a:t>@RenderSection("subheader", </a:t>
            </a:r>
            <a:r>
              <a:rPr lang="en-US" sz="1700">
                <a:latin typeface="Calibri" panose="020F0502020204030204"/>
              </a:rPr>
              <a:t>required:</a:t>
            </a:r>
            <a:r>
              <a:rPr lang="en-US" sz="1700">
                <a:solidFill>
                  <a:srgbClr val="0000E1"/>
                </a:solidFill>
                <a:latin typeface="Calibri" panose="020F0502020204030204"/>
              </a:rPr>
              <a:t>false)</a:t>
            </a:r>
            <a:endParaRPr lang="en-US" sz="1700">
              <a:solidFill>
                <a:srgbClr val="0000E1"/>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53440" y="469392"/>
            <a:ext cx="2734056" cy="493776"/>
          </a:xfrm>
          <a:prstGeom prst="rect">
            <a:avLst/>
          </a:prstGeom>
        </p:spPr>
        <p:txBody>
          <a:bodyPr wrap="none" lIns="0" tIns="0" rIns="0" bIns="0">
            <a:noAutofit/>
          </a:bodyPr>
          <a:p>
            <a:pPr indent="0"/>
            <a:r>
              <a:rPr lang="en-US" sz="4200">
                <a:latin typeface="Calibri" panose="020F0502020204030204"/>
              </a:rPr>
              <a:t>Layout View</a:t>
            </a:r>
            <a:endParaRPr lang="en-US" sz="4200">
              <a:latin typeface="Calibri" panose="020F0502020204030204"/>
            </a:endParaRPr>
          </a:p>
        </p:txBody>
      </p:sp>
      <p:sp>
        <p:nvSpPr>
          <p:cNvPr id="3" name="Rectangles 2"/>
          <p:cNvSpPr/>
          <p:nvPr/>
        </p:nvSpPr>
        <p:spPr>
          <a:xfrm>
            <a:off x="923544" y="1389888"/>
            <a:ext cx="5986272" cy="2197608"/>
          </a:xfrm>
          <a:prstGeom prst="rect">
            <a:avLst/>
          </a:prstGeom>
          <a:solidFill>
            <a:srgbClr val="FFFF00"/>
          </a:solidFill>
        </p:spPr>
        <p:txBody>
          <a:bodyPr lIns="0" tIns="0" rIns="0" bIns="0">
            <a:noAutofit/>
          </a:bodyPr>
          <a:p>
            <a:pPr indent="0">
              <a:lnSpc>
                <a:spcPts val="2255"/>
              </a:lnSpc>
            </a:pPr>
            <a:r>
              <a:rPr lang="en-US" sz="1700">
                <a:solidFill>
                  <a:srgbClr val="016DC0"/>
                </a:solidFill>
                <a:latin typeface="Calibri" panose="020F0502020204030204"/>
              </a:rPr>
              <a:t>Layout View (jnyLayout.cshtml)</a:t>
            </a:r>
            <a:endParaRPr lang="en-US" sz="1700">
              <a:solidFill>
                <a:srgbClr val="016DC0"/>
              </a:solidFill>
              <a:latin typeface="Calibri" panose="020F0502020204030204"/>
            </a:endParaRPr>
          </a:p>
          <a:p>
            <a:pPr marL="125095" indent="0">
              <a:lnSpc>
                <a:spcPts val="2255"/>
              </a:lnSpc>
            </a:pPr>
            <a:r>
              <a:rPr lang="en-US" sz="1700">
                <a:solidFill>
                  <a:srgbClr val="580032"/>
                </a:solidFill>
                <a:latin typeface="Calibri" panose="020F0502020204030204"/>
              </a:rPr>
              <a:t>&lt;div </a:t>
            </a:r>
            <a:r>
              <a:rPr lang="en-US" sz="1700">
                <a:solidFill>
                  <a:srgbClr val="5400A9"/>
                </a:solidFill>
                <a:latin typeface="Calibri" panose="020F0502020204030204"/>
              </a:rPr>
              <a:t>class="container-fluid"&gt;</a:t>
            </a:r>
            <a:endParaRPr lang="en-US" sz="1700">
              <a:solidFill>
                <a:srgbClr val="5400A9"/>
              </a:solidFill>
              <a:latin typeface="Calibri" panose="020F0502020204030204"/>
            </a:endParaRPr>
          </a:p>
          <a:p>
            <a:pPr marL="1141095" indent="-228600">
              <a:lnSpc>
                <a:spcPts val="2255"/>
              </a:lnSpc>
            </a:pPr>
            <a:r>
              <a:rPr lang="en-US" sz="1700">
                <a:solidFill>
                  <a:srgbClr val="430165"/>
                </a:solidFill>
                <a:latin typeface="Calibri" panose="020F0502020204030204"/>
              </a:rPr>
              <a:t>&lt;P&gt;</a:t>
            </a:r>
            <a:endParaRPr lang="en-US" sz="1700">
              <a:solidFill>
                <a:srgbClr val="430165"/>
              </a:solidFill>
              <a:latin typeface="Calibri" panose="020F0502020204030204"/>
            </a:endParaRPr>
          </a:p>
          <a:p>
            <a:pPr marL="1141095" indent="0">
              <a:spcAft>
                <a:spcPts val="210"/>
              </a:spcAft>
            </a:pPr>
            <a:r>
              <a:rPr lang="en-US" sz="1700">
                <a:latin typeface="Calibri" panose="020F0502020204030204"/>
              </a:rPr>
              <a:t>@RenderBody()</a:t>
            </a:r>
            <a:endParaRPr lang="en-US" sz="1700">
              <a:latin typeface="Calibri" panose="020F0502020204030204"/>
            </a:endParaRPr>
          </a:p>
          <a:p>
            <a:pPr marL="1141095" indent="-228600">
              <a:lnSpc>
                <a:spcPts val="1920"/>
              </a:lnSpc>
            </a:pPr>
            <a:r>
              <a:rPr lang="en-US" sz="1700">
                <a:solidFill>
                  <a:srgbClr val="430165"/>
                </a:solidFill>
                <a:latin typeface="Calibri" panose="020F0502020204030204"/>
              </a:rPr>
              <a:t>&lt;/p&gt;</a:t>
            </a:r>
            <a:endParaRPr lang="en-US" sz="1700">
              <a:solidFill>
                <a:srgbClr val="430165"/>
              </a:solidFill>
              <a:latin typeface="Calibri" panose="020F0502020204030204"/>
            </a:endParaRPr>
          </a:p>
          <a:p>
            <a:pPr marL="1141095" indent="-228600">
              <a:lnSpc>
                <a:spcPts val="1920"/>
              </a:lnSpc>
            </a:pPr>
            <a:r>
              <a:rPr lang="en-US" sz="1700">
                <a:solidFill>
                  <a:srgbClr val="580032"/>
                </a:solidFill>
                <a:latin typeface="Calibri" panose="020F0502020204030204"/>
              </a:rPr>
              <a:t>&lt;div </a:t>
            </a:r>
            <a:r>
              <a:rPr lang="en-US" sz="1700">
                <a:solidFill>
                  <a:srgbClr val="5400A9"/>
                </a:solidFill>
                <a:latin typeface="Calibri" panose="020F0502020204030204"/>
              </a:rPr>
              <a:t>class="border-end </a:t>
            </a:r>
            <a:r>
              <a:rPr lang="en-US" sz="1700">
                <a:solidFill>
                  <a:srgbClr val="0000FC"/>
                </a:solidFill>
                <a:latin typeface="Calibri" panose="020F0502020204030204"/>
              </a:rPr>
              <a:t>bg-primary" </a:t>
            </a:r>
            <a:r>
              <a:rPr lang="en-US" sz="1700">
                <a:solidFill>
                  <a:srgbClr val="EF1013"/>
                </a:solidFill>
                <a:latin typeface="Calibri" panose="020F0502020204030204"/>
              </a:rPr>
              <a:t>style="color: </a:t>
            </a:r>
            <a:r>
              <a:rPr lang="en-US" sz="1700">
                <a:solidFill>
                  <a:srgbClr val="0000FC"/>
                </a:solidFill>
                <a:latin typeface="Calibri" panose="020F0502020204030204"/>
              </a:rPr>
              <a:t>white"&gt; </a:t>
            </a:r>
            <a:r>
              <a:rPr lang="en-US" sz="1700">
                <a:solidFill>
                  <a:srgbClr val="470908"/>
                </a:solidFill>
                <a:latin typeface="Calibri" panose="020F0502020204030204"/>
              </a:rPr>
              <a:t>@RenderSection("subh$ader", </a:t>
            </a:r>
            <a:r>
              <a:rPr lang="en-US" sz="1700">
                <a:latin typeface="Calibri" panose="020F0502020204030204"/>
              </a:rPr>
              <a:t>required:</a:t>
            </a:r>
            <a:r>
              <a:rPr lang="en-US" sz="1700">
                <a:solidFill>
                  <a:srgbClr val="0000FC"/>
                </a:solidFill>
                <a:latin typeface="Calibri" panose="020F0502020204030204"/>
              </a:rPr>
              <a:t>false)</a:t>
            </a:r>
            <a:endParaRPr lang="en-US" sz="1700">
              <a:solidFill>
                <a:srgbClr val="0000FC"/>
              </a:solidFill>
              <a:latin typeface="Calibri" panose="020F0502020204030204"/>
            </a:endParaRPr>
          </a:p>
          <a:p>
            <a:pPr marL="1141095" indent="-228600">
              <a:lnSpc>
                <a:spcPts val="1920"/>
              </a:lnSpc>
            </a:pPr>
            <a:r>
              <a:rPr lang="en-US" sz="1700">
                <a:solidFill>
                  <a:srgbClr val="430165"/>
                </a:solidFill>
                <a:latin typeface="Calibri" panose="020F0502020204030204"/>
              </a:rPr>
              <a:t>&lt;/div&gt;</a:t>
            </a:r>
            <a:endParaRPr lang="en-US" sz="1700">
              <a:solidFill>
                <a:srgbClr val="430165"/>
              </a:solidFill>
              <a:latin typeface="Calibri" panose="020F0502020204030204"/>
            </a:endParaRPr>
          </a:p>
          <a:p>
            <a:pPr marL="125095" indent="0">
              <a:lnSpc>
                <a:spcPts val="1920"/>
              </a:lnSpc>
              <a:spcAft>
                <a:spcPts val="1470"/>
              </a:spcAft>
            </a:pPr>
            <a:r>
              <a:rPr lang="en-US" sz="1700">
                <a:solidFill>
                  <a:srgbClr val="430165"/>
                </a:solidFill>
                <a:latin typeface="Calibri" panose="020F0502020204030204"/>
              </a:rPr>
              <a:t>&lt;/div&gt;</a:t>
            </a:r>
            <a:endParaRPr lang="en-US" sz="1700">
              <a:solidFill>
                <a:srgbClr val="430165"/>
              </a:solidFill>
              <a:latin typeface="Calibri" panose="020F0502020204030204"/>
            </a:endParaRPr>
          </a:p>
        </p:txBody>
      </p:sp>
      <p:sp>
        <p:nvSpPr>
          <p:cNvPr id="4" name="Rectangles 3"/>
          <p:cNvSpPr/>
          <p:nvPr/>
        </p:nvSpPr>
        <p:spPr>
          <a:xfrm>
            <a:off x="819912" y="3971544"/>
            <a:ext cx="4440936" cy="2420112"/>
          </a:xfrm>
          <a:prstGeom prst="rect">
            <a:avLst/>
          </a:prstGeom>
          <a:solidFill>
            <a:srgbClr val="FFFF00"/>
          </a:solidFill>
        </p:spPr>
        <p:txBody>
          <a:bodyPr lIns="0" tIns="0" rIns="0" bIns="0">
            <a:noAutofit/>
          </a:bodyPr>
          <a:p>
            <a:pPr indent="0">
              <a:spcBef>
                <a:spcPts val="1470"/>
              </a:spcBef>
              <a:spcAft>
                <a:spcPts val="2100"/>
              </a:spcAft>
            </a:pPr>
            <a:r>
              <a:rPr lang="en-US" sz="1700">
                <a:solidFill>
                  <a:srgbClr val="016DC0"/>
                </a:solidFill>
                <a:latin typeface="Calibri" panose="020F0502020204030204"/>
              </a:rPr>
              <a:t>Child View (About.cshtml)</a:t>
            </a:r>
            <a:endParaRPr lang="en-US" sz="1700">
              <a:solidFill>
                <a:srgbClr val="016DC0"/>
              </a:solidFill>
              <a:latin typeface="Calibri" panose="020F0502020204030204"/>
            </a:endParaRPr>
          </a:p>
          <a:p>
            <a:pPr marL="304800" indent="0">
              <a:spcAft>
                <a:spcPts val="210"/>
              </a:spcAft>
            </a:pPr>
            <a:r>
              <a:rPr lang="en-US" sz="1500">
                <a:latin typeface="Calibri" panose="020F0502020204030204"/>
              </a:rPr>
              <a:t>ViewBag.Title = </a:t>
            </a:r>
            <a:r>
              <a:rPr lang="en-US" sz="1500">
                <a:solidFill>
                  <a:srgbClr val="9C1413"/>
                </a:solidFill>
                <a:latin typeface="Calibri" panose="020F0502020204030204"/>
              </a:rPr>
              <a:t>"About";</a:t>
            </a:r>
            <a:endParaRPr lang="en-US" sz="1500">
              <a:solidFill>
                <a:srgbClr val="9C1413"/>
              </a:solidFill>
              <a:latin typeface="Calibri" panose="020F0502020204030204"/>
            </a:endParaRPr>
          </a:p>
          <a:p>
            <a:pPr marL="127000" indent="0">
              <a:spcAft>
                <a:spcPts val="210"/>
              </a:spcAft>
            </a:pPr>
            <a:r>
              <a:rPr lang="en-US" sz="2600">
                <a:latin typeface="Calibri" panose="020F0502020204030204"/>
              </a:rPr>
              <a:t>}</a:t>
            </a:r>
            <a:endParaRPr lang="en-US" sz="2600">
              <a:latin typeface="Calibri" panose="020F0502020204030204"/>
            </a:endParaRPr>
          </a:p>
          <a:p>
            <a:pPr marL="127000" indent="0">
              <a:lnSpc>
                <a:spcPts val="1680"/>
              </a:lnSpc>
              <a:spcAft>
                <a:spcPts val="1050"/>
              </a:spcAft>
            </a:pPr>
            <a:r>
              <a:rPr lang="en-US" sz="1500">
                <a:latin typeface="Calibri" panose="020F0502020204030204"/>
              </a:rPr>
              <a:t>&lt;h2&gt;@ViewBag.Title. </a:t>
            </a:r>
            <a:r>
              <a:rPr lang="en-US" sz="1500">
                <a:solidFill>
                  <a:srgbClr val="430165"/>
                </a:solidFill>
                <a:latin typeface="Calibri" panose="020F0502020204030204"/>
              </a:rPr>
              <a:t>&lt;/h2&gt; </a:t>
            </a:r>
            <a:r>
              <a:rPr lang="en-US" sz="1500">
                <a:solidFill>
                  <a:srgbClr val="26001F"/>
                </a:solidFill>
                <a:latin typeface="Calibri" panose="020F0502020204030204"/>
              </a:rPr>
              <a:t>&lt;h3&gt;@ViewBag.Message&lt;/h3&gt;</a:t>
            </a:r>
            <a:endParaRPr lang="en-US" sz="1500">
              <a:solidFill>
                <a:srgbClr val="26001F"/>
              </a:solidFill>
              <a:latin typeface="Calibri" panose="020F0502020204030204"/>
            </a:endParaRPr>
          </a:p>
          <a:p>
            <a:pPr marL="127000" indent="0">
              <a:spcAft>
                <a:spcPts val="1470"/>
              </a:spcAft>
            </a:pPr>
            <a:r>
              <a:rPr lang="en-US" sz="1500">
                <a:solidFill>
                  <a:srgbClr val="26001F"/>
                </a:solidFill>
                <a:latin typeface="Calibri" panose="020F0502020204030204"/>
              </a:rPr>
              <a:t>&lt;p&gt;Use </a:t>
            </a:r>
            <a:r>
              <a:rPr lang="en-US" sz="1500">
                <a:latin typeface="Calibri" panose="020F0502020204030204"/>
              </a:rPr>
              <a:t>this area to provide additional information.</a:t>
            </a:r>
            <a:r>
              <a:rPr lang="en-US" sz="1500">
                <a:solidFill>
                  <a:srgbClr val="430165"/>
                </a:solidFill>
                <a:latin typeface="Calibri" panose="020F0502020204030204"/>
              </a:rPr>
              <a:t>&lt;/p&gt;</a:t>
            </a:r>
            <a:endParaRPr lang="en-US" sz="1500">
              <a:solidFill>
                <a:srgbClr val="430165"/>
              </a:solidFill>
              <a:latin typeface="Calibri" panose="020F0502020204030204"/>
            </a:endParaRPr>
          </a:p>
          <a:p>
            <a:pPr marL="304800" indent="0">
              <a:spcAft>
                <a:spcPts val="210"/>
              </a:spcAft>
            </a:pPr>
            <a:r>
              <a:rPr lang="en-US" sz="1500">
                <a:latin typeface="Calibri" panose="020F0502020204030204"/>
              </a:rPr>
              <a:t>@section subheader {</a:t>
            </a:r>
            <a:endParaRPr lang="en-US" sz="1500">
              <a:latin typeface="Calibri" panose="020F0502020204030204"/>
            </a:endParaRPr>
          </a:p>
          <a:p>
            <a:pPr marL="482600" indent="0"/>
            <a:r>
              <a:rPr lang="en-US" sz="1500">
                <a:latin typeface="Calibri" panose="020F0502020204030204"/>
              </a:rPr>
              <a:t>About Us Footer</a:t>
            </a:r>
            <a:endParaRPr lang="en-US" sz="1500">
              <a:latin typeface="Calibri" panose="020F0502020204030204"/>
            </a:endParaRPr>
          </a:p>
        </p:txBody>
      </p:sp>
      <p:sp>
        <p:nvSpPr>
          <p:cNvPr id="5" name="Rectangles 4"/>
          <p:cNvSpPr/>
          <p:nvPr/>
        </p:nvSpPr>
        <p:spPr>
          <a:xfrm>
            <a:off x="819912" y="6473952"/>
            <a:ext cx="4440936" cy="182880"/>
          </a:xfrm>
          <a:prstGeom prst="rect">
            <a:avLst/>
          </a:prstGeom>
          <a:solidFill>
            <a:srgbClr val="FFFF00"/>
          </a:solidFill>
        </p:spPr>
        <p:txBody>
          <a:bodyPr wrap="none" lIns="0" tIns="0" rIns="0" bIns="0">
            <a:noAutofit/>
          </a:bodyPr>
          <a:p>
            <a:pPr marL="304800" indent="0"/>
            <a:r>
              <a:rPr lang="en-US" sz="4200">
                <a:latin typeface="Calibri" panose="020F0502020204030204"/>
              </a:rPr>
              <a:t>}</a:t>
            </a:r>
            <a:endParaRPr lang="en-US" sz="4200">
              <a:latin typeface="Calibri" panose="020F0502020204030204"/>
            </a:endParaRPr>
          </a:p>
        </p:txBody>
      </p:sp>
      <p:sp>
        <p:nvSpPr>
          <p:cNvPr id="6" name="Rectangles 5"/>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3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49808" y="731520"/>
            <a:ext cx="1972056" cy="515112"/>
          </a:xfrm>
          <a:prstGeom prst="rect">
            <a:avLst/>
          </a:prstGeom>
        </p:spPr>
        <p:txBody>
          <a:bodyPr wrap="none" lIns="0" tIns="0" rIns="0" bIns="0">
            <a:noAutofit/>
          </a:bodyPr>
          <a:p>
            <a:pPr indent="0">
              <a:spcAft>
                <a:spcPts val="4410"/>
              </a:spcAft>
            </a:pPr>
            <a:r>
              <a:rPr lang="en-US" sz="4300">
                <a:latin typeface="Calibri" panose="020F0502020204030204"/>
              </a:rPr>
              <a:t>Bundling</a:t>
            </a:r>
            <a:endParaRPr lang="en-US" sz="4300">
              <a:latin typeface="Calibri" panose="020F0502020204030204"/>
            </a:endParaRPr>
          </a:p>
        </p:txBody>
      </p:sp>
      <p:sp>
        <p:nvSpPr>
          <p:cNvPr id="3" name="Rectangles 2"/>
          <p:cNvSpPr/>
          <p:nvPr/>
        </p:nvSpPr>
        <p:spPr>
          <a:xfrm>
            <a:off x="780288" y="1935480"/>
            <a:ext cx="3681984" cy="3538728"/>
          </a:xfrm>
          <a:prstGeom prst="rect">
            <a:avLst/>
          </a:prstGeom>
        </p:spPr>
        <p:txBody>
          <a:bodyPr lIns="0" tIns="0" rIns="0" bIns="0">
            <a:noAutofit/>
          </a:bodyPr>
          <a:p>
            <a:pPr marL="185420" indent="-215900">
              <a:lnSpc>
                <a:spcPts val="3025"/>
              </a:lnSpc>
              <a:spcBef>
                <a:spcPts val="4410"/>
              </a:spcBef>
              <a:spcAft>
                <a:spcPts val="630"/>
              </a:spcAft>
            </a:pPr>
            <a:r>
              <a:rPr lang="en-US" sz="2600">
                <a:latin typeface="Calibri" panose="020F0502020204030204"/>
              </a:rPr>
              <a:t>•    Bundling and minification techniques were introduced in MVC 4 to </a:t>
            </a:r>
            <a:r>
              <a:rPr lang="en-US" sz="2600">
                <a:solidFill>
                  <a:srgbClr val="FC0000"/>
                </a:solidFill>
                <a:latin typeface="Calibri" panose="020F0502020204030204"/>
              </a:rPr>
              <a:t>improve request load time.</a:t>
            </a:r>
            <a:endParaRPr lang="en-US" sz="2600">
              <a:solidFill>
                <a:srgbClr val="FC0000"/>
              </a:solidFill>
              <a:latin typeface="Calibri" panose="020F0502020204030204"/>
            </a:endParaRPr>
          </a:p>
          <a:p>
            <a:pPr marL="185420" indent="-215900">
              <a:lnSpc>
                <a:spcPts val="3025"/>
              </a:lnSpc>
            </a:pPr>
            <a:r>
              <a:rPr lang="en-US" sz="2600">
                <a:latin typeface="Calibri" panose="020F0502020204030204"/>
              </a:rPr>
              <a:t>•    Bundling </a:t>
            </a:r>
            <a:r>
              <a:rPr lang="en-US" sz="2600">
                <a:solidFill>
                  <a:srgbClr val="FC0000"/>
                </a:solidFill>
                <a:latin typeface="Calibri" panose="020F0502020204030204"/>
              </a:rPr>
              <a:t>allows </a:t>
            </a:r>
            <a:r>
              <a:rPr lang="en-US" sz="2600">
                <a:latin typeface="Calibri" panose="020F0502020204030204"/>
              </a:rPr>
              <a:t>us to </a:t>
            </a:r>
            <a:r>
              <a:rPr lang="en-US" sz="2600">
                <a:solidFill>
                  <a:srgbClr val="FC0000"/>
                </a:solidFill>
                <a:latin typeface="Calibri" panose="020F0502020204030204"/>
              </a:rPr>
              <a:t>load the bunch of static files </a:t>
            </a:r>
            <a:r>
              <a:rPr lang="en-US" sz="2600">
                <a:latin typeface="Calibri" panose="020F0502020204030204"/>
              </a:rPr>
              <a:t>from the </a:t>
            </a:r>
            <a:r>
              <a:rPr lang="en-US" sz="2600">
                <a:solidFill>
                  <a:srgbClr val="FC0000"/>
                </a:solidFill>
                <a:latin typeface="Calibri" panose="020F0502020204030204"/>
              </a:rPr>
              <a:t>server </a:t>
            </a:r>
            <a:r>
              <a:rPr lang="en-US" sz="2600">
                <a:latin typeface="Calibri" panose="020F0502020204030204"/>
              </a:rPr>
              <a:t>in a </a:t>
            </a:r>
            <a:r>
              <a:rPr lang="en-US" sz="2600">
                <a:solidFill>
                  <a:srgbClr val="FC0000"/>
                </a:solidFill>
                <a:latin typeface="Calibri" panose="020F0502020204030204"/>
              </a:rPr>
              <a:t>single HTTP request.</a:t>
            </a:r>
            <a:endParaRPr lang="en-US" sz="2600">
              <a:solidFill>
                <a:srgbClr val="FC0000"/>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12192" y="4005072"/>
            <a:ext cx="5931408" cy="2057400"/>
          </a:xfrm>
          <a:prstGeom prst="rect">
            <a:avLst/>
          </a:prstGeom>
        </p:spPr>
      </p:pic>
      <p:sp>
        <p:nvSpPr>
          <p:cNvPr id="3" name="Rectangles 2"/>
          <p:cNvSpPr/>
          <p:nvPr/>
        </p:nvSpPr>
        <p:spPr>
          <a:xfrm>
            <a:off x="1252728" y="1133856"/>
            <a:ext cx="3300984" cy="234696"/>
          </a:xfrm>
          <a:prstGeom prst="rect">
            <a:avLst/>
          </a:prstGeom>
          <a:solidFill>
            <a:srgbClr val="000000"/>
          </a:solidFill>
        </p:spPr>
        <p:txBody>
          <a:bodyPr wrap="none" lIns="0" tIns="0" rIns="0" bIns="0">
            <a:noAutofit/>
          </a:bodyPr>
          <a:p>
            <a:pPr indent="0"/>
            <a:r>
              <a:rPr lang="en-US" sz="1700">
                <a:solidFill>
                  <a:srgbClr val="FFFFFF"/>
                </a:solidFill>
                <a:latin typeface="Calibri" panose="020F0502020204030204"/>
              </a:rPr>
              <a:t>Loading Scripts in Separate Request</a:t>
            </a:r>
            <a:endParaRPr lang="en-US" sz="1700">
              <a:solidFill>
                <a:srgbClr val="FFFFFF"/>
              </a:solidFill>
              <a:latin typeface="Calibri" panose="020F0502020204030204"/>
            </a:endParaRPr>
          </a:p>
        </p:txBody>
      </p:sp>
      <p:graphicFrame>
        <p:nvGraphicFramePr>
          <p:cNvPr id="4" name="Table 3"/>
          <p:cNvGraphicFramePr>
            <a:graphicFrameLocks noGrp="1"/>
          </p:cNvGraphicFramePr>
          <p:nvPr/>
        </p:nvGraphicFramePr>
        <p:xfrm>
          <a:off x="9144" y="1597152"/>
          <a:ext cx="5791200" cy="1530096"/>
        </p:xfrm>
        <a:graphic>
          <a:graphicData uri="http://schemas.openxmlformats.org/drawingml/2006/table">
            <a:tbl>
              <a:tblPr/>
              <a:tblGrid>
                <a:gridCol w="1551432"/>
                <a:gridCol w="3072384"/>
                <a:gridCol w="1167384"/>
              </a:tblGrid>
              <a:tr h="0">
                <a:tc>
                  <a:txBody>
                    <a:bodyPr>
                      <a:spAutoFit/>
                    </a:bodyPr>
                    <a:p>
                      <a:endParaRPr sz="600"/>
                    </a:p>
                  </a:txBody>
                  <a:tcPr marL="0" marR="0" marT="0" marB="0"/>
                </a:tc>
                <a:tc rowSpan="2">
                  <a:txBody>
                    <a:bodyPr>
                      <a:spAutoFit/>
                    </a:bodyPr>
                    <a:p>
                      <a:pPr marL="101600" indent="0"/>
                      <a:r>
                        <a:rPr lang="en-US" sz="1400">
                          <a:latin typeface="Calibri" panose="020F0502020204030204"/>
                          <a:hlinkClick r:id="rId2"/>
                        </a:rPr>
                        <a:t>https://www.amazon.com/Scripts/abc.js</a:t>
                      </a:r>
                      <a:endParaRPr lang="en-US" sz="1400">
                        <a:latin typeface="Calibri" panose="020F0502020204030204"/>
                        <a:hlinkClick r:id="rId2"/>
                      </a:endParaRPr>
                    </a:p>
                  </a:txBody>
                  <a:tcPr marL="0" marR="0" marT="0" marB="0"/>
                </a:tc>
                <a:tc rowSpan="2">
                  <a:txBody>
                    <a:bodyPr>
                      <a:spAutoFit/>
                    </a:bodyPr>
                    <a:p>
                      <a:pPr indent="0" algn="just"/>
                      <a:r>
                        <a:rPr lang="en-US" sz="1000">
                          <a:solidFill>
                            <a:srgbClr val="5584AC"/>
                          </a:solidFill>
                          <a:latin typeface="Consolas" panose="020B0609020204030204"/>
                        </a:rPr>
                        <a:t>/ </a:t>
                      </a:r>
                      <a:r>
                        <a:rPr lang="en-US" sz="3200" b="1" i="1">
                          <a:solidFill>
                            <a:srgbClr val="5584AC"/>
                          </a:solidFill>
                          <a:latin typeface="Consolas" panose="020B0609020204030204"/>
                        </a:rPr>
                        <a:t>A</a:t>
                      </a:r>
                      <a:endParaRPr lang="en-US" sz="3200" b="1" i="1">
                        <a:solidFill>
                          <a:srgbClr val="5584AC"/>
                        </a:solidFill>
                        <a:latin typeface="Consolas" panose="020B0609020204030204"/>
                      </a:endParaRPr>
                    </a:p>
                  </a:txBody>
                  <a:tcPr marL="0" marR="0" marT="0" marB="0">
                    <a:solidFill>
                      <a:srgbClr val="7BAFDE"/>
                    </a:solidFill>
                  </a:tcPr>
                </a:tc>
              </a:tr>
              <a:tr h="219456">
                <a:tc>
                  <a:txBody>
                    <a:bodyPr>
                      <a:spAutoFit/>
                    </a:bodyPr>
                    <a:p>
                      <a:endParaRPr sz="1100"/>
                    </a:p>
                  </a:txBody>
                  <a:tcPr marL="0" marR="0" marT="0" marB="0">
                    <a:solidFill>
                      <a:srgbClr val="549AD9"/>
                    </a:solidFill>
                  </a:tcPr>
                </a:tc>
                <a:tc vMerge="1">
                  <a:tcPr marL="0" marR="0" marT="0" marB="0"/>
                </a:tc>
                <a:tc vMerge="1">
                  <a:tcPr marL="0" marR="0" marT="0" marB="0"/>
                </a:tc>
              </a:tr>
              <a:tr h="234696">
                <a:tc>
                  <a:txBody>
                    <a:bodyPr>
                      <a:spAutoFit/>
                    </a:bodyPr>
                    <a:p>
                      <a:endParaRPr sz="1200"/>
                    </a:p>
                  </a:txBody>
                  <a:tcPr marL="0" marR="0" marT="0" marB="0">
                    <a:solidFill>
                      <a:srgbClr val="549AD9"/>
                    </a:solidFill>
                  </a:tcPr>
                </a:tc>
                <a:tc>
                  <a:txBody>
                    <a:bodyPr>
                      <a:spAutoFit/>
                    </a:bodyPr>
                    <a:p>
                      <a:pPr indent="0" algn="just"/>
                      <a:r>
                        <a:rPr lang="en-US" sz="1400">
                          <a:solidFill>
                            <a:srgbClr val="70AC46"/>
                          </a:solidFill>
                          <a:latin typeface="Calibri" panose="020F0502020204030204"/>
                        </a:rPr>
                        <a:t>-►</a:t>
                      </a:r>
                      <a:endParaRPr lang="en-US" sz="1400">
                        <a:solidFill>
                          <a:srgbClr val="70AC46"/>
                        </a:solidFill>
                        <a:latin typeface="Calibri" panose="020F0502020204030204"/>
                      </a:endParaRPr>
                    </a:p>
                    <a:p>
                      <a:pPr marL="622300" indent="0"/>
                      <a:r>
                        <a:rPr lang="en-US" sz="1400">
                          <a:latin typeface="Calibri" panose="020F0502020204030204"/>
                        </a:rPr>
                        <a:t>abc.js</a:t>
                      </a:r>
                      <a:endParaRPr lang="en-US" sz="1400">
                        <a:latin typeface="Calibri" panose="020F0502020204030204"/>
                      </a:endParaRPr>
                    </a:p>
                  </a:txBody>
                  <a:tcPr marL="0" marR="0" marT="0" marB="0"/>
                </a:tc>
                <a:tc>
                  <a:txBody>
                    <a:bodyPr>
                      <a:spAutoFit/>
                    </a:bodyPr>
                    <a:p>
                      <a:endParaRPr sz="1200"/>
                    </a:p>
                  </a:txBody>
                  <a:tcPr marL="0" marR="0" marT="0" marB="0">
                    <a:solidFill>
                      <a:srgbClr val="549AD9"/>
                    </a:solidFill>
                  </a:tcPr>
                </a:tc>
              </a:tr>
              <a:tr h="789432">
                <a:tc>
                  <a:txBody>
                    <a:bodyPr>
                      <a:spAutoFit/>
                    </a:bodyPr>
                    <a:p>
                      <a:pPr marL="139700" indent="0" algn="ctr"/>
                      <a:r>
                        <a:rPr lang="en-US" sz="1700">
                          <a:solidFill>
                            <a:srgbClr val="FFFFFF"/>
                          </a:solidFill>
                          <a:latin typeface="Calibri" panose="020F0502020204030204"/>
                        </a:rPr>
                        <a:t>Browser</a:t>
                      </a:r>
                      <a:endParaRPr lang="en-US" sz="1700">
                        <a:solidFill>
                          <a:srgbClr val="FFFFFF"/>
                        </a:solidFill>
                        <a:latin typeface="Calibri" panose="020F0502020204030204"/>
                      </a:endParaRPr>
                    </a:p>
                  </a:txBody>
                  <a:tcPr marL="0" marR="0" marT="0" marB="0">
                    <a:solidFill>
                      <a:srgbClr val="549AD9"/>
                    </a:solidFill>
                  </a:tcPr>
                </a:tc>
                <a:tc>
                  <a:txBody>
                    <a:bodyPr>
                      <a:spAutoFit/>
                    </a:bodyPr>
                    <a:p>
                      <a:pPr marL="101600" indent="0">
                        <a:spcAft>
                          <a:spcPts val="210"/>
                        </a:spcAft>
                      </a:pPr>
                      <a:r>
                        <a:rPr lang="en-US" sz="1400">
                          <a:latin typeface="Calibri" panose="020F0502020204030204"/>
                          <a:hlinkClick r:id="rId3"/>
                        </a:rPr>
                        <a:t>https://www.amazon.com/Scripts/xyz.js</a:t>
                      </a:r>
                      <a:endParaRPr lang="en-US" sz="1400">
                        <a:latin typeface="Calibri" panose="020F0502020204030204"/>
                      </a:endParaRPr>
                    </a:p>
                    <a:p>
                      <a:pPr indent="0" algn="just"/>
                      <a:r>
                        <a:rPr lang="en-US" sz="1400">
                          <a:solidFill>
                            <a:srgbClr val="70AC46"/>
                          </a:solidFill>
                          <a:latin typeface="Calibri" panose="020F0502020204030204"/>
                        </a:rPr>
                        <a:t>-►</a:t>
                      </a:r>
                      <a:endParaRPr lang="en-US" sz="1400">
                        <a:solidFill>
                          <a:srgbClr val="70AC46"/>
                        </a:solidFill>
                        <a:latin typeface="Calibri" panose="020F0502020204030204"/>
                      </a:endParaRPr>
                    </a:p>
                  </a:txBody>
                  <a:tcPr marL="0" marR="0" marT="0" marB="0" anchor="ctr"/>
                </a:tc>
                <a:tc rowSpan="2">
                  <a:txBody>
                    <a:bodyPr>
                      <a:spAutoFit/>
                    </a:bodyPr>
                    <a:p>
                      <a:pPr marL="139700" indent="0">
                        <a:spcAft>
                          <a:spcPts val="1260"/>
                        </a:spcAft>
                      </a:pPr>
                      <a:r>
                        <a:rPr lang="en-US" sz="1700">
                          <a:solidFill>
                            <a:srgbClr val="FFFFFF"/>
                          </a:solidFill>
                          <a:latin typeface="Calibri" panose="020F0502020204030204"/>
                        </a:rPr>
                        <a:t>Server</a:t>
                      </a:r>
                      <a:endParaRPr lang="en-US" sz="1700">
                        <a:solidFill>
                          <a:srgbClr val="FFFFFF"/>
                        </a:solidFill>
                        <a:latin typeface="Calibri" panose="020F0502020204030204"/>
                      </a:endParaRPr>
                    </a:p>
                    <a:p>
                      <a:pPr indent="0" algn="just"/>
                      <a:r>
                        <a:rPr lang="en-US" sz="1000">
                          <a:solidFill>
                            <a:srgbClr val="FFFFFF"/>
                          </a:solidFill>
                          <a:latin typeface="Consolas" panose="020B0609020204030204"/>
                        </a:rPr>
                        <a:t>_</a:t>
                      </a:r>
                      <a:r>
                        <a:rPr lang="en-US" sz="3200" b="1" i="1">
                          <a:solidFill>
                            <a:srgbClr val="FFFFFF"/>
                          </a:solidFill>
                          <a:latin typeface="Consolas" panose="020B0609020204030204"/>
                        </a:rPr>
                        <a:t>A</a:t>
                      </a:r>
                      <a:endParaRPr lang="en-US" sz="3200" b="1" i="1">
                        <a:solidFill>
                          <a:srgbClr val="FFFFFF"/>
                        </a:solidFill>
                        <a:latin typeface="Consolas" panose="020B0609020204030204"/>
                      </a:endParaRPr>
                    </a:p>
                  </a:txBody>
                  <a:tcPr marL="0" marR="0" marT="0" marB="0" anchor="b">
                    <a:solidFill>
                      <a:srgbClr val="549AD9"/>
                    </a:solidFill>
                  </a:tcPr>
                </a:tc>
              </a:tr>
              <a:tr h="179832">
                <a:tc>
                  <a:txBody>
                    <a:bodyPr>
                      <a:spAutoFit/>
                    </a:bodyPr>
                    <a:p>
                      <a:endParaRPr sz="900"/>
                    </a:p>
                  </a:txBody>
                  <a:tcPr marL="0" marR="0" marT="0" marB="0">
                    <a:solidFill>
                      <a:srgbClr val="549AD9"/>
                    </a:solidFill>
                  </a:tcPr>
                </a:tc>
                <a:tc>
                  <a:txBody>
                    <a:bodyPr>
                      <a:spAutoFit/>
                    </a:bodyPr>
                    <a:p>
                      <a:pPr marL="622300" indent="0"/>
                      <a:r>
                        <a:rPr lang="en-US" sz="1400">
                          <a:latin typeface="Calibri" panose="020F0502020204030204"/>
                        </a:rPr>
                        <a:t>xyz.js</a:t>
                      </a:r>
                      <a:endParaRPr lang="en-US" sz="1400">
                        <a:latin typeface="Calibri" panose="020F0502020204030204"/>
                      </a:endParaRPr>
                    </a:p>
                  </a:txBody>
                  <a:tcPr marL="0" marR="0" marT="0" marB="0" anchor="b"/>
                </a:tc>
                <a:tc vMerge="1">
                  <a:tcPr marL="0" marR="0" marT="0" marB="0"/>
                </a:tc>
              </a:tr>
            </a:tbl>
          </a:graphicData>
        </a:graphic>
      </p:graphicFrame>
      <p:sp>
        <p:nvSpPr>
          <p:cNvPr id="5" name="Rectangles 4"/>
          <p:cNvSpPr/>
          <p:nvPr/>
        </p:nvSpPr>
        <p:spPr>
          <a:xfrm>
            <a:off x="0" y="6102096"/>
            <a:ext cx="5303520" cy="170688"/>
          </a:xfrm>
          <a:prstGeom prst="rect">
            <a:avLst/>
          </a:prstGeom>
        </p:spPr>
        <p:txBody>
          <a:bodyPr wrap="none" lIns="0" tIns="0" rIns="0" bIns="0">
            <a:noAutofit/>
          </a:bodyPr>
          <a:p>
            <a:pPr marL="2336800" indent="0"/>
            <a:r>
              <a:rPr lang="en-US" sz="1400">
                <a:latin typeface="Calibri" panose="020F0502020204030204"/>
              </a:rPr>
              <a:t>abc.js</a:t>
            </a:r>
            <a:endParaRPr lang="en-US" sz="1400">
              <a:latin typeface="Calibri" panose="020F0502020204030204"/>
            </a:endParaRPr>
          </a:p>
        </p:txBody>
      </p:sp>
      <p:sp>
        <p:nvSpPr>
          <p:cNvPr id="6" name="Rectangles 5"/>
          <p:cNvSpPr/>
          <p:nvPr/>
        </p:nvSpPr>
        <p:spPr>
          <a:xfrm>
            <a:off x="0" y="6489192"/>
            <a:ext cx="5303520" cy="121920"/>
          </a:xfrm>
          <a:prstGeom prst="rect">
            <a:avLst/>
          </a:prstGeom>
        </p:spPr>
        <p:txBody>
          <a:bodyPr wrap="none" lIns="0" tIns="0" rIns="0" bIns="0">
            <a:noAutofit/>
          </a:bodyPr>
          <a:p>
            <a:pPr indent="0" algn="just"/>
            <a:r>
              <a:rPr lang="en-US" sz="1100">
                <a:solidFill>
                  <a:srgbClr val="888888"/>
                </a:solidFill>
                <a:latin typeface="Calibri" panose="020F0502020204030204"/>
              </a:rPr>
              <a:t>»r. Vikrant    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971800" cy="515112"/>
          </a:xfrm>
          <a:prstGeom prst="rect">
            <a:avLst/>
          </a:prstGeom>
        </p:spPr>
        <p:txBody>
          <a:bodyPr wrap="none" lIns="0" tIns="0" rIns="0" bIns="0">
            <a:noAutofit/>
          </a:bodyPr>
          <a:p>
            <a:pPr indent="0">
              <a:spcAft>
                <a:spcPts val="3570"/>
              </a:spcAft>
            </a:pPr>
            <a:r>
              <a:rPr lang="en-US" sz="4300">
                <a:latin typeface="Calibri" panose="020F0502020204030204"/>
              </a:rPr>
              <a:t>Bundle Types</a:t>
            </a:r>
            <a:endParaRPr lang="en-US" sz="4300">
              <a:latin typeface="Calibri" panose="020F0502020204030204"/>
            </a:endParaRPr>
          </a:p>
        </p:txBody>
      </p:sp>
      <p:sp>
        <p:nvSpPr>
          <p:cNvPr id="3" name="Rectangles 2"/>
          <p:cNvSpPr/>
          <p:nvPr/>
        </p:nvSpPr>
        <p:spPr>
          <a:xfrm>
            <a:off x="969264" y="1908048"/>
            <a:ext cx="10311384" cy="1840992"/>
          </a:xfrm>
          <a:prstGeom prst="rect">
            <a:avLst/>
          </a:prstGeom>
        </p:spPr>
        <p:txBody>
          <a:bodyPr lIns="0" tIns="0" rIns="0" bIns="0">
            <a:noAutofit/>
          </a:bodyPr>
          <a:p>
            <a:pPr marL="197485" indent="-215900">
              <a:lnSpc>
                <a:spcPts val="3000"/>
              </a:lnSpc>
              <a:spcBef>
                <a:spcPts val="3570"/>
              </a:spcBef>
              <a:spcAft>
                <a:spcPts val="210"/>
              </a:spcAft>
            </a:pPr>
            <a:r>
              <a:rPr lang="en-US" sz="2600">
                <a:solidFill>
                  <a:srgbClr val="00AD50"/>
                </a:solidFill>
                <a:latin typeface="Calibri" panose="020F0502020204030204"/>
              </a:rPr>
              <a:t>"ScriptBundle: </a:t>
            </a:r>
            <a:r>
              <a:rPr lang="en-US" sz="2600">
                <a:latin typeface="Calibri" panose="020F0502020204030204"/>
              </a:rPr>
              <a:t>ScriptBundle is responsible for JavaScript minification of single or multiple script files.</a:t>
            </a:r>
            <a:endParaRPr lang="en-US" sz="2600">
              <a:latin typeface="Calibri" panose="020F0502020204030204"/>
            </a:endParaRPr>
          </a:p>
          <a:p>
            <a:pPr marL="616585" indent="0" algn="just">
              <a:spcAft>
                <a:spcPts val="210"/>
              </a:spcAft>
            </a:pPr>
            <a:r>
              <a:rPr lang="en-US" sz="1700">
                <a:solidFill>
                  <a:srgbClr val="000039"/>
                </a:solidFill>
                <a:latin typeface="Calibri" panose="020F0502020204030204"/>
              </a:rPr>
              <a:t>bundles.Add(new </a:t>
            </a:r>
            <a:r>
              <a:rPr lang="en-US" sz="1700">
                <a:solidFill>
                  <a:srgbClr val="470908"/>
                </a:solidFill>
                <a:latin typeface="Calibri" panose="020F0502020204030204"/>
              </a:rPr>
              <a:t>ScriptBundle("~/bundles/myjsfiles").lnclude(</a:t>
            </a:r>
            <a:endParaRPr lang="en-US" sz="1700">
              <a:solidFill>
                <a:srgbClr val="470908"/>
              </a:solidFill>
              <a:latin typeface="Calibri" panose="020F0502020204030204"/>
            </a:endParaRPr>
          </a:p>
          <a:p>
            <a:pPr marL="2153285" indent="0">
              <a:spcAft>
                <a:spcPts val="1260"/>
              </a:spcAft>
            </a:pPr>
            <a:r>
              <a:rPr lang="en-US" sz="1700">
                <a:solidFill>
                  <a:srgbClr val="9C1413"/>
                </a:solidFill>
                <a:latin typeface="Calibri" panose="020F0502020204030204"/>
              </a:rPr>
              <a:t>"-/Scripts/scripts.js")); </a:t>
            </a:r>
            <a:r>
              <a:rPr lang="en-US" sz="1700">
                <a:solidFill>
                  <a:srgbClr val="FC0000"/>
                </a:solidFill>
                <a:latin typeface="Calibri" panose="020F0502020204030204"/>
              </a:rPr>
              <a:t>//In BundleConfig.es</a:t>
            </a:r>
            <a:endParaRPr lang="en-US" sz="1700">
              <a:solidFill>
                <a:srgbClr val="FC0000"/>
              </a:solidFill>
              <a:latin typeface="Calibri" panose="020F0502020204030204"/>
            </a:endParaRPr>
          </a:p>
          <a:p>
            <a:pPr marL="616585" indent="0" algn="just">
              <a:spcAft>
                <a:spcPts val="3570"/>
              </a:spcAft>
            </a:pPr>
            <a:r>
              <a:rPr lang="en-US" sz="1700">
                <a:solidFill>
                  <a:srgbClr val="470908"/>
                </a:solidFill>
                <a:latin typeface="Calibri" panose="020F0502020204030204"/>
              </a:rPr>
              <a:t>@Scripts.Render("~/bundles/myjsfiles")    </a:t>
            </a:r>
            <a:r>
              <a:rPr lang="en-US" sz="1700">
                <a:solidFill>
                  <a:srgbClr val="FC0000"/>
                </a:solidFill>
                <a:latin typeface="Calibri" panose="020F0502020204030204"/>
              </a:rPr>
              <a:t>//In .cshtml file</a:t>
            </a:r>
            <a:endParaRPr lang="en-US" sz="1700">
              <a:solidFill>
                <a:srgbClr val="FC0000"/>
              </a:solidFill>
              <a:latin typeface="Calibri" panose="020F0502020204030204"/>
            </a:endParaRPr>
          </a:p>
        </p:txBody>
      </p:sp>
      <p:sp>
        <p:nvSpPr>
          <p:cNvPr id="4" name="Rectangles 3"/>
          <p:cNvSpPr/>
          <p:nvPr/>
        </p:nvSpPr>
        <p:spPr>
          <a:xfrm>
            <a:off x="969264" y="4337304"/>
            <a:ext cx="10046208" cy="1953768"/>
          </a:xfrm>
          <a:prstGeom prst="rect">
            <a:avLst/>
          </a:prstGeom>
        </p:spPr>
        <p:txBody>
          <a:bodyPr lIns="0" tIns="0" rIns="0" bIns="0">
            <a:noAutofit/>
          </a:bodyPr>
          <a:p>
            <a:pPr marL="197485" indent="-215900">
              <a:lnSpc>
                <a:spcPts val="3050"/>
              </a:lnSpc>
              <a:spcBef>
                <a:spcPts val="3570"/>
              </a:spcBef>
              <a:spcAft>
                <a:spcPts val="210"/>
              </a:spcAft>
            </a:pPr>
            <a:r>
              <a:rPr lang="en-US" sz="2600">
                <a:solidFill>
                  <a:srgbClr val="EC7D31"/>
                </a:solidFill>
                <a:latin typeface="Calibri" panose="020F0502020204030204"/>
              </a:rPr>
              <a:t>•StyleBundle: </a:t>
            </a:r>
            <a:r>
              <a:rPr lang="en-US" sz="2600">
                <a:latin typeface="Calibri" panose="020F0502020204030204"/>
              </a:rPr>
              <a:t>StyleBundle is responsible for CSS minification of single or multiple style sheet files.</a:t>
            </a:r>
            <a:endParaRPr lang="en-US" sz="2600">
              <a:latin typeface="Calibri" panose="020F0502020204030204"/>
            </a:endParaRPr>
          </a:p>
          <a:p>
            <a:pPr marL="616585" indent="0" algn="just">
              <a:spcAft>
                <a:spcPts val="210"/>
              </a:spcAft>
            </a:pPr>
            <a:r>
              <a:rPr lang="en-US" sz="1700">
                <a:solidFill>
                  <a:srgbClr val="000039"/>
                </a:solidFill>
                <a:latin typeface="Calibri" panose="020F0502020204030204"/>
              </a:rPr>
              <a:t>bundles.Add(new </a:t>
            </a:r>
            <a:r>
              <a:rPr lang="en-US" sz="1700">
                <a:solidFill>
                  <a:srgbClr val="470908"/>
                </a:solidFill>
                <a:latin typeface="Calibri" panose="020F0502020204030204"/>
              </a:rPr>
              <a:t>StyleBundle("~/Content/mycss").lnclude(</a:t>
            </a:r>
            <a:endParaRPr lang="en-US" sz="1700">
              <a:solidFill>
                <a:srgbClr val="470908"/>
              </a:solidFill>
              <a:latin typeface="Calibri" panose="020F0502020204030204"/>
            </a:endParaRPr>
          </a:p>
          <a:p>
            <a:pPr marL="2026285" indent="0">
              <a:spcAft>
                <a:spcPts val="1890"/>
              </a:spcAft>
            </a:pPr>
            <a:r>
              <a:rPr lang="en-US" sz="1700">
                <a:solidFill>
                  <a:srgbClr val="9C1413"/>
                </a:solidFill>
                <a:latin typeface="Calibri" panose="020F0502020204030204"/>
              </a:rPr>
              <a:t>"-/Content/styles.css")); </a:t>
            </a:r>
            <a:r>
              <a:rPr lang="en-US" sz="1700">
                <a:solidFill>
                  <a:srgbClr val="FC0000"/>
                </a:solidFill>
                <a:latin typeface="Calibri" panose="020F0502020204030204"/>
              </a:rPr>
              <a:t>//In BundleConfig.es</a:t>
            </a:r>
            <a:endParaRPr lang="en-US" sz="1700">
              <a:solidFill>
                <a:srgbClr val="FC0000"/>
              </a:solidFill>
              <a:latin typeface="Calibri" panose="020F0502020204030204"/>
            </a:endParaRPr>
          </a:p>
          <a:p>
            <a:pPr marL="616585" indent="0" algn="just"/>
            <a:r>
              <a:rPr lang="en-US" sz="1700">
                <a:solidFill>
                  <a:srgbClr val="470908"/>
                </a:solidFill>
                <a:latin typeface="Calibri" panose="020F0502020204030204"/>
              </a:rPr>
              <a:t>@Styles.Render("~/Content/mycss")    </a:t>
            </a:r>
            <a:r>
              <a:rPr lang="en-US" sz="1700">
                <a:solidFill>
                  <a:srgbClr val="FC0000"/>
                </a:solidFill>
                <a:latin typeface="Calibri" panose="020F0502020204030204"/>
              </a:rPr>
              <a:t>//In .cshtml file</a:t>
            </a:r>
            <a:endParaRPr lang="en-US" sz="1700">
              <a:solidFill>
                <a:srgbClr val="FC0000"/>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8056"/>
            <a:ext cx="6873240" cy="515112"/>
          </a:xfrm>
          <a:prstGeom prst="rect">
            <a:avLst/>
          </a:prstGeom>
        </p:spPr>
        <p:txBody>
          <a:bodyPr wrap="none" lIns="0" tIns="0" rIns="0" bIns="0">
            <a:noAutofit/>
          </a:bodyPr>
          <a:p>
            <a:pPr indent="0"/>
            <a:r>
              <a:rPr lang="en-US" sz="4200">
                <a:latin typeface="Calibri" panose="020F0502020204030204"/>
              </a:rPr>
              <a:t>Data Types and CTS Equivalent</a:t>
            </a:r>
            <a:endParaRPr lang="en-US" sz="4200">
              <a:latin typeface="Calibri" panose="020F0502020204030204"/>
            </a:endParaRPr>
          </a:p>
        </p:txBody>
      </p:sp>
      <p:sp>
        <p:nvSpPr>
          <p:cNvPr id="3" name="Rectangles 2"/>
          <p:cNvSpPr/>
          <p:nvPr/>
        </p:nvSpPr>
        <p:spPr>
          <a:xfrm>
            <a:off x="935736" y="1472184"/>
            <a:ext cx="3224784" cy="344424"/>
          </a:xfrm>
          <a:prstGeom prst="rect">
            <a:avLst/>
          </a:prstGeom>
        </p:spPr>
        <p:txBody>
          <a:bodyPr wrap="none" lIns="0" tIns="0" rIns="0" bIns="0">
            <a:noAutofit/>
          </a:bodyPr>
          <a:p>
            <a:pPr indent="0">
              <a:spcAft>
                <a:spcPts val="1680"/>
              </a:spcAft>
            </a:pPr>
            <a:r>
              <a:rPr lang="en-US" sz="2600">
                <a:latin typeface="Calibri" panose="020F0502020204030204"/>
              </a:rPr>
              <a:t>Predefined Data Types</a:t>
            </a:r>
            <a:endParaRPr lang="en-US" sz="2600">
              <a:latin typeface="Calibri" panose="020F0502020204030204"/>
            </a:endParaRPr>
          </a:p>
        </p:txBody>
      </p:sp>
      <p:graphicFrame>
        <p:nvGraphicFramePr>
          <p:cNvPr id="4" name="Table 3"/>
          <p:cNvGraphicFramePr>
            <a:graphicFrameLocks noGrp="1"/>
          </p:cNvGraphicFramePr>
          <p:nvPr/>
        </p:nvGraphicFramePr>
        <p:xfrm>
          <a:off x="990600" y="2069592"/>
          <a:ext cx="10043160" cy="3928872"/>
        </p:xfrm>
        <a:graphic>
          <a:graphicData uri="http://schemas.openxmlformats.org/drawingml/2006/table">
            <a:tbl>
              <a:tblPr/>
              <a:tblGrid>
                <a:gridCol w="1057656"/>
                <a:gridCol w="2916936"/>
                <a:gridCol w="3429000"/>
                <a:gridCol w="2639568"/>
              </a:tblGrid>
              <a:tr h="371856">
                <a:tc>
                  <a:txBody>
                    <a:bodyPr>
                      <a:spAutoFit/>
                    </a:bodyPr>
                    <a:p>
                      <a:pPr indent="0"/>
                      <a:r>
                        <a:rPr lang="en-US" sz="1900" b="1">
                          <a:latin typeface="Calibri" panose="020F0502020204030204"/>
                        </a:rPr>
                        <a:t>Type</a:t>
                      </a:r>
                      <a:endParaRPr lang="en-US" sz="1900" b="1">
                        <a:latin typeface="Calibri" panose="020F0502020204030204"/>
                      </a:endParaRPr>
                    </a:p>
                  </a:txBody>
                  <a:tcPr marL="0" marR="0" marT="0" marB="0" anchor="b"/>
                </a:tc>
                <a:tc>
                  <a:txBody>
                    <a:bodyPr>
                      <a:spAutoFit/>
                    </a:bodyPr>
                    <a:p>
                      <a:pPr indent="0"/>
                      <a:r>
                        <a:rPr lang="en-US" sz="1900" b="1">
                          <a:latin typeface="Calibri" panose="020F0502020204030204"/>
                        </a:rPr>
                        <a:t>Description</a:t>
                      </a:r>
                      <a:endParaRPr lang="en-US" sz="1900" b="1">
                        <a:latin typeface="Calibri" panose="020F0502020204030204"/>
                      </a:endParaRPr>
                    </a:p>
                  </a:txBody>
                  <a:tcPr marL="0" marR="0" marT="0" marB="0" anchor="b"/>
                </a:tc>
                <a:tc>
                  <a:txBody>
                    <a:bodyPr>
                      <a:spAutoFit/>
                    </a:bodyPr>
                    <a:p>
                      <a:pPr indent="0" algn="ctr"/>
                      <a:r>
                        <a:rPr lang="en-US" sz="1900" b="1">
                          <a:latin typeface="Calibri" panose="020F0502020204030204"/>
                        </a:rPr>
                        <a:t>Range</a:t>
                      </a:r>
                      <a:endParaRPr lang="en-US" sz="1900" b="1">
                        <a:latin typeface="Calibri" panose="020F0502020204030204"/>
                      </a:endParaRPr>
                    </a:p>
                  </a:txBody>
                  <a:tcPr marL="0" marR="0" marT="0" marB="0" anchor="b"/>
                </a:tc>
                <a:tc>
                  <a:txBody>
                    <a:bodyPr>
                      <a:spAutoFit/>
                    </a:bodyPr>
                    <a:p>
                      <a:pPr indent="0" algn="ctr"/>
                      <a:r>
                        <a:rPr lang="en-US" sz="1900" b="1">
                          <a:latin typeface="Calibri" panose="020F0502020204030204"/>
                        </a:rPr>
                        <a:t>.NET Type</a:t>
                      </a:r>
                      <a:endParaRPr lang="en-US" sz="1900" b="1">
                        <a:latin typeface="Calibri" panose="020F0502020204030204"/>
                      </a:endParaRPr>
                    </a:p>
                  </a:txBody>
                  <a:tcPr marL="0" marR="0" marT="0" marB="0" anchor="b"/>
                </a:tc>
              </a:tr>
              <a:tr h="393192">
                <a:tc>
                  <a:txBody>
                    <a:bodyPr>
                      <a:spAutoFit/>
                    </a:bodyPr>
                    <a:p>
                      <a:pPr indent="0"/>
                      <a:r>
                        <a:rPr lang="en-US" sz="1700">
                          <a:latin typeface="Calibri" panose="020F0502020204030204"/>
                        </a:rPr>
                        <a:t>byte</a:t>
                      </a:r>
                      <a:endParaRPr lang="en-US" sz="1700">
                        <a:latin typeface="Calibri" panose="020F0502020204030204"/>
                      </a:endParaRPr>
                    </a:p>
                  </a:txBody>
                  <a:tcPr marL="0" marR="0" marT="0" marB="0" anchor="b"/>
                </a:tc>
                <a:tc>
                  <a:txBody>
                    <a:bodyPr>
                      <a:spAutoFit/>
                    </a:bodyPr>
                    <a:p>
                      <a:pPr indent="0"/>
                      <a:r>
                        <a:rPr lang="en-US" sz="1700">
                          <a:latin typeface="Calibri" panose="020F0502020204030204"/>
                        </a:rPr>
                        <a:t>8-bit unsigned integer</a:t>
                      </a:r>
                      <a:endParaRPr lang="en-US" sz="1700">
                        <a:latin typeface="Calibri" panose="020F0502020204030204"/>
                      </a:endParaRPr>
                    </a:p>
                  </a:txBody>
                  <a:tcPr marL="0" marR="0" marT="0" marB="0" anchor="b"/>
                </a:tc>
                <a:tc>
                  <a:txBody>
                    <a:bodyPr>
                      <a:spAutoFit/>
                    </a:bodyPr>
                    <a:p>
                      <a:pPr indent="0" algn="ctr"/>
                      <a:r>
                        <a:rPr lang="en-US" sz="1700">
                          <a:latin typeface="Calibri" panose="020F0502020204030204"/>
                        </a:rPr>
                        <a:t>0 to 255</a:t>
                      </a:r>
                      <a:endParaRPr lang="en-US" sz="1700">
                        <a:latin typeface="Calibri" panose="020F0502020204030204"/>
                      </a:endParaRPr>
                    </a:p>
                  </a:txBody>
                  <a:tcPr marL="0" marR="0" marT="0" marB="0" anchor="b"/>
                </a:tc>
                <a:tc>
                  <a:txBody>
                    <a:bodyPr>
                      <a:spAutoFit/>
                    </a:bodyPr>
                    <a:p>
                      <a:pPr indent="0"/>
                      <a:r>
                        <a:rPr lang="en-US" sz="1700">
                          <a:latin typeface="Calibri" panose="020F0502020204030204"/>
                        </a:rPr>
                        <a:t>System. Byte</a:t>
                      </a:r>
                      <a:endParaRPr lang="en-US" sz="1700">
                        <a:latin typeface="Calibri" panose="020F0502020204030204"/>
                      </a:endParaRPr>
                    </a:p>
                  </a:txBody>
                  <a:tcPr marL="0" marR="0" marT="0" marB="0" anchor="b"/>
                </a:tc>
              </a:tr>
              <a:tr h="563880">
                <a:tc>
                  <a:txBody>
                    <a:bodyPr>
                      <a:spAutoFit/>
                    </a:bodyPr>
                    <a:p>
                      <a:pPr indent="0"/>
                      <a:r>
                        <a:rPr lang="en-US" sz="1700">
                          <a:latin typeface="Calibri" panose="020F0502020204030204"/>
                        </a:rPr>
                        <a:t>sbyte</a:t>
                      </a:r>
                      <a:endParaRPr lang="en-US" sz="1700">
                        <a:latin typeface="Calibri" panose="020F0502020204030204"/>
                      </a:endParaRPr>
                    </a:p>
                  </a:txBody>
                  <a:tcPr marL="0" marR="0" marT="0" marB="0"/>
                </a:tc>
                <a:tc>
                  <a:txBody>
                    <a:bodyPr>
                      <a:spAutoFit/>
                    </a:bodyPr>
                    <a:p>
                      <a:pPr indent="0"/>
                      <a:r>
                        <a:rPr lang="en-US" sz="1700">
                          <a:latin typeface="Calibri" panose="020F0502020204030204"/>
                        </a:rPr>
                        <a:t>8-bit signed integer</a:t>
                      </a:r>
                      <a:endParaRPr lang="en-US" sz="1700">
                        <a:latin typeface="Calibri" panose="020F0502020204030204"/>
                      </a:endParaRPr>
                    </a:p>
                  </a:txBody>
                  <a:tcPr marL="0" marR="0" marT="0" marB="0"/>
                </a:tc>
                <a:tc>
                  <a:txBody>
                    <a:bodyPr>
                      <a:spAutoFit/>
                    </a:bodyPr>
                    <a:p>
                      <a:pPr indent="0" algn="ctr"/>
                      <a:r>
                        <a:rPr lang="en-US" sz="1700">
                          <a:latin typeface="Calibri" panose="020F0502020204030204"/>
                        </a:rPr>
                        <a:t>-128 to 127</a:t>
                      </a:r>
                      <a:endParaRPr lang="en-US" sz="1700">
                        <a:latin typeface="Calibri" panose="020F0502020204030204"/>
                      </a:endParaRPr>
                    </a:p>
                  </a:txBody>
                  <a:tcPr marL="0" marR="0" marT="0" marB="0"/>
                </a:tc>
                <a:tc>
                  <a:txBody>
                    <a:bodyPr>
                      <a:spAutoFit/>
                    </a:bodyPr>
                    <a:p>
                      <a:pPr indent="0"/>
                      <a:r>
                        <a:rPr lang="en-US" sz="1700">
                          <a:latin typeface="Calibri" panose="020F0502020204030204"/>
                        </a:rPr>
                        <a:t>System.SByte</a:t>
                      </a:r>
                      <a:endParaRPr lang="en-US" sz="1700">
                        <a:latin typeface="Calibri" panose="020F0502020204030204"/>
                      </a:endParaRPr>
                    </a:p>
                  </a:txBody>
                  <a:tcPr marL="0" marR="0" marT="0" marB="0"/>
                </a:tc>
              </a:tr>
              <a:tr h="396240">
                <a:tc>
                  <a:txBody>
                    <a:bodyPr>
                      <a:spAutoFit/>
                    </a:bodyPr>
                    <a:p>
                      <a:pPr indent="0"/>
                      <a:r>
                        <a:rPr lang="en-US" sz="1700">
                          <a:latin typeface="Calibri" panose="020F0502020204030204"/>
                        </a:rPr>
                        <a:t>short</a:t>
                      </a:r>
                      <a:endParaRPr lang="en-US" sz="1700">
                        <a:latin typeface="Calibri" panose="020F0502020204030204"/>
                      </a:endParaRPr>
                    </a:p>
                  </a:txBody>
                  <a:tcPr marL="0" marR="0" marT="0" marB="0" anchor="b"/>
                </a:tc>
                <a:tc>
                  <a:txBody>
                    <a:bodyPr>
                      <a:spAutoFit/>
                    </a:bodyPr>
                    <a:p>
                      <a:pPr indent="0"/>
                      <a:r>
                        <a:rPr lang="en-US" sz="1700">
                          <a:latin typeface="Calibri" panose="020F0502020204030204"/>
                        </a:rPr>
                        <a:t>16-bit signed integer</a:t>
                      </a:r>
                      <a:endParaRPr lang="en-US" sz="1700">
                        <a:latin typeface="Calibri" panose="020F0502020204030204"/>
                      </a:endParaRPr>
                    </a:p>
                  </a:txBody>
                  <a:tcPr marL="0" marR="0" marT="0" marB="0" anchor="b"/>
                </a:tc>
                <a:tc>
                  <a:txBody>
                    <a:bodyPr>
                      <a:spAutoFit/>
                    </a:bodyPr>
                    <a:p>
                      <a:pPr indent="0" algn="ctr"/>
                      <a:r>
                        <a:rPr lang="en-US" sz="1700">
                          <a:latin typeface="Calibri" panose="020F0502020204030204"/>
                        </a:rPr>
                        <a:t>-32,768 to 32,767</a:t>
                      </a:r>
                      <a:endParaRPr lang="en-US" sz="1700">
                        <a:latin typeface="Calibri" panose="020F0502020204030204"/>
                      </a:endParaRPr>
                    </a:p>
                  </a:txBody>
                  <a:tcPr marL="0" marR="0" marT="0" marB="0" anchor="b"/>
                </a:tc>
                <a:tc>
                  <a:txBody>
                    <a:bodyPr>
                      <a:spAutoFit/>
                    </a:bodyPr>
                    <a:p>
                      <a:pPr indent="0"/>
                      <a:r>
                        <a:rPr lang="en-US" sz="1700">
                          <a:latin typeface="Calibri" panose="020F0502020204030204"/>
                        </a:rPr>
                        <a:t>System.Intl6</a:t>
                      </a:r>
                      <a:endParaRPr lang="en-US" sz="1700">
                        <a:latin typeface="Calibri" panose="020F0502020204030204"/>
                      </a:endParaRPr>
                    </a:p>
                  </a:txBody>
                  <a:tcPr marL="0" marR="0" marT="0" marB="0" anchor="b"/>
                </a:tc>
              </a:tr>
              <a:tr h="563880">
                <a:tc>
                  <a:txBody>
                    <a:bodyPr>
                      <a:spAutoFit/>
                    </a:bodyPr>
                    <a:p>
                      <a:pPr indent="0"/>
                      <a:r>
                        <a:rPr lang="en-US" sz="1700">
                          <a:latin typeface="Calibri" panose="020F0502020204030204"/>
                        </a:rPr>
                        <a:t>ushort</a:t>
                      </a:r>
                      <a:endParaRPr lang="en-US" sz="1700">
                        <a:latin typeface="Calibri" panose="020F0502020204030204"/>
                      </a:endParaRPr>
                    </a:p>
                  </a:txBody>
                  <a:tcPr marL="0" marR="0" marT="0" marB="0"/>
                </a:tc>
                <a:tc>
                  <a:txBody>
                    <a:bodyPr>
                      <a:spAutoFit/>
                    </a:bodyPr>
                    <a:p>
                      <a:pPr indent="0"/>
                      <a:r>
                        <a:rPr lang="en-US" sz="1700">
                          <a:latin typeface="Calibri" panose="020F0502020204030204"/>
                        </a:rPr>
                        <a:t>16-bit unsigned integer</a:t>
                      </a:r>
                      <a:endParaRPr lang="en-US" sz="1700">
                        <a:latin typeface="Calibri" panose="020F0502020204030204"/>
                      </a:endParaRPr>
                    </a:p>
                  </a:txBody>
                  <a:tcPr marL="0" marR="0" marT="0" marB="0"/>
                </a:tc>
                <a:tc>
                  <a:txBody>
                    <a:bodyPr>
                      <a:spAutoFit/>
                    </a:bodyPr>
                    <a:p>
                      <a:pPr indent="0" algn="ctr"/>
                      <a:r>
                        <a:rPr lang="en-US" sz="1700">
                          <a:latin typeface="Calibri" panose="020F0502020204030204"/>
                        </a:rPr>
                        <a:t>0 to 65,535</a:t>
                      </a:r>
                      <a:endParaRPr lang="en-US" sz="1700">
                        <a:latin typeface="Calibri" panose="020F0502020204030204"/>
                      </a:endParaRPr>
                    </a:p>
                  </a:txBody>
                  <a:tcPr marL="0" marR="0" marT="0" marB="0"/>
                </a:tc>
                <a:tc>
                  <a:txBody>
                    <a:bodyPr>
                      <a:spAutoFit/>
                    </a:bodyPr>
                    <a:p>
                      <a:pPr indent="0"/>
                      <a:r>
                        <a:rPr lang="en-US" sz="1700">
                          <a:latin typeface="Calibri" panose="020F0502020204030204"/>
                        </a:rPr>
                        <a:t>System.Ulntl6</a:t>
                      </a:r>
                      <a:endParaRPr lang="en-US" sz="1700">
                        <a:latin typeface="Calibri" panose="020F0502020204030204"/>
                      </a:endParaRPr>
                    </a:p>
                  </a:txBody>
                  <a:tcPr marL="0" marR="0" marT="0" marB="0"/>
                </a:tc>
              </a:tr>
              <a:tr h="1069848">
                <a:tc>
                  <a:txBody>
                    <a:bodyPr>
                      <a:spAutoFit/>
                    </a:bodyPr>
                    <a:p>
                      <a:pPr indent="0"/>
                      <a:r>
                        <a:rPr lang="en-US" sz="1700">
                          <a:latin typeface="Calibri" panose="020F0502020204030204"/>
                        </a:rPr>
                        <a:t>int</a:t>
                      </a:r>
                      <a:endParaRPr lang="en-US" sz="1700">
                        <a:latin typeface="Calibri" panose="020F0502020204030204"/>
                      </a:endParaRPr>
                    </a:p>
                  </a:txBody>
                  <a:tcPr marL="0" marR="0" marT="0" marB="0"/>
                </a:tc>
                <a:tc>
                  <a:txBody>
                    <a:bodyPr>
                      <a:spAutoFit/>
                    </a:bodyPr>
                    <a:p>
                      <a:pPr indent="0"/>
                      <a:r>
                        <a:rPr lang="en-US" sz="1700">
                          <a:latin typeface="Calibri" panose="020F0502020204030204"/>
                        </a:rPr>
                        <a:t>32-bit signed integer</a:t>
                      </a:r>
                      <a:endParaRPr lang="en-US" sz="1700">
                        <a:latin typeface="Calibri" panose="020F0502020204030204"/>
                      </a:endParaRPr>
                    </a:p>
                  </a:txBody>
                  <a:tcPr marL="0" marR="0" marT="0" marB="0"/>
                </a:tc>
                <a:tc>
                  <a:txBody>
                    <a:bodyPr>
                      <a:spAutoFit/>
                    </a:bodyPr>
                    <a:p>
                      <a:pPr indent="0" algn="ctr">
                        <a:lnSpc>
                          <a:spcPts val="2400"/>
                        </a:lnSpc>
                      </a:pPr>
                      <a:r>
                        <a:rPr lang="en-US" sz="1700">
                          <a:latin typeface="Calibri" panose="020F0502020204030204"/>
                        </a:rPr>
                        <a:t>-2,147,483,648</a:t>
                      </a:r>
                      <a:endParaRPr lang="en-US" sz="1700">
                        <a:latin typeface="Calibri" panose="020F0502020204030204"/>
                      </a:endParaRPr>
                    </a:p>
                    <a:p>
                      <a:pPr marL="1905000" indent="0">
                        <a:lnSpc>
                          <a:spcPts val="2400"/>
                        </a:lnSpc>
                      </a:pPr>
                      <a:r>
                        <a:rPr lang="en-US" sz="1700">
                          <a:latin typeface="Calibri" panose="020F0502020204030204"/>
                        </a:rPr>
                        <a:t>to</a:t>
                      </a:r>
                      <a:endParaRPr lang="en-US" sz="1700">
                        <a:latin typeface="Calibri" panose="020F0502020204030204"/>
                      </a:endParaRPr>
                    </a:p>
                    <a:p>
                      <a:pPr indent="0" algn="ctr">
                        <a:lnSpc>
                          <a:spcPts val="2400"/>
                        </a:lnSpc>
                      </a:pPr>
                      <a:r>
                        <a:rPr lang="en-US" sz="1700">
                          <a:latin typeface="Calibri" panose="020F0502020204030204"/>
                        </a:rPr>
                        <a:t>2,147,483,647</a:t>
                      </a:r>
                      <a:endParaRPr lang="en-US" sz="1700">
                        <a:latin typeface="Calibri" panose="020F0502020204030204"/>
                      </a:endParaRPr>
                    </a:p>
                  </a:txBody>
                  <a:tcPr marL="0" marR="0" marT="0" marB="0"/>
                </a:tc>
                <a:tc>
                  <a:txBody>
                    <a:bodyPr>
                      <a:spAutoFit/>
                    </a:bodyPr>
                    <a:p>
                      <a:pPr indent="0"/>
                      <a:r>
                        <a:rPr lang="en-US" sz="1700">
                          <a:latin typeface="Calibri" panose="020F0502020204030204"/>
                        </a:rPr>
                        <a:t>System. Int32</a:t>
                      </a:r>
                      <a:endParaRPr lang="en-US" sz="1700">
                        <a:latin typeface="Calibri" panose="020F0502020204030204"/>
                      </a:endParaRPr>
                    </a:p>
                  </a:txBody>
                  <a:tcPr marL="0" marR="0" marT="0" marB="0"/>
                </a:tc>
              </a:tr>
              <a:tr h="569976">
                <a:tc>
                  <a:txBody>
                    <a:bodyPr>
                      <a:spAutoFit/>
                    </a:bodyPr>
                    <a:p>
                      <a:pPr indent="0"/>
                      <a:r>
                        <a:rPr lang="en-US" sz="1700">
                          <a:latin typeface="Calibri" panose="020F0502020204030204"/>
                        </a:rPr>
                        <a:t>uint</a:t>
                      </a:r>
                      <a:endParaRPr lang="en-US" sz="1700">
                        <a:latin typeface="Calibri" panose="020F0502020204030204"/>
                      </a:endParaRPr>
                    </a:p>
                  </a:txBody>
                  <a:tcPr marL="0" marR="0" marT="0" marB="0"/>
                </a:tc>
                <a:tc>
                  <a:txBody>
                    <a:bodyPr>
                      <a:spAutoFit/>
                    </a:bodyPr>
                    <a:p>
                      <a:pPr indent="0"/>
                      <a:r>
                        <a:rPr lang="en-US" sz="1700">
                          <a:latin typeface="Calibri" panose="020F0502020204030204"/>
                        </a:rPr>
                        <a:t>32-bit unsigned integer</a:t>
                      </a:r>
                      <a:endParaRPr lang="en-US" sz="1700">
                        <a:latin typeface="Calibri" panose="020F0502020204030204"/>
                      </a:endParaRPr>
                    </a:p>
                  </a:txBody>
                  <a:tcPr marL="0" marR="0" marT="0" marB="0"/>
                </a:tc>
                <a:tc>
                  <a:txBody>
                    <a:bodyPr>
                      <a:spAutoFit/>
                    </a:bodyPr>
                    <a:p>
                      <a:pPr indent="0" algn="ctr"/>
                      <a:r>
                        <a:rPr lang="en-US" sz="1700">
                          <a:latin typeface="Calibri" panose="020F0502020204030204"/>
                        </a:rPr>
                        <a:t>0 to 4,294,967,295</a:t>
                      </a:r>
                      <a:endParaRPr lang="en-US" sz="1700">
                        <a:latin typeface="Calibri" panose="020F0502020204030204"/>
                      </a:endParaRPr>
                    </a:p>
                  </a:txBody>
                  <a:tcPr marL="0" marR="0" marT="0" marB="0"/>
                </a:tc>
                <a:tc>
                  <a:txBody>
                    <a:bodyPr>
                      <a:spAutoFit/>
                    </a:bodyPr>
                    <a:p>
                      <a:pPr indent="0"/>
                      <a:r>
                        <a:rPr lang="en-US" sz="1700">
                          <a:latin typeface="Calibri" panose="020F0502020204030204"/>
                        </a:rPr>
                        <a:t>System.Ulnt32</a:t>
                      </a:r>
                      <a:endParaRPr lang="en-US" sz="1700">
                        <a:latin typeface="Calibri" panose="020F0502020204030204"/>
                      </a:endParaRPr>
                    </a:p>
                  </a:txBody>
                  <a:tcPr marL="0" marR="0" marT="0" marB="0"/>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707136"/>
            <a:ext cx="2673096" cy="423672"/>
          </a:xfrm>
          <a:prstGeom prst="rect">
            <a:avLst/>
          </a:prstGeom>
        </p:spPr>
        <p:txBody>
          <a:bodyPr wrap="none" lIns="0" tIns="0" rIns="0" bIns="0">
            <a:noAutofit/>
          </a:bodyPr>
          <a:p>
            <a:pPr indent="0">
              <a:spcAft>
                <a:spcPts val="4410"/>
              </a:spcAft>
            </a:pPr>
            <a:r>
              <a:rPr lang="en-US" sz="4300">
                <a:latin typeface="Calibri" panose="020F0502020204030204"/>
              </a:rPr>
              <a:t>Minification</a:t>
            </a:r>
            <a:endParaRPr lang="en-US" sz="4300">
              <a:latin typeface="Calibri" panose="020F0502020204030204"/>
            </a:endParaRPr>
          </a:p>
        </p:txBody>
      </p:sp>
      <p:sp>
        <p:nvSpPr>
          <p:cNvPr id="3" name="Rectangles 2"/>
          <p:cNvSpPr/>
          <p:nvPr/>
        </p:nvSpPr>
        <p:spPr>
          <a:xfrm>
            <a:off x="929640" y="1908048"/>
            <a:ext cx="10732008" cy="3395472"/>
          </a:xfrm>
          <a:prstGeom prst="rect">
            <a:avLst/>
          </a:prstGeom>
        </p:spPr>
        <p:txBody>
          <a:bodyPr lIns="0" tIns="0" rIns="0" bIns="0">
            <a:noAutofit/>
          </a:bodyPr>
          <a:p>
            <a:pPr marR="444500" indent="0" algn="just">
              <a:lnSpc>
                <a:spcPts val="3000"/>
              </a:lnSpc>
              <a:spcBef>
                <a:spcPts val="4410"/>
              </a:spcBef>
              <a:spcAft>
                <a:spcPts val="210"/>
              </a:spcAft>
            </a:pPr>
            <a:r>
              <a:rPr lang="en-US" sz="2600">
                <a:latin typeface="Calibri" panose="020F0502020204030204"/>
              </a:rPr>
              <a:t>Minification technique optimizes script or CSS file size by removing unnecessary white space and comments and shortening variable names to one character.</a:t>
            </a:r>
            <a:endParaRPr lang="en-US" sz="2600">
              <a:latin typeface="Calibri" panose="020F0502020204030204"/>
            </a:endParaRPr>
          </a:p>
          <a:p>
            <a:pPr marL="228600" indent="0" algn="just">
              <a:lnSpc>
                <a:spcPts val="2615"/>
              </a:lnSpc>
            </a:pPr>
            <a:r>
              <a:rPr lang="en-US" sz="1700">
                <a:solidFill>
                  <a:srgbClr val="FC0000"/>
                </a:solidFill>
                <a:latin typeface="Trebuchet MS" panose="020B0603020202020204"/>
              </a:rPr>
              <a:t>Example: JavaScript    Minification</a:t>
            </a:r>
            <a:endParaRPr lang="en-US" sz="1700">
              <a:solidFill>
                <a:srgbClr val="FC0000"/>
              </a:solidFill>
              <a:latin typeface="Trebuchet MS" panose="020B0603020202020204"/>
            </a:endParaRPr>
          </a:p>
          <a:p>
            <a:pPr marL="228600" indent="0" algn="just">
              <a:lnSpc>
                <a:spcPts val="2615"/>
              </a:lnSpc>
            </a:pPr>
            <a:r>
              <a:rPr lang="en-US" sz="1700">
                <a:latin typeface="Trebuchet MS" panose="020B0603020202020204"/>
              </a:rPr>
              <a:t>details = </a:t>
            </a:r>
            <a:r>
              <a:rPr lang="en-US" sz="1700">
                <a:solidFill>
                  <a:srgbClr val="010087"/>
                </a:solidFill>
                <a:latin typeface="Trebuchet MS" panose="020B0603020202020204"/>
              </a:rPr>
              <a:t>function(name)</a:t>
            </a:r>
            <a:endParaRPr lang="en-US" sz="1700">
              <a:solidFill>
                <a:srgbClr val="010087"/>
              </a:solidFill>
              <a:latin typeface="Trebuchet MS" panose="020B0603020202020204"/>
            </a:endParaRPr>
          </a:p>
          <a:p>
            <a:pPr marL="228600" indent="0" algn="just">
              <a:spcAft>
                <a:spcPts val="1050"/>
              </a:spcAft>
            </a:pPr>
            <a:r>
              <a:rPr lang="en-US" sz="1600">
                <a:latin typeface="Consolas" panose="020B0609020204030204"/>
              </a:rPr>
              <a:t>_j-    </a:t>
            </a:r>
            <a:r>
              <a:rPr lang="en-US" sz="1600">
                <a:solidFill>
                  <a:srgbClr val="010087"/>
                </a:solidFill>
                <a:latin typeface="Consolas" panose="020B0609020204030204"/>
              </a:rPr>
              <a:t>sayHello=function(n){var </a:t>
            </a:r>
            <a:r>
              <a:rPr lang="en-US" sz="1600">
                <a:solidFill>
                  <a:srgbClr val="5F0C0B"/>
                </a:solidFill>
                <a:latin typeface="Consolas" panose="020B0609020204030204"/>
              </a:rPr>
              <a:t>t="Hello</a:t>
            </a:r>
            <a:r>
              <a:rPr lang="en-US" sz="1600" baseline="30000">
                <a:solidFill>
                  <a:srgbClr val="5F0C0B"/>
                </a:solidFill>
                <a:latin typeface="Consolas" panose="020B0609020204030204"/>
              </a:rPr>
              <a:t>,,</a:t>
            </a:r>
            <a:r>
              <a:rPr lang="en-US" sz="1600">
                <a:solidFill>
                  <a:srgbClr val="5F0C0B"/>
                </a:solidFill>
                <a:latin typeface="Consolas" panose="020B0609020204030204"/>
              </a:rPr>
              <a:t>+n;</a:t>
            </a:r>
            <a:r>
              <a:rPr lang="en-US" sz="1600">
                <a:latin typeface="Consolas" panose="020B0609020204030204"/>
              </a:rPr>
              <a:t>alert(t)}</a:t>
            </a:r>
            <a:endParaRPr lang="en-US" sz="1600">
              <a:latin typeface="Consolas" panose="020B0609020204030204"/>
            </a:endParaRPr>
          </a:p>
          <a:p>
            <a:pPr marL="228600" indent="0" algn="just">
              <a:lnSpc>
                <a:spcPts val="2400"/>
              </a:lnSpc>
            </a:pPr>
            <a:r>
              <a:rPr lang="en-US" sz="1700">
                <a:solidFill>
                  <a:srgbClr val="008000"/>
                </a:solidFill>
                <a:latin typeface="Trebuchet MS" panose="020B0603020202020204"/>
              </a:rPr>
              <a:t>//this is comment</a:t>
            </a:r>
            <a:endParaRPr lang="en-US" sz="1700">
              <a:solidFill>
                <a:srgbClr val="008000"/>
              </a:solidFill>
              <a:latin typeface="Trebuchet MS" panose="020B0603020202020204"/>
            </a:endParaRPr>
          </a:p>
          <a:p>
            <a:pPr marL="508000" marR="7073900" indent="0">
              <a:lnSpc>
                <a:spcPts val="2400"/>
              </a:lnSpc>
              <a:spcAft>
                <a:spcPts val="210"/>
              </a:spcAft>
            </a:pPr>
            <a:r>
              <a:rPr lang="en-US" sz="1700">
                <a:solidFill>
                  <a:srgbClr val="0000FC"/>
                </a:solidFill>
                <a:latin typeface="Trebuchet MS" panose="020B0603020202020204"/>
              </a:rPr>
              <a:t>var </a:t>
            </a:r>
            <a:r>
              <a:rPr lang="en-US" sz="1700">
                <a:latin typeface="Trebuchet MS" panose="020B0603020202020204"/>
              </a:rPr>
              <a:t>msg= </a:t>
            </a:r>
            <a:r>
              <a:rPr lang="en-US" sz="1700">
                <a:solidFill>
                  <a:srgbClr val="9C1413"/>
                </a:solidFill>
                <a:latin typeface="Trebuchet MS" panose="020B0603020202020204"/>
              </a:rPr>
              <a:t>"Hello"+ </a:t>
            </a:r>
            <a:r>
              <a:rPr lang="en-US" sz="1700">
                <a:latin typeface="Trebuchet MS" panose="020B0603020202020204"/>
              </a:rPr>
              <a:t>name; alert(msg);</a:t>
            </a:r>
            <a:endParaRPr lang="en-US" sz="1700">
              <a:latin typeface="Trebuchet MS" panose="020B0603020202020204"/>
            </a:endParaRPr>
          </a:p>
          <a:p>
            <a:pPr marL="228600" indent="0"/>
            <a:r>
              <a:rPr lang="en-US" sz="2600">
                <a:latin typeface="Calibri" panose="020F0502020204030204"/>
              </a:rPr>
              <a:t>&gt;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68680"/>
            <a:ext cx="8244840" cy="515112"/>
          </a:xfrm>
          <a:prstGeom prst="rect">
            <a:avLst/>
          </a:prstGeom>
        </p:spPr>
        <p:txBody>
          <a:bodyPr wrap="none" lIns="0" tIns="0" rIns="0" bIns="0">
            <a:noAutofit/>
          </a:bodyPr>
          <a:p>
            <a:pPr indent="0">
              <a:spcAft>
                <a:spcPts val="3570"/>
              </a:spcAft>
            </a:pPr>
            <a:r>
              <a:rPr lang="en-US" sz="4300">
                <a:latin typeface="Calibri" panose="020F0502020204030204"/>
              </a:rPr>
              <a:t>Error handling in MVC with log entry</a:t>
            </a:r>
            <a:endParaRPr lang="en-US" sz="4300">
              <a:latin typeface="Calibri" panose="020F0502020204030204"/>
            </a:endParaRPr>
          </a:p>
        </p:txBody>
      </p:sp>
      <p:sp>
        <p:nvSpPr>
          <p:cNvPr id="3" name="Rectangles 2"/>
          <p:cNvSpPr/>
          <p:nvPr/>
        </p:nvSpPr>
        <p:spPr>
          <a:xfrm>
            <a:off x="1185672" y="1929384"/>
            <a:ext cx="9400032" cy="816864"/>
          </a:xfrm>
          <a:prstGeom prst="rect">
            <a:avLst/>
          </a:prstGeom>
        </p:spPr>
        <p:txBody>
          <a:bodyPr lIns="0" tIns="0" rIns="0" bIns="0">
            <a:noAutofit/>
          </a:bodyPr>
          <a:p>
            <a:pPr indent="0">
              <a:spcAft>
                <a:spcPts val="1260"/>
              </a:spcAft>
            </a:pPr>
            <a:r>
              <a:rPr lang="en-US" sz="2600">
                <a:latin typeface="Calibri" panose="020F0502020204030204"/>
              </a:rPr>
              <a:t>HandleError is the default bulit-in exception filter in ASP.NET MVC</a:t>
            </a:r>
            <a:endParaRPr lang="en-US" sz="2600">
              <a:latin typeface="Calibri" panose="020F0502020204030204"/>
            </a:endParaRPr>
          </a:p>
          <a:p>
            <a:pPr indent="0">
              <a:lnSpc>
                <a:spcPts val="3025"/>
              </a:lnSpc>
              <a:spcAft>
                <a:spcPts val="630"/>
              </a:spcAft>
            </a:pPr>
            <a:r>
              <a:rPr lang="en-US" sz="2600">
                <a:latin typeface="Calibri" panose="020F0502020204030204"/>
              </a:rPr>
              <a:t>HandleError Attribute filter works only when custom errors are </a:t>
            </a:r>
            <a:endParaRPr lang="en-US" sz="2600">
              <a:latin typeface="Calibri" panose="020F0502020204030204"/>
            </a:endParaRPr>
          </a:p>
        </p:txBody>
      </p:sp>
      <p:sp>
        <p:nvSpPr>
          <p:cNvPr id="4" name="Rectangles 3"/>
          <p:cNvSpPr/>
          <p:nvPr/>
        </p:nvSpPr>
        <p:spPr>
          <a:xfrm>
            <a:off x="1167384" y="2819400"/>
            <a:ext cx="7199376" cy="310896"/>
          </a:xfrm>
          <a:prstGeom prst="rect">
            <a:avLst/>
          </a:prstGeom>
        </p:spPr>
        <p:txBody>
          <a:bodyPr wrap="none" lIns="0" tIns="0" rIns="0" bIns="0">
            <a:noAutofit/>
          </a:bodyPr>
          <a:p>
            <a:pPr indent="0">
              <a:lnSpc>
                <a:spcPts val="3025"/>
              </a:lnSpc>
              <a:spcAft>
                <a:spcPts val="630"/>
              </a:spcAft>
            </a:pPr>
            <a:r>
              <a:rPr lang="en-US" sz="2600">
                <a:latin typeface="Calibri" panose="020F0502020204030204"/>
              </a:rPr>
              <a:t>enabled in the Web.config file of your application.</a:t>
            </a:r>
            <a:endParaRPr lang="en-US" sz="2600">
              <a:latin typeface="Calibri" panose="020F0502020204030204"/>
            </a:endParaRPr>
          </a:p>
        </p:txBody>
      </p:sp>
      <p:sp>
        <p:nvSpPr>
          <p:cNvPr id="5" name="Rectangles 4"/>
          <p:cNvSpPr/>
          <p:nvPr/>
        </p:nvSpPr>
        <p:spPr>
          <a:xfrm>
            <a:off x="8705088" y="3023616"/>
            <a:ext cx="1011936" cy="207264"/>
          </a:xfrm>
          <a:prstGeom prst="rect">
            <a:avLst/>
          </a:prstGeom>
        </p:spPr>
        <p:txBody>
          <a:bodyPr wrap="none" lIns="0" tIns="0" rIns="0" bIns="0">
            <a:noAutofit/>
          </a:bodyPr>
          <a:p>
            <a:pPr indent="0"/>
            <a:r>
              <a:rPr lang="en-US" sz="1600">
                <a:solidFill>
                  <a:srgbClr val="FC0000"/>
                </a:solidFill>
                <a:latin typeface="Arial" panose="020B0604020202020204"/>
              </a:rPr>
              <a:t>Controller</a:t>
            </a:r>
            <a:endParaRPr lang="en-US" sz="1600">
              <a:solidFill>
                <a:srgbClr val="FC0000"/>
              </a:solidFill>
              <a:latin typeface="Arial" panose="020B0604020202020204"/>
            </a:endParaRPr>
          </a:p>
        </p:txBody>
      </p:sp>
      <p:sp>
        <p:nvSpPr>
          <p:cNvPr id="6" name="Rectangles 5"/>
          <p:cNvSpPr/>
          <p:nvPr/>
        </p:nvSpPr>
        <p:spPr>
          <a:xfrm>
            <a:off x="2380488" y="3441192"/>
            <a:ext cx="1450848" cy="213360"/>
          </a:xfrm>
          <a:prstGeom prst="rect">
            <a:avLst/>
          </a:prstGeom>
          <a:solidFill>
            <a:srgbClr val="E6E6E6"/>
          </a:solidFill>
        </p:spPr>
        <p:txBody>
          <a:bodyPr wrap="none" lIns="0" tIns="0" rIns="0" bIns="0">
            <a:noAutofit/>
          </a:bodyPr>
          <a:p>
            <a:pPr indent="0">
              <a:lnSpc>
                <a:spcPts val="2160"/>
              </a:lnSpc>
            </a:pPr>
            <a:r>
              <a:rPr lang="en-US" sz="1700">
                <a:solidFill>
                  <a:srgbClr val="332F38"/>
                </a:solidFill>
                <a:latin typeface="Trebuchet MS" panose="020B0603020202020204"/>
              </a:rPr>
              <a:t>&lt;system.web&gt;</a:t>
            </a:r>
            <a:endParaRPr lang="en-US" sz="1700">
              <a:solidFill>
                <a:srgbClr val="332F38"/>
              </a:solidFill>
              <a:latin typeface="Trebuchet MS" panose="020B0603020202020204"/>
            </a:endParaRPr>
          </a:p>
        </p:txBody>
      </p:sp>
      <p:sp>
        <p:nvSpPr>
          <p:cNvPr id="7" name="Rectangles 6"/>
          <p:cNvSpPr/>
          <p:nvPr/>
        </p:nvSpPr>
        <p:spPr>
          <a:xfrm>
            <a:off x="2679192" y="3721608"/>
            <a:ext cx="2660904" cy="161544"/>
          </a:xfrm>
          <a:prstGeom prst="rect">
            <a:avLst/>
          </a:prstGeom>
          <a:solidFill>
            <a:srgbClr val="E6E6E6"/>
          </a:solidFill>
        </p:spPr>
        <p:txBody>
          <a:bodyPr wrap="none" lIns="0" tIns="0" rIns="0" bIns="0">
            <a:noAutofit/>
          </a:bodyPr>
          <a:p>
            <a:pPr indent="0">
              <a:lnSpc>
                <a:spcPts val="2160"/>
              </a:lnSpc>
            </a:pPr>
            <a:r>
              <a:rPr lang="en-US" sz="1700" b="1">
                <a:latin typeface="Calibri" panose="020F0502020204030204"/>
              </a:rPr>
              <a:t>&lt;customErrors mode="On"&gt;</a:t>
            </a:r>
            <a:endParaRPr lang="en-US" sz="1700" b="1">
              <a:latin typeface="Calibri" panose="020F0502020204030204"/>
            </a:endParaRPr>
          </a:p>
        </p:txBody>
      </p:sp>
      <p:sp>
        <p:nvSpPr>
          <p:cNvPr id="8" name="Rectangles 7"/>
          <p:cNvSpPr/>
          <p:nvPr/>
        </p:nvSpPr>
        <p:spPr>
          <a:xfrm>
            <a:off x="2633472" y="3989832"/>
            <a:ext cx="6214872" cy="472440"/>
          </a:xfrm>
          <a:prstGeom prst="rect">
            <a:avLst/>
          </a:prstGeom>
          <a:solidFill>
            <a:srgbClr val="E6E6E6"/>
          </a:solidFill>
        </p:spPr>
        <p:txBody>
          <a:bodyPr lIns="0" tIns="0" rIns="0" bIns="0">
            <a:noAutofit/>
          </a:bodyPr>
          <a:p>
            <a:pPr indent="800100">
              <a:lnSpc>
                <a:spcPts val="2160"/>
              </a:lnSpc>
            </a:pPr>
            <a:r>
              <a:rPr lang="en-US" sz="1700" b="1">
                <a:latin typeface="Calibri" panose="020F0502020204030204"/>
              </a:rPr>
              <a:t>&lt;error statusCode="404" redirect="~/Error/NotFound"/&gt; &lt;/customErrors&gt;</a:t>
            </a:r>
            <a:endParaRPr lang="en-US" sz="1700" b="1">
              <a:latin typeface="Calibri" panose="020F0502020204030204"/>
            </a:endParaRPr>
          </a:p>
        </p:txBody>
      </p:sp>
      <p:sp>
        <p:nvSpPr>
          <p:cNvPr id="9" name="Rectangles 8"/>
          <p:cNvSpPr/>
          <p:nvPr/>
        </p:nvSpPr>
        <p:spPr>
          <a:xfrm>
            <a:off x="2380488" y="4538472"/>
            <a:ext cx="1511808" cy="213360"/>
          </a:xfrm>
          <a:prstGeom prst="rect">
            <a:avLst/>
          </a:prstGeom>
          <a:solidFill>
            <a:srgbClr val="E6E6E6"/>
          </a:solidFill>
        </p:spPr>
        <p:txBody>
          <a:bodyPr wrap="none" lIns="0" tIns="0" rIns="0" bIns="0">
            <a:noAutofit/>
          </a:bodyPr>
          <a:p>
            <a:pPr indent="0">
              <a:lnSpc>
                <a:spcPts val="2160"/>
              </a:lnSpc>
              <a:spcAft>
                <a:spcPts val="2310"/>
              </a:spcAft>
            </a:pPr>
            <a:r>
              <a:rPr lang="en-US" sz="1700">
                <a:solidFill>
                  <a:srgbClr val="332F38"/>
                </a:solidFill>
                <a:latin typeface="Trebuchet MS" panose="020B0603020202020204"/>
              </a:rPr>
              <a:t>&lt;/system.web&gt;</a:t>
            </a:r>
            <a:endParaRPr lang="en-US" sz="1700">
              <a:solidFill>
                <a:srgbClr val="332F38"/>
              </a:solidFill>
              <a:latin typeface="Trebuchet MS" panose="020B0603020202020204"/>
            </a:endParaRPr>
          </a:p>
        </p:txBody>
      </p:sp>
      <p:sp>
        <p:nvSpPr>
          <p:cNvPr id="10" name="Rectangles 9"/>
          <p:cNvSpPr/>
          <p:nvPr/>
        </p:nvSpPr>
        <p:spPr>
          <a:xfrm>
            <a:off x="8820912" y="5236464"/>
            <a:ext cx="676656" cy="201168"/>
          </a:xfrm>
          <a:prstGeom prst="rect">
            <a:avLst/>
          </a:prstGeom>
        </p:spPr>
        <p:txBody>
          <a:bodyPr wrap="none" lIns="0" tIns="0" rIns="0" bIns="0">
            <a:noAutofit/>
          </a:bodyPr>
          <a:p>
            <a:pPr indent="0">
              <a:spcBef>
                <a:spcPts val="2310"/>
              </a:spcBef>
            </a:pPr>
            <a:r>
              <a:rPr lang="en-US" sz="1600">
                <a:solidFill>
                  <a:srgbClr val="FC0000"/>
                </a:solidFill>
                <a:latin typeface="Arial" panose="020B0604020202020204"/>
              </a:rPr>
              <a:t>Action</a:t>
            </a:r>
            <a:endParaRPr lang="en-US" sz="1600">
              <a:solidFill>
                <a:srgbClr val="FC0000"/>
              </a:solidFill>
              <a:latin typeface="Arial" panose="020B0604020202020204"/>
            </a:endParaRPr>
          </a:p>
        </p:txBody>
      </p:sp>
      <p:sp>
        <p:nvSpPr>
          <p:cNvPr id="11" name="Rectangles 10"/>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2" name="Rectangles 11"/>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3020568" cy="499872"/>
          </a:xfrm>
          <a:prstGeom prst="rect">
            <a:avLst/>
          </a:prstGeom>
        </p:spPr>
        <p:txBody>
          <a:bodyPr wrap="none" lIns="0" tIns="0" rIns="0" bIns="0">
            <a:noAutofit/>
          </a:bodyPr>
          <a:p>
            <a:pPr indent="0"/>
            <a:r>
              <a:rPr lang="en-US" sz="4200">
                <a:latin typeface="Calibri" panose="020F0502020204030204"/>
              </a:rPr>
              <a:t>MVC Security</a:t>
            </a:r>
            <a:endParaRPr lang="en-US" sz="4200">
              <a:latin typeface="Calibri" panose="020F0502020204030204"/>
            </a:endParaRPr>
          </a:p>
        </p:txBody>
      </p:sp>
      <p:sp>
        <p:nvSpPr>
          <p:cNvPr id="3" name="Rectangles 2"/>
          <p:cNvSpPr/>
          <p:nvPr/>
        </p:nvSpPr>
        <p:spPr>
          <a:xfrm>
            <a:off x="981456" y="1908048"/>
            <a:ext cx="10119360" cy="2008632"/>
          </a:xfrm>
          <a:prstGeom prst="rect">
            <a:avLst/>
          </a:prstGeom>
        </p:spPr>
        <p:txBody>
          <a:bodyPr lIns="0" tIns="0" rIns="0" bIns="0">
            <a:noAutofit/>
          </a:bodyPr>
          <a:p>
            <a:pPr marL="189230" indent="-241300">
              <a:lnSpc>
                <a:spcPts val="3000"/>
              </a:lnSpc>
              <a:spcAft>
                <a:spcPts val="630"/>
              </a:spcAft>
            </a:pPr>
            <a:r>
              <a:rPr lang="en-US" sz="2600">
                <a:latin typeface="Calibri" panose="020F0502020204030204"/>
              </a:rPr>
              <a:t>• MVC Security </a:t>
            </a:r>
            <a:r>
              <a:rPr lang="en-US" sz="2600">
                <a:solidFill>
                  <a:srgbClr val="FC0000"/>
                </a:solidFill>
                <a:latin typeface="Calibri" panose="020F0502020204030204"/>
              </a:rPr>
              <a:t>implements security features </a:t>
            </a:r>
            <a:r>
              <a:rPr lang="en-US" sz="2600">
                <a:latin typeface="Calibri" panose="020F0502020204030204"/>
              </a:rPr>
              <a:t>in the application. It also supports new membership features included with ASP.NET and available for use from ASP.NET MVC.</a:t>
            </a:r>
            <a:endParaRPr lang="en-US" sz="2600">
              <a:latin typeface="Calibri" panose="020F0502020204030204"/>
            </a:endParaRPr>
          </a:p>
          <a:p>
            <a:pPr marL="189230" indent="-241300">
              <a:lnSpc>
                <a:spcPts val="3025"/>
              </a:lnSpc>
            </a:pPr>
            <a:r>
              <a:rPr lang="en-US" sz="2600">
                <a:latin typeface="Calibri" panose="020F0502020204030204"/>
              </a:rPr>
              <a:t>•Also it has the </a:t>
            </a:r>
            <a:r>
              <a:rPr lang="en-US" sz="2600">
                <a:solidFill>
                  <a:srgbClr val="FC0000"/>
                </a:solidFill>
                <a:latin typeface="Calibri" panose="020F0502020204030204"/>
              </a:rPr>
              <a:t>new identity components </a:t>
            </a:r>
            <a:r>
              <a:rPr lang="en-US" sz="2600">
                <a:latin typeface="Calibri" panose="020F0502020204030204"/>
              </a:rPr>
              <a:t>that is a part ofASP.NET and see how to </a:t>
            </a:r>
            <a:r>
              <a:rPr lang="en-US" sz="2600">
                <a:solidFill>
                  <a:srgbClr val="FC0000"/>
                </a:solidFill>
                <a:latin typeface="Calibri" panose="020F0502020204030204"/>
              </a:rPr>
              <a:t>customize membership </a:t>
            </a:r>
            <a:r>
              <a:rPr lang="en-US" sz="2600">
                <a:latin typeface="Calibri" panose="020F0502020204030204"/>
              </a:rPr>
              <a:t>for our </a:t>
            </a:r>
            <a:r>
              <a:rPr lang="en-US" sz="2600">
                <a:solidFill>
                  <a:srgbClr val="FC0000"/>
                </a:solidFill>
                <a:latin typeface="Calibri" panose="020F0502020204030204"/>
              </a:rPr>
              <a:t>users </a:t>
            </a:r>
            <a:r>
              <a:rPr lang="en-US" sz="2600">
                <a:latin typeface="Calibri" panose="020F0502020204030204"/>
              </a:rPr>
              <a:t>and </a:t>
            </a:r>
            <a:r>
              <a:rPr lang="en-US" sz="2600">
                <a:solidFill>
                  <a:srgbClr val="FC0000"/>
                </a:solidFill>
                <a:latin typeface="Calibri" panose="020F0502020204030204"/>
              </a:rPr>
              <a:t>roles.</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3020568" cy="499872"/>
          </a:xfrm>
          <a:prstGeom prst="rect">
            <a:avLst/>
          </a:prstGeom>
        </p:spPr>
        <p:txBody>
          <a:bodyPr wrap="none" lIns="0" tIns="0" rIns="0" bIns="0">
            <a:noAutofit/>
          </a:bodyPr>
          <a:p>
            <a:pPr indent="0"/>
            <a:r>
              <a:rPr lang="en-US" sz="4200">
                <a:latin typeface="Calibri" panose="020F0502020204030204"/>
              </a:rPr>
              <a:t>MVC Security</a:t>
            </a:r>
            <a:endParaRPr lang="en-US" sz="4200">
              <a:latin typeface="Calibri" panose="020F0502020204030204"/>
            </a:endParaRPr>
          </a:p>
        </p:txBody>
      </p:sp>
      <p:sp>
        <p:nvSpPr>
          <p:cNvPr id="3" name="Rectangles 2"/>
          <p:cNvSpPr/>
          <p:nvPr/>
        </p:nvSpPr>
        <p:spPr>
          <a:xfrm>
            <a:off x="405384" y="1773936"/>
            <a:ext cx="3526536" cy="3483864"/>
          </a:xfrm>
          <a:prstGeom prst="rect">
            <a:avLst/>
          </a:prstGeom>
        </p:spPr>
        <p:txBody>
          <a:bodyPr lIns="0" tIns="0" rIns="0" bIns="0">
            <a:noAutofit/>
          </a:bodyPr>
          <a:p>
            <a:pPr indent="0">
              <a:lnSpc>
                <a:spcPts val="3000"/>
              </a:lnSpc>
              <a:spcAft>
                <a:spcPts val="630"/>
              </a:spcAft>
            </a:pPr>
            <a:r>
              <a:rPr lang="en-US" sz="2600">
                <a:solidFill>
                  <a:srgbClr val="00AD50"/>
                </a:solidFill>
                <a:latin typeface="Calibri" panose="020F0502020204030204"/>
              </a:rPr>
              <a:t>Authentication </a:t>
            </a:r>
            <a:r>
              <a:rPr lang="en-US" sz="2600">
                <a:latin typeface="Calibri" panose="020F0502020204030204"/>
              </a:rPr>
              <a:t>of user means </a:t>
            </a:r>
            <a:r>
              <a:rPr lang="en-US" sz="2600">
                <a:solidFill>
                  <a:srgbClr val="FC0000"/>
                </a:solidFill>
                <a:latin typeface="Calibri" panose="020F0502020204030204"/>
              </a:rPr>
              <a:t>verifying the identity of the user. </a:t>
            </a:r>
            <a:r>
              <a:rPr lang="en-US" sz="2600">
                <a:latin typeface="Calibri" panose="020F0502020204030204"/>
              </a:rPr>
              <a:t>This is really important.</a:t>
            </a:r>
            <a:endParaRPr lang="en-US" sz="2600">
              <a:latin typeface="Calibri" panose="020F0502020204030204"/>
            </a:endParaRPr>
          </a:p>
          <a:p>
            <a:pPr indent="0">
              <a:lnSpc>
                <a:spcPts val="3025"/>
              </a:lnSpc>
            </a:pPr>
            <a:r>
              <a:rPr lang="en-US" sz="2600">
                <a:latin typeface="Calibri" panose="020F0502020204030204"/>
              </a:rPr>
              <a:t>You might need to </a:t>
            </a:r>
            <a:r>
              <a:rPr lang="en-US" sz="2600">
                <a:solidFill>
                  <a:srgbClr val="FC0000"/>
                </a:solidFill>
                <a:latin typeface="Calibri" panose="020F0502020204030204"/>
              </a:rPr>
              <a:t>present your application only to the</a:t>
            </a:r>
            <a:endParaRPr lang="en-US" sz="2600">
              <a:solidFill>
                <a:srgbClr val="FC0000"/>
              </a:solidFill>
              <a:latin typeface="Calibri" panose="020F0502020204030204"/>
            </a:endParaRPr>
          </a:p>
          <a:p>
            <a:pPr indent="0">
              <a:lnSpc>
                <a:spcPts val="3025"/>
              </a:lnSpc>
            </a:pPr>
            <a:r>
              <a:rPr lang="en-US" sz="2600">
                <a:solidFill>
                  <a:srgbClr val="FC0000"/>
                </a:solidFill>
                <a:latin typeface="Calibri" panose="020F0502020204030204"/>
              </a:rPr>
              <a:t>authenticated users </a:t>
            </a:r>
            <a:r>
              <a:rPr lang="en-US" sz="2600">
                <a:latin typeface="Calibri" panose="020F0502020204030204"/>
              </a:rPr>
              <a:t>for obvious reasons.</a:t>
            </a:r>
            <a:endParaRPr lang="en-US" sz="2600">
              <a:latin typeface="Calibri" panose="020F0502020204030204"/>
            </a:endParaRPr>
          </a:p>
        </p:txBody>
      </p:sp>
      <p:sp>
        <p:nvSpPr>
          <p:cNvPr id="4" name="Rectangles 3"/>
          <p:cNvSpPr/>
          <p:nvPr/>
        </p:nvSpPr>
        <p:spPr>
          <a:xfrm>
            <a:off x="11759184" y="1136904"/>
            <a:ext cx="368808" cy="106680"/>
          </a:xfrm>
          <a:prstGeom prst="rect">
            <a:avLst/>
          </a:prstGeom>
        </p:spPr>
        <p:txBody>
          <a:bodyPr wrap="none" lIns="0" tIns="0" rIns="0" bIns="0">
            <a:noAutofit/>
          </a:bodyPr>
          <a:p>
            <a:pPr indent="0"/>
            <a:r>
              <a:rPr lang="en-US" sz="1050">
                <a:solidFill>
                  <a:srgbClr val="332F38"/>
                </a:solidFill>
                <a:latin typeface="Arial" panose="020B0604020202020204"/>
              </a:rPr>
              <a:t>n x</a:t>
            </a:r>
            <a:endParaRPr lang="en-US" sz="1050">
              <a:solidFill>
                <a:srgbClr val="332F38"/>
              </a:solidFill>
              <a:latin typeface="Arial" panose="020B0604020202020204"/>
            </a:endParaRPr>
          </a:p>
        </p:txBody>
      </p:sp>
      <p:sp>
        <p:nvSpPr>
          <p:cNvPr id="5" name="Rectangles 4"/>
          <p:cNvSpPr/>
          <p:nvPr/>
        </p:nvSpPr>
        <p:spPr>
          <a:xfrm>
            <a:off x="4468368" y="1402080"/>
            <a:ext cx="4785360" cy="301752"/>
          </a:xfrm>
          <a:prstGeom prst="rect">
            <a:avLst/>
          </a:prstGeom>
        </p:spPr>
        <p:txBody>
          <a:bodyPr wrap="none" lIns="0" tIns="0" rIns="0" bIns="0">
            <a:noAutofit/>
          </a:bodyPr>
          <a:p>
            <a:pPr indent="0"/>
            <a:r>
              <a:rPr lang="en-US" sz="2300">
                <a:solidFill>
                  <a:srgbClr val="1C1929"/>
                </a:solidFill>
                <a:latin typeface="Calibri" panose="020F0502020204030204"/>
              </a:rPr>
              <a:t>Create a new ASP.NET Web Application</a:t>
            </a:r>
            <a:endParaRPr lang="en-US" sz="2300">
              <a:solidFill>
                <a:srgbClr val="1C1929"/>
              </a:solidFill>
              <a:latin typeface="Calibri" panose="020F0502020204030204"/>
            </a:endParaRPr>
          </a:p>
        </p:txBody>
      </p:sp>
      <p:sp>
        <p:nvSpPr>
          <p:cNvPr id="6" name="Rectangles 5"/>
          <p:cNvSpPr/>
          <p:nvPr/>
        </p:nvSpPr>
        <p:spPr>
          <a:xfrm>
            <a:off x="4581144" y="2057400"/>
            <a:ext cx="4834128" cy="402336"/>
          </a:xfrm>
          <a:prstGeom prst="rect">
            <a:avLst/>
          </a:prstGeom>
        </p:spPr>
        <p:txBody>
          <a:bodyPr lIns="0" tIns="0" rIns="0" bIns="0">
            <a:noAutofit/>
          </a:bodyPr>
          <a:p>
            <a:pPr indent="0">
              <a:spcAft>
                <a:spcPts val="630"/>
              </a:spcAft>
            </a:pPr>
            <a:r>
              <a:rPr lang="en-US" sz="950" b="1">
                <a:solidFill>
                  <a:srgbClr val="45464E"/>
                </a:solidFill>
                <a:latin typeface="Calibri" panose="020F0502020204030204"/>
              </a:rPr>
              <a:t>r^j </a:t>
            </a:r>
            <a:r>
              <a:rPr lang="en-US" sz="950" b="1">
                <a:solidFill>
                  <a:srgbClr val="1C1929"/>
                </a:solidFill>
                <a:latin typeface="Calibri" panose="020F0502020204030204"/>
              </a:rPr>
              <a:t>Empty</a:t>
            </a:r>
            <a:endParaRPr lang="en-US" sz="950" b="1">
              <a:solidFill>
                <a:srgbClr val="1C1929"/>
              </a:solidFill>
              <a:latin typeface="Calibri" panose="020F0502020204030204"/>
            </a:endParaRPr>
          </a:p>
          <a:p>
            <a:pPr indent="0" algn="r"/>
            <a:r>
              <a:rPr lang="en-US" sz="750">
                <a:solidFill>
                  <a:srgbClr val="45464E"/>
                </a:solidFill>
                <a:latin typeface="Constantia" panose="02030602050306030303"/>
              </a:rPr>
              <a:t>An empty project template for creating ASP.NET applications. This template does not have any content in it.</a:t>
            </a:r>
            <a:endParaRPr lang="en-US" sz="750">
              <a:solidFill>
                <a:srgbClr val="45464E"/>
              </a:solidFill>
              <a:latin typeface="Constantia" panose="02030602050306030303"/>
            </a:endParaRPr>
          </a:p>
        </p:txBody>
      </p:sp>
      <p:sp>
        <p:nvSpPr>
          <p:cNvPr id="7" name="Rectangles 6"/>
          <p:cNvSpPr/>
          <p:nvPr/>
        </p:nvSpPr>
        <p:spPr>
          <a:xfrm>
            <a:off x="4587240" y="2648712"/>
            <a:ext cx="5065776" cy="667512"/>
          </a:xfrm>
          <a:prstGeom prst="rect">
            <a:avLst/>
          </a:prstGeom>
        </p:spPr>
        <p:txBody>
          <a:bodyPr lIns="0" tIns="0" rIns="0" bIns="0">
            <a:noAutofit/>
          </a:bodyPr>
          <a:p>
            <a:pPr marL="190500" indent="0">
              <a:spcAft>
                <a:spcPts val="630"/>
              </a:spcAft>
            </a:pPr>
            <a:r>
              <a:rPr lang="en-US" sz="950" b="1">
                <a:solidFill>
                  <a:srgbClr val="1C1929"/>
                </a:solidFill>
                <a:latin typeface="Calibri" panose="020F0502020204030204"/>
              </a:rPr>
              <a:t>j Web Forms</a:t>
            </a:r>
            <a:endParaRPr lang="en-US" sz="950" b="1">
              <a:solidFill>
                <a:srgbClr val="1C1929"/>
              </a:solidFill>
              <a:latin typeface="Calibri" panose="020F0502020204030204"/>
            </a:endParaRPr>
          </a:p>
          <a:p>
            <a:pPr marL="317500" indent="0" algn="just">
              <a:lnSpc>
                <a:spcPts val="1030"/>
              </a:lnSpc>
            </a:pPr>
            <a:r>
              <a:rPr lang="en-US" sz="750">
                <a:solidFill>
                  <a:srgbClr val="45464E"/>
                </a:solidFill>
                <a:latin typeface="Constantia" panose="02030602050306030303"/>
              </a:rPr>
              <a:t>A project template for creating ASP.NET Web Forms applications. ASP.NET Web Forms lets you build dynamic wel using a familiar drag-and-drop, event-driven model. A design surface and hundreds of controls and components you rapidly build sophisticated, powerful Ul-driven sites with data access.</a:t>
            </a:r>
            <a:endParaRPr lang="en-US" sz="750">
              <a:solidFill>
                <a:srgbClr val="45464E"/>
              </a:solidFill>
              <a:latin typeface="Constantia" panose="02030602050306030303"/>
            </a:endParaRPr>
          </a:p>
        </p:txBody>
      </p:sp>
      <p:sp>
        <p:nvSpPr>
          <p:cNvPr id="8" name="Rectangles 7"/>
          <p:cNvSpPr/>
          <p:nvPr/>
        </p:nvSpPr>
        <p:spPr>
          <a:xfrm>
            <a:off x="10137648" y="3383280"/>
            <a:ext cx="1304544" cy="316992"/>
          </a:xfrm>
          <a:prstGeom prst="rect">
            <a:avLst/>
          </a:prstGeom>
        </p:spPr>
        <p:txBody>
          <a:bodyPr lIns="0" tIns="0" rIns="0" bIns="0">
            <a:noAutofit/>
          </a:bodyPr>
          <a:p>
            <a:pPr indent="0" algn="just">
              <a:spcAft>
                <a:spcPts val="210"/>
              </a:spcAft>
            </a:pPr>
            <a:r>
              <a:rPr lang="en-US" sz="750">
                <a:solidFill>
                  <a:srgbClr val="A6A4A6"/>
                </a:solidFill>
                <a:latin typeface="Constantia" panose="02030602050306030303"/>
              </a:rPr>
              <a:t>✓ </a:t>
            </a:r>
            <a:r>
              <a:rPr lang="en-US" sz="750">
                <a:solidFill>
                  <a:srgbClr val="888888"/>
                </a:solidFill>
                <a:latin typeface="Constantia" panose="02030602050306030303"/>
              </a:rPr>
              <a:t>MVC</a:t>
            </a:r>
            <a:endParaRPr lang="en-US" sz="750">
              <a:solidFill>
                <a:srgbClr val="888888"/>
              </a:solidFill>
              <a:latin typeface="Constantia" panose="02030602050306030303"/>
            </a:endParaRPr>
          </a:p>
          <a:p>
            <a:pPr indent="0" algn="just"/>
            <a:r>
              <a:rPr lang="en-US" sz="750">
                <a:solidFill>
                  <a:srgbClr val="888888"/>
                </a:solidFill>
                <a:latin typeface="Constantia" panose="02030602050306030303"/>
              </a:rPr>
              <a:t>□    </a:t>
            </a:r>
            <a:r>
              <a:rPr lang="en-US" sz="750">
                <a:solidFill>
                  <a:srgbClr val="45464E"/>
                </a:solidFill>
                <a:latin typeface="Constantia" panose="02030602050306030303"/>
              </a:rPr>
              <a:t>Web API</a:t>
            </a:r>
            <a:endParaRPr lang="en-US" sz="750">
              <a:solidFill>
                <a:srgbClr val="45464E"/>
              </a:solidFill>
              <a:latin typeface="Constantia" panose="02030602050306030303"/>
            </a:endParaRPr>
          </a:p>
        </p:txBody>
      </p:sp>
      <p:sp>
        <p:nvSpPr>
          <p:cNvPr id="9" name="Rectangles 8"/>
          <p:cNvSpPr/>
          <p:nvPr/>
        </p:nvSpPr>
        <p:spPr>
          <a:xfrm>
            <a:off x="10137648" y="4279392"/>
            <a:ext cx="1304544" cy="728472"/>
          </a:xfrm>
          <a:prstGeom prst="rect">
            <a:avLst/>
          </a:prstGeom>
        </p:spPr>
        <p:txBody>
          <a:bodyPr lIns="0" tIns="0" rIns="0" bIns="0">
            <a:noAutofit/>
          </a:bodyPr>
          <a:p>
            <a:pPr marL="177800" indent="-177800">
              <a:spcAft>
                <a:spcPts val="420"/>
              </a:spcAft>
            </a:pPr>
            <a:r>
              <a:rPr lang="en-US" sz="900">
                <a:solidFill>
                  <a:srgbClr val="1C1929"/>
                </a:solidFill>
                <a:latin typeface="Calibri" panose="020F0502020204030204"/>
              </a:rPr>
              <a:t>Advanced</a:t>
            </a:r>
            <a:endParaRPr lang="en-US" sz="900">
              <a:solidFill>
                <a:srgbClr val="1C1929"/>
              </a:solidFill>
              <a:latin typeface="Calibri" panose="020F0502020204030204"/>
            </a:endParaRPr>
          </a:p>
          <a:p>
            <a:pPr marL="177800" indent="-177800">
              <a:spcAft>
                <a:spcPts val="420"/>
              </a:spcAft>
            </a:pPr>
            <a:r>
              <a:rPr lang="en-US" sz="1050" b="1" i="1" u="sng" spc="-100">
                <a:solidFill>
                  <a:srgbClr val="1C1929"/>
                </a:solidFill>
                <a:latin typeface="Consolas" panose="020B0609020204030204"/>
              </a:rPr>
              <a:t>\V\</a:t>
            </a:r>
            <a:r>
              <a:rPr lang="en-US" sz="750">
                <a:solidFill>
                  <a:srgbClr val="1C1929"/>
                </a:solidFill>
                <a:latin typeface="Constantia" panose="02030602050306030303"/>
              </a:rPr>
              <a:t> </a:t>
            </a:r>
            <a:r>
              <a:rPr lang="en-US" sz="750">
                <a:solidFill>
                  <a:srgbClr val="45464E"/>
                </a:solidFill>
                <a:latin typeface="Constantia" panose="02030602050306030303"/>
              </a:rPr>
              <a:t>Configure for HTTPS</a:t>
            </a:r>
            <a:endParaRPr lang="en-US" sz="750">
              <a:solidFill>
                <a:srgbClr val="45464E"/>
              </a:solidFill>
              <a:latin typeface="Constantia" panose="02030602050306030303"/>
            </a:endParaRPr>
          </a:p>
          <a:p>
            <a:pPr marL="177800" indent="-177800">
              <a:lnSpc>
                <a:spcPts val="1415"/>
              </a:lnSpc>
            </a:pPr>
            <a:r>
              <a:rPr lang="en-US" sz="750">
                <a:solidFill>
                  <a:srgbClr val="888888"/>
                </a:solidFill>
                <a:latin typeface="Constantia" panose="02030602050306030303"/>
              </a:rPr>
              <a:t>□    </a:t>
            </a:r>
            <a:r>
              <a:rPr lang="en-US" sz="750">
                <a:solidFill>
                  <a:srgbClr val="45464E"/>
                </a:solidFill>
                <a:latin typeface="Constantia" panose="02030602050306030303"/>
              </a:rPr>
              <a:t>Docker support (Requires </a:t>
            </a:r>
            <a:r>
              <a:rPr lang="en-US" sz="750">
                <a:solidFill>
                  <a:srgbClr val="408EA2"/>
                </a:solidFill>
                <a:latin typeface="Constantia" panose="02030602050306030303"/>
              </a:rPr>
              <a:t>Docker Desktop)</a:t>
            </a:r>
            <a:endParaRPr lang="en-US" sz="750">
              <a:solidFill>
                <a:srgbClr val="408EA2"/>
              </a:solidFill>
              <a:latin typeface="Constantia" panose="02030602050306030303"/>
            </a:endParaRPr>
          </a:p>
        </p:txBody>
      </p:sp>
      <p:sp>
        <p:nvSpPr>
          <p:cNvPr id="10" name="Rectangles 9"/>
          <p:cNvSpPr/>
          <p:nvPr/>
        </p:nvSpPr>
        <p:spPr>
          <a:xfrm>
            <a:off x="4687824" y="3499104"/>
            <a:ext cx="176784" cy="231648"/>
          </a:xfrm>
          <a:prstGeom prst="rect">
            <a:avLst/>
          </a:prstGeom>
          <a:solidFill>
            <a:srgbClr val="E6E6E6"/>
          </a:solidFill>
        </p:spPr>
        <p:txBody>
          <a:bodyPr wrap="none" lIns="0" tIns="0" rIns="0" bIns="0">
            <a:noAutofit/>
          </a:bodyPr>
          <a:p>
            <a:pPr indent="0"/>
            <a:r>
              <a:rPr lang="en-US" sz="1100" b="1" spc="-50">
                <a:solidFill>
                  <a:srgbClr val="45464E"/>
                </a:solidFill>
                <a:latin typeface="Consolas" panose="020B0609020204030204"/>
              </a:rPr>
              <a:t>&gt;J</a:t>
            </a:r>
            <a:endParaRPr lang="en-US" sz="1100" b="1" spc="-50">
              <a:solidFill>
                <a:srgbClr val="45464E"/>
              </a:solidFill>
              <a:latin typeface="Consolas" panose="020B0609020204030204"/>
            </a:endParaRPr>
          </a:p>
        </p:txBody>
      </p:sp>
      <p:sp>
        <p:nvSpPr>
          <p:cNvPr id="11" name="Rectangles 10"/>
          <p:cNvSpPr/>
          <p:nvPr/>
        </p:nvSpPr>
        <p:spPr>
          <a:xfrm>
            <a:off x="4910328" y="3575304"/>
            <a:ext cx="234696" cy="79248"/>
          </a:xfrm>
          <a:prstGeom prst="rect">
            <a:avLst/>
          </a:prstGeom>
          <a:solidFill>
            <a:srgbClr val="E6E6E6"/>
          </a:solidFill>
        </p:spPr>
        <p:txBody>
          <a:bodyPr wrap="none" lIns="0" tIns="0" rIns="0" bIns="0">
            <a:noAutofit/>
          </a:bodyPr>
          <a:p>
            <a:pPr indent="0">
              <a:spcAft>
                <a:spcPts val="630"/>
              </a:spcAft>
            </a:pPr>
            <a:r>
              <a:rPr lang="en-US" sz="950" b="1">
                <a:solidFill>
                  <a:srgbClr val="1C1929"/>
                </a:solidFill>
                <a:latin typeface="Calibri" panose="020F0502020204030204"/>
              </a:rPr>
              <a:t>MVC</a:t>
            </a:r>
            <a:endParaRPr lang="en-US" sz="950" b="1">
              <a:solidFill>
                <a:srgbClr val="1C1929"/>
              </a:solidFill>
              <a:latin typeface="Calibri" panose="020F0502020204030204"/>
            </a:endParaRPr>
          </a:p>
        </p:txBody>
      </p:sp>
      <p:sp>
        <p:nvSpPr>
          <p:cNvPr id="12" name="Rectangles 11"/>
          <p:cNvSpPr/>
          <p:nvPr/>
        </p:nvSpPr>
        <p:spPr>
          <a:xfrm>
            <a:off x="4901184" y="3785616"/>
            <a:ext cx="4974336" cy="362712"/>
          </a:xfrm>
          <a:prstGeom prst="rect">
            <a:avLst/>
          </a:prstGeom>
          <a:solidFill>
            <a:srgbClr val="E6E6E6"/>
          </a:solidFill>
        </p:spPr>
        <p:txBody>
          <a:bodyPr lIns="0" tIns="0" rIns="0" bIns="0">
            <a:noAutofit/>
          </a:bodyPr>
          <a:p>
            <a:pPr indent="0">
              <a:lnSpc>
                <a:spcPts val="1030"/>
              </a:lnSpc>
            </a:pPr>
            <a:r>
              <a:rPr lang="en-US" sz="750">
                <a:solidFill>
                  <a:srgbClr val="45464E"/>
                </a:solidFill>
                <a:latin typeface="Constantia" panose="02030602050306030303"/>
              </a:rPr>
              <a:t>A project template for creating ASP.NET MVC applications. ASP.NET MVC allows you </a:t>
            </a:r>
            <a:r>
              <a:rPr lang="en-US" sz="750">
                <a:solidFill>
                  <a:srgbClr val="1C1929"/>
                </a:solidFill>
                <a:latin typeface="Constantia" panose="02030602050306030303"/>
              </a:rPr>
              <a:t>to </a:t>
            </a:r>
            <a:r>
              <a:rPr lang="en-US" sz="750">
                <a:solidFill>
                  <a:srgbClr val="45464E"/>
                </a:solidFill>
                <a:latin typeface="Constantia" panose="02030602050306030303"/>
              </a:rPr>
              <a:t>build applications using the Model-View-Controller architecture. ASP.NET MVC includes many features that enable fast, test-driven development for creating applications that use the latest standards.</a:t>
            </a:r>
            <a:endParaRPr lang="en-US" sz="750">
              <a:solidFill>
                <a:srgbClr val="45464E"/>
              </a:solidFill>
              <a:latin typeface="Constantia" panose="02030602050306030303"/>
            </a:endParaRPr>
          </a:p>
        </p:txBody>
      </p:sp>
      <p:sp>
        <p:nvSpPr>
          <p:cNvPr id="13" name="Rectangles 12"/>
          <p:cNvSpPr/>
          <p:nvPr/>
        </p:nvSpPr>
        <p:spPr>
          <a:xfrm>
            <a:off x="4559808" y="4346448"/>
            <a:ext cx="298704" cy="256032"/>
          </a:xfrm>
          <a:prstGeom prst="rect">
            <a:avLst/>
          </a:prstGeom>
        </p:spPr>
        <p:txBody>
          <a:bodyPr wrap="none" lIns="0" tIns="0" rIns="0" bIns="0">
            <a:noAutofit/>
          </a:bodyPr>
          <a:p>
            <a:pPr indent="0"/>
            <a:r>
              <a:rPr lang="en-US" sz="2800" b="1">
                <a:solidFill>
                  <a:srgbClr val="45464E"/>
                </a:solidFill>
                <a:latin typeface="Courier New" panose="02070309020205020404"/>
              </a:rPr>
              <a:t>d</a:t>
            </a:r>
            <a:endParaRPr lang="en-US" sz="2800" b="1">
              <a:solidFill>
                <a:srgbClr val="45464E"/>
              </a:solidFill>
              <a:latin typeface="Courier New" panose="02070309020205020404"/>
            </a:endParaRPr>
          </a:p>
        </p:txBody>
      </p:sp>
      <p:sp>
        <p:nvSpPr>
          <p:cNvPr id="14" name="Rectangles 13"/>
          <p:cNvSpPr/>
          <p:nvPr/>
        </p:nvSpPr>
        <p:spPr>
          <a:xfrm>
            <a:off x="4904232" y="4422648"/>
            <a:ext cx="435864" cy="82296"/>
          </a:xfrm>
          <a:prstGeom prst="rect">
            <a:avLst/>
          </a:prstGeom>
        </p:spPr>
        <p:txBody>
          <a:bodyPr wrap="none" lIns="0" tIns="0" rIns="0" bIns="0">
            <a:noAutofit/>
          </a:bodyPr>
          <a:p>
            <a:pPr indent="0" algn="just">
              <a:spcAft>
                <a:spcPts val="630"/>
              </a:spcAft>
            </a:pPr>
            <a:r>
              <a:rPr lang="en-US" sz="950" b="1">
                <a:solidFill>
                  <a:srgbClr val="1C1929"/>
                </a:solidFill>
                <a:latin typeface="Calibri" panose="020F0502020204030204"/>
              </a:rPr>
              <a:t>Web API</a:t>
            </a:r>
            <a:endParaRPr lang="en-US" sz="950" b="1">
              <a:solidFill>
                <a:srgbClr val="1C1929"/>
              </a:solidFill>
              <a:latin typeface="Calibri" panose="020F0502020204030204"/>
            </a:endParaRPr>
          </a:p>
        </p:txBody>
      </p:sp>
      <p:sp>
        <p:nvSpPr>
          <p:cNvPr id="15" name="Rectangles 14"/>
          <p:cNvSpPr/>
          <p:nvPr/>
        </p:nvSpPr>
        <p:spPr>
          <a:xfrm>
            <a:off x="4901184" y="4636008"/>
            <a:ext cx="4837176" cy="210312"/>
          </a:xfrm>
          <a:prstGeom prst="rect">
            <a:avLst/>
          </a:prstGeom>
        </p:spPr>
        <p:txBody>
          <a:bodyPr lIns="0" tIns="0" rIns="0" bIns="0">
            <a:noAutofit/>
          </a:bodyPr>
          <a:p>
            <a:pPr indent="0" algn="just">
              <a:lnSpc>
                <a:spcPts val="1055"/>
              </a:lnSpc>
            </a:pPr>
            <a:r>
              <a:rPr lang="en-US" sz="750">
                <a:solidFill>
                  <a:srgbClr val="45464E"/>
                </a:solidFill>
                <a:latin typeface="Constantia" panose="02030602050306030303"/>
              </a:rPr>
              <a:t>A project template for creating RESTful </a:t>
            </a:r>
            <a:r>
              <a:rPr lang="en-US" sz="750">
                <a:solidFill>
                  <a:srgbClr val="1C1929"/>
                </a:solidFill>
                <a:latin typeface="Constantia" panose="02030602050306030303"/>
              </a:rPr>
              <a:t>HTTP </a:t>
            </a:r>
            <a:r>
              <a:rPr lang="en-US" sz="750">
                <a:solidFill>
                  <a:srgbClr val="45464E"/>
                </a:solidFill>
                <a:latin typeface="Constantia" panose="02030602050306030303"/>
              </a:rPr>
              <a:t>services that can reach a broad range of clients including browsers and mobile devices.</a:t>
            </a:r>
            <a:endParaRPr lang="en-US" sz="750">
              <a:solidFill>
                <a:srgbClr val="45464E"/>
              </a:solidFill>
              <a:latin typeface="Constantia" panose="02030602050306030303"/>
            </a:endParaRPr>
          </a:p>
        </p:txBody>
      </p:sp>
      <p:graphicFrame>
        <p:nvGraphicFramePr>
          <p:cNvPr id="16" name="Table 15"/>
          <p:cNvGraphicFramePr>
            <a:graphicFrameLocks noGrp="1"/>
          </p:cNvGraphicFramePr>
          <p:nvPr/>
        </p:nvGraphicFramePr>
        <p:xfrm>
          <a:off x="9710928" y="2005584"/>
          <a:ext cx="2131568" cy="1377696"/>
        </p:xfrm>
        <a:graphic>
          <a:graphicData uri="http://schemas.openxmlformats.org/drawingml/2006/table">
            <a:tbl>
              <a:tblPr/>
              <a:tblGrid>
                <a:gridCol w="454152"/>
                <a:gridCol w="1469136"/>
                <a:gridCol w="208280"/>
              </a:tblGrid>
              <a:tr h="192024">
                <a:tc gridSpan="3">
                  <a:txBody>
                    <a:bodyPr>
                      <a:spAutoFit/>
                    </a:bodyPr>
                    <a:p>
                      <a:pPr marL="444500" indent="0"/>
                      <a:r>
                        <a:rPr lang="en-US" sz="900">
                          <a:solidFill>
                            <a:srgbClr val="1C1929"/>
                          </a:solidFill>
                          <a:latin typeface="Calibri" panose="020F0502020204030204"/>
                        </a:rPr>
                        <a:t>Authentication</a:t>
                      </a:r>
                      <a:endParaRPr lang="en-US" sz="900">
                        <a:solidFill>
                          <a:srgbClr val="1C1929"/>
                        </a:solidFill>
                        <a:latin typeface="Calibri" panose="020F0502020204030204"/>
                      </a:endParaRPr>
                    </a:p>
                  </a:txBody>
                  <a:tcPr marL="0" marR="0" marT="0" marB="0"/>
                </a:tc>
                <a:tc hMerge="1">
                  <a:tcPr marL="0" marR="0" marT="0" marB="0"/>
                </a:tc>
                <a:tc hMerge="1">
                  <a:tcPr marL="0" marR="0" marT="0" marB="0"/>
                </a:tc>
              </a:tr>
              <a:tr h="277368">
                <a:tc>
                  <a:txBody>
                    <a:bodyPr>
                      <a:spAutoFit/>
                    </a:bodyPr>
                    <a:p>
                      <a:endParaRPr sz="1400"/>
                    </a:p>
                  </a:txBody>
                  <a:tcPr marL="0" marR="0" marT="0" marB="0"/>
                </a:tc>
                <a:tc>
                  <a:txBody>
                    <a:bodyPr>
                      <a:spAutoFit/>
                    </a:bodyPr>
                    <a:p>
                      <a:pPr indent="0"/>
                      <a:r>
                        <a:rPr lang="en-US" sz="750">
                          <a:solidFill>
                            <a:srgbClr val="2E1E1D"/>
                          </a:solidFill>
                          <a:latin typeface="Constantia" panose="02030602050306030303"/>
                        </a:rPr>
                        <a:t>None</a:t>
                      </a:r>
                      <a:endParaRPr lang="en-US" sz="750">
                        <a:solidFill>
                          <a:srgbClr val="2E1E1D"/>
                        </a:solidFill>
                        <a:latin typeface="Constantia" panose="02030602050306030303"/>
                      </a:endParaRPr>
                    </a:p>
                  </a:txBody>
                  <a:tcPr marL="0" marR="0" marT="0" marB="0" anchor="ctr"/>
                </a:tc>
                <a:tc>
                  <a:txBody>
                    <a:bodyPr>
                      <a:spAutoFit/>
                    </a:bodyPr>
                    <a:p>
                      <a:pPr indent="0"/>
                      <a:r>
                        <a:rPr lang="en-US" sz="750">
                          <a:solidFill>
                            <a:srgbClr val="2E1E1D"/>
                          </a:solidFill>
                          <a:latin typeface="Constantia" panose="02030602050306030303"/>
                        </a:rPr>
                        <a:t>-</a:t>
                      </a:r>
                      <a:endParaRPr lang="en-US" sz="750">
                        <a:solidFill>
                          <a:srgbClr val="2E1E1D"/>
                        </a:solidFill>
                        <a:latin typeface="Constantia" panose="02030602050306030303"/>
                      </a:endParaRPr>
                    </a:p>
                  </a:txBody>
                  <a:tcPr marL="0" marR="0" marT="0" marB="0" anchor="ctr"/>
                </a:tc>
              </a:tr>
              <a:tr h="176784">
                <a:tc>
                  <a:txBody>
                    <a:bodyPr>
                      <a:spAutoFit/>
                    </a:bodyPr>
                    <a:p>
                      <a:endParaRPr sz="900"/>
                    </a:p>
                  </a:txBody>
                  <a:tcPr marL="0" marR="0" marT="0" marB="0"/>
                </a:tc>
                <a:tc gridSpan="2">
                  <a:txBody>
                    <a:bodyPr>
                      <a:spAutoFit/>
                    </a:bodyPr>
                    <a:p>
                      <a:pPr indent="0"/>
                      <a:r>
                        <a:rPr lang="en-US" sz="750">
                          <a:solidFill>
                            <a:srgbClr val="1E1F38"/>
                          </a:solidFill>
                          <a:latin typeface="Constantia" panose="02030602050306030303"/>
                        </a:rPr>
                        <a:t>None</a:t>
                      </a:r>
                      <a:endParaRPr lang="en-US" sz="750">
                        <a:solidFill>
                          <a:srgbClr val="1E1F38"/>
                        </a:solidFill>
                        <a:latin typeface="Constantia" panose="02030602050306030303"/>
                      </a:endParaRPr>
                    </a:p>
                  </a:txBody>
                  <a:tcPr marL="0" marR="0" marT="0" marB="0" anchor="b">
                    <a:solidFill>
                      <a:srgbClr val="D1DEEF"/>
                    </a:solidFill>
                  </a:tcPr>
                </a:tc>
                <a:tc hMerge="1">
                  <a:tcPr marL="0" marR="0" marT="0" marB="0"/>
                </a:tc>
              </a:tr>
              <a:tr h="518160">
                <a:tc>
                  <a:txBody>
                    <a:bodyPr>
                      <a:spAutoFit/>
                    </a:bodyPr>
                    <a:p>
                      <a:pPr indent="0">
                        <a:spcAft>
                          <a:spcPts val="210"/>
                        </a:spcAft>
                      </a:pPr>
                      <a:r>
                        <a:rPr lang="en-US" sz="750">
                          <a:solidFill>
                            <a:srgbClr val="45464E"/>
                          </a:solidFill>
                          <a:latin typeface="Constantia" panose="02030602050306030303"/>
                        </a:rPr>
                        <a:t>sites</a:t>
                      </a:r>
                      <a:endParaRPr lang="en-US" sz="750">
                        <a:solidFill>
                          <a:srgbClr val="45464E"/>
                        </a:solidFill>
                        <a:latin typeface="Constantia" panose="02030602050306030303"/>
                      </a:endParaRPr>
                    </a:p>
                    <a:p>
                      <a:pPr indent="0"/>
                      <a:r>
                        <a:rPr lang="en-US" sz="750">
                          <a:solidFill>
                            <a:srgbClr val="45464E"/>
                          </a:solidFill>
                          <a:latin typeface="Constantia" panose="02030602050306030303"/>
                        </a:rPr>
                        <a:t>;t</a:t>
                      </a:r>
                      <a:endParaRPr lang="en-US" sz="750">
                        <a:solidFill>
                          <a:srgbClr val="45464E"/>
                        </a:solidFill>
                        <a:latin typeface="Constantia" panose="02030602050306030303"/>
                      </a:endParaRPr>
                    </a:p>
                  </a:txBody>
                  <a:tcPr marL="0" marR="0" marT="0" marB="0" anchor="b"/>
                </a:tc>
                <a:tc gridSpan="2">
                  <a:txBody>
                    <a:bodyPr>
                      <a:spAutoFit/>
                    </a:bodyPr>
                    <a:p>
                      <a:pPr marR="393700" indent="0">
                        <a:lnSpc>
                          <a:spcPts val="1345"/>
                        </a:lnSpc>
                      </a:pPr>
                      <a:r>
                        <a:rPr lang="en-US" sz="750">
                          <a:solidFill>
                            <a:srgbClr val="45464E"/>
                          </a:solidFill>
                          <a:latin typeface="Constantia" panose="02030602050306030303"/>
                        </a:rPr>
                        <a:t>Individual Accounts Microsoft identity platform Windows</a:t>
                      </a:r>
                      <a:endParaRPr lang="en-US" sz="750">
                        <a:solidFill>
                          <a:srgbClr val="45464E"/>
                        </a:solidFill>
                        <a:latin typeface="Constantia" panose="02030602050306030303"/>
                      </a:endParaRPr>
                    </a:p>
                  </a:txBody>
                  <a:tcPr marL="0" marR="0" marT="0" marB="0" anchor="b">
                    <a:solidFill>
                      <a:srgbClr val="E8EDFD"/>
                    </a:solidFill>
                  </a:tcPr>
                </a:tc>
                <a:tc hMerge="1">
                  <a:tcPr marL="0" marR="0" marT="0" marB="0"/>
                </a:tc>
              </a:tr>
              <a:tr h="213360">
                <a:tc>
                  <a:txBody>
                    <a:bodyPr>
                      <a:spAutoFit/>
                    </a:bodyPr>
                    <a:p>
                      <a:endParaRPr sz="1100"/>
                    </a:p>
                  </a:txBody>
                  <a:tcPr marL="0" marR="0" marT="0" marB="0"/>
                </a:tc>
                <a:tc>
                  <a:txBody>
                    <a:bodyPr>
                      <a:spAutoFit/>
                    </a:bodyPr>
                    <a:p>
                      <a:pPr indent="0"/>
                      <a:r>
                        <a:rPr lang="en-US" sz="750">
                          <a:solidFill>
                            <a:srgbClr val="45464E"/>
                          </a:solidFill>
                          <a:latin typeface="Constantia" panose="02030602050306030303"/>
                        </a:rPr>
                        <a:t>~~| Web Forms</a:t>
                      </a:r>
                      <a:endParaRPr lang="en-US" sz="750">
                        <a:solidFill>
                          <a:srgbClr val="45464E"/>
                        </a:solidFill>
                        <a:latin typeface="Constantia" panose="02030602050306030303"/>
                      </a:endParaRPr>
                    </a:p>
                  </a:txBody>
                  <a:tcPr marL="0" marR="0" marT="0" marB="0" anchor="b"/>
                </a:tc>
                <a:tc>
                  <a:txBody>
                    <a:bodyPr>
                      <a:spAutoFit/>
                    </a:bodyPr>
                    <a:p>
                      <a:endParaRPr sz="1100"/>
                    </a:p>
                  </a:txBody>
                  <a:tcPr marL="0" marR="0" marT="0" marB="0"/>
                </a:tc>
              </a:tr>
            </a:tbl>
          </a:graphicData>
        </a:graphic>
      </p:graphicFrame>
      <p:sp>
        <p:nvSpPr>
          <p:cNvPr id="17" name="Rectangles 16"/>
          <p:cNvSpPr/>
          <p:nvPr/>
        </p:nvSpPr>
        <p:spPr>
          <a:xfrm>
            <a:off x="4581144" y="5068824"/>
            <a:ext cx="5135880" cy="667512"/>
          </a:xfrm>
          <a:prstGeom prst="rect">
            <a:avLst/>
          </a:prstGeom>
        </p:spPr>
        <p:txBody>
          <a:bodyPr lIns="0" tIns="0" rIns="0" bIns="0">
            <a:noAutofit/>
          </a:bodyPr>
          <a:p>
            <a:pPr marL="317500" indent="0">
              <a:spcAft>
                <a:spcPts val="630"/>
              </a:spcAft>
            </a:pPr>
            <a:r>
              <a:rPr lang="en-US" sz="950" b="1">
                <a:solidFill>
                  <a:srgbClr val="1C1929"/>
                </a:solidFill>
                <a:latin typeface="Calibri" panose="020F0502020204030204"/>
              </a:rPr>
              <a:t>Single Page Application</a:t>
            </a:r>
            <a:endParaRPr lang="en-US" sz="950" b="1">
              <a:solidFill>
                <a:srgbClr val="1C1929"/>
              </a:solidFill>
              <a:latin typeface="Calibri" panose="020F0502020204030204"/>
            </a:endParaRPr>
          </a:p>
          <a:p>
            <a:pPr marL="317500" indent="0">
              <a:lnSpc>
                <a:spcPts val="1030"/>
              </a:lnSpc>
            </a:pPr>
            <a:r>
              <a:rPr lang="en-US" sz="750">
                <a:solidFill>
                  <a:srgbClr val="45464E"/>
                </a:solidFill>
                <a:latin typeface="Constantia" panose="02030602050306030303"/>
              </a:rPr>
              <a:t>A project template for creating rich client side JavaScript driven HTML5 applications using ASP.NET Web API. Single Page Applications provide a rich user experience which includes client-side interactions using HTML5, CSSB, and JavaScript.</a:t>
            </a:r>
            <a:endParaRPr lang="en-US" sz="750">
              <a:solidFill>
                <a:srgbClr val="45464E"/>
              </a:solidFill>
              <a:latin typeface="Constantia" panose="02030602050306030303"/>
            </a:endParaRPr>
          </a:p>
        </p:txBody>
      </p:sp>
      <p:sp>
        <p:nvSpPr>
          <p:cNvPr id="18" name="Rectangles 17"/>
          <p:cNvSpPr/>
          <p:nvPr/>
        </p:nvSpPr>
        <p:spPr>
          <a:xfrm>
            <a:off x="10137648" y="5074920"/>
            <a:ext cx="1615440" cy="164592"/>
          </a:xfrm>
          <a:prstGeom prst="rect">
            <a:avLst/>
          </a:prstGeom>
        </p:spPr>
        <p:txBody>
          <a:bodyPr wrap="none" lIns="0" tIns="0" rIns="0" bIns="0">
            <a:noAutofit/>
          </a:bodyPr>
          <a:p>
            <a:pPr indent="0"/>
            <a:r>
              <a:rPr lang="en-US" sz="750">
                <a:solidFill>
                  <a:srgbClr val="888888"/>
                </a:solidFill>
                <a:latin typeface="Constantia" panose="02030602050306030303"/>
              </a:rPr>
              <a:t>□ </a:t>
            </a:r>
            <a:r>
              <a:rPr lang="en-US" sz="750">
                <a:solidFill>
                  <a:srgbClr val="45464E"/>
                </a:solidFill>
                <a:latin typeface="Constantia" panose="02030602050306030303"/>
              </a:rPr>
              <a:t>Also create a project for unit tests</a:t>
            </a:r>
            <a:endParaRPr lang="en-US" sz="750">
              <a:solidFill>
                <a:srgbClr val="45464E"/>
              </a:solidFill>
              <a:latin typeface="Constantia" panose="02030602050306030303"/>
            </a:endParaRPr>
          </a:p>
        </p:txBody>
      </p:sp>
      <p:sp>
        <p:nvSpPr>
          <p:cNvPr id="19" name="Rectangles 18"/>
          <p:cNvSpPr/>
          <p:nvPr/>
        </p:nvSpPr>
        <p:spPr>
          <a:xfrm>
            <a:off x="10189464" y="5349240"/>
            <a:ext cx="1011936" cy="106680"/>
          </a:xfrm>
          <a:prstGeom prst="rect">
            <a:avLst/>
          </a:prstGeom>
          <a:solidFill>
            <a:srgbClr val="E6E6E6"/>
          </a:solidFill>
        </p:spPr>
        <p:txBody>
          <a:bodyPr wrap="none" lIns="0" tIns="0" rIns="0" bIns="0">
            <a:noAutofit/>
          </a:bodyPr>
          <a:p>
            <a:pPr indent="0"/>
            <a:r>
              <a:rPr lang="en-US" sz="750">
                <a:solidFill>
                  <a:srgbClr val="A6A4A6"/>
                </a:solidFill>
                <a:latin typeface="Constantia" panose="02030602050306030303"/>
              </a:rPr>
              <a:t>MVCSecurityDemo.Tests</a:t>
            </a:r>
            <a:endParaRPr lang="en-US" sz="750">
              <a:solidFill>
                <a:srgbClr val="A6A4A6"/>
              </a:solidFill>
              <a:latin typeface="Constantia" panose="02030602050306030303"/>
            </a:endParaRPr>
          </a:p>
        </p:txBody>
      </p:sp>
      <p:sp>
        <p:nvSpPr>
          <p:cNvPr id="20" name="Rectangles 19"/>
          <p:cNvSpPr/>
          <p:nvPr/>
        </p:nvSpPr>
        <p:spPr>
          <a:xfrm>
            <a:off x="10607040" y="6144768"/>
            <a:ext cx="219456" cy="112776"/>
          </a:xfrm>
          <a:prstGeom prst="rect">
            <a:avLst/>
          </a:prstGeom>
          <a:solidFill>
            <a:srgbClr val="E8EDFD"/>
          </a:solidFill>
        </p:spPr>
        <p:txBody>
          <a:bodyPr wrap="none" lIns="0" tIns="0" rIns="0" bIns="0">
            <a:noAutofit/>
          </a:bodyPr>
          <a:p>
            <a:pPr indent="0"/>
            <a:r>
              <a:rPr lang="en-US" sz="750">
                <a:solidFill>
                  <a:srgbClr val="45464E"/>
                </a:solidFill>
                <a:latin typeface="Constantia" panose="02030602050306030303"/>
              </a:rPr>
              <a:t>Back</a:t>
            </a:r>
            <a:endParaRPr lang="en-US" sz="750">
              <a:solidFill>
                <a:srgbClr val="45464E"/>
              </a:solidFill>
              <a:latin typeface="Constantia" panose="02030602050306030303"/>
            </a:endParaRPr>
          </a:p>
        </p:txBody>
      </p:sp>
      <p:sp>
        <p:nvSpPr>
          <p:cNvPr id="21" name="Rectangles 20"/>
          <p:cNvSpPr/>
          <p:nvPr/>
        </p:nvSpPr>
        <p:spPr>
          <a:xfrm>
            <a:off x="11353800" y="6147816"/>
            <a:ext cx="295656" cy="109728"/>
          </a:xfrm>
          <a:prstGeom prst="rect">
            <a:avLst/>
          </a:prstGeom>
          <a:solidFill>
            <a:srgbClr val="E8EDFD"/>
          </a:solidFill>
        </p:spPr>
        <p:txBody>
          <a:bodyPr wrap="none" lIns="0" tIns="0" rIns="0" bIns="0">
            <a:noAutofit/>
          </a:bodyPr>
          <a:p>
            <a:pPr indent="0"/>
            <a:r>
              <a:rPr lang="en-US" sz="750">
                <a:solidFill>
                  <a:srgbClr val="45464E"/>
                </a:solidFill>
                <a:latin typeface="Constantia" panose="02030602050306030303"/>
              </a:rPr>
              <a:t>Create</a:t>
            </a:r>
            <a:endParaRPr lang="en-US" sz="750">
              <a:solidFill>
                <a:srgbClr val="45464E"/>
              </a:solidFill>
              <a:latin typeface="Constantia" panose="02030602050306030303"/>
            </a:endParaRPr>
          </a:p>
        </p:txBody>
      </p:sp>
      <p:sp>
        <p:nvSpPr>
          <p:cNvPr id="22" name="Rectangles 21"/>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23" name="Rectangles 22"/>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47472" y="673608"/>
            <a:ext cx="3020568" cy="499872"/>
          </a:xfrm>
          <a:prstGeom prst="rect">
            <a:avLst/>
          </a:prstGeom>
        </p:spPr>
        <p:txBody>
          <a:bodyPr wrap="none" lIns="0" tIns="0" rIns="0" bIns="0">
            <a:noAutofit/>
          </a:bodyPr>
          <a:p>
            <a:pPr indent="0"/>
            <a:r>
              <a:rPr lang="en-US" sz="4200">
                <a:latin typeface="Calibri" panose="020F0502020204030204"/>
              </a:rPr>
              <a:t>MVC Security</a:t>
            </a:r>
            <a:endParaRPr lang="en-US" sz="4200">
              <a:latin typeface="Calibri" panose="020F0502020204030204"/>
            </a:endParaRPr>
          </a:p>
        </p:txBody>
      </p:sp>
      <p:sp>
        <p:nvSpPr>
          <p:cNvPr id="3" name="Rectangles 2"/>
          <p:cNvSpPr/>
          <p:nvPr/>
        </p:nvSpPr>
        <p:spPr>
          <a:xfrm>
            <a:off x="298704" y="1740408"/>
            <a:ext cx="10817352" cy="4242816"/>
          </a:xfrm>
          <a:prstGeom prst="rect">
            <a:avLst/>
          </a:prstGeom>
        </p:spPr>
        <p:txBody>
          <a:bodyPr lIns="0" tIns="0" rIns="0" bIns="0">
            <a:noAutofit/>
          </a:bodyPr>
          <a:p>
            <a:pPr marL="647700" indent="-647700">
              <a:spcAft>
                <a:spcPts val="1050"/>
              </a:spcAft>
            </a:pPr>
            <a:r>
              <a:rPr lang="en-US" sz="2600" b="1">
                <a:solidFill>
                  <a:srgbClr val="00AD50"/>
                </a:solidFill>
                <a:latin typeface="Calibri" panose="020F0502020204030204"/>
              </a:rPr>
              <a:t>Authentication options</a:t>
            </a:r>
            <a:endParaRPr lang="en-US" sz="2600" b="1">
              <a:solidFill>
                <a:srgbClr val="00AD50"/>
              </a:solidFill>
              <a:latin typeface="Calibri" panose="020F0502020204030204"/>
            </a:endParaRPr>
          </a:p>
          <a:p>
            <a:pPr marL="647700" indent="-647700">
              <a:lnSpc>
                <a:spcPts val="2495"/>
              </a:lnSpc>
              <a:spcAft>
                <a:spcPts val="420"/>
              </a:spcAft>
            </a:pPr>
            <a:r>
              <a:rPr lang="en-US" sz="2600" b="1">
                <a:latin typeface="Calibri" panose="020F0502020204030204"/>
              </a:rPr>
              <a:t>1.    None </a:t>
            </a:r>
            <a:r>
              <a:rPr lang="en-US" sz="2500">
                <a:latin typeface="Calibri" panose="020F0502020204030204"/>
              </a:rPr>
              <a:t>: The first option is No Authentication/None and this option is used when you want to build a website that doesn't care who the visitors are.</a:t>
            </a:r>
            <a:endParaRPr lang="en-US" sz="2500">
              <a:latin typeface="Calibri" panose="020F0502020204030204"/>
            </a:endParaRPr>
          </a:p>
          <a:p>
            <a:pPr marL="647700" indent="-647700">
              <a:lnSpc>
                <a:spcPts val="2470"/>
              </a:lnSpc>
              <a:spcAft>
                <a:spcPts val="420"/>
              </a:spcAft>
            </a:pPr>
            <a:r>
              <a:rPr lang="en-US" sz="2600" b="1">
                <a:latin typeface="Calibri" panose="020F0502020204030204"/>
              </a:rPr>
              <a:t>2.    Individual User Accounts </a:t>
            </a:r>
            <a:r>
              <a:rPr lang="en-US" sz="2500">
                <a:latin typeface="Calibri" panose="020F0502020204030204"/>
              </a:rPr>
              <a:t>: This is the traditional forms-based authentication where users can visit a website. They can register, create a login, and by default their username is stored in a SQL Server database using some new ASP.NET identity features</a:t>
            </a:r>
            <a:endParaRPr lang="en-US" sz="2500">
              <a:latin typeface="Calibri" panose="020F0502020204030204"/>
            </a:endParaRPr>
          </a:p>
          <a:p>
            <a:pPr marL="647700" indent="-647700">
              <a:lnSpc>
                <a:spcPts val="2495"/>
              </a:lnSpc>
              <a:spcAft>
                <a:spcPts val="420"/>
              </a:spcAft>
            </a:pPr>
            <a:r>
              <a:rPr lang="en-US" sz="2600">
                <a:latin typeface="Calibri" panose="020F0502020204030204"/>
              </a:rPr>
              <a:t>3.</a:t>
            </a:r>
            <a:r>
              <a:rPr lang="en-US" sz="2600" b="1">
                <a:latin typeface="Calibri" panose="020F0502020204030204"/>
              </a:rPr>
              <a:t>    Microsoft Identity platform: </a:t>
            </a:r>
            <a:r>
              <a:rPr lang="en-US" sz="2600">
                <a:latin typeface="Calibri" panose="020F0502020204030204"/>
              </a:rPr>
              <a:t>It's an open-source libraries, and application management tools</a:t>
            </a:r>
            <a:endParaRPr lang="en-US" sz="2600">
              <a:latin typeface="Calibri" panose="020F0502020204030204"/>
            </a:endParaRPr>
          </a:p>
          <a:p>
            <a:pPr marL="647700" indent="-647700">
              <a:lnSpc>
                <a:spcPts val="2470"/>
              </a:lnSpc>
            </a:pPr>
            <a:r>
              <a:rPr lang="en-US" sz="2600" b="1">
                <a:latin typeface="Calibri" panose="020F0502020204030204"/>
              </a:rPr>
              <a:t>4.    Windows </a:t>
            </a:r>
            <a:r>
              <a:rPr lang="en-US" sz="2500">
                <a:latin typeface="Calibri" panose="020F0502020204030204"/>
              </a:rPr>
              <a:t>rwhich works well for intranet applications. A user logs into Windows desktop and can launch a browser to the application that sits inside the same firewall</a:t>
            </a:r>
            <a:endParaRPr lang="en-US" sz="25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28600" y="237744"/>
            <a:ext cx="7738872" cy="515112"/>
          </a:xfrm>
          <a:prstGeom prst="rect">
            <a:avLst/>
          </a:prstGeom>
        </p:spPr>
        <p:txBody>
          <a:bodyPr wrap="none" lIns="0" tIns="0" rIns="0" bIns="0">
            <a:noAutofit/>
          </a:bodyPr>
          <a:p>
            <a:pPr indent="0"/>
            <a:r>
              <a:rPr lang="en-US" sz="4300">
                <a:latin typeface="Calibri" panose="020F0502020204030204"/>
              </a:rPr>
              <a:t>Cross Site Request Forgery Attacks</a:t>
            </a:r>
            <a:endParaRPr lang="en-US" sz="4300">
              <a:latin typeface="Calibri" panose="020F0502020204030204"/>
            </a:endParaRPr>
          </a:p>
        </p:txBody>
      </p:sp>
      <p:sp>
        <p:nvSpPr>
          <p:cNvPr id="3" name="Rectangles 2"/>
          <p:cNvSpPr/>
          <p:nvPr/>
        </p:nvSpPr>
        <p:spPr>
          <a:xfrm>
            <a:off x="423672" y="975360"/>
            <a:ext cx="5678424" cy="2910840"/>
          </a:xfrm>
          <a:prstGeom prst="rect">
            <a:avLst/>
          </a:prstGeom>
        </p:spPr>
        <p:txBody>
          <a:bodyPr lIns="0" tIns="0" rIns="0" bIns="0">
            <a:noAutofit/>
          </a:bodyPr>
          <a:p>
            <a:pPr marL="190500" indent="-190500">
              <a:lnSpc>
                <a:spcPts val="2280"/>
              </a:lnSpc>
              <a:spcAft>
                <a:spcPts val="630"/>
              </a:spcAft>
            </a:pPr>
            <a:r>
              <a:rPr lang="en-US" sz="2300">
                <a:latin typeface="Calibri" panose="020F0502020204030204"/>
              </a:rPr>
              <a:t>•    CSRF attacks are possible against web sites that use cookies for authentication, because browsers send all relevant cookies to the destination web site.</a:t>
            </a:r>
            <a:endParaRPr lang="en-US" sz="2300">
              <a:latin typeface="Calibri" panose="020F0502020204030204"/>
            </a:endParaRPr>
          </a:p>
          <a:p>
            <a:pPr indent="0" algn="just">
              <a:spcAft>
                <a:spcPts val="630"/>
              </a:spcAft>
            </a:pPr>
            <a:r>
              <a:rPr lang="en-US" sz="2300">
                <a:latin typeface="Calibri" panose="020F0502020204030204"/>
              </a:rPr>
              <a:t>•    Example of a CSRF attack:</a:t>
            </a:r>
            <a:endParaRPr lang="en-US" sz="2300">
              <a:latin typeface="Calibri" panose="020F0502020204030204"/>
            </a:endParaRPr>
          </a:p>
          <a:p>
            <a:pPr marL="876300" indent="-520700">
              <a:lnSpc>
                <a:spcPts val="1970"/>
              </a:lnSpc>
              <a:spcAft>
                <a:spcPts val="210"/>
              </a:spcAft>
            </a:pPr>
            <a:r>
              <a:rPr lang="en-US" sz="1700">
                <a:latin typeface="Calibri" panose="020F0502020204030204"/>
              </a:rPr>
              <a:t>1.    A user logs into </a:t>
            </a:r>
            <a:r>
              <a:rPr lang="en-US" sz="1700" u="sng">
                <a:solidFill>
                  <a:srgbClr val="016DC0"/>
                </a:solidFill>
                <a:latin typeface="Calibri" panose="020F0502020204030204"/>
                <a:hlinkClick r:id="rId1"/>
              </a:rPr>
              <a:t>www.somewebsite.conn</a:t>
            </a:r>
            <a:r>
              <a:rPr lang="en-US" sz="1700">
                <a:solidFill>
                  <a:srgbClr val="016DC0"/>
                </a:solidFill>
                <a:latin typeface="Calibri" panose="020F0502020204030204"/>
              </a:rPr>
              <a:t> </a:t>
            </a:r>
            <a:r>
              <a:rPr lang="en-US" sz="1700">
                <a:latin typeface="Calibri" panose="020F0502020204030204"/>
              </a:rPr>
              <a:t>using form authentication</a:t>
            </a:r>
            <a:endParaRPr lang="en-US" sz="1700">
              <a:latin typeface="Calibri" panose="020F0502020204030204"/>
            </a:endParaRPr>
          </a:p>
          <a:p>
            <a:pPr marL="876300" indent="-520700">
              <a:lnSpc>
                <a:spcPts val="1970"/>
              </a:lnSpc>
              <a:spcAft>
                <a:spcPts val="210"/>
              </a:spcAft>
            </a:pPr>
            <a:r>
              <a:rPr lang="en-US" sz="1700">
                <a:latin typeface="Calibri" panose="020F0502020204030204"/>
              </a:rPr>
              <a:t>2.    The server authenticates the user. The response from the server includes an authentication cookie.</a:t>
            </a:r>
            <a:endParaRPr lang="en-US" sz="1700">
              <a:latin typeface="Calibri" panose="020F0502020204030204"/>
            </a:endParaRPr>
          </a:p>
        </p:txBody>
      </p:sp>
      <p:sp>
        <p:nvSpPr>
          <p:cNvPr id="4" name="Rectangles 3"/>
          <p:cNvSpPr/>
          <p:nvPr/>
        </p:nvSpPr>
        <p:spPr>
          <a:xfrm>
            <a:off x="6464808" y="853440"/>
            <a:ext cx="5300472" cy="3224784"/>
          </a:xfrm>
          <a:prstGeom prst="rect">
            <a:avLst/>
          </a:prstGeom>
        </p:spPr>
        <p:txBody>
          <a:bodyPr lIns="0" tIns="0" rIns="0" bIns="0">
            <a:noAutofit/>
          </a:bodyPr>
          <a:p>
            <a:pPr marL="952500" indent="0">
              <a:spcAft>
                <a:spcPts val="1050"/>
              </a:spcAft>
            </a:pPr>
            <a:r>
              <a:rPr lang="en-US" sz="1700">
                <a:solidFill>
                  <a:srgbClr val="00AD50"/>
                </a:solidFill>
                <a:latin typeface="Calibri" panose="020F0502020204030204"/>
              </a:rPr>
              <a:t>Malicious websites HTML form</a:t>
            </a:r>
            <a:endParaRPr lang="en-US" sz="1700">
              <a:solidFill>
                <a:srgbClr val="00AD50"/>
              </a:solidFill>
              <a:latin typeface="Calibri" panose="020F0502020204030204"/>
            </a:endParaRPr>
          </a:p>
          <a:p>
            <a:pPr indent="0" algn="just">
              <a:spcAft>
                <a:spcPts val="420"/>
              </a:spcAft>
            </a:pPr>
            <a:r>
              <a:rPr lang="en-US" sz="1600">
                <a:latin typeface="Arial" panose="020B0604020202020204"/>
              </a:rPr>
              <a:t>&lt;h1&gt;Congratulations!! </a:t>
            </a:r>
            <a:r>
              <a:rPr lang="en-US" sz="1600">
                <a:solidFill>
                  <a:srgbClr val="0000FC"/>
                </a:solidFill>
                <a:latin typeface="Arial" panose="020B0604020202020204"/>
              </a:rPr>
              <a:t>&lt;/h1&gt;</a:t>
            </a:r>
            <a:endParaRPr lang="en-US" sz="1600">
              <a:solidFill>
                <a:srgbClr val="0000FC"/>
              </a:solidFill>
              <a:latin typeface="Arial" panose="020B0604020202020204"/>
            </a:endParaRPr>
          </a:p>
          <a:p>
            <a:pPr indent="0">
              <a:lnSpc>
                <a:spcPts val="1920"/>
              </a:lnSpc>
              <a:spcAft>
                <a:spcPts val="1050"/>
              </a:spcAft>
            </a:pPr>
            <a:r>
              <a:rPr lang="en-US" sz="1600">
                <a:solidFill>
                  <a:srgbClr val="0000FC"/>
                </a:solidFill>
                <a:latin typeface="Arial" panose="020B0604020202020204"/>
              </a:rPr>
              <a:t>&lt;form </a:t>
            </a:r>
            <a:r>
              <a:rPr lang="en-US" sz="1600">
                <a:solidFill>
                  <a:srgbClr val="8D202B"/>
                </a:solidFill>
                <a:latin typeface="Arial" panose="020B0604020202020204"/>
              </a:rPr>
              <a:t>action="</a:t>
            </a:r>
            <a:r>
              <a:rPr lang="en-US" sz="1600">
                <a:solidFill>
                  <a:srgbClr val="8D202B"/>
                </a:solidFill>
                <a:latin typeface="Arial" panose="020B0604020202020204"/>
                <a:hlinkClick r:id="rId2"/>
              </a:rPr>
              <a:t>http://somewebsite.com/api/account</a:t>
            </a:r>
            <a:r>
              <a:rPr lang="en-US" sz="1600">
                <a:solidFill>
                  <a:srgbClr val="8D202B"/>
                </a:solidFill>
                <a:latin typeface="Arial" panose="020B0604020202020204"/>
              </a:rPr>
              <a:t>" </a:t>
            </a:r>
            <a:r>
              <a:rPr lang="en-US" sz="1600">
                <a:solidFill>
                  <a:srgbClr val="4D4160"/>
                </a:solidFill>
                <a:latin typeface="Arial" panose="020B0604020202020204"/>
              </a:rPr>
              <a:t>method="post"&gt;</a:t>
            </a:r>
            <a:endParaRPr lang="en-US" sz="1600">
              <a:solidFill>
                <a:srgbClr val="4D4160"/>
              </a:solidFill>
              <a:latin typeface="Arial" panose="020B0604020202020204"/>
            </a:endParaRPr>
          </a:p>
          <a:p>
            <a:pPr indent="0">
              <a:lnSpc>
                <a:spcPts val="1895"/>
              </a:lnSpc>
              <a:spcAft>
                <a:spcPts val="1050"/>
              </a:spcAft>
            </a:pPr>
            <a:r>
              <a:rPr lang="en-US" sz="1600">
                <a:solidFill>
                  <a:srgbClr val="0000FC"/>
                </a:solidFill>
                <a:latin typeface="Arial" panose="020B0604020202020204"/>
              </a:rPr>
              <a:t>&lt;input </a:t>
            </a:r>
            <a:r>
              <a:rPr lang="en-US" sz="1600">
                <a:solidFill>
                  <a:srgbClr val="5F2A56"/>
                </a:solidFill>
                <a:latin typeface="Arial" panose="020B0604020202020204"/>
              </a:rPr>
              <a:t>type="hidden" name="Transaction" value-'withdraw" </a:t>
            </a:r>
            <a:r>
              <a:rPr lang="en-US" sz="1600">
                <a:solidFill>
                  <a:srgbClr val="0000FC"/>
                </a:solidFill>
                <a:latin typeface="Arial" panose="020B0604020202020204"/>
              </a:rPr>
              <a:t>/&gt;</a:t>
            </a:r>
            <a:endParaRPr lang="en-US" sz="1600">
              <a:solidFill>
                <a:srgbClr val="0000FC"/>
              </a:solidFill>
              <a:latin typeface="Arial" panose="020B0604020202020204"/>
            </a:endParaRPr>
          </a:p>
          <a:p>
            <a:pPr indent="0">
              <a:lnSpc>
                <a:spcPts val="3815"/>
              </a:lnSpc>
            </a:pPr>
            <a:r>
              <a:rPr lang="en-US" sz="1600">
                <a:solidFill>
                  <a:srgbClr val="0000FC"/>
                </a:solidFill>
                <a:latin typeface="Arial" panose="020B0604020202020204"/>
              </a:rPr>
              <a:t>&lt;input </a:t>
            </a:r>
            <a:r>
              <a:rPr lang="en-US" sz="1600">
                <a:solidFill>
                  <a:srgbClr val="5F2A56"/>
                </a:solidFill>
                <a:latin typeface="Arial" panose="020B0604020202020204"/>
              </a:rPr>
              <a:t>type="hidden" name-'Amount" value=“2000000" </a:t>
            </a:r>
            <a:r>
              <a:rPr lang="en-US" sz="1600">
                <a:solidFill>
                  <a:srgbClr val="0000FC"/>
                </a:solidFill>
                <a:latin typeface="Arial" panose="020B0604020202020204"/>
              </a:rPr>
              <a:t>/&gt; &lt;input </a:t>
            </a:r>
            <a:r>
              <a:rPr lang="en-US" sz="1600">
                <a:solidFill>
                  <a:srgbClr val="5F2A56"/>
                </a:solidFill>
                <a:latin typeface="Arial" panose="020B0604020202020204"/>
              </a:rPr>
              <a:t>type="submit" </a:t>
            </a:r>
            <a:r>
              <a:rPr lang="en-US" sz="1600">
                <a:solidFill>
                  <a:srgbClr val="4D4160"/>
                </a:solidFill>
                <a:latin typeface="Arial" panose="020B0604020202020204"/>
              </a:rPr>
              <a:t>value-'Click </a:t>
            </a:r>
            <a:r>
              <a:rPr lang="en-US" sz="1600">
                <a:solidFill>
                  <a:srgbClr val="8D202B"/>
                </a:solidFill>
                <a:latin typeface="Arial" panose="020B0604020202020204"/>
              </a:rPr>
              <a:t>Me"/&gt;</a:t>
            </a:r>
            <a:endParaRPr lang="en-US" sz="1600">
              <a:solidFill>
                <a:srgbClr val="8D202B"/>
              </a:solidFill>
              <a:latin typeface="Arial" panose="020B0604020202020204"/>
            </a:endParaRPr>
          </a:p>
          <a:p>
            <a:pPr indent="0">
              <a:lnSpc>
                <a:spcPts val="3815"/>
              </a:lnSpc>
            </a:pPr>
            <a:r>
              <a:rPr lang="en-US" sz="1600">
                <a:solidFill>
                  <a:srgbClr val="0000FC"/>
                </a:solidFill>
                <a:latin typeface="Arial" panose="020B0604020202020204"/>
              </a:rPr>
              <a:t>&lt;/form&gt;</a:t>
            </a:r>
            <a:endParaRPr lang="en-US" sz="1600">
              <a:solidFill>
                <a:srgbClr val="0000FC"/>
              </a:solidFill>
              <a:latin typeface="Arial" panose="020B0604020202020204"/>
            </a:endParaRPr>
          </a:p>
        </p:txBody>
      </p:sp>
      <p:sp>
        <p:nvSpPr>
          <p:cNvPr id="5" name="Rectangles 4"/>
          <p:cNvSpPr/>
          <p:nvPr/>
        </p:nvSpPr>
        <p:spPr>
          <a:xfrm>
            <a:off x="6473952" y="4876800"/>
            <a:ext cx="5458968" cy="762000"/>
          </a:xfrm>
          <a:prstGeom prst="rect">
            <a:avLst/>
          </a:prstGeom>
        </p:spPr>
        <p:txBody>
          <a:bodyPr lIns="0" tIns="0" rIns="0" bIns="0">
            <a:noAutofit/>
          </a:bodyPr>
          <a:p>
            <a:pPr indent="0" algn="just">
              <a:lnSpc>
                <a:spcPts val="2160"/>
              </a:lnSpc>
            </a:pPr>
            <a:r>
              <a:rPr lang="en-US" sz="1600">
                <a:solidFill>
                  <a:srgbClr val="FC0000"/>
                </a:solidFill>
                <a:latin typeface="Arial" panose="020B0604020202020204"/>
              </a:rPr>
              <a:t>Notice that the form action posts to the vulnerable site, not to the malicious site. This is the "cross-site" part of CSRF.</a:t>
            </a:r>
            <a:endParaRPr lang="en-US" sz="1600">
              <a:solidFill>
                <a:srgbClr val="FC0000"/>
              </a:solidFill>
              <a:latin typeface="Arial" panose="020B0604020202020204"/>
            </a:endParaRPr>
          </a:p>
        </p:txBody>
      </p:sp>
      <p:sp>
        <p:nvSpPr>
          <p:cNvPr id="6" name="Rectangles 5"/>
          <p:cNvSpPr/>
          <p:nvPr/>
        </p:nvSpPr>
        <p:spPr>
          <a:xfrm>
            <a:off x="755904" y="3980688"/>
            <a:ext cx="5468112" cy="2331720"/>
          </a:xfrm>
          <a:prstGeom prst="rect">
            <a:avLst/>
          </a:prstGeom>
        </p:spPr>
        <p:txBody>
          <a:bodyPr lIns="0" tIns="0" rIns="0" bIns="0">
            <a:noAutofit/>
          </a:bodyPr>
          <a:p>
            <a:pPr marL="544195" indent="-520700" algn="just">
              <a:lnSpc>
                <a:spcPts val="1945"/>
              </a:lnSpc>
              <a:spcBef>
                <a:spcPts val="210"/>
              </a:spcBef>
              <a:spcAft>
                <a:spcPts val="210"/>
              </a:spcAft>
            </a:pPr>
            <a:r>
              <a:rPr lang="en-US" sz="1700">
                <a:latin typeface="Calibri" panose="020F0502020204030204"/>
              </a:rPr>
              <a:t>3.    Without logging out, the user visits a malicious web site. This malicious site contains the given HTML form.</a:t>
            </a:r>
            <a:endParaRPr lang="en-US" sz="1700">
              <a:latin typeface="Calibri" panose="020F0502020204030204"/>
            </a:endParaRPr>
          </a:p>
          <a:p>
            <a:pPr marL="544195" indent="-520700">
              <a:lnSpc>
                <a:spcPts val="1945"/>
              </a:lnSpc>
              <a:spcAft>
                <a:spcPts val="210"/>
              </a:spcAft>
            </a:pPr>
            <a:r>
              <a:rPr lang="en-US" sz="1700">
                <a:latin typeface="Calibri" panose="020F0502020204030204"/>
              </a:rPr>
              <a:t>4.    The user clicks the submit button. The browser includes the authentication cookie with the request.</a:t>
            </a:r>
            <a:endParaRPr lang="en-US" sz="1700">
              <a:latin typeface="Calibri" panose="020F0502020204030204"/>
            </a:endParaRPr>
          </a:p>
          <a:p>
            <a:pPr marL="544195" indent="-520700">
              <a:lnSpc>
                <a:spcPts val="1945"/>
              </a:lnSpc>
            </a:pPr>
            <a:r>
              <a:rPr lang="en-US" sz="1700">
                <a:latin typeface="Calibri" panose="020F0502020204030204"/>
              </a:rPr>
              <a:t>5.    The request runs on the server with the user's authentication context, and can do anything that an authenticated user is allowed to do.</a:t>
            </a:r>
            <a:endParaRPr lang="en-US" sz="1700">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557784"/>
            <a:ext cx="7738872" cy="515112"/>
          </a:xfrm>
          <a:prstGeom prst="rect">
            <a:avLst/>
          </a:prstGeom>
        </p:spPr>
        <p:txBody>
          <a:bodyPr wrap="none" lIns="0" tIns="0" rIns="0" bIns="0">
            <a:noAutofit/>
          </a:bodyPr>
          <a:p>
            <a:pPr indent="0"/>
            <a:r>
              <a:rPr lang="en-US" sz="4200">
                <a:latin typeface="Calibri" panose="020F0502020204030204"/>
              </a:rPr>
              <a:t>Cross Site Request Forgery Attacks</a:t>
            </a:r>
            <a:endParaRPr lang="en-US" sz="4200">
              <a:latin typeface="Calibri" panose="020F0502020204030204"/>
            </a:endParaRPr>
          </a:p>
        </p:txBody>
      </p:sp>
      <p:sp>
        <p:nvSpPr>
          <p:cNvPr id="3" name="Rectangles 2"/>
          <p:cNvSpPr/>
          <p:nvPr/>
        </p:nvSpPr>
        <p:spPr>
          <a:xfrm>
            <a:off x="902208" y="1554480"/>
            <a:ext cx="9360408" cy="1624584"/>
          </a:xfrm>
          <a:prstGeom prst="rect">
            <a:avLst/>
          </a:prstGeom>
        </p:spPr>
        <p:txBody>
          <a:bodyPr lIns="0" tIns="0" rIns="0" bIns="0">
            <a:noAutofit/>
          </a:bodyPr>
          <a:p>
            <a:pPr marL="177800" indent="-177800">
              <a:lnSpc>
                <a:spcPts val="3000"/>
              </a:lnSpc>
              <a:spcAft>
                <a:spcPts val="630"/>
              </a:spcAft>
            </a:pPr>
            <a:r>
              <a:rPr lang="en-US" sz="2600">
                <a:latin typeface="Calibri" panose="020F0502020204030204"/>
              </a:rPr>
              <a:t>•As soon as user clicks the form button, the malicious page could just as easily run a script that submits the form automatically.</a:t>
            </a:r>
            <a:endParaRPr lang="en-US" sz="2600">
              <a:latin typeface="Calibri" panose="020F0502020204030204"/>
            </a:endParaRPr>
          </a:p>
          <a:p>
            <a:pPr marL="177800" indent="-177800">
              <a:lnSpc>
                <a:spcPts val="3025"/>
              </a:lnSpc>
            </a:pPr>
            <a:r>
              <a:rPr lang="en-US" sz="2600">
                <a:latin typeface="Calibri" panose="020F0502020204030204"/>
              </a:rPr>
              <a:t>• Even SSL does not prevent a CSRF attack, because the malicious site can send an "https://" request.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0768"/>
            <a:ext cx="4114800" cy="518160"/>
          </a:xfrm>
          <a:prstGeom prst="rect">
            <a:avLst/>
          </a:prstGeom>
        </p:spPr>
        <p:txBody>
          <a:bodyPr wrap="none" lIns="0" tIns="0" rIns="0" bIns="0">
            <a:noAutofit/>
          </a:bodyPr>
          <a:p>
            <a:pPr indent="0"/>
            <a:r>
              <a:rPr lang="en-US" sz="4200">
                <a:latin typeface="Calibri" panose="020F0502020204030204"/>
              </a:rPr>
              <a:t>Anti-forgery token</a:t>
            </a:r>
            <a:endParaRPr lang="en-US" sz="4200">
              <a:latin typeface="Calibri" panose="020F0502020204030204"/>
            </a:endParaRPr>
          </a:p>
        </p:txBody>
      </p:sp>
      <p:sp>
        <p:nvSpPr>
          <p:cNvPr id="3" name="Rectangles 2"/>
          <p:cNvSpPr/>
          <p:nvPr/>
        </p:nvSpPr>
        <p:spPr>
          <a:xfrm>
            <a:off x="829056" y="1871472"/>
            <a:ext cx="10137648" cy="3986784"/>
          </a:xfrm>
          <a:prstGeom prst="rect">
            <a:avLst/>
          </a:prstGeom>
        </p:spPr>
        <p:txBody>
          <a:bodyPr lIns="0" tIns="0" rIns="0" bIns="0">
            <a:noAutofit/>
          </a:bodyPr>
          <a:p>
            <a:pPr indent="0" algn="just">
              <a:spcAft>
                <a:spcPts val="420"/>
              </a:spcAft>
            </a:pPr>
            <a:r>
              <a:rPr lang="en-US" sz="2600">
                <a:latin typeface="Calibri" panose="020F0502020204030204"/>
              </a:rPr>
              <a:t>To help prevent CSRF attacks, ASP.NET MVC uses anti-forgery tokens, also</a:t>
            </a:r>
            <a:endParaRPr lang="en-US" sz="2600">
              <a:latin typeface="Calibri" panose="020F0502020204030204"/>
            </a:endParaRPr>
          </a:p>
          <a:p>
            <a:pPr indent="0" algn="just">
              <a:spcAft>
                <a:spcPts val="1050"/>
              </a:spcAft>
            </a:pPr>
            <a:r>
              <a:rPr lang="en-US" sz="2600">
                <a:latin typeface="Calibri" panose="020F0502020204030204"/>
              </a:rPr>
              <a:t>called </a:t>
            </a:r>
            <a:r>
              <a:rPr lang="en-US" sz="2700" i="1" spc="-50">
                <a:latin typeface="Calibri" panose="020F0502020204030204"/>
              </a:rPr>
              <a:t>request verification tokens.</a:t>
            </a:r>
            <a:endParaRPr lang="en-US" sz="2700" i="1" spc="-50">
              <a:latin typeface="Calibri" panose="020F0502020204030204"/>
            </a:endParaRPr>
          </a:p>
          <a:p>
            <a:pPr indent="0" algn="just">
              <a:spcAft>
                <a:spcPts val="1050"/>
              </a:spcAft>
            </a:pPr>
            <a:r>
              <a:rPr lang="en-US" sz="2600">
                <a:latin typeface="Calibri" panose="020F0502020204030204"/>
              </a:rPr>
              <a:t>1.    The client requests an HTML page that contains a form.</a:t>
            </a:r>
            <a:endParaRPr lang="en-US" sz="2600">
              <a:latin typeface="Calibri" panose="020F0502020204030204"/>
            </a:endParaRPr>
          </a:p>
          <a:p>
            <a:pPr marL="622300" indent="-622300">
              <a:lnSpc>
                <a:spcPts val="2495"/>
              </a:lnSpc>
              <a:spcAft>
                <a:spcPts val="420"/>
              </a:spcAft>
            </a:pPr>
            <a:r>
              <a:rPr lang="en-US" sz="2600">
                <a:latin typeface="Calibri" panose="020F0502020204030204"/>
              </a:rPr>
              <a:t>2.    The </a:t>
            </a:r>
            <a:r>
              <a:rPr lang="en-US" sz="2600">
                <a:solidFill>
                  <a:srgbClr val="FC0000"/>
                </a:solidFill>
                <a:latin typeface="Calibri" panose="020F0502020204030204"/>
              </a:rPr>
              <a:t>server </a:t>
            </a:r>
            <a:r>
              <a:rPr lang="en-US" sz="2600">
                <a:latin typeface="Calibri" panose="020F0502020204030204"/>
              </a:rPr>
              <a:t>includes </a:t>
            </a:r>
            <a:r>
              <a:rPr lang="en-US" sz="2600">
                <a:solidFill>
                  <a:srgbClr val="FC0000"/>
                </a:solidFill>
                <a:latin typeface="Calibri" panose="020F0502020204030204"/>
              </a:rPr>
              <a:t>two tokens </a:t>
            </a:r>
            <a:r>
              <a:rPr lang="en-US" sz="2600">
                <a:latin typeface="Calibri" panose="020F0502020204030204"/>
              </a:rPr>
              <a:t>in the </a:t>
            </a:r>
            <a:r>
              <a:rPr lang="en-US" sz="2600">
                <a:solidFill>
                  <a:srgbClr val="FC0000"/>
                </a:solidFill>
                <a:latin typeface="Calibri" panose="020F0502020204030204"/>
              </a:rPr>
              <a:t>response. One token </a:t>
            </a:r>
            <a:r>
              <a:rPr lang="en-US" sz="2600">
                <a:latin typeface="Calibri" panose="020F0502020204030204"/>
              </a:rPr>
              <a:t>is sent as a </a:t>
            </a:r>
            <a:r>
              <a:rPr lang="en-US" sz="2600">
                <a:solidFill>
                  <a:srgbClr val="FC0000"/>
                </a:solidFill>
                <a:latin typeface="Calibri" panose="020F0502020204030204"/>
              </a:rPr>
              <a:t>cookie. </a:t>
            </a:r>
            <a:r>
              <a:rPr lang="en-US" sz="2600">
                <a:latin typeface="Calibri" panose="020F0502020204030204"/>
              </a:rPr>
              <a:t>The </a:t>
            </a:r>
            <a:r>
              <a:rPr lang="en-US" sz="2600">
                <a:solidFill>
                  <a:srgbClr val="FC0000"/>
                </a:solidFill>
                <a:latin typeface="Calibri" panose="020F0502020204030204"/>
              </a:rPr>
              <a:t>other </a:t>
            </a:r>
            <a:r>
              <a:rPr lang="en-US" sz="2600">
                <a:latin typeface="Calibri" panose="020F0502020204030204"/>
              </a:rPr>
              <a:t>is placed in a </a:t>
            </a:r>
            <a:r>
              <a:rPr lang="en-US" sz="2600">
                <a:solidFill>
                  <a:srgbClr val="FC0000"/>
                </a:solidFill>
                <a:latin typeface="Calibri" panose="020F0502020204030204"/>
              </a:rPr>
              <a:t>hidden form field. </a:t>
            </a:r>
            <a:r>
              <a:rPr lang="en-US" sz="2600">
                <a:latin typeface="Calibri" panose="020F0502020204030204"/>
              </a:rPr>
              <a:t>The </a:t>
            </a:r>
            <a:r>
              <a:rPr lang="en-US" sz="2600">
                <a:solidFill>
                  <a:srgbClr val="FC0000"/>
                </a:solidFill>
                <a:latin typeface="Calibri" panose="020F0502020204030204"/>
              </a:rPr>
              <a:t>tokens </a:t>
            </a:r>
            <a:r>
              <a:rPr lang="en-US" sz="2600">
                <a:latin typeface="Calibri" panose="020F0502020204030204"/>
              </a:rPr>
              <a:t>are </a:t>
            </a:r>
            <a:r>
              <a:rPr lang="en-US" sz="2600">
                <a:solidFill>
                  <a:srgbClr val="FC0000"/>
                </a:solidFill>
                <a:latin typeface="Calibri" panose="020F0502020204030204"/>
              </a:rPr>
              <a:t>generated randomly </a:t>
            </a:r>
            <a:r>
              <a:rPr lang="en-US" sz="2600">
                <a:latin typeface="Calibri" panose="020F0502020204030204"/>
              </a:rPr>
              <a:t>so that an adversary cannot guess the values.</a:t>
            </a:r>
            <a:endParaRPr lang="en-US" sz="2600">
              <a:latin typeface="Calibri" panose="020F0502020204030204"/>
            </a:endParaRPr>
          </a:p>
          <a:p>
            <a:pPr marL="622300" indent="-622300">
              <a:lnSpc>
                <a:spcPts val="2470"/>
              </a:lnSpc>
              <a:spcAft>
                <a:spcPts val="420"/>
              </a:spcAft>
            </a:pPr>
            <a:r>
              <a:rPr lang="en-US" sz="2600">
                <a:latin typeface="Calibri" panose="020F0502020204030204"/>
              </a:rPr>
              <a:t>3.    When the </a:t>
            </a:r>
            <a:r>
              <a:rPr lang="en-US" sz="2600">
                <a:solidFill>
                  <a:srgbClr val="FC0000"/>
                </a:solidFill>
                <a:latin typeface="Calibri" panose="020F0502020204030204"/>
              </a:rPr>
              <a:t>client submits </a:t>
            </a:r>
            <a:r>
              <a:rPr lang="en-US" sz="2600">
                <a:latin typeface="Calibri" panose="020F0502020204030204"/>
              </a:rPr>
              <a:t>the </a:t>
            </a:r>
            <a:r>
              <a:rPr lang="en-US" sz="2600">
                <a:solidFill>
                  <a:srgbClr val="FC0000"/>
                </a:solidFill>
                <a:latin typeface="Calibri" panose="020F0502020204030204"/>
              </a:rPr>
              <a:t>form, </a:t>
            </a:r>
            <a:r>
              <a:rPr lang="en-US" sz="2600">
                <a:latin typeface="Calibri" panose="020F0502020204030204"/>
              </a:rPr>
              <a:t>it must </a:t>
            </a:r>
            <a:r>
              <a:rPr lang="en-US" sz="2600">
                <a:solidFill>
                  <a:srgbClr val="FC0000"/>
                </a:solidFill>
                <a:latin typeface="Calibri" panose="020F0502020204030204"/>
              </a:rPr>
              <a:t>send both tokens </a:t>
            </a:r>
            <a:r>
              <a:rPr lang="en-US" sz="2600">
                <a:latin typeface="Calibri" panose="020F0502020204030204"/>
              </a:rPr>
              <a:t>back to the </a:t>
            </a:r>
            <a:r>
              <a:rPr lang="en-US" sz="2600">
                <a:solidFill>
                  <a:srgbClr val="FC0000"/>
                </a:solidFill>
                <a:latin typeface="Calibri" panose="020F0502020204030204"/>
              </a:rPr>
              <a:t>server. </a:t>
            </a:r>
            <a:r>
              <a:rPr lang="en-US" sz="2600">
                <a:latin typeface="Calibri" panose="020F0502020204030204"/>
              </a:rPr>
              <a:t>The client sends the cookie token as a cookie, and it sends the form token inside the form data.</a:t>
            </a:r>
            <a:endParaRPr lang="en-US" sz="2600">
              <a:latin typeface="Calibri" panose="020F0502020204030204"/>
            </a:endParaRPr>
          </a:p>
          <a:p>
            <a:pPr marL="622300" indent="-622300">
              <a:lnSpc>
                <a:spcPts val="2470"/>
              </a:lnSpc>
            </a:pPr>
            <a:r>
              <a:rPr lang="en-US" sz="2600">
                <a:latin typeface="Calibri" panose="020F0502020204030204"/>
              </a:rPr>
              <a:t>4.    If a </a:t>
            </a:r>
            <a:r>
              <a:rPr lang="en-US" sz="2600">
                <a:solidFill>
                  <a:srgbClr val="FC0000"/>
                </a:solidFill>
                <a:latin typeface="Calibri" panose="020F0502020204030204"/>
              </a:rPr>
              <a:t>request does not </a:t>
            </a:r>
            <a:r>
              <a:rPr lang="en-US" sz="2600">
                <a:latin typeface="Calibri" panose="020F0502020204030204"/>
              </a:rPr>
              <a:t>include </a:t>
            </a:r>
            <a:r>
              <a:rPr lang="en-US" sz="2600">
                <a:solidFill>
                  <a:srgbClr val="FC0000"/>
                </a:solidFill>
                <a:latin typeface="Calibri" panose="020F0502020204030204"/>
              </a:rPr>
              <a:t>both tokens, </a:t>
            </a:r>
            <a:r>
              <a:rPr lang="en-US" sz="2600">
                <a:latin typeface="Calibri" panose="020F0502020204030204"/>
              </a:rPr>
              <a:t>the </a:t>
            </a:r>
            <a:r>
              <a:rPr lang="en-US" sz="2600">
                <a:solidFill>
                  <a:srgbClr val="FC0000"/>
                </a:solidFill>
                <a:latin typeface="Calibri" panose="020F0502020204030204"/>
              </a:rPr>
              <a:t>server disallows </a:t>
            </a:r>
            <a:r>
              <a:rPr lang="en-US" sz="2600">
                <a:latin typeface="Calibri" panose="020F0502020204030204"/>
              </a:rPr>
              <a:t>the </a:t>
            </a:r>
            <a:r>
              <a:rPr lang="en-US" sz="2600">
                <a:solidFill>
                  <a:srgbClr val="FC0000"/>
                </a:solidFill>
                <a:latin typeface="Calibri" panose="020F0502020204030204"/>
              </a:rPr>
              <a:t>request.</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3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0768"/>
            <a:ext cx="4114800" cy="518160"/>
          </a:xfrm>
          <a:prstGeom prst="rect">
            <a:avLst/>
          </a:prstGeom>
        </p:spPr>
        <p:txBody>
          <a:bodyPr wrap="none" lIns="0" tIns="0" rIns="0" bIns="0">
            <a:noAutofit/>
          </a:bodyPr>
          <a:p>
            <a:pPr indent="0">
              <a:spcAft>
                <a:spcPts val="3780"/>
              </a:spcAft>
            </a:pPr>
            <a:r>
              <a:rPr lang="en-US" sz="4300">
                <a:latin typeface="Calibri" panose="020F0502020204030204"/>
              </a:rPr>
              <a:t>Anti-forgery token</a:t>
            </a:r>
            <a:endParaRPr lang="en-US" sz="4300">
              <a:latin typeface="Calibri" panose="020F0502020204030204"/>
            </a:endParaRPr>
          </a:p>
        </p:txBody>
      </p:sp>
      <p:sp>
        <p:nvSpPr>
          <p:cNvPr id="3" name="Rectangles 2"/>
          <p:cNvSpPr/>
          <p:nvPr/>
        </p:nvSpPr>
        <p:spPr>
          <a:xfrm>
            <a:off x="926592" y="1898904"/>
            <a:ext cx="3816096" cy="579120"/>
          </a:xfrm>
          <a:prstGeom prst="rect">
            <a:avLst/>
          </a:prstGeom>
        </p:spPr>
        <p:txBody>
          <a:bodyPr lIns="0" tIns="0" rIns="0" bIns="0">
            <a:noAutofit/>
          </a:bodyPr>
          <a:p>
            <a:pPr indent="0">
              <a:lnSpc>
                <a:spcPts val="2590"/>
              </a:lnSpc>
              <a:spcBef>
                <a:spcPts val="3780"/>
              </a:spcBef>
              <a:spcAft>
                <a:spcPts val="1260"/>
              </a:spcAft>
            </a:pPr>
            <a:r>
              <a:rPr lang="en-US" sz="2300">
                <a:latin typeface="Calibri" panose="020F0502020204030204"/>
              </a:rPr>
              <a:t>Example of an HTML form with hidden form token:</a:t>
            </a:r>
            <a:endParaRPr lang="en-US" sz="2300">
              <a:latin typeface="Calibri" panose="020F0502020204030204"/>
            </a:endParaRPr>
          </a:p>
        </p:txBody>
      </p:sp>
      <p:sp>
        <p:nvSpPr>
          <p:cNvPr id="4" name="Rectangles 3"/>
          <p:cNvSpPr/>
          <p:nvPr/>
        </p:nvSpPr>
        <p:spPr>
          <a:xfrm>
            <a:off x="908304" y="2877312"/>
            <a:ext cx="4962144" cy="1624584"/>
          </a:xfrm>
          <a:prstGeom prst="rect">
            <a:avLst/>
          </a:prstGeom>
        </p:spPr>
        <p:txBody>
          <a:bodyPr lIns="0" tIns="0" rIns="0" bIns="0">
            <a:noAutofit/>
          </a:bodyPr>
          <a:p>
            <a:pPr indent="0" algn="just">
              <a:spcBef>
                <a:spcPts val="1260"/>
              </a:spcBef>
              <a:spcAft>
                <a:spcPts val="1890"/>
              </a:spcAft>
            </a:pPr>
            <a:r>
              <a:rPr lang="en-US" sz="1700">
                <a:solidFill>
                  <a:srgbClr val="0000FC"/>
                </a:solidFill>
                <a:latin typeface="Calibri" panose="020F0502020204030204"/>
              </a:rPr>
              <a:t>&lt;form </a:t>
            </a:r>
            <a:r>
              <a:rPr lang="en-US" sz="1700">
                <a:solidFill>
                  <a:srgbClr val="632940"/>
                </a:solidFill>
                <a:latin typeface="Calibri" panose="020F0502020204030204"/>
              </a:rPr>
              <a:t>action="/Home/Test" </a:t>
            </a:r>
            <a:r>
              <a:rPr lang="en-US" sz="1700">
                <a:solidFill>
                  <a:srgbClr val="34357D"/>
                </a:solidFill>
                <a:latin typeface="Calibri" panose="020F0502020204030204"/>
              </a:rPr>
              <a:t>method="post"&gt;</a:t>
            </a:r>
            <a:endParaRPr lang="en-US" sz="1700">
              <a:solidFill>
                <a:srgbClr val="34357D"/>
              </a:solidFill>
              <a:latin typeface="Calibri" panose="020F0502020204030204"/>
            </a:endParaRPr>
          </a:p>
          <a:p>
            <a:pPr indent="0" algn="just">
              <a:lnSpc>
                <a:spcPts val="2160"/>
              </a:lnSpc>
            </a:pPr>
            <a:r>
              <a:rPr lang="en-US" sz="1700">
                <a:solidFill>
                  <a:srgbClr val="0000FC"/>
                </a:solidFill>
                <a:latin typeface="Calibri" panose="020F0502020204030204"/>
              </a:rPr>
              <a:t>&lt;input </a:t>
            </a:r>
            <a:r>
              <a:rPr lang="en-US" sz="1700">
                <a:solidFill>
                  <a:srgbClr val="0949A7"/>
                </a:solidFill>
                <a:latin typeface="Calibri" panose="020F0502020204030204"/>
              </a:rPr>
              <a:t>name-'</a:t>
            </a:r>
            <a:r>
              <a:rPr lang="en-US" sz="1700">
                <a:solidFill>
                  <a:srgbClr val="9C1413"/>
                </a:solidFill>
                <a:latin typeface="Calibri" panose="020F0502020204030204"/>
              </a:rPr>
              <a:t>_RequestVerificationToken"</a:t>
            </a:r>
            <a:endParaRPr lang="en-US" sz="1700">
              <a:solidFill>
                <a:srgbClr val="9C1413"/>
              </a:solidFill>
              <a:latin typeface="Calibri" panose="020F0502020204030204"/>
            </a:endParaRPr>
          </a:p>
          <a:p>
            <a:pPr indent="0" algn="just">
              <a:lnSpc>
                <a:spcPts val="2160"/>
              </a:lnSpc>
            </a:pPr>
            <a:r>
              <a:rPr lang="en-US" sz="1700">
                <a:solidFill>
                  <a:srgbClr val="632940"/>
                </a:solidFill>
                <a:latin typeface="Calibri" panose="020F0502020204030204"/>
              </a:rPr>
              <a:t>type="hidden"</a:t>
            </a:r>
            <a:endParaRPr lang="en-US" sz="1700">
              <a:solidFill>
                <a:srgbClr val="632940"/>
              </a:solidFill>
              <a:latin typeface="Calibri" panose="020F0502020204030204"/>
            </a:endParaRPr>
          </a:p>
          <a:p>
            <a:pPr indent="0" algn="just">
              <a:lnSpc>
                <a:spcPts val="2160"/>
              </a:lnSpc>
              <a:spcAft>
                <a:spcPts val="1260"/>
              </a:spcAft>
            </a:pPr>
            <a:r>
              <a:rPr lang="en-US" sz="1700">
                <a:solidFill>
                  <a:srgbClr val="632940"/>
                </a:solidFill>
                <a:latin typeface="Calibri" panose="020F0502020204030204"/>
              </a:rPr>
              <a:t>value="6fGBtLZmVBZ59oUad1 </a:t>
            </a:r>
            <a:r>
              <a:rPr lang="en-US" sz="1700">
                <a:solidFill>
                  <a:srgbClr val="9C1413"/>
                </a:solidFill>
                <a:latin typeface="Calibri" panose="020F0502020204030204"/>
              </a:rPr>
              <a:t>Fr33BuPxANKY9 q3Srr5y[...]" </a:t>
            </a:r>
            <a:r>
              <a:rPr lang="en-US" sz="1700">
                <a:solidFill>
                  <a:srgbClr val="0000FC"/>
                </a:solidFill>
                <a:latin typeface="Calibri" panose="020F0502020204030204"/>
              </a:rPr>
              <a:t>/&gt;</a:t>
            </a:r>
            <a:endParaRPr lang="en-US" sz="1700">
              <a:solidFill>
                <a:srgbClr val="0000FC"/>
              </a:solidFill>
              <a:latin typeface="Calibri" panose="020F0502020204030204"/>
            </a:endParaRPr>
          </a:p>
        </p:txBody>
      </p:sp>
      <p:sp>
        <p:nvSpPr>
          <p:cNvPr id="5" name="Rectangles 4"/>
          <p:cNvSpPr/>
          <p:nvPr/>
        </p:nvSpPr>
        <p:spPr>
          <a:xfrm>
            <a:off x="981456" y="4797552"/>
            <a:ext cx="3983736" cy="252984"/>
          </a:xfrm>
          <a:prstGeom prst="rect">
            <a:avLst/>
          </a:prstGeom>
        </p:spPr>
        <p:txBody>
          <a:bodyPr wrap="none" lIns="0" tIns="0" rIns="0" bIns="0">
            <a:noAutofit/>
          </a:bodyPr>
          <a:p>
            <a:pPr indent="0" algn="just">
              <a:spcBef>
                <a:spcPts val="1260"/>
              </a:spcBef>
              <a:spcAft>
                <a:spcPts val="1890"/>
              </a:spcAft>
            </a:pPr>
            <a:r>
              <a:rPr lang="en-US" sz="1700">
                <a:solidFill>
                  <a:srgbClr val="0000FC"/>
                </a:solidFill>
                <a:latin typeface="Calibri" panose="020F0502020204030204"/>
              </a:rPr>
              <a:t>&lt;input </a:t>
            </a:r>
            <a:r>
              <a:rPr lang="en-US" sz="1700">
                <a:solidFill>
                  <a:srgbClr val="5F2A56"/>
                </a:solidFill>
                <a:latin typeface="Calibri" panose="020F0502020204030204"/>
              </a:rPr>
              <a:t>type=</a:t>
            </a:r>
            <a:r>
              <a:rPr lang="en-US" sz="1700" baseline="30000">
                <a:solidFill>
                  <a:srgbClr val="5F2A56"/>
                </a:solidFill>
                <a:latin typeface="Calibri" panose="020F0502020204030204"/>
              </a:rPr>
              <a:t>,,</a:t>
            </a:r>
            <a:r>
              <a:rPr lang="en-US" sz="1700">
                <a:solidFill>
                  <a:srgbClr val="5F2A56"/>
                </a:solidFill>
                <a:latin typeface="Calibri" panose="020F0502020204030204"/>
              </a:rPr>
              <a:t>submit" value-'Submit" </a:t>
            </a:r>
            <a:r>
              <a:rPr lang="en-US" sz="1700">
                <a:solidFill>
                  <a:srgbClr val="0000FC"/>
                </a:solidFill>
                <a:latin typeface="Calibri" panose="020F0502020204030204"/>
              </a:rPr>
              <a:t>/&gt;</a:t>
            </a:r>
            <a:endParaRPr lang="en-US" sz="1700">
              <a:solidFill>
                <a:srgbClr val="0000FC"/>
              </a:solidFill>
              <a:latin typeface="Calibri" panose="020F0502020204030204"/>
            </a:endParaRPr>
          </a:p>
        </p:txBody>
      </p:sp>
      <p:sp>
        <p:nvSpPr>
          <p:cNvPr id="6" name="Rectangles 5"/>
          <p:cNvSpPr/>
          <p:nvPr/>
        </p:nvSpPr>
        <p:spPr>
          <a:xfrm>
            <a:off x="917448" y="5346192"/>
            <a:ext cx="801624" cy="207264"/>
          </a:xfrm>
          <a:prstGeom prst="rect">
            <a:avLst/>
          </a:prstGeom>
        </p:spPr>
        <p:txBody>
          <a:bodyPr wrap="none" lIns="0" tIns="0" rIns="0" bIns="0">
            <a:noAutofit/>
          </a:bodyPr>
          <a:p>
            <a:pPr indent="0" algn="just">
              <a:spcBef>
                <a:spcPts val="1890"/>
              </a:spcBef>
            </a:pPr>
            <a:r>
              <a:rPr lang="en-US" sz="1700">
                <a:solidFill>
                  <a:srgbClr val="0000FC"/>
                </a:solidFill>
                <a:latin typeface="Calibri" panose="020F0502020204030204"/>
              </a:rPr>
              <a:t>&lt;/form&gt;</a:t>
            </a:r>
            <a:endParaRPr lang="en-US" sz="1700">
              <a:solidFill>
                <a:srgbClr val="0000FC"/>
              </a:solidFill>
              <a:latin typeface="Calibri" panose="020F0502020204030204"/>
            </a:endParaRPr>
          </a:p>
        </p:txBody>
      </p:sp>
      <p:sp>
        <p:nvSpPr>
          <p:cNvPr id="7" name="Rectangles 6"/>
          <p:cNvSpPr/>
          <p:nvPr/>
        </p:nvSpPr>
        <p:spPr>
          <a:xfrm>
            <a:off x="5635752" y="6477000"/>
            <a:ext cx="390144" cy="158496"/>
          </a:xfrm>
          <a:prstGeom prst="rect">
            <a:avLst/>
          </a:prstGeom>
        </p:spPr>
        <p:txBody>
          <a:bodyPr wrap="none" lIns="0" tIns="0" rIns="0" bIns="0">
            <a:noAutofit/>
          </a:bodyPr>
          <a:p>
            <a:pPr indent="0"/>
            <a:r>
              <a:rPr lang="en-US" sz="1000" spc="50">
                <a:solidFill>
                  <a:srgbClr val="888888"/>
                </a:solidFill>
                <a:latin typeface="Constantia" panose="02030602050306030303"/>
              </a:rPr>
              <a:t>By : Dt</a:t>
            </a:r>
            <a:endParaRPr lang="en-US" sz="1000" spc="50">
              <a:solidFill>
                <a:srgbClr val="888888"/>
              </a:solidFill>
              <a:latin typeface="Constantia" panose="02030602050306030303"/>
            </a:endParaRPr>
          </a:p>
        </p:txBody>
      </p:sp>
    </p:spTree>
  </p:cSld>
  <p:clrMapOvr>
    <a:overrideClrMapping bg1="lt1" tx1="dk1" bg2="lt2" tx2="dk2" accent1="accent1" accent2="accent2" accent3="accent3" accent4="accent4" accent5="accent5" accent6="accent6" hlink="hlink" folHlink="folHlink"/>
  </p:clrMapOvr>
</p:sld>
</file>

<file path=ppt/slides/slide3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99288" y="1810512"/>
            <a:ext cx="5099304" cy="841248"/>
          </a:xfrm>
          <a:prstGeom prst="rect">
            <a:avLst/>
          </a:prstGeom>
        </p:spPr>
        <p:txBody>
          <a:bodyPr lIns="0" tIns="0" rIns="0" bIns="0">
            <a:noAutofit/>
          </a:bodyPr>
          <a:p>
            <a:pPr indent="0">
              <a:lnSpc>
                <a:spcPts val="2400"/>
              </a:lnSpc>
              <a:spcAft>
                <a:spcPts val="2940"/>
              </a:spcAft>
            </a:pPr>
            <a:r>
              <a:rPr lang="en-US" sz="2000">
                <a:latin typeface="Calibri" panose="020F0502020204030204"/>
              </a:rPr>
              <a:t>To add the anti-forgery tokens to a Razor page, use the </a:t>
            </a:r>
            <a:r>
              <a:rPr lang="en-US" sz="1900" b="1">
                <a:latin typeface="Calibri" panose="020F0502020204030204"/>
              </a:rPr>
              <a:t>HtmlHelper.AntiForgeryToken </a:t>
            </a:r>
            <a:r>
              <a:rPr lang="en-US" sz="2000">
                <a:latin typeface="Calibri" panose="020F0502020204030204"/>
              </a:rPr>
              <a:t>helper method:</a:t>
            </a:r>
            <a:endParaRPr lang="en-US" sz="2000">
              <a:latin typeface="Calibri" panose="020F0502020204030204"/>
            </a:endParaRPr>
          </a:p>
        </p:txBody>
      </p:sp>
      <p:sp>
        <p:nvSpPr>
          <p:cNvPr id="3" name="Rectangles 2"/>
          <p:cNvSpPr/>
          <p:nvPr/>
        </p:nvSpPr>
        <p:spPr>
          <a:xfrm>
            <a:off x="585216" y="3307080"/>
            <a:ext cx="4925568" cy="1075944"/>
          </a:xfrm>
          <a:prstGeom prst="rect">
            <a:avLst/>
          </a:prstGeom>
        </p:spPr>
        <p:txBody>
          <a:bodyPr lIns="0" tIns="0" rIns="0" bIns="0">
            <a:noAutofit/>
          </a:bodyPr>
          <a:p>
            <a:pPr indent="0">
              <a:lnSpc>
                <a:spcPts val="2545"/>
              </a:lnSpc>
              <a:spcBef>
                <a:spcPts val="2940"/>
              </a:spcBef>
            </a:pPr>
            <a:r>
              <a:rPr lang="en-US" sz="1700">
                <a:solidFill>
                  <a:srgbClr val="0000FC"/>
                </a:solidFill>
                <a:latin typeface="Calibri" panose="020F0502020204030204"/>
              </a:rPr>
              <a:t>@using </a:t>
            </a:r>
            <a:r>
              <a:rPr lang="en-US" sz="1700">
                <a:solidFill>
                  <a:srgbClr val="461A23"/>
                </a:solidFill>
                <a:latin typeface="Calibri" panose="020F0502020204030204"/>
              </a:rPr>
              <a:t>(Html.BeginForm(“Form2", </a:t>
            </a:r>
            <a:r>
              <a:rPr lang="en-US" sz="1700">
                <a:solidFill>
                  <a:srgbClr val="9C1413"/>
                </a:solidFill>
                <a:latin typeface="Calibri" panose="020F0502020204030204"/>
              </a:rPr>
              <a:t>“Employee"))</a:t>
            </a:r>
            <a:endParaRPr lang="en-US" sz="1700">
              <a:solidFill>
                <a:srgbClr val="9C1413"/>
              </a:solidFill>
              <a:latin typeface="Calibri" panose="020F0502020204030204"/>
            </a:endParaRPr>
          </a:p>
          <a:p>
            <a:pPr indent="0">
              <a:lnSpc>
                <a:spcPts val="2545"/>
              </a:lnSpc>
            </a:pPr>
            <a:r>
              <a:rPr lang="en-US" sz="2600">
                <a:solidFill>
                  <a:srgbClr val="0000FC"/>
                </a:solidFill>
                <a:latin typeface="Calibri" panose="020F0502020204030204"/>
              </a:rPr>
              <a:t>{</a:t>
            </a:r>
            <a:endParaRPr lang="en-US" sz="2600">
              <a:solidFill>
                <a:srgbClr val="0000FC"/>
              </a:solidFill>
              <a:latin typeface="Calibri" panose="020F0502020204030204"/>
            </a:endParaRPr>
          </a:p>
          <a:p>
            <a:pPr marL="652145" indent="0">
              <a:spcAft>
                <a:spcPts val="420"/>
              </a:spcAft>
            </a:pPr>
            <a:r>
              <a:rPr lang="en-US" sz="1700">
                <a:solidFill>
                  <a:srgbClr val="1C1929"/>
                </a:solidFill>
                <a:latin typeface="Calibri" panose="020F0502020204030204"/>
              </a:rPr>
              <a:t>@Html.AntiForgeryToken()</a:t>
            </a:r>
            <a:endParaRPr lang="en-US" sz="1700">
              <a:solidFill>
                <a:srgbClr val="1C1929"/>
              </a:solidFill>
              <a:latin typeface="Calibri" panose="020F0502020204030204"/>
            </a:endParaRPr>
          </a:p>
          <a:p>
            <a:pPr indent="0"/>
            <a:r>
              <a:rPr lang="en-US" sz="2600">
                <a:solidFill>
                  <a:srgbClr val="0000FC"/>
                </a:solidFill>
                <a:latin typeface="Calibri" panose="020F0502020204030204"/>
              </a:rPr>
              <a:t>}</a:t>
            </a:r>
            <a:endParaRPr lang="en-US" sz="2600">
              <a:solidFill>
                <a:srgbClr val="0000FC"/>
              </a:solidFill>
              <a:latin typeface="Calibri" panose="020F0502020204030204"/>
            </a:endParaRPr>
          </a:p>
        </p:txBody>
      </p:sp>
      <p:sp>
        <p:nvSpPr>
          <p:cNvPr id="4" name="Rectangles 3"/>
          <p:cNvSpPr/>
          <p:nvPr/>
        </p:nvSpPr>
        <p:spPr>
          <a:xfrm>
            <a:off x="0" y="6470904"/>
            <a:ext cx="536448" cy="140208"/>
          </a:xfrm>
          <a:prstGeom prst="rect">
            <a:avLst/>
          </a:prstGeom>
        </p:spPr>
        <p:txBody>
          <a:bodyPr wrap="none" lIns="0" tIns="0" rIns="0" bIns="0">
            <a:noAutofit/>
          </a:bodyPr>
          <a:p>
            <a:pPr indent="0"/>
            <a:r>
              <a:rPr lang="en-US" sz="1100">
                <a:solidFill>
                  <a:srgbClr val="888888"/>
                </a:solidFill>
                <a:latin typeface="Calibri" panose="020F0502020204030204"/>
              </a:rPr>
              <a:t>Vikrant</a:t>
            </a:r>
            <a:endParaRPr lang="en-US" sz="1100">
              <a:solidFill>
                <a:srgbClr val="888888"/>
              </a:solidFill>
              <a:latin typeface="Calibri" panose="020F0502020204030204"/>
            </a:endParaRPr>
          </a:p>
        </p:txBody>
      </p:sp>
      <p:sp>
        <p:nvSpPr>
          <p:cNvPr id="5" name="Rectangles 4"/>
          <p:cNvSpPr/>
          <p:nvPr/>
        </p:nvSpPr>
        <p:spPr>
          <a:xfrm>
            <a:off x="5081016"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38912"/>
            <a:ext cx="6025896" cy="524256"/>
          </a:xfrm>
          <a:prstGeom prst="rect">
            <a:avLst/>
          </a:prstGeom>
        </p:spPr>
        <p:txBody>
          <a:bodyPr wrap="none" lIns="0" tIns="0" rIns="0" bIns="0">
            <a:noAutofit/>
          </a:bodyPr>
          <a:p>
            <a:pPr indent="0">
              <a:spcAft>
                <a:spcPts val="4200"/>
              </a:spcAft>
            </a:pPr>
            <a:r>
              <a:rPr lang="en-US" sz="4300">
                <a:latin typeface="Calibri" panose="020F0502020204030204"/>
              </a:rPr>
              <a:t>Intermediate Language (IL)</a:t>
            </a:r>
            <a:endParaRPr lang="en-US" sz="4300">
              <a:latin typeface="Calibri" panose="020F0502020204030204"/>
            </a:endParaRPr>
          </a:p>
        </p:txBody>
      </p:sp>
      <p:sp>
        <p:nvSpPr>
          <p:cNvPr id="3" name="Rectangles 2"/>
          <p:cNvSpPr/>
          <p:nvPr/>
        </p:nvSpPr>
        <p:spPr>
          <a:xfrm>
            <a:off x="804672" y="1661160"/>
            <a:ext cx="3950208" cy="344424"/>
          </a:xfrm>
          <a:prstGeom prst="rect">
            <a:avLst/>
          </a:prstGeom>
        </p:spPr>
        <p:txBody>
          <a:bodyPr wrap="none" lIns="0" tIns="0" rIns="0" bIns="0">
            <a:noAutofit/>
          </a:bodyPr>
          <a:p>
            <a:pPr indent="0" algn="just">
              <a:spcBef>
                <a:spcPts val="4200"/>
              </a:spcBef>
              <a:spcAft>
                <a:spcPts val="4200"/>
              </a:spcAft>
            </a:pPr>
            <a:r>
              <a:rPr lang="en-US" sz="2600" b="1">
                <a:solidFill>
                  <a:srgbClr val="016DC0"/>
                </a:solidFill>
                <a:latin typeface="Calibri" panose="020F0502020204030204"/>
              </a:rPr>
              <a:t>Two stages of compilation:</a:t>
            </a:r>
            <a:endParaRPr lang="en-US" sz="2600" b="1">
              <a:solidFill>
                <a:srgbClr val="016DC0"/>
              </a:solidFill>
              <a:latin typeface="Calibri" panose="020F0502020204030204"/>
            </a:endParaRPr>
          </a:p>
        </p:txBody>
      </p:sp>
      <p:sp>
        <p:nvSpPr>
          <p:cNvPr id="4" name="Rectangles 3"/>
          <p:cNvSpPr/>
          <p:nvPr/>
        </p:nvSpPr>
        <p:spPr>
          <a:xfrm>
            <a:off x="734568" y="2688336"/>
            <a:ext cx="10387584" cy="2386584"/>
          </a:xfrm>
          <a:prstGeom prst="rect">
            <a:avLst/>
          </a:prstGeom>
        </p:spPr>
        <p:txBody>
          <a:bodyPr lIns="0" tIns="0" rIns="0" bIns="0">
            <a:noAutofit/>
          </a:bodyPr>
          <a:p>
            <a:pPr indent="0" algn="just">
              <a:lnSpc>
                <a:spcPts val="3025"/>
              </a:lnSpc>
              <a:spcBef>
                <a:spcPts val="4200"/>
              </a:spcBef>
            </a:pPr>
            <a:r>
              <a:rPr lang="en-US" sz="2600">
                <a:latin typeface="Calibri" panose="020F0502020204030204"/>
              </a:rPr>
              <a:t>1.    VB or C# code you write is compiled into an intermediate language</a:t>
            </a:r>
            <a:endParaRPr lang="en-US" sz="2600">
              <a:latin typeface="Calibri" panose="020F0502020204030204"/>
            </a:endParaRPr>
          </a:p>
          <a:p>
            <a:pPr marL="622300" indent="0" algn="just">
              <a:lnSpc>
                <a:spcPts val="3025"/>
              </a:lnSpc>
              <a:spcAft>
                <a:spcPts val="420"/>
              </a:spcAft>
            </a:pPr>
            <a:r>
              <a:rPr lang="en-US" sz="2600">
                <a:latin typeface="Calibri" panose="020F0502020204030204"/>
              </a:rPr>
              <a:t>called </a:t>
            </a:r>
            <a:r>
              <a:rPr lang="en-US" sz="2600">
                <a:solidFill>
                  <a:srgbClr val="FC0000"/>
                </a:solidFill>
                <a:latin typeface="Calibri" panose="020F0502020204030204"/>
              </a:rPr>
              <a:t>Microsoft Intermediate Language (MSIL) </a:t>
            </a:r>
            <a:r>
              <a:rPr lang="en-US" sz="2600">
                <a:latin typeface="Calibri" panose="020F0502020204030204"/>
              </a:rPr>
              <a:t>code, or </a:t>
            </a:r>
            <a:r>
              <a:rPr lang="en-US" sz="2600">
                <a:solidFill>
                  <a:srgbClr val="FC0000"/>
                </a:solidFill>
                <a:latin typeface="Calibri" panose="020F0502020204030204"/>
              </a:rPr>
              <a:t>Common Intermediate Language (CIL). </a:t>
            </a:r>
            <a:r>
              <a:rPr lang="en-US" sz="2600">
                <a:latin typeface="Calibri" panose="020F0502020204030204"/>
              </a:rPr>
              <a:t>The compiled file with IL code is an </a:t>
            </a:r>
            <a:r>
              <a:rPr lang="en-US" sz="2700" i="1">
                <a:solidFill>
                  <a:srgbClr val="FC0000"/>
                </a:solidFill>
                <a:latin typeface="Calibri" panose="020F0502020204030204"/>
              </a:rPr>
              <a:t>assembly </a:t>
            </a:r>
            <a:r>
              <a:rPr lang="en-US" sz="2700" i="1">
                <a:latin typeface="Calibri" panose="020F0502020204030204"/>
              </a:rPr>
              <a:t>(.dll or    </a:t>
            </a:r>
            <a:r>
              <a:rPr lang="en-US" sz="2700" i="1" spc="-50">
                <a:latin typeface="Calibri" panose="020F0502020204030204"/>
              </a:rPr>
              <a:t>.exe file)</a:t>
            </a:r>
            <a:endParaRPr lang="en-US" sz="2700" i="1" spc="-50">
              <a:latin typeface="Calibri" panose="020F0502020204030204"/>
            </a:endParaRPr>
          </a:p>
          <a:p>
            <a:pPr marL="622300" indent="-622300">
              <a:lnSpc>
                <a:spcPts val="3025"/>
              </a:lnSpc>
            </a:pPr>
            <a:r>
              <a:rPr lang="en-US" sz="2700" i="1">
                <a:latin typeface="Calibri" panose="020F0502020204030204"/>
              </a:rPr>
              <a:t>2.</a:t>
            </a:r>
            <a:r>
              <a:rPr lang="en-US" sz="2600">
                <a:latin typeface="Calibri" panose="020F0502020204030204"/>
              </a:rPr>
              <a:t>    IL code is compiled into low-level native machine code. This stage is known as </a:t>
            </a:r>
            <a:r>
              <a:rPr lang="en-US" sz="2700" i="1">
                <a:solidFill>
                  <a:srgbClr val="FC0000"/>
                </a:solidFill>
                <a:latin typeface="Calibri" panose="020F0502020204030204"/>
              </a:rPr>
              <a:t>just-in-time</a:t>
            </a:r>
            <a:r>
              <a:rPr lang="en-US" sz="2600">
                <a:solidFill>
                  <a:srgbClr val="FC0000"/>
                </a:solidFill>
                <a:latin typeface="Calibri" panose="020F0502020204030204"/>
              </a:rPr>
              <a:t> (JIT) compilation</a:t>
            </a:r>
            <a:endParaRPr lang="en-US" sz="2600">
              <a:solidFill>
                <a:srgbClr val="FC0000"/>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8056"/>
            <a:ext cx="6873240" cy="515112"/>
          </a:xfrm>
          <a:prstGeom prst="rect">
            <a:avLst/>
          </a:prstGeom>
        </p:spPr>
        <p:txBody>
          <a:bodyPr wrap="none" lIns="0" tIns="0" rIns="0" bIns="0">
            <a:noAutofit/>
          </a:bodyPr>
          <a:p>
            <a:pPr indent="0"/>
            <a:r>
              <a:rPr lang="en-US" sz="4200">
                <a:latin typeface="Calibri" panose="020F0502020204030204"/>
              </a:rPr>
              <a:t>Data Types and CTS Equivalent</a:t>
            </a:r>
            <a:endParaRPr lang="en-US" sz="4200">
              <a:latin typeface="Calibri" panose="020F0502020204030204"/>
            </a:endParaRPr>
          </a:p>
        </p:txBody>
      </p:sp>
      <p:sp>
        <p:nvSpPr>
          <p:cNvPr id="3" name="Rectangles 2"/>
          <p:cNvSpPr/>
          <p:nvPr/>
        </p:nvSpPr>
        <p:spPr>
          <a:xfrm>
            <a:off x="862584" y="1176528"/>
            <a:ext cx="3221736" cy="344424"/>
          </a:xfrm>
          <a:prstGeom prst="rect">
            <a:avLst/>
          </a:prstGeom>
        </p:spPr>
        <p:txBody>
          <a:bodyPr wrap="none" lIns="0" tIns="0" rIns="0" bIns="0">
            <a:noAutofit/>
          </a:bodyPr>
          <a:p>
            <a:pPr indent="0"/>
            <a:r>
              <a:rPr lang="en-US" sz="2600">
                <a:latin typeface="Calibri" panose="020F0502020204030204"/>
              </a:rPr>
              <a:t>Predefined Data Types</a:t>
            </a:r>
            <a:endParaRPr lang="en-US" sz="2600">
              <a:latin typeface="Calibri" panose="020F0502020204030204"/>
            </a:endParaRPr>
          </a:p>
        </p:txBody>
      </p:sp>
      <p:graphicFrame>
        <p:nvGraphicFramePr>
          <p:cNvPr id="4" name="Table 3"/>
          <p:cNvGraphicFramePr>
            <a:graphicFrameLocks noGrp="1"/>
          </p:cNvGraphicFramePr>
          <p:nvPr/>
        </p:nvGraphicFramePr>
        <p:xfrm>
          <a:off x="832104" y="1530096"/>
          <a:ext cx="10152888" cy="3776472"/>
        </p:xfrm>
        <a:graphic>
          <a:graphicData uri="http://schemas.openxmlformats.org/drawingml/2006/table">
            <a:tbl>
              <a:tblPr/>
              <a:tblGrid>
                <a:gridCol w="926592"/>
                <a:gridCol w="3270504"/>
                <a:gridCol w="3133344"/>
                <a:gridCol w="2822448"/>
              </a:tblGrid>
              <a:tr h="371856">
                <a:tc>
                  <a:txBody>
                    <a:bodyPr>
                      <a:spAutoFit/>
                    </a:bodyPr>
                    <a:p>
                      <a:pPr marL="101600" indent="0"/>
                      <a:r>
                        <a:rPr lang="en-US" sz="1900" b="1">
                          <a:latin typeface="Calibri" panose="020F0502020204030204"/>
                        </a:rPr>
                        <a:t>Type</a:t>
                      </a:r>
                      <a:endParaRPr lang="en-US" sz="1900" b="1">
                        <a:latin typeface="Calibri" panose="020F0502020204030204"/>
                      </a:endParaRPr>
                    </a:p>
                  </a:txBody>
                  <a:tcPr marL="0" marR="0" marT="0" marB="0" anchor="b"/>
                </a:tc>
                <a:tc>
                  <a:txBody>
                    <a:bodyPr>
                      <a:spAutoFit/>
                    </a:bodyPr>
                    <a:p>
                      <a:pPr marL="101600" indent="0"/>
                      <a:r>
                        <a:rPr lang="en-US" sz="1900" b="1">
                          <a:latin typeface="Calibri" panose="020F0502020204030204"/>
                        </a:rPr>
                        <a:t>Description</a:t>
                      </a:r>
                      <a:endParaRPr lang="en-US" sz="1900" b="1">
                        <a:latin typeface="Calibri" panose="020F0502020204030204"/>
                      </a:endParaRPr>
                    </a:p>
                  </a:txBody>
                  <a:tcPr marL="0" marR="0" marT="0" marB="0" anchor="b"/>
                </a:tc>
                <a:tc>
                  <a:txBody>
                    <a:bodyPr>
                      <a:spAutoFit/>
                    </a:bodyPr>
                    <a:p>
                      <a:pPr indent="0" algn="ctr"/>
                      <a:r>
                        <a:rPr lang="en-US" sz="1900" b="1">
                          <a:latin typeface="Calibri" panose="020F0502020204030204"/>
                        </a:rPr>
                        <a:t>Range</a:t>
                      </a:r>
                      <a:endParaRPr lang="en-US" sz="1900" b="1">
                        <a:latin typeface="Calibri" panose="020F0502020204030204"/>
                      </a:endParaRPr>
                    </a:p>
                  </a:txBody>
                  <a:tcPr marL="0" marR="0" marT="0" marB="0" anchor="b"/>
                </a:tc>
                <a:tc>
                  <a:txBody>
                    <a:bodyPr>
                      <a:spAutoFit/>
                    </a:bodyPr>
                    <a:p>
                      <a:pPr indent="0" algn="ctr"/>
                      <a:r>
                        <a:rPr lang="en-US" sz="1900" b="1">
                          <a:latin typeface="Calibri" panose="020F0502020204030204"/>
                        </a:rPr>
                        <a:t>.NET Type</a:t>
                      </a:r>
                      <a:endParaRPr lang="en-US" sz="1900" b="1">
                        <a:latin typeface="Calibri" panose="020F0502020204030204"/>
                      </a:endParaRPr>
                    </a:p>
                  </a:txBody>
                  <a:tcPr marL="0" marR="0" marT="0" marB="0" anchor="b"/>
                </a:tc>
              </a:tr>
              <a:tr h="914400">
                <a:tc>
                  <a:txBody>
                    <a:bodyPr>
                      <a:spAutoFit/>
                    </a:bodyPr>
                    <a:p>
                      <a:pPr marL="101600" indent="0"/>
                      <a:r>
                        <a:rPr lang="en-US" sz="1700">
                          <a:solidFill>
                            <a:srgbClr val="332F38"/>
                          </a:solidFill>
                          <a:latin typeface="Calibri" panose="020F0502020204030204"/>
                        </a:rPr>
                        <a:t>long</a:t>
                      </a:r>
                      <a:endParaRPr lang="en-US" sz="1700">
                        <a:solidFill>
                          <a:srgbClr val="332F38"/>
                        </a:solidFill>
                        <a:latin typeface="Calibri" panose="020F0502020204030204"/>
                      </a:endParaRPr>
                    </a:p>
                  </a:txBody>
                  <a:tcPr marL="0" marR="0" marT="0" marB="0"/>
                </a:tc>
                <a:tc>
                  <a:txBody>
                    <a:bodyPr>
                      <a:spAutoFit/>
                    </a:bodyPr>
                    <a:p>
                      <a:pPr marL="101600" indent="0"/>
                      <a:r>
                        <a:rPr lang="en-US" sz="1700">
                          <a:solidFill>
                            <a:srgbClr val="332F38"/>
                          </a:solidFill>
                          <a:latin typeface="Calibri" panose="020F0502020204030204"/>
                        </a:rPr>
                        <a:t>64-bit signed integer</a:t>
                      </a:r>
                      <a:endParaRPr lang="en-US" sz="1700">
                        <a:solidFill>
                          <a:srgbClr val="332F38"/>
                        </a:solidFill>
                        <a:latin typeface="Calibri" panose="020F0502020204030204"/>
                      </a:endParaRPr>
                    </a:p>
                  </a:txBody>
                  <a:tcPr marL="0" marR="0" marT="0" marB="0"/>
                </a:tc>
                <a:tc>
                  <a:txBody>
                    <a:bodyPr>
                      <a:spAutoFit/>
                    </a:bodyPr>
                    <a:p>
                      <a:pPr marL="279400" indent="0">
                        <a:lnSpc>
                          <a:spcPts val="2160"/>
                        </a:lnSpc>
                      </a:pPr>
                      <a:r>
                        <a:rPr lang="en-US" sz="1700">
                          <a:solidFill>
                            <a:srgbClr val="332F38"/>
                          </a:solidFill>
                          <a:latin typeface="Calibri" panose="020F0502020204030204"/>
                        </a:rPr>
                        <a:t>-9,223,372,036,854,775,808</a:t>
                      </a:r>
                      <a:endParaRPr lang="en-US" sz="1700">
                        <a:solidFill>
                          <a:srgbClr val="332F38"/>
                        </a:solidFill>
                        <a:latin typeface="Calibri" panose="020F0502020204030204"/>
                      </a:endParaRPr>
                    </a:p>
                    <a:p>
                      <a:pPr marL="1943100" indent="0">
                        <a:lnSpc>
                          <a:spcPts val="2160"/>
                        </a:lnSpc>
                      </a:pPr>
                      <a:r>
                        <a:rPr lang="en-US" sz="1700">
                          <a:solidFill>
                            <a:srgbClr val="332F38"/>
                          </a:solidFill>
                          <a:latin typeface="Calibri" panose="020F0502020204030204"/>
                        </a:rPr>
                        <a:t>to</a:t>
                      </a:r>
                      <a:endParaRPr lang="en-US" sz="1700">
                        <a:solidFill>
                          <a:srgbClr val="332F38"/>
                        </a:solidFill>
                        <a:latin typeface="Calibri" panose="020F0502020204030204"/>
                      </a:endParaRPr>
                    </a:p>
                    <a:p>
                      <a:pPr indent="0" algn="ctr">
                        <a:lnSpc>
                          <a:spcPts val="2160"/>
                        </a:lnSpc>
                      </a:pPr>
                      <a:r>
                        <a:rPr lang="en-US" sz="1700">
                          <a:solidFill>
                            <a:srgbClr val="332F38"/>
                          </a:solidFill>
                          <a:latin typeface="Calibri" panose="020F0502020204030204"/>
                        </a:rPr>
                        <a:t>9,223,372,036,854,775,807</a:t>
                      </a:r>
                      <a:endParaRPr lang="en-US" sz="1700">
                        <a:solidFill>
                          <a:srgbClr val="332F38"/>
                        </a:solidFill>
                        <a:latin typeface="Calibri" panose="020F0502020204030204"/>
                      </a:endParaRPr>
                    </a:p>
                  </a:txBody>
                  <a:tcPr marL="0" marR="0" marT="0" marB="0" anchor="b"/>
                </a:tc>
                <a:tc>
                  <a:txBody>
                    <a:bodyPr>
                      <a:spAutoFit/>
                    </a:bodyPr>
                    <a:p>
                      <a:pPr marL="88900" indent="0"/>
                      <a:r>
                        <a:rPr lang="en-US" sz="1700">
                          <a:latin typeface="Calibri" panose="020F0502020204030204"/>
                        </a:rPr>
                        <a:t>System.lnt64</a:t>
                      </a:r>
                      <a:endParaRPr lang="en-US" sz="1700">
                        <a:latin typeface="Calibri" panose="020F0502020204030204"/>
                      </a:endParaRPr>
                    </a:p>
                  </a:txBody>
                  <a:tcPr marL="0" marR="0" marT="0" marB="0"/>
                </a:tc>
              </a:tr>
              <a:tr h="640080">
                <a:tc>
                  <a:txBody>
                    <a:bodyPr>
                      <a:spAutoFit/>
                    </a:bodyPr>
                    <a:p>
                      <a:pPr marL="101600" indent="0"/>
                      <a:r>
                        <a:rPr lang="en-US" sz="1700">
                          <a:solidFill>
                            <a:srgbClr val="332F38"/>
                          </a:solidFill>
                          <a:latin typeface="Calibri" panose="020F0502020204030204"/>
                        </a:rPr>
                        <a:t>ulong</a:t>
                      </a:r>
                      <a:endParaRPr lang="en-US" sz="1700">
                        <a:solidFill>
                          <a:srgbClr val="332F38"/>
                        </a:solidFill>
                        <a:latin typeface="Calibri" panose="020F0502020204030204"/>
                      </a:endParaRPr>
                    </a:p>
                  </a:txBody>
                  <a:tcPr marL="0" marR="0" marT="0" marB="0"/>
                </a:tc>
                <a:tc>
                  <a:txBody>
                    <a:bodyPr>
                      <a:spAutoFit/>
                    </a:bodyPr>
                    <a:p>
                      <a:pPr marL="101600" indent="0"/>
                      <a:r>
                        <a:rPr lang="en-US" sz="1700">
                          <a:solidFill>
                            <a:srgbClr val="332F38"/>
                          </a:solidFill>
                          <a:latin typeface="Calibri" panose="020F0502020204030204"/>
                        </a:rPr>
                        <a:t>64-bit unsigned integer</a:t>
                      </a:r>
                      <a:endParaRPr lang="en-US" sz="1700">
                        <a:solidFill>
                          <a:srgbClr val="332F38"/>
                        </a:solidFill>
                        <a:latin typeface="Calibri" panose="020F0502020204030204"/>
                      </a:endParaRPr>
                    </a:p>
                  </a:txBody>
                  <a:tcPr marL="0" marR="0" marT="0" marB="0"/>
                </a:tc>
                <a:tc>
                  <a:txBody>
                    <a:bodyPr>
                      <a:spAutoFit/>
                    </a:bodyPr>
                    <a:p>
                      <a:pPr indent="0" algn="ctr">
                        <a:spcAft>
                          <a:spcPts val="420"/>
                        </a:spcAft>
                      </a:pPr>
                      <a:r>
                        <a:rPr lang="en-US" sz="1700">
                          <a:solidFill>
                            <a:srgbClr val="332F38"/>
                          </a:solidFill>
                          <a:latin typeface="Calibri" panose="020F0502020204030204"/>
                        </a:rPr>
                        <a:t>0 to</a:t>
                      </a:r>
                      <a:endParaRPr lang="en-US" sz="1700">
                        <a:solidFill>
                          <a:srgbClr val="332F38"/>
                        </a:solidFill>
                        <a:latin typeface="Calibri" panose="020F0502020204030204"/>
                      </a:endParaRPr>
                    </a:p>
                    <a:p>
                      <a:pPr marL="279400" indent="0"/>
                      <a:r>
                        <a:rPr lang="en-US" sz="1700">
                          <a:solidFill>
                            <a:srgbClr val="332F38"/>
                          </a:solidFill>
                          <a:latin typeface="Calibri" panose="020F0502020204030204"/>
                        </a:rPr>
                        <a:t>18,446,744,073,709,551,615</a:t>
                      </a:r>
                      <a:endParaRPr lang="en-US" sz="1700">
                        <a:solidFill>
                          <a:srgbClr val="332F38"/>
                        </a:solidFill>
                        <a:latin typeface="Calibri" panose="020F0502020204030204"/>
                      </a:endParaRPr>
                    </a:p>
                  </a:txBody>
                  <a:tcPr marL="0" marR="0" marT="0" marB="0" anchor="b"/>
                </a:tc>
                <a:tc>
                  <a:txBody>
                    <a:bodyPr>
                      <a:spAutoFit/>
                    </a:bodyPr>
                    <a:p>
                      <a:pPr marL="88900" indent="0"/>
                      <a:r>
                        <a:rPr lang="en-US" sz="1700">
                          <a:latin typeface="Calibri" panose="020F0502020204030204"/>
                        </a:rPr>
                        <a:t>System.Ulnt64</a:t>
                      </a:r>
                      <a:endParaRPr lang="en-US" sz="1700">
                        <a:latin typeface="Calibri" panose="020F0502020204030204"/>
                      </a:endParaRPr>
                    </a:p>
                  </a:txBody>
                  <a:tcPr marL="0" marR="0" marT="0" marB="0"/>
                </a:tc>
              </a:tr>
              <a:tr h="640080">
                <a:tc>
                  <a:txBody>
                    <a:bodyPr>
                      <a:spAutoFit/>
                    </a:bodyPr>
                    <a:p>
                      <a:pPr marL="101600" indent="0"/>
                      <a:r>
                        <a:rPr lang="en-US" sz="1700">
                          <a:solidFill>
                            <a:srgbClr val="332F38"/>
                          </a:solidFill>
                          <a:latin typeface="Calibri" panose="020F0502020204030204"/>
                        </a:rPr>
                        <a:t>float</a:t>
                      </a:r>
                      <a:endParaRPr lang="en-US" sz="1700">
                        <a:solidFill>
                          <a:srgbClr val="332F38"/>
                        </a:solidFill>
                        <a:latin typeface="Calibri" panose="020F0502020204030204"/>
                      </a:endParaRPr>
                    </a:p>
                  </a:txBody>
                  <a:tcPr marL="0" marR="0" marT="0" marB="0"/>
                </a:tc>
                <a:tc>
                  <a:txBody>
                    <a:bodyPr>
                      <a:spAutoFit/>
                    </a:bodyPr>
                    <a:p>
                      <a:pPr marL="101600" indent="0">
                        <a:lnSpc>
                          <a:spcPts val="2185"/>
                        </a:lnSpc>
                      </a:pPr>
                      <a:r>
                        <a:rPr lang="en-US" sz="1700">
                          <a:solidFill>
                            <a:srgbClr val="332F38"/>
                          </a:solidFill>
                          <a:latin typeface="Calibri" panose="020F0502020204030204"/>
                        </a:rPr>
                        <a:t>32-bit Single-precision floating point type</a:t>
                      </a:r>
                      <a:endParaRPr lang="en-US" sz="1700">
                        <a:solidFill>
                          <a:srgbClr val="332F38"/>
                        </a:solidFill>
                        <a:latin typeface="Calibri" panose="020F0502020204030204"/>
                      </a:endParaRPr>
                    </a:p>
                  </a:txBody>
                  <a:tcPr marL="0" marR="0" marT="0" marB="0" anchor="b"/>
                </a:tc>
                <a:tc>
                  <a:txBody>
                    <a:bodyPr>
                      <a:spAutoFit/>
                    </a:bodyPr>
                    <a:p>
                      <a:pPr marL="177800" indent="0"/>
                      <a:r>
                        <a:rPr lang="en-US" sz="1700">
                          <a:solidFill>
                            <a:srgbClr val="332F38"/>
                          </a:solidFill>
                          <a:latin typeface="Calibri" panose="020F0502020204030204"/>
                        </a:rPr>
                        <a:t>-3.402823e38 to 3.402823e38</a:t>
                      </a:r>
                      <a:endParaRPr lang="en-US" sz="1700">
                        <a:solidFill>
                          <a:srgbClr val="332F38"/>
                        </a:solidFill>
                        <a:latin typeface="Calibri" panose="020F0502020204030204"/>
                      </a:endParaRPr>
                    </a:p>
                  </a:txBody>
                  <a:tcPr marL="0" marR="0" marT="0" marB="0"/>
                </a:tc>
                <a:tc>
                  <a:txBody>
                    <a:bodyPr>
                      <a:spAutoFit/>
                    </a:bodyPr>
                    <a:p>
                      <a:pPr marL="88900" indent="0"/>
                      <a:r>
                        <a:rPr lang="en-US" sz="1700">
                          <a:latin typeface="Calibri" panose="020F0502020204030204"/>
                        </a:rPr>
                        <a:t>System.Single</a:t>
                      </a:r>
                      <a:endParaRPr lang="en-US" sz="1700">
                        <a:latin typeface="Calibri" panose="020F0502020204030204"/>
                      </a:endParaRPr>
                    </a:p>
                  </a:txBody>
                  <a:tcPr marL="0" marR="0" marT="0" marB="0"/>
                </a:tc>
              </a:tr>
              <a:tr h="640080">
                <a:tc>
                  <a:txBody>
                    <a:bodyPr>
                      <a:spAutoFit/>
                    </a:bodyPr>
                    <a:p>
                      <a:pPr marL="101600" indent="0"/>
                      <a:r>
                        <a:rPr lang="en-US" sz="1700">
                          <a:solidFill>
                            <a:srgbClr val="332F38"/>
                          </a:solidFill>
                          <a:latin typeface="Calibri" panose="020F0502020204030204"/>
                        </a:rPr>
                        <a:t>double</a:t>
                      </a:r>
                      <a:endParaRPr lang="en-US" sz="1700">
                        <a:solidFill>
                          <a:srgbClr val="332F38"/>
                        </a:solidFill>
                        <a:latin typeface="Calibri" panose="020F0502020204030204"/>
                      </a:endParaRPr>
                    </a:p>
                  </a:txBody>
                  <a:tcPr marL="0" marR="0" marT="0" marB="0"/>
                </a:tc>
                <a:tc>
                  <a:txBody>
                    <a:bodyPr>
                      <a:spAutoFit/>
                    </a:bodyPr>
                    <a:p>
                      <a:pPr marL="101600" indent="0">
                        <a:lnSpc>
                          <a:spcPts val="2160"/>
                        </a:lnSpc>
                      </a:pPr>
                      <a:r>
                        <a:rPr lang="en-US" sz="1700">
                          <a:solidFill>
                            <a:srgbClr val="332F38"/>
                          </a:solidFill>
                          <a:latin typeface="Calibri" panose="020F0502020204030204"/>
                        </a:rPr>
                        <a:t>64-bit double-precision floating point type</a:t>
                      </a:r>
                      <a:endParaRPr lang="en-US" sz="1700">
                        <a:solidFill>
                          <a:srgbClr val="332F38"/>
                        </a:solidFill>
                        <a:latin typeface="Calibri" panose="020F0502020204030204"/>
                      </a:endParaRPr>
                    </a:p>
                  </a:txBody>
                  <a:tcPr marL="0" marR="0" marT="0" marB="0" anchor="b"/>
                </a:tc>
                <a:tc>
                  <a:txBody>
                    <a:bodyPr>
                      <a:spAutoFit/>
                    </a:bodyPr>
                    <a:p>
                      <a:pPr indent="0" algn="ctr">
                        <a:lnSpc>
                          <a:spcPts val="2160"/>
                        </a:lnSpc>
                      </a:pPr>
                      <a:r>
                        <a:rPr lang="en-US" sz="1700">
                          <a:solidFill>
                            <a:srgbClr val="332F38"/>
                          </a:solidFill>
                          <a:latin typeface="Calibri" panose="020F0502020204030204"/>
                        </a:rPr>
                        <a:t>-1.79769313486232e308to 1.79769313486232e308</a:t>
                      </a:r>
                      <a:endParaRPr lang="en-US" sz="1700">
                        <a:solidFill>
                          <a:srgbClr val="332F38"/>
                        </a:solidFill>
                        <a:latin typeface="Calibri" panose="020F0502020204030204"/>
                      </a:endParaRPr>
                    </a:p>
                  </a:txBody>
                  <a:tcPr marL="0" marR="0" marT="0" marB="0" anchor="b"/>
                </a:tc>
                <a:tc>
                  <a:txBody>
                    <a:bodyPr>
                      <a:spAutoFit/>
                    </a:bodyPr>
                    <a:p>
                      <a:pPr marL="88900" indent="0"/>
                      <a:r>
                        <a:rPr lang="en-US" sz="1700">
                          <a:latin typeface="Calibri" panose="020F0502020204030204"/>
                        </a:rPr>
                        <a:t>System.Double</a:t>
                      </a:r>
                      <a:endParaRPr lang="en-US" sz="1700">
                        <a:latin typeface="Calibri" panose="020F0502020204030204"/>
                      </a:endParaRPr>
                    </a:p>
                  </a:txBody>
                  <a:tcPr marL="0" marR="0" marT="0" marB="0"/>
                </a:tc>
              </a:tr>
              <a:tr h="569976">
                <a:tc>
                  <a:txBody>
                    <a:bodyPr>
                      <a:spAutoFit/>
                    </a:bodyPr>
                    <a:p>
                      <a:pPr marL="101600" indent="0"/>
                      <a:r>
                        <a:rPr lang="en-US" sz="1700">
                          <a:solidFill>
                            <a:srgbClr val="332F38"/>
                          </a:solidFill>
                          <a:latin typeface="Calibri" panose="020F0502020204030204"/>
                        </a:rPr>
                        <a:t>char</a:t>
                      </a:r>
                      <a:endParaRPr lang="en-US" sz="1700">
                        <a:solidFill>
                          <a:srgbClr val="332F38"/>
                        </a:solidFill>
                        <a:latin typeface="Calibri" panose="020F0502020204030204"/>
                      </a:endParaRPr>
                    </a:p>
                  </a:txBody>
                  <a:tcPr marL="0" marR="0" marT="0" marB="0"/>
                </a:tc>
                <a:tc>
                  <a:txBody>
                    <a:bodyPr>
                      <a:spAutoFit/>
                    </a:bodyPr>
                    <a:p>
                      <a:pPr marL="101600" indent="0"/>
                      <a:r>
                        <a:rPr lang="en-US" sz="1700">
                          <a:solidFill>
                            <a:srgbClr val="332F38"/>
                          </a:solidFill>
                          <a:latin typeface="Calibri" panose="020F0502020204030204"/>
                        </a:rPr>
                        <a:t>16-bit single Unicode character</a:t>
                      </a:r>
                      <a:endParaRPr lang="en-US" sz="1700">
                        <a:solidFill>
                          <a:srgbClr val="332F38"/>
                        </a:solidFill>
                        <a:latin typeface="Calibri" panose="020F0502020204030204"/>
                      </a:endParaRPr>
                    </a:p>
                  </a:txBody>
                  <a:tcPr marL="0" marR="0" marT="0" marB="0"/>
                </a:tc>
                <a:tc>
                  <a:txBody>
                    <a:bodyPr>
                      <a:spAutoFit/>
                    </a:bodyPr>
                    <a:p>
                      <a:pPr marL="177800" indent="0"/>
                      <a:r>
                        <a:rPr lang="en-US" sz="1700">
                          <a:solidFill>
                            <a:srgbClr val="332F38"/>
                          </a:solidFill>
                          <a:latin typeface="Calibri" panose="020F0502020204030204"/>
                        </a:rPr>
                        <a:t>Any valid character, e.g. a, b, *</a:t>
                      </a:r>
                      <a:endParaRPr lang="en-US" sz="1700">
                        <a:solidFill>
                          <a:srgbClr val="332F38"/>
                        </a:solidFill>
                        <a:latin typeface="Calibri" panose="020F0502020204030204"/>
                      </a:endParaRPr>
                    </a:p>
                  </a:txBody>
                  <a:tcPr marL="0" marR="0" marT="0" marB="0"/>
                </a:tc>
                <a:tc>
                  <a:txBody>
                    <a:bodyPr>
                      <a:spAutoFit/>
                    </a:bodyPr>
                    <a:p>
                      <a:pPr marL="88900" indent="0"/>
                      <a:r>
                        <a:rPr lang="en-US" sz="1700">
                          <a:latin typeface="Calibri" panose="020F0502020204030204"/>
                        </a:rPr>
                        <a:t>System.Char</a:t>
                      </a:r>
                      <a:endParaRPr lang="en-US" sz="1700">
                        <a:latin typeface="Calibri" panose="020F0502020204030204"/>
                      </a:endParaRPr>
                    </a:p>
                  </a:txBody>
                  <a:tcPr marL="0" marR="0" marT="0" marB="0"/>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4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1429512" cy="420624"/>
          </a:xfrm>
          <a:prstGeom prst="rect">
            <a:avLst/>
          </a:prstGeom>
        </p:spPr>
        <p:txBody>
          <a:bodyPr wrap="none" lIns="0" tIns="0" rIns="0" bIns="0">
            <a:noAutofit/>
          </a:bodyPr>
          <a:p>
            <a:pPr indent="0">
              <a:spcAft>
                <a:spcPts val="3780"/>
              </a:spcAft>
            </a:pPr>
            <a:r>
              <a:rPr lang="en-US" sz="4300">
                <a:latin typeface="Calibri" panose="020F0502020204030204"/>
              </a:rPr>
              <a:t>OAuth</a:t>
            </a:r>
            <a:endParaRPr lang="en-US" sz="4300">
              <a:latin typeface="Calibri" panose="020F0502020204030204"/>
            </a:endParaRPr>
          </a:p>
        </p:txBody>
      </p:sp>
      <p:sp>
        <p:nvSpPr>
          <p:cNvPr id="3" name="Rectangles 2"/>
          <p:cNvSpPr/>
          <p:nvPr/>
        </p:nvSpPr>
        <p:spPr>
          <a:xfrm>
            <a:off x="969264" y="1908048"/>
            <a:ext cx="9592056" cy="3480816"/>
          </a:xfrm>
          <a:prstGeom prst="rect">
            <a:avLst/>
          </a:prstGeom>
        </p:spPr>
        <p:txBody>
          <a:bodyPr lIns="0" tIns="0" rIns="0" bIns="0">
            <a:noAutofit/>
          </a:bodyPr>
          <a:p>
            <a:pPr marL="191770" indent="-228600">
              <a:spcBef>
                <a:spcPts val="3780"/>
              </a:spcBef>
              <a:spcAft>
                <a:spcPts val="1260"/>
              </a:spcAft>
            </a:pPr>
            <a:r>
              <a:rPr lang="en-US" sz="2600" b="1">
                <a:latin typeface="Calibri" panose="020F0502020204030204"/>
              </a:rPr>
              <a:t>•OAuth </a:t>
            </a:r>
            <a:r>
              <a:rPr lang="en-US" sz="2600">
                <a:latin typeface="Calibri" panose="020F0502020204030204"/>
              </a:rPr>
              <a:t>stands for </a:t>
            </a:r>
            <a:r>
              <a:rPr lang="en-US" sz="2600" b="1">
                <a:latin typeface="Calibri" panose="020F0502020204030204"/>
              </a:rPr>
              <a:t>Open Authorization</a:t>
            </a:r>
            <a:endParaRPr lang="en-US" sz="2600" b="1">
              <a:latin typeface="Calibri" panose="020F0502020204030204"/>
            </a:endParaRPr>
          </a:p>
          <a:p>
            <a:pPr marL="191770" indent="-228600">
              <a:spcAft>
                <a:spcPts val="1260"/>
              </a:spcAft>
            </a:pPr>
            <a:r>
              <a:rPr lang="en-US" sz="2600" b="1">
                <a:latin typeface="Calibri" panose="020F0502020204030204"/>
              </a:rPr>
              <a:t>•OAuth </a:t>
            </a:r>
            <a:r>
              <a:rPr lang="en-US" sz="2600">
                <a:latin typeface="Calibri" panose="020F0502020204030204"/>
              </a:rPr>
              <a:t>is an open standard for authorization.</a:t>
            </a:r>
            <a:endParaRPr lang="en-US" sz="2600">
              <a:latin typeface="Calibri" panose="020F0502020204030204"/>
            </a:endParaRPr>
          </a:p>
          <a:p>
            <a:pPr marL="191770" indent="-228600">
              <a:lnSpc>
                <a:spcPts val="3025"/>
              </a:lnSpc>
              <a:spcAft>
                <a:spcPts val="630"/>
              </a:spcAft>
            </a:pPr>
            <a:r>
              <a:rPr lang="en-US" sz="2600">
                <a:latin typeface="Calibri" panose="020F0502020204030204"/>
              </a:rPr>
              <a:t>•OAuth provides client applications a "secure delegated access" to server resources on behalf of a resource owner.</a:t>
            </a:r>
            <a:endParaRPr lang="en-US" sz="2600">
              <a:latin typeface="Calibri" panose="020F0502020204030204"/>
            </a:endParaRPr>
          </a:p>
          <a:p>
            <a:pPr marL="191770" indent="-228600">
              <a:lnSpc>
                <a:spcPts val="3025"/>
              </a:lnSpc>
              <a:spcAft>
                <a:spcPts val="630"/>
              </a:spcAft>
            </a:pPr>
            <a:r>
              <a:rPr lang="en-US" sz="2600">
                <a:latin typeface="Calibri" panose="020F0502020204030204"/>
              </a:rPr>
              <a:t>•    It specifies a process for resource owners to authorize third-party access to their server resources without sharing their credentials.</a:t>
            </a:r>
            <a:endParaRPr lang="en-US" sz="2600">
              <a:latin typeface="Calibri" panose="020F0502020204030204"/>
            </a:endParaRPr>
          </a:p>
          <a:p>
            <a:pPr marL="191770" indent="-228600">
              <a:lnSpc>
                <a:spcPts val="3025"/>
              </a:lnSpc>
            </a:pPr>
            <a:r>
              <a:rPr lang="en-US" sz="2600">
                <a:latin typeface="Calibri" panose="020F0502020204030204"/>
              </a:rPr>
              <a:t>•    It is an open standard for token-based authentication and authorization.</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2104" y="1911096"/>
            <a:ext cx="10274808" cy="1749552"/>
          </a:xfrm>
          <a:prstGeom prst="rect">
            <a:avLst/>
          </a:prstGeom>
        </p:spPr>
        <p:txBody>
          <a:bodyPr lIns="0" tIns="0" rIns="0" bIns="0">
            <a:noAutofit/>
          </a:bodyPr>
          <a:p>
            <a:pPr indent="0" algn="just">
              <a:spcAft>
                <a:spcPts val="1260"/>
              </a:spcAft>
            </a:pPr>
            <a:r>
              <a:rPr lang="en-US" sz="2600">
                <a:latin typeface="Calibri" panose="020F0502020204030204"/>
              </a:rPr>
              <a:t>1.    C .Net Web Developers Guide by Syngress</a:t>
            </a:r>
            <a:endParaRPr lang="en-US" sz="2600">
              <a:latin typeface="Calibri" panose="020F0502020204030204"/>
            </a:endParaRPr>
          </a:p>
          <a:p>
            <a:pPr marL="609600" indent="-609600">
              <a:lnSpc>
                <a:spcPts val="3025"/>
              </a:lnSpc>
              <a:spcAft>
                <a:spcPts val="630"/>
              </a:spcAft>
            </a:pPr>
            <a:r>
              <a:rPr lang="en-US" sz="2600">
                <a:latin typeface="Calibri" panose="020F0502020204030204"/>
              </a:rPr>
              <a:t>2.    ASP.NET 4.5, Covers C# and VB Codes, Black Book, Kogent Learning Solutions Inc.</a:t>
            </a:r>
            <a:endParaRPr lang="en-US" sz="2600">
              <a:latin typeface="Calibri" panose="020F0502020204030204"/>
            </a:endParaRPr>
          </a:p>
          <a:p>
            <a:pPr indent="0" algn="just"/>
            <a:r>
              <a:rPr lang="en-US" sz="2600">
                <a:latin typeface="Calibri" panose="020F0502020204030204"/>
              </a:rPr>
              <a:t>3.    </a:t>
            </a:r>
            <a:r>
              <a:rPr lang="en-US" sz="2600" u="sng">
                <a:solidFill>
                  <a:srgbClr val="016DC0"/>
                </a:solidFill>
                <a:latin typeface="Calibri" panose="020F0502020204030204"/>
                <a:hlinkClick r:id="rId1"/>
              </a:rPr>
              <a:t>https://docs.microsoft.com/</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50664" y="1606296"/>
            <a:ext cx="3020568" cy="499872"/>
          </a:xfrm>
          <a:prstGeom prst="rect">
            <a:avLst/>
          </a:prstGeom>
        </p:spPr>
        <p:txBody>
          <a:bodyPr wrap="none" lIns="0" tIns="0" rIns="0" bIns="0">
            <a:noAutofit/>
          </a:bodyPr>
          <a:p>
            <a:pPr indent="0" algn="ctr">
              <a:spcAft>
                <a:spcPts val="5460"/>
              </a:spcAft>
            </a:pPr>
            <a:r>
              <a:rPr lang="en-US" sz="5300" b="1" spc="-100">
                <a:solidFill>
                  <a:srgbClr val="BF0000"/>
                </a:solidFill>
                <a:latin typeface="Calibri" panose="020F0502020204030204"/>
              </a:rPr>
              <a:t>Session-18</a:t>
            </a:r>
            <a:endParaRPr lang="en-US" sz="5300" b="1" spc="-100">
              <a:solidFill>
                <a:srgbClr val="BF0000"/>
              </a:solidFill>
              <a:latin typeface="Calibri" panose="020F0502020204030204"/>
            </a:endParaRPr>
          </a:p>
        </p:txBody>
      </p:sp>
      <p:sp>
        <p:nvSpPr>
          <p:cNvPr id="3" name="Rectangles 2"/>
          <p:cNvSpPr/>
          <p:nvPr/>
        </p:nvSpPr>
        <p:spPr>
          <a:xfrm>
            <a:off x="1703832" y="3075432"/>
            <a:ext cx="8747760" cy="1252728"/>
          </a:xfrm>
          <a:prstGeom prst="rect">
            <a:avLst/>
          </a:prstGeom>
        </p:spPr>
        <p:txBody>
          <a:bodyPr lIns="0" tIns="0" rIns="0" bIns="0">
            <a:noAutofit/>
          </a:bodyPr>
          <a:p>
            <a:pPr indent="0">
              <a:spcBef>
                <a:spcPts val="5460"/>
              </a:spcBef>
              <a:spcAft>
                <a:spcPts val="1470"/>
              </a:spcAft>
            </a:pPr>
            <a:r>
              <a:rPr lang="en-US" sz="5300" b="1" spc="-100">
                <a:latin typeface="Calibri" panose="020F0502020204030204"/>
              </a:rPr>
              <a:t>Entity Framework and ASP.NET</a:t>
            </a:r>
            <a:endParaRPr lang="en-US" sz="5300" b="1" spc="-100">
              <a:latin typeface="Calibri" panose="020F0502020204030204"/>
            </a:endParaRPr>
          </a:p>
          <a:p>
            <a:pPr indent="0" algn="ctr"/>
            <a:r>
              <a:rPr lang="en-US" sz="5300" b="1" spc="-100">
                <a:latin typeface="Calibri" panose="020F0502020204030204"/>
              </a:rPr>
              <a:t>MVC Core</a:t>
            </a:r>
            <a:endParaRPr lang="en-US" sz="5300" b="1" spc="-1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5885688" cy="4218432"/>
          </a:xfrm>
          <a:prstGeom prst="rect">
            <a:avLst/>
          </a:prstGeom>
        </p:spPr>
        <p:txBody>
          <a:bodyPr lIns="0" tIns="0" rIns="0" bIns="0">
            <a:noAutofit/>
          </a:bodyPr>
          <a:p>
            <a:pPr indent="0">
              <a:spcAft>
                <a:spcPts val="1890"/>
              </a:spcAft>
            </a:pPr>
            <a:r>
              <a:rPr lang="en-US" sz="4300">
                <a:latin typeface="Calibri" panose="020F0502020204030204"/>
              </a:rPr>
              <a:t>Contents</a:t>
            </a:r>
            <a:endParaRPr lang="en-US" sz="4300">
              <a:latin typeface="Calibri" panose="020F0502020204030204"/>
            </a:endParaRPr>
          </a:p>
          <a:p>
            <a:pPr indent="0" algn="just">
              <a:spcAft>
                <a:spcPts val="1260"/>
              </a:spcAft>
            </a:pPr>
            <a:r>
              <a:rPr lang="en-US" sz="2600">
                <a:latin typeface="Calibri" panose="020F0502020204030204"/>
              </a:rPr>
              <a:t>•    Introduction to Entity Framework</a:t>
            </a:r>
            <a:endParaRPr lang="en-US" sz="2600">
              <a:latin typeface="Calibri" panose="020F0502020204030204"/>
            </a:endParaRPr>
          </a:p>
          <a:p>
            <a:pPr indent="0" algn="just">
              <a:lnSpc>
                <a:spcPts val="3120"/>
              </a:lnSpc>
            </a:pPr>
            <a:r>
              <a:rPr lang="en-US" sz="2600">
                <a:latin typeface="Calibri" panose="020F0502020204030204"/>
              </a:rPr>
              <a:t>•    Different Approaches</a:t>
            </a:r>
            <a:endParaRPr lang="en-US" sz="2600">
              <a:latin typeface="Calibri" panose="020F0502020204030204"/>
            </a:endParaRPr>
          </a:p>
          <a:p>
            <a:pPr marL="509270" indent="0" algn="just">
              <a:lnSpc>
                <a:spcPts val="3120"/>
              </a:lnSpc>
            </a:pPr>
            <a:r>
              <a:rPr lang="en-US" sz="2300">
                <a:latin typeface="Calibri" panose="020F0502020204030204"/>
              </a:rPr>
              <a:t>•    Code First</a:t>
            </a:r>
            <a:endParaRPr lang="en-US" sz="2300">
              <a:latin typeface="Calibri" panose="020F0502020204030204"/>
            </a:endParaRPr>
          </a:p>
          <a:p>
            <a:pPr marL="509270" indent="0" algn="just">
              <a:lnSpc>
                <a:spcPts val="3120"/>
              </a:lnSpc>
            </a:pPr>
            <a:r>
              <a:rPr lang="en-US" sz="2300">
                <a:latin typeface="Calibri" panose="020F0502020204030204"/>
              </a:rPr>
              <a:t>•    Database First</a:t>
            </a:r>
            <a:endParaRPr lang="en-US" sz="2300">
              <a:latin typeface="Calibri" panose="020F0502020204030204"/>
            </a:endParaRPr>
          </a:p>
          <a:p>
            <a:pPr marL="509270" indent="0" algn="just">
              <a:lnSpc>
                <a:spcPts val="3120"/>
              </a:lnSpc>
              <a:spcAft>
                <a:spcPts val="420"/>
              </a:spcAft>
            </a:pPr>
            <a:r>
              <a:rPr lang="en-US" sz="2300">
                <a:latin typeface="Calibri" panose="020F0502020204030204"/>
              </a:rPr>
              <a:t>•    Model First</a:t>
            </a:r>
            <a:endParaRPr lang="en-US" sz="2300">
              <a:latin typeface="Calibri" panose="020F0502020204030204"/>
            </a:endParaRPr>
          </a:p>
          <a:p>
            <a:pPr indent="0" algn="just">
              <a:lnSpc>
                <a:spcPts val="4010"/>
              </a:lnSpc>
            </a:pPr>
            <a:r>
              <a:rPr lang="en-US" sz="2600">
                <a:latin typeface="Calibri" panose="020F0502020204030204"/>
              </a:rPr>
              <a:t>•    Data Annotations Attributes in EF 6</a:t>
            </a:r>
            <a:endParaRPr lang="en-US" sz="2600">
              <a:latin typeface="Calibri" panose="020F0502020204030204"/>
            </a:endParaRPr>
          </a:p>
          <a:p>
            <a:pPr indent="0" algn="just">
              <a:lnSpc>
                <a:spcPts val="4010"/>
              </a:lnSpc>
            </a:pPr>
            <a:r>
              <a:rPr lang="en-US" sz="2600">
                <a:latin typeface="Calibri" panose="020F0502020204030204"/>
              </a:rPr>
              <a:t>•    Introduction to ASP.NET Core</a:t>
            </a:r>
            <a:endParaRPr lang="en-US" sz="2600">
              <a:latin typeface="Calibri" panose="020F0502020204030204"/>
            </a:endParaRPr>
          </a:p>
          <a:p>
            <a:pPr indent="0" algn="just">
              <a:lnSpc>
                <a:spcPts val="4010"/>
              </a:lnSpc>
            </a:pPr>
            <a:r>
              <a:rPr lang="en-US" sz="2600">
                <a:latin typeface="Calibri" panose="020F0502020204030204"/>
              </a:rPr>
              <a:t>•    Difference ASP.NET MVC and MVC Core</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7537704" cy="515112"/>
          </a:xfrm>
          <a:prstGeom prst="rect">
            <a:avLst/>
          </a:prstGeom>
        </p:spPr>
        <p:txBody>
          <a:bodyPr wrap="none" lIns="0" tIns="0" rIns="0" bIns="0">
            <a:noAutofit/>
          </a:bodyPr>
          <a:p>
            <a:pPr indent="0"/>
            <a:r>
              <a:rPr lang="en-US" sz="4200">
                <a:latin typeface="Calibri" panose="020F0502020204030204"/>
              </a:rPr>
              <a:t>Introduction to Entity Framework</a:t>
            </a:r>
            <a:endParaRPr lang="en-US" sz="4200">
              <a:latin typeface="Calibri" panose="020F0502020204030204"/>
            </a:endParaRPr>
          </a:p>
        </p:txBody>
      </p:sp>
      <p:sp>
        <p:nvSpPr>
          <p:cNvPr id="3" name="Rectangles 2"/>
          <p:cNvSpPr/>
          <p:nvPr/>
        </p:nvSpPr>
        <p:spPr>
          <a:xfrm>
            <a:off x="981456" y="1905000"/>
            <a:ext cx="10256520" cy="3291840"/>
          </a:xfrm>
          <a:prstGeom prst="rect">
            <a:avLst/>
          </a:prstGeom>
        </p:spPr>
        <p:txBody>
          <a:bodyPr lIns="0" tIns="0" rIns="0" bIns="0">
            <a:noAutofit/>
          </a:bodyPr>
          <a:p>
            <a:pPr marL="190500" indent="-190500" algn="just">
              <a:lnSpc>
                <a:spcPts val="3025"/>
              </a:lnSpc>
              <a:spcAft>
                <a:spcPts val="630"/>
              </a:spcAft>
            </a:pPr>
            <a:r>
              <a:rPr lang="en-US" sz="2600">
                <a:latin typeface="Calibri" panose="020F0502020204030204"/>
              </a:rPr>
              <a:t>•Entity Framework is an Object Relational Mapper (ORM) which is a type of tool that simplifies </a:t>
            </a:r>
            <a:r>
              <a:rPr lang="en-US" sz="2600">
                <a:solidFill>
                  <a:srgbClr val="FC0000"/>
                </a:solidFill>
                <a:latin typeface="Calibri" panose="020F0502020204030204"/>
              </a:rPr>
              <a:t>mapping between objects </a:t>
            </a:r>
            <a:r>
              <a:rPr lang="en-US" sz="2600">
                <a:latin typeface="Calibri" panose="020F0502020204030204"/>
              </a:rPr>
              <a:t>in your software to the </a:t>
            </a:r>
            <a:r>
              <a:rPr lang="en-US" sz="2600">
                <a:solidFill>
                  <a:srgbClr val="FC0000"/>
                </a:solidFill>
                <a:latin typeface="Calibri" panose="020F0502020204030204"/>
              </a:rPr>
              <a:t>tables </a:t>
            </a:r>
            <a:r>
              <a:rPr lang="en-US" sz="2600">
                <a:latin typeface="Calibri" panose="020F0502020204030204"/>
              </a:rPr>
              <a:t>and </a:t>
            </a:r>
            <a:r>
              <a:rPr lang="en-US" sz="2600">
                <a:solidFill>
                  <a:srgbClr val="FC0000"/>
                </a:solidFill>
                <a:latin typeface="Calibri" panose="020F0502020204030204"/>
              </a:rPr>
              <a:t>columns </a:t>
            </a:r>
            <a:r>
              <a:rPr lang="en-US" sz="2600">
                <a:latin typeface="Calibri" panose="020F0502020204030204"/>
              </a:rPr>
              <a:t>of a relational </a:t>
            </a:r>
            <a:r>
              <a:rPr lang="en-US" sz="2600">
                <a:solidFill>
                  <a:srgbClr val="FC0000"/>
                </a:solidFill>
                <a:latin typeface="Calibri" panose="020F0502020204030204"/>
              </a:rPr>
              <a:t>database.</a:t>
            </a:r>
            <a:endParaRPr lang="en-US" sz="2600">
              <a:solidFill>
                <a:srgbClr val="FC0000"/>
              </a:solidFill>
              <a:latin typeface="Calibri" panose="020F0502020204030204"/>
            </a:endParaRPr>
          </a:p>
          <a:p>
            <a:pPr marL="190500" indent="-190500">
              <a:lnSpc>
                <a:spcPts val="3025"/>
              </a:lnSpc>
              <a:spcAft>
                <a:spcPts val="630"/>
              </a:spcAft>
            </a:pPr>
            <a:r>
              <a:rPr lang="en-US" sz="2600">
                <a:latin typeface="Calibri" panose="020F0502020204030204"/>
              </a:rPr>
              <a:t>• It is an </a:t>
            </a:r>
            <a:r>
              <a:rPr lang="en-US" sz="2600">
                <a:solidFill>
                  <a:srgbClr val="FC0000"/>
                </a:solidFill>
                <a:latin typeface="Calibri" panose="020F0502020204030204"/>
              </a:rPr>
              <a:t>open source ORM framework </a:t>
            </a:r>
            <a:r>
              <a:rPr lang="en-US" sz="2600">
                <a:latin typeface="Calibri" panose="020F0502020204030204"/>
              </a:rPr>
              <a:t>for ADO.NET which is a part of .NET Framework.</a:t>
            </a:r>
            <a:endParaRPr lang="en-US" sz="2600">
              <a:latin typeface="Calibri" panose="020F0502020204030204"/>
            </a:endParaRPr>
          </a:p>
          <a:p>
            <a:pPr marL="190500" indent="-190500">
              <a:lnSpc>
                <a:spcPts val="3025"/>
              </a:lnSpc>
            </a:pPr>
            <a:r>
              <a:rPr lang="en-US" sz="2600">
                <a:latin typeface="Calibri" panose="020F0502020204030204"/>
              </a:rPr>
              <a:t>•An </a:t>
            </a:r>
            <a:r>
              <a:rPr lang="en-US" sz="2600">
                <a:solidFill>
                  <a:srgbClr val="FC0000"/>
                </a:solidFill>
                <a:latin typeface="Calibri" panose="020F0502020204030204"/>
              </a:rPr>
              <a:t>ORM takes care </a:t>
            </a:r>
            <a:r>
              <a:rPr lang="en-US" sz="2600">
                <a:latin typeface="Calibri" panose="020F0502020204030204"/>
              </a:rPr>
              <a:t>of </a:t>
            </a:r>
            <a:r>
              <a:rPr lang="en-US" sz="2600">
                <a:solidFill>
                  <a:srgbClr val="FC0000"/>
                </a:solidFill>
                <a:latin typeface="Calibri" panose="020F0502020204030204"/>
              </a:rPr>
              <a:t>creating database connections </a:t>
            </a:r>
            <a:r>
              <a:rPr lang="en-US" sz="2600">
                <a:latin typeface="Calibri" panose="020F0502020204030204"/>
              </a:rPr>
              <a:t>and </a:t>
            </a:r>
            <a:r>
              <a:rPr lang="en-US" sz="2600">
                <a:solidFill>
                  <a:srgbClr val="FC0000"/>
                </a:solidFill>
                <a:latin typeface="Calibri" panose="020F0502020204030204"/>
              </a:rPr>
              <a:t>executing commands, </a:t>
            </a:r>
            <a:r>
              <a:rPr lang="en-US" sz="2600">
                <a:latin typeface="Calibri" panose="020F0502020204030204"/>
              </a:rPr>
              <a:t>as well as </a:t>
            </a:r>
            <a:r>
              <a:rPr lang="en-US" sz="2600">
                <a:solidFill>
                  <a:srgbClr val="FC0000"/>
                </a:solidFill>
                <a:latin typeface="Calibri" panose="020F0502020204030204"/>
              </a:rPr>
              <a:t>taking query results </a:t>
            </a:r>
            <a:r>
              <a:rPr lang="en-US" sz="2600">
                <a:latin typeface="Calibri" panose="020F0502020204030204"/>
              </a:rPr>
              <a:t>and automatically materializing those results as your application objects.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4788408" cy="518160"/>
          </a:xfrm>
          <a:prstGeom prst="rect">
            <a:avLst/>
          </a:prstGeom>
        </p:spPr>
        <p:txBody>
          <a:bodyPr wrap="none" lIns="0" tIns="0" rIns="0" bIns="0">
            <a:noAutofit/>
          </a:bodyPr>
          <a:p>
            <a:pPr indent="0"/>
            <a:r>
              <a:rPr lang="en-US" sz="4200">
                <a:latin typeface="Calibri" panose="020F0502020204030204"/>
              </a:rPr>
              <a:t>Different Approaches</a:t>
            </a:r>
            <a:endParaRPr lang="en-US" sz="4200">
              <a:latin typeface="Calibri" panose="020F0502020204030204"/>
            </a:endParaRPr>
          </a:p>
        </p:txBody>
      </p:sp>
      <p:sp>
        <p:nvSpPr>
          <p:cNvPr id="3" name="Rectangles 2"/>
          <p:cNvSpPr/>
          <p:nvPr/>
        </p:nvSpPr>
        <p:spPr>
          <a:xfrm>
            <a:off x="908304" y="1911096"/>
            <a:ext cx="9848088" cy="2197608"/>
          </a:xfrm>
          <a:prstGeom prst="rect">
            <a:avLst/>
          </a:prstGeom>
        </p:spPr>
        <p:txBody>
          <a:bodyPr lIns="0" tIns="0" rIns="0" bIns="0">
            <a:noAutofit/>
          </a:bodyPr>
          <a:p>
            <a:pPr marL="74295" indent="0" algn="just">
              <a:lnSpc>
                <a:spcPts val="3025"/>
              </a:lnSpc>
              <a:spcAft>
                <a:spcPts val="630"/>
              </a:spcAft>
            </a:pPr>
            <a:r>
              <a:rPr lang="en-US" sz="2600">
                <a:latin typeface="Calibri" panose="020F0502020204030204"/>
              </a:rPr>
              <a:t>The Entity Framework provides three approaches to create an entity model and each one has their own pros and cons.</a:t>
            </a:r>
            <a:endParaRPr lang="en-US" sz="2600">
              <a:latin typeface="Calibri" panose="020F0502020204030204"/>
            </a:endParaRPr>
          </a:p>
          <a:p>
            <a:pPr marL="74295" indent="0" algn="just">
              <a:lnSpc>
                <a:spcPts val="4010"/>
              </a:lnSpc>
            </a:pPr>
            <a:r>
              <a:rPr lang="en-US" sz="2600">
                <a:latin typeface="Calibri" panose="020F0502020204030204"/>
              </a:rPr>
              <a:t>•Code First</a:t>
            </a:r>
            <a:endParaRPr lang="en-US" sz="2600">
              <a:latin typeface="Calibri" panose="020F0502020204030204"/>
            </a:endParaRPr>
          </a:p>
          <a:p>
            <a:pPr marL="74295" indent="0" algn="just">
              <a:lnSpc>
                <a:spcPts val="4010"/>
              </a:lnSpc>
            </a:pPr>
            <a:r>
              <a:rPr lang="en-US" sz="2600">
                <a:latin typeface="Calibri" panose="020F0502020204030204"/>
              </a:rPr>
              <a:t>•    Database First</a:t>
            </a:r>
            <a:endParaRPr lang="en-US" sz="2600">
              <a:latin typeface="Calibri" panose="020F0502020204030204"/>
            </a:endParaRPr>
          </a:p>
          <a:p>
            <a:pPr marL="74295" indent="0" algn="just">
              <a:lnSpc>
                <a:spcPts val="4010"/>
              </a:lnSpc>
            </a:pPr>
            <a:r>
              <a:rPr lang="en-US" sz="2600">
                <a:latin typeface="Calibri" panose="020F0502020204030204"/>
              </a:rPr>
              <a:t>•    Model First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4788408" cy="518160"/>
          </a:xfrm>
          <a:prstGeom prst="rect">
            <a:avLst/>
          </a:prstGeom>
        </p:spPr>
        <p:txBody>
          <a:bodyPr wrap="none" lIns="0" tIns="0" rIns="0" bIns="0">
            <a:noAutofit/>
          </a:bodyPr>
          <a:p>
            <a:pPr indent="0"/>
            <a:r>
              <a:rPr lang="en-US" sz="4200">
                <a:latin typeface="Calibri" panose="020F0502020204030204"/>
              </a:rPr>
              <a:t>Different Approaches</a:t>
            </a:r>
            <a:endParaRPr lang="en-US" sz="4200">
              <a:latin typeface="Calibri" panose="020F0502020204030204"/>
            </a:endParaRPr>
          </a:p>
        </p:txBody>
      </p:sp>
      <p:sp>
        <p:nvSpPr>
          <p:cNvPr id="3" name="Rectangles 2"/>
          <p:cNvSpPr/>
          <p:nvPr/>
        </p:nvSpPr>
        <p:spPr>
          <a:xfrm>
            <a:off x="920496" y="1911096"/>
            <a:ext cx="10311384" cy="2642616"/>
          </a:xfrm>
          <a:prstGeom prst="rect">
            <a:avLst/>
          </a:prstGeom>
        </p:spPr>
        <p:txBody>
          <a:bodyPr lIns="0" tIns="0" rIns="0" bIns="0">
            <a:noAutofit/>
          </a:bodyPr>
          <a:p>
            <a:pPr indent="0" algn="just">
              <a:spcAft>
                <a:spcPts val="1260"/>
              </a:spcAft>
            </a:pPr>
            <a:r>
              <a:rPr lang="en-US" sz="2600">
                <a:solidFill>
                  <a:srgbClr val="00AD50"/>
                </a:solidFill>
                <a:latin typeface="Calibri" panose="020F0502020204030204"/>
              </a:rPr>
              <a:t>Code First:</a:t>
            </a:r>
            <a:endParaRPr lang="en-US" sz="2600">
              <a:solidFill>
                <a:srgbClr val="00AD50"/>
              </a:solidFill>
              <a:latin typeface="Calibri" panose="020F0502020204030204"/>
            </a:endParaRPr>
          </a:p>
          <a:p>
            <a:pPr marL="241300" indent="-241300">
              <a:lnSpc>
                <a:spcPts val="3025"/>
              </a:lnSpc>
              <a:spcAft>
                <a:spcPts val="630"/>
              </a:spcAft>
            </a:pPr>
            <a:r>
              <a:rPr lang="en-US" sz="2600">
                <a:latin typeface="Calibri" panose="020F0502020204030204"/>
              </a:rPr>
              <a:t>•    Code First modeling workflow </a:t>
            </a:r>
            <a:r>
              <a:rPr lang="en-US" sz="2600">
                <a:solidFill>
                  <a:srgbClr val="FC0000"/>
                </a:solidFill>
                <a:latin typeface="Calibri" panose="020F0502020204030204"/>
              </a:rPr>
              <a:t>targets a database </a:t>
            </a:r>
            <a:r>
              <a:rPr lang="en-US" sz="2600">
                <a:latin typeface="Calibri" panose="020F0502020204030204"/>
              </a:rPr>
              <a:t>that </a:t>
            </a:r>
            <a:r>
              <a:rPr lang="en-US" sz="2600">
                <a:solidFill>
                  <a:srgbClr val="FC0000"/>
                </a:solidFill>
                <a:latin typeface="Calibri" panose="020F0502020204030204"/>
              </a:rPr>
              <a:t>doesn't exist </a:t>
            </a:r>
            <a:r>
              <a:rPr lang="en-US" sz="2600">
                <a:latin typeface="Calibri" panose="020F0502020204030204"/>
              </a:rPr>
              <a:t>and Code First will create it.</a:t>
            </a:r>
            <a:endParaRPr lang="en-US" sz="2600">
              <a:latin typeface="Calibri" panose="020F0502020204030204"/>
            </a:endParaRPr>
          </a:p>
          <a:p>
            <a:pPr marL="241300" indent="-241300">
              <a:lnSpc>
                <a:spcPts val="3025"/>
              </a:lnSpc>
              <a:spcAft>
                <a:spcPts val="630"/>
              </a:spcAft>
            </a:pPr>
            <a:r>
              <a:rPr lang="en-US" sz="2600">
                <a:latin typeface="Calibri" panose="020F0502020204030204"/>
              </a:rPr>
              <a:t>•    It can also be used if you </a:t>
            </a:r>
            <a:r>
              <a:rPr lang="en-US" sz="2600">
                <a:solidFill>
                  <a:srgbClr val="FC0000"/>
                </a:solidFill>
                <a:latin typeface="Calibri" panose="020F0502020204030204"/>
              </a:rPr>
              <a:t>have an empty database </a:t>
            </a:r>
            <a:r>
              <a:rPr lang="en-US" sz="2600">
                <a:latin typeface="Calibri" panose="020F0502020204030204"/>
              </a:rPr>
              <a:t>and then </a:t>
            </a:r>
            <a:r>
              <a:rPr lang="en-US" sz="2600">
                <a:solidFill>
                  <a:srgbClr val="FC0000"/>
                </a:solidFill>
                <a:latin typeface="Calibri" panose="020F0502020204030204"/>
              </a:rPr>
              <a:t>Code First </a:t>
            </a:r>
            <a:r>
              <a:rPr lang="en-US" sz="2600">
                <a:latin typeface="Calibri" panose="020F0502020204030204"/>
              </a:rPr>
              <a:t>will </a:t>
            </a:r>
            <a:r>
              <a:rPr lang="en-US" sz="2600">
                <a:solidFill>
                  <a:srgbClr val="FC0000"/>
                </a:solidFill>
                <a:latin typeface="Calibri" panose="020F0502020204030204"/>
              </a:rPr>
              <a:t>add new tables </a:t>
            </a:r>
            <a:r>
              <a:rPr lang="en-US" sz="2600">
                <a:latin typeface="Calibri" panose="020F0502020204030204"/>
              </a:rPr>
              <a:t>to it.</a:t>
            </a:r>
            <a:endParaRPr lang="en-US" sz="2600">
              <a:latin typeface="Calibri" panose="020F0502020204030204"/>
            </a:endParaRPr>
          </a:p>
          <a:p>
            <a:pPr indent="0" algn="just"/>
            <a:r>
              <a:rPr lang="en-US" sz="2600">
                <a:latin typeface="Calibri" panose="020F0502020204030204"/>
              </a:rPr>
              <a:t>•    Code First allows you to </a:t>
            </a:r>
            <a:r>
              <a:rPr lang="en-US" sz="2600">
                <a:solidFill>
                  <a:srgbClr val="FC0000"/>
                </a:solidFill>
                <a:latin typeface="Calibri" panose="020F0502020204030204"/>
              </a:rPr>
              <a:t>define your model </a:t>
            </a:r>
            <a:r>
              <a:rPr lang="en-US" sz="2600">
                <a:latin typeface="Calibri" panose="020F0502020204030204"/>
              </a:rPr>
              <a:t>using C# or VB.Net classes.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4788408" cy="518160"/>
          </a:xfrm>
          <a:prstGeom prst="rect">
            <a:avLst/>
          </a:prstGeom>
        </p:spPr>
        <p:txBody>
          <a:bodyPr wrap="none" lIns="0" tIns="0" rIns="0" bIns="0">
            <a:noAutofit/>
          </a:bodyPr>
          <a:p>
            <a:pPr indent="0"/>
            <a:r>
              <a:rPr lang="en-US" sz="4200">
                <a:latin typeface="Calibri" panose="020F0502020204030204"/>
              </a:rPr>
              <a:t>Different Approaches</a:t>
            </a:r>
            <a:endParaRPr lang="en-US" sz="4200">
              <a:latin typeface="Calibri" panose="020F0502020204030204"/>
            </a:endParaRPr>
          </a:p>
        </p:txBody>
      </p:sp>
      <p:sp>
        <p:nvSpPr>
          <p:cNvPr id="3" name="Rectangles 2"/>
          <p:cNvSpPr/>
          <p:nvPr/>
        </p:nvSpPr>
        <p:spPr>
          <a:xfrm>
            <a:off x="920496" y="1877568"/>
            <a:ext cx="4023360" cy="4008120"/>
          </a:xfrm>
          <a:prstGeom prst="rect">
            <a:avLst/>
          </a:prstGeom>
        </p:spPr>
        <p:txBody>
          <a:bodyPr lIns="0" tIns="0" rIns="0" bIns="0">
            <a:noAutofit/>
          </a:bodyPr>
          <a:p>
            <a:pPr marL="254000" indent="-254000">
              <a:spcAft>
                <a:spcPts val="1050"/>
              </a:spcAft>
            </a:pPr>
            <a:r>
              <a:rPr lang="en-US" sz="2600" b="1">
                <a:solidFill>
                  <a:srgbClr val="00AD50"/>
                </a:solidFill>
                <a:latin typeface="Calibri" panose="020F0502020204030204"/>
              </a:rPr>
              <a:t>Code First:</a:t>
            </a:r>
            <a:endParaRPr lang="en-US" sz="2600" b="1">
              <a:solidFill>
                <a:srgbClr val="00AD50"/>
              </a:solidFill>
              <a:latin typeface="Calibri" panose="020F0502020204030204"/>
            </a:endParaRPr>
          </a:p>
          <a:p>
            <a:pPr marL="254000" indent="-254000">
              <a:lnSpc>
                <a:spcPts val="2690"/>
              </a:lnSpc>
              <a:spcAft>
                <a:spcPts val="420"/>
              </a:spcAft>
            </a:pPr>
            <a:r>
              <a:rPr lang="en-US" sz="2600">
                <a:latin typeface="Calibri" panose="020F0502020204030204"/>
              </a:rPr>
              <a:t>•The </a:t>
            </a:r>
            <a:r>
              <a:rPr lang="en-US" sz="2600">
                <a:solidFill>
                  <a:srgbClr val="FC0000"/>
                </a:solidFill>
                <a:latin typeface="Calibri" panose="020F0502020204030204"/>
              </a:rPr>
              <a:t>domain classes have nothing to do </a:t>
            </a:r>
            <a:r>
              <a:rPr lang="en-US" sz="2600">
                <a:latin typeface="Calibri" panose="020F0502020204030204"/>
              </a:rPr>
              <a:t>with Entity Framework. They're just the </a:t>
            </a:r>
            <a:r>
              <a:rPr lang="en-US" sz="2600">
                <a:solidFill>
                  <a:srgbClr val="FC0000"/>
                </a:solidFill>
                <a:latin typeface="Calibri" panose="020F0502020204030204"/>
              </a:rPr>
              <a:t>items of your business domain.</a:t>
            </a:r>
            <a:endParaRPr lang="en-US" sz="2600">
              <a:solidFill>
                <a:srgbClr val="FC0000"/>
              </a:solidFill>
              <a:latin typeface="Calibri" panose="020F0502020204030204"/>
            </a:endParaRPr>
          </a:p>
          <a:p>
            <a:pPr marL="254000" indent="-254000">
              <a:lnSpc>
                <a:spcPts val="2690"/>
              </a:lnSpc>
            </a:pPr>
            <a:r>
              <a:rPr lang="en-US" sz="2600">
                <a:latin typeface="Calibri" panose="020F0502020204030204"/>
              </a:rPr>
              <a:t>• Entity Framework, then, has a </a:t>
            </a:r>
            <a:r>
              <a:rPr lang="en-US" sz="2600">
                <a:solidFill>
                  <a:srgbClr val="FC0000"/>
                </a:solidFill>
                <a:latin typeface="Calibri" panose="020F0502020204030204"/>
              </a:rPr>
              <a:t>context that manages the interaction </a:t>
            </a:r>
            <a:r>
              <a:rPr lang="en-US" sz="2600">
                <a:latin typeface="Calibri" panose="020F0502020204030204"/>
              </a:rPr>
              <a:t>between those </a:t>
            </a:r>
            <a:r>
              <a:rPr lang="en-US" sz="2600">
                <a:solidFill>
                  <a:srgbClr val="FC0000"/>
                </a:solidFill>
                <a:latin typeface="Calibri" panose="020F0502020204030204"/>
              </a:rPr>
              <a:t>classes </a:t>
            </a:r>
            <a:r>
              <a:rPr lang="en-US" sz="2600">
                <a:latin typeface="Calibri" panose="020F0502020204030204"/>
              </a:rPr>
              <a:t>and your </a:t>
            </a:r>
            <a:r>
              <a:rPr lang="en-US" sz="2600">
                <a:solidFill>
                  <a:srgbClr val="FC0000"/>
                </a:solidFill>
                <a:latin typeface="Calibri" panose="020F0502020204030204"/>
              </a:rPr>
              <a:t>database.</a:t>
            </a:r>
            <a:endParaRPr lang="en-US" sz="2600">
              <a:solidFill>
                <a:srgbClr val="FC0000"/>
              </a:solidFill>
              <a:latin typeface="Calibri" panose="020F0502020204030204"/>
            </a:endParaRPr>
          </a:p>
        </p:txBody>
      </p:sp>
      <p:sp>
        <p:nvSpPr>
          <p:cNvPr id="4" name="Rectangles 3"/>
          <p:cNvSpPr/>
          <p:nvPr/>
        </p:nvSpPr>
        <p:spPr>
          <a:xfrm>
            <a:off x="5635752" y="6477000"/>
            <a:ext cx="585216" cy="158496"/>
          </a:xfrm>
          <a:prstGeom prst="rect">
            <a:avLst/>
          </a:prstGeom>
        </p:spPr>
        <p:txBody>
          <a:bodyPr wrap="none" lIns="0" tIns="0" rIns="0" bIns="0">
            <a:noAutofit/>
          </a:bodyPr>
          <a:p>
            <a:pPr indent="0"/>
            <a:r>
              <a:rPr lang="en-US" sz="1100">
                <a:solidFill>
                  <a:srgbClr val="888888"/>
                </a:solidFill>
                <a:latin typeface="Calibri" panose="020F0502020204030204"/>
              </a:rPr>
              <a:t>By : Dr. Vi</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54864" y="1115568"/>
            <a:ext cx="3011424" cy="3669792"/>
          </a:xfrm>
          <a:prstGeom prst="rect">
            <a:avLst/>
          </a:prstGeom>
        </p:spPr>
      </p:pic>
      <p:pic>
        <p:nvPicPr>
          <p:cNvPr id="3" name="Picture 2"/>
          <p:cNvPicPr>
            <a:picLocks noChangeAspect="1"/>
          </p:cNvPicPr>
          <p:nvPr/>
        </p:nvPicPr>
        <p:blipFill>
          <a:blip r:embed="rId2"/>
          <a:stretch>
            <a:fillRect/>
          </a:stretch>
        </p:blipFill>
        <p:spPr>
          <a:xfrm>
            <a:off x="3828288" y="2840736"/>
            <a:ext cx="1234440" cy="1749552"/>
          </a:xfrm>
          <a:prstGeom prst="rect">
            <a:avLst/>
          </a:prstGeom>
        </p:spPr>
      </p:pic>
      <p:pic>
        <p:nvPicPr>
          <p:cNvPr id="4" name="Picture 3"/>
          <p:cNvPicPr>
            <a:picLocks noChangeAspect="1"/>
          </p:cNvPicPr>
          <p:nvPr/>
        </p:nvPicPr>
        <p:blipFill>
          <a:blip r:embed="rId3"/>
          <a:stretch>
            <a:fillRect/>
          </a:stretch>
        </p:blipFill>
        <p:spPr>
          <a:xfrm>
            <a:off x="3846576" y="4712208"/>
            <a:ext cx="1207008" cy="1661160"/>
          </a:xfrm>
          <a:prstGeom prst="rect">
            <a:avLst/>
          </a:prstGeom>
        </p:spPr>
      </p:pic>
      <p:sp>
        <p:nvSpPr>
          <p:cNvPr id="5" name="Rectangles 4"/>
          <p:cNvSpPr/>
          <p:nvPr/>
        </p:nvSpPr>
        <p:spPr>
          <a:xfrm>
            <a:off x="1048512" y="1170432"/>
            <a:ext cx="950976" cy="243840"/>
          </a:xfrm>
          <a:prstGeom prst="rect">
            <a:avLst/>
          </a:prstGeom>
          <a:solidFill>
            <a:srgbClr val="D5E6D2"/>
          </a:solidFill>
        </p:spPr>
        <p:txBody>
          <a:bodyPr wrap="none" lIns="0" tIns="0" rIns="0" bIns="0">
            <a:noAutofit/>
          </a:bodyPr>
          <a:p>
            <a:pPr indent="0"/>
            <a:r>
              <a:rPr lang="en-US" sz="1100" b="1">
                <a:latin typeface="Verdana" panose="020B0604030504040204"/>
              </a:rPr>
              <a:t>Application</a:t>
            </a:r>
            <a:endParaRPr lang="en-US" sz="1100" b="1">
              <a:latin typeface="Verdana" panose="020B0604030504040204"/>
            </a:endParaRPr>
          </a:p>
        </p:txBody>
      </p:sp>
      <p:sp>
        <p:nvSpPr>
          <p:cNvPr id="6" name="Rectangles 5"/>
          <p:cNvSpPr/>
          <p:nvPr/>
        </p:nvSpPr>
        <p:spPr>
          <a:xfrm>
            <a:off x="262128" y="1688592"/>
            <a:ext cx="1158240" cy="182880"/>
          </a:xfrm>
          <a:prstGeom prst="rect">
            <a:avLst/>
          </a:prstGeom>
          <a:solidFill>
            <a:srgbClr val="D1DEEF"/>
          </a:solidFill>
        </p:spPr>
        <p:txBody>
          <a:bodyPr wrap="none" lIns="0" tIns="0" rIns="0" bIns="0">
            <a:noAutofit/>
          </a:bodyPr>
          <a:p>
            <a:pPr indent="0"/>
            <a:r>
              <a:rPr lang="en-US" sz="1300" b="1">
                <a:latin typeface="Calibri" panose="020F0502020204030204"/>
              </a:rPr>
              <a:t>Domain Classes</a:t>
            </a:r>
            <a:endParaRPr lang="en-US" sz="1300" b="1">
              <a:latin typeface="Calibri" panose="020F0502020204030204"/>
            </a:endParaRPr>
          </a:p>
        </p:txBody>
      </p:sp>
      <p:sp>
        <p:nvSpPr>
          <p:cNvPr id="7" name="Rectangles 6"/>
          <p:cNvSpPr/>
          <p:nvPr/>
        </p:nvSpPr>
        <p:spPr>
          <a:xfrm>
            <a:off x="0" y="6470904"/>
            <a:ext cx="341376" cy="140208"/>
          </a:xfrm>
          <a:prstGeom prst="rect">
            <a:avLst/>
          </a:prstGeom>
        </p:spPr>
        <p:txBody>
          <a:bodyPr wrap="none" lIns="0" tIns="0" rIns="0" bIns="0">
            <a:noAutofit/>
          </a:bodyPr>
          <a:p>
            <a:pPr indent="0"/>
            <a:r>
              <a:rPr lang="en-US" sz="1100">
                <a:solidFill>
                  <a:srgbClr val="888888"/>
                </a:solidFill>
                <a:latin typeface="Calibri" panose="020F0502020204030204"/>
              </a:rPr>
              <a:t>krant</a:t>
            </a:r>
            <a:endParaRPr lang="en-US" sz="1100">
              <a:solidFill>
                <a:srgbClr val="888888"/>
              </a:solidFill>
              <a:latin typeface="Calibri" panose="020F0502020204030204"/>
            </a:endParaRPr>
          </a:p>
        </p:txBody>
      </p:sp>
      <p:sp>
        <p:nvSpPr>
          <p:cNvPr id="8" name="Rectangles 7"/>
          <p:cNvSpPr/>
          <p:nvPr/>
        </p:nvSpPr>
        <p:spPr>
          <a:xfrm>
            <a:off x="496214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4788408" cy="518160"/>
          </a:xfrm>
          <a:prstGeom prst="rect">
            <a:avLst/>
          </a:prstGeom>
        </p:spPr>
        <p:txBody>
          <a:bodyPr wrap="none" lIns="0" tIns="0" rIns="0" bIns="0">
            <a:noAutofit/>
          </a:bodyPr>
          <a:p>
            <a:pPr indent="0"/>
            <a:r>
              <a:rPr lang="en-US" sz="4200">
                <a:latin typeface="Calibri" panose="020F0502020204030204"/>
              </a:rPr>
              <a:t>Different Approaches</a:t>
            </a:r>
            <a:endParaRPr lang="en-US" sz="4200">
              <a:latin typeface="Calibri" panose="020F0502020204030204"/>
            </a:endParaRPr>
          </a:p>
        </p:txBody>
      </p:sp>
      <p:sp>
        <p:nvSpPr>
          <p:cNvPr id="3" name="Rectangles 2"/>
          <p:cNvSpPr/>
          <p:nvPr/>
        </p:nvSpPr>
        <p:spPr>
          <a:xfrm>
            <a:off x="929640" y="1911096"/>
            <a:ext cx="10076688" cy="2133600"/>
          </a:xfrm>
          <a:prstGeom prst="rect">
            <a:avLst/>
          </a:prstGeom>
        </p:spPr>
        <p:txBody>
          <a:bodyPr lIns="0" tIns="0" rIns="0" bIns="0">
            <a:noAutofit/>
          </a:bodyPr>
          <a:p>
            <a:pPr marL="228600" indent="-228600">
              <a:spcAft>
                <a:spcPts val="1260"/>
              </a:spcAft>
            </a:pPr>
            <a:r>
              <a:rPr lang="en-US" sz="2600" b="1">
                <a:solidFill>
                  <a:srgbClr val="00AD50"/>
                </a:solidFill>
                <a:latin typeface="Calibri" panose="020F0502020204030204"/>
              </a:rPr>
              <a:t>Database First:</a:t>
            </a:r>
            <a:endParaRPr lang="en-US" sz="2600" b="1">
              <a:solidFill>
                <a:srgbClr val="00AD50"/>
              </a:solidFill>
              <a:latin typeface="Calibri" panose="020F0502020204030204"/>
            </a:endParaRPr>
          </a:p>
          <a:p>
            <a:pPr marL="228600" indent="-228600">
              <a:lnSpc>
                <a:spcPts val="3025"/>
              </a:lnSpc>
              <a:spcAft>
                <a:spcPts val="630"/>
              </a:spcAft>
            </a:pPr>
            <a:r>
              <a:rPr lang="en-US" sz="2600">
                <a:latin typeface="Calibri" panose="020F0502020204030204"/>
              </a:rPr>
              <a:t>•    It creates model codes </a:t>
            </a:r>
            <a:r>
              <a:rPr lang="en-US" sz="2600">
                <a:solidFill>
                  <a:srgbClr val="FC0000"/>
                </a:solidFill>
                <a:latin typeface="Calibri" panose="020F0502020204030204"/>
              </a:rPr>
              <a:t>(classes, properties, DbContext </a:t>
            </a:r>
            <a:r>
              <a:rPr lang="en-US" sz="2600">
                <a:latin typeface="Calibri" panose="020F0502020204030204"/>
              </a:rPr>
              <a:t>etc.) from the database in the project and </a:t>
            </a:r>
            <a:r>
              <a:rPr lang="en-US" sz="2600">
                <a:solidFill>
                  <a:srgbClr val="FC0000"/>
                </a:solidFill>
                <a:latin typeface="Calibri" panose="020F0502020204030204"/>
              </a:rPr>
              <a:t>those classes </a:t>
            </a:r>
            <a:r>
              <a:rPr lang="en-US" sz="2600">
                <a:latin typeface="Calibri" panose="020F0502020204030204"/>
              </a:rPr>
              <a:t>become the </a:t>
            </a:r>
            <a:r>
              <a:rPr lang="en-US" sz="2600">
                <a:solidFill>
                  <a:srgbClr val="FC0000"/>
                </a:solidFill>
                <a:latin typeface="Calibri" panose="020F0502020204030204"/>
              </a:rPr>
              <a:t>link between the database </a:t>
            </a:r>
            <a:r>
              <a:rPr lang="en-US" sz="2600">
                <a:latin typeface="Calibri" panose="020F0502020204030204"/>
              </a:rPr>
              <a:t>and </a:t>
            </a:r>
            <a:r>
              <a:rPr lang="en-US" sz="2600">
                <a:solidFill>
                  <a:srgbClr val="FC0000"/>
                </a:solidFill>
                <a:latin typeface="Calibri" panose="020F0502020204030204"/>
              </a:rPr>
              <a:t>controller.</a:t>
            </a:r>
            <a:endParaRPr lang="en-US" sz="2600">
              <a:solidFill>
                <a:srgbClr val="FC0000"/>
              </a:solidFill>
              <a:latin typeface="Calibri" panose="020F0502020204030204"/>
            </a:endParaRPr>
          </a:p>
          <a:p>
            <a:pPr indent="0" algn="just"/>
            <a:r>
              <a:rPr lang="en-US" sz="2600">
                <a:latin typeface="Calibri" panose="020F0502020204030204"/>
              </a:rPr>
              <a:t>•    creates the entity framework </a:t>
            </a:r>
            <a:r>
              <a:rPr lang="en-US" sz="2600">
                <a:solidFill>
                  <a:srgbClr val="FC0000"/>
                </a:solidFill>
                <a:latin typeface="Calibri" panose="020F0502020204030204"/>
              </a:rPr>
              <a:t>from an existing database.</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8056"/>
            <a:ext cx="6873240" cy="515112"/>
          </a:xfrm>
          <a:prstGeom prst="rect">
            <a:avLst/>
          </a:prstGeom>
        </p:spPr>
        <p:txBody>
          <a:bodyPr wrap="none" lIns="0" tIns="0" rIns="0" bIns="0">
            <a:noAutofit/>
          </a:bodyPr>
          <a:p>
            <a:pPr indent="0"/>
            <a:r>
              <a:rPr lang="en-US" sz="4200">
                <a:latin typeface="Calibri" panose="020F0502020204030204"/>
              </a:rPr>
              <a:t>Data Types and CTS Equivalent</a:t>
            </a:r>
            <a:endParaRPr lang="en-US" sz="4200">
              <a:latin typeface="Calibri" panose="020F0502020204030204"/>
            </a:endParaRPr>
          </a:p>
        </p:txBody>
      </p:sp>
      <p:sp>
        <p:nvSpPr>
          <p:cNvPr id="3" name="Rectangles 2"/>
          <p:cNvSpPr/>
          <p:nvPr/>
        </p:nvSpPr>
        <p:spPr>
          <a:xfrm>
            <a:off x="862584" y="1176528"/>
            <a:ext cx="3221736" cy="344424"/>
          </a:xfrm>
          <a:prstGeom prst="rect">
            <a:avLst/>
          </a:prstGeom>
        </p:spPr>
        <p:txBody>
          <a:bodyPr wrap="none" lIns="0" tIns="0" rIns="0" bIns="0">
            <a:noAutofit/>
          </a:bodyPr>
          <a:p>
            <a:pPr indent="0">
              <a:spcAft>
                <a:spcPts val="1260"/>
              </a:spcAft>
            </a:pPr>
            <a:r>
              <a:rPr lang="en-US" sz="2600">
                <a:latin typeface="Calibri" panose="020F0502020204030204"/>
              </a:rPr>
              <a:t>Predefined Data Types</a:t>
            </a:r>
            <a:endParaRPr lang="en-US" sz="2600">
              <a:latin typeface="Calibri" panose="020F0502020204030204"/>
            </a:endParaRPr>
          </a:p>
        </p:txBody>
      </p:sp>
      <p:graphicFrame>
        <p:nvGraphicFramePr>
          <p:cNvPr id="4" name="Table 3"/>
          <p:cNvGraphicFramePr>
            <a:graphicFrameLocks noGrp="1"/>
          </p:cNvGraphicFramePr>
          <p:nvPr/>
        </p:nvGraphicFramePr>
        <p:xfrm>
          <a:off x="832104" y="1722120"/>
          <a:ext cx="10152888" cy="2889504"/>
        </p:xfrm>
        <a:graphic>
          <a:graphicData uri="http://schemas.openxmlformats.org/drawingml/2006/table">
            <a:tbl>
              <a:tblPr/>
              <a:tblGrid>
                <a:gridCol w="1298448"/>
                <a:gridCol w="2898648"/>
                <a:gridCol w="3133344"/>
                <a:gridCol w="2822448"/>
              </a:tblGrid>
              <a:tr h="371856">
                <a:tc>
                  <a:txBody>
                    <a:bodyPr>
                      <a:spAutoFit/>
                    </a:bodyPr>
                    <a:p>
                      <a:pPr marL="101600" indent="0"/>
                      <a:r>
                        <a:rPr lang="en-US" sz="1900" b="1">
                          <a:latin typeface="Calibri" panose="020F0502020204030204"/>
                        </a:rPr>
                        <a:t>Type</a:t>
                      </a:r>
                      <a:endParaRPr lang="en-US" sz="1900" b="1">
                        <a:latin typeface="Calibri" panose="020F0502020204030204"/>
                      </a:endParaRPr>
                    </a:p>
                  </a:txBody>
                  <a:tcPr marL="0" marR="0" marT="0" marB="0" anchor="b"/>
                </a:tc>
                <a:tc>
                  <a:txBody>
                    <a:bodyPr>
                      <a:spAutoFit/>
                    </a:bodyPr>
                    <a:p>
                      <a:pPr marL="88900" indent="0"/>
                      <a:r>
                        <a:rPr lang="en-US" sz="1900" b="1">
                          <a:latin typeface="Calibri" panose="020F0502020204030204"/>
                        </a:rPr>
                        <a:t>Description</a:t>
                      </a:r>
                      <a:endParaRPr lang="en-US" sz="1900" b="1">
                        <a:latin typeface="Calibri" panose="020F0502020204030204"/>
                      </a:endParaRPr>
                    </a:p>
                  </a:txBody>
                  <a:tcPr marL="0" marR="0" marT="0" marB="0" anchor="b"/>
                </a:tc>
                <a:tc>
                  <a:txBody>
                    <a:bodyPr>
                      <a:spAutoFit/>
                    </a:bodyPr>
                    <a:p>
                      <a:pPr indent="0" algn="ctr"/>
                      <a:r>
                        <a:rPr lang="en-US" sz="1900" b="1">
                          <a:latin typeface="Calibri" panose="020F0502020204030204"/>
                        </a:rPr>
                        <a:t>Range</a:t>
                      </a:r>
                      <a:endParaRPr lang="en-US" sz="1900" b="1">
                        <a:latin typeface="Calibri" panose="020F0502020204030204"/>
                      </a:endParaRPr>
                    </a:p>
                  </a:txBody>
                  <a:tcPr marL="0" marR="0" marT="0" marB="0" anchor="b"/>
                </a:tc>
                <a:tc>
                  <a:txBody>
                    <a:bodyPr>
                      <a:spAutoFit/>
                    </a:bodyPr>
                    <a:p>
                      <a:pPr indent="0" algn="ctr"/>
                      <a:r>
                        <a:rPr lang="en-US" sz="1900" b="1">
                          <a:latin typeface="Calibri" panose="020F0502020204030204"/>
                        </a:rPr>
                        <a:t>.NET Type</a:t>
                      </a:r>
                      <a:endParaRPr lang="en-US" sz="1900" b="1">
                        <a:latin typeface="Calibri" panose="020F0502020204030204"/>
                      </a:endParaRPr>
                    </a:p>
                  </a:txBody>
                  <a:tcPr marL="0" marR="0" marT="0" marB="0" anchor="b"/>
                </a:tc>
              </a:tr>
              <a:tr h="393192">
                <a:tc>
                  <a:txBody>
                    <a:bodyPr>
                      <a:spAutoFit/>
                    </a:bodyPr>
                    <a:p>
                      <a:pPr marL="101600" indent="0"/>
                      <a:r>
                        <a:rPr lang="en-US" sz="1700">
                          <a:solidFill>
                            <a:srgbClr val="332F38"/>
                          </a:solidFill>
                          <a:latin typeface="Calibri" panose="020F0502020204030204"/>
                        </a:rPr>
                        <a:t>bool</a:t>
                      </a:r>
                      <a:endParaRPr lang="en-US" sz="1700">
                        <a:solidFill>
                          <a:srgbClr val="332F38"/>
                        </a:solidFill>
                        <a:latin typeface="Calibri" panose="020F0502020204030204"/>
                      </a:endParaRPr>
                    </a:p>
                  </a:txBody>
                  <a:tcPr marL="0" marR="0" marT="0" marB="0"/>
                </a:tc>
                <a:tc>
                  <a:txBody>
                    <a:bodyPr>
                      <a:spAutoFit/>
                    </a:bodyPr>
                    <a:p>
                      <a:pPr marL="88900" indent="0"/>
                      <a:r>
                        <a:rPr lang="en-US" sz="1700">
                          <a:solidFill>
                            <a:srgbClr val="332F38"/>
                          </a:solidFill>
                          <a:latin typeface="Calibri" panose="020F0502020204030204"/>
                        </a:rPr>
                        <a:t>8-bit logical true/false value</a:t>
                      </a:r>
                      <a:endParaRPr lang="en-US" sz="1700">
                        <a:solidFill>
                          <a:srgbClr val="332F38"/>
                        </a:solidFill>
                        <a:latin typeface="Calibri" panose="020F0502020204030204"/>
                      </a:endParaRPr>
                    </a:p>
                  </a:txBody>
                  <a:tcPr marL="0" marR="0" marT="0" marB="0"/>
                </a:tc>
                <a:tc>
                  <a:txBody>
                    <a:bodyPr>
                      <a:spAutoFit/>
                    </a:bodyPr>
                    <a:p>
                      <a:pPr indent="0" algn="ctr"/>
                      <a:r>
                        <a:rPr lang="en-US" sz="1700">
                          <a:solidFill>
                            <a:srgbClr val="332F38"/>
                          </a:solidFill>
                          <a:latin typeface="Calibri" panose="020F0502020204030204"/>
                        </a:rPr>
                        <a:t>True or False</a:t>
                      </a:r>
                      <a:endParaRPr lang="en-US" sz="1700">
                        <a:solidFill>
                          <a:srgbClr val="332F38"/>
                        </a:solidFill>
                        <a:latin typeface="Calibri" panose="020F0502020204030204"/>
                      </a:endParaRPr>
                    </a:p>
                  </a:txBody>
                  <a:tcPr marL="0" marR="0" marT="0" marB="0"/>
                </a:tc>
                <a:tc>
                  <a:txBody>
                    <a:bodyPr>
                      <a:spAutoFit/>
                    </a:bodyPr>
                    <a:p>
                      <a:pPr marL="88900" indent="0"/>
                      <a:r>
                        <a:rPr lang="en-US" sz="1700">
                          <a:latin typeface="Calibri" panose="020F0502020204030204"/>
                        </a:rPr>
                        <a:t>System.Boolean</a:t>
                      </a:r>
                      <a:endParaRPr lang="en-US" sz="1700">
                        <a:latin typeface="Calibri" panose="020F0502020204030204"/>
                      </a:endParaRPr>
                    </a:p>
                  </a:txBody>
                  <a:tcPr marL="0" marR="0" marT="0" marB="0"/>
                </a:tc>
              </a:tr>
              <a:tr h="563880">
                <a:tc>
                  <a:txBody>
                    <a:bodyPr>
                      <a:spAutoFit/>
                    </a:bodyPr>
                    <a:p>
                      <a:pPr marL="101600" indent="0"/>
                      <a:r>
                        <a:rPr lang="en-US" sz="1700">
                          <a:solidFill>
                            <a:srgbClr val="332F38"/>
                          </a:solidFill>
                          <a:latin typeface="Calibri" panose="020F0502020204030204"/>
                        </a:rPr>
                        <a:t>object</a:t>
                      </a:r>
                      <a:endParaRPr lang="en-US" sz="1700">
                        <a:solidFill>
                          <a:srgbClr val="332F38"/>
                        </a:solidFill>
                        <a:latin typeface="Calibri" panose="020F0502020204030204"/>
                      </a:endParaRPr>
                    </a:p>
                  </a:txBody>
                  <a:tcPr marL="0" marR="0" marT="0" marB="0"/>
                </a:tc>
                <a:tc>
                  <a:txBody>
                    <a:bodyPr>
                      <a:spAutoFit/>
                    </a:bodyPr>
                    <a:p>
                      <a:pPr marL="88900" indent="0"/>
                      <a:r>
                        <a:rPr lang="en-US" sz="1700">
                          <a:solidFill>
                            <a:srgbClr val="332F38"/>
                          </a:solidFill>
                          <a:latin typeface="Calibri" panose="020F0502020204030204"/>
                        </a:rPr>
                        <a:t>Base type of all other types.</a:t>
                      </a:r>
                      <a:endParaRPr lang="en-US" sz="1700">
                        <a:solidFill>
                          <a:srgbClr val="332F38"/>
                        </a:solidFill>
                        <a:latin typeface="Calibri" panose="020F0502020204030204"/>
                      </a:endParaRPr>
                    </a:p>
                  </a:txBody>
                  <a:tcPr marL="0" marR="0" marT="0" marB="0"/>
                </a:tc>
                <a:tc>
                  <a:txBody>
                    <a:bodyPr>
                      <a:spAutoFit/>
                    </a:bodyPr>
                    <a:p>
                      <a:endParaRPr sz="2700"/>
                    </a:p>
                  </a:txBody>
                  <a:tcPr marL="0" marR="0" marT="0" marB="0"/>
                </a:tc>
                <a:tc>
                  <a:txBody>
                    <a:bodyPr>
                      <a:spAutoFit/>
                    </a:bodyPr>
                    <a:p>
                      <a:pPr marL="88900" indent="0"/>
                      <a:r>
                        <a:rPr lang="en-US" sz="1700">
                          <a:latin typeface="Calibri" panose="020F0502020204030204"/>
                        </a:rPr>
                        <a:t>System. Object</a:t>
                      </a:r>
                      <a:endParaRPr lang="en-US" sz="1700">
                        <a:latin typeface="Calibri" panose="020F0502020204030204"/>
                      </a:endParaRPr>
                    </a:p>
                  </a:txBody>
                  <a:tcPr marL="0" marR="0" marT="0" marB="0"/>
                </a:tc>
              </a:tr>
              <a:tr h="640080">
                <a:tc>
                  <a:txBody>
                    <a:bodyPr>
                      <a:spAutoFit/>
                    </a:bodyPr>
                    <a:p>
                      <a:pPr marL="101600" indent="0"/>
                      <a:r>
                        <a:rPr lang="en-US" sz="1700">
                          <a:solidFill>
                            <a:srgbClr val="332F38"/>
                          </a:solidFill>
                          <a:latin typeface="Calibri" panose="020F0502020204030204"/>
                        </a:rPr>
                        <a:t>string</a:t>
                      </a:r>
                      <a:endParaRPr lang="en-US" sz="1700">
                        <a:solidFill>
                          <a:srgbClr val="332F38"/>
                        </a:solidFill>
                        <a:latin typeface="Calibri" panose="020F0502020204030204"/>
                      </a:endParaRPr>
                    </a:p>
                  </a:txBody>
                  <a:tcPr marL="0" marR="0" marT="0" marB="0"/>
                </a:tc>
                <a:tc>
                  <a:txBody>
                    <a:bodyPr>
                      <a:spAutoFit/>
                    </a:bodyPr>
                    <a:p>
                      <a:pPr marL="88900" indent="0">
                        <a:lnSpc>
                          <a:spcPts val="2160"/>
                        </a:lnSpc>
                      </a:pPr>
                      <a:r>
                        <a:rPr lang="en-US" sz="1700">
                          <a:solidFill>
                            <a:srgbClr val="332F38"/>
                          </a:solidFill>
                          <a:latin typeface="Calibri" panose="020F0502020204030204"/>
                        </a:rPr>
                        <a:t>A sequence of Unicode characters</a:t>
                      </a:r>
                      <a:endParaRPr lang="en-US" sz="1700">
                        <a:solidFill>
                          <a:srgbClr val="332F38"/>
                        </a:solidFill>
                        <a:latin typeface="Calibri" panose="020F0502020204030204"/>
                      </a:endParaRPr>
                    </a:p>
                  </a:txBody>
                  <a:tcPr marL="0" marR="0" marT="0" marB="0" anchor="b"/>
                </a:tc>
                <a:tc>
                  <a:txBody>
                    <a:bodyPr>
                      <a:spAutoFit/>
                    </a:bodyPr>
                    <a:p>
                      <a:endParaRPr sz="3100"/>
                    </a:p>
                  </a:txBody>
                  <a:tcPr marL="0" marR="0" marT="0" marB="0"/>
                </a:tc>
                <a:tc>
                  <a:txBody>
                    <a:bodyPr>
                      <a:spAutoFit/>
                    </a:bodyPr>
                    <a:p>
                      <a:pPr marL="88900" indent="0"/>
                      <a:r>
                        <a:rPr lang="en-US" sz="1700">
                          <a:latin typeface="Calibri" panose="020F0502020204030204"/>
                        </a:rPr>
                        <a:t>System.String</a:t>
                      </a:r>
                      <a:endParaRPr lang="en-US" sz="1700">
                        <a:latin typeface="Calibri" panose="020F0502020204030204"/>
                      </a:endParaRPr>
                    </a:p>
                  </a:txBody>
                  <a:tcPr marL="0" marR="0" marT="0" marB="0"/>
                </a:tc>
              </a:tr>
              <a:tr h="920496">
                <a:tc>
                  <a:txBody>
                    <a:bodyPr>
                      <a:spAutoFit/>
                    </a:bodyPr>
                    <a:p>
                      <a:pPr marL="101600" indent="0"/>
                      <a:r>
                        <a:rPr lang="en-US" sz="1700">
                          <a:solidFill>
                            <a:srgbClr val="332F38"/>
                          </a:solidFill>
                          <a:latin typeface="Calibri" panose="020F0502020204030204"/>
                        </a:rPr>
                        <a:t>DateTime</a:t>
                      </a:r>
                      <a:endParaRPr lang="en-US" sz="1700">
                        <a:solidFill>
                          <a:srgbClr val="332F38"/>
                        </a:solidFill>
                        <a:latin typeface="Calibri" panose="020F0502020204030204"/>
                      </a:endParaRPr>
                    </a:p>
                  </a:txBody>
                  <a:tcPr marL="0" marR="0" marT="0" marB="0"/>
                </a:tc>
                <a:tc>
                  <a:txBody>
                    <a:bodyPr>
                      <a:spAutoFit/>
                    </a:bodyPr>
                    <a:p>
                      <a:pPr marL="88900" indent="0"/>
                      <a:r>
                        <a:rPr lang="en-US" sz="1700">
                          <a:solidFill>
                            <a:srgbClr val="332F38"/>
                          </a:solidFill>
                          <a:latin typeface="Calibri" panose="020F0502020204030204"/>
                        </a:rPr>
                        <a:t>Represents date and time</a:t>
                      </a:r>
                      <a:endParaRPr lang="en-US" sz="1700">
                        <a:solidFill>
                          <a:srgbClr val="332F38"/>
                        </a:solidFill>
                        <a:latin typeface="Calibri" panose="020F0502020204030204"/>
                      </a:endParaRPr>
                    </a:p>
                  </a:txBody>
                  <a:tcPr marL="0" marR="0" marT="0" marB="0"/>
                </a:tc>
                <a:tc>
                  <a:txBody>
                    <a:bodyPr>
                      <a:spAutoFit/>
                    </a:bodyPr>
                    <a:p>
                      <a:pPr indent="0" algn="ctr">
                        <a:lnSpc>
                          <a:spcPts val="2135"/>
                        </a:lnSpc>
                      </a:pPr>
                      <a:r>
                        <a:rPr lang="en-US" sz="1700">
                          <a:solidFill>
                            <a:srgbClr val="332F38"/>
                          </a:solidFill>
                          <a:latin typeface="Calibri" panose="020F0502020204030204"/>
                        </a:rPr>
                        <a:t>0:00:00am 1/1/01 to</a:t>
                      </a:r>
                      <a:endParaRPr lang="en-US" sz="1700">
                        <a:solidFill>
                          <a:srgbClr val="332F38"/>
                        </a:solidFill>
                        <a:latin typeface="Calibri" panose="020F0502020204030204"/>
                      </a:endParaRPr>
                    </a:p>
                    <a:p>
                      <a:pPr indent="0" algn="ctr">
                        <a:lnSpc>
                          <a:spcPts val="2135"/>
                        </a:lnSpc>
                      </a:pPr>
                      <a:r>
                        <a:rPr lang="en-US" sz="1700">
                          <a:solidFill>
                            <a:srgbClr val="332F38"/>
                          </a:solidFill>
                          <a:latin typeface="Calibri" panose="020F0502020204030204"/>
                        </a:rPr>
                        <a:t>11:59:59pm 12/31/9999</a:t>
                      </a:r>
                      <a:endParaRPr lang="en-US" sz="1700">
                        <a:solidFill>
                          <a:srgbClr val="332F38"/>
                        </a:solidFill>
                        <a:latin typeface="Calibri" panose="020F0502020204030204"/>
                      </a:endParaRPr>
                    </a:p>
                  </a:txBody>
                  <a:tcPr marL="0" marR="0" marT="0" marB="0" anchor="b"/>
                </a:tc>
                <a:tc>
                  <a:txBody>
                    <a:bodyPr>
                      <a:spAutoFit/>
                    </a:bodyPr>
                    <a:p>
                      <a:pPr marL="88900" indent="0"/>
                      <a:r>
                        <a:rPr lang="en-US" sz="1700">
                          <a:latin typeface="Calibri" panose="020F0502020204030204"/>
                        </a:rPr>
                        <a:t>System. DateTime</a:t>
                      </a:r>
                      <a:endParaRPr lang="en-US" sz="1700">
                        <a:latin typeface="Calibri" panose="020F0502020204030204"/>
                      </a:endParaRPr>
                    </a:p>
                  </a:txBody>
                  <a:tcPr marL="0" marR="0" marT="0" marB="0"/>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4788408" cy="518160"/>
          </a:xfrm>
          <a:prstGeom prst="rect">
            <a:avLst/>
          </a:prstGeom>
        </p:spPr>
        <p:txBody>
          <a:bodyPr wrap="none" lIns="0" tIns="0" rIns="0" bIns="0">
            <a:noAutofit/>
          </a:bodyPr>
          <a:p>
            <a:pPr indent="0"/>
            <a:r>
              <a:rPr lang="en-US" sz="4200">
                <a:latin typeface="Calibri" panose="020F0502020204030204"/>
              </a:rPr>
              <a:t>Different Approaches</a:t>
            </a:r>
            <a:endParaRPr lang="en-US" sz="4200">
              <a:latin typeface="Calibri" panose="020F0502020204030204"/>
            </a:endParaRPr>
          </a:p>
        </p:txBody>
      </p:sp>
      <p:sp>
        <p:nvSpPr>
          <p:cNvPr id="3" name="Rectangles 2"/>
          <p:cNvSpPr/>
          <p:nvPr/>
        </p:nvSpPr>
        <p:spPr>
          <a:xfrm>
            <a:off x="926592" y="1844040"/>
            <a:ext cx="10308336" cy="3310128"/>
          </a:xfrm>
          <a:prstGeom prst="rect">
            <a:avLst/>
          </a:prstGeom>
        </p:spPr>
        <p:txBody>
          <a:bodyPr lIns="0" tIns="0" rIns="0" bIns="0">
            <a:noAutofit/>
          </a:bodyPr>
          <a:p>
            <a:pPr marL="241300" indent="-241300" algn="just">
              <a:spcAft>
                <a:spcPts val="840"/>
              </a:spcAft>
            </a:pPr>
            <a:r>
              <a:rPr lang="en-US" sz="2600" b="1">
                <a:solidFill>
                  <a:srgbClr val="00AD50"/>
                </a:solidFill>
                <a:latin typeface="Calibri" panose="020F0502020204030204"/>
              </a:rPr>
              <a:t>Model First:</a:t>
            </a:r>
            <a:endParaRPr lang="en-US" sz="2600" b="1">
              <a:solidFill>
                <a:srgbClr val="00AD50"/>
              </a:solidFill>
              <a:latin typeface="Calibri" panose="020F0502020204030204"/>
            </a:endParaRPr>
          </a:p>
          <a:p>
            <a:pPr marL="241300" indent="-241300" algn="just">
              <a:lnSpc>
                <a:spcPts val="2210"/>
              </a:lnSpc>
              <a:spcAft>
                <a:spcPts val="420"/>
              </a:spcAft>
            </a:pPr>
            <a:r>
              <a:rPr lang="en-US" sz="2600">
                <a:latin typeface="Calibri" panose="020F0502020204030204"/>
              </a:rPr>
              <a:t>•    Model First is </a:t>
            </a:r>
            <a:r>
              <a:rPr lang="en-US" sz="2600">
                <a:solidFill>
                  <a:srgbClr val="FC0000"/>
                </a:solidFill>
                <a:latin typeface="Calibri" panose="020F0502020204030204"/>
              </a:rPr>
              <a:t>good </a:t>
            </a:r>
            <a:r>
              <a:rPr lang="en-US" sz="2600">
                <a:latin typeface="Calibri" panose="020F0502020204030204"/>
              </a:rPr>
              <a:t>when you are </a:t>
            </a:r>
            <a:r>
              <a:rPr lang="en-US" sz="2600">
                <a:solidFill>
                  <a:srgbClr val="FC0000"/>
                </a:solidFill>
                <a:latin typeface="Calibri" panose="020F0502020204030204"/>
              </a:rPr>
              <a:t>starting a new project </a:t>
            </a:r>
            <a:r>
              <a:rPr lang="en-US" sz="2600">
                <a:latin typeface="Calibri" panose="020F0502020204030204"/>
              </a:rPr>
              <a:t>where the </a:t>
            </a:r>
            <a:r>
              <a:rPr lang="en-US" sz="2600">
                <a:solidFill>
                  <a:srgbClr val="FC0000"/>
                </a:solidFill>
                <a:latin typeface="Calibri" panose="020F0502020204030204"/>
              </a:rPr>
              <a:t>database doesn't even exist </a:t>
            </a:r>
            <a:r>
              <a:rPr lang="en-US" sz="2600">
                <a:latin typeface="Calibri" panose="020F0502020204030204"/>
              </a:rPr>
              <a:t>yet.</a:t>
            </a:r>
            <a:endParaRPr lang="en-US" sz="2600">
              <a:latin typeface="Calibri" panose="020F0502020204030204"/>
            </a:endParaRPr>
          </a:p>
          <a:p>
            <a:pPr marL="241300" indent="-241300" algn="just">
              <a:lnSpc>
                <a:spcPts val="2160"/>
              </a:lnSpc>
              <a:spcAft>
                <a:spcPts val="420"/>
              </a:spcAft>
            </a:pPr>
            <a:r>
              <a:rPr lang="en-US" sz="2600">
                <a:latin typeface="Calibri" panose="020F0502020204030204"/>
              </a:rPr>
              <a:t>•The </a:t>
            </a:r>
            <a:r>
              <a:rPr lang="en-US" sz="2600">
                <a:solidFill>
                  <a:srgbClr val="FC0000"/>
                </a:solidFill>
                <a:latin typeface="Calibri" panose="020F0502020204030204"/>
              </a:rPr>
              <a:t>model </a:t>
            </a:r>
            <a:r>
              <a:rPr lang="en-US" sz="2600">
                <a:latin typeface="Calibri" panose="020F0502020204030204"/>
              </a:rPr>
              <a:t>is stored in an </a:t>
            </a:r>
            <a:r>
              <a:rPr lang="en-US" sz="2600">
                <a:solidFill>
                  <a:srgbClr val="FC0000"/>
                </a:solidFill>
                <a:latin typeface="Calibri" panose="020F0502020204030204"/>
              </a:rPr>
              <a:t>EDMX file </a:t>
            </a:r>
            <a:r>
              <a:rPr lang="en-US" sz="2600">
                <a:latin typeface="Calibri" panose="020F0502020204030204"/>
              </a:rPr>
              <a:t>and can be viewed and edited in the Entity Framework Designer.</a:t>
            </a:r>
            <a:endParaRPr lang="en-US" sz="2600">
              <a:latin typeface="Calibri" panose="020F0502020204030204"/>
            </a:endParaRPr>
          </a:p>
          <a:p>
            <a:pPr marL="241300" indent="-241300" algn="just">
              <a:lnSpc>
                <a:spcPts val="2185"/>
              </a:lnSpc>
              <a:spcAft>
                <a:spcPts val="420"/>
              </a:spcAft>
            </a:pPr>
            <a:r>
              <a:rPr lang="en-US" sz="2600">
                <a:latin typeface="Calibri" panose="020F0502020204030204"/>
              </a:rPr>
              <a:t>•    In Model First, you </a:t>
            </a:r>
            <a:r>
              <a:rPr lang="en-US" sz="2600">
                <a:solidFill>
                  <a:srgbClr val="FC0000"/>
                </a:solidFill>
                <a:latin typeface="Calibri" panose="020F0502020204030204"/>
              </a:rPr>
              <a:t>define </a:t>
            </a:r>
            <a:r>
              <a:rPr lang="en-US" sz="2600">
                <a:latin typeface="Calibri" panose="020F0502020204030204"/>
              </a:rPr>
              <a:t>your </a:t>
            </a:r>
            <a:r>
              <a:rPr lang="en-US" sz="2600">
                <a:solidFill>
                  <a:srgbClr val="FC0000"/>
                </a:solidFill>
                <a:latin typeface="Calibri" panose="020F0502020204030204"/>
              </a:rPr>
              <a:t>model </a:t>
            </a:r>
            <a:r>
              <a:rPr lang="en-US" sz="2600">
                <a:latin typeface="Calibri" panose="020F0502020204030204"/>
              </a:rPr>
              <a:t>in an </a:t>
            </a:r>
            <a:r>
              <a:rPr lang="en-US" sz="2600">
                <a:solidFill>
                  <a:srgbClr val="FC0000"/>
                </a:solidFill>
                <a:latin typeface="Calibri" panose="020F0502020204030204"/>
              </a:rPr>
              <a:t>Entity Framework designer then generate SQL, </a:t>
            </a:r>
            <a:r>
              <a:rPr lang="en-US" sz="2600">
                <a:latin typeface="Calibri" panose="020F0502020204030204"/>
              </a:rPr>
              <a:t>which will create database schema to match your model and then you execute the SQL to create the schema in your database.</a:t>
            </a:r>
            <a:endParaRPr lang="en-US" sz="2600">
              <a:latin typeface="Calibri" panose="020F0502020204030204"/>
            </a:endParaRPr>
          </a:p>
          <a:p>
            <a:pPr marL="241300" indent="-241300" algn="just">
              <a:lnSpc>
                <a:spcPts val="2135"/>
              </a:lnSpc>
            </a:pPr>
            <a:r>
              <a:rPr lang="en-US" sz="2600">
                <a:latin typeface="Calibri" panose="020F0502020204030204"/>
              </a:rPr>
              <a:t>•The </a:t>
            </a:r>
            <a:r>
              <a:rPr lang="en-US" sz="2600">
                <a:solidFill>
                  <a:srgbClr val="FC0000"/>
                </a:solidFill>
                <a:latin typeface="Calibri" panose="020F0502020204030204"/>
              </a:rPr>
              <a:t>classes </a:t>
            </a:r>
            <a:r>
              <a:rPr lang="en-US" sz="2600">
                <a:latin typeface="Calibri" panose="020F0502020204030204"/>
              </a:rPr>
              <a:t>that you </a:t>
            </a:r>
            <a:r>
              <a:rPr lang="en-US" sz="2600">
                <a:solidFill>
                  <a:srgbClr val="FC0000"/>
                </a:solidFill>
                <a:latin typeface="Calibri" panose="020F0502020204030204"/>
              </a:rPr>
              <a:t>interact </a:t>
            </a:r>
            <a:r>
              <a:rPr lang="en-US" sz="2600">
                <a:latin typeface="Calibri" panose="020F0502020204030204"/>
              </a:rPr>
              <a:t>with in </a:t>
            </a:r>
            <a:r>
              <a:rPr lang="en-US" sz="2600">
                <a:solidFill>
                  <a:srgbClr val="FC0000"/>
                </a:solidFill>
                <a:latin typeface="Calibri" panose="020F0502020204030204"/>
              </a:rPr>
              <a:t>your application </a:t>
            </a:r>
            <a:r>
              <a:rPr lang="en-US" sz="2600">
                <a:latin typeface="Calibri" panose="020F0502020204030204"/>
              </a:rPr>
              <a:t>are automatically </a:t>
            </a:r>
            <a:r>
              <a:rPr lang="en-US" sz="2600">
                <a:solidFill>
                  <a:srgbClr val="FC0000"/>
                </a:solidFill>
                <a:latin typeface="Calibri" panose="020F0502020204030204"/>
              </a:rPr>
              <a:t>generated </a:t>
            </a:r>
            <a:r>
              <a:rPr lang="en-US" sz="2600">
                <a:latin typeface="Calibri" panose="020F0502020204030204"/>
              </a:rPr>
              <a:t>from the </a:t>
            </a:r>
            <a:r>
              <a:rPr lang="en-US" sz="2600">
                <a:solidFill>
                  <a:srgbClr val="FC0000"/>
                </a:solidFill>
                <a:latin typeface="Calibri" panose="020F0502020204030204"/>
              </a:rPr>
              <a:t>EDMX file.</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4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02920" y="365760"/>
            <a:ext cx="9945624" cy="1008888"/>
          </a:xfrm>
          <a:prstGeom prst="rect">
            <a:avLst/>
          </a:prstGeom>
        </p:spPr>
        <p:txBody>
          <a:bodyPr lIns="0" tIns="0" rIns="0" bIns="0">
            <a:noAutofit/>
          </a:bodyPr>
          <a:p>
            <a:pPr marL="101600" indent="0">
              <a:spcAft>
                <a:spcPts val="1470"/>
              </a:spcAft>
            </a:pPr>
            <a:r>
              <a:rPr lang="en-US" sz="4300">
                <a:latin typeface="Calibri" panose="020F0502020204030204"/>
              </a:rPr>
              <a:t>Data Annotations Attributes in EF 6</a:t>
            </a:r>
            <a:endParaRPr lang="en-US" sz="4300">
              <a:latin typeface="Calibri" panose="020F0502020204030204"/>
            </a:endParaRPr>
          </a:p>
          <a:p>
            <a:pPr marL="101600" indent="0">
              <a:spcAft>
                <a:spcPts val="2730"/>
              </a:spcAft>
            </a:pPr>
            <a:r>
              <a:rPr lang="en-US" sz="2600">
                <a:latin typeface="Calibri" panose="020F0502020204030204"/>
              </a:rPr>
              <a:t>Namespace to include </a:t>
            </a:r>
            <a:r>
              <a:rPr lang="en-US" sz="2600" b="1">
                <a:latin typeface="Calibri" panose="020F0502020204030204"/>
              </a:rPr>
              <a:t>: System.ComponentModel.DataAnnotations</a:t>
            </a:r>
            <a:endParaRPr lang="en-US" sz="2600" b="1">
              <a:latin typeface="Calibri" panose="020F0502020204030204"/>
            </a:endParaRPr>
          </a:p>
        </p:txBody>
      </p:sp>
      <p:graphicFrame>
        <p:nvGraphicFramePr>
          <p:cNvPr id="3" name="Table 2"/>
          <p:cNvGraphicFramePr>
            <a:graphicFrameLocks noGrp="1"/>
          </p:cNvGraphicFramePr>
          <p:nvPr/>
        </p:nvGraphicFramePr>
        <p:xfrm>
          <a:off x="697992" y="1816608"/>
          <a:ext cx="10543032" cy="3639312"/>
        </p:xfrm>
        <a:graphic>
          <a:graphicData uri="http://schemas.openxmlformats.org/drawingml/2006/table">
            <a:tbl>
              <a:tblPr/>
              <a:tblGrid>
                <a:gridCol w="1996440"/>
                <a:gridCol w="8546592"/>
              </a:tblGrid>
              <a:tr h="341376">
                <a:tc>
                  <a:txBody>
                    <a:bodyPr>
                      <a:spAutoFit/>
                    </a:bodyPr>
                    <a:p>
                      <a:pPr indent="0"/>
                      <a:r>
                        <a:rPr lang="en-US" sz="1600" b="1">
                          <a:latin typeface="Arial" panose="020B0604020202020204"/>
                        </a:rPr>
                        <a:t>Attribute</a:t>
                      </a:r>
                      <a:endParaRPr lang="en-US" sz="1600" b="1">
                        <a:latin typeface="Arial" panose="020B0604020202020204"/>
                      </a:endParaRPr>
                    </a:p>
                  </a:txBody>
                  <a:tcPr marL="0" marR="0" marT="0" marB="0"/>
                </a:tc>
                <a:tc>
                  <a:txBody>
                    <a:bodyPr>
                      <a:spAutoFit/>
                    </a:bodyPr>
                    <a:p>
                      <a:pPr indent="0"/>
                      <a:r>
                        <a:rPr lang="en-US" sz="1600" b="1">
                          <a:latin typeface="Arial" panose="020B0604020202020204"/>
                        </a:rPr>
                        <a:t>Description</a:t>
                      </a:r>
                      <a:endParaRPr lang="en-US" sz="1600" b="1">
                        <a:latin typeface="Arial" panose="020B0604020202020204"/>
                      </a:endParaRPr>
                    </a:p>
                  </a:txBody>
                  <a:tcPr marL="0" marR="0" marT="0" marB="0"/>
                </a:tc>
              </a:tr>
              <a:tr h="728472">
                <a:tc>
                  <a:txBody>
                    <a:bodyPr>
                      <a:spAutoFit/>
                    </a:bodyPr>
                    <a:p>
                      <a:pPr indent="0"/>
                      <a:r>
                        <a:rPr lang="en-US" sz="1700">
                          <a:solidFill>
                            <a:srgbClr val="016DC0"/>
                          </a:solidFill>
                          <a:latin typeface="Calibri" panose="020F0502020204030204"/>
                        </a:rPr>
                        <a:t>Key</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Can be applied to a property to specify a key property in an entity and make the corresponding column a PrimaryKey column in the database.</a:t>
                      </a:r>
                      <a:endParaRPr lang="en-US" sz="1700">
                        <a:solidFill>
                          <a:srgbClr val="45464E"/>
                        </a:solidFill>
                        <a:latin typeface="Calibri" panose="020F0502020204030204"/>
                      </a:endParaRPr>
                    </a:p>
                  </a:txBody>
                  <a:tcPr marL="0" marR="0" marT="0" marB="0"/>
                </a:tc>
              </a:tr>
              <a:tr h="640080">
                <a:tc>
                  <a:txBody>
                    <a:bodyPr>
                      <a:spAutoFit/>
                    </a:bodyPr>
                    <a:p>
                      <a:pPr indent="0"/>
                      <a:r>
                        <a:rPr lang="en-US" sz="1700">
                          <a:solidFill>
                            <a:srgbClr val="016DC0"/>
                          </a:solidFill>
                          <a:latin typeface="Calibri" panose="020F0502020204030204"/>
                        </a:rPr>
                        <a:t>Reauired</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Can be applied to a property to specify that the corresponding column is a NotNull column in the database.</a:t>
                      </a:r>
                      <a:endParaRPr lang="en-US" sz="1700">
                        <a:solidFill>
                          <a:srgbClr val="45464E"/>
                        </a:solidFill>
                        <a:latin typeface="Calibri" panose="020F0502020204030204"/>
                      </a:endParaRPr>
                    </a:p>
                  </a:txBody>
                  <a:tcPr marL="0" marR="0" marT="0" marB="0"/>
                </a:tc>
              </a:tr>
              <a:tr h="640080">
                <a:tc>
                  <a:txBody>
                    <a:bodyPr>
                      <a:spAutoFit/>
                    </a:bodyPr>
                    <a:p>
                      <a:pPr indent="0"/>
                      <a:r>
                        <a:rPr lang="en-US" sz="1700">
                          <a:solidFill>
                            <a:srgbClr val="016DC0"/>
                          </a:solidFill>
                          <a:latin typeface="Calibri" panose="020F0502020204030204"/>
                        </a:rPr>
                        <a:t>MinLenath</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Can be applied to a property to specify the minimum string length allowed in the corresponding column in the database.</a:t>
                      </a:r>
                      <a:endParaRPr lang="en-US" sz="1700">
                        <a:solidFill>
                          <a:srgbClr val="45464E"/>
                        </a:solidFill>
                        <a:latin typeface="Calibri" panose="020F0502020204030204"/>
                      </a:endParaRPr>
                    </a:p>
                  </a:txBody>
                  <a:tcPr marL="0" marR="0" marT="0" marB="0"/>
                </a:tc>
              </a:tr>
              <a:tr h="640080">
                <a:tc>
                  <a:txBody>
                    <a:bodyPr>
                      <a:spAutoFit/>
                    </a:bodyPr>
                    <a:p>
                      <a:pPr indent="0"/>
                      <a:r>
                        <a:rPr lang="en-US" sz="1700">
                          <a:solidFill>
                            <a:srgbClr val="016DC0"/>
                          </a:solidFill>
                          <a:latin typeface="Calibri" panose="020F0502020204030204"/>
                        </a:rPr>
                        <a:t>MaxLenath</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Can be applied to a property to specify the maximum string length allowed in the corresponding column in the database.</a:t>
                      </a:r>
                      <a:endParaRPr lang="en-US" sz="1700">
                        <a:solidFill>
                          <a:srgbClr val="45464E"/>
                        </a:solidFill>
                        <a:latin typeface="Calibri" panose="020F0502020204030204"/>
                      </a:endParaRPr>
                    </a:p>
                  </a:txBody>
                  <a:tcPr marL="0" marR="0" marT="0" marB="0"/>
                </a:tc>
              </a:tr>
              <a:tr h="649224">
                <a:tc>
                  <a:txBody>
                    <a:bodyPr>
                      <a:spAutoFit/>
                    </a:bodyPr>
                    <a:p>
                      <a:pPr indent="0"/>
                      <a:r>
                        <a:rPr lang="en-US" sz="1700">
                          <a:solidFill>
                            <a:srgbClr val="016DC0"/>
                          </a:solidFill>
                          <a:latin typeface="Calibri" panose="020F0502020204030204"/>
                        </a:rPr>
                        <a:t>StrinaLenath</a:t>
                      </a:r>
                      <a:endParaRPr lang="en-US" sz="1700">
                        <a:solidFill>
                          <a:srgbClr val="016DC0"/>
                        </a:solidFill>
                        <a:latin typeface="Calibri" panose="020F0502020204030204"/>
                      </a:endParaRPr>
                    </a:p>
                  </a:txBody>
                  <a:tcPr marL="0" marR="0" marT="0" marB="0"/>
                </a:tc>
                <a:tc>
                  <a:txBody>
                    <a:bodyPr>
                      <a:spAutoFit/>
                    </a:bodyPr>
                    <a:p>
                      <a:pPr indent="0">
                        <a:lnSpc>
                          <a:spcPts val="2160"/>
                        </a:lnSpc>
                      </a:pPr>
                      <a:r>
                        <a:rPr lang="en-US" sz="1700">
                          <a:solidFill>
                            <a:srgbClr val="45464E"/>
                          </a:solidFill>
                          <a:latin typeface="Calibri" panose="020F0502020204030204"/>
                        </a:rPr>
                        <a:t>Can be applied to a property to specify the maximum string length allowed in the corresponding column in the database.</a:t>
                      </a:r>
                      <a:endParaRPr lang="en-US" sz="1700">
                        <a:solidFill>
                          <a:srgbClr val="45464E"/>
                        </a:solidFill>
                        <a:latin typeface="Calibri" panose="020F0502020204030204"/>
                      </a:endParaRPr>
                    </a:p>
                  </a:txBody>
                  <a:tcPr marL="0" marR="0" marT="0" marB="0"/>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02920" y="365760"/>
            <a:ext cx="9299448" cy="1392936"/>
          </a:xfrm>
          <a:prstGeom prst="rect">
            <a:avLst/>
          </a:prstGeom>
        </p:spPr>
        <p:txBody>
          <a:bodyPr lIns="0" tIns="0" rIns="0" bIns="0">
            <a:noAutofit/>
          </a:bodyPr>
          <a:p>
            <a:pPr indent="0">
              <a:spcAft>
                <a:spcPts val="1470"/>
              </a:spcAft>
            </a:pPr>
            <a:r>
              <a:rPr lang="en-US" sz="4300">
                <a:latin typeface="Calibri" panose="020F0502020204030204"/>
              </a:rPr>
              <a:t>Data Annotations Attributes in EF 6</a:t>
            </a:r>
            <a:endParaRPr lang="en-US" sz="4300">
              <a:latin typeface="Calibri" panose="020F0502020204030204"/>
            </a:endParaRPr>
          </a:p>
          <a:p>
            <a:pPr indent="0">
              <a:spcAft>
                <a:spcPts val="630"/>
              </a:spcAft>
            </a:pPr>
            <a:r>
              <a:rPr lang="en-US" sz="2600">
                <a:latin typeface="Calibri" panose="020F0502020204030204"/>
              </a:rPr>
              <a:t>Namespace to include :</a:t>
            </a:r>
            <a:endParaRPr lang="en-US" sz="2600">
              <a:latin typeface="Calibri" panose="020F0502020204030204"/>
            </a:endParaRPr>
          </a:p>
          <a:p>
            <a:pPr indent="0">
              <a:spcAft>
                <a:spcPts val="2940"/>
              </a:spcAft>
            </a:pPr>
            <a:r>
              <a:rPr lang="en-US" sz="2600" b="1">
                <a:latin typeface="Calibri" panose="020F0502020204030204"/>
              </a:rPr>
              <a:t>System.ComponentModel.DataAnnotations.Schema Attributes</a:t>
            </a:r>
            <a:endParaRPr lang="en-US" sz="2600" b="1">
              <a:latin typeface="Calibri" panose="020F0502020204030204"/>
            </a:endParaRPr>
          </a:p>
        </p:txBody>
      </p:sp>
      <p:graphicFrame>
        <p:nvGraphicFramePr>
          <p:cNvPr id="3" name="Table 2"/>
          <p:cNvGraphicFramePr>
            <a:graphicFrameLocks noGrp="1"/>
          </p:cNvGraphicFramePr>
          <p:nvPr/>
        </p:nvGraphicFramePr>
        <p:xfrm>
          <a:off x="633984" y="2228088"/>
          <a:ext cx="10543032" cy="3639312"/>
        </p:xfrm>
        <a:graphic>
          <a:graphicData uri="http://schemas.openxmlformats.org/drawingml/2006/table">
            <a:tbl>
              <a:tblPr/>
              <a:tblGrid>
                <a:gridCol w="1996440"/>
                <a:gridCol w="8546592"/>
              </a:tblGrid>
              <a:tr h="341376">
                <a:tc>
                  <a:txBody>
                    <a:bodyPr>
                      <a:spAutoFit/>
                    </a:bodyPr>
                    <a:p>
                      <a:pPr marL="88900" indent="0"/>
                      <a:r>
                        <a:rPr lang="en-US" sz="1600" b="1">
                          <a:latin typeface="Arial" panose="020B0604020202020204"/>
                        </a:rPr>
                        <a:t>Attribute</a:t>
                      </a:r>
                      <a:endParaRPr lang="en-US" sz="1600" b="1">
                        <a:latin typeface="Arial" panose="020B0604020202020204"/>
                      </a:endParaRPr>
                    </a:p>
                  </a:txBody>
                  <a:tcPr marL="0" marR="0" marT="0" marB="0"/>
                </a:tc>
                <a:tc>
                  <a:txBody>
                    <a:bodyPr>
                      <a:spAutoFit/>
                    </a:bodyPr>
                    <a:p>
                      <a:pPr marL="88900" indent="0"/>
                      <a:r>
                        <a:rPr lang="en-US" sz="1600" b="1">
                          <a:latin typeface="Arial" panose="020B0604020202020204"/>
                        </a:rPr>
                        <a:t>Description</a:t>
                      </a:r>
                      <a:endParaRPr lang="en-US" sz="1600" b="1">
                        <a:latin typeface="Arial" panose="020B0604020202020204"/>
                      </a:endParaRPr>
                    </a:p>
                  </a:txBody>
                  <a:tcPr marL="0" marR="0" marT="0" marB="0"/>
                </a:tc>
              </a:tr>
              <a:tr h="728472">
                <a:tc>
                  <a:txBody>
                    <a:bodyPr>
                      <a:spAutoFit/>
                    </a:bodyPr>
                    <a:p>
                      <a:pPr marL="88900" indent="0"/>
                      <a:r>
                        <a:rPr lang="en-US" sz="1700">
                          <a:solidFill>
                            <a:srgbClr val="016DC0"/>
                          </a:solidFill>
                          <a:latin typeface="Calibri" panose="020F0502020204030204"/>
                        </a:rPr>
                        <a:t>Table</a:t>
                      </a:r>
                      <a:endParaRPr lang="en-US" sz="1700">
                        <a:solidFill>
                          <a:srgbClr val="016DC0"/>
                        </a:solidFill>
                        <a:latin typeface="Calibri" panose="020F0502020204030204"/>
                      </a:endParaRPr>
                    </a:p>
                  </a:txBody>
                  <a:tcPr marL="0" marR="0" marT="0" marB="0"/>
                </a:tc>
                <a:tc>
                  <a:txBody>
                    <a:bodyPr>
                      <a:spAutoFit/>
                    </a:bodyPr>
                    <a:p>
                      <a:pPr marL="88900" indent="0">
                        <a:lnSpc>
                          <a:spcPts val="2160"/>
                        </a:lnSpc>
                      </a:pPr>
                      <a:r>
                        <a:rPr lang="en-US" sz="1700">
                          <a:solidFill>
                            <a:srgbClr val="45464E"/>
                          </a:solidFill>
                          <a:latin typeface="Calibri" panose="020F0502020204030204"/>
                        </a:rPr>
                        <a:t>Can be applied to an entity class to configure the corresponding table name and schema in the database.</a:t>
                      </a:r>
                      <a:endParaRPr lang="en-US" sz="1700">
                        <a:solidFill>
                          <a:srgbClr val="45464E"/>
                        </a:solidFill>
                        <a:latin typeface="Calibri" panose="020F0502020204030204"/>
                      </a:endParaRPr>
                    </a:p>
                  </a:txBody>
                  <a:tcPr marL="0" marR="0" marT="0" marB="0"/>
                </a:tc>
              </a:tr>
              <a:tr h="640080">
                <a:tc>
                  <a:txBody>
                    <a:bodyPr>
                      <a:spAutoFit/>
                    </a:bodyPr>
                    <a:p>
                      <a:pPr marL="88900" indent="0"/>
                      <a:r>
                        <a:rPr lang="en-US" sz="1700">
                          <a:solidFill>
                            <a:srgbClr val="016DC0"/>
                          </a:solidFill>
                          <a:latin typeface="Calibri" panose="020F0502020204030204"/>
                        </a:rPr>
                        <a:t>Column</a:t>
                      </a:r>
                      <a:endParaRPr lang="en-US" sz="1700">
                        <a:solidFill>
                          <a:srgbClr val="016DC0"/>
                        </a:solidFill>
                        <a:latin typeface="Calibri" panose="020F0502020204030204"/>
                      </a:endParaRPr>
                    </a:p>
                  </a:txBody>
                  <a:tcPr marL="0" marR="0" marT="0" marB="0"/>
                </a:tc>
                <a:tc>
                  <a:txBody>
                    <a:bodyPr>
                      <a:spAutoFit/>
                    </a:bodyPr>
                    <a:p>
                      <a:pPr marL="88900" indent="0">
                        <a:lnSpc>
                          <a:spcPts val="2160"/>
                        </a:lnSpc>
                      </a:pPr>
                      <a:r>
                        <a:rPr lang="en-US" sz="1700">
                          <a:solidFill>
                            <a:srgbClr val="45464E"/>
                          </a:solidFill>
                          <a:latin typeface="Calibri" panose="020F0502020204030204"/>
                        </a:rPr>
                        <a:t>Can be applied to a property to configure the corresponding column name, order and data type in the database.</a:t>
                      </a:r>
                      <a:endParaRPr lang="en-US" sz="1700">
                        <a:solidFill>
                          <a:srgbClr val="45464E"/>
                        </a:solidFill>
                        <a:latin typeface="Calibri" panose="020F0502020204030204"/>
                      </a:endParaRPr>
                    </a:p>
                  </a:txBody>
                  <a:tcPr marL="0" marR="0" marT="0" marB="0" anchor="b"/>
                </a:tc>
              </a:tr>
              <a:tr h="640080">
                <a:tc>
                  <a:txBody>
                    <a:bodyPr>
                      <a:spAutoFit/>
                    </a:bodyPr>
                    <a:p>
                      <a:pPr marL="88900" indent="0"/>
                      <a:r>
                        <a:rPr lang="en-US" sz="1700">
                          <a:solidFill>
                            <a:srgbClr val="016DC0"/>
                          </a:solidFill>
                          <a:latin typeface="Calibri" panose="020F0502020204030204"/>
                        </a:rPr>
                        <a:t>Index</a:t>
                      </a:r>
                      <a:endParaRPr lang="en-US" sz="1700">
                        <a:solidFill>
                          <a:srgbClr val="016DC0"/>
                        </a:solidFill>
                        <a:latin typeface="Calibri" panose="020F0502020204030204"/>
                      </a:endParaRPr>
                    </a:p>
                  </a:txBody>
                  <a:tcPr marL="0" marR="0" marT="0" marB="0"/>
                </a:tc>
                <a:tc>
                  <a:txBody>
                    <a:bodyPr>
                      <a:spAutoFit/>
                    </a:bodyPr>
                    <a:p>
                      <a:pPr marL="88900" indent="0">
                        <a:lnSpc>
                          <a:spcPts val="2160"/>
                        </a:lnSpc>
                      </a:pPr>
                      <a:r>
                        <a:rPr lang="en-US" sz="1700">
                          <a:solidFill>
                            <a:srgbClr val="45464E"/>
                          </a:solidFill>
                          <a:latin typeface="Calibri" panose="020F0502020204030204"/>
                        </a:rPr>
                        <a:t>Can be applied to a property to configure that the corresponding column should have an Index in the database. (EF 6.1 onwards only)</a:t>
                      </a:r>
                      <a:endParaRPr lang="en-US" sz="1700">
                        <a:solidFill>
                          <a:srgbClr val="45464E"/>
                        </a:solidFill>
                        <a:latin typeface="Calibri" panose="020F0502020204030204"/>
                      </a:endParaRPr>
                    </a:p>
                  </a:txBody>
                  <a:tcPr marL="0" marR="0" marT="0" marB="0" anchor="b"/>
                </a:tc>
              </a:tr>
              <a:tr h="640080">
                <a:tc>
                  <a:txBody>
                    <a:bodyPr>
                      <a:spAutoFit/>
                    </a:bodyPr>
                    <a:p>
                      <a:pPr marL="88900" indent="0"/>
                      <a:r>
                        <a:rPr lang="en-US" sz="1700">
                          <a:solidFill>
                            <a:srgbClr val="016DC0"/>
                          </a:solidFill>
                          <a:latin typeface="Calibri" panose="020F0502020204030204"/>
                        </a:rPr>
                        <a:t>ForeianKev</a:t>
                      </a:r>
                      <a:endParaRPr lang="en-US" sz="1700">
                        <a:solidFill>
                          <a:srgbClr val="016DC0"/>
                        </a:solidFill>
                        <a:latin typeface="Calibri" panose="020F0502020204030204"/>
                      </a:endParaRPr>
                    </a:p>
                  </a:txBody>
                  <a:tcPr marL="0" marR="0" marT="0" marB="0"/>
                </a:tc>
                <a:tc>
                  <a:txBody>
                    <a:bodyPr>
                      <a:spAutoFit/>
                    </a:bodyPr>
                    <a:p>
                      <a:pPr marL="88900" indent="0"/>
                      <a:r>
                        <a:rPr lang="en-US" sz="1700">
                          <a:solidFill>
                            <a:srgbClr val="45464E"/>
                          </a:solidFill>
                          <a:latin typeface="Calibri" panose="020F0502020204030204"/>
                        </a:rPr>
                        <a:t>Can be applied to a property to mark it as a foreign key property.</a:t>
                      </a:r>
                      <a:endParaRPr lang="en-US" sz="1700">
                        <a:solidFill>
                          <a:srgbClr val="45464E"/>
                        </a:solidFill>
                        <a:latin typeface="Calibri" panose="020F0502020204030204"/>
                      </a:endParaRPr>
                    </a:p>
                  </a:txBody>
                  <a:tcPr marL="0" marR="0" marT="0" marB="0"/>
                </a:tc>
              </a:tr>
              <a:tr h="649224">
                <a:tc>
                  <a:txBody>
                    <a:bodyPr>
                      <a:spAutoFit/>
                    </a:bodyPr>
                    <a:p>
                      <a:pPr marL="88900" indent="0"/>
                      <a:r>
                        <a:rPr lang="en-US" sz="1700">
                          <a:solidFill>
                            <a:srgbClr val="016DC0"/>
                          </a:solidFill>
                          <a:latin typeface="Calibri" panose="020F0502020204030204"/>
                        </a:rPr>
                        <a:t>NotMaDoed</a:t>
                      </a:r>
                      <a:endParaRPr lang="en-US" sz="1700">
                        <a:solidFill>
                          <a:srgbClr val="016DC0"/>
                        </a:solidFill>
                        <a:latin typeface="Calibri" panose="020F0502020204030204"/>
                      </a:endParaRPr>
                    </a:p>
                  </a:txBody>
                  <a:tcPr marL="0" marR="0" marT="0" marB="0"/>
                </a:tc>
                <a:tc>
                  <a:txBody>
                    <a:bodyPr>
                      <a:spAutoFit/>
                    </a:bodyPr>
                    <a:p>
                      <a:pPr marL="88900" indent="0">
                        <a:lnSpc>
                          <a:spcPts val="2160"/>
                        </a:lnSpc>
                      </a:pPr>
                      <a:r>
                        <a:rPr lang="en-US" sz="1700">
                          <a:solidFill>
                            <a:srgbClr val="45464E"/>
                          </a:solidFill>
                          <a:latin typeface="Calibri" panose="020F0502020204030204"/>
                        </a:rPr>
                        <a:t>Can be applied to a property or entity class which should be excluded from the model and should not generate a corresponding column or table in the database.</a:t>
                      </a:r>
                      <a:endParaRPr lang="en-US" sz="1700">
                        <a:solidFill>
                          <a:srgbClr val="45464E"/>
                        </a:solidFill>
                        <a:latin typeface="Calibri" panose="020F0502020204030204"/>
                      </a:endParaRPr>
                    </a:p>
                  </a:txBody>
                  <a:tcPr marL="0" marR="0" marT="0" marB="0" anchor="b"/>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02336" y="445008"/>
            <a:ext cx="9400032" cy="3352800"/>
          </a:xfrm>
          <a:prstGeom prst="rect">
            <a:avLst/>
          </a:prstGeom>
        </p:spPr>
        <p:txBody>
          <a:bodyPr lIns="0" tIns="0" rIns="0" bIns="0">
            <a:noAutofit/>
          </a:bodyPr>
          <a:p>
            <a:pPr indent="0">
              <a:spcAft>
                <a:spcPts val="2310"/>
              </a:spcAft>
            </a:pPr>
            <a:r>
              <a:rPr lang="en-US" sz="4300">
                <a:latin typeface="Calibri" panose="020F0502020204030204"/>
              </a:rPr>
              <a:t>Some Examples of Data Annotations in EF</a:t>
            </a:r>
            <a:endParaRPr lang="en-US" sz="4300">
              <a:latin typeface="Calibri" panose="020F0502020204030204"/>
            </a:endParaRPr>
          </a:p>
          <a:p>
            <a:pPr marL="444500" indent="0">
              <a:spcAft>
                <a:spcPts val="630"/>
              </a:spcAft>
            </a:pPr>
            <a:r>
              <a:rPr lang="en-US" sz="2300" b="1">
                <a:solidFill>
                  <a:srgbClr val="01205F"/>
                </a:solidFill>
                <a:latin typeface="Calibri" panose="020F0502020204030204"/>
              </a:rPr>
              <a:t>1. Table</a:t>
            </a:r>
            <a:endParaRPr lang="en-US" sz="2300" b="1">
              <a:solidFill>
                <a:srgbClr val="01205F"/>
              </a:solidFill>
              <a:latin typeface="Calibri" panose="020F0502020204030204"/>
            </a:endParaRPr>
          </a:p>
          <a:p>
            <a:pPr marL="444500" indent="0">
              <a:spcAft>
                <a:spcPts val="1890"/>
              </a:spcAft>
            </a:pPr>
            <a:r>
              <a:rPr lang="en-US" sz="1700">
                <a:solidFill>
                  <a:srgbClr val="0000FC"/>
                </a:solidFill>
                <a:latin typeface="Consolas" panose="020B0609020204030204"/>
              </a:rPr>
              <a:t>using </a:t>
            </a:r>
            <a:r>
              <a:rPr lang="en-US" sz="1700">
                <a:latin typeface="Consolas" panose="020B0609020204030204"/>
              </a:rPr>
              <a:t>System.ComponentModel.DataAnnotations.Schema;</a:t>
            </a:r>
            <a:endParaRPr lang="en-US" sz="1700">
              <a:latin typeface="Consolas" panose="020B0609020204030204"/>
            </a:endParaRPr>
          </a:p>
          <a:p>
            <a:pPr marL="444500" marR="2675890" indent="0">
              <a:lnSpc>
                <a:spcPts val="2160"/>
              </a:lnSpc>
            </a:pPr>
            <a:r>
              <a:rPr lang="en-US" sz="1700">
                <a:solidFill>
                  <a:srgbClr val="2C90AE"/>
                </a:solidFill>
                <a:latin typeface="Consolas" panose="020B0609020204030204"/>
              </a:rPr>
              <a:t>[Table</a:t>
            </a:r>
            <a:r>
              <a:rPr lang="en-US" sz="1700">
                <a:solidFill>
                  <a:srgbClr val="290508"/>
                </a:solidFill>
                <a:latin typeface="Consolas" panose="020B0609020204030204"/>
              </a:rPr>
              <a:t>("</a:t>
            </a:r>
            <a:r>
              <a:rPr lang="en-US" sz="1700">
                <a:solidFill>
                  <a:srgbClr val="9C1413"/>
                </a:solidFill>
                <a:latin typeface="Consolas" panose="020B0609020204030204"/>
              </a:rPr>
              <a:t>StudentMaster"</a:t>
            </a:r>
            <a:r>
              <a:rPr lang="en-US" sz="1700">
                <a:latin typeface="Consolas" panose="020B0609020204030204"/>
              </a:rPr>
              <a:t>)] </a:t>
            </a:r>
            <a:r>
              <a:rPr lang="en-US" sz="1700">
                <a:solidFill>
                  <a:srgbClr val="0000FC"/>
                </a:solidFill>
                <a:latin typeface="Consolas" panose="020B0609020204030204"/>
              </a:rPr>
              <a:t>public class </a:t>
            </a:r>
            <a:r>
              <a:rPr lang="en-US" sz="1700">
                <a:solidFill>
                  <a:srgbClr val="2C90AE"/>
                </a:solidFill>
                <a:latin typeface="Consolas" panose="020B0609020204030204"/>
              </a:rPr>
              <a:t>Student</a:t>
            </a:r>
            <a:endParaRPr lang="en-US" sz="1700">
              <a:solidFill>
                <a:srgbClr val="2C90AE"/>
              </a:solidFill>
              <a:latin typeface="Consolas" panose="020B0609020204030204"/>
            </a:endParaRPr>
          </a:p>
          <a:p>
            <a:pPr marL="508000" indent="0"/>
            <a:r>
              <a:rPr lang="en-US" sz="2600">
                <a:latin typeface="Calibri" panose="020F0502020204030204"/>
              </a:rPr>
              <a:t>{</a:t>
            </a:r>
            <a:endParaRPr lang="en-US" sz="2600">
              <a:latin typeface="Calibri" panose="020F0502020204030204"/>
            </a:endParaRPr>
          </a:p>
          <a:p>
            <a:pPr marL="965200" marR="3526790" indent="0">
              <a:lnSpc>
                <a:spcPts val="2160"/>
              </a:lnSpc>
            </a:pPr>
            <a:r>
              <a:rPr lang="en-US" sz="1700">
                <a:solidFill>
                  <a:srgbClr val="0000FC"/>
                </a:solidFill>
                <a:latin typeface="Consolas" panose="020B0609020204030204"/>
              </a:rPr>
              <a:t>public int </a:t>
            </a:r>
            <a:r>
              <a:rPr lang="en-US" sz="1700">
                <a:latin typeface="Consolas" panose="020B0609020204030204"/>
              </a:rPr>
              <a:t>StudentID { </a:t>
            </a:r>
            <a:r>
              <a:rPr lang="en-US" sz="1700">
                <a:solidFill>
                  <a:srgbClr val="0000FC"/>
                </a:solidFill>
                <a:latin typeface="Consolas" panose="020B0609020204030204"/>
              </a:rPr>
              <a:t>get; set; </a:t>
            </a:r>
            <a:r>
              <a:rPr lang="en-US" sz="1700">
                <a:latin typeface="Consolas" panose="020B0609020204030204"/>
              </a:rPr>
              <a:t>} </a:t>
            </a:r>
            <a:r>
              <a:rPr lang="en-US" sz="1700">
                <a:solidFill>
                  <a:srgbClr val="0000FC"/>
                </a:solidFill>
                <a:latin typeface="Consolas" panose="020B0609020204030204"/>
              </a:rPr>
              <a:t>public string </a:t>
            </a:r>
            <a:r>
              <a:rPr lang="en-US" sz="1700">
                <a:latin typeface="Consolas" panose="020B0609020204030204"/>
              </a:rPr>
              <a:t>StudentName { </a:t>
            </a:r>
            <a:r>
              <a:rPr lang="en-US" sz="1700">
                <a:solidFill>
                  <a:srgbClr val="0000FC"/>
                </a:solidFill>
                <a:latin typeface="Consolas" panose="020B0609020204030204"/>
              </a:rPr>
              <a:t>get; set; </a:t>
            </a:r>
            <a:r>
              <a:rPr lang="en-US" sz="1700">
                <a:latin typeface="Consolas" panose="020B0609020204030204"/>
              </a:rPr>
              <a:t>}</a:t>
            </a:r>
            <a:endParaRPr lang="en-US" sz="1700">
              <a:latin typeface="Consolas" panose="020B0609020204030204"/>
            </a:endParaRPr>
          </a:p>
          <a:p>
            <a:pPr marL="508000" indent="0">
              <a:spcAft>
                <a:spcPts val="2310"/>
              </a:spcAft>
            </a:pPr>
            <a:r>
              <a:rPr lang="en-US" sz="2600">
                <a:latin typeface="Calibri" panose="020F0502020204030204"/>
              </a:rPr>
              <a:t>&gt;</a:t>
            </a:r>
            <a:endParaRPr lang="en-US" sz="2600">
              <a:latin typeface="Calibri" panose="020F0502020204030204"/>
            </a:endParaRPr>
          </a:p>
        </p:txBody>
      </p:sp>
      <p:sp>
        <p:nvSpPr>
          <p:cNvPr id="3" name="Rectangles 2"/>
          <p:cNvSpPr/>
          <p:nvPr/>
        </p:nvSpPr>
        <p:spPr>
          <a:xfrm>
            <a:off x="853440" y="4212336"/>
            <a:ext cx="5492496" cy="2493264"/>
          </a:xfrm>
          <a:prstGeom prst="rect">
            <a:avLst/>
          </a:prstGeom>
        </p:spPr>
        <p:txBody>
          <a:bodyPr lIns="0" tIns="0" rIns="0" bIns="0">
            <a:noAutofit/>
          </a:bodyPr>
          <a:p>
            <a:pPr indent="0">
              <a:spcBef>
                <a:spcPts val="2310"/>
              </a:spcBef>
              <a:spcAft>
                <a:spcPts val="630"/>
              </a:spcAft>
            </a:pPr>
            <a:r>
              <a:rPr lang="en-US" sz="2300" b="1">
                <a:solidFill>
                  <a:srgbClr val="01205F"/>
                </a:solidFill>
                <a:latin typeface="Calibri" panose="020F0502020204030204"/>
              </a:rPr>
              <a:t>2. Key</a:t>
            </a:r>
            <a:endParaRPr lang="en-US" sz="2300" b="1">
              <a:solidFill>
                <a:srgbClr val="01205F"/>
              </a:solidFill>
              <a:latin typeface="Calibri" panose="020F0502020204030204"/>
            </a:endParaRPr>
          </a:p>
          <a:p>
            <a:pPr indent="0">
              <a:lnSpc>
                <a:spcPts val="4320"/>
              </a:lnSpc>
            </a:pPr>
            <a:r>
              <a:rPr lang="en-US" sz="1700">
                <a:solidFill>
                  <a:srgbClr val="0000FC"/>
                </a:solidFill>
                <a:latin typeface="Consolas" panose="020B0609020204030204"/>
              </a:rPr>
              <a:t>using </a:t>
            </a:r>
            <a:r>
              <a:rPr lang="en-US" sz="1700">
                <a:latin typeface="Consolas" panose="020B0609020204030204"/>
              </a:rPr>
              <a:t>System.ComponentModel.DataAnnotations; </a:t>
            </a:r>
            <a:r>
              <a:rPr lang="en-US" sz="1700">
                <a:solidFill>
                  <a:srgbClr val="0000FC"/>
                </a:solidFill>
                <a:latin typeface="Consolas" panose="020B0609020204030204"/>
              </a:rPr>
              <a:t>public class </a:t>
            </a:r>
            <a:r>
              <a:rPr lang="en-US" sz="1700">
                <a:solidFill>
                  <a:srgbClr val="2C90AE"/>
                </a:solidFill>
                <a:latin typeface="Consolas" panose="020B0609020204030204"/>
              </a:rPr>
              <a:t>Student </a:t>
            </a:r>
            <a:r>
              <a:rPr lang="en-US" sz="1700">
                <a:latin typeface="Consolas" panose="020B0609020204030204"/>
              </a:rPr>
              <a:t>{</a:t>
            </a:r>
            <a:endParaRPr lang="en-US" sz="1700">
              <a:latin typeface="Consolas" panose="020B0609020204030204"/>
            </a:endParaRPr>
          </a:p>
          <a:p>
            <a:pPr indent="0">
              <a:lnSpc>
                <a:spcPts val="4320"/>
              </a:lnSpc>
            </a:pPr>
            <a:r>
              <a:rPr lang="en-US" sz="1700">
                <a:solidFill>
                  <a:srgbClr val="176162"/>
                </a:solidFill>
                <a:latin typeface="Consolas" panose="020B0609020204030204"/>
              </a:rPr>
              <a:t>[Key]</a:t>
            </a:r>
            <a:endParaRPr lang="en-US" sz="1700">
              <a:solidFill>
                <a:srgbClr val="176162"/>
              </a:solidFill>
              <a:latin typeface="Consolas" panose="020B0609020204030204"/>
            </a:endParaRPr>
          </a:p>
          <a:p>
            <a:pPr indent="0">
              <a:lnSpc>
                <a:spcPts val="2160"/>
              </a:lnSpc>
            </a:pPr>
            <a:r>
              <a:rPr lang="en-US" sz="1700">
                <a:solidFill>
                  <a:srgbClr val="0000FC"/>
                </a:solidFill>
                <a:latin typeface="Consolas" panose="020B0609020204030204"/>
              </a:rPr>
              <a:t>public int </a:t>
            </a:r>
            <a:r>
              <a:rPr lang="en-US" sz="1700">
                <a:latin typeface="Consolas" panose="020B0609020204030204"/>
              </a:rPr>
              <a:t>StudentKey { </a:t>
            </a:r>
            <a:r>
              <a:rPr lang="en-US" sz="1700">
                <a:solidFill>
                  <a:srgbClr val="0000FC"/>
                </a:solidFill>
                <a:latin typeface="Consolas" panose="020B0609020204030204"/>
              </a:rPr>
              <a:t>get; set; </a:t>
            </a:r>
            <a:r>
              <a:rPr lang="en-US" sz="1700">
                <a:latin typeface="Consolas" panose="020B0609020204030204"/>
              </a:rPr>
              <a:t>} </a:t>
            </a:r>
            <a:r>
              <a:rPr lang="en-US" sz="1700">
                <a:solidFill>
                  <a:srgbClr val="0000FC"/>
                </a:solidFill>
                <a:latin typeface="Consolas" panose="020B0609020204030204"/>
              </a:rPr>
              <a:t>public string </a:t>
            </a:r>
            <a:r>
              <a:rPr lang="en-US" sz="1700">
                <a:latin typeface="Consolas" panose="020B0609020204030204"/>
              </a:rPr>
              <a:t>StudentName { </a:t>
            </a:r>
            <a:r>
              <a:rPr lang="en-US" sz="1700">
                <a:solidFill>
                  <a:srgbClr val="0000FC"/>
                </a:solidFill>
                <a:latin typeface="Consolas" panose="020B0609020204030204"/>
              </a:rPr>
              <a:t>get; set; </a:t>
            </a:r>
            <a:r>
              <a:rPr lang="en-US" sz="1700">
                <a:latin typeface="Consolas" panose="020B0609020204030204"/>
              </a:rPr>
              <a:t>}</a:t>
            </a:r>
            <a:endParaRPr lang="en-US" sz="1700">
              <a:latin typeface="Consolas" panose="020B0609020204030204"/>
            </a:endParaRPr>
          </a:p>
          <a:p>
            <a:pPr indent="0"/>
            <a:r>
              <a:rPr lang="en-US" sz="2600">
                <a:latin typeface="Calibri" panose="020F0502020204030204"/>
              </a:rPr>
              <a:t>&gt;</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6537960" cy="420624"/>
          </a:xfrm>
          <a:prstGeom prst="rect">
            <a:avLst/>
          </a:prstGeom>
        </p:spPr>
        <p:txBody>
          <a:bodyPr wrap="none" lIns="0" tIns="0" rIns="0" bIns="0">
            <a:noAutofit/>
          </a:bodyPr>
          <a:p>
            <a:pPr indent="0">
              <a:spcAft>
                <a:spcPts val="3780"/>
              </a:spcAft>
            </a:pPr>
            <a:r>
              <a:rPr lang="en-US" sz="4300">
                <a:latin typeface="Calibri" panose="020F0502020204030204"/>
              </a:rPr>
              <a:t>Introduction to ASP.NET Core</a:t>
            </a:r>
            <a:endParaRPr lang="en-US" sz="4300">
              <a:latin typeface="Calibri" panose="020F0502020204030204"/>
            </a:endParaRPr>
          </a:p>
        </p:txBody>
      </p:sp>
      <p:sp>
        <p:nvSpPr>
          <p:cNvPr id="3" name="Rectangles 2"/>
          <p:cNvSpPr/>
          <p:nvPr/>
        </p:nvSpPr>
        <p:spPr>
          <a:xfrm>
            <a:off x="911352" y="1908048"/>
            <a:ext cx="10046208" cy="2962656"/>
          </a:xfrm>
          <a:prstGeom prst="rect">
            <a:avLst/>
          </a:prstGeom>
        </p:spPr>
        <p:txBody>
          <a:bodyPr lIns="0" tIns="0" rIns="0" bIns="0">
            <a:noAutofit/>
          </a:bodyPr>
          <a:p>
            <a:pPr indent="0">
              <a:lnSpc>
                <a:spcPts val="3000"/>
              </a:lnSpc>
              <a:spcBef>
                <a:spcPts val="3780"/>
              </a:spcBef>
            </a:pPr>
            <a:r>
              <a:rPr lang="en-US" sz="2600">
                <a:latin typeface="Calibri" panose="020F0502020204030204"/>
              </a:rPr>
              <a:t>ASP.NET Core is a </a:t>
            </a:r>
            <a:r>
              <a:rPr lang="en-US" sz="2600">
                <a:solidFill>
                  <a:srgbClr val="FC0000"/>
                </a:solidFill>
                <a:latin typeface="Calibri" panose="020F0502020204030204"/>
              </a:rPr>
              <a:t>cross-platform,</a:t>
            </a:r>
            <a:endParaRPr lang="en-US" sz="2600">
              <a:solidFill>
                <a:srgbClr val="FC0000"/>
              </a:solidFill>
              <a:latin typeface="Calibri" panose="020F0502020204030204"/>
            </a:endParaRPr>
          </a:p>
          <a:p>
            <a:pPr indent="0">
              <a:lnSpc>
                <a:spcPts val="3000"/>
              </a:lnSpc>
            </a:pPr>
            <a:r>
              <a:rPr lang="en-US" sz="2600">
                <a:solidFill>
                  <a:srgbClr val="FC0000"/>
                </a:solidFill>
                <a:latin typeface="Calibri" panose="020F0502020204030204"/>
              </a:rPr>
              <a:t>high-performance, open-source framework </a:t>
            </a:r>
            <a:r>
              <a:rPr lang="en-US" sz="2600">
                <a:latin typeface="Calibri" panose="020F0502020204030204"/>
              </a:rPr>
              <a:t>for building modern, </a:t>
            </a:r>
            <a:r>
              <a:rPr lang="en-US" sz="2600">
                <a:solidFill>
                  <a:srgbClr val="FC0000"/>
                </a:solidFill>
                <a:latin typeface="Calibri" panose="020F0502020204030204"/>
              </a:rPr>
              <a:t>cloud-enabled, Internet-connected apps. </a:t>
            </a:r>
            <a:r>
              <a:rPr lang="en-US" sz="2600">
                <a:latin typeface="Calibri" panose="020F0502020204030204"/>
              </a:rPr>
              <a:t>With ASP.NET Core, you can:</a:t>
            </a:r>
            <a:endParaRPr lang="en-US" sz="2600">
              <a:latin typeface="Calibri" panose="020F0502020204030204"/>
            </a:endParaRPr>
          </a:p>
          <a:p>
            <a:pPr marL="722630" indent="-190500">
              <a:lnSpc>
                <a:spcPts val="2590"/>
              </a:lnSpc>
            </a:pPr>
            <a:r>
              <a:rPr lang="en-US" sz="2300">
                <a:latin typeface="Calibri" panose="020F0502020204030204"/>
              </a:rPr>
              <a:t>•    Build web apps and services, </a:t>
            </a:r>
            <a:r>
              <a:rPr lang="en-US" sz="2300">
                <a:solidFill>
                  <a:srgbClr val="FC0000"/>
                </a:solidFill>
                <a:latin typeface="Calibri" panose="020F0502020204030204"/>
              </a:rPr>
              <a:t>Internet of Things (loT) </a:t>
            </a:r>
            <a:r>
              <a:rPr lang="en-US" sz="2300">
                <a:latin typeface="Calibri" panose="020F0502020204030204"/>
              </a:rPr>
              <a:t>apps, and mobile backends.</a:t>
            </a:r>
            <a:endParaRPr lang="en-US" sz="2300">
              <a:latin typeface="Calibri" panose="020F0502020204030204"/>
            </a:endParaRPr>
          </a:p>
          <a:p>
            <a:pPr marL="532130" indent="0" algn="just">
              <a:lnSpc>
                <a:spcPts val="3095"/>
              </a:lnSpc>
            </a:pPr>
            <a:r>
              <a:rPr lang="en-US" sz="2300">
                <a:latin typeface="Calibri" panose="020F0502020204030204"/>
              </a:rPr>
              <a:t>•    Use your favorite development tools on </a:t>
            </a:r>
            <a:r>
              <a:rPr lang="en-US" sz="2300">
                <a:solidFill>
                  <a:srgbClr val="FC0000"/>
                </a:solidFill>
                <a:latin typeface="Calibri" panose="020F0502020204030204"/>
              </a:rPr>
              <a:t>Windows, macOS, and Linux.</a:t>
            </a:r>
            <a:endParaRPr lang="en-US" sz="2300">
              <a:solidFill>
                <a:srgbClr val="FC0000"/>
              </a:solidFill>
              <a:latin typeface="Calibri" panose="020F0502020204030204"/>
            </a:endParaRPr>
          </a:p>
          <a:p>
            <a:pPr marL="532130" indent="0" algn="just">
              <a:lnSpc>
                <a:spcPts val="3095"/>
              </a:lnSpc>
            </a:pPr>
            <a:r>
              <a:rPr lang="en-US" sz="2300">
                <a:latin typeface="Calibri" panose="020F0502020204030204"/>
              </a:rPr>
              <a:t>•    Deploy to the cloud or on-premises.</a:t>
            </a:r>
            <a:endParaRPr lang="en-US" sz="2300">
              <a:latin typeface="Calibri" panose="020F0502020204030204"/>
            </a:endParaRPr>
          </a:p>
          <a:p>
            <a:pPr marL="532130" indent="0" algn="just">
              <a:lnSpc>
                <a:spcPts val="3095"/>
              </a:lnSpc>
            </a:pPr>
            <a:r>
              <a:rPr lang="en-US" sz="2300">
                <a:latin typeface="Calibri" panose="020F0502020204030204"/>
              </a:rPr>
              <a:t>•    Run on .NET Core.</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8866632" cy="423672"/>
          </a:xfrm>
          <a:prstGeom prst="rect">
            <a:avLst/>
          </a:prstGeom>
        </p:spPr>
        <p:txBody>
          <a:bodyPr wrap="none" lIns="0" tIns="0" rIns="0" bIns="0">
            <a:noAutofit/>
          </a:bodyPr>
          <a:p>
            <a:pPr indent="0"/>
            <a:r>
              <a:rPr lang="en-US" sz="4200">
                <a:latin typeface="Calibri" panose="020F0502020204030204"/>
              </a:rPr>
              <a:t>Difference ASP.NET MVC and MVC Core</a:t>
            </a:r>
            <a:endParaRPr lang="en-US" sz="4200">
              <a:latin typeface="Calibri" panose="020F0502020204030204"/>
            </a:endParaRPr>
          </a:p>
        </p:txBody>
      </p:sp>
      <p:sp>
        <p:nvSpPr>
          <p:cNvPr id="3" name="Rectangles 2"/>
          <p:cNvSpPr/>
          <p:nvPr/>
        </p:nvSpPr>
        <p:spPr>
          <a:xfrm>
            <a:off x="911352" y="1908048"/>
            <a:ext cx="10241280" cy="667512"/>
          </a:xfrm>
          <a:prstGeom prst="rect">
            <a:avLst/>
          </a:prstGeom>
        </p:spPr>
        <p:txBody>
          <a:bodyPr lIns="0" tIns="0" rIns="0" bIns="0">
            <a:noAutofit/>
          </a:bodyPr>
          <a:p>
            <a:pPr indent="0">
              <a:lnSpc>
                <a:spcPts val="3025"/>
              </a:lnSpc>
              <a:spcAft>
                <a:spcPts val="2310"/>
              </a:spcAft>
            </a:pPr>
            <a:r>
              <a:rPr lang="en-US" sz="2600">
                <a:latin typeface="Calibri" panose="020F0502020204030204"/>
              </a:rPr>
              <a:t>Difference 1 - Single aligned web stack for ASP.NET Core MVC and Web APIs</a:t>
            </a:r>
            <a:endParaRPr lang="en-US" sz="2600">
              <a:latin typeface="Calibri" panose="020F0502020204030204"/>
            </a:endParaRPr>
          </a:p>
        </p:txBody>
      </p:sp>
      <p:graphicFrame>
        <p:nvGraphicFramePr>
          <p:cNvPr id="4" name="Table 3"/>
          <p:cNvGraphicFramePr>
            <a:graphicFrameLocks noGrp="1"/>
          </p:cNvGraphicFramePr>
          <p:nvPr/>
        </p:nvGraphicFramePr>
        <p:xfrm>
          <a:off x="640080" y="3008376"/>
          <a:ext cx="11311128" cy="2727960"/>
        </p:xfrm>
        <a:graphic>
          <a:graphicData uri="http://schemas.openxmlformats.org/drawingml/2006/table">
            <a:tbl>
              <a:tblPr/>
              <a:tblGrid>
                <a:gridCol w="5611368"/>
                <a:gridCol w="5699760"/>
              </a:tblGrid>
              <a:tr h="563880">
                <a:tc>
                  <a:txBody>
                    <a:bodyPr>
                      <a:spAutoFit/>
                    </a:bodyPr>
                    <a:p>
                      <a:pPr marL="292100" indent="0"/>
                      <a:r>
                        <a:rPr lang="en-US" sz="1700">
                          <a:solidFill>
                            <a:srgbClr val="D4D4D4"/>
                          </a:solidFill>
                          <a:latin typeface="Calibri" panose="020F0502020204030204"/>
                        </a:rPr>
                        <a:t>Create a new ASP.NET Core web application</a:t>
                      </a:r>
                      <a:endParaRPr lang="en-US" sz="1700">
                        <a:solidFill>
                          <a:srgbClr val="D4D4D4"/>
                        </a:solidFill>
                        <a:latin typeface="Calibri" panose="020F0502020204030204"/>
                      </a:endParaRPr>
                    </a:p>
                  </a:txBody>
                  <a:tcPr marL="0" marR="0" marT="0" marB="0" anchor="ctr">
                    <a:solidFill>
                      <a:srgbClr val="333333"/>
                    </a:solidFill>
                  </a:tcPr>
                </a:tc>
                <a:tc>
                  <a:txBody>
                    <a:bodyPr>
                      <a:spAutoFit/>
                    </a:bodyPr>
                    <a:p>
                      <a:pPr marL="304800" indent="0"/>
                      <a:r>
                        <a:rPr lang="en-US" sz="1700">
                          <a:solidFill>
                            <a:srgbClr val="D4D4D4"/>
                          </a:solidFill>
                          <a:latin typeface="Calibri" panose="020F0502020204030204"/>
                        </a:rPr>
                        <a:t>Create a new ASP.NET Web Application</a:t>
                      </a:r>
                      <a:endParaRPr lang="en-US" sz="1700">
                        <a:solidFill>
                          <a:srgbClr val="D4D4D4"/>
                        </a:solidFill>
                        <a:latin typeface="Calibri" panose="020F0502020204030204"/>
                      </a:endParaRPr>
                    </a:p>
                  </a:txBody>
                  <a:tcPr marL="0" marR="0" marT="0" marB="0" anchor="ctr">
                    <a:solidFill>
                      <a:srgbClr val="333333"/>
                    </a:solidFill>
                  </a:tcPr>
                </a:tc>
              </a:tr>
              <a:tr h="551688">
                <a:tc>
                  <a:txBody>
                    <a:bodyPr>
                      <a:spAutoFit/>
                    </a:bodyPr>
                    <a:p>
                      <a:pPr marL="292100" indent="0">
                        <a:spcAft>
                          <a:spcPts val="840"/>
                        </a:spcAft>
                      </a:pPr>
                      <a:r>
                        <a:rPr lang="en-US" sz="550" spc="-50">
                          <a:solidFill>
                            <a:srgbClr val="747474"/>
                          </a:solidFill>
                          <a:latin typeface="Arial" panose="020B0604020202020204"/>
                        </a:rPr>
                        <a:t>MKan </a:t>
                      </a:r>
                      <a:r>
                        <a:rPr lang="en-US" sz="700" spc="-50">
                          <a:solidFill>
                            <a:srgbClr val="747474"/>
                          </a:solidFill>
                          <a:latin typeface="Calibri" panose="020F0502020204030204"/>
                        </a:rPr>
                        <a:t>ASPMVCa* </a:t>
                      </a:r>
                      <a:r>
                        <a:rPr lang="en-US" sz="550" spc="-50">
                          <a:solidFill>
                            <a:srgbClr val="747474"/>
                          </a:solidFill>
                          <a:latin typeface="Arial" panose="020B0604020202020204"/>
                        </a:rPr>
                        <a:t>VO </a:t>
                      </a:r>
                      <a:r>
                        <a:rPr lang="en-US" sz="550" spc="-50">
                          <a:solidFill>
                            <a:srgbClr val="68515D"/>
                          </a:solidFill>
                          <a:latin typeface="Arial" panose="020B0604020202020204"/>
                        </a:rPr>
                        <a:t>♦</a:t>
                      </a:r>
                      <a:endParaRPr lang="en-US" sz="550" spc="-50">
                        <a:solidFill>
                          <a:srgbClr val="68515D"/>
                        </a:solidFill>
                        <a:latin typeface="Arial" panose="020B0604020202020204"/>
                      </a:endParaRPr>
                    </a:p>
                    <a:p>
                      <a:pPr marL="342900" indent="0"/>
                      <a:r>
                        <a:rPr lang="en-US" sz="700" spc="-50">
                          <a:solidFill>
                            <a:srgbClr val="D4D4D4"/>
                          </a:solidFill>
                          <a:latin typeface="Calibri" panose="020F0502020204030204"/>
                        </a:rPr>
                        <a:t>y </a:t>
                      </a:r>
                      <a:r>
                        <a:rPr lang="en-US" sz="700" spc="-50">
                          <a:solidFill>
                            <a:srgbClr val="A6A4A6"/>
                          </a:solidFill>
                          <a:latin typeface="Calibri" panose="020F0502020204030204"/>
                        </a:rPr>
                        <a:t>ASP.MET Cor* Empty </a:t>
                      </a:r>
                      <a:r>
                        <a:rPr lang="en-US" sz="550" spc="-50">
                          <a:solidFill>
                            <a:srgbClr val="A6A4A6"/>
                          </a:solidFill>
                          <a:latin typeface="Arial" panose="020B0604020202020204"/>
                        </a:rPr>
                        <a:t>, </a:t>
                      </a:r>
                      <a:r>
                        <a:rPr lang="en-US" sz="700" spc="-50">
                          <a:solidFill>
                            <a:srgbClr val="A6A4A6"/>
                          </a:solidFill>
                          <a:latin typeface="Calibri" panose="020F0502020204030204"/>
                        </a:rPr>
                        <a:t>Authentication</a:t>
                      </a:r>
                      <a:endParaRPr lang="en-US" sz="700" spc="-50">
                        <a:solidFill>
                          <a:srgbClr val="A6A4A6"/>
                        </a:solidFill>
                        <a:latin typeface="Calibri" panose="020F0502020204030204"/>
                      </a:endParaRPr>
                    </a:p>
                  </a:txBody>
                  <a:tcPr marL="0" marR="0" marT="0" marB="0" anchor="ctr">
                    <a:solidFill>
                      <a:srgbClr val="333333"/>
                    </a:solidFill>
                  </a:tcPr>
                </a:tc>
                <a:tc>
                  <a:txBody>
                    <a:bodyPr>
                      <a:spAutoFit/>
                    </a:bodyPr>
                    <a:p>
                      <a:pPr marL="368300" indent="0" algn="just"/>
                      <a:r>
                        <a:rPr lang="en-US" sz="550" spc="-50">
                          <a:solidFill>
                            <a:srgbClr val="A6A4A6"/>
                          </a:solidFill>
                          <a:latin typeface="Arial" panose="020B0604020202020204"/>
                        </a:rPr>
                        <a:t>f—</a:t>
                      </a:r>
                      <a:r>
                        <a:rPr lang="en-US" sz="550" spc="-50">
                          <a:solidFill>
                            <a:srgbClr val="BAE4D8"/>
                          </a:solidFill>
                          <a:latin typeface="Arial" panose="020B0604020202020204"/>
                        </a:rPr>
                        <a:t>e </a:t>
                      </a:r>
                      <a:r>
                        <a:rPr lang="en-US" sz="700" spc="-50">
                          <a:solidFill>
                            <a:srgbClr val="A6A4A6"/>
                          </a:solidFill>
                          <a:latin typeface="Calibri" panose="020F0502020204030204"/>
                        </a:rPr>
                        <a:t>Authentication</a:t>
                      </a:r>
                      <a:endParaRPr lang="en-US" sz="700" spc="-50">
                        <a:solidFill>
                          <a:srgbClr val="A6A4A6"/>
                        </a:solidFill>
                        <a:latin typeface="Calibri" panose="020F0502020204030204"/>
                      </a:endParaRPr>
                    </a:p>
                    <a:p>
                      <a:pPr marL="368300" indent="0" algn="just"/>
                      <a:r>
                        <a:rPr lang="en-US" sz="550" spc="-50">
                          <a:solidFill>
                            <a:srgbClr val="BAE4D8"/>
                          </a:solidFill>
                          <a:latin typeface="Arial" panose="020B0604020202020204"/>
                        </a:rPr>
                        <a:t>ipfl </a:t>
                      </a:r>
                      <a:r>
                        <a:rPr lang="en-US" sz="550" spc="-50" baseline="30000">
                          <a:solidFill>
                            <a:srgbClr val="A6A4A6"/>
                          </a:solidFill>
                          <a:latin typeface="Arial" panose="020B0604020202020204"/>
                        </a:rPr>
                        <a:t>,</a:t>
                      </a:r>
                      <a:r>
                        <a:rPr lang="en-US" sz="550" spc="-50">
                          <a:solidFill>
                            <a:srgbClr val="A6A4A6"/>
                          </a:solidFill>
                          <a:latin typeface="Arial" panose="020B0604020202020204"/>
                        </a:rPr>
                        <a:t>™'</a:t>
                      </a:r>
                      <a:r>
                        <a:rPr lang="en-US" sz="550" spc="-50" baseline="30000">
                          <a:solidFill>
                            <a:srgbClr val="A6A4A6"/>
                          </a:solidFill>
                          <a:latin typeface="Arial" panose="020B0604020202020204"/>
                        </a:rPr>
                        <a:t>ty</a:t>
                      </a:r>
                      <a:r>
                        <a:rPr lang="en-US" sz="550" spc="-50">
                          <a:solidFill>
                            <a:srgbClr val="A6A4A6"/>
                          </a:solidFill>
                          <a:latin typeface="Arial" panose="020B0604020202020204"/>
                        </a:rPr>
                        <a:t> </a:t>
                      </a:r>
                      <a:r>
                        <a:rPr lang="en-US" sz="550" spc="-50">
                          <a:solidFill>
                            <a:srgbClr val="747474"/>
                          </a:solidFill>
                          <a:latin typeface="Arial" panose="020B0604020202020204"/>
                        </a:rPr>
                        <a:t>_________</a:t>
                      </a:r>
                      <a:endParaRPr lang="en-US" sz="550" spc="-50">
                        <a:solidFill>
                          <a:srgbClr val="747474"/>
                        </a:solidFill>
                        <a:latin typeface="Arial" panose="020B0604020202020204"/>
                      </a:endParaRPr>
                    </a:p>
                  </a:txBody>
                  <a:tcPr marL="0" marR="0" marT="0" marB="0" anchor="ctr">
                    <a:solidFill>
                      <a:srgbClr val="333333"/>
                    </a:solidFill>
                  </a:tcPr>
                </a:tc>
              </a:tr>
              <a:tr h="411480">
                <a:tc>
                  <a:txBody>
                    <a:bodyPr>
                      <a:spAutoFit/>
                    </a:bodyPr>
                    <a:p>
                      <a:pPr marL="342900" indent="0"/>
                      <a:r>
                        <a:rPr lang="en-US" sz="700" spc="-50">
                          <a:solidFill>
                            <a:srgbClr val="D4D4D4"/>
                          </a:solidFill>
                          <a:latin typeface="Calibri" panose="020F0502020204030204"/>
                        </a:rPr>
                        <a:t>|mj </a:t>
                      </a:r>
                      <a:r>
                        <a:rPr lang="en-US" sz="550" spc="-50">
                          <a:solidFill>
                            <a:srgbClr val="A6A4A6"/>
                          </a:solidFill>
                          <a:latin typeface="Arial" panose="020B0604020202020204"/>
                        </a:rPr>
                        <a:t>A5P.NET </a:t>
                      </a:r>
                      <a:r>
                        <a:rPr lang="en-US" sz="700" spc="-50">
                          <a:solidFill>
                            <a:srgbClr val="A6A4A6"/>
                          </a:solidFill>
                          <a:latin typeface="Calibri" panose="020F0502020204030204"/>
                        </a:rPr>
                        <a:t>Con </a:t>
                      </a:r>
                      <a:r>
                        <a:rPr lang="en-US" sz="550" spc="-50">
                          <a:solidFill>
                            <a:srgbClr val="A6A4A6"/>
                          </a:solidFill>
                          <a:latin typeface="Arial" panose="020B0604020202020204"/>
                        </a:rPr>
                        <a:t>Web API</a:t>
                      </a:r>
                      <a:endParaRPr lang="en-US" sz="550" spc="-50">
                        <a:solidFill>
                          <a:srgbClr val="A6A4A6"/>
                        </a:solidFill>
                        <a:latin typeface="Arial" panose="020B0604020202020204"/>
                      </a:endParaRPr>
                    </a:p>
                  </a:txBody>
                  <a:tcPr marL="0" marR="0" marT="0" marB="0" anchor="b">
                    <a:solidFill>
                      <a:srgbClr val="333333"/>
                    </a:solidFill>
                  </a:tcPr>
                </a:tc>
                <a:tc>
                  <a:txBody>
                    <a:bodyPr>
                      <a:spAutoFit/>
                    </a:bodyPr>
                    <a:p>
                      <a:pPr marL="368300" indent="0"/>
                      <a:r>
                        <a:rPr lang="en-US" sz="1700">
                          <a:solidFill>
                            <a:srgbClr val="BAE4D8"/>
                          </a:solidFill>
                          <a:latin typeface="Calibri" panose="020F0502020204030204"/>
                        </a:rPr>
                        <a:t>yi </a:t>
                      </a:r>
                      <a:r>
                        <a:rPr lang="en-US" sz="1700" baseline="30000">
                          <a:solidFill>
                            <a:srgbClr val="A6A4A6"/>
                          </a:solidFill>
                          <a:latin typeface="Calibri" panose="020F0502020204030204"/>
                        </a:rPr>
                        <a:t>w</a:t>
                      </a:r>
                      <a:r>
                        <a:rPr lang="en-US" sz="1700">
                          <a:solidFill>
                            <a:srgbClr val="A6A4A6"/>
                          </a:solidFill>
                          <a:latin typeface="Calibri" panose="020F0502020204030204"/>
                        </a:rPr>
                        <a:t>'</a:t>
                      </a:r>
                      <a:r>
                        <a:rPr lang="en-US" sz="1700" baseline="30000">
                          <a:solidFill>
                            <a:srgbClr val="A6A4A6"/>
                          </a:solidFill>
                          <a:latin typeface="Calibri" panose="020F0502020204030204"/>
                        </a:rPr>
                        <a:t>b,</a:t>
                      </a:r>
                      <a:r>
                        <a:rPr lang="en-US" sz="1700">
                          <a:solidFill>
                            <a:srgbClr val="A6A4A6"/>
                          </a:solidFill>
                          <a:latin typeface="Calibri" panose="020F0502020204030204"/>
                        </a:rPr>
                        <a:t>°^’</a:t>
                      </a:r>
                      <a:endParaRPr lang="en-US" sz="1700">
                        <a:solidFill>
                          <a:srgbClr val="A6A4A6"/>
                        </a:solidFill>
                        <a:latin typeface="Calibri" panose="020F0502020204030204"/>
                      </a:endParaRPr>
                    </a:p>
                  </a:txBody>
                  <a:tcPr marL="0" marR="0" marT="0" marB="0">
                    <a:solidFill>
                      <a:srgbClr val="333333"/>
                    </a:solidFill>
                  </a:tcPr>
                </a:tc>
              </a:tr>
              <a:tr h="188976">
                <a:tc>
                  <a:txBody>
                    <a:bodyPr>
                      <a:spAutoFit/>
                    </a:bodyPr>
                    <a:p>
                      <a:pPr marL="571500" indent="0"/>
                      <a:r>
                        <a:rPr lang="en-US" sz="550" spc="-50">
                          <a:solidFill>
                            <a:srgbClr val="747474"/>
                          </a:solidFill>
                          <a:latin typeface="Arial" panose="020B0604020202020204"/>
                        </a:rPr>
                        <a:t>* tavu. </a:t>
                      </a:r>
                      <a:r>
                        <a:rPr lang="en-US" sz="700" spc="-50">
                          <a:solidFill>
                            <a:srgbClr val="747474"/>
                          </a:solidFill>
                          <a:latin typeface="Calibri" panose="020F0502020204030204"/>
                        </a:rPr>
                        <a:t>fa. </a:t>
                      </a:r>
                      <a:r>
                        <a:rPr lang="en-US" sz="550" spc="-50">
                          <a:solidFill>
                            <a:srgbClr val="747474"/>
                          </a:solidFill>
                          <a:latin typeface="Arial" panose="020B0604020202020204"/>
                        </a:rPr>
                        <a:t>nMn, « </a:t>
                      </a:r>
                      <a:r>
                        <a:rPr lang="en-US" sz="700" spc="-50">
                          <a:solidFill>
                            <a:srgbClr val="747474"/>
                          </a:solidFill>
                          <a:latin typeface="Calibri" panose="020F0502020204030204"/>
                        </a:rPr>
                        <a:t>ASPAET </a:t>
                      </a:r>
                      <a:r>
                        <a:rPr lang="en-US" sz="550" spc="-50">
                          <a:solidFill>
                            <a:srgbClr val="747474"/>
                          </a:solidFill>
                          <a:latin typeface="Arial" panose="020B0604020202020204"/>
                        </a:rPr>
                        <a:t>Co. «***» </a:t>
                      </a:r>
                      <a:r>
                        <a:rPr lang="en-US" sz="400" i="1">
                          <a:solidFill>
                            <a:srgbClr val="747474"/>
                          </a:solidFill>
                          <a:latin typeface="Arial" panose="020B0604020202020204"/>
                        </a:rPr>
                        <a:t>m</a:t>
                      </a:r>
                      <a:r>
                        <a:rPr lang="en-US" sz="550" spc="-50">
                          <a:solidFill>
                            <a:srgbClr val="747474"/>
                          </a:solidFill>
                          <a:latin typeface="Arial" panose="020B0604020202020204"/>
                        </a:rPr>
                        <a:t> Ca*db. In. . AHIU </a:t>
                      </a:r>
                      <a:r>
                        <a:rPr lang="en-US" sz="700" spc="-50">
                          <a:solidFill>
                            <a:srgbClr val="747474"/>
                          </a:solidFill>
                          <a:latin typeface="Calibri" panose="020F0502020204030204"/>
                        </a:rPr>
                        <a:t>HTIP </a:t>
                      </a:r>
                      <a:r>
                        <a:rPr lang="en-US" sz="400" i="1">
                          <a:solidFill>
                            <a:srgbClr val="747474"/>
                          </a:solidFill>
                          <a:latin typeface="Arial" panose="020B0604020202020204"/>
                        </a:rPr>
                        <a:t>-rm.</a:t>
                      </a:r>
                      <a:endParaRPr lang="en-US" sz="400" i="1">
                        <a:solidFill>
                          <a:srgbClr val="747474"/>
                        </a:solidFill>
                        <a:latin typeface="Arial" panose="020B0604020202020204"/>
                      </a:endParaRPr>
                    </a:p>
                  </a:txBody>
                  <a:tcPr marL="0" marR="0" marT="0" marB="0" anchor="ctr">
                    <a:solidFill>
                      <a:srgbClr val="333333"/>
                    </a:solidFill>
                  </a:tcPr>
                </a:tc>
                <a:tc>
                  <a:txBody>
                    <a:bodyPr>
                      <a:spAutoFit/>
                    </a:bodyPr>
                    <a:p>
                      <a:endParaRPr sz="900"/>
                    </a:p>
                  </a:txBody>
                  <a:tcPr marL="0" marR="0" marT="0" marB="0">
                    <a:solidFill>
                      <a:srgbClr val="333333"/>
                    </a:solidFill>
                  </a:tcPr>
                </a:tc>
              </a:tr>
              <a:tr h="365760">
                <a:tc>
                  <a:txBody>
                    <a:bodyPr>
                      <a:spAutoFit/>
                    </a:bodyPr>
                    <a:p>
                      <a:pPr marL="571500" indent="0"/>
                      <a:r>
                        <a:rPr lang="en-US" sz="550" spc="-50">
                          <a:solidFill>
                            <a:srgbClr val="A6A4A6"/>
                          </a:solidFill>
                          <a:latin typeface="Arial" panose="020B0604020202020204"/>
                        </a:rPr>
                        <a:t>ASP NET </a:t>
                      </a:r>
                      <a:r>
                        <a:rPr lang="en-US" sz="700" spc="-50">
                          <a:solidFill>
                            <a:srgbClr val="A6A4A6"/>
                          </a:solidFill>
                          <a:latin typeface="Calibri" panose="020F0502020204030204"/>
                        </a:rPr>
                        <a:t>Co«« App </a:t>
                      </a:r>
                      <a:r>
                        <a:rPr lang="en-US" sz="700" spc="-50">
                          <a:solidFill>
                            <a:srgbClr val="747474"/>
                          </a:solidFill>
                          <a:latin typeface="Calibri" panose="020F0502020204030204"/>
                        </a:rPr>
                        <a:t>1 </a:t>
                      </a:r>
                      <a:r>
                        <a:rPr lang="en-US" sz="700" spc="-50">
                          <a:solidFill>
                            <a:srgbClr val="888888"/>
                          </a:solidFill>
                          <a:latin typeface="Calibri" panose="020F0502020204030204"/>
                        </a:rPr>
                        <a:t>3 </a:t>
                      </a:r>
                      <a:r>
                        <a:rPr lang="en-US" sz="700" spc="-50">
                          <a:solidFill>
                            <a:srgbClr val="747474"/>
                          </a:solidFill>
                          <a:latin typeface="Calibri" panose="020F0502020204030204"/>
                        </a:rPr>
                        <a:t>tonA*™ MIW5</a:t>
                      </a:r>
                      <a:endParaRPr lang="en-US" sz="700" spc="-50">
                        <a:solidFill>
                          <a:srgbClr val="747474"/>
                        </a:solidFill>
                        <a:latin typeface="Calibri" panose="020F0502020204030204"/>
                      </a:endParaRPr>
                    </a:p>
                  </a:txBody>
                  <a:tcPr marL="0" marR="0" marT="0" marB="0" anchor="ctr">
                    <a:solidFill>
                      <a:srgbClr val="333333"/>
                    </a:solidFill>
                  </a:tcPr>
                </a:tc>
                <a:tc>
                  <a:txBody>
                    <a:bodyPr>
                      <a:spAutoFit/>
                    </a:bodyPr>
                    <a:p>
                      <a:pPr marL="596900" indent="0" algn="just"/>
                      <a:r>
                        <a:rPr lang="en-US" sz="1000" cap="small" baseline="30000">
                          <a:solidFill>
                            <a:srgbClr val="A8DEF8"/>
                          </a:solidFill>
                          <a:latin typeface="Consolas" panose="020B0609020204030204"/>
                        </a:rPr>
                        <a:t>mvc</a:t>
                      </a:r>
                      <a:endParaRPr lang="en-US" sz="1000" cap="small" baseline="30000">
                        <a:solidFill>
                          <a:srgbClr val="A8DEF8"/>
                        </a:solidFill>
                        <a:latin typeface="Consolas" panose="020B0609020204030204"/>
                      </a:endParaRPr>
                    </a:p>
                  </a:txBody>
                  <a:tcPr marL="0" marR="0" marT="0" marB="0" anchor="ctr">
                    <a:solidFill>
                      <a:srgbClr val="0877D5"/>
                    </a:solidFill>
                  </a:tcPr>
                </a:tc>
              </a:tr>
              <a:tr h="124968">
                <a:tc>
                  <a:txBody>
                    <a:bodyPr>
                      <a:spAutoFit/>
                    </a:bodyPr>
                    <a:p>
                      <a:pPr marL="2628900" indent="0"/>
                      <a:r>
                        <a:rPr lang="en-US" sz="550" spc="-50">
                          <a:solidFill>
                            <a:srgbClr val="747474"/>
                          </a:solidFill>
                          <a:latin typeface="Arial" panose="020B0604020202020204"/>
                        </a:rPr>
                        <a:t>u.+XA^TMT *"«</a:t>
                      </a:r>
                      <a:endParaRPr lang="en-US" sz="550" spc="-50">
                        <a:solidFill>
                          <a:srgbClr val="747474"/>
                        </a:solidFill>
                        <a:latin typeface="Arial" panose="020B0604020202020204"/>
                      </a:endParaRPr>
                    </a:p>
                  </a:txBody>
                  <a:tcPr marL="0" marR="0" marT="0" marB="0">
                    <a:solidFill>
                      <a:srgbClr val="333333"/>
                    </a:solidFill>
                  </a:tcPr>
                </a:tc>
                <a:tc>
                  <a:txBody>
                    <a:bodyPr>
                      <a:spAutoFit/>
                    </a:bodyPr>
                    <a:p>
                      <a:pPr marL="825500" indent="0"/>
                      <a:r>
                        <a:rPr lang="en-US" sz="550" cap="small" spc="-50">
                          <a:solidFill>
                            <a:srgbClr val="52AEEC"/>
                          </a:solidFill>
                          <a:latin typeface="Arial" panose="020B0604020202020204"/>
                        </a:rPr>
                        <a:t>Vm</a:t>
                      </a:r>
                      <a:r>
                        <a:rPr lang="en-US" sz="550" spc="-50">
                          <a:solidFill>
                            <a:srgbClr val="52AEEC"/>
                          </a:solidFill>
                          <a:latin typeface="Arial" panose="020B0604020202020204"/>
                        </a:rPr>
                        <a:t> t </a:t>
                      </a:r>
                      <a:r>
                        <a:rPr lang="en-US" sz="550" cap="small" spc="-50">
                          <a:solidFill>
                            <a:srgbClr val="52AEEC"/>
                          </a:solidFill>
                          <a:latin typeface="Arial" panose="020B0604020202020204"/>
                        </a:rPr>
                        <a:t>iWiu*w</a:t>
                      </a:r>
                      <a:r>
                        <a:rPr lang="en-US" sz="550" spc="-50">
                          <a:solidFill>
                            <a:srgbClr val="52AEEC"/>
                          </a:solidFill>
                          <a:latin typeface="Arial" panose="020B0604020202020204"/>
                        </a:rPr>
                        <a:t> —h—itona AS**fit I W. ntje^t nw&gt; Ualitm that mtA </a:t>
                      </a:r>
                      <a:r>
                        <a:rPr lang="en-US" sz="550" cap="small" spc="-50">
                          <a:solidFill>
                            <a:srgbClr val="52AEEC"/>
                          </a:solidFill>
                          <a:latin typeface="Arial" panose="020B0604020202020204"/>
                        </a:rPr>
                        <a:t>ImI</a:t>
                      </a:r>
                      <a:r>
                        <a:rPr lang="en-US" sz="550" spc="-50">
                          <a:solidFill>
                            <a:srgbClr val="52AEEC"/>
                          </a:solidFill>
                          <a:latin typeface="Arial" panose="020B0604020202020204"/>
                        </a:rPr>
                        <a:t> »r«! dm— </a:t>
                      </a:r>
                      <a:r>
                        <a:rPr lang="en-US" sz="550" cap="small" spc="-50">
                          <a:solidFill>
                            <a:srgbClr val="52AEEC"/>
                          </a:solidFill>
                          <a:latin typeface="Arial" panose="020B0604020202020204"/>
                        </a:rPr>
                        <a:t>iWw^wtiiI</a:t>
                      </a:r>
                      <a:r>
                        <a:rPr lang="en-US" sz="550" spc="-50">
                          <a:solidFill>
                            <a:srgbClr val="52AEEC"/>
                          </a:solidFill>
                          <a:latin typeface="Arial" panose="020B0604020202020204"/>
                        </a:rPr>
                        <a:t> ta</a:t>
                      </a:r>
                      <a:endParaRPr lang="en-US" sz="550" spc="-50">
                        <a:solidFill>
                          <a:srgbClr val="52AEEC"/>
                        </a:solidFill>
                        <a:latin typeface="Arial" panose="020B0604020202020204"/>
                      </a:endParaRPr>
                    </a:p>
                  </a:txBody>
                  <a:tcPr marL="0" marR="0" marT="0" marB="0">
                    <a:solidFill>
                      <a:srgbClr val="333333"/>
                    </a:solidFill>
                  </a:tcPr>
                </a:tc>
              </a:tr>
              <a:tr h="521208">
                <a:tc>
                  <a:txBody>
                    <a:bodyPr>
                      <a:spAutoFit/>
                    </a:bodyPr>
                    <a:p>
                      <a:pPr marL="571500" indent="0">
                        <a:spcAft>
                          <a:spcPts val="420"/>
                        </a:spcAft>
                      </a:pPr>
                      <a:r>
                        <a:rPr lang="en-US" sz="700" spc="-50">
                          <a:solidFill>
                            <a:srgbClr val="93D7FA"/>
                          </a:solidFill>
                          <a:latin typeface="Calibri" panose="020F0502020204030204"/>
                        </a:rPr>
                        <a:t>ASP </a:t>
                      </a:r>
                      <a:r>
                        <a:rPr lang="en-US" sz="550" spc="-50">
                          <a:solidFill>
                            <a:srgbClr val="93D7FA"/>
                          </a:solidFill>
                          <a:latin typeface="Arial" panose="020B0604020202020204"/>
                        </a:rPr>
                        <a:t>NET </a:t>
                      </a:r>
                      <a:r>
                        <a:rPr lang="en-US" sz="700" spc="-50">
                          <a:solidFill>
                            <a:srgbClr val="93D7FA"/>
                          </a:solidFill>
                          <a:latin typeface="Calibri" panose="020F0502020204030204"/>
                        </a:rPr>
                        <a:t>Cara </a:t>
                      </a:r>
                      <a:r>
                        <a:rPr lang="en-US" sz="550" spc="-50">
                          <a:solidFill>
                            <a:srgbClr val="93D7FA"/>
                          </a:solidFill>
                          <a:latin typeface="Arial" panose="020B0604020202020204"/>
                        </a:rPr>
                        <a:t>WM&gt; </a:t>
                      </a:r>
                      <a:r>
                        <a:rPr lang="en-US" sz="600" i="1" spc="-50">
                          <a:solidFill>
                            <a:srgbClr val="93D7FA"/>
                          </a:solidFill>
                          <a:latin typeface="Consolas" panose="020B0609020204030204"/>
                        </a:rPr>
                        <a:t>App</a:t>
                      </a:r>
                      <a:r>
                        <a:rPr lang="en-US" sz="700" spc="-50">
                          <a:solidFill>
                            <a:srgbClr val="93D7FA"/>
                          </a:solidFill>
                          <a:latin typeface="Calibri" panose="020F0502020204030204"/>
                        </a:rPr>
                        <a:t> </a:t>
                      </a:r>
                      <a:r>
                        <a:rPr lang="en-US" sz="550" spc="-50">
                          <a:solidFill>
                            <a:srgbClr val="93D7FA"/>
                          </a:solidFill>
                          <a:latin typeface="Arial" panose="020B0604020202020204"/>
                        </a:rPr>
                        <a:t>(MeM Vtow </a:t>
                      </a:r>
                      <a:r>
                        <a:rPr lang="en-US" sz="550" cap="small" spc="-50">
                          <a:solidFill>
                            <a:srgbClr val="93D7FA"/>
                          </a:solidFill>
                          <a:latin typeface="Arial" panose="020B0604020202020204"/>
                        </a:rPr>
                        <a:t>CmimMw)</a:t>
                      </a:r>
                      <a:endParaRPr lang="en-US" sz="550" cap="small" spc="-50">
                        <a:solidFill>
                          <a:srgbClr val="93D7FA"/>
                        </a:solidFill>
                        <a:latin typeface="Arial" panose="020B0604020202020204"/>
                      </a:endParaRPr>
                    </a:p>
                    <a:p>
                      <a:pPr marL="571500" indent="0"/>
                      <a:r>
                        <a:rPr lang="en-US" sz="550" spc="-50">
                          <a:solidFill>
                            <a:srgbClr val="52AEEC"/>
                          </a:solidFill>
                          <a:latin typeface="Arial" panose="020B0604020202020204"/>
                        </a:rPr>
                        <a:t>A pnQfart wmAO h» 41—</a:t>
                      </a:r>
                      <a:r>
                        <a:rPr lang="en-US" sz="700" spc="-50">
                          <a:solidFill>
                            <a:srgbClr val="52AEEC"/>
                          </a:solidFill>
                          <a:latin typeface="Calibri" panose="020F0502020204030204"/>
                        </a:rPr>
                        <a:t>til </a:t>
                      </a:r>
                      <a:r>
                        <a:rPr lang="en-US" sz="550" spc="-50">
                          <a:solidFill>
                            <a:srgbClr val="52AEEC"/>
                          </a:solidFill>
                          <a:latin typeface="Arial" panose="020B0604020202020204"/>
                        </a:rPr>
                        <a:t>«n AV SI t (&lt;— applra—» art* a—npfc AV SI t r&lt;— MVC VM an*</a:t>
                      </a:r>
                      <a:endParaRPr lang="en-US" sz="550" spc="-50">
                        <a:solidFill>
                          <a:srgbClr val="52AEEC"/>
                        </a:solidFill>
                        <a:latin typeface="Arial" panose="020B0604020202020204"/>
                      </a:endParaRPr>
                    </a:p>
                    <a:p>
                      <a:pPr marL="571500" indent="0"/>
                      <a:r>
                        <a:rPr lang="en-US" sz="700" spc="-50">
                          <a:solidFill>
                            <a:srgbClr val="52AEEC"/>
                          </a:solidFill>
                          <a:latin typeface="Calibri" panose="020F0502020204030204"/>
                        </a:rPr>
                        <a:t>CoMhim IMi </a:t>
                      </a:r>
                      <a:r>
                        <a:rPr lang="en-US" sz="550" spc="-50">
                          <a:solidFill>
                            <a:srgbClr val="52AEEC"/>
                          </a:solidFill>
                          <a:latin typeface="Arial" panose="020B0604020202020204"/>
                        </a:rPr>
                        <a:t>un 4</a:t>
                      </a:r>
                      <a:r>
                        <a:rPr lang="en-US" sz="550" cap="small" spc="-50">
                          <a:solidFill>
                            <a:srgbClr val="52AEEC"/>
                          </a:solidFill>
                          <a:latin typeface="Arial" panose="020B0604020202020204"/>
                        </a:rPr>
                        <a:t>m</a:t>
                      </a:r>
                      <a:r>
                        <a:rPr lang="en-US" sz="550" spc="-50">
                          <a:solidFill>
                            <a:srgbClr val="52AEEC"/>
                          </a:solidFill>
                          <a:latin typeface="Arial" panose="020B0604020202020204"/>
                        </a:rPr>
                        <a:t> b*t—U to IKS1M </a:t>
                      </a:r>
                      <a:r>
                        <a:rPr lang="en-US" sz="700" spc="-50">
                          <a:solidFill>
                            <a:srgbClr val="52AEEC"/>
                          </a:solidFill>
                          <a:latin typeface="Calibri" panose="020F0502020204030204"/>
                        </a:rPr>
                        <a:t>HTTP </a:t>
                      </a:r>
                      <a:r>
                        <a:rPr lang="en-US" sz="550" spc="-50">
                          <a:solidFill>
                            <a:srgbClr val="52AEEC"/>
                          </a:solidFill>
                          <a:latin typeface="Arial" panose="020B0604020202020204"/>
                        </a:rPr>
                        <a:t>— </a:t>
                      </a:r>
                      <a:r>
                        <a:rPr lang="en-US" sz="700" spc="-50">
                          <a:solidFill>
                            <a:srgbClr val="888888"/>
                          </a:solidFill>
                          <a:latin typeface="Calibri" panose="020F0502020204030204"/>
                        </a:rPr>
                        <a:t>.</a:t>
                      </a:r>
                      <a:endParaRPr lang="en-US" sz="700" spc="-50">
                        <a:solidFill>
                          <a:srgbClr val="888888"/>
                        </a:solidFill>
                        <a:latin typeface="Calibri" panose="020F0502020204030204"/>
                      </a:endParaRPr>
                    </a:p>
                  </a:txBody>
                  <a:tcPr marL="0" marR="0" marT="0" marB="0" anchor="ctr">
                    <a:solidFill>
                      <a:srgbClr val="0877D5"/>
                    </a:solidFill>
                  </a:tcPr>
                </a:tc>
                <a:tc>
                  <a:txBody>
                    <a:bodyPr>
                      <a:spAutoFit/>
                    </a:bodyPr>
                    <a:p>
                      <a:pPr marL="368300" indent="0" algn="just">
                        <a:spcAft>
                          <a:spcPts val="210"/>
                        </a:spcAft>
                      </a:pPr>
                      <a:r>
                        <a:rPr lang="en-US" sz="700" spc="-50">
                          <a:solidFill>
                            <a:srgbClr val="D4D4D4"/>
                          </a:solidFill>
                          <a:latin typeface="Calibri" panose="020F0502020204030204"/>
                        </a:rPr>
                        <a:t>iflJI </a:t>
                      </a:r>
                      <a:r>
                        <a:rPr lang="en-US" sz="700" spc="-50" baseline="30000">
                          <a:solidFill>
                            <a:srgbClr val="BDBEBC"/>
                          </a:solidFill>
                          <a:latin typeface="Calibri" panose="020F0502020204030204"/>
                        </a:rPr>
                        <a:t>w</a:t>
                      </a:r>
                      <a:r>
                        <a:rPr lang="en-US" sz="700" spc="-50">
                          <a:solidFill>
                            <a:srgbClr val="BDBEBC"/>
                          </a:solidFill>
                          <a:latin typeface="Calibri" panose="020F0502020204030204"/>
                        </a:rPr>
                        <a:t>*</a:t>
                      </a:r>
                      <a:r>
                        <a:rPr lang="en-US" sz="700" spc="-50" baseline="30000">
                          <a:solidFill>
                            <a:srgbClr val="BDBEBC"/>
                          </a:solidFill>
                          <a:latin typeface="Calibri" panose="020F0502020204030204"/>
                        </a:rPr>
                        <a:t>bA</a:t>
                      </a:r>
                      <a:r>
                        <a:rPr lang="en-US" sz="700" spc="-50">
                          <a:solidFill>
                            <a:srgbClr val="BDBEBC"/>
                          </a:solidFill>
                          <a:latin typeface="Calibri" panose="020F0502020204030204"/>
                        </a:rPr>
                        <a:t>*</a:t>
                      </a:r>
                      <a:r>
                        <a:rPr lang="en-US" sz="700" spc="-50" baseline="30000">
                          <a:solidFill>
                            <a:srgbClr val="BDBEBC"/>
                          </a:solidFill>
                          <a:latin typeface="Calibri" panose="020F0502020204030204"/>
                        </a:rPr>
                        <a:t>1</a:t>
                      </a:r>
                      <a:r>
                        <a:rPr lang="en-US" sz="700" spc="-50">
                          <a:solidFill>
                            <a:srgbClr val="BDBEBC"/>
                          </a:solidFill>
                          <a:latin typeface="Calibri" panose="020F0502020204030204"/>
                        </a:rPr>
                        <a:t> </a:t>
                      </a:r>
                      <a:r>
                        <a:rPr lang="en-US" sz="700" spc="-50">
                          <a:solidFill>
                            <a:srgbClr val="888888"/>
                          </a:solidFill>
                          <a:latin typeface="Calibri" panose="020F0502020204030204"/>
                        </a:rPr>
                        <a:t>Advanced</a:t>
                      </a:r>
                      <a:endParaRPr lang="en-US" sz="700" spc="-50">
                        <a:solidFill>
                          <a:srgbClr val="888888"/>
                        </a:solidFill>
                        <a:latin typeface="Calibri" panose="020F0502020204030204"/>
                      </a:endParaRPr>
                    </a:p>
                    <a:p>
                      <a:pPr marL="596900" indent="0" algn="just"/>
                      <a:r>
                        <a:rPr lang="en-US" sz="700" spc="-50">
                          <a:solidFill>
                            <a:srgbClr val="747474"/>
                          </a:solidFill>
                          <a:latin typeface="Calibri" panose="020F0502020204030204"/>
                        </a:rPr>
                        <a:t>A </a:t>
                      </a:r>
                      <a:r>
                        <a:rPr lang="en-US" sz="550" spc="-50">
                          <a:solidFill>
                            <a:srgbClr val="747474"/>
                          </a:solidFill>
                          <a:latin typeface="Arial" panose="020B0604020202020204"/>
                        </a:rPr>
                        <a:t>p»t*n1 OwfMiO </a:t>
                      </a:r>
                      <a:r>
                        <a:rPr lang="en-US" sz="700" spc="-50">
                          <a:solidFill>
                            <a:srgbClr val="747474"/>
                          </a:solidFill>
                          <a:latin typeface="Calibri" panose="020F0502020204030204"/>
                        </a:rPr>
                        <a:t>So </a:t>
                      </a:r>
                      <a:r>
                        <a:rPr lang="en-US" sz="550" spc="-50">
                          <a:solidFill>
                            <a:srgbClr val="747474"/>
                          </a:solidFill>
                          <a:latin typeface="Arial" panose="020B0604020202020204"/>
                        </a:rPr>
                        <a:t>(Mini RtSIU M||f wan Itiat (*i &gt;—if a </a:t>
                      </a:r>
                      <a:r>
                        <a:rPr lang="en-US" sz="700" spc="-50">
                          <a:solidFill>
                            <a:srgbClr val="747474"/>
                          </a:solidFill>
                          <a:latin typeface="Calibri" panose="020F0502020204030204"/>
                        </a:rPr>
                        <a:t>bool </a:t>
                      </a:r>
                      <a:r>
                        <a:rPr lang="en-US" sz="550" spc="-50">
                          <a:solidFill>
                            <a:srgbClr val="747474"/>
                          </a:solidFill>
                          <a:latin typeface="Arial" panose="020B0604020202020204"/>
                        </a:rPr>
                        <a:t>*a*p ^ ibtti rekebny bu—n </a:t>
                      </a:r>
                      <a:r>
                        <a:rPr lang="en-US" sz="700" spc="-50">
                          <a:solidFill>
                            <a:srgbClr val="747474"/>
                          </a:solidFill>
                          <a:latin typeface="Calibri" panose="020F0502020204030204"/>
                        </a:rPr>
                        <a:t>oil . . __</a:t>
                      </a:r>
                      <a:endParaRPr lang="en-US" sz="700" spc="-50">
                        <a:solidFill>
                          <a:srgbClr val="747474"/>
                        </a:solidFill>
                        <a:latin typeface="Calibri" panose="020F0502020204030204"/>
                      </a:endParaRPr>
                    </a:p>
                  </a:txBody>
                  <a:tcPr marL="0" marR="0" marT="0" marB="0" anchor="b">
                    <a:solidFill>
                      <a:srgbClr val="333333"/>
                    </a:solidFill>
                  </a:tcPr>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10387584" cy="411480"/>
          </a:xfrm>
          <a:prstGeom prst="rect">
            <a:avLst/>
          </a:prstGeom>
        </p:spPr>
        <p:txBody>
          <a:bodyPr wrap="none" lIns="0" tIns="0" rIns="0" bIns="0">
            <a:noAutofit/>
          </a:bodyPr>
          <a:p>
            <a:pPr indent="0"/>
            <a:r>
              <a:rPr lang="en-US" sz="4200">
                <a:latin typeface="Calibri" panose="020F0502020204030204"/>
              </a:rPr>
              <a:t>Difference ASP.NET MVC and MVC Core</a:t>
            </a:r>
            <a:endParaRPr lang="en-US" sz="4200">
              <a:latin typeface="Calibri" panose="020F0502020204030204"/>
            </a:endParaRPr>
          </a:p>
        </p:txBody>
      </p:sp>
      <p:sp>
        <p:nvSpPr>
          <p:cNvPr id="3" name="Rectangles 2"/>
          <p:cNvSpPr/>
          <p:nvPr/>
        </p:nvSpPr>
        <p:spPr>
          <a:xfrm>
            <a:off x="950976" y="1533144"/>
            <a:ext cx="10387584" cy="579120"/>
          </a:xfrm>
          <a:prstGeom prst="rect">
            <a:avLst/>
          </a:prstGeom>
        </p:spPr>
        <p:txBody>
          <a:bodyPr lIns="0" tIns="0" rIns="0" bIns="0">
            <a:noAutofit/>
          </a:bodyPr>
          <a:p>
            <a:pPr marL="120650" indent="0">
              <a:spcAft>
                <a:spcPts val="420"/>
              </a:spcAft>
            </a:pPr>
            <a:r>
              <a:rPr lang="en-US" sz="2600">
                <a:latin typeface="Calibri" panose="020F0502020204030204"/>
              </a:rPr>
              <a:t>Difference </a:t>
            </a:r>
            <a:r>
              <a:rPr lang="en-US" sz="2200">
                <a:latin typeface="Calibri" panose="020F0502020204030204"/>
              </a:rPr>
              <a:t>2 </a:t>
            </a:r>
            <a:r>
              <a:rPr lang="en-US" sz="2600">
                <a:latin typeface="Calibri" panose="020F0502020204030204"/>
              </a:rPr>
              <a:t>- Project (Solution) Structure Changes : </a:t>
            </a:r>
            <a:r>
              <a:rPr lang="en-US" sz="2200" cap="small">
                <a:latin typeface="Calibri" panose="020F0502020204030204"/>
              </a:rPr>
              <a:t>asp.net</a:t>
            </a:r>
            <a:r>
              <a:rPr lang="en-US" sz="2200">
                <a:latin typeface="Calibri" panose="020F0502020204030204"/>
              </a:rPr>
              <a:t>core</a:t>
            </a:r>
            <a:r>
              <a:rPr lang="en-US" sz="1800">
                <a:latin typeface="Calibri" panose="020F0502020204030204"/>
              </a:rPr>
              <a:t>5</a:t>
            </a:r>
            <a:r>
              <a:rPr lang="en-US" sz="2200" cap="small">
                <a:latin typeface="Calibri" panose="020F0502020204030204"/>
              </a:rPr>
              <a:t> mvc</a:t>
            </a:r>
            <a:r>
              <a:rPr lang="en-US" sz="2200">
                <a:latin typeface="Calibri" panose="020F0502020204030204"/>
              </a:rPr>
              <a:t>solution</a:t>
            </a:r>
            <a:endParaRPr lang="en-US" sz="2200">
              <a:latin typeface="Calibri" panose="020F0502020204030204"/>
            </a:endParaRPr>
          </a:p>
          <a:p>
            <a:pPr marL="120650" indent="0"/>
            <a:r>
              <a:rPr lang="en-US" sz="1700">
                <a:latin typeface="Calibri" panose="020F0502020204030204"/>
              </a:rPr>
              <a:t>explorer on the right-hand side, there is no Web.config, Global.asax</a:t>
            </a:r>
            <a:endParaRPr lang="en-US" sz="1700">
              <a:latin typeface="Calibri" panose="020F0502020204030204"/>
            </a:endParaRPr>
          </a:p>
        </p:txBody>
      </p:sp>
      <p:graphicFrame>
        <p:nvGraphicFramePr>
          <p:cNvPr id="4" name="Table 3"/>
          <p:cNvGraphicFramePr>
            <a:graphicFrameLocks noGrp="1"/>
          </p:cNvGraphicFramePr>
          <p:nvPr/>
        </p:nvGraphicFramePr>
        <p:xfrm>
          <a:off x="1179576" y="2304288"/>
          <a:ext cx="9345168" cy="4172712"/>
        </p:xfrm>
        <a:graphic>
          <a:graphicData uri="http://schemas.openxmlformats.org/drawingml/2006/table">
            <a:tbl>
              <a:tblPr/>
              <a:tblGrid>
                <a:gridCol w="4489704"/>
                <a:gridCol w="4855464"/>
              </a:tblGrid>
              <a:tr h="316992">
                <a:tc>
                  <a:txBody>
                    <a:bodyPr>
                      <a:spAutoFit/>
                    </a:bodyPr>
                    <a:p>
                      <a:pPr indent="0"/>
                      <a:r>
                        <a:rPr lang="en-US" sz="950" b="1" baseline="30000">
                          <a:solidFill>
                            <a:srgbClr val="BDBEBC"/>
                          </a:solidFill>
                          <a:latin typeface="Verdana" panose="020B0604030504040204"/>
                        </a:rPr>
                        <a:t>1</a:t>
                      </a:r>
                      <a:r>
                        <a:rPr lang="en-US" sz="950" b="1">
                          <a:solidFill>
                            <a:srgbClr val="BDBEBC"/>
                          </a:solidFill>
                          <a:latin typeface="Verdana" panose="020B0604030504040204"/>
                        </a:rPr>
                        <a:t> J Solution 'DemoAspNetCore' (1 of 1 project)</a:t>
                      </a:r>
                      <a:endParaRPr lang="en-US" sz="950" b="1">
                        <a:solidFill>
                          <a:srgbClr val="BDBEBC"/>
                        </a:solidFill>
                        <a:latin typeface="Verdana" panose="020B0604030504040204"/>
                      </a:endParaRPr>
                    </a:p>
                  </a:txBody>
                  <a:tcPr marL="0" marR="0" marT="0" marB="0" anchor="b">
                    <a:solidFill>
                      <a:srgbClr val="333333"/>
                    </a:solidFill>
                  </a:tcPr>
                </a:tc>
                <a:tc>
                  <a:txBody>
                    <a:bodyPr>
                      <a:spAutoFit/>
                    </a:bodyPr>
                    <a:p>
                      <a:pPr marL="152400" indent="0" algn="ctr"/>
                      <a:r>
                        <a:rPr lang="en-US" sz="950" b="1" baseline="30000">
                          <a:solidFill>
                            <a:srgbClr val="BDBEBC"/>
                          </a:solidFill>
                          <a:latin typeface="Verdana" panose="020B0604030504040204"/>
                        </a:rPr>
                        <a:t>1</a:t>
                      </a:r>
                      <a:r>
                        <a:rPr lang="en-US" sz="950" b="1">
                          <a:solidFill>
                            <a:srgbClr val="BDBEBC"/>
                          </a:solidFill>
                          <a:latin typeface="Verdana" panose="020B0604030504040204"/>
                        </a:rPr>
                        <a:t> J Solution 'AspNetMVC5Demo' (1 of 1 project)</a:t>
                      </a:r>
                      <a:endParaRPr lang="en-US" sz="950" b="1">
                        <a:solidFill>
                          <a:srgbClr val="BDBEBC"/>
                        </a:solidFill>
                        <a:latin typeface="Verdana" panose="020B0604030504040204"/>
                      </a:endParaRPr>
                    </a:p>
                  </a:txBody>
                  <a:tcPr marL="0" marR="0" marT="0" marB="0" anchor="b">
                    <a:solidFill>
                      <a:srgbClr val="333333"/>
                    </a:solidFill>
                  </a:tcPr>
                </a:tc>
              </a:tr>
              <a:tr h="237744">
                <a:tc>
                  <a:txBody>
                    <a:bodyPr>
                      <a:spAutoFit/>
                    </a:bodyPr>
                    <a:p>
                      <a:pPr indent="0"/>
                      <a:r>
                        <a:rPr lang="en-US" sz="950" b="1">
                          <a:solidFill>
                            <a:srgbClr val="FFFFFF"/>
                          </a:solidFill>
                          <a:latin typeface="Verdana" panose="020B0604030504040204"/>
                        </a:rPr>
                        <a:t>^ </a:t>
                      </a:r>
                      <a:r>
                        <a:rPr lang="en-US" sz="950" b="1" spc="-100">
                          <a:solidFill>
                            <a:srgbClr val="8FA8C5"/>
                          </a:solidFill>
                          <a:latin typeface="Verdana" panose="020B0604030504040204"/>
                        </a:rPr>
                        <a:t>&lt;0&gt;J</a:t>
                      </a:r>
                      <a:r>
                        <a:rPr lang="en-US" sz="950" b="1">
                          <a:solidFill>
                            <a:srgbClr val="8FA8C5"/>
                          </a:solidFill>
                          <a:latin typeface="Verdana" panose="020B0604030504040204"/>
                        </a:rPr>
                        <a:t> </a:t>
                      </a:r>
                      <a:r>
                        <a:rPr lang="en-US" sz="950" b="1">
                          <a:solidFill>
                            <a:srgbClr val="FFFFFF"/>
                          </a:solidFill>
                          <a:latin typeface="Verdana" panose="020B0604030504040204"/>
                        </a:rPr>
                        <a:t>DemoAspNetCore j</a:t>
                      </a:r>
                      <a:endParaRPr lang="en-US" sz="950" b="1">
                        <a:solidFill>
                          <a:srgbClr val="FFFFFF"/>
                        </a:solidFill>
                        <a:latin typeface="Verdana" panose="020B0604030504040204"/>
                      </a:endParaRPr>
                    </a:p>
                  </a:txBody>
                  <a:tcPr marL="0" marR="0" marT="0" marB="0" anchor="b">
                    <a:solidFill>
                      <a:srgbClr val="0877D5"/>
                    </a:solidFill>
                  </a:tcPr>
                </a:tc>
                <a:tc>
                  <a:txBody>
                    <a:bodyPr>
                      <a:spAutoFit/>
                    </a:bodyPr>
                    <a:p>
                      <a:pPr marL="558800" indent="0"/>
                      <a:r>
                        <a:rPr lang="en-US" sz="950" b="1">
                          <a:solidFill>
                            <a:srgbClr val="BDBEBC"/>
                          </a:solidFill>
                          <a:latin typeface="Verdana" panose="020B0604030504040204"/>
                        </a:rPr>
                        <a:t>Ej] </a:t>
                      </a:r>
                      <a:r>
                        <a:rPr lang="en-US" sz="950" b="1">
                          <a:solidFill>
                            <a:srgbClr val="FFFFFF"/>
                          </a:solidFill>
                          <a:latin typeface="Verdana" panose="020B0604030504040204"/>
                        </a:rPr>
                        <a:t>AspNetMVC5Demo</a:t>
                      </a:r>
                      <a:endParaRPr lang="en-US" sz="950" b="1">
                        <a:solidFill>
                          <a:srgbClr val="FFFFFF"/>
                        </a:solidFill>
                        <a:latin typeface="Verdana" panose="020B0604030504040204"/>
                      </a:endParaRPr>
                    </a:p>
                  </a:txBody>
                  <a:tcPr marL="0" marR="0" marT="0" marB="0" anchor="b">
                    <a:solidFill>
                      <a:srgbClr val="0877D5"/>
                    </a:solidFill>
                  </a:tcPr>
                </a:tc>
              </a:tr>
              <a:tr h="222504">
                <a:tc>
                  <a:txBody>
                    <a:bodyPr>
                      <a:spAutoFit/>
                    </a:bodyPr>
                    <a:p>
                      <a:pPr marL="647700" indent="0"/>
                      <a:r>
                        <a:rPr lang="en-US" sz="950" b="1">
                          <a:solidFill>
                            <a:srgbClr val="BDBEBC"/>
                          </a:solidFill>
                          <a:latin typeface="Verdana" panose="020B0604030504040204"/>
                        </a:rPr>
                        <a:t>Cyi Connected Services</a:t>
                      </a:r>
                      <a:endParaRPr lang="en-US" sz="950" b="1">
                        <a:solidFill>
                          <a:srgbClr val="BDBEBC"/>
                        </a:solidFill>
                        <a:latin typeface="Verdana" panose="020B0604030504040204"/>
                      </a:endParaRPr>
                    </a:p>
                  </a:txBody>
                  <a:tcPr marL="0" marR="0" marT="0" marB="0" anchor="b">
                    <a:solidFill>
                      <a:srgbClr val="333333"/>
                    </a:solidFill>
                  </a:tcPr>
                </a:tc>
                <a:tc>
                  <a:txBody>
                    <a:bodyPr>
                      <a:spAutoFit/>
                    </a:bodyPr>
                    <a:p>
                      <a:pPr marL="1206500" indent="0"/>
                      <a:r>
                        <a:rPr lang="en-US" sz="950" b="1">
                          <a:solidFill>
                            <a:srgbClr val="D4D4D4"/>
                          </a:solidFill>
                          <a:latin typeface="Verdana" panose="020B0604030504040204"/>
                        </a:rPr>
                        <a:t>Connected Services</a:t>
                      </a:r>
                      <a:endParaRPr lang="en-US" sz="950" b="1">
                        <a:solidFill>
                          <a:srgbClr val="D4D4D4"/>
                        </a:solidFill>
                        <a:latin typeface="Verdana" panose="020B0604030504040204"/>
                      </a:endParaRPr>
                    </a:p>
                  </a:txBody>
                  <a:tcPr marL="0" marR="0" marT="0" marB="0" anchor="b">
                    <a:solidFill>
                      <a:srgbClr val="333333"/>
                    </a:solidFill>
                  </a:tcPr>
                </a:tc>
              </a:tr>
              <a:tr h="228600">
                <a:tc>
                  <a:txBody>
                    <a:bodyPr>
                      <a:spAutoFit/>
                    </a:bodyPr>
                    <a:p>
                      <a:pPr marL="977900" indent="0"/>
                      <a:r>
                        <a:rPr lang="en-US" sz="950" b="1">
                          <a:solidFill>
                            <a:srgbClr val="D4D4D4"/>
                          </a:solidFill>
                          <a:latin typeface="Verdana" panose="020B0604030504040204"/>
                        </a:rPr>
                        <a:t>Dependencies</a:t>
                      </a:r>
                      <a:endParaRPr lang="en-US" sz="950" b="1">
                        <a:solidFill>
                          <a:srgbClr val="D4D4D4"/>
                        </a:solidFill>
                        <a:latin typeface="Verdana" panose="020B0604030504040204"/>
                      </a:endParaRPr>
                    </a:p>
                  </a:txBody>
                  <a:tcPr marL="0" marR="0" marT="0" marB="0" anchor="b">
                    <a:solidFill>
                      <a:srgbClr val="333333"/>
                    </a:solidFill>
                  </a:tcPr>
                </a:tc>
                <a:tc>
                  <a:txBody>
                    <a:bodyPr>
                      <a:spAutoFit/>
                    </a:bodyPr>
                    <a:p>
                      <a:pPr marR="2806700" indent="0" algn="r"/>
                      <a:r>
                        <a:rPr lang="en-US" sz="950" b="1">
                          <a:solidFill>
                            <a:srgbClr val="D4D4D4"/>
                          </a:solidFill>
                          <a:latin typeface="Verdana" panose="020B0604030504040204"/>
                        </a:rPr>
                        <a:t>Properties</a:t>
                      </a:r>
                      <a:endParaRPr lang="en-US" sz="950" b="1">
                        <a:solidFill>
                          <a:srgbClr val="D4D4D4"/>
                        </a:solidFill>
                        <a:latin typeface="Verdana" panose="020B0604030504040204"/>
                      </a:endParaRPr>
                    </a:p>
                  </a:txBody>
                  <a:tcPr marL="0" marR="0" marT="0" marB="0" anchor="b">
                    <a:solidFill>
                      <a:srgbClr val="333333"/>
                    </a:solidFill>
                  </a:tcPr>
                </a:tc>
              </a:tr>
              <a:tr h="219456">
                <a:tc>
                  <a:txBody>
                    <a:bodyPr>
                      <a:spAutoFit/>
                    </a:bodyPr>
                    <a:p>
                      <a:pPr marL="647700" indent="0"/>
                      <a:r>
                        <a:rPr lang="en-US" sz="950" b="1">
                          <a:solidFill>
                            <a:srgbClr val="D4AC6E"/>
                          </a:solidFill>
                          <a:latin typeface="Verdana" panose="020B0604030504040204"/>
                        </a:rPr>
                        <a:t>yS </a:t>
                      </a:r>
                      <a:r>
                        <a:rPr lang="en-US" sz="950" b="1">
                          <a:solidFill>
                            <a:srgbClr val="D4D4D4"/>
                          </a:solidFill>
                          <a:latin typeface="Verdana" panose="020B0604030504040204"/>
                        </a:rPr>
                        <a:t>Properties</a:t>
                      </a:r>
                      <a:endParaRPr lang="en-US" sz="950" b="1">
                        <a:solidFill>
                          <a:srgbClr val="D4D4D4"/>
                        </a:solidFill>
                        <a:latin typeface="Verdana" panose="020B0604030504040204"/>
                      </a:endParaRPr>
                    </a:p>
                  </a:txBody>
                  <a:tcPr marL="0" marR="0" marT="0" marB="0">
                    <a:solidFill>
                      <a:srgbClr val="333333"/>
                    </a:solidFill>
                  </a:tcPr>
                </a:tc>
                <a:tc>
                  <a:txBody>
                    <a:bodyPr>
                      <a:spAutoFit/>
                    </a:bodyPr>
                    <a:p>
                      <a:pPr marL="1206500" indent="0"/>
                      <a:r>
                        <a:rPr lang="en-US" sz="950" b="1">
                          <a:solidFill>
                            <a:srgbClr val="D4D4D4"/>
                          </a:solidFill>
                          <a:latin typeface="Verdana" panose="020B0604030504040204"/>
                        </a:rPr>
                        <a:t>References</a:t>
                      </a:r>
                      <a:endParaRPr lang="en-US" sz="950" b="1">
                        <a:solidFill>
                          <a:srgbClr val="D4D4D4"/>
                        </a:solidFill>
                        <a:latin typeface="Verdana" panose="020B0604030504040204"/>
                      </a:endParaRPr>
                    </a:p>
                  </a:txBody>
                  <a:tcPr marL="0" marR="0" marT="0" marB="0">
                    <a:solidFill>
                      <a:srgbClr val="333333"/>
                    </a:solidFill>
                  </a:tcPr>
                </a:tc>
              </a:tr>
              <a:tr h="216408">
                <a:tc>
                  <a:txBody>
                    <a:bodyPr>
                      <a:spAutoFit/>
                    </a:bodyPr>
                    <a:p>
                      <a:pPr marL="330200" indent="0"/>
                      <a:r>
                        <a:rPr lang="en-US" sz="950" b="1">
                          <a:solidFill>
                            <a:srgbClr val="D4D4D4"/>
                          </a:solidFill>
                          <a:latin typeface="Verdana" panose="020B0604030504040204"/>
                        </a:rPr>
                        <a:t>l&gt; wwwroot</a:t>
                      </a:r>
                      <a:endParaRPr lang="en-US" sz="950" b="1">
                        <a:solidFill>
                          <a:srgbClr val="D4D4D4"/>
                        </a:solidFill>
                        <a:latin typeface="Verdana" panose="020B0604030504040204"/>
                      </a:endParaRPr>
                    </a:p>
                  </a:txBody>
                  <a:tcPr marL="0" marR="0" marT="0" marB="0">
                    <a:solidFill>
                      <a:srgbClr val="333333"/>
                    </a:solidFill>
                  </a:tcPr>
                </a:tc>
                <a:tc>
                  <a:txBody>
                    <a:bodyPr>
                      <a:spAutoFit/>
                    </a:bodyPr>
                    <a:p>
                      <a:pPr marR="2806700" indent="0" algn="r"/>
                      <a:r>
                        <a:rPr lang="en-US" sz="1300" b="1" spc="-250">
                          <a:solidFill>
                            <a:srgbClr val="D4AC6E"/>
                          </a:solidFill>
                          <a:latin typeface="Arial" panose="020B0604020202020204"/>
                        </a:rPr>
                        <a:t>iB </a:t>
                      </a:r>
                      <a:r>
                        <a:rPr lang="en-US" sz="950" b="1">
                          <a:solidFill>
                            <a:srgbClr val="D4D4D4"/>
                          </a:solidFill>
                          <a:latin typeface="Verdana" panose="020B0604030504040204"/>
                        </a:rPr>
                        <a:t>App Data</a:t>
                      </a:r>
                      <a:endParaRPr lang="en-US" sz="950" b="1">
                        <a:solidFill>
                          <a:srgbClr val="D4D4D4"/>
                        </a:solidFill>
                        <a:latin typeface="Verdana" panose="020B0604030504040204"/>
                      </a:endParaRPr>
                    </a:p>
                  </a:txBody>
                  <a:tcPr marL="0" marR="0" marT="0" marB="0">
                    <a:solidFill>
                      <a:srgbClr val="333333"/>
                    </a:solidFill>
                  </a:tcPr>
                </a:tc>
              </a:tr>
              <a:tr h="216408">
                <a:tc>
                  <a:txBody>
                    <a:bodyPr>
                      <a:spAutoFit/>
                    </a:bodyPr>
                    <a:p>
                      <a:pPr marL="330200" indent="0"/>
                      <a:r>
                        <a:rPr lang="en-US" sz="1100" i="1">
                          <a:solidFill>
                            <a:srgbClr val="FFFFFF"/>
                          </a:solidFill>
                          <a:latin typeface="Constantia" panose="02030602050306030303"/>
                        </a:rPr>
                        <a:t>*</a:t>
                      </a:r>
                      <a:r>
                        <a:rPr lang="en-US" sz="950" b="1">
                          <a:solidFill>
                            <a:srgbClr val="FFFFFF"/>
                          </a:solidFill>
                          <a:latin typeface="Verdana" panose="020B0604030504040204"/>
                        </a:rPr>
                        <a:t> </a:t>
                      </a:r>
                      <a:r>
                        <a:rPr lang="en-US" sz="950" b="1">
                          <a:solidFill>
                            <a:srgbClr val="BDBEBC"/>
                          </a:solidFill>
                          <a:latin typeface="Verdana" panose="020B0604030504040204"/>
                        </a:rPr>
                        <a:t>Controllers</a:t>
                      </a:r>
                      <a:endParaRPr lang="en-US" sz="950" b="1">
                        <a:solidFill>
                          <a:srgbClr val="BDBEBC"/>
                        </a:solidFill>
                        <a:latin typeface="Verdana" panose="020B0604030504040204"/>
                      </a:endParaRPr>
                    </a:p>
                  </a:txBody>
                  <a:tcPr marL="0" marR="0" marT="0" marB="0" anchor="b">
                    <a:solidFill>
                      <a:srgbClr val="333333"/>
                    </a:solidFill>
                  </a:tcPr>
                </a:tc>
                <a:tc>
                  <a:txBody>
                    <a:bodyPr>
                      <a:spAutoFit/>
                    </a:bodyPr>
                    <a:p>
                      <a:pPr marL="558800" indent="0"/>
                      <a:r>
                        <a:rPr lang="en-US" sz="950" b="1">
                          <a:solidFill>
                            <a:srgbClr val="D4D4D4"/>
                          </a:solidFill>
                          <a:latin typeface="Verdana" panose="020B0604030504040204"/>
                        </a:rPr>
                        <a:t>^ </a:t>
                      </a:r>
                      <a:r>
                        <a:rPr lang="en-US" sz="1300" b="1" spc="-250">
                          <a:solidFill>
                            <a:srgbClr val="D4AC6E"/>
                          </a:solidFill>
                          <a:latin typeface="Arial" panose="020B0604020202020204"/>
                        </a:rPr>
                        <a:t>Bl </a:t>
                      </a:r>
                      <a:r>
                        <a:rPr lang="en-US" sz="950" b="1">
                          <a:solidFill>
                            <a:srgbClr val="D4D4D4"/>
                          </a:solidFill>
                          <a:latin typeface="Verdana" panose="020B0604030504040204"/>
                        </a:rPr>
                        <a:t>App_Start</a:t>
                      </a:r>
                      <a:endParaRPr lang="en-US" sz="950" b="1">
                        <a:solidFill>
                          <a:srgbClr val="D4D4D4"/>
                        </a:solidFill>
                        <a:latin typeface="Verdana" panose="020B0604030504040204"/>
                      </a:endParaRPr>
                    </a:p>
                  </a:txBody>
                  <a:tcPr marL="0" marR="0" marT="0" marB="0" anchor="b">
                    <a:solidFill>
                      <a:srgbClr val="333333"/>
                    </a:solidFill>
                  </a:tcPr>
                </a:tc>
              </a:tr>
              <a:tr h="216408">
                <a:tc>
                  <a:txBody>
                    <a:bodyPr>
                      <a:spAutoFit/>
                    </a:bodyPr>
                    <a:p>
                      <a:pPr marL="647700" indent="0"/>
                      <a:r>
                        <a:rPr lang="en-US" sz="950" b="1">
                          <a:solidFill>
                            <a:srgbClr val="D4D4D4"/>
                          </a:solidFill>
                          <a:latin typeface="Verdana" panose="020B0604030504040204"/>
                        </a:rPr>
                        <a:t>I&gt; </a:t>
                      </a:r>
                      <a:r>
                        <a:rPr lang="en-US" sz="950" b="1" baseline="30000">
                          <a:solidFill>
                            <a:srgbClr val="94B793"/>
                          </a:solidFill>
                          <a:latin typeface="Verdana" panose="020B0604030504040204"/>
                        </a:rPr>
                        <a:t>c</a:t>
                      </a:r>
                      <a:r>
                        <a:rPr lang="en-US" sz="950" b="1">
                          <a:solidFill>
                            <a:srgbClr val="94B793"/>
                          </a:solidFill>
                          <a:latin typeface="Verdana" panose="020B0604030504040204"/>
                        </a:rPr>
                        <a:t>** </a:t>
                      </a:r>
                      <a:r>
                        <a:rPr lang="en-US" sz="950" b="1">
                          <a:solidFill>
                            <a:srgbClr val="D4D4D4"/>
                          </a:solidFill>
                          <a:latin typeface="Verdana" panose="020B0604030504040204"/>
                        </a:rPr>
                        <a:t>HomeController.es</a:t>
                      </a:r>
                      <a:endParaRPr lang="en-US" sz="950" b="1">
                        <a:solidFill>
                          <a:srgbClr val="D4D4D4"/>
                        </a:solidFill>
                        <a:latin typeface="Verdana" panose="020B0604030504040204"/>
                      </a:endParaRPr>
                    </a:p>
                  </a:txBody>
                  <a:tcPr marL="0" marR="0" marT="0" marB="0">
                    <a:solidFill>
                      <a:srgbClr val="333333"/>
                    </a:solidFill>
                  </a:tcPr>
                </a:tc>
                <a:tc>
                  <a:txBody>
                    <a:bodyPr>
                      <a:spAutoFit/>
                    </a:bodyPr>
                    <a:p>
                      <a:pPr marL="1206500" indent="0"/>
                      <a:r>
                        <a:rPr lang="en-US" sz="950" b="1">
                          <a:solidFill>
                            <a:srgbClr val="D4D4D4"/>
                          </a:solidFill>
                          <a:latin typeface="Verdana" panose="020B0604030504040204"/>
                        </a:rPr>
                        <a:t>Content</a:t>
                      </a:r>
                      <a:endParaRPr lang="en-US" sz="950" b="1">
                        <a:solidFill>
                          <a:srgbClr val="D4D4D4"/>
                        </a:solidFill>
                        <a:latin typeface="Verdana" panose="020B0604030504040204"/>
                      </a:endParaRPr>
                    </a:p>
                  </a:txBody>
                  <a:tcPr marL="0" marR="0" marT="0" marB="0">
                    <a:solidFill>
                      <a:srgbClr val="333333"/>
                    </a:solidFill>
                  </a:tcPr>
                </a:tc>
              </a:tr>
              <a:tr h="219456">
                <a:tc>
                  <a:txBody>
                    <a:bodyPr>
                      <a:spAutoFit/>
                    </a:bodyPr>
                    <a:p>
                      <a:pPr marL="647700" indent="0"/>
                      <a:r>
                        <a:rPr lang="en-US" sz="950" b="1">
                          <a:solidFill>
                            <a:srgbClr val="D4AC6E"/>
                          </a:solidFill>
                          <a:latin typeface="Verdana" panose="020B0604030504040204"/>
                        </a:rPr>
                        <a:t>Bi </a:t>
                      </a:r>
                      <a:r>
                        <a:rPr lang="en-US" sz="950" b="1">
                          <a:solidFill>
                            <a:srgbClr val="BDBEBC"/>
                          </a:solidFill>
                          <a:latin typeface="Verdana" panose="020B0604030504040204"/>
                        </a:rPr>
                        <a:t>Models</a:t>
                      </a:r>
                      <a:endParaRPr lang="en-US" sz="950" b="1">
                        <a:solidFill>
                          <a:srgbClr val="BDBEBC"/>
                        </a:solidFill>
                        <a:latin typeface="Verdana" panose="020B0604030504040204"/>
                      </a:endParaRPr>
                    </a:p>
                  </a:txBody>
                  <a:tcPr marL="0" marR="0" marT="0" marB="0" anchor="b">
                    <a:solidFill>
                      <a:srgbClr val="333333"/>
                    </a:solidFill>
                  </a:tcPr>
                </a:tc>
                <a:tc>
                  <a:txBody>
                    <a:bodyPr>
                      <a:spAutoFit/>
                    </a:bodyPr>
                    <a:p>
                      <a:pPr marL="889000" indent="0"/>
                      <a:r>
                        <a:rPr lang="en-US" sz="1300" b="1" spc="-250">
                          <a:solidFill>
                            <a:srgbClr val="D4AC6E"/>
                          </a:solidFill>
                          <a:latin typeface="Arial" panose="020B0604020202020204"/>
                        </a:rPr>
                        <a:t>Bl </a:t>
                      </a:r>
                      <a:r>
                        <a:rPr lang="en-US" sz="950" b="1">
                          <a:solidFill>
                            <a:srgbClr val="BDBEBC"/>
                          </a:solidFill>
                          <a:latin typeface="Verdana" panose="020B0604030504040204"/>
                        </a:rPr>
                        <a:t>Controllers</a:t>
                      </a:r>
                      <a:endParaRPr lang="en-US" sz="950" b="1">
                        <a:solidFill>
                          <a:srgbClr val="BDBEBC"/>
                        </a:solidFill>
                        <a:latin typeface="Verdana" panose="020B0604030504040204"/>
                      </a:endParaRPr>
                    </a:p>
                  </a:txBody>
                  <a:tcPr marL="0" marR="0" marT="0" marB="0" anchor="b">
                    <a:solidFill>
                      <a:srgbClr val="333333"/>
                    </a:solidFill>
                  </a:tcPr>
                </a:tc>
              </a:tr>
              <a:tr h="219456">
                <a:tc>
                  <a:txBody>
                    <a:bodyPr>
                      <a:spAutoFit/>
                    </a:bodyPr>
                    <a:p>
                      <a:pPr marL="647700" indent="0"/>
                      <a:r>
                        <a:rPr lang="en-US" sz="950" b="1">
                          <a:solidFill>
                            <a:srgbClr val="D4AC6E"/>
                          </a:solidFill>
                          <a:latin typeface="Verdana" panose="020B0604030504040204"/>
                        </a:rPr>
                        <a:t>Wl </a:t>
                      </a:r>
                      <a:r>
                        <a:rPr lang="en-US" sz="950" b="1">
                          <a:solidFill>
                            <a:srgbClr val="D4D4D4"/>
                          </a:solidFill>
                          <a:latin typeface="Verdana" panose="020B0604030504040204"/>
                        </a:rPr>
                        <a:t>Views</a:t>
                      </a:r>
                      <a:endParaRPr lang="en-US" sz="950" b="1">
                        <a:solidFill>
                          <a:srgbClr val="D4D4D4"/>
                        </a:solidFill>
                        <a:latin typeface="Verdana" panose="020B0604030504040204"/>
                      </a:endParaRPr>
                    </a:p>
                  </a:txBody>
                  <a:tcPr marL="0" marR="0" marT="0" marB="0">
                    <a:solidFill>
                      <a:srgbClr val="333333"/>
                    </a:solidFill>
                  </a:tcPr>
                </a:tc>
                <a:tc>
                  <a:txBody>
                    <a:bodyPr>
                      <a:spAutoFit/>
                    </a:bodyPr>
                    <a:p>
                      <a:pPr marL="558800" indent="0"/>
                      <a:r>
                        <a:rPr lang="en-US" sz="950" b="1">
                          <a:solidFill>
                            <a:srgbClr val="D4D4D4"/>
                          </a:solidFill>
                          <a:latin typeface="Verdana" panose="020B0604030504040204"/>
                        </a:rPr>
                        <a:t>I&gt; </a:t>
                      </a:r>
                      <a:r>
                        <a:rPr lang="en-US" sz="1300" b="1" spc="-250">
                          <a:solidFill>
                            <a:srgbClr val="D4AC6E"/>
                          </a:solidFill>
                          <a:latin typeface="Arial" panose="020B0604020202020204"/>
                        </a:rPr>
                        <a:t>Bri </a:t>
                      </a:r>
                      <a:r>
                        <a:rPr lang="en-US" sz="950" b="1">
                          <a:solidFill>
                            <a:srgbClr val="D4D4D4"/>
                          </a:solidFill>
                          <a:latin typeface="Verdana" panose="020B0604030504040204"/>
                        </a:rPr>
                        <a:t>fonts</a:t>
                      </a:r>
                      <a:endParaRPr lang="en-US" sz="950" b="1">
                        <a:solidFill>
                          <a:srgbClr val="D4D4D4"/>
                        </a:solidFill>
                        <a:latin typeface="Verdana" panose="020B0604030504040204"/>
                      </a:endParaRPr>
                    </a:p>
                  </a:txBody>
                  <a:tcPr marL="0" marR="0" marT="0" marB="0">
                    <a:solidFill>
                      <a:srgbClr val="333333"/>
                    </a:solidFill>
                  </a:tcPr>
                </a:tc>
              </a:tr>
              <a:tr h="219456">
                <a:tc>
                  <a:txBody>
                    <a:bodyPr>
                      <a:spAutoFit/>
                    </a:bodyPr>
                    <a:p>
                      <a:pPr marL="977900" indent="0"/>
                      <a:r>
                        <a:rPr lang="en-US" sz="950" b="1">
                          <a:solidFill>
                            <a:srgbClr val="D4AC6E"/>
                          </a:solidFill>
                          <a:latin typeface="Verdana" panose="020B0604030504040204"/>
                        </a:rPr>
                        <a:t>BB </a:t>
                      </a:r>
                      <a:r>
                        <a:rPr lang="en-US" sz="950" b="1">
                          <a:solidFill>
                            <a:srgbClr val="D4D4D4"/>
                          </a:solidFill>
                          <a:latin typeface="Verdana" panose="020B0604030504040204"/>
                        </a:rPr>
                        <a:t>Home</a:t>
                      </a:r>
                      <a:endParaRPr lang="en-US" sz="950" b="1">
                        <a:solidFill>
                          <a:srgbClr val="D4D4D4"/>
                        </a:solidFill>
                        <a:latin typeface="Verdana" panose="020B0604030504040204"/>
                      </a:endParaRPr>
                    </a:p>
                  </a:txBody>
                  <a:tcPr marL="0" marR="0" marT="0" marB="0" anchor="b">
                    <a:solidFill>
                      <a:srgbClr val="333333"/>
                    </a:solidFill>
                  </a:tcPr>
                </a:tc>
                <a:tc>
                  <a:txBody>
                    <a:bodyPr>
                      <a:spAutoFit/>
                    </a:bodyPr>
                    <a:p>
                      <a:pPr marL="889000" indent="0"/>
                      <a:r>
                        <a:rPr lang="en-US" sz="1300" b="1" spc="-250">
                          <a:solidFill>
                            <a:srgbClr val="D4AC6E"/>
                          </a:solidFill>
                          <a:latin typeface="Arial" panose="020B0604020202020204"/>
                        </a:rPr>
                        <a:t>Bl </a:t>
                      </a:r>
                      <a:r>
                        <a:rPr lang="en-US" sz="950" b="1">
                          <a:solidFill>
                            <a:srgbClr val="D4D4D4"/>
                          </a:solidFill>
                          <a:latin typeface="Verdana" panose="020B0604030504040204"/>
                        </a:rPr>
                        <a:t>Models</a:t>
                      </a:r>
                      <a:endParaRPr lang="en-US" sz="950" b="1">
                        <a:solidFill>
                          <a:srgbClr val="D4D4D4"/>
                        </a:solidFill>
                        <a:latin typeface="Verdana" panose="020B0604030504040204"/>
                      </a:endParaRPr>
                    </a:p>
                  </a:txBody>
                  <a:tcPr marL="0" marR="0" marT="0" marB="0" anchor="b">
                    <a:solidFill>
                      <a:srgbClr val="333333"/>
                    </a:solidFill>
                  </a:tcPr>
                </a:tc>
              </a:tr>
              <a:tr h="234696">
                <a:tc>
                  <a:txBody>
                    <a:bodyPr>
                      <a:spAutoFit/>
                    </a:bodyPr>
                    <a:p>
                      <a:pPr marL="647700" indent="0"/>
                      <a:r>
                        <a:rPr lang="en-US" sz="950" b="1">
                          <a:solidFill>
                            <a:srgbClr val="D4D4D4"/>
                          </a:solidFill>
                          <a:latin typeface="Verdana" panose="020B0604030504040204"/>
                        </a:rPr>
                        <a:t>^ </a:t>
                      </a:r>
                      <a:r>
                        <a:rPr lang="en-US" sz="1100" i="1">
                          <a:solidFill>
                            <a:srgbClr val="D4AC6E"/>
                          </a:solidFill>
                          <a:latin typeface="Constantia" panose="02030602050306030303"/>
                        </a:rPr>
                        <a:t>m</a:t>
                      </a:r>
                      <a:r>
                        <a:rPr lang="en-US" sz="950" b="1">
                          <a:solidFill>
                            <a:srgbClr val="D4AC6E"/>
                          </a:solidFill>
                          <a:latin typeface="Verdana" panose="020B0604030504040204"/>
                        </a:rPr>
                        <a:t> </a:t>
                      </a:r>
                      <a:r>
                        <a:rPr lang="en-US" sz="950" b="1">
                          <a:solidFill>
                            <a:srgbClr val="D4D4D4"/>
                          </a:solidFill>
                          <a:latin typeface="Verdana" panose="020B0604030504040204"/>
                        </a:rPr>
                        <a:t>Shared</a:t>
                      </a:r>
                      <a:endParaRPr lang="en-US" sz="950" b="1">
                        <a:solidFill>
                          <a:srgbClr val="D4D4D4"/>
                        </a:solidFill>
                        <a:latin typeface="Verdana" panose="020B0604030504040204"/>
                      </a:endParaRPr>
                    </a:p>
                  </a:txBody>
                  <a:tcPr marL="0" marR="0" marT="0" marB="0">
                    <a:solidFill>
                      <a:srgbClr val="333333"/>
                    </a:solidFill>
                  </a:tcPr>
                </a:tc>
                <a:tc>
                  <a:txBody>
                    <a:bodyPr>
                      <a:spAutoFit/>
                    </a:bodyPr>
                    <a:p>
                      <a:pPr marL="558800" indent="0"/>
                      <a:r>
                        <a:rPr lang="en-US" sz="950" b="1">
                          <a:solidFill>
                            <a:srgbClr val="D4D4D4"/>
                          </a:solidFill>
                          <a:latin typeface="Verdana" panose="020B0604030504040204"/>
                        </a:rPr>
                        <a:t>^ </a:t>
                      </a:r>
                      <a:r>
                        <a:rPr lang="en-US" sz="950" b="1">
                          <a:solidFill>
                            <a:srgbClr val="D4AC6E"/>
                          </a:solidFill>
                          <a:latin typeface="Verdana" panose="020B0604030504040204"/>
                        </a:rPr>
                        <a:t>ifl </a:t>
                      </a:r>
                      <a:r>
                        <a:rPr lang="en-US" sz="950" b="1">
                          <a:solidFill>
                            <a:srgbClr val="D4D4D4"/>
                          </a:solidFill>
                          <a:latin typeface="Verdana" panose="020B0604030504040204"/>
                        </a:rPr>
                        <a:t>Scripts</a:t>
                      </a:r>
                      <a:endParaRPr lang="en-US" sz="950" b="1">
                        <a:solidFill>
                          <a:srgbClr val="D4D4D4"/>
                        </a:solidFill>
                        <a:latin typeface="Verdana" panose="020B0604030504040204"/>
                      </a:endParaRPr>
                    </a:p>
                  </a:txBody>
                  <a:tcPr marL="0" marR="0" marT="0" marB="0">
                    <a:solidFill>
                      <a:srgbClr val="333333"/>
                    </a:solidFill>
                  </a:tcPr>
                </a:tc>
              </a:tr>
              <a:tr h="216408">
                <a:tc>
                  <a:txBody>
                    <a:bodyPr>
                      <a:spAutoFit/>
                    </a:bodyPr>
                    <a:p>
                      <a:pPr marL="977900" indent="0"/>
                      <a:r>
                        <a:rPr lang="en-US" sz="950" b="1">
                          <a:solidFill>
                            <a:srgbClr val="BDBEBC"/>
                          </a:solidFill>
                          <a:latin typeface="Verdana" panose="020B0604030504040204"/>
                        </a:rPr>
                        <a:t>E _Viewlmports.cshtml</a:t>
                      </a:r>
                      <a:endParaRPr lang="en-US" sz="950" b="1">
                        <a:solidFill>
                          <a:srgbClr val="BDBEBC"/>
                        </a:solidFill>
                        <a:latin typeface="Verdana" panose="020B0604030504040204"/>
                      </a:endParaRPr>
                    </a:p>
                  </a:txBody>
                  <a:tcPr marL="0" marR="0" marT="0" marB="0">
                    <a:solidFill>
                      <a:srgbClr val="333333"/>
                    </a:solidFill>
                  </a:tcPr>
                </a:tc>
                <a:tc>
                  <a:txBody>
                    <a:bodyPr>
                      <a:spAutoFit/>
                    </a:bodyPr>
                    <a:p>
                      <a:pPr marL="889000" indent="0"/>
                      <a:r>
                        <a:rPr lang="en-US" sz="1300" b="1" spc="-250">
                          <a:solidFill>
                            <a:srgbClr val="D4AC6E"/>
                          </a:solidFill>
                          <a:latin typeface="Arial" panose="020B0604020202020204"/>
                        </a:rPr>
                        <a:t>Bl </a:t>
                      </a:r>
                      <a:r>
                        <a:rPr lang="en-US" sz="950" b="1">
                          <a:solidFill>
                            <a:srgbClr val="D4D4D4"/>
                          </a:solidFill>
                          <a:latin typeface="Verdana" panose="020B0604030504040204"/>
                        </a:rPr>
                        <a:t>Views</a:t>
                      </a:r>
                      <a:endParaRPr lang="en-US" sz="950" b="1">
                        <a:solidFill>
                          <a:srgbClr val="D4D4D4"/>
                        </a:solidFill>
                        <a:latin typeface="Verdana" panose="020B0604030504040204"/>
                      </a:endParaRPr>
                    </a:p>
                  </a:txBody>
                  <a:tcPr marL="0" marR="0" marT="0" marB="0">
                    <a:solidFill>
                      <a:srgbClr val="333333"/>
                    </a:solidFill>
                  </a:tcPr>
                </a:tc>
              </a:tr>
              <a:tr h="213360">
                <a:tc>
                  <a:txBody>
                    <a:bodyPr>
                      <a:spAutoFit/>
                    </a:bodyPr>
                    <a:p>
                      <a:pPr marL="977900" indent="0"/>
                      <a:r>
                        <a:rPr lang="en-US" sz="950" b="1">
                          <a:solidFill>
                            <a:srgbClr val="BDBEBC"/>
                          </a:solidFill>
                          <a:latin typeface="Verdana" panose="020B0604030504040204"/>
                        </a:rPr>
                        <a:t>E _ViewStart.cshtml</a:t>
                      </a:r>
                      <a:endParaRPr lang="en-US" sz="950" b="1">
                        <a:solidFill>
                          <a:srgbClr val="BDBEBC"/>
                        </a:solidFill>
                        <a:latin typeface="Verdana" panose="020B0604030504040204"/>
                      </a:endParaRPr>
                    </a:p>
                  </a:txBody>
                  <a:tcPr marL="0" marR="0" marT="0" marB="0">
                    <a:solidFill>
                      <a:srgbClr val="333333"/>
                    </a:solidFill>
                  </a:tcPr>
                </a:tc>
                <a:tc>
                  <a:txBody>
                    <a:bodyPr>
                      <a:spAutoFit/>
                    </a:bodyPr>
                    <a:p>
                      <a:pPr marR="2806700" indent="0" algn="r"/>
                      <a:r>
                        <a:rPr lang="en-US" sz="950" b="1">
                          <a:solidFill>
                            <a:srgbClr val="BDBEBC"/>
                          </a:solidFill>
                          <a:latin typeface="Verdana" panose="020B0604030504040204"/>
                        </a:rPr>
                        <a:t>El favicon.ico</a:t>
                      </a:r>
                      <a:endParaRPr lang="en-US" sz="950" b="1">
                        <a:solidFill>
                          <a:srgbClr val="BDBEBC"/>
                        </a:solidFill>
                        <a:latin typeface="Verdana" panose="020B0604030504040204"/>
                      </a:endParaRPr>
                    </a:p>
                  </a:txBody>
                  <a:tcPr marL="0" marR="0" marT="0" marB="0">
                    <a:solidFill>
                      <a:srgbClr val="333333"/>
                    </a:solidFill>
                  </a:tcPr>
                </a:tc>
              </a:tr>
              <a:tr h="234696">
                <a:tc>
                  <a:txBody>
                    <a:bodyPr>
                      <a:spAutoFit/>
                    </a:bodyPr>
                    <a:p>
                      <a:pPr marL="647700" indent="0"/>
                      <a:r>
                        <a:rPr lang="en-US" sz="950" b="1">
                          <a:solidFill>
                            <a:srgbClr val="D4D4D4"/>
                          </a:solidFill>
                          <a:latin typeface="Verdana" panose="020B0604030504040204"/>
                        </a:rPr>
                        <a:t>oT appsettings.json</a:t>
                      </a:r>
                      <a:endParaRPr lang="en-US" sz="950" b="1">
                        <a:solidFill>
                          <a:srgbClr val="D4D4D4"/>
                        </a:solidFill>
                        <a:latin typeface="Verdana" panose="020B0604030504040204"/>
                      </a:endParaRPr>
                    </a:p>
                  </a:txBody>
                  <a:tcPr marL="0" marR="0" marT="0" marB="0">
                    <a:solidFill>
                      <a:srgbClr val="333333"/>
                    </a:solidFill>
                  </a:tcPr>
                </a:tc>
                <a:tc>
                  <a:txBody>
                    <a:bodyPr>
                      <a:spAutoFit/>
                    </a:bodyPr>
                    <a:p>
                      <a:pPr marL="1206500" indent="0"/>
                      <a:r>
                        <a:rPr lang="en-US" sz="950" b="1">
                          <a:solidFill>
                            <a:srgbClr val="BDBEBC"/>
                          </a:solidFill>
                          <a:latin typeface="Verdana" panose="020B0604030504040204"/>
                        </a:rPr>
                        <a:t>Global.asax</a:t>
                      </a:r>
                      <a:endParaRPr lang="en-US" sz="950" b="1">
                        <a:solidFill>
                          <a:srgbClr val="BDBEBC"/>
                        </a:solidFill>
                        <a:latin typeface="Verdana" panose="020B0604030504040204"/>
                      </a:endParaRPr>
                    </a:p>
                  </a:txBody>
                  <a:tcPr marL="0" marR="0" marT="0" marB="0">
                    <a:solidFill>
                      <a:srgbClr val="333333"/>
                    </a:solidFill>
                  </a:tcPr>
                </a:tc>
              </a:tr>
              <a:tr h="216408">
                <a:tc>
                  <a:txBody>
                    <a:bodyPr>
                      <a:spAutoFit/>
                    </a:bodyPr>
                    <a:p>
                      <a:pPr marL="330200" indent="0"/>
                      <a:r>
                        <a:rPr lang="en-US" sz="950" b="1">
                          <a:solidFill>
                            <a:srgbClr val="D4D4D4"/>
                          </a:solidFill>
                          <a:latin typeface="Verdana" panose="020B0604030504040204"/>
                        </a:rPr>
                        <a:t>&gt; </a:t>
                      </a:r>
                      <a:r>
                        <a:rPr lang="en-US" sz="950" b="1">
                          <a:solidFill>
                            <a:srgbClr val="94B793"/>
                          </a:solidFill>
                          <a:latin typeface="Verdana" panose="020B0604030504040204"/>
                        </a:rPr>
                        <a:t>C* </a:t>
                      </a:r>
                      <a:r>
                        <a:rPr lang="en-US" sz="950" b="1">
                          <a:solidFill>
                            <a:srgbClr val="D4D4D4"/>
                          </a:solidFill>
                          <a:latin typeface="Verdana" panose="020B0604030504040204"/>
                        </a:rPr>
                        <a:t>Program.es</a:t>
                      </a:r>
                      <a:endParaRPr lang="en-US" sz="950" b="1">
                        <a:solidFill>
                          <a:srgbClr val="D4D4D4"/>
                        </a:solidFill>
                        <a:latin typeface="Verdana" panose="020B0604030504040204"/>
                      </a:endParaRPr>
                    </a:p>
                  </a:txBody>
                  <a:tcPr marL="0" marR="0" marT="0" marB="0">
                    <a:solidFill>
                      <a:srgbClr val="333333"/>
                    </a:solidFill>
                  </a:tcPr>
                </a:tc>
                <a:tc>
                  <a:txBody>
                    <a:bodyPr>
                      <a:spAutoFit/>
                    </a:bodyPr>
                    <a:p>
                      <a:pPr marL="889000" indent="0"/>
                      <a:r>
                        <a:rPr lang="en-US" sz="950" b="1">
                          <a:solidFill>
                            <a:srgbClr val="BDBEBC"/>
                          </a:solidFill>
                          <a:latin typeface="Verdana" panose="020B0604030504040204"/>
                        </a:rPr>
                        <a:t>O packages.config</a:t>
                      </a:r>
                      <a:endParaRPr lang="en-US" sz="950" b="1">
                        <a:solidFill>
                          <a:srgbClr val="BDBEBC"/>
                        </a:solidFill>
                        <a:latin typeface="Verdana" panose="020B0604030504040204"/>
                      </a:endParaRPr>
                    </a:p>
                  </a:txBody>
                  <a:tcPr marL="0" marR="0" marT="0" marB="0">
                    <a:solidFill>
                      <a:srgbClr val="333333"/>
                    </a:solidFill>
                  </a:tcPr>
                </a:tc>
              </a:tr>
              <a:tr h="234696">
                <a:tc>
                  <a:txBody>
                    <a:bodyPr>
                      <a:spAutoFit/>
                    </a:bodyPr>
                    <a:p>
                      <a:pPr marL="647700" indent="0"/>
                      <a:r>
                        <a:rPr lang="en-US" sz="950" b="1" baseline="30000">
                          <a:solidFill>
                            <a:srgbClr val="94B793"/>
                          </a:solidFill>
                          <a:latin typeface="Verdana" panose="020B0604030504040204"/>
                        </a:rPr>
                        <a:t>c</a:t>
                      </a:r>
                      <a:r>
                        <a:rPr lang="en-US" sz="950" b="1">
                          <a:solidFill>
                            <a:srgbClr val="94B793"/>
                          </a:solidFill>
                          <a:latin typeface="Verdana" panose="020B0604030504040204"/>
                        </a:rPr>
                        <a:t>** </a:t>
                      </a:r>
                      <a:r>
                        <a:rPr lang="en-US" sz="950" b="1">
                          <a:solidFill>
                            <a:srgbClr val="D4D4D4"/>
                          </a:solidFill>
                          <a:latin typeface="Verdana" panose="020B0604030504040204"/>
                        </a:rPr>
                        <a:t>Startup.es</a:t>
                      </a:r>
                      <a:endParaRPr lang="en-US" sz="950" b="1">
                        <a:solidFill>
                          <a:srgbClr val="D4D4D4"/>
                        </a:solidFill>
                        <a:latin typeface="Verdana" panose="020B0604030504040204"/>
                      </a:endParaRPr>
                    </a:p>
                  </a:txBody>
                  <a:tcPr marL="0" marR="0" marT="0" marB="0" anchor="b">
                    <a:solidFill>
                      <a:srgbClr val="333333"/>
                    </a:solidFill>
                  </a:tcPr>
                </a:tc>
                <a:tc>
                  <a:txBody>
                    <a:bodyPr>
                      <a:spAutoFit/>
                    </a:bodyPr>
                    <a:p>
                      <a:pPr marL="1206500" indent="0"/>
                      <a:r>
                        <a:rPr lang="en-US" sz="950" b="1">
                          <a:solidFill>
                            <a:srgbClr val="BDBEBC"/>
                          </a:solidFill>
                          <a:latin typeface="Verdana" panose="020B0604030504040204"/>
                        </a:rPr>
                        <a:t>Web.config</a:t>
                      </a:r>
                      <a:endParaRPr lang="en-US" sz="950" b="1">
                        <a:solidFill>
                          <a:srgbClr val="BDBEBC"/>
                        </a:solidFill>
                        <a:latin typeface="Verdana" panose="020B0604030504040204"/>
                      </a:endParaRPr>
                    </a:p>
                  </a:txBody>
                  <a:tcPr marL="0" marR="0" marT="0" marB="0" anchor="b">
                    <a:solidFill>
                      <a:srgbClr val="333333"/>
                    </a:solidFill>
                  </a:tcPr>
                </a:tc>
              </a:tr>
              <a:tr h="289560">
                <a:tc>
                  <a:txBody>
                    <a:bodyPr>
                      <a:spAutoFit/>
                    </a:bodyPr>
                    <a:p>
                      <a:pPr marL="152400" indent="0"/>
                      <a:r>
                        <a:rPr lang="en-US" sz="950" b="1">
                          <a:solidFill>
                            <a:srgbClr val="EEF21F"/>
                          </a:solidFill>
                          <a:latin typeface="Verdana" panose="020B0604030504040204"/>
                        </a:rPr>
                        <a:t>A Q D Kl ^ 1 ti i ro</a:t>
                      </a:r>
                      <a:endParaRPr lang="en-US" sz="950" b="1">
                        <a:solidFill>
                          <a:srgbClr val="EEF21F"/>
                        </a:solidFill>
                        <a:latin typeface="Verdana" panose="020B0604030504040204"/>
                      </a:endParaRPr>
                    </a:p>
                  </a:txBody>
                  <a:tcPr marL="0" marR="0" marT="0" marB="0" anchor="b">
                    <a:solidFill>
                      <a:srgbClr val="333333"/>
                    </a:solidFill>
                  </a:tcPr>
                </a:tc>
                <a:tc>
                  <a:txBody>
                    <a:bodyPr>
                      <a:spAutoFit/>
                    </a:bodyPr>
                    <a:p>
                      <a:pPr marL="152400" indent="0" algn="ctr"/>
                      <a:r>
                        <a:rPr lang="en-US" sz="1300" b="1">
                          <a:solidFill>
                            <a:srgbClr val="EEF21F"/>
                          </a:solidFill>
                          <a:latin typeface="Arial" panose="020B0604020202020204"/>
                        </a:rPr>
                        <a:t>ASP.NET MVC 5 project structure</a:t>
                      </a:r>
                      <a:endParaRPr lang="en-US" sz="1300" b="1">
                        <a:solidFill>
                          <a:srgbClr val="EEF21F"/>
                        </a:solidFill>
                        <a:latin typeface="Arial" panose="020B0604020202020204"/>
                      </a:endParaRPr>
                    </a:p>
                  </a:txBody>
                  <a:tcPr marL="0" marR="0" marT="0" marB="0" anchor="b">
                    <a:solidFill>
                      <a:srgbClr val="333333"/>
                    </a:solidFill>
                  </a:tcPr>
                </a:tc>
              </a:tr>
            </a:tbl>
          </a:graphicData>
        </a:graphic>
      </p:graphicFrame>
      <p:sp>
        <p:nvSpPr>
          <p:cNvPr id="5" name="Rectangles 4"/>
          <p:cNvSpPr/>
          <p:nvPr/>
        </p:nvSpPr>
        <p:spPr>
          <a:xfrm>
            <a:off x="1292352" y="6373368"/>
            <a:ext cx="3898392" cy="207264"/>
          </a:xfrm>
          <a:prstGeom prst="rect">
            <a:avLst/>
          </a:prstGeom>
          <a:solidFill>
            <a:srgbClr val="000000"/>
          </a:solidFill>
        </p:spPr>
        <p:txBody>
          <a:bodyPr wrap="none" lIns="0" tIns="0" rIns="0" bIns="0">
            <a:noAutofit/>
          </a:bodyPr>
          <a:p>
            <a:pPr indent="0"/>
            <a:r>
              <a:rPr lang="en-US" sz="1300" b="1">
                <a:solidFill>
                  <a:srgbClr val="EEF21F"/>
                </a:solidFill>
                <a:latin typeface="Arial" panose="020B0604020202020204"/>
              </a:rPr>
              <a:t>ASP.NET Core project structure</a:t>
            </a:r>
            <a:endParaRPr lang="en-US" sz="1300" b="1">
              <a:solidFill>
                <a:srgbClr val="EEF21F"/>
              </a:solidFill>
              <a:latin typeface="Arial" panose="020B060402020202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900">
                <a:solidFill>
                  <a:srgbClr val="888888"/>
                </a:solidFill>
                <a:latin typeface="Calibri" panose="020F0502020204030204"/>
              </a:rPr>
              <a:t>14</a:t>
            </a:r>
            <a:endParaRPr lang="en-US" sz="9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6656832" y="5748528"/>
            <a:ext cx="3904488" cy="286512"/>
          </a:xfrm>
          <a:prstGeom prst="rect">
            <a:avLst/>
          </a:prstGeom>
        </p:spPr>
      </p:pic>
      <p:sp>
        <p:nvSpPr>
          <p:cNvPr id="3" name="Rectangles 2"/>
          <p:cNvSpPr/>
          <p:nvPr/>
        </p:nvSpPr>
        <p:spPr>
          <a:xfrm>
            <a:off x="950976" y="810768"/>
            <a:ext cx="8866632" cy="423672"/>
          </a:xfrm>
          <a:prstGeom prst="rect">
            <a:avLst/>
          </a:prstGeom>
        </p:spPr>
        <p:txBody>
          <a:bodyPr wrap="none" lIns="0" tIns="0" rIns="0" bIns="0">
            <a:noAutofit/>
          </a:bodyPr>
          <a:p>
            <a:pPr indent="0"/>
            <a:r>
              <a:rPr lang="en-US" sz="4200">
                <a:latin typeface="Calibri" panose="020F0502020204030204"/>
              </a:rPr>
              <a:t>Difference ASP.NET MVC and MVC Core</a:t>
            </a:r>
            <a:endParaRPr lang="en-US" sz="4200">
              <a:latin typeface="Calibri" panose="020F0502020204030204"/>
            </a:endParaRPr>
          </a:p>
        </p:txBody>
      </p:sp>
      <p:sp>
        <p:nvSpPr>
          <p:cNvPr id="4" name="Rectangles 3"/>
          <p:cNvSpPr/>
          <p:nvPr/>
        </p:nvSpPr>
        <p:spPr>
          <a:xfrm>
            <a:off x="905256" y="1862328"/>
            <a:ext cx="4462272" cy="2926080"/>
          </a:xfrm>
          <a:prstGeom prst="rect">
            <a:avLst/>
          </a:prstGeom>
        </p:spPr>
        <p:txBody>
          <a:bodyPr lIns="0" tIns="0" rIns="0" bIns="0">
            <a:noAutofit/>
          </a:bodyPr>
          <a:p>
            <a:pPr indent="0">
              <a:lnSpc>
                <a:spcPts val="3050"/>
              </a:lnSpc>
            </a:pPr>
            <a:r>
              <a:rPr lang="en-US" sz="2600">
                <a:latin typeface="Calibri" panose="020F0502020204030204"/>
              </a:rPr>
              <a:t>Difference 3 - ASP.NET Core apps don't need IIS for hosting</a:t>
            </a:r>
            <a:endParaRPr lang="en-US" sz="2600">
              <a:latin typeface="Calibri" panose="020F0502020204030204"/>
            </a:endParaRPr>
          </a:p>
          <a:p>
            <a:pPr indent="0">
              <a:lnSpc>
                <a:spcPts val="1920"/>
              </a:lnSpc>
              <a:spcAft>
                <a:spcPts val="1050"/>
              </a:spcAft>
            </a:pPr>
            <a:r>
              <a:rPr lang="en-US" sz="1700">
                <a:latin typeface="Calibri" panose="020F0502020204030204"/>
              </a:rPr>
              <a:t>The goal of ASP.NET Core is to be cross-platform using .NET Core (.NET 5). With this in mind, Microsoft decided to host ASP.NET Core applications on IIS and be self-hosted or use the Nginx web server on Linux.</a:t>
            </a:r>
            <a:endParaRPr lang="en-US" sz="1700">
              <a:latin typeface="Calibri" panose="020F0502020204030204"/>
            </a:endParaRPr>
          </a:p>
          <a:p>
            <a:pPr indent="0">
              <a:lnSpc>
                <a:spcPts val="3025"/>
              </a:lnSpc>
            </a:pPr>
            <a:r>
              <a:rPr lang="en-US" sz="2600">
                <a:latin typeface="Calibri" panose="020F0502020204030204"/>
              </a:rPr>
              <a:t>Difference 4 - wwwroot folder for static files</a:t>
            </a:r>
            <a:endParaRPr lang="en-US" sz="2600">
              <a:latin typeface="Calibri" panose="020F0502020204030204"/>
            </a:endParaRPr>
          </a:p>
        </p:txBody>
      </p:sp>
      <p:sp>
        <p:nvSpPr>
          <p:cNvPr id="5" name="Rectangles 4"/>
          <p:cNvSpPr/>
          <p:nvPr/>
        </p:nvSpPr>
        <p:spPr>
          <a:xfrm>
            <a:off x="6769608" y="3361944"/>
            <a:ext cx="3663696" cy="1584960"/>
          </a:xfrm>
          <a:prstGeom prst="rect">
            <a:avLst/>
          </a:prstGeom>
          <a:solidFill>
            <a:srgbClr val="333333"/>
          </a:solidFill>
        </p:spPr>
        <p:txBody>
          <a:bodyPr lIns="0" tIns="0" rIns="0" bIns="0">
            <a:noAutofit/>
          </a:bodyPr>
          <a:p>
            <a:pPr indent="241300">
              <a:lnSpc>
                <a:spcPts val="2110"/>
              </a:lnSpc>
            </a:pPr>
            <a:r>
              <a:rPr lang="en-US" sz="1500" spc="-50">
                <a:solidFill>
                  <a:srgbClr val="888888"/>
                </a:solidFill>
                <a:latin typeface="Calibri" panose="020F0502020204030204"/>
              </a:rPr>
              <a:t>J </a:t>
            </a:r>
            <a:r>
              <a:rPr lang="en-US" sz="1500" spc="-50">
                <a:solidFill>
                  <a:srgbClr val="A6A4A6"/>
                </a:solidFill>
                <a:latin typeface="Calibri" panose="020F0502020204030204"/>
              </a:rPr>
              <a:t>Solution DemoAspNetCore' {1 of 1 project) </a:t>
            </a:r>
            <a:r>
              <a:rPr lang="en-US" sz="1500" b="1">
                <a:solidFill>
                  <a:srgbClr val="D4D4D4"/>
                </a:solidFill>
                <a:latin typeface="Calibri" panose="020F0502020204030204"/>
              </a:rPr>
              <a:t>^ </a:t>
            </a:r>
            <a:r>
              <a:rPr lang="en-US" sz="1400" i="1" spc="-200">
                <a:solidFill>
                  <a:srgbClr val="A6A4A6"/>
                </a:solidFill>
                <a:latin typeface="Constantia" panose="02030602050306030303"/>
              </a:rPr>
              <a:t>%T.</a:t>
            </a:r>
            <a:r>
              <a:rPr lang="en-US" sz="1500" b="1">
                <a:solidFill>
                  <a:srgbClr val="A6A4A6"/>
                </a:solidFill>
                <a:latin typeface="Calibri" panose="020F0502020204030204"/>
              </a:rPr>
              <a:t> </a:t>
            </a:r>
            <a:r>
              <a:rPr lang="en-US" sz="1500" b="1">
                <a:solidFill>
                  <a:srgbClr val="D4D4D4"/>
                </a:solidFill>
                <a:latin typeface="Calibri" panose="020F0502020204030204"/>
              </a:rPr>
              <a:t>DemoAspNetCore</a:t>
            </a:r>
            <a:endParaRPr lang="en-US" sz="1500" b="1">
              <a:solidFill>
                <a:srgbClr val="D4D4D4"/>
              </a:solidFill>
              <a:latin typeface="Calibri" panose="020F0502020204030204"/>
            </a:endParaRPr>
          </a:p>
          <a:p>
            <a:pPr marL="241300" marR="1346200" indent="609600">
              <a:lnSpc>
                <a:spcPts val="2110"/>
              </a:lnSpc>
            </a:pPr>
            <a:r>
              <a:rPr lang="en-US" sz="1500" spc="-50">
                <a:solidFill>
                  <a:srgbClr val="A6A4A6"/>
                </a:solidFill>
                <a:latin typeface="Calibri" panose="020F0502020204030204"/>
              </a:rPr>
              <a:t>Connected Services *V Dependencies </a:t>
            </a:r>
            <a:r>
              <a:rPr lang="en-US" sz="1500" spc="-50">
                <a:solidFill>
                  <a:srgbClr val="D4AC6E"/>
                </a:solidFill>
                <a:latin typeface="Calibri" panose="020F0502020204030204"/>
              </a:rPr>
              <a:t>ytf </a:t>
            </a:r>
            <a:r>
              <a:rPr lang="en-US" sz="1500" spc="-50">
                <a:solidFill>
                  <a:srgbClr val="A6A4A6"/>
                </a:solidFill>
                <a:latin typeface="Calibri" panose="020F0502020204030204"/>
              </a:rPr>
              <a:t>Properties </a:t>
            </a:r>
            <a:r>
              <a:rPr lang="en-US" sz="1600" i="1" baseline="30000">
                <a:solidFill>
                  <a:srgbClr val="D4D4D4"/>
                </a:solidFill>
                <a:latin typeface="Calibri" panose="020F0502020204030204"/>
              </a:rPr>
              <a:t>A</a:t>
            </a:r>
            <a:r>
              <a:rPr lang="en-US" sz="1500" spc="-50">
                <a:solidFill>
                  <a:srgbClr val="D4D4D4"/>
                </a:solidFill>
                <a:latin typeface="Calibri" panose="020F0502020204030204"/>
              </a:rPr>
              <a:t> </a:t>
            </a:r>
            <a:r>
              <a:rPr lang="en-US" sz="1500" spc="-50">
                <a:solidFill>
                  <a:srgbClr val="A6A4A6"/>
                </a:solidFill>
                <a:latin typeface="Calibri" panose="020F0502020204030204"/>
              </a:rPr>
              <a:t>@ wwwroot</a:t>
            </a:r>
            <a:endParaRPr lang="en-US" sz="1500" spc="-50">
              <a:solidFill>
                <a:srgbClr val="A6A4A6"/>
              </a:solidFill>
              <a:latin typeface="Calibri" panose="020F0502020204030204"/>
            </a:endParaRPr>
          </a:p>
        </p:txBody>
      </p:sp>
      <p:sp>
        <p:nvSpPr>
          <p:cNvPr id="6" name="Rectangles 5"/>
          <p:cNvSpPr/>
          <p:nvPr/>
        </p:nvSpPr>
        <p:spPr>
          <a:xfrm>
            <a:off x="7278624" y="4992624"/>
            <a:ext cx="838200" cy="740664"/>
          </a:xfrm>
          <a:prstGeom prst="rect">
            <a:avLst/>
          </a:prstGeom>
          <a:solidFill>
            <a:srgbClr val="333333"/>
          </a:solidFill>
        </p:spPr>
        <p:txBody>
          <a:bodyPr lIns="0" tIns="0" rIns="0" bIns="0">
            <a:noAutofit/>
          </a:bodyPr>
          <a:p>
            <a:pPr indent="0" algn="just">
              <a:spcAft>
                <a:spcPts val="420"/>
              </a:spcAft>
            </a:pPr>
            <a:r>
              <a:rPr lang="en-US" sz="1500" spc="-50">
                <a:solidFill>
                  <a:srgbClr val="A6A4A6"/>
                </a:solidFill>
                <a:latin typeface="Calibri" panose="020F0502020204030204"/>
              </a:rPr>
              <a:t>fr </a:t>
            </a:r>
            <a:r>
              <a:rPr lang="en-US" sz="1500" spc="-50">
                <a:solidFill>
                  <a:srgbClr val="888888"/>
                </a:solidFill>
                <a:latin typeface="Calibri" panose="020F0502020204030204"/>
              </a:rPr>
              <a:t>css</a:t>
            </a:r>
            <a:endParaRPr lang="en-US" sz="1500" spc="-50">
              <a:solidFill>
                <a:srgbClr val="888888"/>
              </a:solidFill>
              <a:latin typeface="Calibri" panose="020F0502020204030204"/>
            </a:endParaRPr>
          </a:p>
          <a:p>
            <a:pPr indent="0" algn="just">
              <a:spcAft>
                <a:spcPts val="420"/>
              </a:spcAft>
            </a:pPr>
            <a:r>
              <a:rPr lang="en-US" sz="900" spc="-50">
                <a:solidFill>
                  <a:srgbClr val="A6A4A6"/>
                </a:solidFill>
                <a:latin typeface="Arial" panose="020B0604020202020204"/>
              </a:rPr>
              <a:t>t&gt;    </a:t>
            </a:r>
            <a:r>
              <a:rPr lang="en-US" sz="1400" b="1" i="1">
                <a:solidFill>
                  <a:srgbClr val="D4AC6E"/>
                </a:solidFill>
                <a:latin typeface="Arial" panose="020B0604020202020204"/>
              </a:rPr>
              <a:t>M</a:t>
            </a:r>
            <a:r>
              <a:rPr lang="en-US" sz="900" spc="-50">
                <a:solidFill>
                  <a:srgbClr val="D4AC6E"/>
                </a:solidFill>
                <a:latin typeface="Arial" panose="020B0604020202020204"/>
              </a:rPr>
              <a:t> </a:t>
            </a:r>
            <a:r>
              <a:rPr lang="en-US" sz="900" spc="-50">
                <a:solidFill>
                  <a:srgbClr val="888888"/>
                </a:solidFill>
                <a:latin typeface="Arial" panose="020B0604020202020204"/>
              </a:rPr>
              <a:t>JS</a:t>
            </a:r>
            <a:endParaRPr lang="en-US" sz="900" spc="-50">
              <a:solidFill>
                <a:srgbClr val="888888"/>
              </a:solidFill>
              <a:latin typeface="Arial" panose="020B0604020202020204"/>
            </a:endParaRPr>
          </a:p>
          <a:p>
            <a:pPr indent="0" algn="just"/>
            <a:r>
              <a:rPr lang="en-US" sz="1500" spc="-50">
                <a:solidFill>
                  <a:srgbClr val="A6A4A6"/>
                </a:solidFill>
                <a:latin typeface="Calibri" panose="020F0502020204030204"/>
              </a:rPr>
              <a:t>t&gt;    </a:t>
            </a:r>
            <a:r>
              <a:rPr lang="en-US" sz="1600" i="1">
                <a:solidFill>
                  <a:srgbClr val="D4AC6E"/>
                </a:solidFill>
                <a:latin typeface="Calibri" panose="020F0502020204030204"/>
              </a:rPr>
              <a:t>M</a:t>
            </a:r>
            <a:r>
              <a:rPr lang="en-US" sz="1500" spc="-50">
                <a:solidFill>
                  <a:srgbClr val="D4AC6E"/>
                </a:solidFill>
                <a:latin typeface="Calibri" panose="020F0502020204030204"/>
              </a:rPr>
              <a:t> </a:t>
            </a:r>
            <a:r>
              <a:rPr lang="en-US" sz="1500" spc="-50">
                <a:solidFill>
                  <a:srgbClr val="888888"/>
                </a:solidFill>
                <a:latin typeface="Calibri" panose="020F0502020204030204"/>
              </a:rPr>
              <a:t>lib</a:t>
            </a:r>
            <a:endParaRPr lang="en-US" sz="1500" spc="-50">
              <a:solidFill>
                <a:srgbClr val="888888"/>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8866632" cy="423672"/>
          </a:xfrm>
          <a:prstGeom prst="rect">
            <a:avLst/>
          </a:prstGeom>
        </p:spPr>
        <p:txBody>
          <a:bodyPr wrap="none" lIns="0" tIns="0" rIns="0" bIns="0">
            <a:noAutofit/>
          </a:bodyPr>
          <a:p>
            <a:pPr indent="0"/>
            <a:r>
              <a:rPr lang="en-US" sz="4200">
                <a:latin typeface="Calibri" panose="020F0502020204030204"/>
              </a:rPr>
              <a:t>Difference ASP.NET MVC and MVC Core</a:t>
            </a:r>
            <a:endParaRPr lang="en-US" sz="4200">
              <a:latin typeface="Calibri" panose="020F0502020204030204"/>
            </a:endParaRPr>
          </a:p>
        </p:txBody>
      </p:sp>
      <p:sp>
        <p:nvSpPr>
          <p:cNvPr id="3" name="Rectangles 2"/>
          <p:cNvSpPr/>
          <p:nvPr/>
        </p:nvSpPr>
        <p:spPr>
          <a:xfrm>
            <a:off x="905256" y="1862328"/>
            <a:ext cx="4712208" cy="4105656"/>
          </a:xfrm>
          <a:prstGeom prst="rect">
            <a:avLst/>
          </a:prstGeom>
        </p:spPr>
        <p:txBody>
          <a:bodyPr lIns="0" tIns="0" rIns="0" bIns="0">
            <a:noAutofit/>
          </a:bodyPr>
          <a:p>
            <a:pPr indent="0">
              <a:lnSpc>
                <a:spcPts val="3025"/>
              </a:lnSpc>
            </a:pPr>
            <a:r>
              <a:rPr lang="en-US" sz="2600">
                <a:latin typeface="Calibri" panose="020F0502020204030204"/>
              </a:rPr>
              <a:t>Difference 5 - New approach to Server-side and client-side dependency management of</a:t>
            </a:r>
            <a:endParaRPr lang="en-US" sz="2600">
              <a:latin typeface="Calibri" panose="020F0502020204030204"/>
            </a:endParaRPr>
          </a:p>
          <a:p>
            <a:pPr indent="0">
              <a:lnSpc>
                <a:spcPts val="2065"/>
              </a:lnSpc>
            </a:pPr>
            <a:r>
              <a:rPr lang="en-US" sz="2600">
                <a:latin typeface="Calibri" panose="020F0502020204030204"/>
              </a:rPr>
              <a:t>packages. </a:t>
            </a:r>
            <a:r>
              <a:rPr lang="en-US" sz="1700">
                <a:latin typeface="Calibri" panose="020F0502020204030204"/>
              </a:rPr>
              <a:t>Leverage the experience of working in Visual Studio IDE and deploy ASP.NET Core applications either on Windows, Linux, or Mac using .NET Core, its Server side management of dependencies. Client-side dependency management is more important because the client-side has more different packages from the server-side. Client-side will indeed have jQuery, Bootstrap, grunt, and any Javascript frameworks like AngularJS, Backbone, images, and style files.</a:t>
            </a:r>
            <a:endParaRPr lang="en-US" sz="1700">
              <a:latin typeface="Calibri" panose="020F0502020204030204"/>
            </a:endParaRPr>
          </a:p>
        </p:txBody>
      </p:sp>
      <p:sp>
        <p:nvSpPr>
          <p:cNvPr id="4" name="Rectangles 3"/>
          <p:cNvSpPr/>
          <p:nvPr/>
        </p:nvSpPr>
        <p:spPr>
          <a:xfrm>
            <a:off x="7427976" y="1591056"/>
            <a:ext cx="2438400" cy="3752088"/>
          </a:xfrm>
          <a:prstGeom prst="rect">
            <a:avLst/>
          </a:prstGeom>
          <a:solidFill>
            <a:srgbClr val="333333"/>
          </a:solidFill>
        </p:spPr>
        <p:txBody>
          <a:bodyPr lIns="0" tIns="0" rIns="0" bIns="0">
            <a:noAutofit/>
          </a:bodyPr>
          <a:p>
            <a:pPr indent="190500">
              <a:lnSpc>
                <a:spcPts val="1345"/>
              </a:lnSpc>
            </a:pPr>
            <a:r>
              <a:rPr lang="en-US" sz="850">
                <a:solidFill>
                  <a:srgbClr val="BDBEBC"/>
                </a:solidFill>
                <a:latin typeface="Calibri" panose="020F0502020204030204"/>
              </a:rPr>
              <a:t>Solution 'DemoAspNetCore' (1 of 1 project) </a:t>
            </a:r>
            <a:r>
              <a:rPr lang="en-US" sz="800" i="1" cap="small">
                <a:solidFill>
                  <a:srgbClr val="FFFFFF"/>
                </a:solidFill>
                <a:latin typeface="Constantia" panose="02030602050306030303"/>
              </a:rPr>
              <a:t>a</a:t>
            </a:r>
            <a:r>
              <a:rPr lang="en-US" sz="1000">
                <a:solidFill>
                  <a:srgbClr val="FFFFFF"/>
                </a:solidFill>
                <a:latin typeface="Calibri" panose="020F0502020204030204"/>
              </a:rPr>
              <a:t> </a:t>
            </a:r>
            <a:r>
              <a:rPr lang="en-US" sz="900" b="1" spc="-50">
                <a:solidFill>
                  <a:srgbClr val="BDBEBC"/>
                </a:solidFill>
                <a:latin typeface="Calibri" panose="020F0502020204030204"/>
              </a:rPr>
              <a:t>!§n DemoAspNetCore</a:t>
            </a:r>
            <a:endParaRPr lang="en-US" sz="900" b="1" spc="-50">
              <a:solidFill>
                <a:srgbClr val="BDBEBC"/>
              </a:solidFill>
              <a:latin typeface="Calibri" panose="020F0502020204030204"/>
            </a:endParaRPr>
          </a:p>
          <a:p>
            <a:pPr marL="190500" marR="889000" indent="355600">
              <a:lnSpc>
                <a:spcPts val="1345"/>
              </a:lnSpc>
            </a:pPr>
            <a:r>
              <a:rPr lang="en-US" sz="850">
                <a:solidFill>
                  <a:srgbClr val="BDBEBC"/>
                </a:solidFill>
                <a:latin typeface="Calibri" panose="020F0502020204030204"/>
              </a:rPr>
              <a:t>Connected Services </a:t>
            </a:r>
            <a:r>
              <a:rPr lang="en-US" sz="800" i="1" cap="small">
                <a:solidFill>
                  <a:srgbClr val="FFFFFF"/>
                </a:solidFill>
                <a:latin typeface="Constantia" panose="02030602050306030303"/>
              </a:rPr>
              <a:t>a</a:t>
            </a:r>
            <a:r>
              <a:rPr lang="en-US" sz="1000">
                <a:solidFill>
                  <a:srgbClr val="FFFFFF"/>
                </a:solidFill>
                <a:latin typeface="Calibri" panose="020F0502020204030204"/>
              </a:rPr>
              <a:t> </a:t>
            </a:r>
            <a:r>
              <a:rPr lang="en-US" sz="850">
                <a:solidFill>
                  <a:srgbClr val="BDBEBC"/>
                </a:solidFill>
                <a:latin typeface="Calibri" panose="020F0502020204030204"/>
              </a:rPr>
              <a:t>Dependencies</a:t>
            </a:r>
            <a:endParaRPr lang="en-US" sz="850">
              <a:solidFill>
                <a:srgbClr val="BDBEBC"/>
              </a:solidFill>
              <a:latin typeface="Calibri" panose="020F0502020204030204"/>
            </a:endParaRPr>
          </a:p>
          <a:p>
            <a:pPr marL="368300" indent="0" algn="just">
              <a:lnSpc>
                <a:spcPts val="1345"/>
              </a:lnSpc>
            </a:pPr>
            <a:r>
              <a:rPr lang="en-US" sz="850">
                <a:solidFill>
                  <a:srgbClr val="BDBEBC"/>
                </a:solidFill>
                <a:latin typeface="Calibri" panose="020F0502020204030204"/>
              </a:rPr>
              <a:t>&gt;    jjr Analyzers</a:t>
            </a:r>
            <a:endParaRPr lang="en-US" sz="850">
              <a:solidFill>
                <a:srgbClr val="BDBEBC"/>
              </a:solidFill>
              <a:latin typeface="Calibri" panose="020F0502020204030204"/>
            </a:endParaRPr>
          </a:p>
          <a:p>
            <a:pPr marL="368300" indent="0" algn="just">
              <a:lnSpc>
                <a:spcPts val="1345"/>
              </a:lnSpc>
            </a:pPr>
            <a:r>
              <a:rPr lang="en-US" sz="800" i="1" cap="small">
                <a:solidFill>
                  <a:srgbClr val="FFFFFF"/>
                </a:solidFill>
                <a:latin typeface="Constantia" panose="02030602050306030303"/>
              </a:rPr>
              <a:t>a</a:t>
            </a:r>
            <a:r>
              <a:rPr lang="en-US" sz="1000">
                <a:solidFill>
                  <a:srgbClr val="FFFFFF"/>
                </a:solidFill>
                <a:latin typeface="Calibri" panose="020F0502020204030204"/>
              </a:rPr>
              <a:t> </a:t>
            </a:r>
            <a:r>
              <a:rPr lang="en-US" sz="850">
                <a:solidFill>
                  <a:srgbClr val="BDBEBC"/>
                </a:solidFill>
                <a:latin typeface="Calibri" panose="020F0502020204030204"/>
              </a:rPr>
              <a:t>-EE Frameworks</a:t>
            </a:r>
            <a:endParaRPr lang="en-US" sz="850">
              <a:solidFill>
                <a:srgbClr val="BDBEBC"/>
              </a:solidFill>
              <a:latin typeface="Calibri" panose="020F0502020204030204"/>
            </a:endParaRPr>
          </a:p>
          <a:p>
            <a:pPr marL="546100" indent="0" algn="just">
              <a:lnSpc>
                <a:spcPts val="1345"/>
              </a:lnSpc>
            </a:pPr>
            <a:r>
              <a:rPr lang="en-US" sz="850">
                <a:solidFill>
                  <a:srgbClr val="BDBEBC"/>
                </a:solidFill>
                <a:latin typeface="Calibri" panose="020F0502020204030204"/>
              </a:rPr>
              <a:t>&gt;    Microsoft.AspNetCore.App</a:t>
            </a:r>
            <a:endParaRPr lang="en-US" sz="850">
              <a:solidFill>
                <a:srgbClr val="BDBEBC"/>
              </a:solidFill>
              <a:latin typeface="Calibri" panose="020F0502020204030204"/>
            </a:endParaRPr>
          </a:p>
          <a:p>
            <a:pPr marL="546100" indent="0" algn="just">
              <a:lnSpc>
                <a:spcPts val="1345"/>
              </a:lnSpc>
            </a:pPr>
            <a:r>
              <a:rPr lang="en-US" sz="850">
                <a:solidFill>
                  <a:srgbClr val="BDBEBC"/>
                </a:solidFill>
                <a:latin typeface="Calibri" panose="020F0502020204030204"/>
              </a:rPr>
              <a:t>&gt;    </a:t>
            </a:r>
            <a:r>
              <a:rPr lang="en-US" sz="850" spc="-150">
                <a:solidFill>
                  <a:srgbClr val="BDBEBC"/>
                </a:solidFill>
                <a:latin typeface="Calibri" panose="020F0502020204030204"/>
              </a:rPr>
              <a:t>•E|J</a:t>
            </a:r>
            <a:r>
              <a:rPr lang="en-US" sz="850">
                <a:solidFill>
                  <a:srgbClr val="BDBEBC"/>
                </a:solidFill>
                <a:latin typeface="Calibri" panose="020F0502020204030204"/>
              </a:rPr>
              <a:t> Microsoft.NE7Core.App</a:t>
            </a:r>
            <a:endParaRPr lang="en-US" sz="850">
              <a:solidFill>
                <a:srgbClr val="BDBEBC"/>
              </a:solidFill>
              <a:latin typeface="Calibri" panose="020F0502020204030204"/>
            </a:endParaRPr>
          </a:p>
          <a:p>
            <a:pPr marL="190500" indent="0" algn="just">
              <a:lnSpc>
                <a:spcPts val="1345"/>
              </a:lnSpc>
            </a:pPr>
            <a:r>
              <a:rPr lang="en-US" sz="850" u="sng">
                <a:solidFill>
                  <a:srgbClr val="BDBEBC"/>
                </a:solidFill>
                <a:latin typeface="Calibri" panose="020F0502020204030204"/>
              </a:rPr>
              <a:t>&gt;    </a:t>
            </a:r>
            <a:r>
              <a:rPr lang="en-US" sz="850" u="sng">
                <a:solidFill>
                  <a:srgbClr val="D4AC6E"/>
                </a:solidFill>
                <a:latin typeface="Calibri" panose="020F0502020204030204"/>
              </a:rPr>
              <a:t>S8 </a:t>
            </a:r>
            <a:r>
              <a:rPr lang="en-US" sz="850" u="sng">
                <a:solidFill>
                  <a:srgbClr val="BDBEBC"/>
                </a:solidFill>
                <a:latin typeface="Calibri" panose="020F0502020204030204"/>
              </a:rPr>
              <a:t>Properties</a:t>
            </a:r>
            <a:r>
              <a:rPr lang="en-US" sz="850">
                <a:solidFill>
                  <a:srgbClr val="BDBEBC"/>
                </a:solidFill>
                <a:latin typeface="Calibri" panose="020F0502020204030204"/>
              </a:rPr>
              <a:t>_</a:t>
            </a:r>
            <a:endParaRPr lang="en-US" sz="850">
              <a:solidFill>
                <a:srgbClr val="BDBEBC"/>
              </a:solidFill>
              <a:latin typeface="Calibri" panose="020F0502020204030204"/>
            </a:endParaRPr>
          </a:p>
          <a:p>
            <a:pPr marL="190500" indent="0" algn="just">
              <a:lnSpc>
                <a:spcPts val="1345"/>
              </a:lnSpc>
            </a:pPr>
            <a:r>
              <a:rPr lang="en-US" sz="1050" i="1" cap="small">
                <a:solidFill>
                  <a:srgbClr val="FFFFFF"/>
                </a:solidFill>
                <a:latin typeface="Calibri" panose="020F0502020204030204"/>
              </a:rPr>
              <a:t>a</a:t>
            </a:r>
            <a:r>
              <a:rPr lang="en-US" sz="850">
                <a:solidFill>
                  <a:srgbClr val="FFFFFF"/>
                </a:solidFill>
                <a:latin typeface="Calibri" panose="020F0502020204030204"/>
              </a:rPr>
              <a:t> </a:t>
            </a:r>
            <a:r>
              <a:rPr lang="en-US" sz="850">
                <a:solidFill>
                  <a:srgbClr val="BDBEBC"/>
                </a:solidFill>
                <a:latin typeface="Calibri" panose="020F0502020204030204"/>
              </a:rPr>
              <a:t>@ wwwroot</a:t>
            </a:r>
            <a:endParaRPr lang="en-US" sz="850">
              <a:solidFill>
                <a:srgbClr val="BDBEBC"/>
              </a:solidFill>
              <a:latin typeface="Calibri" panose="020F0502020204030204"/>
            </a:endParaRPr>
          </a:p>
          <a:p>
            <a:pPr marL="368300" indent="0" algn="just">
              <a:lnSpc>
                <a:spcPts val="1345"/>
              </a:lnSpc>
            </a:pPr>
            <a:r>
              <a:rPr lang="en-US" sz="850">
                <a:solidFill>
                  <a:srgbClr val="BDBEBC"/>
                </a:solidFill>
                <a:latin typeface="Calibri" panose="020F0502020204030204"/>
              </a:rPr>
              <a:t>&gt;    </a:t>
            </a:r>
            <a:r>
              <a:rPr lang="en-US" sz="1050" i="1">
                <a:solidFill>
                  <a:srgbClr val="D4AC6E"/>
                </a:solidFill>
                <a:latin typeface="Calibri" panose="020F0502020204030204"/>
              </a:rPr>
              <a:t>M</a:t>
            </a:r>
            <a:r>
              <a:rPr lang="en-US" sz="850">
                <a:solidFill>
                  <a:srgbClr val="D4AC6E"/>
                </a:solidFill>
                <a:latin typeface="Calibri" panose="020F0502020204030204"/>
              </a:rPr>
              <a:t> </a:t>
            </a:r>
            <a:r>
              <a:rPr lang="en-US" sz="850">
                <a:solidFill>
                  <a:srgbClr val="BDBEBC"/>
                </a:solidFill>
                <a:latin typeface="Calibri" panose="020F0502020204030204"/>
              </a:rPr>
              <a:t>css</a:t>
            </a:r>
            <a:endParaRPr lang="en-US" sz="850">
              <a:solidFill>
                <a:srgbClr val="BDBEBC"/>
              </a:solidFill>
              <a:latin typeface="Calibri" panose="020F0502020204030204"/>
            </a:endParaRPr>
          </a:p>
          <a:p>
            <a:pPr marL="368300" marR="1587500" indent="0">
              <a:lnSpc>
                <a:spcPts val="1345"/>
              </a:lnSpc>
            </a:pPr>
            <a:r>
              <a:rPr lang="en-US" sz="850">
                <a:solidFill>
                  <a:srgbClr val="BDBEBC"/>
                </a:solidFill>
                <a:latin typeface="Calibri" panose="020F0502020204030204"/>
              </a:rPr>
              <a:t>&gt;    </a:t>
            </a:r>
            <a:r>
              <a:rPr lang="en-US" sz="1050" i="1">
                <a:solidFill>
                  <a:srgbClr val="D4AC6E"/>
                </a:solidFill>
                <a:latin typeface="Calibri" panose="020F0502020204030204"/>
              </a:rPr>
              <a:t>m</a:t>
            </a:r>
            <a:r>
              <a:rPr lang="en-US" sz="850">
                <a:solidFill>
                  <a:srgbClr val="D4AC6E"/>
                </a:solidFill>
                <a:latin typeface="Calibri" panose="020F0502020204030204"/>
              </a:rPr>
              <a:t> </a:t>
            </a:r>
            <a:r>
              <a:rPr lang="en-US" sz="850">
                <a:solidFill>
                  <a:srgbClr val="BDBEBC"/>
                </a:solidFill>
                <a:latin typeface="Calibri" panose="020F0502020204030204"/>
              </a:rPr>
              <a:t>js </a:t>
            </a:r>
            <a:r>
              <a:rPr lang="en-US" sz="800" i="1" cap="small">
                <a:solidFill>
                  <a:srgbClr val="FFFFFF"/>
                </a:solidFill>
                <a:latin typeface="Constantia" panose="02030602050306030303"/>
              </a:rPr>
              <a:t>a</a:t>
            </a:r>
            <a:r>
              <a:rPr lang="en-US" sz="1000">
                <a:solidFill>
                  <a:srgbClr val="FFFFFF"/>
                </a:solidFill>
                <a:latin typeface="Calibri" panose="020F0502020204030204"/>
              </a:rPr>
              <a:t> </a:t>
            </a:r>
            <a:r>
              <a:rPr lang="en-US" sz="850">
                <a:solidFill>
                  <a:srgbClr val="D4AC6E"/>
                </a:solidFill>
                <a:latin typeface="Calibri" panose="020F0502020204030204"/>
              </a:rPr>
              <a:t>iJ </a:t>
            </a:r>
            <a:r>
              <a:rPr lang="en-US" sz="850">
                <a:solidFill>
                  <a:srgbClr val="BDBEBC"/>
                </a:solidFill>
                <a:latin typeface="Calibri" panose="020F0502020204030204"/>
              </a:rPr>
              <a:t>lib</a:t>
            </a:r>
            <a:endParaRPr lang="en-US" sz="850">
              <a:solidFill>
                <a:srgbClr val="BDBEBC"/>
              </a:solidFill>
              <a:latin typeface="Calibri" panose="020F0502020204030204"/>
            </a:endParaRPr>
          </a:p>
          <a:p>
            <a:pPr marL="546100" indent="0" algn="just">
              <a:lnSpc>
                <a:spcPts val="1345"/>
              </a:lnSpc>
            </a:pPr>
            <a:r>
              <a:rPr lang="en-US" sz="850">
                <a:solidFill>
                  <a:srgbClr val="BDBEBC"/>
                </a:solidFill>
                <a:latin typeface="Calibri" panose="020F0502020204030204"/>
              </a:rPr>
              <a:t>&gt;    </a:t>
            </a:r>
            <a:r>
              <a:rPr lang="en-US" sz="850">
                <a:solidFill>
                  <a:srgbClr val="D4AC6E"/>
                </a:solidFill>
                <a:latin typeface="Calibri" panose="020F0502020204030204"/>
              </a:rPr>
              <a:t>til </a:t>
            </a:r>
            <a:r>
              <a:rPr lang="en-US" sz="850">
                <a:solidFill>
                  <a:srgbClr val="BDBEBC"/>
                </a:solidFill>
                <a:latin typeface="Calibri" panose="020F0502020204030204"/>
              </a:rPr>
              <a:t>bootstrap</a:t>
            </a:r>
            <a:endParaRPr lang="en-US" sz="850">
              <a:solidFill>
                <a:srgbClr val="BDBEBC"/>
              </a:solidFill>
              <a:latin typeface="Calibri" panose="020F0502020204030204"/>
            </a:endParaRPr>
          </a:p>
          <a:p>
            <a:pPr marL="546100" indent="0" algn="just">
              <a:lnSpc>
                <a:spcPts val="1345"/>
              </a:lnSpc>
            </a:pPr>
            <a:r>
              <a:rPr lang="en-US" sz="850">
                <a:solidFill>
                  <a:srgbClr val="BDBEBC"/>
                </a:solidFill>
                <a:latin typeface="Calibri" panose="020F0502020204030204"/>
              </a:rPr>
              <a:t>&gt;    jquery</a:t>
            </a:r>
            <a:endParaRPr lang="en-US" sz="850">
              <a:solidFill>
                <a:srgbClr val="BDBEBC"/>
              </a:solidFill>
              <a:latin typeface="Calibri" panose="020F0502020204030204"/>
            </a:endParaRPr>
          </a:p>
          <a:p>
            <a:pPr marL="546100" indent="0" algn="just">
              <a:lnSpc>
                <a:spcPts val="1345"/>
              </a:lnSpc>
            </a:pPr>
            <a:r>
              <a:rPr lang="en-US" sz="850">
                <a:solidFill>
                  <a:srgbClr val="BDBEBC"/>
                </a:solidFill>
                <a:latin typeface="Calibri" panose="020F0502020204030204"/>
              </a:rPr>
              <a:t>t&gt; jquery-validation</a:t>
            </a:r>
            <a:endParaRPr lang="en-US" sz="850">
              <a:solidFill>
                <a:srgbClr val="BDBEBC"/>
              </a:solidFill>
              <a:latin typeface="Calibri" panose="020F0502020204030204"/>
            </a:endParaRPr>
          </a:p>
          <a:p>
            <a:pPr marL="546100" indent="0" algn="just">
              <a:lnSpc>
                <a:spcPts val="1345"/>
              </a:lnSpc>
            </a:pPr>
            <a:r>
              <a:rPr lang="en-US" sz="850">
                <a:solidFill>
                  <a:srgbClr val="BDBEBC"/>
                </a:solidFill>
                <a:latin typeface="Calibri" panose="020F0502020204030204"/>
              </a:rPr>
              <a:t>&gt;    </a:t>
            </a:r>
            <a:r>
              <a:rPr lang="en-US" sz="850">
                <a:solidFill>
                  <a:srgbClr val="D4AC6E"/>
                </a:solidFill>
                <a:latin typeface="Calibri" panose="020F0502020204030204"/>
              </a:rPr>
              <a:t>■ </a:t>
            </a:r>
            <a:r>
              <a:rPr lang="en-US" sz="850">
                <a:solidFill>
                  <a:srgbClr val="BDBEBC"/>
                </a:solidFill>
                <a:latin typeface="Calibri" panose="020F0502020204030204"/>
              </a:rPr>
              <a:t>jquery-validation-unobtrusive</a:t>
            </a:r>
            <a:endParaRPr lang="en-US" sz="850">
              <a:solidFill>
                <a:srgbClr val="BDBEBC"/>
              </a:solidFill>
              <a:latin typeface="Calibri" panose="020F0502020204030204"/>
            </a:endParaRPr>
          </a:p>
          <a:p>
            <a:pPr marL="190500" indent="0" algn="just">
              <a:lnSpc>
                <a:spcPts val="1345"/>
              </a:lnSpc>
            </a:pPr>
            <a:r>
              <a:rPr lang="en-US" sz="950" b="1">
                <a:solidFill>
                  <a:srgbClr val="94B793"/>
                </a:solidFill>
                <a:latin typeface="Calibri" panose="020F0502020204030204"/>
              </a:rPr>
              <a:t>__</a:t>
            </a:r>
            <a:r>
              <a:rPr lang="en-US" sz="950" b="1" u="sng">
                <a:solidFill>
                  <a:srgbClr val="94B793"/>
                </a:solidFill>
                <a:latin typeface="Calibri" panose="020F0502020204030204"/>
              </a:rPr>
              <a:t>El favicon.ico</a:t>
            </a:r>
            <a:r>
              <a:rPr lang="en-US" sz="950" b="1">
                <a:solidFill>
                  <a:srgbClr val="94B793"/>
                </a:solidFill>
                <a:latin typeface="Calibri" panose="020F0502020204030204"/>
              </a:rPr>
              <a:t>_</a:t>
            </a:r>
            <a:endParaRPr lang="en-US" sz="950" b="1">
              <a:solidFill>
                <a:srgbClr val="94B793"/>
              </a:solidFill>
              <a:latin typeface="Calibri" panose="020F0502020204030204"/>
            </a:endParaRPr>
          </a:p>
          <a:p>
            <a:pPr marL="546100" indent="0" algn="just">
              <a:lnSpc>
                <a:spcPts val="1345"/>
              </a:lnSpc>
            </a:pPr>
            <a:r>
              <a:rPr lang="en-US" sz="850">
                <a:solidFill>
                  <a:srgbClr val="BDBEBC"/>
                </a:solidFill>
                <a:latin typeface="Calibri" panose="020F0502020204030204"/>
              </a:rPr>
              <a:t>Controllers</a:t>
            </a:r>
            <a:endParaRPr lang="en-US" sz="850">
              <a:solidFill>
                <a:srgbClr val="BDBEBC"/>
              </a:solidFill>
              <a:latin typeface="Calibri" panose="020F0502020204030204"/>
            </a:endParaRPr>
          </a:p>
          <a:p>
            <a:pPr marL="368300" indent="0" algn="just">
              <a:lnSpc>
                <a:spcPts val="1345"/>
              </a:lnSpc>
            </a:pPr>
            <a:r>
              <a:rPr lang="en-US" sz="850">
                <a:solidFill>
                  <a:srgbClr val="BDBEBC"/>
                </a:solidFill>
                <a:latin typeface="Calibri" panose="020F0502020204030204"/>
              </a:rPr>
              <a:t>&gt;    </a:t>
            </a:r>
            <a:r>
              <a:rPr lang="en-US" sz="850">
                <a:solidFill>
                  <a:srgbClr val="94B793"/>
                </a:solidFill>
                <a:latin typeface="Calibri" panose="020F0502020204030204"/>
              </a:rPr>
              <a:t>C* </a:t>
            </a:r>
            <a:r>
              <a:rPr lang="en-US" sz="850">
                <a:solidFill>
                  <a:srgbClr val="BDBEBC"/>
                </a:solidFill>
                <a:latin typeface="Calibri" panose="020F0502020204030204"/>
              </a:rPr>
              <a:t>HomeController.es</a:t>
            </a:r>
            <a:endParaRPr lang="en-US" sz="850">
              <a:solidFill>
                <a:srgbClr val="BDBEBC"/>
              </a:solidFill>
              <a:latin typeface="Calibri" panose="020F0502020204030204"/>
            </a:endParaRPr>
          </a:p>
          <a:p>
            <a:pPr marL="190500" marR="1524000" indent="0">
              <a:lnSpc>
                <a:spcPts val="1345"/>
              </a:lnSpc>
            </a:pPr>
            <a:r>
              <a:rPr lang="en-US" sz="850">
                <a:solidFill>
                  <a:srgbClr val="BDBEBC"/>
                </a:solidFill>
                <a:latin typeface="Calibri" panose="020F0502020204030204"/>
              </a:rPr>
              <a:t>&gt;    </a:t>
            </a:r>
            <a:r>
              <a:rPr lang="en-US" sz="850">
                <a:solidFill>
                  <a:srgbClr val="D4AC6E"/>
                </a:solidFill>
                <a:latin typeface="Calibri" panose="020F0502020204030204"/>
              </a:rPr>
              <a:t>il </a:t>
            </a:r>
            <a:r>
              <a:rPr lang="en-US" sz="850">
                <a:solidFill>
                  <a:srgbClr val="BDBEBC"/>
                </a:solidFill>
                <a:latin typeface="Calibri" panose="020F0502020204030204"/>
              </a:rPr>
              <a:t>Models </a:t>
            </a:r>
            <a:r>
              <a:rPr lang="en-US" sz="800" i="1" cap="small">
                <a:solidFill>
                  <a:srgbClr val="FFFFFF"/>
                </a:solidFill>
                <a:latin typeface="Constantia" panose="02030602050306030303"/>
              </a:rPr>
              <a:t>a</a:t>
            </a:r>
            <a:r>
              <a:rPr lang="en-US" sz="1000">
                <a:solidFill>
                  <a:srgbClr val="FFFFFF"/>
                </a:solidFill>
                <a:latin typeface="Calibri" panose="020F0502020204030204"/>
              </a:rPr>
              <a:t> </a:t>
            </a:r>
            <a:r>
              <a:rPr lang="en-US" sz="850">
                <a:solidFill>
                  <a:srgbClr val="D4AC6E"/>
                </a:solidFill>
                <a:latin typeface="Calibri" panose="020F0502020204030204"/>
              </a:rPr>
              <a:t>0 </a:t>
            </a:r>
            <a:r>
              <a:rPr lang="en-US" sz="850">
                <a:solidFill>
                  <a:srgbClr val="BDBEBC"/>
                </a:solidFill>
                <a:latin typeface="Calibri" panose="020F0502020204030204"/>
              </a:rPr>
              <a:t>Views</a:t>
            </a:r>
            <a:endParaRPr lang="en-US" sz="850">
              <a:solidFill>
                <a:srgbClr val="BDBEBC"/>
              </a:solidFill>
              <a:latin typeface="Calibri" panose="020F0502020204030204"/>
            </a:endParaRPr>
          </a:p>
        </p:txBody>
      </p:sp>
      <p:sp>
        <p:nvSpPr>
          <p:cNvPr id="5" name="Rectangles 4"/>
          <p:cNvSpPr/>
          <p:nvPr/>
        </p:nvSpPr>
        <p:spPr>
          <a:xfrm>
            <a:off x="7114032" y="5641848"/>
            <a:ext cx="3502152" cy="527304"/>
          </a:xfrm>
          <a:prstGeom prst="rect">
            <a:avLst/>
          </a:prstGeom>
        </p:spPr>
        <p:txBody>
          <a:bodyPr lIns="0" tIns="0" rIns="0" bIns="0">
            <a:noAutofit/>
          </a:bodyPr>
          <a:p>
            <a:pPr marR="139700" indent="0" algn="just">
              <a:lnSpc>
                <a:spcPts val="2160"/>
              </a:lnSpc>
            </a:pPr>
            <a:r>
              <a:rPr lang="en-US" sz="1700">
                <a:solidFill>
                  <a:srgbClr val="332F38"/>
                </a:solidFill>
                <a:latin typeface="Calibri" panose="020F0502020204030204"/>
              </a:rPr>
              <a:t>Server Side (red) and Client-Side (green) Dependency Management</a:t>
            </a:r>
            <a:endParaRPr lang="en-US" sz="1700">
              <a:solidFill>
                <a:srgbClr val="332F38"/>
              </a:solidFill>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32104" y="765048"/>
            <a:ext cx="8866632" cy="423672"/>
          </a:xfrm>
          <a:prstGeom prst="rect">
            <a:avLst/>
          </a:prstGeom>
        </p:spPr>
        <p:txBody>
          <a:bodyPr wrap="none" lIns="0" tIns="0" rIns="0" bIns="0">
            <a:noAutofit/>
          </a:bodyPr>
          <a:p>
            <a:pPr indent="0"/>
            <a:r>
              <a:rPr lang="en-US" sz="4200">
                <a:latin typeface="Calibri" panose="020F0502020204030204"/>
              </a:rPr>
              <a:t>Difference ASP.NET MVC and MVC Core</a:t>
            </a:r>
            <a:endParaRPr lang="en-US" sz="4200">
              <a:latin typeface="Calibri" panose="020F0502020204030204"/>
            </a:endParaRPr>
          </a:p>
        </p:txBody>
      </p:sp>
      <p:sp>
        <p:nvSpPr>
          <p:cNvPr id="3" name="Rectangles 2"/>
          <p:cNvSpPr/>
          <p:nvPr/>
        </p:nvSpPr>
        <p:spPr>
          <a:xfrm>
            <a:off x="911352" y="1871472"/>
            <a:ext cx="10155936" cy="1261872"/>
          </a:xfrm>
          <a:prstGeom prst="rect">
            <a:avLst/>
          </a:prstGeom>
        </p:spPr>
        <p:txBody>
          <a:bodyPr lIns="0" tIns="0" rIns="0" bIns="0">
            <a:noAutofit/>
          </a:bodyPr>
          <a:p>
            <a:pPr indent="0">
              <a:lnSpc>
                <a:spcPts val="2690"/>
              </a:lnSpc>
            </a:pPr>
            <a:r>
              <a:rPr lang="en-US" sz="2600">
                <a:latin typeface="Calibri" panose="020F0502020204030204"/>
              </a:rPr>
              <a:t>Difference 6- Inbuilt Dependency Injection (Dl) supportforASP.NET Core 5</a:t>
            </a:r>
            <a:endParaRPr lang="en-US" sz="2600">
              <a:latin typeface="Calibri" panose="020F0502020204030204"/>
            </a:endParaRPr>
          </a:p>
          <a:p>
            <a:pPr indent="0">
              <a:lnSpc>
                <a:spcPts val="1920"/>
              </a:lnSpc>
              <a:spcAft>
                <a:spcPts val="2730"/>
              </a:spcAft>
            </a:pPr>
            <a:r>
              <a:rPr lang="en-US" sz="1700">
                <a:latin typeface="Calibri" panose="020F0502020204030204"/>
              </a:rPr>
              <a:t>Dependency Injection (Dl) achieves loosely coupled, more testable code; it's vital because it helps write unit tests.</a:t>
            </a:r>
            <a:endParaRPr lang="en-US" sz="1700">
              <a:latin typeface="Calibri" panose="020F0502020204030204"/>
            </a:endParaRPr>
          </a:p>
        </p:txBody>
      </p:sp>
      <p:sp>
        <p:nvSpPr>
          <p:cNvPr id="4" name="Rectangles 3"/>
          <p:cNvSpPr/>
          <p:nvPr/>
        </p:nvSpPr>
        <p:spPr>
          <a:xfrm>
            <a:off x="917448" y="3663696"/>
            <a:ext cx="10344912" cy="2185416"/>
          </a:xfrm>
          <a:prstGeom prst="rect">
            <a:avLst/>
          </a:prstGeom>
        </p:spPr>
        <p:txBody>
          <a:bodyPr lIns="0" tIns="0" rIns="0" bIns="0">
            <a:noAutofit/>
          </a:bodyPr>
          <a:p>
            <a:pPr indent="0" algn="just">
              <a:lnSpc>
                <a:spcPts val="2015"/>
              </a:lnSpc>
              <a:spcBef>
                <a:spcPts val="2730"/>
              </a:spcBef>
              <a:spcAft>
                <a:spcPts val="420"/>
              </a:spcAft>
            </a:pPr>
            <a:r>
              <a:rPr lang="en-US" sz="2000" b="1">
                <a:latin typeface="Calibri" panose="020F0502020204030204"/>
              </a:rPr>
              <a:t>Note </a:t>
            </a:r>
            <a:r>
              <a:rPr lang="en-US" sz="1700">
                <a:latin typeface="Calibri" panose="020F0502020204030204"/>
              </a:rPr>
              <a:t>: The Dependency Injection Design Pattern in C# is a process in which we are </a:t>
            </a:r>
            <a:r>
              <a:rPr lang="en-US" sz="1700">
                <a:solidFill>
                  <a:srgbClr val="FC0000"/>
                </a:solidFill>
                <a:latin typeface="Calibri" panose="020F0502020204030204"/>
              </a:rPr>
              <a:t>injecting the object of a class into a class that depends on that object. </a:t>
            </a:r>
            <a:r>
              <a:rPr lang="en-US" sz="1700">
                <a:latin typeface="Calibri" panose="020F0502020204030204"/>
              </a:rPr>
              <a:t>Dependency Injection pattern involves 3 types of classes:</a:t>
            </a:r>
            <a:endParaRPr lang="en-US" sz="1700">
              <a:latin typeface="Calibri" panose="020F0502020204030204"/>
            </a:endParaRPr>
          </a:p>
          <a:p>
            <a:pPr indent="0" algn="just">
              <a:spcAft>
                <a:spcPts val="840"/>
              </a:spcAft>
            </a:pPr>
            <a:r>
              <a:rPr lang="en-US" sz="2000" b="1">
                <a:latin typeface="Calibri" panose="020F0502020204030204"/>
              </a:rPr>
              <a:t>•    Client Class: </a:t>
            </a:r>
            <a:r>
              <a:rPr lang="en-US" sz="1700">
                <a:latin typeface="Calibri" panose="020F0502020204030204"/>
              </a:rPr>
              <a:t>The Client class (dependent class) is a class that depends on the service class.</a:t>
            </a:r>
            <a:endParaRPr lang="en-US" sz="1700">
              <a:latin typeface="Calibri" panose="020F0502020204030204"/>
            </a:endParaRPr>
          </a:p>
          <a:p>
            <a:pPr marL="247650" marR="546100" indent="-254000">
              <a:lnSpc>
                <a:spcPts val="2015"/>
              </a:lnSpc>
              <a:spcAft>
                <a:spcPts val="420"/>
              </a:spcAft>
            </a:pPr>
            <a:r>
              <a:rPr lang="en-US" sz="2000" b="1">
                <a:latin typeface="Calibri" panose="020F0502020204030204"/>
              </a:rPr>
              <a:t>•    Service Class: </a:t>
            </a:r>
            <a:r>
              <a:rPr lang="en-US" sz="1700">
                <a:latin typeface="Calibri" panose="020F0502020204030204"/>
              </a:rPr>
              <a:t>The Service class (dependency) is a class that provides service to the client class.</a:t>
            </a:r>
            <a:endParaRPr lang="en-US" sz="1700">
              <a:latin typeface="Calibri" panose="020F0502020204030204"/>
            </a:endParaRPr>
          </a:p>
          <a:p>
            <a:pPr indent="0" algn="just"/>
            <a:r>
              <a:rPr lang="en-US" sz="2000" b="1">
                <a:latin typeface="Calibri" panose="020F0502020204030204"/>
              </a:rPr>
              <a:t>•    Injector Class: </a:t>
            </a:r>
            <a:r>
              <a:rPr lang="en-US" sz="1700">
                <a:latin typeface="Calibri" panose="020F0502020204030204"/>
              </a:rPr>
              <a:t>The Injector class injects the service class object into the client class.</a:t>
            </a:r>
            <a:endParaRPr lang="en-US" sz="17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6873240" cy="515112"/>
          </a:xfrm>
          <a:prstGeom prst="rect">
            <a:avLst/>
          </a:prstGeom>
        </p:spPr>
        <p:txBody>
          <a:bodyPr wrap="none" lIns="0" tIns="0" rIns="0" bIns="0">
            <a:noAutofit/>
          </a:bodyPr>
          <a:p>
            <a:pPr indent="0"/>
            <a:r>
              <a:rPr lang="en-US" sz="4200">
                <a:latin typeface="Calibri" panose="020F0502020204030204"/>
              </a:rPr>
              <a:t>Data Types and CTS Equivalent</a:t>
            </a:r>
            <a:endParaRPr lang="en-US" sz="4200">
              <a:latin typeface="Calibri" panose="020F0502020204030204"/>
            </a:endParaRPr>
          </a:p>
        </p:txBody>
      </p:sp>
      <p:sp>
        <p:nvSpPr>
          <p:cNvPr id="3" name="Rectangles 2"/>
          <p:cNvSpPr/>
          <p:nvPr/>
        </p:nvSpPr>
        <p:spPr>
          <a:xfrm>
            <a:off x="810768" y="1895856"/>
            <a:ext cx="9909048" cy="3654552"/>
          </a:xfrm>
          <a:prstGeom prst="rect">
            <a:avLst/>
          </a:prstGeom>
        </p:spPr>
        <p:txBody>
          <a:bodyPr lIns="0" tIns="0" rIns="0" bIns="0">
            <a:noAutofit/>
          </a:bodyPr>
          <a:p>
            <a:pPr marL="393700" indent="-393700">
              <a:lnSpc>
                <a:spcPts val="3000"/>
              </a:lnSpc>
              <a:spcAft>
                <a:spcPts val="210"/>
              </a:spcAft>
            </a:pPr>
            <a:r>
              <a:rPr lang="en-US" sz="2600">
                <a:solidFill>
                  <a:srgbClr val="FC0000"/>
                </a:solidFill>
                <a:latin typeface="Calibri" panose="020F0502020204030204"/>
              </a:rPr>
              <a:t>#</a:t>
            </a:r>
            <a:r>
              <a:rPr lang="en-US" sz="2600" b="1">
                <a:solidFill>
                  <a:srgbClr val="FC0000"/>
                </a:solidFill>
                <a:latin typeface="Calibri" panose="020F0502020204030204"/>
              </a:rPr>
              <a:t>    Boxing </a:t>
            </a:r>
            <a:r>
              <a:rPr lang="en-US" sz="2600">
                <a:latin typeface="Calibri" panose="020F0502020204030204"/>
              </a:rPr>
              <a:t>: Value type is converted to object type, it is called </a:t>
            </a:r>
            <a:r>
              <a:rPr lang="en-US" sz="2600" b="1">
                <a:latin typeface="Calibri" panose="020F0502020204030204"/>
              </a:rPr>
              <a:t>boxing. </a:t>
            </a:r>
            <a:r>
              <a:rPr lang="en-US" sz="2600">
                <a:latin typeface="Calibri" panose="020F0502020204030204"/>
              </a:rPr>
              <a:t>Allocates box, copies value into it.</a:t>
            </a:r>
            <a:endParaRPr lang="en-US" sz="2600">
              <a:latin typeface="Calibri" panose="020F0502020204030204"/>
            </a:endParaRPr>
          </a:p>
          <a:p>
            <a:pPr marL="1117600" indent="0">
              <a:spcAft>
                <a:spcPts val="840"/>
              </a:spcAft>
            </a:pPr>
            <a:r>
              <a:rPr lang="en-US" sz="2300">
                <a:latin typeface="Calibri" panose="020F0502020204030204"/>
              </a:rPr>
              <a:t>object obj;</a:t>
            </a:r>
            <a:endParaRPr lang="en-US" sz="2300">
              <a:latin typeface="Calibri" panose="020F0502020204030204"/>
            </a:endParaRPr>
          </a:p>
          <a:p>
            <a:pPr marL="1117600" indent="0">
              <a:spcAft>
                <a:spcPts val="840"/>
              </a:spcAft>
            </a:pPr>
            <a:r>
              <a:rPr lang="en-US" sz="2300">
                <a:latin typeface="Calibri" panose="020F0502020204030204"/>
              </a:rPr>
              <a:t>obj = 100; // this is boxing</a:t>
            </a:r>
            <a:endParaRPr lang="en-US" sz="2300">
              <a:latin typeface="Calibri" panose="020F0502020204030204"/>
            </a:endParaRPr>
          </a:p>
          <a:p>
            <a:pPr marL="393700" indent="-393700">
              <a:lnSpc>
                <a:spcPts val="3025"/>
              </a:lnSpc>
            </a:pPr>
            <a:r>
              <a:rPr lang="en-US" sz="2600">
                <a:solidFill>
                  <a:srgbClr val="FC0000"/>
                </a:solidFill>
                <a:latin typeface="Calibri" panose="020F0502020204030204"/>
              </a:rPr>
              <a:t>#</a:t>
            </a:r>
            <a:r>
              <a:rPr lang="en-US" sz="2600" b="1">
                <a:solidFill>
                  <a:srgbClr val="FC0000"/>
                </a:solidFill>
                <a:latin typeface="Calibri" panose="020F0502020204030204"/>
              </a:rPr>
              <a:t>    Unboxing </a:t>
            </a:r>
            <a:r>
              <a:rPr lang="en-US" sz="2600">
                <a:latin typeface="Calibri" panose="020F0502020204030204"/>
              </a:rPr>
              <a:t>: when an Object type is converted to a value type, it is called </a:t>
            </a:r>
            <a:r>
              <a:rPr lang="en-US" sz="2600" b="1">
                <a:latin typeface="Calibri" panose="020F0502020204030204"/>
              </a:rPr>
              <a:t>unboxing. </a:t>
            </a:r>
            <a:r>
              <a:rPr lang="en-US" sz="2600">
                <a:latin typeface="Calibri" panose="020F0502020204030204"/>
              </a:rPr>
              <a:t>Checks type of box, copies value out</a:t>
            </a:r>
            <a:endParaRPr lang="en-US" sz="2600">
              <a:latin typeface="Calibri" panose="020F0502020204030204"/>
            </a:endParaRPr>
          </a:p>
          <a:p>
            <a:pPr marL="584200" indent="0">
              <a:lnSpc>
                <a:spcPts val="3170"/>
              </a:lnSpc>
            </a:pPr>
            <a:r>
              <a:rPr lang="en-US" sz="2300">
                <a:latin typeface="Calibri" panose="020F0502020204030204"/>
              </a:rPr>
              <a:t>int i = 123;</a:t>
            </a:r>
            <a:endParaRPr lang="en-US" sz="2300">
              <a:latin typeface="Calibri" panose="020F0502020204030204"/>
            </a:endParaRPr>
          </a:p>
          <a:p>
            <a:pPr marL="584200" marR="6146800" indent="0">
              <a:lnSpc>
                <a:spcPts val="3170"/>
              </a:lnSpc>
            </a:pPr>
            <a:r>
              <a:rPr lang="en-US" sz="2300">
                <a:latin typeface="Calibri" panose="020F0502020204030204"/>
              </a:rPr>
              <a:t>object obj = i; //boxing int j = (int)obj; //unboxing</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2104" y="1911096"/>
            <a:ext cx="10274808" cy="1749552"/>
          </a:xfrm>
          <a:prstGeom prst="rect">
            <a:avLst/>
          </a:prstGeom>
        </p:spPr>
        <p:txBody>
          <a:bodyPr lIns="0" tIns="0" rIns="0" bIns="0">
            <a:noAutofit/>
          </a:bodyPr>
          <a:p>
            <a:pPr indent="0" algn="just">
              <a:spcAft>
                <a:spcPts val="1260"/>
              </a:spcAft>
            </a:pPr>
            <a:r>
              <a:rPr lang="en-US" sz="2600">
                <a:latin typeface="Calibri" panose="020F0502020204030204"/>
              </a:rPr>
              <a:t>1.    C .Net Web Developers Guide by Syngress</a:t>
            </a:r>
            <a:endParaRPr lang="en-US" sz="2600">
              <a:latin typeface="Calibri" panose="020F0502020204030204"/>
            </a:endParaRPr>
          </a:p>
          <a:p>
            <a:pPr marL="609600" indent="-609600">
              <a:lnSpc>
                <a:spcPts val="3025"/>
              </a:lnSpc>
              <a:spcAft>
                <a:spcPts val="630"/>
              </a:spcAft>
            </a:pPr>
            <a:r>
              <a:rPr lang="en-US" sz="2600">
                <a:latin typeface="Calibri" panose="020F0502020204030204"/>
              </a:rPr>
              <a:t>2.    ASP.NET 4.5, Covers C# and VB Codes, Black Book, Kogent Learning Solutions Inc.</a:t>
            </a:r>
            <a:endParaRPr lang="en-US" sz="2600">
              <a:latin typeface="Calibri" panose="020F0502020204030204"/>
            </a:endParaRPr>
          </a:p>
          <a:p>
            <a:pPr indent="0" algn="just"/>
            <a:r>
              <a:rPr lang="en-US" sz="2600">
                <a:latin typeface="Calibri" panose="020F0502020204030204"/>
              </a:rPr>
              <a:t>3.    </a:t>
            </a:r>
            <a:r>
              <a:rPr lang="en-US" sz="2600" u="sng">
                <a:solidFill>
                  <a:srgbClr val="016DC0"/>
                </a:solidFill>
                <a:latin typeface="Calibri" panose="020F0502020204030204"/>
                <a:hlinkClick r:id="rId1"/>
              </a:rPr>
              <a:t>https://docs.microsoft.com/</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50664" y="865632"/>
            <a:ext cx="3011424" cy="499872"/>
          </a:xfrm>
          <a:prstGeom prst="rect">
            <a:avLst/>
          </a:prstGeom>
        </p:spPr>
        <p:txBody>
          <a:bodyPr wrap="none" lIns="0" tIns="0" rIns="0" bIns="0">
            <a:noAutofit/>
          </a:bodyPr>
          <a:p>
            <a:pPr indent="0" algn="ctr">
              <a:spcAft>
                <a:spcPts val="5250"/>
              </a:spcAft>
            </a:pPr>
            <a:r>
              <a:rPr lang="en-US" sz="5300" b="1" spc="-50">
                <a:solidFill>
                  <a:srgbClr val="BF0000"/>
                </a:solidFill>
                <a:latin typeface="Calibri" panose="020F0502020204030204"/>
              </a:rPr>
              <a:t>Session-19</a:t>
            </a:r>
            <a:endParaRPr lang="en-US" sz="5300" b="1" spc="-50">
              <a:solidFill>
                <a:srgbClr val="BF0000"/>
              </a:solidFill>
              <a:latin typeface="Calibri" panose="020F0502020204030204"/>
            </a:endParaRPr>
          </a:p>
        </p:txBody>
      </p:sp>
      <p:sp>
        <p:nvSpPr>
          <p:cNvPr id="3" name="Rectangles 2"/>
          <p:cNvSpPr/>
          <p:nvPr/>
        </p:nvSpPr>
        <p:spPr>
          <a:xfrm>
            <a:off x="2197608" y="2334768"/>
            <a:ext cx="7726680" cy="2109216"/>
          </a:xfrm>
          <a:prstGeom prst="rect">
            <a:avLst/>
          </a:prstGeom>
        </p:spPr>
        <p:txBody>
          <a:bodyPr lIns="0" tIns="0" rIns="0" bIns="0">
            <a:noAutofit/>
          </a:bodyPr>
          <a:p>
            <a:pPr indent="0" algn="ctr">
              <a:spcBef>
                <a:spcPts val="5250"/>
              </a:spcBef>
              <a:spcAft>
                <a:spcPts val="1260"/>
              </a:spcAft>
            </a:pPr>
            <a:r>
              <a:rPr lang="en-US" sz="5300" b="1" spc="-50">
                <a:latin typeface="Calibri" panose="020F0502020204030204"/>
              </a:rPr>
              <a:t>Localization in MVC</a:t>
            </a:r>
            <a:endParaRPr lang="en-US" sz="5300" b="1" spc="-50">
              <a:latin typeface="Calibri" panose="020F0502020204030204"/>
            </a:endParaRPr>
          </a:p>
          <a:p>
            <a:pPr indent="0" algn="ctr">
              <a:spcAft>
                <a:spcPts val="1260"/>
              </a:spcAft>
            </a:pPr>
            <a:r>
              <a:rPr lang="en-US" sz="5300" b="1" spc="-50">
                <a:latin typeface="Calibri" panose="020F0502020204030204"/>
              </a:rPr>
              <a:t>and</a:t>
            </a:r>
            <a:endParaRPr lang="en-US" sz="5300" b="1" spc="-50">
              <a:latin typeface="Calibri" panose="020F0502020204030204"/>
            </a:endParaRPr>
          </a:p>
          <a:p>
            <a:pPr indent="0" algn="ctr"/>
            <a:r>
              <a:rPr lang="en-US" sz="5300" b="1" spc="-50">
                <a:latin typeface="Calibri" panose="020F0502020204030204"/>
              </a:rPr>
              <a:t>Deploying MVC Application</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5718048" cy="3611880"/>
          </a:xfrm>
          <a:prstGeom prst="rect">
            <a:avLst/>
          </a:prstGeom>
        </p:spPr>
        <p:txBody>
          <a:bodyPr lIns="0" tIns="0" rIns="0" bIns="0">
            <a:noAutofit/>
          </a:bodyPr>
          <a:p>
            <a:pPr indent="0">
              <a:spcAft>
                <a:spcPts val="1890"/>
              </a:spcAft>
            </a:pPr>
            <a:r>
              <a:rPr lang="en-US" sz="4300">
                <a:latin typeface="Calibri" panose="020F0502020204030204"/>
              </a:rPr>
              <a:t>Contents</a:t>
            </a:r>
            <a:endParaRPr lang="en-US" sz="4300">
              <a:latin typeface="Calibri" panose="020F0502020204030204"/>
            </a:endParaRPr>
          </a:p>
          <a:p>
            <a:pPr indent="0" algn="just">
              <a:lnSpc>
                <a:spcPts val="4010"/>
              </a:lnSpc>
            </a:pPr>
            <a:r>
              <a:rPr lang="en-US" sz="2600">
                <a:latin typeface="Calibri" panose="020F0502020204030204"/>
              </a:rPr>
              <a:t>•    Localization</a:t>
            </a:r>
            <a:endParaRPr lang="en-US" sz="2600">
              <a:latin typeface="Calibri" panose="020F0502020204030204"/>
            </a:endParaRPr>
          </a:p>
          <a:p>
            <a:pPr marR="2287270" indent="0">
              <a:lnSpc>
                <a:spcPts val="4010"/>
              </a:lnSpc>
            </a:pPr>
            <a:r>
              <a:rPr lang="en-US" sz="2600">
                <a:latin typeface="Calibri" panose="020F0502020204030204"/>
              </a:rPr>
              <a:t>•    ISO Codes for Cultures •Culturelnfo class</a:t>
            </a:r>
            <a:endParaRPr lang="en-US" sz="2600">
              <a:latin typeface="Calibri" panose="020F0502020204030204"/>
            </a:endParaRPr>
          </a:p>
          <a:p>
            <a:pPr indent="0" algn="just">
              <a:lnSpc>
                <a:spcPts val="4030"/>
              </a:lnSpc>
            </a:pPr>
            <a:r>
              <a:rPr lang="en-US" sz="2600">
                <a:latin typeface="Calibri" panose="020F0502020204030204"/>
              </a:rPr>
              <a:t>•Server Side Culture Declaration</a:t>
            </a:r>
            <a:endParaRPr lang="en-US" sz="2600">
              <a:latin typeface="Calibri" panose="020F0502020204030204"/>
            </a:endParaRPr>
          </a:p>
          <a:p>
            <a:pPr indent="0" algn="just">
              <a:lnSpc>
                <a:spcPts val="4030"/>
              </a:lnSpc>
            </a:pPr>
            <a:r>
              <a:rPr lang="en-US" sz="2600">
                <a:latin typeface="Calibri" panose="020F0502020204030204"/>
              </a:rPr>
              <a:t>•    Setting the culture to the client's cultu</a:t>
            </a:r>
            <a:endParaRPr lang="en-US" sz="2600">
              <a:latin typeface="Calibri" panose="020F0502020204030204"/>
            </a:endParaRPr>
          </a:p>
          <a:p>
            <a:pPr indent="0" algn="just">
              <a:lnSpc>
                <a:spcPts val="4030"/>
              </a:lnSpc>
            </a:pPr>
            <a:r>
              <a:rPr lang="en-US" sz="2600">
                <a:latin typeface="Calibri" panose="020F0502020204030204"/>
              </a:rPr>
              <a:t>•    Deploying MVC Application on IIS</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612136" cy="420624"/>
          </a:xfrm>
          <a:prstGeom prst="rect">
            <a:avLst/>
          </a:prstGeom>
        </p:spPr>
        <p:txBody>
          <a:bodyPr wrap="none" lIns="0" tIns="0" rIns="0" bIns="0">
            <a:noAutofit/>
          </a:bodyPr>
          <a:p>
            <a:pPr indent="0"/>
            <a:r>
              <a:rPr lang="en-US" sz="4200">
                <a:latin typeface="Calibri" panose="020F0502020204030204"/>
              </a:rPr>
              <a:t>Localization</a:t>
            </a:r>
            <a:endParaRPr lang="en-US" sz="4200">
              <a:latin typeface="Calibri" panose="020F0502020204030204"/>
            </a:endParaRPr>
          </a:p>
        </p:txBody>
      </p:sp>
      <p:sp>
        <p:nvSpPr>
          <p:cNvPr id="3" name="Rectangles 2"/>
          <p:cNvSpPr/>
          <p:nvPr/>
        </p:nvSpPr>
        <p:spPr>
          <a:xfrm>
            <a:off x="969264" y="1908048"/>
            <a:ext cx="10201656" cy="3797808"/>
          </a:xfrm>
          <a:prstGeom prst="rect">
            <a:avLst/>
          </a:prstGeom>
        </p:spPr>
        <p:txBody>
          <a:bodyPr lIns="0" tIns="0" rIns="0" bIns="0">
            <a:noAutofit/>
          </a:bodyPr>
          <a:p>
            <a:pPr marL="203200" indent="-203200">
              <a:lnSpc>
                <a:spcPts val="3025"/>
              </a:lnSpc>
              <a:spcAft>
                <a:spcPts val="630"/>
              </a:spcAft>
            </a:pPr>
            <a:r>
              <a:rPr lang="en-US" sz="2600" b="1">
                <a:latin typeface="Calibri" panose="020F0502020204030204"/>
              </a:rPr>
              <a:t>• Internationalization </a:t>
            </a:r>
            <a:r>
              <a:rPr lang="en-US" sz="2600">
                <a:latin typeface="Calibri" panose="020F0502020204030204"/>
              </a:rPr>
              <a:t>is the process of enabling your code to run correctly all over the world. It has two parts: </a:t>
            </a:r>
            <a:r>
              <a:rPr lang="en-US" sz="2600" b="1">
                <a:latin typeface="Calibri" panose="020F0502020204030204"/>
              </a:rPr>
              <a:t>globalization </a:t>
            </a:r>
            <a:r>
              <a:rPr lang="en-US" sz="2600">
                <a:latin typeface="Calibri" panose="020F0502020204030204"/>
              </a:rPr>
              <a:t>and </a:t>
            </a:r>
            <a:r>
              <a:rPr lang="en-US" sz="2600" b="1">
                <a:latin typeface="Calibri" panose="020F0502020204030204"/>
              </a:rPr>
              <a:t>localization.</a:t>
            </a:r>
            <a:endParaRPr lang="en-US" sz="2600" b="1">
              <a:latin typeface="Calibri" panose="020F0502020204030204"/>
            </a:endParaRPr>
          </a:p>
          <a:p>
            <a:pPr marL="203200" indent="-203200">
              <a:lnSpc>
                <a:spcPts val="3025"/>
              </a:lnSpc>
              <a:spcAft>
                <a:spcPts val="630"/>
              </a:spcAft>
            </a:pPr>
            <a:r>
              <a:rPr lang="en-US" sz="2600" b="1">
                <a:solidFill>
                  <a:srgbClr val="016DC0"/>
                </a:solidFill>
                <a:latin typeface="Calibri" panose="020F0502020204030204"/>
              </a:rPr>
              <a:t>•Globalization </a:t>
            </a:r>
            <a:r>
              <a:rPr lang="en-US" sz="2600">
                <a:latin typeface="Calibri" panose="020F0502020204030204"/>
              </a:rPr>
              <a:t>is about </a:t>
            </a:r>
            <a:r>
              <a:rPr lang="en-US" sz="2600">
                <a:solidFill>
                  <a:srgbClr val="FC0000"/>
                </a:solidFill>
                <a:latin typeface="Calibri" panose="020F0502020204030204"/>
              </a:rPr>
              <a:t>writing your code </a:t>
            </a:r>
            <a:r>
              <a:rPr lang="en-US" sz="2600">
                <a:latin typeface="Calibri" panose="020F0502020204030204"/>
              </a:rPr>
              <a:t>to </a:t>
            </a:r>
            <a:r>
              <a:rPr lang="en-US" sz="2600">
                <a:solidFill>
                  <a:srgbClr val="FC0000"/>
                </a:solidFill>
                <a:latin typeface="Calibri" panose="020F0502020204030204"/>
              </a:rPr>
              <a:t>accommodate multiple languages </a:t>
            </a:r>
            <a:r>
              <a:rPr lang="en-US" sz="2600">
                <a:latin typeface="Calibri" panose="020F0502020204030204"/>
              </a:rPr>
              <a:t>and </a:t>
            </a:r>
            <a:r>
              <a:rPr lang="en-US" sz="2600">
                <a:solidFill>
                  <a:srgbClr val="FC0000"/>
                </a:solidFill>
                <a:latin typeface="Calibri" panose="020F0502020204030204"/>
              </a:rPr>
              <a:t>region </a:t>
            </a:r>
            <a:r>
              <a:rPr lang="en-US" sz="2600">
                <a:latin typeface="Calibri" panose="020F0502020204030204"/>
              </a:rPr>
              <a:t>combinations. The combination of a language and a region is known as a </a:t>
            </a:r>
            <a:r>
              <a:rPr lang="en-US" sz="2600">
                <a:solidFill>
                  <a:srgbClr val="FC0000"/>
                </a:solidFill>
                <a:latin typeface="Calibri" panose="020F0502020204030204"/>
              </a:rPr>
              <a:t>culture.</a:t>
            </a:r>
            <a:endParaRPr lang="en-US" sz="2600">
              <a:solidFill>
                <a:srgbClr val="FC0000"/>
              </a:solidFill>
              <a:latin typeface="Calibri" panose="020F0502020204030204"/>
            </a:endParaRPr>
          </a:p>
          <a:p>
            <a:pPr marL="203200" indent="-203200">
              <a:lnSpc>
                <a:spcPts val="3025"/>
              </a:lnSpc>
              <a:spcAft>
                <a:spcPts val="630"/>
              </a:spcAft>
            </a:pPr>
            <a:r>
              <a:rPr lang="en-US" sz="2600" b="1">
                <a:solidFill>
                  <a:srgbClr val="00AD50"/>
                </a:solidFill>
                <a:latin typeface="Calibri" panose="020F0502020204030204"/>
              </a:rPr>
              <a:t>•Localization </a:t>
            </a:r>
            <a:r>
              <a:rPr lang="en-US" sz="2600">
                <a:latin typeface="Calibri" panose="020F0502020204030204"/>
              </a:rPr>
              <a:t>the </a:t>
            </a:r>
            <a:r>
              <a:rPr lang="en-US" sz="2600">
                <a:solidFill>
                  <a:srgbClr val="FC0000"/>
                </a:solidFill>
                <a:latin typeface="Calibri" panose="020F0502020204030204"/>
              </a:rPr>
              <a:t>process of customization </a:t>
            </a:r>
            <a:r>
              <a:rPr lang="en-US" sz="2600">
                <a:latin typeface="Calibri" panose="020F0502020204030204"/>
              </a:rPr>
              <a:t>to make </a:t>
            </a:r>
            <a:r>
              <a:rPr lang="en-US" sz="2600">
                <a:solidFill>
                  <a:srgbClr val="FC0000"/>
                </a:solidFill>
                <a:latin typeface="Calibri" panose="020F0502020204030204"/>
              </a:rPr>
              <a:t>our application </a:t>
            </a:r>
            <a:r>
              <a:rPr lang="en-US" sz="2600">
                <a:latin typeface="Calibri" panose="020F0502020204030204"/>
              </a:rPr>
              <a:t>behave depending on the </a:t>
            </a:r>
            <a:r>
              <a:rPr lang="en-US" sz="2600">
                <a:solidFill>
                  <a:srgbClr val="FC0000"/>
                </a:solidFill>
                <a:latin typeface="Calibri" panose="020F0502020204030204"/>
              </a:rPr>
              <a:t>current culture </a:t>
            </a:r>
            <a:r>
              <a:rPr lang="en-US" sz="2600">
                <a:latin typeface="Calibri" panose="020F0502020204030204"/>
              </a:rPr>
              <a:t>and </a:t>
            </a:r>
            <a:r>
              <a:rPr lang="en-US" sz="2600">
                <a:solidFill>
                  <a:srgbClr val="FC0000"/>
                </a:solidFill>
                <a:latin typeface="Calibri" panose="020F0502020204030204"/>
              </a:rPr>
              <a:t>locale</a:t>
            </a:r>
            <a:endParaRPr lang="en-US" sz="2600">
              <a:solidFill>
                <a:srgbClr val="FC0000"/>
              </a:solidFill>
              <a:latin typeface="Calibri" panose="020F0502020204030204"/>
            </a:endParaRPr>
          </a:p>
          <a:p>
            <a:pPr marL="203200" indent="-203200"/>
            <a:r>
              <a:rPr lang="en-US" sz="2600">
                <a:latin typeface="Calibri" panose="020F0502020204030204"/>
              </a:rPr>
              <a:t>•The namespace required : </a:t>
            </a:r>
            <a:r>
              <a:rPr lang="en-US" sz="2600">
                <a:solidFill>
                  <a:srgbClr val="FC0000"/>
                </a:solidFill>
                <a:latin typeface="Calibri" panose="020F0502020204030204"/>
              </a:rPr>
              <a:t>System.Globalization</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8071104" cy="423672"/>
          </a:xfrm>
          <a:prstGeom prst="rect">
            <a:avLst/>
          </a:prstGeom>
        </p:spPr>
        <p:txBody>
          <a:bodyPr wrap="none" lIns="0" tIns="0" rIns="0" bIns="0">
            <a:noAutofit/>
          </a:bodyPr>
          <a:p>
            <a:pPr indent="0"/>
            <a:r>
              <a:rPr lang="en-US" sz="4200">
                <a:latin typeface="Calibri" panose="020F0502020204030204"/>
              </a:rPr>
              <a:t>ISO Codes for Culture Combinations</a:t>
            </a:r>
            <a:endParaRPr lang="en-US" sz="4200">
              <a:latin typeface="Calibri" panose="020F0502020204030204"/>
            </a:endParaRPr>
          </a:p>
        </p:txBody>
      </p:sp>
      <p:sp>
        <p:nvSpPr>
          <p:cNvPr id="3" name="Rectangles 2"/>
          <p:cNvSpPr/>
          <p:nvPr/>
        </p:nvSpPr>
        <p:spPr>
          <a:xfrm>
            <a:off x="981456" y="1905000"/>
            <a:ext cx="10146792" cy="2688336"/>
          </a:xfrm>
          <a:prstGeom prst="rect">
            <a:avLst/>
          </a:prstGeom>
        </p:spPr>
        <p:txBody>
          <a:bodyPr lIns="0" tIns="0" rIns="0" bIns="0">
            <a:noAutofit/>
          </a:bodyPr>
          <a:p>
            <a:pPr marL="177800" indent="-177800">
              <a:lnSpc>
                <a:spcPts val="3025"/>
              </a:lnSpc>
              <a:spcAft>
                <a:spcPts val="630"/>
              </a:spcAft>
            </a:pPr>
            <a:r>
              <a:rPr lang="en-US" sz="2600">
                <a:latin typeface="Calibri" panose="020F0502020204030204"/>
              </a:rPr>
              <a:t>•    There are </a:t>
            </a:r>
            <a:r>
              <a:rPr lang="en-US" sz="2600" b="1">
                <a:latin typeface="Calibri" panose="020F0502020204030204"/>
              </a:rPr>
              <a:t>International Organization for Standardization (ISO) </a:t>
            </a:r>
            <a:r>
              <a:rPr lang="en-US" sz="2600">
                <a:latin typeface="Calibri" panose="020F0502020204030204"/>
              </a:rPr>
              <a:t>codes for all culture combinations.</a:t>
            </a:r>
            <a:endParaRPr lang="en-US" sz="2600">
              <a:latin typeface="Calibri" panose="020F0502020204030204"/>
            </a:endParaRPr>
          </a:p>
          <a:p>
            <a:pPr indent="0" algn="just">
              <a:spcAft>
                <a:spcPts val="840"/>
              </a:spcAft>
            </a:pPr>
            <a:r>
              <a:rPr lang="en-US" sz="2600">
                <a:latin typeface="Calibri" panose="020F0502020204030204"/>
              </a:rPr>
              <a:t>•    For example,</a:t>
            </a:r>
            <a:endParaRPr lang="en-US" sz="2600">
              <a:latin typeface="Calibri" panose="020F0502020204030204"/>
            </a:endParaRPr>
          </a:p>
          <a:p>
            <a:pPr marL="876300" indent="-533400">
              <a:lnSpc>
                <a:spcPts val="2590"/>
              </a:lnSpc>
              <a:spcAft>
                <a:spcPts val="210"/>
              </a:spcAft>
            </a:pPr>
            <a:r>
              <a:rPr lang="en-US" sz="2300">
                <a:latin typeface="Calibri" panose="020F0502020204030204"/>
              </a:rPr>
              <a:t>1.    in the code </a:t>
            </a:r>
            <a:r>
              <a:rPr lang="en-US" sz="2300">
                <a:solidFill>
                  <a:srgbClr val="FC0000"/>
                </a:solidFill>
                <a:latin typeface="Calibri" panose="020F0502020204030204"/>
              </a:rPr>
              <a:t>da-DK, </a:t>
            </a:r>
            <a:r>
              <a:rPr lang="en-US" sz="2300" b="1">
                <a:latin typeface="Calibri" panose="020F0502020204030204"/>
              </a:rPr>
              <a:t>da </a:t>
            </a:r>
            <a:r>
              <a:rPr lang="en-US" sz="2300">
                <a:latin typeface="Calibri" panose="020F0502020204030204"/>
              </a:rPr>
              <a:t>indicates the Danish language and </a:t>
            </a:r>
            <a:r>
              <a:rPr lang="en-US" sz="2300" b="1">
                <a:latin typeface="Calibri" panose="020F0502020204030204"/>
              </a:rPr>
              <a:t>DK </a:t>
            </a:r>
            <a:r>
              <a:rPr lang="en-US" sz="2300">
                <a:latin typeface="Calibri" panose="020F0502020204030204"/>
              </a:rPr>
              <a:t>indicates the Denmark region,</a:t>
            </a:r>
            <a:endParaRPr lang="en-US" sz="2300">
              <a:latin typeface="Calibri" panose="020F0502020204030204"/>
            </a:endParaRPr>
          </a:p>
          <a:p>
            <a:pPr marL="876300" indent="-533400">
              <a:lnSpc>
                <a:spcPts val="2590"/>
              </a:lnSpc>
            </a:pPr>
            <a:r>
              <a:rPr lang="en-US" sz="2300">
                <a:latin typeface="Calibri" panose="020F0502020204030204"/>
              </a:rPr>
              <a:t>2.    in the code </a:t>
            </a:r>
            <a:r>
              <a:rPr lang="en-US" sz="2300">
                <a:solidFill>
                  <a:srgbClr val="FC0000"/>
                </a:solidFill>
                <a:latin typeface="Calibri" panose="020F0502020204030204"/>
              </a:rPr>
              <a:t>fr-CA, </a:t>
            </a:r>
            <a:r>
              <a:rPr lang="en-US" sz="2300" b="1">
                <a:latin typeface="Calibri" panose="020F0502020204030204"/>
              </a:rPr>
              <a:t>fr </a:t>
            </a:r>
            <a:r>
              <a:rPr lang="en-US" sz="2300">
                <a:latin typeface="Calibri" panose="020F0502020204030204"/>
              </a:rPr>
              <a:t>indicates the French language and </a:t>
            </a:r>
            <a:r>
              <a:rPr lang="en-US" sz="2300" b="1">
                <a:latin typeface="Calibri" panose="020F0502020204030204"/>
              </a:rPr>
              <a:t>CA </a:t>
            </a:r>
            <a:r>
              <a:rPr lang="en-US" sz="2300">
                <a:latin typeface="Calibri" panose="020F0502020204030204"/>
              </a:rPr>
              <a:t>indicates the Canadian region.</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0768"/>
            <a:ext cx="3791712" cy="423672"/>
          </a:xfrm>
          <a:prstGeom prst="rect">
            <a:avLst/>
          </a:prstGeom>
        </p:spPr>
        <p:txBody>
          <a:bodyPr wrap="none" lIns="0" tIns="0" rIns="0" bIns="0">
            <a:noAutofit/>
          </a:bodyPr>
          <a:p>
            <a:pPr indent="0">
              <a:spcAft>
                <a:spcPts val="3780"/>
              </a:spcAft>
            </a:pPr>
            <a:r>
              <a:rPr lang="en-US" sz="4300">
                <a:latin typeface="Calibri" panose="020F0502020204030204"/>
              </a:rPr>
              <a:t>Culturelnfo Class</a:t>
            </a:r>
            <a:endParaRPr lang="en-US" sz="4300">
              <a:latin typeface="Calibri" panose="020F0502020204030204"/>
            </a:endParaRPr>
          </a:p>
        </p:txBody>
      </p:sp>
      <p:sp>
        <p:nvSpPr>
          <p:cNvPr id="3" name="Rectangles 2"/>
          <p:cNvSpPr/>
          <p:nvPr/>
        </p:nvSpPr>
        <p:spPr>
          <a:xfrm>
            <a:off x="981456" y="1908048"/>
            <a:ext cx="9988296" cy="3611880"/>
          </a:xfrm>
          <a:prstGeom prst="rect">
            <a:avLst/>
          </a:prstGeom>
        </p:spPr>
        <p:txBody>
          <a:bodyPr lIns="0" tIns="0" rIns="0" bIns="0">
            <a:noAutofit/>
          </a:bodyPr>
          <a:p>
            <a:pPr marL="192405" indent="-241300">
              <a:lnSpc>
                <a:spcPts val="3000"/>
              </a:lnSpc>
              <a:spcBef>
                <a:spcPts val="3780"/>
              </a:spcBef>
              <a:spcAft>
                <a:spcPts val="630"/>
              </a:spcAft>
            </a:pPr>
            <a:r>
              <a:rPr lang="en-US" sz="2600">
                <a:latin typeface="Calibri" panose="020F0502020204030204"/>
              </a:rPr>
              <a:t>• In the .NET Framework, the Culturelnfo class from System.Globalization namespace </a:t>
            </a:r>
            <a:r>
              <a:rPr lang="en-US" sz="2600">
                <a:solidFill>
                  <a:srgbClr val="FC0000"/>
                </a:solidFill>
                <a:latin typeface="Calibri" panose="020F0502020204030204"/>
              </a:rPr>
              <a:t>provides culture-specific information </a:t>
            </a:r>
            <a:r>
              <a:rPr lang="en-US" sz="2600">
                <a:latin typeface="Calibri" panose="020F0502020204030204"/>
              </a:rPr>
              <a:t>such as the </a:t>
            </a:r>
            <a:r>
              <a:rPr lang="en-US" sz="2600">
                <a:solidFill>
                  <a:srgbClr val="FC0000"/>
                </a:solidFill>
                <a:latin typeface="Calibri" panose="020F0502020204030204"/>
              </a:rPr>
              <a:t>associated language, country </a:t>
            </a:r>
            <a:r>
              <a:rPr lang="en-US" sz="2600">
                <a:latin typeface="Calibri" panose="020F0502020204030204"/>
              </a:rPr>
              <a:t>or </a:t>
            </a:r>
            <a:r>
              <a:rPr lang="en-US" sz="2600">
                <a:solidFill>
                  <a:srgbClr val="FC0000"/>
                </a:solidFill>
                <a:latin typeface="Calibri" panose="020F0502020204030204"/>
              </a:rPr>
              <a:t>region, calendar, </a:t>
            </a:r>
            <a:r>
              <a:rPr lang="en-US" sz="2600">
                <a:latin typeface="Calibri" panose="020F0502020204030204"/>
              </a:rPr>
              <a:t>and </a:t>
            </a:r>
            <a:r>
              <a:rPr lang="en-US" sz="2600">
                <a:solidFill>
                  <a:srgbClr val="FC0000"/>
                </a:solidFill>
                <a:latin typeface="Calibri" panose="020F0502020204030204"/>
              </a:rPr>
              <a:t>cultural conventions.</a:t>
            </a:r>
            <a:endParaRPr lang="en-US" sz="2600">
              <a:solidFill>
                <a:srgbClr val="FC0000"/>
              </a:solidFill>
              <a:latin typeface="Calibri" panose="020F0502020204030204"/>
            </a:endParaRPr>
          </a:p>
          <a:p>
            <a:pPr marL="192405" indent="-241300">
              <a:lnSpc>
                <a:spcPts val="3025"/>
              </a:lnSpc>
              <a:spcAft>
                <a:spcPts val="630"/>
              </a:spcAft>
            </a:pPr>
            <a:r>
              <a:rPr lang="en-US" sz="2600">
                <a:latin typeface="Calibri" panose="020F0502020204030204"/>
              </a:rPr>
              <a:t>•The </a:t>
            </a:r>
            <a:r>
              <a:rPr lang="en-US" sz="2600" b="1">
                <a:latin typeface="Calibri" panose="020F0502020204030204"/>
              </a:rPr>
              <a:t>CurrentCulture </a:t>
            </a:r>
            <a:r>
              <a:rPr lang="en-US" sz="2600">
                <a:latin typeface="Calibri" panose="020F0502020204030204"/>
              </a:rPr>
              <a:t>property represents the culture that the current thread uses.</a:t>
            </a:r>
            <a:endParaRPr lang="en-US" sz="2600">
              <a:latin typeface="Calibri" panose="020F0502020204030204"/>
            </a:endParaRPr>
          </a:p>
          <a:p>
            <a:pPr marL="192405" marR="215900" indent="-241300" algn="just">
              <a:lnSpc>
                <a:spcPts val="3025"/>
              </a:lnSpc>
            </a:pPr>
            <a:r>
              <a:rPr lang="en-US" sz="2600">
                <a:latin typeface="Calibri" panose="020F0502020204030204"/>
              </a:rPr>
              <a:t>•The </a:t>
            </a:r>
            <a:r>
              <a:rPr lang="en-US" sz="2600" b="1">
                <a:latin typeface="Calibri" panose="020F0502020204030204"/>
              </a:rPr>
              <a:t>CurrentUICulture </a:t>
            </a:r>
            <a:r>
              <a:rPr lang="en-US" sz="2600">
                <a:latin typeface="Calibri" panose="020F0502020204030204"/>
              </a:rPr>
              <a:t>property represents the current culture that Resource Manager uses to look up culture-specific resources at run time.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7031736" cy="420624"/>
          </a:xfrm>
          <a:prstGeom prst="rect">
            <a:avLst/>
          </a:prstGeom>
        </p:spPr>
        <p:txBody>
          <a:bodyPr wrap="none" lIns="0" tIns="0" rIns="0" bIns="0">
            <a:noAutofit/>
          </a:bodyPr>
          <a:p>
            <a:pPr indent="0"/>
            <a:r>
              <a:rPr lang="en-US" sz="4200">
                <a:latin typeface="Calibri" panose="020F0502020204030204"/>
              </a:rPr>
              <a:t>Server Side Culture Declaration</a:t>
            </a:r>
            <a:endParaRPr lang="en-US" sz="4200">
              <a:latin typeface="Calibri" panose="020F0502020204030204"/>
            </a:endParaRPr>
          </a:p>
        </p:txBody>
      </p:sp>
      <p:sp>
        <p:nvSpPr>
          <p:cNvPr id="3" name="Rectangles 2"/>
          <p:cNvSpPr/>
          <p:nvPr/>
        </p:nvSpPr>
        <p:spPr>
          <a:xfrm>
            <a:off x="972312" y="1840992"/>
            <a:ext cx="10293096" cy="1149096"/>
          </a:xfrm>
          <a:prstGeom prst="rect">
            <a:avLst/>
          </a:prstGeom>
        </p:spPr>
        <p:txBody>
          <a:bodyPr lIns="0" tIns="0" rIns="0" bIns="0">
            <a:noAutofit/>
          </a:bodyPr>
          <a:p>
            <a:pPr marL="198755" indent="-241300" algn="just">
              <a:lnSpc>
                <a:spcPts val="2160"/>
              </a:lnSpc>
              <a:spcAft>
                <a:spcPts val="420"/>
              </a:spcAft>
            </a:pPr>
            <a:r>
              <a:rPr lang="en-US" sz="2600">
                <a:latin typeface="Calibri" panose="020F0502020204030204"/>
              </a:rPr>
              <a:t>•ASP.NET enables you to define the culture used by your entire ASP.NET application or by a specific page within your application. You can specify the culture for any of your ASP.NET applications by means of the appropriate configuration files.</a:t>
            </a:r>
            <a:endParaRPr lang="en-US" sz="2600">
              <a:latin typeface="Calibri" panose="020F0502020204030204"/>
            </a:endParaRPr>
          </a:p>
        </p:txBody>
      </p:sp>
      <p:sp>
        <p:nvSpPr>
          <p:cNvPr id="4" name="Rectangles 3"/>
          <p:cNvSpPr/>
          <p:nvPr/>
        </p:nvSpPr>
        <p:spPr>
          <a:xfrm>
            <a:off x="972312" y="3072384"/>
            <a:ext cx="7863840" cy="1624584"/>
          </a:xfrm>
          <a:prstGeom prst="rect">
            <a:avLst/>
          </a:prstGeom>
        </p:spPr>
        <p:txBody>
          <a:bodyPr lIns="0" tIns="0" rIns="0" bIns="0">
            <a:noAutofit/>
          </a:bodyPr>
          <a:p>
            <a:pPr marL="198755" indent="-241300" algn="just">
              <a:spcBef>
                <a:spcPts val="420"/>
              </a:spcBef>
              <a:spcAft>
                <a:spcPts val="420"/>
              </a:spcAft>
            </a:pPr>
            <a:r>
              <a:rPr lang="en-US" sz="2600">
                <a:latin typeface="Calibri" panose="020F0502020204030204"/>
              </a:rPr>
              <a:t>• Defining the &lt;globalization&gt; section in the </a:t>
            </a:r>
            <a:r>
              <a:rPr lang="en-US" sz="2200" b="1">
                <a:latin typeface="Calibri" panose="020F0502020204030204"/>
              </a:rPr>
              <a:t>web.config </a:t>
            </a:r>
            <a:r>
              <a:rPr lang="en-US" sz="2600">
                <a:latin typeface="Calibri" panose="020F0502020204030204"/>
              </a:rPr>
              <a:t>file</a:t>
            </a:r>
            <a:endParaRPr lang="en-US" sz="2600">
              <a:latin typeface="Calibri" panose="020F0502020204030204"/>
            </a:endParaRPr>
          </a:p>
          <a:p>
            <a:pPr marL="871855" indent="0">
              <a:lnSpc>
                <a:spcPts val="2040"/>
              </a:lnSpc>
            </a:pPr>
            <a:r>
              <a:rPr lang="en-US" sz="1700">
                <a:latin typeface="Calibri" panose="020F0502020204030204"/>
              </a:rPr>
              <a:t>&lt;configuration&gt;</a:t>
            </a:r>
            <a:endParaRPr lang="en-US" sz="1700">
              <a:latin typeface="Calibri" panose="020F0502020204030204"/>
            </a:endParaRPr>
          </a:p>
          <a:p>
            <a:pPr marL="1036955" indent="0">
              <a:lnSpc>
                <a:spcPts val="2040"/>
              </a:lnSpc>
            </a:pPr>
            <a:r>
              <a:rPr lang="en-US" sz="1700">
                <a:latin typeface="Calibri" panose="020F0502020204030204"/>
              </a:rPr>
              <a:t>&lt;system.web&gt;</a:t>
            </a:r>
            <a:endParaRPr lang="en-US" sz="1700">
              <a:latin typeface="Calibri" panose="020F0502020204030204"/>
            </a:endParaRPr>
          </a:p>
          <a:p>
            <a:pPr marL="1189355" indent="0">
              <a:lnSpc>
                <a:spcPts val="2040"/>
              </a:lnSpc>
            </a:pPr>
            <a:r>
              <a:rPr lang="en-US" sz="1600" b="1">
                <a:latin typeface="Calibri" panose="020F0502020204030204"/>
              </a:rPr>
              <a:t>&lt;globalization culture="ru-RU" uiCulture="ru-RU" /&gt;</a:t>
            </a:r>
            <a:endParaRPr lang="en-US" sz="1600" b="1">
              <a:latin typeface="Calibri" panose="020F0502020204030204"/>
            </a:endParaRPr>
          </a:p>
          <a:p>
            <a:pPr marL="1036955" indent="0">
              <a:lnSpc>
                <a:spcPts val="2040"/>
              </a:lnSpc>
            </a:pPr>
            <a:r>
              <a:rPr lang="en-US" sz="1700">
                <a:latin typeface="Calibri" panose="020F0502020204030204"/>
              </a:rPr>
              <a:t>&lt;/system.web&gt;</a:t>
            </a:r>
            <a:endParaRPr lang="en-US" sz="1700">
              <a:latin typeface="Calibri" panose="020F0502020204030204"/>
            </a:endParaRPr>
          </a:p>
          <a:p>
            <a:pPr marL="871855" indent="0">
              <a:lnSpc>
                <a:spcPts val="2040"/>
              </a:lnSpc>
              <a:spcAft>
                <a:spcPts val="2730"/>
              </a:spcAft>
            </a:pPr>
            <a:r>
              <a:rPr lang="en-US" sz="1700">
                <a:latin typeface="Calibri" panose="020F0502020204030204"/>
              </a:rPr>
              <a:t>&lt;/configuration&gt;</a:t>
            </a:r>
            <a:endParaRPr lang="en-US" sz="1700">
              <a:latin typeface="Calibri" panose="020F0502020204030204"/>
            </a:endParaRPr>
          </a:p>
        </p:txBody>
      </p:sp>
      <p:sp>
        <p:nvSpPr>
          <p:cNvPr id="5" name="Rectangles 4"/>
          <p:cNvSpPr/>
          <p:nvPr/>
        </p:nvSpPr>
        <p:spPr>
          <a:xfrm>
            <a:off x="929640" y="5187696"/>
            <a:ext cx="9924288" cy="536448"/>
          </a:xfrm>
          <a:prstGeom prst="rect">
            <a:avLst/>
          </a:prstGeom>
        </p:spPr>
        <p:txBody>
          <a:bodyPr lIns="0" tIns="0" rIns="0" bIns="0">
            <a:noAutofit/>
          </a:bodyPr>
          <a:p>
            <a:pPr indent="0">
              <a:lnSpc>
                <a:spcPts val="2135"/>
              </a:lnSpc>
              <a:spcBef>
                <a:spcPts val="2730"/>
              </a:spcBef>
            </a:pPr>
            <a:r>
              <a:rPr lang="en-US" sz="2600">
                <a:latin typeface="Calibri" panose="020F0502020204030204"/>
              </a:rPr>
              <a:t>Note : Setting the culture at either the </a:t>
            </a:r>
            <a:r>
              <a:rPr lang="en-US" sz="2600">
                <a:solidFill>
                  <a:srgbClr val="FC0000"/>
                </a:solidFill>
                <a:latin typeface="Calibri" panose="020F0502020204030204"/>
              </a:rPr>
              <a:t>server-wide </a:t>
            </a:r>
            <a:r>
              <a:rPr lang="en-US" sz="2600">
                <a:latin typeface="Calibri" panose="020F0502020204030204"/>
              </a:rPr>
              <a:t>or the </a:t>
            </a:r>
            <a:r>
              <a:rPr lang="en-US" sz="2600">
                <a:solidFill>
                  <a:srgbClr val="FC0000"/>
                </a:solidFill>
                <a:latin typeface="Calibri" panose="020F0502020204030204"/>
              </a:rPr>
              <a:t>application-wide level</a:t>
            </a:r>
            <a:endParaRPr lang="en-US" sz="2600">
              <a:solidFill>
                <a:srgbClr val="FC0000"/>
              </a:solidFill>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7031736" cy="420624"/>
          </a:xfrm>
          <a:prstGeom prst="rect">
            <a:avLst/>
          </a:prstGeom>
        </p:spPr>
        <p:txBody>
          <a:bodyPr wrap="none" lIns="0" tIns="0" rIns="0" bIns="0">
            <a:noAutofit/>
          </a:bodyPr>
          <a:p>
            <a:pPr indent="0"/>
            <a:r>
              <a:rPr lang="en-US" sz="4200">
                <a:latin typeface="Calibri" panose="020F0502020204030204"/>
              </a:rPr>
              <a:t>Server Side Culture Declaration</a:t>
            </a:r>
            <a:endParaRPr lang="en-US" sz="4200">
              <a:latin typeface="Calibri" panose="020F0502020204030204"/>
            </a:endParaRPr>
          </a:p>
        </p:txBody>
      </p:sp>
      <p:sp>
        <p:nvSpPr>
          <p:cNvPr id="3" name="Rectangles 2"/>
          <p:cNvSpPr/>
          <p:nvPr/>
        </p:nvSpPr>
        <p:spPr>
          <a:xfrm>
            <a:off x="908304" y="1908048"/>
            <a:ext cx="9387840" cy="1752600"/>
          </a:xfrm>
          <a:prstGeom prst="rect">
            <a:avLst/>
          </a:prstGeom>
        </p:spPr>
        <p:txBody>
          <a:bodyPr lIns="0" tIns="0" rIns="0" bIns="0">
            <a:noAutofit/>
          </a:bodyPr>
          <a:p>
            <a:pPr indent="0">
              <a:spcAft>
                <a:spcPts val="1680"/>
              </a:spcAft>
            </a:pPr>
            <a:r>
              <a:rPr lang="en-US" sz="2600">
                <a:latin typeface="Calibri" panose="020F0502020204030204"/>
              </a:rPr>
              <a:t>• Defining the culture at the page level using the @Page directive</a:t>
            </a:r>
            <a:endParaRPr lang="en-US" sz="2600">
              <a:latin typeface="Calibri" panose="020F0502020204030204"/>
            </a:endParaRPr>
          </a:p>
          <a:p>
            <a:pPr marL="495300" indent="0">
              <a:spcAft>
                <a:spcPts val="1260"/>
              </a:spcAft>
            </a:pPr>
            <a:r>
              <a:rPr lang="en-US" sz="1600" i="1">
                <a:latin typeface="Calibri" panose="020F0502020204030204"/>
              </a:rPr>
              <a:t>&lt;%@</a:t>
            </a:r>
            <a:r>
              <a:rPr lang="en-US" sz="1700">
                <a:latin typeface="Calibri" panose="020F0502020204030204"/>
              </a:rPr>
              <a:t> Page Language="C#" UICulture="ru-RU" Culture="ru-RU" </a:t>
            </a:r>
            <a:r>
              <a:rPr lang="en-US" sz="1600" i="1">
                <a:latin typeface="Calibri" panose="020F0502020204030204"/>
              </a:rPr>
              <a:t>%&gt;</a:t>
            </a:r>
            <a:endParaRPr lang="en-US" sz="1600" i="1">
              <a:latin typeface="Calibri" panose="020F0502020204030204"/>
            </a:endParaRPr>
          </a:p>
          <a:p>
            <a:pPr indent="0">
              <a:lnSpc>
                <a:spcPts val="3025"/>
              </a:lnSpc>
            </a:pPr>
            <a:r>
              <a:rPr lang="en-US" sz="2600">
                <a:latin typeface="Calibri" panose="020F0502020204030204"/>
              </a:rPr>
              <a:t>This example determines that the Russian language and culture settings are used for everything </a:t>
            </a:r>
            <a:r>
              <a:rPr lang="en-US" sz="2600">
                <a:solidFill>
                  <a:srgbClr val="FC0000"/>
                </a:solidFill>
                <a:latin typeface="Calibri" panose="020F0502020204030204"/>
              </a:rPr>
              <a:t>on the page.</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1352" y="600456"/>
            <a:ext cx="10329672" cy="3648456"/>
          </a:xfrm>
          <a:prstGeom prst="rect">
            <a:avLst/>
          </a:prstGeom>
        </p:spPr>
        <p:txBody>
          <a:bodyPr lIns="0" tIns="0" rIns="0" bIns="0">
            <a:noAutofit/>
          </a:bodyPr>
          <a:p>
            <a:pPr indent="0">
              <a:spcAft>
                <a:spcPts val="2730"/>
              </a:spcAft>
            </a:pPr>
            <a:r>
              <a:rPr lang="en-US" sz="4300">
                <a:latin typeface="Calibri" panose="020F0502020204030204"/>
              </a:rPr>
              <a:t>Setting the culture to the client's culture</a:t>
            </a:r>
            <a:endParaRPr lang="en-US" sz="4300">
              <a:latin typeface="Calibri" panose="020F0502020204030204"/>
            </a:endParaRPr>
          </a:p>
          <a:p>
            <a:pPr indent="0">
              <a:lnSpc>
                <a:spcPts val="2590"/>
              </a:lnSpc>
            </a:pPr>
            <a:r>
              <a:rPr lang="en-US" sz="2200" spc="150">
                <a:latin typeface="Impact" panose="020B0806030902050204"/>
              </a:rPr>
              <a:t>When working with culture on the client side, the culture that is used is the culture that is defined on the server. Therefore, if you have the culture set to </a:t>
            </a:r>
            <a:r>
              <a:rPr lang="en-US" sz="2600" b="1">
                <a:latin typeface="Calibri" panose="020F0502020204030204"/>
              </a:rPr>
              <a:t>en-US </a:t>
            </a:r>
            <a:r>
              <a:rPr lang="en-US" sz="2200" spc="150">
                <a:latin typeface="Impact" panose="020B0806030902050204"/>
              </a:rPr>
              <a:t>on your server, this is the default that is utilized on the client-side operations as well.</a:t>
            </a:r>
            <a:endParaRPr lang="en-US" sz="2200" spc="150">
              <a:latin typeface="Impact" panose="020B0806030902050204"/>
            </a:endParaRPr>
          </a:p>
          <a:p>
            <a:pPr marL="685800" indent="0">
              <a:lnSpc>
                <a:spcPts val="2690"/>
              </a:lnSpc>
            </a:pPr>
            <a:r>
              <a:rPr lang="en-US" sz="1700">
                <a:latin typeface="Calibri" panose="020F0502020204030204"/>
              </a:rPr>
              <a:t>int value=3000;</a:t>
            </a:r>
            <a:endParaRPr lang="en-US" sz="1700">
              <a:latin typeface="Calibri" panose="020F0502020204030204"/>
            </a:endParaRPr>
          </a:p>
          <a:p>
            <a:pPr marL="685800" indent="0">
              <a:lnSpc>
                <a:spcPts val="2690"/>
              </a:lnSpc>
            </a:pPr>
            <a:r>
              <a:rPr lang="en-US" sz="1700">
                <a:latin typeface="Calibri" panose="020F0502020204030204"/>
              </a:rPr>
              <a:t>//Spanish(Mexico)</a:t>
            </a:r>
            <a:endParaRPr lang="en-US" sz="1700">
              <a:latin typeface="Calibri" panose="020F0502020204030204"/>
            </a:endParaRPr>
          </a:p>
          <a:p>
            <a:pPr marL="685800" indent="0">
              <a:lnSpc>
                <a:spcPts val="2690"/>
              </a:lnSpc>
              <a:spcAft>
                <a:spcPts val="1680"/>
              </a:spcAft>
            </a:pPr>
            <a:r>
              <a:rPr lang="en-US" sz="1700">
                <a:latin typeface="Calibri" panose="020F0502020204030204"/>
              </a:rPr>
              <a:t>Thread.CurrentThread.CurrentCulture = new System.Globalization.Culturelnfo("es-MX"); Console.WriteLinefvalue.ToStringC'c"));</a:t>
            </a:r>
            <a:endParaRPr lang="en-US" sz="1700">
              <a:latin typeface="Calibri" panose="020F0502020204030204"/>
            </a:endParaRPr>
          </a:p>
        </p:txBody>
      </p:sp>
      <p:sp>
        <p:nvSpPr>
          <p:cNvPr id="3" name="Rectangles 2"/>
          <p:cNvSpPr/>
          <p:nvPr/>
        </p:nvSpPr>
        <p:spPr>
          <a:xfrm>
            <a:off x="1600200" y="4666488"/>
            <a:ext cx="9137904" cy="947928"/>
          </a:xfrm>
          <a:prstGeom prst="rect">
            <a:avLst/>
          </a:prstGeom>
        </p:spPr>
        <p:txBody>
          <a:bodyPr lIns="0" tIns="0" rIns="0" bIns="0">
            <a:noAutofit/>
          </a:bodyPr>
          <a:p>
            <a:pPr indent="0">
              <a:lnSpc>
                <a:spcPts val="2690"/>
              </a:lnSpc>
              <a:spcBef>
                <a:spcPts val="1680"/>
              </a:spcBef>
            </a:pPr>
            <a:r>
              <a:rPr lang="en-US" sz="1700">
                <a:latin typeface="Calibri" panose="020F0502020204030204"/>
              </a:rPr>
              <a:t>//English(UK)</a:t>
            </a:r>
            <a:endParaRPr lang="en-US" sz="1700">
              <a:latin typeface="Calibri" panose="020F0502020204030204"/>
            </a:endParaRPr>
          </a:p>
          <a:p>
            <a:pPr indent="0">
              <a:lnSpc>
                <a:spcPts val="2690"/>
              </a:lnSpc>
            </a:pPr>
            <a:r>
              <a:rPr lang="en-US" sz="1700">
                <a:latin typeface="Calibri" panose="020F0502020204030204"/>
              </a:rPr>
              <a:t>Thread.CurrentThread.CurrentCulture = new System.Globalization.Culturelnfo("en-GB"); Console.WriteLinefvalue.ToStringC'c"));</a:t>
            </a:r>
            <a:endParaRPr lang="en-US" sz="17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4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26136" y="240792"/>
            <a:ext cx="6123432" cy="515112"/>
          </a:xfrm>
          <a:prstGeom prst="rect">
            <a:avLst/>
          </a:prstGeom>
        </p:spPr>
        <p:txBody>
          <a:bodyPr wrap="none" lIns="0" tIns="0" rIns="0" bIns="0">
            <a:noAutofit/>
          </a:bodyPr>
          <a:p>
            <a:pPr indent="0"/>
            <a:r>
              <a:rPr lang="en-US" sz="4200">
                <a:latin typeface="Calibri" panose="020F0502020204030204"/>
              </a:rPr>
              <a:t>Deploying MVC Application</a:t>
            </a:r>
            <a:endParaRPr lang="en-US" sz="4200">
              <a:latin typeface="Calibri" panose="020F0502020204030204"/>
            </a:endParaRPr>
          </a:p>
        </p:txBody>
      </p:sp>
      <p:sp>
        <p:nvSpPr>
          <p:cNvPr id="3" name="Rectangles 2"/>
          <p:cNvSpPr/>
          <p:nvPr/>
        </p:nvSpPr>
        <p:spPr>
          <a:xfrm>
            <a:off x="612648" y="1161288"/>
            <a:ext cx="3590544" cy="585216"/>
          </a:xfrm>
          <a:prstGeom prst="rect">
            <a:avLst/>
          </a:prstGeom>
        </p:spPr>
        <p:txBody>
          <a:bodyPr lIns="0" tIns="0" rIns="0" bIns="0">
            <a:noAutofit/>
          </a:bodyPr>
          <a:p>
            <a:pPr indent="0" algn="just">
              <a:lnSpc>
                <a:spcPts val="2305"/>
              </a:lnSpc>
            </a:pPr>
            <a:r>
              <a:rPr lang="en-US" sz="2300" b="1">
                <a:latin typeface="Calibri" panose="020F0502020204030204"/>
              </a:rPr>
              <a:t>Enabling IIS and required IIS components on Windows 10</a:t>
            </a:r>
            <a:endParaRPr lang="en-US" sz="2300" b="1">
              <a:latin typeface="Calibri" panose="020F0502020204030204"/>
            </a:endParaRPr>
          </a:p>
        </p:txBody>
      </p:sp>
      <p:sp>
        <p:nvSpPr>
          <p:cNvPr id="4" name="Rectangles 3"/>
          <p:cNvSpPr/>
          <p:nvPr/>
        </p:nvSpPr>
        <p:spPr>
          <a:xfrm>
            <a:off x="5626608" y="1014984"/>
            <a:ext cx="6327648" cy="716280"/>
          </a:xfrm>
          <a:prstGeom prst="rect">
            <a:avLst/>
          </a:prstGeom>
        </p:spPr>
        <p:txBody>
          <a:bodyPr lIns="0" tIns="0" rIns="0" bIns="0">
            <a:noAutofit/>
          </a:bodyPr>
          <a:p>
            <a:pPr indent="0" algn="just">
              <a:lnSpc>
                <a:spcPts val="4225"/>
              </a:lnSpc>
            </a:pPr>
            <a:r>
              <a:rPr lang="en-US" sz="1400">
                <a:solidFill>
                  <a:srgbClr val="888888"/>
                </a:solidFill>
                <a:latin typeface="Calibri" panose="020F0502020204030204"/>
              </a:rPr>
              <a:t>If^; </a:t>
            </a:r>
            <a:r>
              <a:rPr lang="en-US" sz="1400">
                <a:solidFill>
                  <a:srgbClr val="332F38"/>
                </a:solidFill>
                <a:latin typeface="Calibri" panose="020F0502020204030204"/>
              </a:rPr>
              <a:t>Windows Features    —    □ </a:t>
            </a:r>
            <a:r>
              <a:rPr lang="en-US" sz="2000">
                <a:solidFill>
                  <a:srgbClr val="332F38"/>
                </a:solidFill>
                <a:latin typeface="Courier New" panose="02070309020205020404"/>
              </a:rPr>
              <a:t>X</a:t>
            </a:r>
            <a:endParaRPr lang="en-US" sz="2000">
              <a:solidFill>
                <a:srgbClr val="332F38"/>
              </a:solidFill>
              <a:latin typeface="Courier New" panose="02070309020205020404"/>
            </a:endParaRPr>
          </a:p>
          <a:p>
            <a:pPr indent="0" algn="just">
              <a:lnSpc>
                <a:spcPts val="4225"/>
              </a:lnSpc>
            </a:pPr>
            <a:r>
              <a:rPr lang="en-US" sz="1700">
                <a:solidFill>
                  <a:srgbClr val="325199"/>
                </a:solidFill>
                <a:latin typeface="Calibri" panose="020F0502020204030204"/>
              </a:rPr>
              <a:t>Turn Windows features on or off    </a:t>
            </a:r>
            <a:r>
              <a:rPr lang="en-US" sz="1700">
                <a:solidFill>
                  <a:srgbClr val="016DC0"/>
                </a:solidFill>
                <a:latin typeface="Calibri" panose="020F0502020204030204"/>
              </a:rPr>
              <a:t>©</a:t>
            </a:r>
            <a:endParaRPr lang="en-US" sz="1700">
              <a:solidFill>
                <a:srgbClr val="016DC0"/>
              </a:solidFill>
              <a:latin typeface="Calibri" panose="020F0502020204030204"/>
            </a:endParaRPr>
          </a:p>
        </p:txBody>
      </p:sp>
      <p:sp>
        <p:nvSpPr>
          <p:cNvPr id="5" name="Rectangles 4"/>
          <p:cNvSpPr/>
          <p:nvPr/>
        </p:nvSpPr>
        <p:spPr>
          <a:xfrm>
            <a:off x="530352" y="1868424"/>
            <a:ext cx="4389120" cy="4285488"/>
          </a:xfrm>
          <a:prstGeom prst="rect">
            <a:avLst/>
          </a:prstGeom>
        </p:spPr>
        <p:txBody>
          <a:bodyPr lIns="0" tIns="0" rIns="0" bIns="0">
            <a:noAutofit/>
          </a:bodyPr>
          <a:p>
            <a:pPr marL="622300" indent="-622300">
              <a:lnSpc>
                <a:spcPts val="2280"/>
              </a:lnSpc>
              <a:spcAft>
                <a:spcPts val="420"/>
              </a:spcAft>
            </a:pPr>
            <a:r>
              <a:rPr lang="en-US" sz="2500" spc="-50">
                <a:latin typeface="Calibri" panose="020F0502020204030204"/>
              </a:rPr>
              <a:t>1.    Open Control Panel and click Programs and Features &gt; Turn Windows features on or off.</a:t>
            </a:r>
            <a:endParaRPr lang="en-US" sz="2500" spc="-50">
              <a:latin typeface="Calibri" panose="020F0502020204030204"/>
            </a:endParaRPr>
          </a:p>
          <a:p>
            <a:pPr marL="622300" indent="-622300">
              <a:lnSpc>
                <a:spcPts val="2280"/>
              </a:lnSpc>
              <a:spcAft>
                <a:spcPts val="420"/>
              </a:spcAft>
            </a:pPr>
            <a:r>
              <a:rPr lang="en-US" sz="2500" spc="-50">
                <a:latin typeface="Calibri" panose="020F0502020204030204"/>
              </a:rPr>
              <a:t>2.    Enable Internet Information Services.</a:t>
            </a:r>
            <a:endParaRPr lang="en-US" sz="2500" spc="-50">
              <a:latin typeface="Calibri" panose="020F0502020204030204"/>
            </a:endParaRPr>
          </a:p>
          <a:p>
            <a:pPr marL="622300" indent="-622300">
              <a:lnSpc>
                <a:spcPts val="2280"/>
              </a:lnSpc>
              <a:spcAft>
                <a:spcPts val="420"/>
              </a:spcAft>
            </a:pPr>
            <a:r>
              <a:rPr lang="en-US" sz="2500" spc="-50">
                <a:latin typeface="Calibri" panose="020F0502020204030204"/>
              </a:rPr>
              <a:t>3.    Expand the Internet Information Services feature and verify that the web server components listed in the next section are enabled.</a:t>
            </a:r>
            <a:endParaRPr lang="en-US" sz="2500" spc="-50">
              <a:latin typeface="Calibri" panose="020F0502020204030204"/>
            </a:endParaRPr>
          </a:p>
          <a:p>
            <a:pPr indent="0" algn="just">
              <a:spcAft>
                <a:spcPts val="1050"/>
              </a:spcAft>
            </a:pPr>
            <a:r>
              <a:rPr lang="en-US" sz="2500" spc="-50">
                <a:latin typeface="Calibri" panose="020F0502020204030204"/>
              </a:rPr>
              <a:t>4.    Click OK.</a:t>
            </a:r>
            <a:endParaRPr lang="en-US" sz="2500" spc="-50">
              <a:latin typeface="Calibri" panose="020F0502020204030204"/>
            </a:endParaRPr>
          </a:p>
          <a:p>
            <a:pPr marL="622300" indent="-622300">
              <a:lnSpc>
                <a:spcPts val="2305"/>
              </a:lnSpc>
            </a:pPr>
            <a:r>
              <a:rPr lang="en-US" sz="2500" spc="-50">
                <a:latin typeface="Calibri" panose="020F0502020204030204"/>
              </a:rPr>
              <a:t>5.    Check from start menu for " IIS Manager" in Windows</a:t>
            </a:r>
            <a:endParaRPr lang="en-US" sz="2500" spc="-50">
              <a:latin typeface="Calibri" panose="020F0502020204030204"/>
            </a:endParaRPr>
          </a:p>
        </p:txBody>
      </p:sp>
      <p:sp>
        <p:nvSpPr>
          <p:cNvPr id="6" name="Rectangles 5"/>
          <p:cNvSpPr/>
          <p:nvPr/>
        </p:nvSpPr>
        <p:spPr>
          <a:xfrm>
            <a:off x="5699760" y="1965960"/>
            <a:ext cx="6224016" cy="411480"/>
          </a:xfrm>
          <a:prstGeom prst="rect">
            <a:avLst/>
          </a:prstGeom>
        </p:spPr>
        <p:txBody>
          <a:bodyPr lIns="0" tIns="0" rIns="0" bIns="0">
            <a:noAutofit/>
          </a:bodyPr>
          <a:p>
            <a:pPr indent="0" algn="just">
              <a:lnSpc>
                <a:spcPts val="1870"/>
              </a:lnSpc>
              <a:spcAft>
                <a:spcPts val="840"/>
              </a:spcAft>
            </a:pPr>
            <a:r>
              <a:rPr lang="en-US" sz="1400">
                <a:solidFill>
                  <a:srgbClr val="332F38"/>
                </a:solidFill>
                <a:latin typeface="Calibri" panose="020F0502020204030204"/>
              </a:rPr>
              <a:t>To turn a feature on, select its check box. To turn a feature off, clear its check box. A filled box means that only part of the feature is turned on.</a:t>
            </a:r>
            <a:endParaRPr lang="en-US" sz="1400">
              <a:solidFill>
                <a:srgbClr val="332F38"/>
              </a:solidFill>
              <a:latin typeface="Calibri" panose="020F0502020204030204"/>
            </a:endParaRPr>
          </a:p>
        </p:txBody>
      </p:sp>
      <p:sp>
        <p:nvSpPr>
          <p:cNvPr id="7" name="Rectangles 6"/>
          <p:cNvSpPr/>
          <p:nvPr/>
        </p:nvSpPr>
        <p:spPr>
          <a:xfrm>
            <a:off x="5971032" y="2587752"/>
            <a:ext cx="5916168" cy="201168"/>
          </a:xfrm>
          <a:prstGeom prst="rect">
            <a:avLst/>
          </a:prstGeom>
        </p:spPr>
        <p:txBody>
          <a:bodyPr wrap="none" lIns="0" tIns="0" rIns="0" bIns="0">
            <a:noAutofit/>
          </a:bodyPr>
          <a:p>
            <a:pPr indent="0" algn="just">
              <a:lnSpc>
                <a:spcPts val="2090"/>
              </a:lnSpc>
            </a:pPr>
            <a:r>
              <a:rPr lang="en-US" sz="2200" b="1">
                <a:solidFill>
                  <a:srgbClr val="332F38"/>
                </a:solidFill>
                <a:latin typeface="Calibri" panose="020F0502020204030204"/>
              </a:rPr>
              <a:t>0    </a:t>
            </a:r>
            <a:r>
              <a:rPr lang="en-US" sz="1400">
                <a:solidFill>
                  <a:srgbClr val="332F38"/>
                </a:solidFill>
                <a:latin typeface="Calibri" panose="020F0502020204030204"/>
              </a:rPr>
              <a:t>Internet Explorer </a:t>
            </a:r>
            <a:r>
              <a:rPr lang="en-US" sz="1400">
                <a:solidFill>
                  <a:srgbClr val="545454"/>
                </a:solidFill>
                <a:latin typeface="Calibri" panose="020F0502020204030204"/>
              </a:rPr>
              <a:t>11    </a:t>
            </a:r>
            <a:r>
              <a:rPr lang="en-US" sz="1400" cap="small">
                <a:solidFill>
                  <a:srgbClr val="545454"/>
                </a:solidFill>
                <a:latin typeface="Calibri" panose="020F0502020204030204"/>
              </a:rPr>
              <a:t>a</a:t>
            </a:r>
            <a:endParaRPr lang="en-US" sz="1400" cap="small">
              <a:solidFill>
                <a:srgbClr val="545454"/>
              </a:solidFill>
              <a:latin typeface="Calibri" panose="020F0502020204030204"/>
            </a:endParaRPr>
          </a:p>
        </p:txBody>
      </p:sp>
      <p:sp>
        <p:nvSpPr>
          <p:cNvPr id="8" name="Rectangles 7"/>
          <p:cNvSpPr/>
          <p:nvPr/>
        </p:nvSpPr>
        <p:spPr>
          <a:xfrm>
            <a:off x="5772912" y="2855976"/>
            <a:ext cx="2831592" cy="188976"/>
          </a:xfrm>
          <a:prstGeom prst="rect">
            <a:avLst/>
          </a:prstGeom>
        </p:spPr>
        <p:txBody>
          <a:bodyPr wrap="none" lIns="0" tIns="0" rIns="0" bIns="0">
            <a:noAutofit/>
          </a:bodyPr>
          <a:p>
            <a:pPr indent="0" algn="just">
              <a:lnSpc>
                <a:spcPts val="2090"/>
              </a:lnSpc>
            </a:pPr>
            <a:r>
              <a:rPr lang="en-US" sz="1400">
                <a:solidFill>
                  <a:srgbClr val="888888"/>
                </a:solidFill>
                <a:latin typeface="Calibri" panose="020F0502020204030204"/>
              </a:rPr>
              <a:t>B </a:t>
            </a:r>
            <a:r>
              <a:rPr lang="en-US" sz="1400">
                <a:solidFill>
                  <a:srgbClr val="332F38"/>
                </a:solidFill>
                <a:latin typeface="Calibri" panose="020F0502020204030204"/>
              </a:rPr>
              <a:t>[■]    Internet Information Services</a:t>
            </a:r>
            <a:endParaRPr lang="en-US" sz="1400">
              <a:solidFill>
                <a:srgbClr val="332F38"/>
              </a:solidFill>
              <a:latin typeface="Calibri" panose="020F0502020204030204"/>
            </a:endParaRPr>
          </a:p>
        </p:txBody>
      </p:sp>
      <p:sp>
        <p:nvSpPr>
          <p:cNvPr id="9" name="Rectangles 8"/>
          <p:cNvSpPr/>
          <p:nvPr/>
        </p:nvSpPr>
        <p:spPr>
          <a:xfrm>
            <a:off x="6028944" y="3118104"/>
            <a:ext cx="1447800" cy="195072"/>
          </a:xfrm>
          <a:prstGeom prst="rect">
            <a:avLst/>
          </a:prstGeom>
        </p:spPr>
        <p:txBody>
          <a:bodyPr wrap="none" lIns="0" tIns="0" rIns="0" bIns="0">
            <a:noAutofit/>
          </a:bodyPr>
          <a:p>
            <a:pPr indent="0" algn="just">
              <a:lnSpc>
                <a:spcPts val="2090"/>
              </a:lnSpc>
            </a:pPr>
            <a:r>
              <a:rPr lang="en-US" sz="1300" spc="-100">
                <a:solidFill>
                  <a:srgbClr val="747474"/>
                </a:solidFill>
                <a:latin typeface="Constantia" panose="02030602050306030303"/>
              </a:rPr>
              <a:t>III </a:t>
            </a:r>
            <a:r>
              <a:rPr lang="en-US" sz="1400">
                <a:solidFill>
                  <a:srgbClr val="332F38"/>
                </a:solidFill>
                <a:latin typeface="Calibri" panose="020F0502020204030204"/>
              </a:rPr>
              <a:t>0    FTP Server</a:t>
            </a:r>
            <a:endParaRPr lang="en-US" sz="1400">
              <a:solidFill>
                <a:srgbClr val="332F38"/>
              </a:solidFill>
              <a:latin typeface="Calibri" panose="020F0502020204030204"/>
            </a:endParaRPr>
          </a:p>
        </p:txBody>
      </p:sp>
      <p:sp>
        <p:nvSpPr>
          <p:cNvPr id="10" name="Rectangles 9"/>
          <p:cNvSpPr/>
          <p:nvPr/>
        </p:nvSpPr>
        <p:spPr>
          <a:xfrm>
            <a:off x="6028944" y="3389376"/>
            <a:ext cx="2517648" cy="198120"/>
          </a:xfrm>
          <a:prstGeom prst="rect">
            <a:avLst/>
          </a:prstGeom>
        </p:spPr>
        <p:txBody>
          <a:bodyPr wrap="none" lIns="0" tIns="0" rIns="0" bIns="0">
            <a:noAutofit/>
          </a:bodyPr>
          <a:p>
            <a:pPr indent="0" algn="just">
              <a:lnSpc>
                <a:spcPts val="2090"/>
              </a:lnSpc>
            </a:pPr>
            <a:r>
              <a:rPr lang="en-US" sz="1300" spc="-100">
                <a:solidFill>
                  <a:srgbClr val="747474"/>
                </a:solidFill>
                <a:latin typeface="Constantia" panose="02030602050306030303"/>
              </a:rPr>
              <a:t>S3 </a:t>
            </a:r>
            <a:r>
              <a:rPr lang="en-US" sz="1400">
                <a:solidFill>
                  <a:srgbClr val="332F38"/>
                </a:solidFill>
                <a:latin typeface="Calibri" panose="020F0502020204030204"/>
              </a:rPr>
              <a:t>[■]    Web Management Tools</a:t>
            </a:r>
            <a:endParaRPr lang="en-US" sz="1400">
              <a:solidFill>
                <a:srgbClr val="332F38"/>
              </a:solidFill>
              <a:latin typeface="Calibri" panose="020F0502020204030204"/>
            </a:endParaRPr>
          </a:p>
        </p:txBody>
      </p:sp>
      <p:sp>
        <p:nvSpPr>
          <p:cNvPr id="11" name="Rectangles 10"/>
          <p:cNvSpPr/>
          <p:nvPr/>
        </p:nvSpPr>
        <p:spPr>
          <a:xfrm>
            <a:off x="6031992" y="3654552"/>
            <a:ext cx="2612136" cy="188976"/>
          </a:xfrm>
          <a:prstGeom prst="rect">
            <a:avLst/>
          </a:prstGeom>
        </p:spPr>
        <p:txBody>
          <a:bodyPr wrap="none" lIns="0" tIns="0" rIns="0" bIns="0">
            <a:noAutofit/>
          </a:bodyPr>
          <a:p>
            <a:pPr indent="0" algn="just">
              <a:lnSpc>
                <a:spcPts val="2090"/>
              </a:lnSpc>
            </a:pPr>
            <a:r>
              <a:rPr lang="en-US" sz="1300" spc="-100">
                <a:solidFill>
                  <a:srgbClr val="747474"/>
                </a:solidFill>
                <a:latin typeface="Constantia" panose="02030602050306030303"/>
              </a:rPr>
              <a:t>B </a:t>
            </a:r>
            <a:r>
              <a:rPr lang="en-US" sz="1400">
                <a:solidFill>
                  <a:srgbClr val="332F38"/>
                </a:solidFill>
                <a:latin typeface="Calibri" panose="020F0502020204030204"/>
              </a:rPr>
              <a:t>[■]    World Wide Web Services</a:t>
            </a:r>
            <a:endParaRPr lang="en-US" sz="1400">
              <a:solidFill>
                <a:srgbClr val="332F38"/>
              </a:solidFill>
              <a:latin typeface="Calibri" panose="020F0502020204030204"/>
            </a:endParaRPr>
          </a:p>
        </p:txBody>
      </p:sp>
      <p:sp>
        <p:nvSpPr>
          <p:cNvPr id="12" name="Rectangles 11"/>
          <p:cNvSpPr/>
          <p:nvPr/>
        </p:nvSpPr>
        <p:spPr>
          <a:xfrm>
            <a:off x="6288024" y="3919728"/>
            <a:ext cx="3258312" cy="469392"/>
          </a:xfrm>
          <a:prstGeom prst="rect">
            <a:avLst/>
          </a:prstGeom>
        </p:spPr>
        <p:txBody>
          <a:bodyPr lIns="0" tIns="0" rIns="0" bIns="0">
            <a:noAutofit/>
          </a:bodyPr>
          <a:p>
            <a:pPr indent="-457200">
              <a:lnSpc>
                <a:spcPts val="2090"/>
              </a:lnSpc>
            </a:pPr>
            <a:r>
              <a:rPr lang="en-US" sz="1300" spc="-100">
                <a:solidFill>
                  <a:srgbClr val="747474"/>
                </a:solidFill>
                <a:latin typeface="Constantia" panose="02030602050306030303"/>
              </a:rPr>
              <a:t>B </a:t>
            </a:r>
            <a:r>
              <a:rPr lang="en-US" sz="2200" b="1">
                <a:solidFill>
                  <a:srgbClr val="332F38"/>
                </a:solidFill>
                <a:latin typeface="Calibri" panose="020F0502020204030204"/>
              </a:rPr>
              <a:t>0 </a:t>
            </a:r>
            <a:r>
              <a:rPr lang="en-US" sz="1400">
                <a:solidFill>
                  <a:srgbClr val="332F38"/>
                </a:solidFill>
                <a:latin typeface="Calibri" panose="020F0502020204030204"/>
              </a:rPr>
              <a:t>Application Development Features </a:t>
            </a:r>
            <a:r>
              <a:rPr lang="en-US" sz="2200" b="1" u="sng">
                <a:solidFill>
                  <a:srgbClr val="332F38"/>
                </a:solidFill>
                <a:latin typeface="Calibri" panose="020F0502020204030204"/>
              </a:rPr>
              <a:t>0</a:t>
            </a:r>
            <a:r>
              <a:rPr lang="en-US" sz="2200" b="1">
                <a:solidFill>
                  <a:srgbClr val="332F38"/>
                </a:solidFill>
                <a:latin typeface="Calibri" panose="020F0502020204030204"/>
              </a:rPr>
              <a:t>    </a:t>
            </a:r>
            <a:r>
              <a:rPr lang="en-US" sz="1400">
                <a:solidFill>
                  <a:srgbClr val="332F38"/>
                </a:solidFill>
                <a:latin typeface="Calibri" panose="020F0502020204030204"/>
              </a:rPr>
              <a:t>.NET Extensibility 3.5</a:t>
            </a:r>
            <a:endParaRPr lang="en-US" sz="1400">
              <a:solidFill>
                <a:srgbClr val="332F38"/>
              </a:solidFill>
              <a:latin typeface="Calibri" panose="020F0502020204030204"/>
            </a:endParaRPr>
          </a:p>
        </p:txBody>
      </p:sp>
      <p:sp>
        <p:nvSpPr>
          <p:cNvPr id="13" name="Rectangles 12"/>
          <p:cNvSpPr/>
          <p:nvPr/>
        </p:nvSpPr>
        <p:spPr>
          <a:xfrm>
            <a:off x="6745224" y="4453128"/>
            <a:ext cx="1993392" cy="201168"/>
          </a:xfrm>
          <a:prstGeom prst="rect">
            <a:avLst/>
          </a:prstGeom>
        </p:spPr>
        <p:txBody>
          <a:bodyPr wrap="none" lIns="0" tIns="0" rIns="0" bIns="0">
            <a:noAutofit/>
          </a:bodyPr>
          <a:p>
            <a:pPr indent="0" algn="just">
              <a:lnSpc>
                <a:spcPts val="2090"/>
              </a:lnSpc>
            </a:pPr>
            <a:r>
              <a:rPr lang="en-US" sz="2200" b="1">
                <a:solidFill>
                  <a:srgbClr val="332F38"/>
                </a:solidFill>
                <a:latin typeface="Calibri" panose="020F0502020204030204"/>
              </a:rPr>
              <a:t>0    </a:t>
            </a:r>
            <a:r>
              <a:rPr lang="en-US" sz="1400">
                <a:solidFill>
                  <a:srgbClr val="332F38"/>
                </a:solidFill>
                <a:latin typeface="Calibri" panose="020F0502020204030204"/>
              </a:rPr>
              <a:t>.NET Extensibility 4.8</a:t>
            </a:r>
            <a:endParaRPr lang="en-US" sz="1400">
              <a:solidFill>
                <a:srgbClr val="332F38"/>
              </a:solidFill>
              <a:latin typeface="Calibri" panose="020F0502020204030204"/>
            </a:endParaRPr>
          </a:p>
        </p:txBody>
      </p:sp>
      <p:sp>
        <p:nvSpPr>
          <p:cNvPr id="14" name="Rectangles 13"/>
          <p:cNvSpPr/>
          <p:nvPr/>
        </p:nvSpPr>
        <p:spPr>
          <a:xfrm>
            <a:off x="6742176" y="4721352"/>
            <a:ext cx="2261616" cy="457200"/>
          </a:xfrm>
          <a:prstGeom prst="rect">
            <a:avLst/>
          </a:prstGeom>
        </p:spPr>
        <p:txBody>
          <a:bodyPr lIns="0" tIns="0" rIns="0" bIns="0">
            <a:noAutofit/>
          </a:bodyPr>
          <a:p>
            <a:pPr indent="0">
              <a:lnSpc>
                <a:spcPts val="2090"/>
              </a:lnSpc>
            </a:pPr>
            <a:r>
              <a:rPr lang="en-US" sz="1400">
                <a:solidFill>
                  <a:srgbClr val="332F38"/>
                </a:solidFill>
                <a:latin typeface="Calibri" panose="020F0502020204030204"/>
              </a:rPr>
              <a:t>0 Application Initialization </a:t>
            </a:r>
            <a:r>
              <a:rPr lang="en-US" sz="2200" b="1">
                <a:solidFill>
                  <a:srgbClr val="332F38"/>
                </a:solidFill>
                <a:latin typeface="Calibri" panose="020F0502020204030204"/>
              </a:rPr>
              <a:t>0    </a:t>
            </a:r>
            <a:r>
              <a:rPr lang="en-US" sz="1400">
                <a:solidFill>
                  <a:srgbClr val="332F38"/>
                </a:solidFill>
                <a:latin typeface="Calibri" panose="020F0502020204030204"/>
              </a:rPr>
              <a:t>ASP</a:t>
            </a:r>
            <a:endParaRPr lang="en-US" sz="1400">
              <a:solidFill>
                <a:srgbClr val="332F38"/>
              </a:solidFill>
              <a:latin typeface="Calibri" panose="020F0502020204030204"/>
            </a:endParaRPr>
          </a:p>
        </p:txBody>
      </p:sp>
      <p:sp>
        <p:nvSpPr>
          <p:cNvPr id="15" name="Rectangles 14"/>
          <p:cNvSpPr/>
          <p:nvPr/>
        </p:nvSpPr>
        <p:spPr>
          <a:xfrm>
            <a:off x="6742176" y="5254752"/>
            <a:ext cx="1374648" cy="192024"/>
          </a:xfrm>
          <a:prstGeom prst="rect">
            <a:avLst/>
          </a:prstGeom>
        </p:spPr>
        <p:txBody>
          <a:bodyPr wrap="none" lIns="0" tIns="0" rIns="0" bIns="0">
            <a:noAutofit/>
          </a:bodyPr>
          <a:p>
            <a:pPr indent="0" algn="just">
              <a:lnSpc>
                <a:spcPts val="2090"/>
              </a:lnSpc>
            </a:pPr>
            <a:r>
              <a:rPr lang="en-US" sz="2200" b="1">
                <a:solidFill>
                  <a:srgbClr val="332F38"/>
                </a:solidFill>
                <a:latin typeface="Calibri" panose="020F0502020204030204"/>
              </a:rPr>
              <a:t>0    </a:t>
            </a:r>
            <a:r>
              <a:rPr lang="en-US" sz="1400">
                <a:solidFill>
                  <a:srgbClr val="332F38"/>
                </a:solidFill>
                <a:latin typeface="Calibri" panose="020F0502020204030204"/>
              </a:rPr>
              <a:t>ASP.NET 3.5</a:t>
            </a:r>
            <a:endParaRPr lang="en-US" sz="1400">
              <a:solidFill>
                <a:srgbClr val="332F38"/>
              </a:solidFill>
              <a:latin typeface="Calibri" panose="020F0502020204030204"/>
            </a:endParaRPr>
          </a:p>
        </p:txBody>
      </p:sp>
      <p:sp>
        <p:nvSpPr>
          <p:cNvPr id="16" name="Rectangles 15"/>
          <p:cNvSpPr/>
          <p:nvPr/>
        </p:nvSpPr>
        <p:spPr>
          <a:xfrm>
            <a:off x="6742176" y="5519928"/>
            <a:ext cx="1377696" cy="192024"/>
          </a:xfrm>
          <a:prstGeom prst="rect">
            <a:avLst/>
          </a:prstGeom>
        </p:spPr>
        <p:txBody>
          <a:bodyPr wrap="none" lIns="0" tIns="0" rIns="0" bIns="0">
            <a:noAutofit/>
          </a:bodyPr>
          <a:p>
            <a:pPr indent="0" algn="just">
              <a:lnSpc>
                <a:spcPts val="2090"/>
              </a:lnSpc>
            </a:pPr>
            <a:r>
              <a:rPr lang="en-US" sz="2200" b="1">
                <a:solidFill>
                  <a:srgbClr val="332F38"/>
                </a:solidFill>
                <a:latin typeface="Calibri" panose="020F0502020204030204"/>
              </a:rPr>
              <a:t>0    </a:t>
            </a:r>
            <a:r>
              <a:rPr lang="en-US" sz="1400">
                <a:solidFill>
                  <a:srgbClr val="332F38"/>
                </a:solidFill>
                <a:latin typeface="Calibri" panose="020F0502020204030204"/>
              </a:rPr>
              <a:t>ASP.NET 4.8</a:t>
            </a:r>
            <a:endParaRPr lang="en-US" sz="1400">
              <a:solidFill>
                <a:srgbClr val="332F38"/>
              </a:solidFill>
              <a:latin typeface="Calibri" panose="020F0502020204030204"/>
            </a:endParaRPr>
          </a:p>
        </p:txBody>
      </p:sp>
      <p:sp>
        <p:nvSpPr>
          <p:cNvPr id="17" name="Rectangles 16"/>
          <p:cNvSpPr/>
          <p:nvPr/>
        </p:nvSpPr>
        <p:spPr>
          <a:xfrm>
            <a:off x="6742176" y="5788152"/>
            <a:ext cx="722376" cy="192024"/>
          </a:xfrm>
          <a:prstGeom prst="rect">
            <a:avLst/>
          </a:prstGeom>
        </p:spPr>
        <p:txBody>
          <a:bodyPr wrap="none" lIns="0" tIns="0" rIns="0" bIns="0">
            <a:noAutofit/>
          </a:bodyPr>
          <a:p>
            <a:pPr indent="0" algn="just">
              <a:lnSpc>
                <a:spcPts val="2090"/>
              </a:lnSpc>
            </a:pPr>
            <a:r>
              <a:rPr lang="en-US" sz="2200" b="1">
                <a:solidFill>
                  <a:srgbClr val="332F38"/>
                </a:solidFill>
                <a:latin typeface="Calibri" panose="020F0502020204030204"/>
              </a:rPr>
              <a:t>0    </a:t>
            </a:r>
            <a:r>
              <a:rPr lang="en-US" sz="1400">
                <a:solidFill>
                  <a:srgbClr val="332F38"/>
                </a:solidFill>
                <a:latin typeface="Calibri" panose="020F0502020204030204"/>
              </a:rPr>
              <a:t>CGI</a:t>
            </a:r>
            <a:endParaRPr lang="en-US" sz="1400">
              <a:solidFill>
                <a:srgbClr val="332F38"/>
              </a:solidFill>
              <a:latin typeface="Calibri" panose="020F0502020204030204"/>
            </a:endParaRPr>
          </a:p>
        </p:txBody>
      </p:sp>
      <p:sp>
        <p:nvSpPr>
          <p:cNvPr id="18" name="Rectangles 17"/>
          <p:cNvSpPr/>
          <p:nvPr/>
        </p:nvSpPr>
        <p:spPr>
          <a:xfrm>
            <a:off x="5690616" y="6053328"/>
            <a:ext cx="4681728" cy="70104"/>
          </a:xfrm>
          <a:prstGeom prst="rect">
            <a:avLst/>
          </a:prstGeom>
        </p:spPr>
        <p:txBody>
          <a:bodyPr wrap="none" lIns="0" tIns="0" rIns="0" bIns="0">
            <a:noAutofit/>
          </a:bodyPr>
          <a:p>
            <a:pPr indent="0" algn="just"/>
            <a:r>
              <a:rPr lang="en-US" sz="1700" spc="-100">
                <a:solidFill>
                  <a:srgbClr val="888888"/>
                </a:solidFill>
                <a:latin typeface="Consolas" panose="020B0609020204030204"/>
              </a:rPr>
              <a:t>_</a:t>
            </a:r>
            <a:r>
              <a:rPr lang="en-US" sz="1700" spc="-100">
                <a:solidFill>
                  <a:srgbClr val="545454"/>
                </a:solidFill>
                <a:latin typeface="Consolas" panose="020B0609020204030204"/>
              </a:rPr>
              <a:t>i—i</a:t>
            </a:r>
            <a:r>
              <a:rPr lang="en-US" sz="1700" spc="-100">
                <a:solidFill>
                  <a:srgbClr val="888888"/>
                </a:solidFill>
                <a:latin typeface="Consolas" panose="020B0609020204030204"/>
              </a:rPr>
              <a:t>-</a:t>
            </a:r>
            <a:r>
              <a:rPr lang="en-US" sz="1700" spc="-100">
                <a:solidFill>
                  <a:srgbClr val="332F38"/>
                </a:solidFill>
                <a:latin typeface="Consolas" panose="020B0609020204030204"/>
              </a:rPr>
              <a:t>------</a:t>
            </a:r>
            <a:r>
              <a:rPr lang="en-US" sz="1700" spc="-100">
                <a:solidFill>
                  <a:srgbClr val="888888"/>
                </a:solidFill>
                <a:latin typeface="Consolas" panose="020B0609020204030204"/>
              </a:rPr>
              <a:t>---</a:t>
            </a:r>
            <a:endParaRPr lang="en-US" sz="1700" spc="-100">
              <a:solidFill>
                <a:srgbClr val="888888"/>
              </a:solidFill>
              <a:latin typeface="Consolas" panose="020B0609020204030204"/>
            </a:endParaRPr>
          </a:p>
        </p:txBody>
      </p:sp>
      <p:sp>
        <p:nvSpPr>
          <p:cNvPr id="19" name="Rectangles 18"/>
          <p:cNvSpPr/>
          <p:nvPr/>
        </p:nvSpPr>
        <p:spPr>
          <a:xfrm>
            <a:off x="10134600" y="6358128"/>
            <a:ext cx="219456" cy="124968"/>
          </a:xfrm>
          <a:prstGeom prst="rect">
            <a:avLst/>
          </a:prstGeom>
        </p:spPr>
        <p:txBody>
          <a:bodyPr wrap="none" lIns="0" tIns="0" rIns="0" bIns="0">
            <a:noAutofit/>
          </a:bodyPr>
          <a:p>
            <a:pPr indent="0" algn="r"/>
            <a:r>
              <a:rPr lang="en-US" sz="1400">
                <a:solidFill>
                  <a:srgbClr val="332F38"/>
                </a:solidFill>
                <a:latin typeface="Calibri" panose="020F0502020204030204"/>
              </a:rPr>
              <a:t>OK</a:t>
            </a:r>
            <a:endParaRPr lang="en-US" sz="1400">
              <a:solidFill>
                <a:srgbClr val="332F38"/>
              </a:solidFill>
              <a:latin typeface="Calibri" panose="020F0502020204030204"/>
            </a:endParaRPr>
          </a:p>
        </p:txBody>
      </p:sp>
      <p:sp>
        <p:nvSpPr>
          <p:cNvPr id="20" name="Rectangles 19"/>
          <p:cNvSpPr/>
          <p:nvPr/>
        </p:nvSpPr>
        <p:spPr>
          <a:xfrm>
            <a:off x="11183112" y="6330696"/>
            <a:ext cx="505968" cy="173736"/>
          </a:xfrm>
          <a:prstGeom prst="rect">
            <a:avLst/>
          </a:prstGeom>
          <a:solidFill>
            <a:srgbClr val="E6E6E6"/>
          </a:solidFill>
        </p:spPr>
        <p:txBody>
          <a:bodyPr wrap="none" lIns="0" tIns="0" rIns="0" bIns="0">
            <a:noAutofit/>
          </a:bodyPr>
          <a:p>
            <a:pPr indent="0"/>
            <a:r>
              <a:rPr lang="en-US" sz="1400">
                <a:solidFill>
                  <a:srgbClr val="332F38"/>
                </a:solidFill>
                <a:latin typeface="Calibri" panose="020F0502020204030204"/>
              </a:rPr>
              <a:t>Cancel</a:t>
            </a:r>
            <a:endParaRPr lang="en-US" sz="1400">
              <a:solidFill>
                <a:srgbClr val="332F3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0768"/>
            <a:ext cx="10296144" cy="5062728"/>
          </a:xfrm>
          <a:prstGeom prst="rect">
            <a:avLst/>
          </a:prstGeom>
        </p:spPr>
        <p:txBody>
          <a:bodyPr lIns="0" tIns="0" rIns="0" bIns="0">
            <a:noAutofit/>
          </a:bodyPr>
          <a:p>
            <a:pPr indent="0">
              <a:spcAft>
                <a:spcPts val="2520"/>
              </a:spcAft>
            </a:pPr>
            <a:r>
              <a:rPr lang="en-US" sz="4300">
                <a:latin typeface="Calibri" panose="020F0502020204030204"/>
              </a:rPr>
              <a:t>Access Specifiers</a:t>
            </a:r>
            <a:endParaRPr lang="en-US" sz="4300">
              <a:latin typeface="Calibri" panose="020F0502020204030204"/>
            </a:endParaRPr>
          </a:p>
          <a:p>
            <a:pPr marL="254000" indent="-254000" algn="just">
              <a:lnSpc>
                <a:spcPts val="3025"/>
              </a:lnSpc>
              <a:spcAft>
                <a:spcPts val="630"/>
              </a:spcAft>
            </a:pPr>
            <a:r>
              <a:rPr lang="en-US" sz="2600">
                <a:latin typeface="Calibri" panose="020F0502020204030204"/>
              </a:rPr>
              <a:t>•Encapsulation, in object oriented programming methodology, </a:t>
            </a:r>
            <a:r>
              <a:rPr lang="en-US" sz="2600">
                <a:solidFill>
                  <a:srgbClr val="FC0000"/>
                </a:solidFill>
                <a:latin typeface="Calibri" panose="020F0502020204030204"/>
              </a:rPr>
              <a:t>prevents access </a:t>
            </a:r>
            <a:r>
              <a:rPr lang="en-US" sz="2600">
                <a:latin typeface="Calibri" panose="020F0502020204030204"/>
              </a:rPr>
              <a:t>to implementation details.</a:t>
            </a:r>
            <a:endParaRPr lang="en-US" sz="2600">
              <a:latin typeface="Calibri" panose="020F0502020204030204"/>
            </a:endParaRPr>
          </a:p>
          <a:p>
            <a:pPr marL="254000" indent="-254000" algn="just">
              <a:lnSpc>
                <a:spcPts val="3025"/>
              </a:lnSpc>
              <a:spcAft>
                <a:spcPts val="630"/>
              </a:spcAft>
            </a:pPr>
            <a:r>
              <a:rPr lang="en-US" sz="2600" b="1">
                <a:latin typeface="Calibri" panose="020F0502020204030204"/>
              </a:rPr>
              <a:t>•Abstraction </a:t>
            </a:r>
            <a:r>
              <a:rPr lang="en-US" sz="2600">
                <a:latin typeface="Calibri" panose="020F0502020204030204"/>
              </a:rPr>
              <a:t>allows making </a:t>
            </a:r>
            <a:r>
              <a:rPr lang="en-US" sz="2600">
                <a:solidFill>
                  <a:srgbClr val="FC0000"/>
                </a:solidFill>
                <a:latin typeface="Calibri" panose="020F0502020204030204"/>
              </a:rPr>
              <a:t>relevant information visible </a:t>
            </a:r>
            <a:r>
              <a:rPr lang="en-US" sz="2600">
                <a:latin typeface="Calibri" panose="020F0502020204030204"/>
              </a:rPr>
              <a:t>and </a:t>
            </a:r>
            <a:r>
              <a:rPr lang="en-US" sz="2600" b="1">
                <a:latin typeface="Calibri" panose="020F0502020204030204"/>
              </a:rPr>
              <a:t>encapsulation </a:t>
            </a:r>
            <a:r>
              <a:rPr lang="en-US" sz="2600">
                <a:latin typeface="Calibri" panose="020F0502020204030204"/>
              </a:rPr>
              <a:t>enables a programmer to </a:t>
            </a:r>
            <a:r>
              <a:rPr lang="en-US" sz="2600">
                <a:solidFill>
                  <a:srgbClr val="FC0000"/>
                </a:solidFill>
                <a:latin typeface="Calibri" panose="020F0502020204030204"/>
              </a:rPr>
              <a:t>implement the desired level of abstraction.</a:t>
            </a:r>
            <a:endParaRPr lang="en-US" sz="2600">
              <a:solidFill>
                <a:srgbClr val="FC0000"/>
              </a:solidFill>
              <a:latin typeface="Calibri" panose="020F0502020204030204"/>
            </a:endParaRPr>
          </a:p>
          <a:p>
            <a:pPr marL="254000" indent="-254000" algn="just">
              <a:spcAft>
                <a:spcPts val="630"/>
              </a:spcAft>
            </a:pPr>
            <a:r>
              <a:rPr lang="en-US" sz="2600">
                <a:latin typeface="Calibri" panose="020F0502020204030204"/>
              </a:rPr>
              <a:t>•C# supports the following access specifiers:</a:t>
            </a:r>
            <a:endParaRPr lang="en-US" sz="2600">
              <a:latin typeface="Calibri" panose="020F0502020204030204"/>
            </a:endParaRPr>
          </a:p>
          <a:p>
            <a:pPr marL="914400" indent="0" algn="just">
              <a:lnSpc>
                <a:spcPts val="2640"/>
              </a:lnSpc>
            </a:pPr>
            <a:r>
              <a:rPr lang="en-US" sz="1900" b="1">
                <a:solidFill>
                  <a:srgbClr val="00AD50"/>
                </a:solidFill>
                <a:latin typeface="Calibri" panose="020F0502020204030204"/>
              </a:rPr>
              <a:t>□    Public</a:t>
            </a:r>
            <a:endParaRPr lang="en-US" sz="1900" b="1">
              <a:solidFill>
                <a:srgbClr val="00AD50"/>
              </a:solidFill>
              <a:latin typeface="Calibri" panose="020F0502020204030204"/>
            </a:endParaRPr>
          </a:p>
          <a:p>
            <a:pPr marL="914400" indent="0" algn="just">
              <a:lnSpc>
                <a:spcPts val="2640"/>
              </a:lnSpc>
            </a:pPr>
            <a:r>
              <a:rPr lang="en-US" sz="1900" b="1">
                <a:solidFill>
                  <a:srgbClr val="00AD50"/>
                </a:solidFill>
                <a:latin typeface="Calibri" panose="020F0502020204030204"/>
              </a:rPr>
              <a:t>□    Private</a:t>
            </a:r>
            <a:endParaRPr lang="en-US" sz="1900" b="1">
              <a:solidFill>
                <a:srgbClr val="00AD50"/>
              </a:solidFill>
              <a:latin typeface="Calibri" panose="020F0502020204030204"/>
            </a:endParaRPr>
          </a:p>
          <a:p>
            <a:pPr marL="914400" indent="0" algn="just">
              <a:lnSpc>
                <a:spcPts val="2640"/>
              </a:lnSpc>
            </a:pPr>
            <a:r>
              <a:rPr lang="en-US" sz="1900" b="1">
                <a:solidFill>
                  <a:srgbClr val="00AD50"/>
                </a:solidFill>
                <a:latin typeface="Calibri" panose="020F0502020204030204"/>
              </a:rPr>
              <a:t>□    Protected</a:t>
            </a:r>
            <a:endParaRPr lang="en-US" sz="1900" b="1">
              <a:solidFill>
                <a:srgbClr val="00AD50"/>
              </a:solidFill>
              <a:latin typeface="Calibri" panose="020F0502020204030204"/>
            </a:endParaRPr>
          </a:p>
          <a:p>
            <a:pPr marL="914400" indent="0" algn="just">
              <a:lnSpc>
                <a:spcPts val="2640"/>
              </a:lnSpc>
            </a:pPr>
            <a:r>
              <a:rPr lang="en-US" sz="1900" b="1">
                <a:solidFill>
                  <a:srgbClr val="00AD50"/>
                </a:solidFill>
                <a:latin typeface="Calibri" panose="020F0502020204030204"/>
              </a:rPr>
              <a:t>□    Internal</a:t>
            </a:r>
            <a:endParaRPr lang="en-US" sz="1900" b="1">
              <a:solidFill>
                <a:srgbClr val="00AD50"/>
              </a:solidFill>
              <a:latin typeface="Calibri" panose="020F0502020204030204"/>
            </a:endParaRPr>
          </a:p>
          <a:p>
            <a:pPr marL="914400" indent="0" algn="just">
              <a:lnSpc>
                <a:spcPts val="2640"/>
              </a:lnSpc>
            </a:pPr>
            <a:r>
              <a:rPr lang="en-US" sz="1900" b="1">
                <a:solidFill>
                  <a:srgbClr val="00AD50"/>
                </a:solidFill>
                <a:latin typeface="Calibri" panose="020F0502020204030204"/>
              </a:rPr>
              <a:t>□    Protected internal</a:t>
            </a:r>
            <a:endParaRPr lang="en-US" sz="1900" b="1">
              <a:solidFill>
                <a:srgbClr val="00AD50"/>
              </a:solidFill>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26136" y="240792"/>
            <a:ext cx="6123432" cy="515112"/>
          </a:xfrm>
          <a:prstGeom prst="rect">
            <a:avLst/>
          </a:prstGeom>
        </p:spPr>
        <p:txBody>
          <a:bodyPr wrap="none" lIns="0" tIns="0" rIns="0" bIns="0">
            <a:noAutofit/>
          </a:bodyPr>
          <a:p>
            <a:pPr indent="0"/>
            <a:r>
              <a:rPr lang="en-US" sz="4200">
                <a:latin typeface="Calibri" panose="020F0502020204030204"/>
              </a:rPr>
              <a:t>Deploying MVC Application</a:t>
            </a:r>
            <a:endParaRPr lang="en-US" sz="4200">
              <a:latin typeface="Calibri" panose="020F0502020204030204"/>
            </a:endParaRPr>
          </a:p>
        </p:txBody>
      </p:sp>
      <p:sp>
        <p:nvSpPr>
          <p:cNvPr id="3" name="Rectangles 2"/>
          <p:cNvSpPr/>
          <p:nvPr/>
        </p:nvSpPr>
        <p:spPr>
          <a:xfrm>
            <a:off x="609600" y="1197864"/>
            <a:ext cx="3566160" cy="664464"/>
          </a:xfrm>
          <a:prstGeom prst="rect">
            <a:avLst/>
          </a:prstGeom>
        </p:spPr>
        <p:txBody>
          <a:bodyPr lIns="0" tIns="0" rIns="0" bIns="0">
            <a:noAutofit/>
          </a:bodyPr>
          <a:p>
            <a:pPr indent="0" algn="just">
              <a:lnSpc>
                <a:spcPts val="3025"/>
              </a:lnSpc>
            </a:pPr>
            <a:r>
              <a:rPr lang="en-US" sz="2600">
                <a:latin typeface="Calibri" panose="020F0502020204030204"/>
              </a:rPr>
              <a:t>6. Start IIS Manager with Administrator</a:t>
            </a:r>
            <a:endParaRPr lang="en-US" sz="2600">
              <a:latin typeface="Calibri" panose="020F0502020204030204"/>
            </a:endParaRPr>
          </a:p>
        </p:txBody>
      </p:sp>
      <p:graphicFrame>
        <p:nvGraphicFramePr>
          <p:cNvPr id="4" name="Table 3"/>
          <p:cNvGraphicFramePr>
            <a:graphicFrameLocks noGrp="1"/>
          </p:cNvGraphicFramePr>
          <p:nvPr/>
        </p:nvGraphicFramePr>
        <p:xfrm>
          <a:off x="4459224" y="1359408"/>
          <a:ext cx="7388352" cy="3880104"/>
        </p:xfrm>
        <a:graphic>
          <a:graphicData uri="http://schemas.openxmlformats.org/drawingml/2006/table">
            <a:tbl>
              <a:tblPr/>
              <a:tblGrid>
                <a:gridCol w="2801112"/>
                <a:gridCol w="536448"/>
                <a:gridCol w="496824"/>
                <a:gridCol w="3553968"/>
              </a:tblGrid>
              <a:tr h="320040">
                <a:tc>
                  <a:txBody>
                    <a:bodyPr>
                      <a:spAutoFit/>
                    </a:bodyPr>
                    <a:p>
                      <a:pPr indent="0"/>
                      <a:r>
                        <a:rPr lang="en-US" sz="900">
                          <a:latin typeface="Calibri" panose="020F0502020204030204"/>
                        </a:rPr>
                        <a:t>Best match</a:t>
                      </a:r>
                      <a:endParaRPr lang="en-US" sz="900">
                        <a:latin typeface="Calibri" panose="020F0502020204030204"/>
                      </a:endParaRPr>
                    </a:p>
                  </a:txBody>
                  <a:tcPr marL="0" marR="0" marT="0" marB="0" anchor="ctr">
                    <a:solidFill>
                      <a:srgbClr val="E6E6E6"/>
                    </a:solidFill>
                  </a:tcPr>
                </a:tc>
                <a:tc>
                  <a:txBody>
                    <a:bodyPr>
                      <a:spAutoFit/>
                    </a:bodyPr>
                    <a:p>
                      <a:endParaRPr sz="1600"/>
                    </a:p>
                  </a:txBody>
                  <a:tcPr marL="0" marR="0" marT="0" marB="0">
                    <a:solidFill>
                      <a:srgbClr val="E6E6E6"/>
                    </a:solidFill>
                  </a:tcPr>
                </a:tc>
                <a:tc>
                  <a:txBody>
                    <a:bodyPr>
                      <a:spAutoFit/>
                    </a:bodyPr>
                    <a:p>
                      <a:endParaRPr sz="1600"/>
                    </a:p>
                  </a:txBody>
                  <a:tcPr marL="0" marR="0" marT="0" marB="0"/>
                </a:tc>
                <a:tc>
                  <a:txBody>
                    <a:bodyPr>
                      <a:spAutoFit/>
                    </a:bodyPr>
                    <a:p>
                      <a:endParaRPr sz="1600"/>
                    </a:p>
                  </a:txBody>
                  <a:tcPr marL="0" marR="0" marT="0" marB="0"/>
                </a:tc>
              </a:tr>
              <a:tr h="298704">
                <a:tc>
                  <a:txBody>
                    <a:bodyPr>
                      <a:spAutoFit/>
                    </a:bodyPr>
                    <a:p>
                      <a:pPr marL="495300" indent="0"/>
                      <a:r>
                        <a:rPr lang="en-US" sz="1050">
                          <a:solidFill>
                            <a:srgbClr val="1C1929"/>
                          </a:solidFill>
                          <a:latin typeface="Arial" panose="020B0604020202020204"/>
                        </a:rPr>
                        <a:t>Internet Information Services (IIS)</a:t>
                      </a:r>
                      <a:endParaRPr lang="en-US" sz="1050">
                        <a:solidFill>
                          <a:srgbClr val="1C1929"/>
                        </a:solidFill>
                        <a:latin typeface="Arial" panose="020B0604020202020204"/>
                      </a:endParaRPr>
                    </a:p>
                  </a:txBody>
                  <a:tcPr marL="0" marR="0" marT="0" marB="0" anchor="b">
                    <a:solidFill>
                      <a:srgbClr val="B5D7E7"/>
                    </a:solidFill>
                  </a:tcPr>
                </a:tc>
                <a:tc>
                  <a:txBody>
                    <a:bodyPr>
                      <a:spAutoFit/>
                    </a:bodyPr>
                    <a:p>
                      <a:endParaRPr sz="1500"/>
                    </a:p>
                  </a:txBody>
                  <a:tcPr marL="0" marR="0" marT="0" marB="0">
                    <a:solidFill>
                      <a:srgbClr val="B5D7E7"/>
                    </a:solidFill>
                  </a:tcPr>
                </a:tc>
                <a:tc>
                  <a:txBody>
                    <a:bodyPr>
                      <a:spAutoFit/>
                    </a:bodyPr>
                    <a:p>
                      <a:endParaRPr sz="1500"/>
                    </a:p>
                  </a:txBody>
                  <a:tcPr marL="0" marR="0" marT="0" marB="0"/>
                </a:tc>
                <a:tc>
                  <a:txBody>
                    <a:bodyPr>
                      <a:spAutoFit/>
                    </a:bodyPr>
                    <a:p>
                      <a:endParaRPr sz="1500"/>
                    </a:p>
                  </a:txBody>
                  <a:tcPr marL="0" marR="0" marT="0" marB="0"/>
                </a:tc>
              </a:tr>
              <a:tr h="515112">
                <a:tc>
                  <a:txBody>
                    <a:bodyPr>
                      <a:spAutoFit/>
                    </a:bodyPr>
                    <a:p>
                      <a:pPr marL="495300" indent="0">
                        <a:spcAft>
                          <a:spcPts val="630"/>
                        </a:spcAft>
                      </a:pPr>
                      <a:r>
                        <a:rPr lang="en-US" sz="1050">
                          <a:solidFill>
                            <a:srgbClr val="1C1929"/>
                          </a:solidFill>
                          <a:latin typeface="Arial" panose="020B0604020202020204"/>
                        </a:rPr>
                        <a:t>Manager</a:t>
                      </a:r>
                      <a:endParaRPr lang="en-US" sz="1050">
                        <a:solidFill>
                          <a:srgbClr val="1C1929"/>
                        </a:solidFill>
                        <a:latin typeface="Arial" panose="020B0604020202020204"/>
                      </a:endParaRPr>
                    </a:p>
                    <a:p>
                      <a:pPr marL="495300" indent="0"/>
                      <a:r>
                        <a:rPr lang="en-US" sz="850">
                          <a:solidFill>
                            <a:srgbClr val="445F68"/>
                          </a:solidFill>
                          <a:latin typeface="Calibri" panose="020F0502020204030204"/>
                        </a:rPr>
                        <a:t>App</a:t>
                      </a:r>
                      <a:endParaRPr lang="en-US" sz="850">
                        <a:solidFill>
                          <a:srgbClr val="445F68"/>
                        </a:solidFill>
                        <a:latin typeface="Calibri" panose="020F0502020204030204"/>
                      </a:endParaRPr>
                    </a:p>
                  </a:txBody>
                  <a:tcPr marL="0" marR="0" marT="0" marB="0">
                    <a:solidFill>
                      <a:srgbClr val="B5D7E7"/>
                    </a:solidFill>
                  </a:tcPr>
                </a:tc>
                <a:tc>
                  <a:txBody>
                    <a:bodyPr>
                      <a:spAutoFit/>
                    </a:bodyPr>
                    <a:p>
                      <a:endParaRPr sz="2500"/>
                    </a:p>
                  </a:txBody>
                  <a:tcPr marL="0" marR="0" marT="0" marB="0">
                    <a:solidFill>
                      <a:srgbClr val="B5D7E7"/>
                    </a:solidFill>
                  </a:tcPr>
                </a:tc>
                <a:tc>
                  <a:txBody>
                    <a:bodyPr>
                      <a:spAutoFit/>
                    </a:bodyPr>
                    <a:p>
                      <a:endParaRPr sz="2500"/>
                    </a:p>
                  </a:txBody>
                  <a:tcPr marL="0" marR="0" marT="0" marB="0"/>
                </a:tc>
                <a:tc>
                  <a:txBody>
                    <a:bodyPr>
                      <a:spAutoFit/>
                    </a:bodyPr>
                    <a:p>
                      <a:endParaRPr sz="2500"/>
                    </a:p>
                  </a:txBody>
                  <a:tcPr marL="0" marR="0" marT="0" marB="0"/>
                </a:tc>
              </a:tr>
              <a:tr h="237744">
                <a:tc>
                  <a:txBody>
                    <a:bodyPr>
                      <a:spAutoFit/>
                    </a:bodyPr>
                    <a:p>
                      <a:pPr indent="0"/>
                      <a:r>
                        <a:rPr lang="en-US" sz="900">
                          <a:latin typeface="Calibri" panose="020F0502020204030204"/>
                        </a:rPr>
                        <a:t>Search the web</a:t>
                      </a:r>
                      <a:endParaRPr lang="en-US" sz="900">
                        <a:latin typeface="Calibri" panose="020F0502020204030204"/>
                      </a:endParaRPr>
                    </a:p>
                  </a:txBody>
                  <a:tcPr marL="0" marR="0" marT="0" marB="0" anchor="b">
                    <a:solidFill>
                      <a:srgbClr val="E6E6E6"/>
                    </a:solidFill>
                  </a:tcPr>
                </a:tc>
                <a:tc>
                  <a:txBody>
                    <a:bodyPr>
                      <a:spAutoFit/>
                    </a:bodyPr>
                    <a:p>
                      <a:endParaRPr sz="1200"/>
                    </a:p>
                  </a:txBody>
                  <a:tcPr marL="0" marR="0" marT="0" marB="0">
                    <a:solidFill>
                      <a:srgbClr val="E6E6E6"/>
                    </a:solidFill>
                  </a:tcPr>
                </a:tc>
                <a:tc gridSpan="2">
                  <a:txBody>
                    <a:bodyPr>
                      <a:spAutoFit/>
                    </a:bodyPr>
                    <a:p>
                      <a:pPr marR="88900" indent="0" algn="ctr"/>
                      <a:r>
                        <a:rPr lang="en-US" sz="1400">
                          <a:latin typeface="Calibri" panose="020F0502020204030204"/>
                        </a:rPr>
                        <a:t>Internet Information Services (IIS) Manager</a:t>
                      </a:r>
                      <a:endParaRPr lang="en-US" sz="1400">
                        <a:latin typeface="Calibri" panose="020F0502020204030204"/>
                      </a:endParaRPr>
                    </a:p>
                  </a:txBody>
                  <a:tcPr marL="0" marR="0" marT="0" marB="0"/>
                </a:tc>
                <a:tc hMerge="1">
                  <a:tcPr marL="0" marR="0" marT="0" marB="0"/>
                </a:tc>
              </a:tr>
              <a:tr h="420624">
                <a:tc>
                  <a:txBody>
                    <a:bodyPr>
                      <a:spAutoFit/>
                    </a:bodyPr>
                    <a:p>
                      <a:pPr indent="0"/>
                      <a:r>
                        <a:rPr lang="en-US" sz="1500" i="1">
                          <a:latin typeface="Arial" panose="020B0604020202020204"/>
                        </a:rPr>
                        <a:t>P</a:t>
                      </a:r>
                      <a:r>
                        <a:rPr lang="en-US" sz="1600">
                          <a:latin typeface="Calibri" panose="020F0502020204030204"/>
                        </a:rPr>
                        <a:t> </a:t>
                      </a:r>
                      <a:r>
                        <a:rPr lang="en-US" sz="1050">
                          <a:latin typeface="Arial" panose="020B0604020202020204"/>
                        </a:rPr>
                        <a:t>MS - </a:t>
                      </a:r>
                      <a:r>
                        <a:rPr lang="en-US" sz="900">
                          <a:solidFill>
                            <a:srgbClr val="747474"/>
                          </a:solidFill>
                          <a:latin typeface="Calibri" panose="020F0502020204030204"/>
                        </a:rPr>
                        <a:t>See web results</a:t>
                      </a:r>
                      <a:endParaRPr lang="en-US" sz="900">
                        <a:solidFill>
                          <a:srgbClr val="747474"/>
                        </a:solidFill>
                        <a:latin typeface="Calibri" panose="020F0502020204030204"/>
                      </a:endParaRPr>
                    </a:p>
                  </a:txBody>
                  <a:tcPr marL="0" marR="0" marT="0" marB="0" anchor="ctr">
                    <a:solidFill>
                      <a:srgbClr val="E6E6E6"/>
                    </a:solidFill>
                  </a:tcPr>
                </a:tc>
                <a:tc>
                  <a:txBody>
                    <a:bodyPr>
                      <a:spAutoFit/>
                    </a:bodyPr>
                    <a:p>
                      <a:pPr marL="190500" indent="0"/>
                      <a:r>
                        <a:rPr lang="en-US" sz="900">
                          <a:solidFill>
                            <a:srgbClr val="5B6B61"/>
                          </a:solidFill>
                          <a:latin typeface="Calibri" panose="020F0502020204030204"/>
                        </a:rPr>
                        <a:t>&gt;</a:t>
                      </a:r>
                      <a:endParaRPr lang="en-US" sz="900">
                        <a:solidFill>
                          <a:srgbClr val="5B6B61"/>
                        </a:solidFill>
                        <a:latin typeface="Calibri" panose="020F0502020204030204"/>
                      </a:endParaRPr>
                    </a:p>
                  </a:txBody>
                  <a:tcPr marL="0" marR="0" marT="0" marB="0" anchor="ctr">
                    <a:solidFill>
                      <a:srgbClr val="E6E6E6"/>
                    </a:solidFill>
                  </a:tcPr>
                </a:tc>
                <a:tc>
                  <a:txBody>
                    <a:bodyPr>
                      <a:spAutoFit/>
                    </a:bodyPr>
                    <a:p>
                      <a:endParaRPr sz="2000"/>
                    </a:p>
                  </a:txBody>
                  <a:tcPr marL="0" marR="0" marT="0" marB="0"/>
                </a:tc>
                <a:tc>
                  <a:txBody>
                    <a:bodyPr>
                      <a:spAutoFit/>
                    </a:bodyPr>
                    <a:p>
                      <a:pPr marL="1460500" indent="0"/>
                      <a:r>
                        <a:rPr lang="en-US" sz="850">
                          <a:solidFill>
                            <a:srgbClr val="747474"/>
                          </a:solidFill>
                          <a:latin typeface="Calibri" panose="020F0502020204030204"/>
                        </a:rPr>
                        <a:t>App</a:t>
                      </a:r>
                      <a:endParaRPr lang="en-US" sz="850">
                        <a:solidFill>
                          <a:srgbClr val="747474"/>
                        </a:solidFill>
                        <a:latin typeface="Calibri" panose="020F0502020204030204"/>
                      </a:endParaRPr>
                    </a:p>
                  </a:txBody>
                  <a:tcPr marL="0" marR="0" marT="0" marB="0"/>
                </a:tc>
              </a:tr>
              <a:tr h="484632">
                <a:tc rowSpan="2">
                  <a:txBody>
                    <a:bodyPr>
                      <a:spAutoFit/>
                    </a:bodyPr>
                    <a:p>
                      <a:pPr marR="1346200" indent="0">
                        <a:lnSpc>
                          <a:spcPts val="2760"/>
                        </a:lnSpc>
                      </a:pPr>
                      <a:r>
                        <a:rPr lang="en-US" sz="1500" i="1">
                          <a:solidFill>
                            <a:srgbClr val="120D18"/>
                          </a:solidFill>
                          <a:latin typeface="Arial" panose="020B0604020202020204"/>
                        </a:rPr>
                        <a:t>P</a:t>
                      </a:r>
                      <a:r>
                        <a:rPr lang="en-US" sz="1600">
                          <a:solidFill>
                            <a:srgbClr val="120D18"/>
                          </a:solidFill>
                          <a:latin typeface="Calibri" panose="020F0502020204030204"/>
                        </a:rPr>
                        <a:t> </a:t>
                      </a:r>
                      <a:r>
                        <a:rPr lang="en-US" sz="1050">
                          <a:solidFill>
                            <a:srgbClr val="120D18"/>
                          </a:solidFill>
                          <a:latin typeface="Arial" panose="020B0604020202020204"/>
                        </a:rPr>
                        <a:t>iiser </a:t>
                      </a:r>
                      <a:r>
                        <a:rPr lang="en-US" sz="1500" i="1">
                          <a:solidFill>
                            <a:srgbClr val="120D18"/>
                          </a:solidFill>
                          <a:latin typeface="Arial" panose="020B0604020202020204"/>
                        </a:rPr>
                        <a:t>P</a:t>
                      </a:r>
                      <a:r>
                        <a:rPr lang="en-US" sz="1600">
                          <a:solidFill>
                            <a:srgbClr val="120D18"/>
                          </a:solidFill>
                          <a:latin typeface="Calibri" panose="020F0502020204030204"/>
                        </a:rPr>
                        <a:t> </a:t>
                      </a:r>
                      <a:r>
                        <a:rPr lang="en-US" sz="1050">
                          <a:solidFill>
                            <a:srgbClr val="120D18"/>
                          </a:solidFill>
                          <a:latin typeface="Arial" panose="020B0604020202020204"/>
                        </a:rPr>
                        <a:t>iisc</a:t>
                      </a:r>
                      <a:endParaRPr lang="en-US" sz="1050">
                        <a:solidFill>
                          <a:srgbClr val="120D18"/>
                        </a:solidFill>
                        <a:latin typeface="Arial" panose="020B0604020202020204"/>
                      </a:endParaRPr>
                    </a:p>
                  </a:txBody>
                  <a:tcPr marL="0" marR="0" marT="0" marB="0" anchor="ctr">
                    <a:solidFill>
                      <a:srgbClr val="E6E6E6"/>
                    </a:solidFill>
                  </a:tcPr>
                </a:tc>
                <a:tc>
                  <a:txBody>
                    <a:bodyPr>
                      <a:spAutoFit/>
                    </a:bodyPr>
                    <a:p>
                      <a:pPr marL="190500" indent="0"/>
                      <a:r>
                        <a:rPr lang="en-US" sz="900">
                          <a:solidFill>
                            <a:srgbClr val="5B6B61"/>
                          </a:solidFill>
                          <a:latin typeface="Calibri" panose="020F0502020204030204"/>
                        </a:rPr>
                        <a:t>&gt;</a:t>
                      </a:r>
                      <a:endParaRPr lang="en-US" sz="900">
                        <a:solidFill>
                          <a:srgbClr val="5B6B61"/>
                        </a:solidFill>
                        <a:latin typeface="Calibri" panose="020F0502020204030204"/>
                      </a:endParaRPr>
                    </a:p>
                  </a:txBody>
                  <a:tcPr marL="0" marR="0" marT="0" marB="0" anchor="ctr">
                    <a:solidFill>
                      <a:srgbClr val="E6E6E6"/>
                    </a:solidFill>
                  </a:tcPr>
                </a:tc>
                <a:tc>
                  <a:txBody>
                    <a:bodyPr>
                      <a:spAutoFit/>
                    </a:bodyPr>
                    <a:p>
                      <a:pPr indent="0" algn="r"/>
                      <a:r>
                        <a:rPr lang="en-US" sz="900" cap="small">
                          <a:solidFill>
                            <a:srgbClr val="2880C3"/>
                          </a:solidFill>
                          <a:latin typeface="Calibri" panose="020F0502020204030204"/>
                        </a:rPr>
                        <a:t>IZj</a:t>
                      </a:r>
                      <a:endParaRPr lang="en-US" sz="900" cap="small">
                        <a:solidFill>
                          <a:srgbClr val="2880C3"/>
                        </a:solidFill>
                        <a:latin typeface="Calibri" panose="020F0502020204030204"/>
                      </a:endParaRPr>
                    </a:p>
                  </a:txBody>
                  <a:tcPr marL="0" marR="0" marT="0" marB="0" anchor="b"/>
                </a:tc>
                <a:tc>
                  <a:txBody>
                    <a:bodyPr>
                      <a:spAutoFit/>
                    </a:bodyPr>
                    <a:p>
                      <a:pPr indent="0"/>
                      <a:r>
                        <a:rPr lang="en-US" sz="850">
                          <a:solidFill>
                            <a:srgbClr val="2E1E1D"/>
                          </a:solidFill>
                          <a:latin typeface="Calibri" panose="020F0502020204030204"/>
                        </a:rPr>
                        <a:t>Open</a:t>
                      </a:r>
                      <a:endParaRPr lang="en-US" sz="850">
                        <a:solidFill>
                          <a:srgbClr val="2E1E1D"/>
                        </a:solidFill>
                        <a:latin typeface="Calibri" panose="020F0502020204030204"/>
                      </a:endParaRPr>
                    </a:p>
                  </a:txBody>
                  <a:tcPr marL="0" marR="0" marT="0" marB="0" anchor="b"/>
                </a:tc>
              </a:tr>
              <a:tr h="310896">
                <a:tc vMerge="1">
                  <a:tcPr marL="0" marR="0" marT="0" marB="0"/>
                </a:tc>
                <a:tc>
                  <a:txBody>
                    <a:bodyPr>
                      <a:spAutoFit/>
                    </a:bodyPr>
                    <a:p>
                      <a:pPr marL="190500" indent="0"/>
                      <a:r>
                        <a:rPr lang="en-US" sz="900">
                          <a:solidFill>
                            <a:srgbClr val="5B6B61"/>
                          </a:solidFill>
                          <a:latin typeface="Calibri" panose="020F0502020204030204"/>
                        </a:rPr>
                        <a:t>&gt;</a:t>
                      </a:r>
                      <a:endParaRPr lang="en-US" sz="900">
                        <a:solidFill>
                          <a:srgbClr val="5B6B61"/>
                        </a:solidFill>
                        <a:latin typeface="Calibri" panose="020F0502020204030204"/>
                      </a:endParaRPr>
                    </a:p>
                  </a:txBody>
                  <a:tcPr marL="0" marR="0" marT="0" marB="0">
                    <a:solidFill>
                      <a:srgbClr val="E6E6E6"/>
                    </a:solidFill>
                  </a:tcPr>
                </a:tc>
                <a:tc>
                  <a:txBody>
                    <a:bodyPr>
                      <a:spAutoFit/>
                    </a:bodyPr>
                    <a:p>
                      <a:pPr indent="0" algn="r"/>
                      <a:r>
                        <a:rPr lang="en-US" sz="1600">
                          <a:solidFill>
                            <a:srgbClr val="408EA2"/>
                          </a:solidFill>
                          <a:latin typeface="Calibri" panose="020F0502020204030204"/>
                        </a:rPr>
                        <a:t>^0</a:t>
                      </a:r>
                      <a:endParaRPr lang="en-US" sz="1600">
                        <a:solidFill>
                          <a:srgbClr val="408EA2"/>
                        </a:solidFill>
                        <a:latin typeface="Calibri" panose="020F0502020204030204"/>
                      </a:endParaRPr>
                    </a:p>
                  </a:txBody>
                  <a:tcPr marL="0" marR="0" marT="0" marB="0">
                    <a:solidFill>
                      <a:srgbClr val="E6E6E6"/>
                    </a:solidFill>
                  </a:tcPr>
                </a:tc>
                <a:tc>
                  <a:txBody>
                    <a:bodyPr>
                      <a:spAutoFit/>
                    </a:bodyPr>
                    <a:p>
                      <a:pPr indent="0"/>
                      <a:r>
                        <a:rPr lang="en-US" sz="850">
                          <a:solidFill>
                            <a:srgbClr val="1C1929"/>
                          </a:solidFill>
                          <a:latin typeface="Calibri" panose="020F0502020204030204"/>
                        </a:rPr>
                        <a:t>Run as administrator</a:t>
                      </a:r>
                      <a:endParaRPr lang="en-US" sz="850">
                        <a:solidFill>
                          <a:srgbClr val="1C1929"/>
                        </a:solidFill>
                        <a:latin typeface="Calibri" panose="020F0502020204030204"/>
                      </a:endParaRPr>
                    </a:p>
                  </a:txBody>
                  <a:tcPr marL="0" marR="0" marT="0" marB="0" anchor="ctr">
                    <a:solidFill>
                      <a:srgbClr val="E6E6E6"/>
                    </a:solidFill>
                  </a:tcPr>
                </a:tc>
              </a:tr>
              <a:tr h="289560">
                <a:tc>
                  <a:txBody>
                    <a:bodyPr>
                      <a:spAutoFit/>
                    </a:bodyPr>
                    <a:p>
                      <a:pPr indent="0"/>
                      <a:r>
                        <a:rPr lang="en-US" sz="900">
                          <a:latin typeface="Calibri" panose="020F0502020204030204"/>
                        </a:rPr>
                        <a:t>Folders</a:t>
                      </a:r>
                      <a:endParaRPr lang="en-US" sz="900">
                        <a:latin typeface="Calibri" panose="020F0502020204030204"/>
                      </a:endParaRPr>
                    </a:p>
                  </a:txBody>
                  <a:tcPr marL="0" marR="0" marT="0" marB="0">
                    <a:solidFill>
                      <a:srgbClr val="E6E6E6"/>
                    </a:solidFill>
                  </a:tcPr>
                </a:tc>
                <a:tc>
                  <a:txBody>
                    <a:bodyPr>
                      <a:spAutoFit/>
                    </a:bodyPr>
                    <a:p>
                      <a:endParaRPr sz="1400"/>
                    </a:p>
                  </a:txBody>
                  <a:tcPr marL="0" marR="0" marT="0" marB="0">
                    <a:solidFill>
                      <a:srgbClr val="E6E6E6"/>
                    </a:solidFill>
                  </a:tcPr>
                </a:tc>
                <a:tc>
                  <a:txBody>
                    <a:bodyPr>
                      <a:spAutoFit/>
                    </a:bodyPr>
                    <a:p>
                      <a:pPr marL="292100" indent="0"/>
                      <a:r>
                        <a:rPr lang="en-US" sz="1600">
                          <a:solidFill>
                            <a:srgbClr val="2880C3"/>
                          </a:solidFill>
                          <a:latin typeface="Calibri" panose="020F0502020204030204"/>
                        </a:rPr>
                        <a:t>53</a:t>
                      </a:r>
                      <a:endParaRPr lang="en-US" sz="1600">
                        <a:solidFill>
                          <a:srgbClr val="2880C3"/>
                        </a:solidFill>
                        <a:latin typeface="Calibri" panose="020F0502020204030204"/>
                      </a:endParaRPr>
                    </a:p>
                  </a:txBody>
                  <a:tcPr marL="0" marR="0" marT="0" marB="0"/>
                </a:tc>
                <a:tc>
                  <a:txBody>
                    <a:bodyPr>
                      <a:spAutoFit/>
                    </a:bodyPr>
                    <a:p>
                      <a:pPr indent="0"/>
                      <a:r>
                        <a:rPr lang="en-US" sz="850">
                          <a:solidFill>
                            <a:srgbClr val="1C1929"/>
                          </a:solidFill>
                          <a:latin typeface="Calibri" panose="020F0502020204030204"/>
                        </a:rPr>
                        <a:t>Open file location</a:t>
                      </a:r>
                      <a:endParaRPr lang="en-US" sz="850">
                        <a:solidFill>
                          <a:srgbClr val="1C1929"/>
                        </a:solidFill>
                        <a:latin typeface="Calibri" panose="020F0502020204030204"/>
                      </a:endParaRPr>
                    </a:p>
                  </a:txBody>
                  <a:tcPr marL="0" marR="0" marT="0" marB="0"/>
                </a:tc>
              </a:tr>
              <a:tr h="320040">
                <a:tc>
                  <a:txBody>
                    <a:bodyPr>
                      <a:spAutoFit/>
                    </a:bodyPr>
                    <a:p>
                      <a:pPr marL="342900" indent="0"/>
                      <a:r>
                        <a:rPr lang="en-US" sz="1050">
                          <a:latin typeface="Arial" panose="020B0604020202020204"/>
                        </a:rPr>
                        <a:t>IISExpress </a:t>
                      </a:r>
                      <a:r>
                        <a:rPr lang="en-US" sz="850">
                          <a:latin typeface="Calibri" panose="020F0502020204030204"/>
                        </a:rPr>
                        <a:t>- </a:t>
                      </a:r>
                      <a:r>
                        <a:rPr lang="en-US" sz="900">
                          <a:solidFill>
                            <a:srgbClr val="747474"/>
                          </a:solidFill>
                          <a:latin typeface="Calibri" panose="020F0502020204030204"/>
                        </a:rPr>
                        <a:t>in Documents</a:t>
                      </a:r>
                      <a:endParaRPr lang="en-US" sz="900">
                        <a:solidFill>
                          <a:srgbClr val="747474"/>
                        </a:solidFill>
                        <a:latin typeface="Calibri" panose="020F0502020204030204"/>
                      </a:endParaRPr>
                    </a:p>
                  </a:txBody>
                  <a:tcPr marL="0" marR="0" marT="0" marB="0" anchor="ctr">
                    <a:solidFill>
                      <a:srgbClr val="E6E6E6"/>
                    </a:solidFill>
                  </a:tcPr>
                </a:tc>
                <a:tc>
                  <a:txBody>
                    <a:bodyPr>
                      <a:spAutoFit/>
                    </a:bodyPr>
                    <a:p>
                      <a:pPr marL="190500" indent="0"/>
                      <a:r>
                        <a:rPr lang="en-US" sz="900">
                          <a:solidFill>
                            <a:srgbClr val="5B6B61"/>
                          </a:solidFill>
                          <a:latin typeface="Calibri" panose="020F0502020204030204"/>
                        </a:rPr>
                        <a:t>&gt;</a:t>
                      </a:r>
                      <a:endParaRPr lang="en-US" sz="900">
                        <a:solidFill>
                          <a:srgbClr val="5B6B61"/>
                        </a:solidFill>
                        <a:latin typeface="Calibri" panose="020F0502020204030204"/>
                      </a:endParaRPr>
                    </a:p>
                  </a:txBody>
                  <a:tcPr marL="0" marR="0" marT="0" marB="0" anchor="ctr">
                    <a:solidFill>
                      <a:srgbClr val="E6E6E6"/>
                    </a:solidFill>
                  </a:tcPr>
                </a:tc>
                <a:tc>
                  <a:txBody>
                    <a:bodyPr>
                      <a:spAutoFit/>
                    </a:bodyPr>
                    <a:p>
                      <a:pPr indent="0" algn="r"/>
                      <a:r>
                        <a:rPr lang="en-US" sz="850">
                          <a:solidFill>
                            <a:srgbClr val="2880C3"/>
                          </a:solidFill>
                          <a:latin typeface="Calibri" panose="020F0502020204030204"/>
                        </a:rPr>
                        <a:t>-ta</a:t>
                      </a:r>
                      <a:endParaRPr lang="en-US" sz="850">
                        <a:solidFill>
                          <a:srgbClr val="2880C3"/>
                        </a:solidFill>
                        <a:latin typeface="Calibri" panose="020F0502020204030204"/>
                      </a:endParaRPr>
                    </a:p>
                  </a:txBody>
                  <a:tcPr marL="0" marR="0" marT="0" marB="0" anchor="ctr"/>
                </a:tc>
                <a:tc>
                  <a:txBody>
                    <a:bodyPr>
                      <a:spAutoFit/>
                    </a:bodyPr>
                    <a:p>
                      <a:pPr indent="0"/>
                      <a:r>
                        <a:rPr lang="en-US" sz="850">
                          <a:solidFill>
                            <a:srgbClr val="1C1929"/>
                          </a:solidFill>
                          <a:latin typeface="Calibri" panose="020F0502020204030204"/>
                        </a:rPr>
                        <a:t>Pin to Start</a:t>
                      </a:r>
                      <a:endParaRPr lang="en-US" sz="850">
                        <a:solidFill>
                          <a:srgbClr val="1C1929"/>
                        </a:solidFill>
                        <a:latin typeface="Calibri" panose="020F0502020204030204"/>
                      </a:endParaRPr>
                    </a:p>
                  </a:txBody>
                  <a:tcPr marL="0" marR="0" marT="0" marB="0" anchor="ctr"/>
                </a:tc>
              </a:tr>
              <a:tr h="326136">
                <a:tc>
                  <a:txBody>
                    <a:bodyPr>
                      <a:spAutoFit/>
                    </a:bodyPr>
                    <a:p>
                      <a:pPr marL="342900" indent="0"/>
                      <a:r>
                        <a:rPr lang="en-US" sz="1050">
                          <a:latin typeface="Arial" panose="020B0604020202020204"/>
                        </a:rPr>
                        <a:t>IISExpress </a:t>
                      </a:r>
                      <a:r>
                        <a:rPr lang="en-US" sz="850">
                          <a:latin typeface="Calibri" panose="020F0502020204030204"/>
                        </a:rPr>
                        <a:t>- </a:t>
                      </a:r>
                      <a:r>
                        <a:rPr lang="en-US" sz="900">
                          <a:solidFill>
                            <a:srgbClr val="747474"/>
                          </a:solidFill>
                          <a:latin typeface="Calibri" panose="020F0502020204030204"/>
                        </a:rPr>
                        <a:t>in Documents</a:t>
                      </a:r>
                      <a:endParaRPr lang="en-US" sz="900">
                        <a:solidFill>
                          <a:srgbClr val="747474"/>
                        </a:solidFill>
                        <a:latin typeface="Calibri" panose="020F0502020204030204"/>
                      </a:endParaRPr>
                    </a:p>
                  </a:txBody>
                  <a:tcPr marL="0" marR="0" marT="0" marB="0" anchor="ctr">
                    <a:solidFill>
                      <a:srgbClr val="E6E6E6"/>
                    </a:solidFill>
                  </a:tcPr>
                </a:tc>
                <a:tc>
                  <a:txBody>
                    <a:bodyPr>
                      <a:spAutoFit/>
                    </a:bodyPr>
                    <a:p>
                      <a:pPr marL="190500" indent="0"/>
                      <a:r>
                        <a:rPr lang="en-US" sz="900">
                          <a:solidFill>
                            <a:srgbClr val="5B6B61"/>
                          </a:solidFill>
                          <a:latin typeface="Calibri" panose="020F0502020204030204"/>
                        </a:rPr>
                        <a:t>&gt;</a:t>
                      </a:r>
                      <a:endParaRPr lang="en-US" sz="900">
                        <a:solidFill>
                          <a:srgbClr val="5B6B61"/>
                        </a:solidFill>
                        <a:latin typeface="Calibri" panose="020F0502020204030204"/>
                      </a:endParaRPr>
                    </a:p>
                  </a:txBody>
                  <a:tcPr marL="0" marR="0" marT="0" marB="0" anchor="ctr">
                    <a:solidFill>
                      <a:srgbClr val="E6E6E6"/>
                    </a:solidFill>
                  </a:tcPr>
                </a:tc>
                <a:tc>
                  <a:txBody>
                    <a:bodyPr>
                      <a:spAutoFit/>
                    </a:bodyPr>
                    <a:p>
                      <a:pPr indent="0" algn="r"/>
                      <a:r>
                        <a:rPr lang="en-US" sz="850">
                          <a:solidFill>
                            <a:srgbClr val="2D73B0"/>
                          </a:solidFill>
                          <a:latin typeface="Calibri" panose="020F0502020204030204"/>
                        </a:rPr>
                        <a:t>-Da</a:t>
                      </a:r>
                      <a:endParaRPr lang="en-US" sz="850">
                        <a:solidFill>
                          <a:srgbClr val="2D73B0"/>
                        </a:solidFill>
                        <a:latin typeface="Calibri" panose="020F0502020204030204"/>
                      </a:endParaRPr>
                    </a:p>
                  </a:txBody>
                  <a:tcPr marL="0" marR="0" marT="0" marB="0" anchor="ctr"/>
                </a:tc>
                <a:tc>
                  <a:txBody>
                    <a:bodyPr>
                      <a:spAutoFit/>
                    </a:bodyPr>
                    <a:p>
                      <a:pPr indent="0"/>
                      <a:r>
                        <a:rPr lang="en-US" sz="850">
                          <a:solidFill>
                            <a:srgbClr val="2E1E1D"/>
                          </a:solidFill>
                          <a:latin typeface="Calibri" panose="020F0502020204030204"/>
                        </a:rPr>
                        <a:t>Pin to taskbar</a:t>
                      </a:r>
                      <a:endParaRPr lang="en-US" sz="850">
                        <a:solidFill>
                          <a:srgbClr val="2E1E1D"/>
                        </a:solidFill>
                        <a:latin typeface="Calibri" panose="020F0502020204030204"/>
                      </a:endParaRPr>
                    </a:p>
                  </a:txBody>
                  <a:tcPr marL="0" marR="0" marT="0" marB="0" anchor="ctr"/>
                </a:tc>
              </a:tr>
              <a:tr h="356616">
                <a:tc>
                  <a:txBody>
                    <a:bodyPr>
                      <a:spAutoFit/>
                    </a:bodyPr>
                    <a:p>
                      <a:pPr indent="0"/>
                      <a:r>
                        <a:rPr lang="en-US" sz="900">
                          <a:latin typeface="Calibri" panose="020F0502020204030204"/>
                        </a:rPr>
                        <a:t>Photos</a:t>
                      </a:r>
                      <a:endParaRPr lang="en-US" sz="900">
                        <a:latin typeface="Calibri" panose="020F0502020204030204"/>
                      </a:endParaRPr>
                    </a:p>
                  </a:txBody>
                  <a:tcPr marL="0" marR="0" marT="0" marB="0" anchor="ctr">
                    <a:solidFill>
                      <a:srgbClr val="E6E6E6"/>
                    </a:solidFill>
                  </a:tcPr>
                </a:tc>
                <a:tc>
                  <a:txBody>
                    <a:bodyPr>
                      <a:spAutoFit/>
                    </a:bodyPr>
                    <a:p>
                      <a:endParaRPr sz="1700"/>
                    </a:p>
                  </a:txBody>
                  <a:tcPr marL="0" marR="0" marT="0" marB="0">
                    <a:solidFill>
                      <a:srgbClr val="E6E6E6"/>
                    </a:solidFill>
                  </a:tcPr>
                </a:tc>
                <a:tc>
                  <a:txBody>
                    <a:bodyPr>
                      <a:spAutoFit/>
                    </a:bodyPr>
                    <a:p>
                      <a:endParaRPr sz="1700"/>
                    </a:p>
                  </a:txBody>
                  <a:tcPr marL="0" marR="0" marT="0" marB="0"/>
                </a:tc>
                <a:tc>
                  <a:txBody>
                    <a:bodyPr>
                      <a:spAutoFit/>
                    </a:bodyPr>
                    <a:p>
                      <a:endParaRPr sz="1700"/>
                    </a:p>
                  </a:txBody>
                  <a:tcPr marL="0" marR="0" marT="0" marB="0"/>
                </a:tc>
              </a:tr>
            </a:tbl>
          </a:graphicData>
        </a:graphic>
      </p:graphicFrame>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26136" y="240792"/>
            <a:ext cx="6123432" cy="515112"/>
          </a:xfrm>
          <a:prstGeom prst="rect">
            <a:avLst/>
          </a:prstGeom>
        </p:spPr>
        <p:txBody>
          <a:bodyPr wrap="none" lIns="0" tIns="0" rIns="0" bIns="0">
            <a:noAutofit/>
          </a:bodyPr>
          <a:p>
            <a:pPr indent="0"/>
            <a:r>
              <a:rPr lang="en-US" sz="4200">
                <a:latin typeface="Calibri" panose="020F0502020204030204"/>
              </a:rPr>
              <a:t>Deploying MVC Application</a:t>
            </a:r>
            <a:endParaRPr lang="en-US" sz="4200">
              <a:latin typeface="Calibri" panose="020F0502020204030204"/>
            </a:endParaRPr>
          </a:p>
        </p:txBody>
      </p:sp>
      <p:sp>
        <p:nvSpPr>
          <p:cNvPr id="3" name="Rectangles 2"/>
          <p:cNvSpPr/>
          <p:nvPr/>
        </p:nvSpPr>
        <p:spPr>
          <a:xfrm>
            <a:off x="609600" y="1161288"/>
            <a:ext cx="4126992" cy="5129784"/>
          </a:xfrm>
          <a:prstGeom prst="rect">
            <a:avLst/>
          </a:prstGeom>
        </p:spPr>
        <p:txBody>
          <a:bodyPr lIns="0" tIns="0" rIns="0" bIns="0">
            <a:noAutofit/>
          </a:bodyPr>
          <a:p>
            <a:pPr indent="0" algn="just">
              <a:spcAft>
                <a:spcPts val="1050"/>
              </a:spcAft>
            </a:pPr>
            <a:r>
              <a:rPr lang="en-US" sz="2600">
                <a:latin typeface="Calibri" panose="020F0502020204030204"/>
              </a:rPr>
              <a:t>Publish the MVC application</a:t>
            </a:r>
            <a:endParaRPr lang="en-US" sz="2600">
              <a:latin typeface="Calibri" panose="020F0502020204030204"/>
            </a:endParaRPr>
          </a:p>
          <a:p>
            <a:pPr indent="0" algn="just">
              <a:lnSpc>
                <a:spcPts val="2470"/>
              </a:lnSpc>
              <a:spcAft>
                <a:spcPts val="420"/>
              </a:spcAft>
            </a:pPr>
            <a:r>
              <a:rPr lang="en-US" sz="2600">
                <a:latin typeface="Calibri" panose="020F0502020204030204"/>
              </a:rPr>
              <a:t>1.    Open the Visual Studio with Administrator</a:t>
            </a:r>
            <a:endParaRPr lang="en-US" sz="2600">
              <a:latin typeface="Calibri" panose="020F0502020204030204"/>
            </a:endParaRPr>
          </a:p>
          <a:p>
            <a:pPr marR="647700" indent="0" algn="just">
              <a:lnSpc>
                <a:spcPts val="2495"/>
              </a:lnSpc>
              <a:spcAft>
                <a:spcPts val="420"/>
              </a:spcAft>
            </a:pPr>
            <a:r>
              <a:rPr lang="en-US" sz="2600">
                <a:latin typeface="Calibri" panose="020F0502020204030204"/>
              </a:rPr>
              <a:t>2.    In the Solution explorer, Right click the Project and Select "Publish"</a:t>
            </a:r>
            <a:endParaRPr lang="en-US" sz="2600">
              <a:latin typeface="Calibri" panose="020F0502020204030204"/>
            </a:endParaRPr>
          </a:p>
          <a:p>
            <a:pPr indent="0">
              <a:lnSpc>
                <a:spcPts val="2495"/>
              </a:lnSpc>
              <a:spcAft>
                <a:spcPts val="420"/>
              </a:spcAft>
            </a:pPr>
            <a:r>
              <a:rPr lang="en-US" sz="2600">
                <a:latin typeface="Calibri" panose="020F0502020204030204"/>
              </a:rPr>
              <a:t>3.    Select Webserver (IIS) and Click next</a:t>
            </a:r>
            <a:endParaRPr lang="en-US" sz="2600">
              <a:latin typeface="Calibri" panose="020F0502020204030204"/>
            </a:endParaRPr>
          </a:p>
          <a:p>
            <a:pPr indent="0">
              <a:lnSpc>
                <a:spcPts val="2470"/>
              </a:lnSpc>
              <a:spcAft>
                <a:spcPts val="420"/>
              </a:spcAft>
            </a:pPr>
            <a:r>
              <a:rPr lang="en-US" sz="2600">
                <a:latin typeface="Calibri" panose="020F0502020204030204"/>
              </a:rPr>
              <a:t>4.    Then Select "Web Deploy Package" and click Next</a:t>
            </a:r>
            <a:endParaRPr lang="en-US" sz="2600">
              <a:latin typeface="Calibri" panose="020F0502020204030204"/>
            </a:endParaRPr>
          </a:p>
          <a:p>
            <a:pPr indent="0" algn="just">
              <a:lnSpc>
                <a:spcPts val="2470"/>
              </a:lnSpc>
              <a:spcAft>
                <a:spcPts val="420"/>
              </a:spcAft>
            </a:pPr>
            <a:r>
              <a:rPr lang="en-US" sz="2600">
                <a:latin typeface="Calibri" panose="020F0502020204030204"/>
              </a:rPr>
              <a:t>5.    Then provide the location of your Project and Mention site name.</a:t>
            </a:r>
            <a:endParaRPr lang="en-US" sz="2600">
              <a:latin typeface="Calibri" panose="020F0502020204030204"/>
            </a:endParaRPr>
          </a:p>
          <a:p>
            <a:pPr indent="0" algn="just"/>
            <a:r>
              <a:rPr lang="en-US" sz="2600">
                <a:latin typeface="Calibri" panose="020F0502020204030204"/>
              </a:rPr>
              <a:t>6.    Then Publish</a:t>
            </a:r>
            <a:endParaRPr lang="en-US" sz="2600">
              <a:latin typeface="Calibri" panose="020F0502020204030204"/>
            </a:endParaRPr>
          </a:p>
        </p:txBody>
      </p:sp>
      <p:sp>
        <p:nvSpPr>
          <p:cNvPr id="4" name="Rectangles 3"/>
          <p:cNvSpPr/>
          <p:nvPr/>
        </p:nvSpPr>
        <p:spPr>
          <a:xfrm>
            <a:off x="5596128" y="969264"/>
            <a:ext cx="1767840" cy="432816"/>
          </a:xfrm>
          <a:prstGeom prst="rect">
            <a:avLst/>
          </a:prstGeom>
        </p:spPr>
        <p:txBody>
          <a:bodyPr lIns="0" tIns="0" rIns="0" bIns="0">
            <a:noAutofit/>
          </a:bodyPr>
          <a:p>
            <a:pPr indent="0">
              <a:spcAft>
                <a:spcPts val="630"/>
              </a:spcAft>
            </a:pPr>
            <a:r>
              <a:rPr lang="en-US" sz="1600">
                <a:solidFill>
                  <a:srgbClr val="332F38"/>
                </a:solidFill>
                <a:latin typeface="Calibri" panose="020F0502020204030204"/>
              </a:rPr>
              <a:t>Publish</a:t>
            </a:r>
            <a:endParaRPr lang="en-US" sz="1600">
              <a:solidFill>
                <a:srgbClr val="332F38"/>
              </a:solidFill>
              <a:latin typeface="Calibri" panose="020F0502020204030204"/>
            </a:endParaRPr>
          </a:p>
          <a:p>
            <a:pPr indent="0"/>
            <a:r>
              <a:rPr lang="en-US" sz="850">
                <a:solidFill>
                  <a:srgbClr val="332F38"/>
                </a:solidFill>
                <a:latin typeface="Calibri" panose="020F0502020204030204"/>
              </a:rPr>
              <a:t>Where are you publishing today?</a:t>
            </a:r>
            <a:endParaRPr lang="en-US" sz="850">
              <a:solidFill>
                <a:srgbClr val="332F38"/>
              </a:solidFill>
              <a:latin typeface="Calibri" panose="020F0502020204030204"/>
            </a:endParaRPr>
          </a:p>
        </p:txBody>
      </p:sp>
      <p:sp>
        <p:nvSpPr>
          <p:cNvPr id="5" name="Rectangles 4"/>
          <p:cNvSpPr/>
          <p:nvPr/>
        </p:nvSpPr>
        <p:spPr>
          <a:xfrm>
            <a:off x="5657088" y="1664208"/>
            <a:ext cx="347472" cy="115824"/>
          </a:xfrm>
          <a:prstGeom prst="rect">
            <a:avLst/>
          </a:prstGeom>
          <a:solidFill>
            <a:srgbClr val="D1DEEF"/>
          </a:solidFill>
        </p:spPr>
        <p:txBody>
          <a:bodyPr wrap="none" lIns="0" tIns="0" rIns="0" bIns="0">
            <a:noAutofit/>
          </a:bodyPr>
          <a:p>
            <a:pPr indent="0"/>
            <a:r>
              <a:rPr lang="en-US" sz="750">
                <a:solidFill>
                  <a:srgbClr val="332F38"/>
                </a:solidFill>
                <a:latin typeface="Constantia" panose="02030602050306030303"/>
              </a:rPr>
              <a:t>Target</a:t>
            </a:r>
            <a:endParaRPr lang="en-US" sz="750">
              <a:solidFill>
                <a:srgbClr val="332F38"/>
              </a:solidFill>
              <a:latin typeface="Constantia" panose="02030602050306030303"/>
            </a:endParaRPr>
          </a:p>
        </p:txBody>
      </p:sp>
      <p:sp>
        <p:nvSpPr>
          <p:cNvPr id="6" name="Rectangles 5"/>
          <p:cNvSpPr/>
          <p:nvPr/>
        </p:nvSpPr>
        <p:spPr>
          <a:xfrm>
            <a:off x="6833616" y="1615440"/>
            <a:ext cx="347472" cy="304800"/>
          </a:xfrm>
          <a:prstGeom prst="rect">
            <a:avLst/>
          </a:prstGeom>
          <a:solidFill>
            <a:srgbClr val="D1DEEF"/>
          </a:solidFill>
        </p:spPr>
        <p:txBody>
          <a:bodyPr wrap="none" lIns="0" tIns="0" rIns="0" bIns="0">
            <a:noAutofit/>
          </a:bodyPr>
          <a:p>
            <a:pPr indent="0"/>
            <a:r>
              <a:rPr lang="en-US" sz="2600">
                <a:solidFill>
                  <a:srgbClr val="016DC0"/>
                </a:solidFill>
                <a:latin typeface="Calibri" panose="020F0502020204030204"/>
              </a:rPr>
              <a:t>A</a:t>
            </a:r>
            <a:endParaRPr lang="en-US" sz="2600">
              <a:solidFill>
                <a:srgbClr val="016DC0"/>
              </a:solidFill>
              <a:latin typeface="Calibri" panose="020F0502020204030204"/>
            </a:endParaRPr>
          </a:p>
        </p:txBody>
      </p:sp>
      <p:sp>
        <p:nvSpPr>
          <p:cNvPr id="7" name="Rectangles 6"/>
          <p:cNvSpPr/>
          <p:nvPr/>
        </p:nvSpPr>
        <p:spPr>
          <a:xfrm>
            <a:off x="7229856" y="1688592"/>
            <a:ext cx="2036064" cy="249936"/>
          </a:xfrm>
          <a:prstGeom prst="rect">
            <a:avLst/>
          </a:prstGeom>
          <a:solidFill>
            <a:srgbClr val="D1DEEF"/>
          </a:solidFill>
        </p:spPr>
        <p:txBody>
          <a:bodyPr lIns="0" tIns="0" rIns="0" bIns="0">
            <a:noAutofit/>
          </a:bodyPr>
          <a:p>
            <a:pPr indent="0">
              <a:spcAft>
                <a:spcPts val="210"/>
              </a:spcAft>
            </a:pPr>
            <a:r>
              <a:rPr lang="en-US" sz="700">
                <a:solidFill>
                  <a:srgbClr val="1E1F38"/>
                </a:solidFill>
                <a:latin typeface="Lucida Sans Unicode" panose="020B0602030504020204"/>
              </a:rPr>
              <a:t>Azure</a:t>
            </a:r>
            <a:endParaRPr lang="en-US" sz="700">
              <a:solidFill>
                <a:srgbClr val="1E1F38"/>
              </a:solidFill>
              <a:latin typeface="Lucida Sans Unicode" panose="020B0602030504020204"/>
            </a:endParaRPr>
          </a:p>
          <a:p>
            <a:pPr indent="0"/>
            <a:r>
              <a:rPr lang="en-US" sz="750">
                <a:solidFill>
                  <a:srgbClr val="45464E"/>
                </a:solidFill>
                <a:latin typeface="Constantia" panose="02030602050306030303"/>
              </a:rPr>
              <a:t>Publish your application </a:t>
            </a:r>
            <a:r>
              <a:rPr lang="en-US" sz="750">
                <a:solidFill>
                  <a:srgbClr val="1E1F38"/>
                </a:solidFill>
                <a:latin typeface="Constantia" panose="02030602050306030303"/>
              </a:rPr>
              <a:t>to </a:t>
            </a:r>
            <a:r>
              <a:rPr lang="en-US" sz="750">
                <a:solidFill>
                  <a:srgbClr val="45464E"/>
                </a:solidFill>
                <a:latin typeface="Constantia" panose="02030602050306030303"/>
              </a:rPr>
              <a:t>the Microsoft cloud</a:t>
            </a:r>
            <a:endParaRPr lang="en-US" sz="750">
              <a:solidFill>
                <a:srgbClr val="45464E"/>
              </a:solidFill>
              <a:latin typeface="Constantia" panose="02030602050306030303"/>
            </a:endParaRPr>
          </a:p>
        </p:txBody>
      </p:sp>
      <p:sp>
        <p:nvSpPr>
          <p:cNvPr id="8" name="Rectangles 7"/>
          <p:cNvSpPr/>
          <p:nvPr/>
        </p:nvSpPr>
        <p:spPr>
          <a:xfrm>
            <a:off x="6845808" y="2133600"/>
            <a:ext cx="4303776" cy="268224"/>
          </a:xfrm>
          <a:prstGeom prst="rect">
            <a:avLst/>
          </a:prstGeom>
        </p:spPr>
        <p:txBody>
          <a:bodyPr lIns="0" tIns="0" rIns="0" bIns="0">
            <a:noAutofit/>
          </a:bodyPr>
          <a:p>
            <a:pPr marL="431800" indent="0">
              <a:spcAft>
                <a:spcPts val="210"/>
              </a:spcAft>
            </a:pPr>
            <a:r>
              <a:rPr lang="en-US" sz="700">
                <a:solidFill>
                  <a:srgbClr val="1C1929"/>
                </a:solidFill>
                <a:latin typeface="Lucida Sans Unicode" panose="020B0602030504020204"/>
              </a:rPr>
              <a:t>Docker Container Registry</a:t>
            </a:r>
            <a:endParaRPr lang="en-US" sz="700">
              <a:solidFill>
                <a:srgbClr val="1C1929"/>
              </a:solidFill>
              <a:latin typeface="Lucida Sans Unicode" panose="020B0602030504020204"/>
            </a:endParaRPr>
          </a:p>
          <a:p>
            <a:pPr marL="431800" indent="0"/>
            <a:r>
              <a:rPr lang="en-US" sz="750">
                <a:solidFill>
                  <a:srgbClr val="45464E"/>
                </a:solidFill>
                <a:latin typeface="Constantia" panose="02030602050306030303"/>
              </a:rPr>
              <a:t>Publish your application to any supported Container Registry that works with Docker images</a:t>
            </a:r>
            <a:endParaRPr lang="en-US" sz="750">
              <a:solidFill>
                <a:srgbClr val="45464E"/>
              </a:solidFill>
              <a:latin typeface="Constantia" panose="02030602050306030303"/>
            </a:endParaRPr>
          </a:p>
        </p:txBody>
      </p:sp>
      <p:sp>
        <p:nvSpPr>
          <p:cNvPr id="9" name="Rectangles 8"/>
          <p:cNvSpPr/>
          <p:nvPr/>
        </p:nvSpPr>
        <p:spPr>
          <a:xfrm>
            <a:off x="6845808" y="2578608"/>
            <a:ext cx="316992" cy="231648"/>
          </a:xfrm>
          <a:prstGeom prst="rect">
            <a:avLst/>
          </a:prstGeom>
        </p:spPr>
        <p:txBody>
          <a:bodyPr wrap="none" lIns="0" tIns="0" rIns="0" bIns="0">
            <a:noAutofit/>
          </a:bodyPr>
          <a:p>
            <a:pPr indent="0"/>
            <a:r>
              <a:rPr lang="en-US" sz="2600">
                <a:solidFill>
                  <a:srgbClr val="866011"/>
                </a:solidFill>
                <a:latin typeface="Calibri" panose="020F0502020204030204"/>
              </a:rPr>
              <a:t>□</a:t>
            </a:r>
            <a:endParaRPr lang="en-US" sz="2600">
              <a:solidFill>
                <a:srgbClr val="866011"/>
              </a:solidFill>
              <a:latin typeface="Calibri" panose="020F0502020204030204"/>
            </a:endParaRPr>
          </a:p>
        </p:txBody>
      </p:sp>
      <p:sp>
        <p:nvSpPr>
          <p:cNvPr id="10" name="Rectangles 9"/>
          <p:cNvSpPr/>
          <p:nvPr/>
        </p:nvSpPr>
        <p:spPr>
          <a:xfrm>
            <a:off x="7229856" y="2602992"/>
            <a:ext cx="3102864" cy="1182624"/>
          </a:xfrm>
          <a:prstGeom prst="rect">
            <a:avLst/>
          </a:prstGeom>
        </p:spPr>
        <p:txBody>
          <a:bodyPr lIns="0" tIns="0" rIns="0" bIns="0">
            <a:noAutofit/>
          </a:bodyPr>
          <a:p>
            <a:pPr indent="0">
              <a:spcAft>
                <a:spcPts val="210"/>
              </a:spcAft>
            </a:pPr>
            <a:r>
              <a:rPr lang="en-US" sz="700">
                <a:solidFill>
                  <a:srgbClr val="1C1929"/>
                </a:solidFill>
                <a:latin typeface="Lucida Sans Unicode" panose="020B0602030504020204"/>
              </a:rPr>
              <a:t>Folder</a:t>
            </a:r>
            <a:endParaRPr lang="en-US" sz="700">
              <a:solidFill>
                <a:srgbClr val="1C1929"/>
              </a:solidFill>
              <a:latin typeface="Lucida Sans Unicode" panose="020B0602030504020204"/>
            </a:endParaRPr>
          </a:p>
          <a:p>
            <a:pPr indent="0">
              <a:lnSpc>
                <a:spcPts val="2570"/>
              </a:lnSpc>
            </a:pPr>
            <a:r>
              <a:rPr lang="en-US" sz="750">
                <a:solidFill>
                  <a:srgbClr val="45464E"/>
                </a:solidFill>
                <a:latin typeface="Constantia" panose="02030602050306030303"/>
              </a:rPr>
              <a:t>Publish your application to a local folder or file share </a:t>
            </a:r>
            <a:r>
              <a:rPr lang="en-US" sz="700">
                <a:solidFill>
                  <a:srgbClr val="1C1929"/>
                </a:solidFill>
                <a:latin typeface="Lucida Sans Unicode" panose="020B0602030504020204"/>
              </a:rPr>
              <a:t>FTP/FTPS Server</a:t>
            </a:r>
            <a:endParaRPr lang="en-US" sz="700">
              <a:solidFill>
                <a:srgbClr val="1C1929"/>
              </a:solidFill>
              <a:latin typeface="Lucida Sans Unicode" panose="020B0602030504020204"/>
            </a:endParaRPr>
          </a:p>
          <a:p>
            <a:pPr indent="0">
              <a:lnSpc>
                <a:spcPts val="2590"/>
              </a:lnSpc>
            </a:pPr>
            <a:r>
              <a:rPr lang="en-US" sz="750">
                <a:solidFill>
                  <a:srgbClr val="45464E"/>
                </a:solidFill>
                <a:latin typeface="Constantia" panose="02030602050306030303"/>
              </a:rPr>
              <a:t>Publish your application </a:t>
            </a:r>
            <a:r>
              <a:rPr lang="en-US" sz="750">
                <a:solidFill>
                  <a:srgbClr val="1C1929"/>
                </a:solidFill>
                <a:latin typeface="Constantia" panose="02030602050306030303"/>
              </a:rPr>
              <a:t>to </a:t>
            </a:r>
            <a:r>
              <a:rPr lang="en-US" sz="750">
                <a:solidFill>
                  <a:srgbClr val="45464E"/>
                </a:solidFill>
                <a:latin typeface="Constantia" panose="02030602050306030303"/>
              </a:rPr>
              <a:t>an </a:t>
            </a:r>
            <a:r>
              <a:rPr lang="en-US" sz="750">
                <a:solidFill>
                  <a:srgbClr val="1C1929"/>
                </a:solidFill>
                <a:latin typeface="Constantia" panose="02030602050306030303"/>
              </a:rPr>
              <a:t>FTP/FTPS </a:t>
            </a:r>
            <a:r>
              <a:rPr lang="en-US" sz="750">
                <a:solidFill>
                  <a:srgbClr val="45464E"/>
                </a:solidFill>
                <a:latin typeface="Constantia" panose="02030602050306030303"/>
              </a:rPr>
              <a:t>server </a:t>
            </a:r>
            <a:r>
              <a:rPr lang="en-US" sz="700">
                <a:solidFill>
                  <a:srgbClr val="1C1929"/>
                </a:solidFill>
                <a:latin typeface="Lucida Sans Unicode" panose="020B0602030504020204"/>
              </a:rPr>
              <a:t>Web Server (IIS)</a:t>
            </a:r>
            <a:endParaRPr lang="en-US" sz="700">
              <a:solidFill>
                <a:srgbClr val="1C1929"/>
              </a:solidFill>
              <a:latin typeface="Lucida Sans Unicode" panose="020B0602030504020204"/>
            </a:endParaRPr>
          </a:p>
          <a:p>
            <a:pPr indent="0"/>
            <a:r>
              <a:rPr lang="en-US" sz="750">
                <a:solidFill>
                  <a:srgbClr val="45464E"/>
                </a:solidFill>
                <a:latin typeface="Constantia" panose="02030602050306030303"/>
              </a:rPr>
              <a:t>Publish your application to IIS using Web Deploy or Web Deploy Package</a:t>
            </a:r>
            <a:endParaRPr lang="en-US" sz="750">
              <a:solidFill>
                <a:srgbClr val="45464E"/>
              </a:solidFill>
              <a:latin typeface="Constantia" panose="02030602050306030303"/>
            </a:endParaRPr>
          </a:p>
        </p:txBody>
      </p:sp>
      <p:sp>
        <p:nvSpPr>
          <p:cNvPr id="11" name="Rectangles 10"/>
          <p:cNvSpPr/>
          <p:nvPr/>
        </p:nvSpPr>
        <p:spPr>
          <a:xfrm>
            <a:off x="10332720" y="3797808"/>
            <a:ext cx="1444752" cy="134112"/>
          </a:xfrm>
          <a:prstGeom prst="rect">
            <a:avLst/>
          </a:prstGeom>
          <a:solidFill>
            <a:srgbClr val="E8EDFD"/>
          </a:solidFill>
        </p:spPr>
        <p:txBody>
          <a:bodyPr wrap="none" lIns="0" tIns="0" rIns="0" bIns="0">
            <a:noAutofit/>
          </a:bodyPr>
          <a:p>
            <a:pPr indent="0"/>
            <a:r>
              <a:rPr lang="en-US" sz="750">
                <a:solidFill>
                  <a:srgbClr val="888888"/>
                </a:solidFill>
                <a:latin typeface="Constantia" panose="02030602050306030303"/>
              </a:rPr>
              <a:t>Publish your application to IIS usii</a:t>
            </a:r>
            <a:endParaRPr lang="en-US" sz="750">
              <a:solidFill>
                <a:srgbClr val="888888"/>
              </a:solidFill>
              <a:latin typeface="Constantia" panose="02030602050306030303"/>
            </a:endParaRPr>
          </a:p>
        </p:txBody>
      </p:sp>
      <p:sp>
        <p:nvSpPr>
          <p:cNvPr id="12" name="Rectangles 11"/>
          <p:cNvSpPr/>
          <p:nvPr/>
        </p:nvSpPr>
        <p:spPr>
          <a:xfrm>
            <a:off x="7229856" y="3986784"/>
            <a:ext cx="2103120" cy="256032"/>
          </a:xfrm>
          <a:prstGeom prst="rect">
            <a:avLst/>
          </a:prstGeom>
        </p:spPr>
        <p:txBody>
          <a:bodyPr lIns="0" tIns="0" rIns="0" bIns="0">
            <a:noAutofit/>
          </a:bodyPr>
          <a:p>
            <a:pPr indent="0">
              <a:spcAft>
                <a:spcPts val="210"/>
              </a:spcAft>
            </a:pPr>
            <a:r>
              <a:rPr lang="en-US" sz="700">
                <a:solidFill>
                  <a:srgbClr val="1C1929"/>
                </a:solidFill>
                <a:latin typeface="Lucida Sans Unicode" panose="020B0602030504020204"/>
              </a:rPr>
              <a:t>Import Profile</a:t>
            </a:r>
            <a:endParaRPr lang="en-US" sz="700">
              <a:solidFill>
                <a:srgbClr val="1C1929"/>
              </a:solidFill>
              <a:latin typeface="Lucida Sans Unicode" panose="020B0602030504020204"/>
            </a:endParaRPr>
          </a:p>
          <a:p>
            <a:pPr indent="0"/>
            <a:r>
              <a:rPr lang="en-US" sz="750">
                <a:solidFill>
                  <a:srgbClr val="45464E"/>
                </a:solidFill>
                <a:latin typeface="Constantia" panose="02030602050306030303"/>
              </a:rPr>
              <a:t>Import your publish settings to deploy your app</a:t>
            </a:r>
            <a:endParaRPr lang="en-US" sz="750">
              <a:solidFill>
                <a:srgbClr val="45464E"/>
              </a:solidFill>
              <a:latin typeface="Constantia" panose="02030602050306030303"/>
            </a:endParaRPr>
          </a:p>
        </p:txBody>
      </p:sp>
      <p:graphicFrame>
        <p:nvGraphicFramePr>
          <p:cNvPr id="13" name="Table 12"/>
          <p:cNvGraphicFramePr>
            <a:graphicFrameLocks noGrp="1"/>
          </p:cNvGraphicFramePr>
          <p:nvPr/>
        </p:nvGraphicFramePr>
        <p:xfrm>
          <a:off x="9104376" y="4751832"/>
          <a:ext cx="2493264" cy="195072"/>
        </p:xfrm>
        <a:graphic>
          <a:graphicData uri="http://schemas.openxmlformats.org/drawingml/2006/table">
            <a:tbl>
              <a:tblPr/>
              <a:tblGrid>
                <a:gridCol w="609600"/>
                <a:gridCol w="633984"/>
                <a:gridCol w="633984"/>
                <a:gridCol w="615696"/>
              </a:tblGrid>
              <a:tr h="195072">
                <a:tc>
                  <a:txBody>
                    <a:bodyPr>
                      <a:spAutoFit/>
                    </a:bodyPr>
                    <a:p>
                      <a:endParaRPr sz="1000"/>
                    </a:p>
                  </a:txBody>
                  <a:tcPr marL="0" marR="0" marT="0" marB="0">
                    <a:solidFill>
                      <a:srgbClr val="E6E6E6"/>
                    </a:solidFill>
                  </a:tcPr>
                </a:tc>
                <a:tc>
                  <a:txBody>
                    <a:bodyPr>
                      <a:spAutoFit/>
                    </a:bodyPr>
                    <a:p>
                      <a:pPr indent="0" algn="ctr"/>
                      <a:r>
                        <a:rPr lang="en-US" sz="750">
                          <a:solidFill>
                            <a:srgbClr val="332F38"/>
                          </a:solidFill>
                          <a:latin typeface="Constantia" panose="02030602050306030303"/>
                        </a:rPr>
                        <a:t>Next</a:t>
                      </a:r>
                      <a:endParaRPr lang="en-US" sz="750">
                        <a:solidFill>
                          <a:srgbClr val="332F38"/>
                        </a:solidFill>
                        <a:latin typeface="Constantia" panose="02030602050306030303"/>
                      </a:endParaRPr>
                    </a:p>
                  </a:txBody>
                  <a:tcPr marL="0" marR="0" marT="0" marB="0" anchor="ctr">
                    <a:solidFill>
                      <a:srgbClr val="E8EDFD"/>
                    </a:solidFill>
                  </a:tcPr>
                </a:tc>
                <a:tc>
                  <a:txBody>
                    <a:bodyPr>
                      <a:spAutoFit/>
                    </a:bodyPr>
                    <a:p>
                      <a:pPr indent="0" algn="ctr"/>
                      <a:r>
                        <a:rPr lang="en-US" sz="750">
                          <a:solidFill>
                            <a:srgbClr val="BDBEBC"/>
                          </a:solidFill>
                          <a:latin typeface="Constantia" panose="02030602050306030303"/>
                        </a:rPr>
                        <a:t>Finish</a:t>
                      </a:r>
                      <a:endParaRPr lang="en-US" sz="750">
                        <a:solidFill>
                          <a:srgbClr val="BDBEBC"/>
                        </a:solidFill>
                        <a:latin typeface="Constantia" panose="02030602050306030303"/>
                      </a:endParaRPr>
                    </a:p>
                  </a:txBody>
                  <a:tcPr marL="0" marR="0" marT="0" marB="0" anchor="ctr">
                    <a:solidFill>
                      <a:srgbClr val="E6E6E6"/>
                    </a:solidFill>
                  </a:tcPr>
                </a:tc>
                <a:tc>
                  <a:txBody>
                    <a:bodyPr>
                      <a:spAutoFit/>
                    </a:bodyPr>
                    <a:p>
                      <a:pPr indent="0" algn="ctr"/>
                      <a:r>
                        <a:rPr lang="en-US" sz="750">
                          <a:solidFill>
                            <a:srgbClr val="45464E"/>
                          </a:solidFill>
                          <a:latin typeface="Constantia" panose="02030602050306030303"/>
                        </a:rPr>
                        <a:t>Cancel</a:t>
                      </a:r>
                      <a:endParaRPr lang="en-US" sz="750">
                        <a:solidFill>
                          <a:srgbClr val="45464E"/>
                        </a:solidFill>
                        <a:latin typeface="Constantia" panose="02030602050306030303"/>
                      </a:endParaRPr>
                    </a:p>
                  </a:txBody>
                  <a:tcPr marL="0" marR="0" marT="0" marB="0" anchor="ctr">
                    <a:solidFill>
                      <a:srgbClr val="E8EDFD"/>
                    </a:solidFill>
                  </a:tcPr>
                </a:tc>
              </a:tr>
            </a:tbl>
          </a:graphicData>
        </a:graphic>
      </p:graphicFrame>
      <p:sp>
        <p:nvSpPr>
          <p:cNvPr id="14" name="Rectangles 1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5" name="Rectangles 1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313944" y="295656"/>
            <a:ext cx="4486656" cy="5553456"/>
          </a:xfrm>
          <a:prstGeom prst="rect">
            <a:avLst/>
          </a:prstGeom>
        </p:spPr>
        <p:txBody>
          <a:bodyPr lIns="0" tIns="0" rIns="0" bIns="0">
            <a:noAutofit/>
          </a:bodyPr>
          <a:p>
            <a:pPr indent="0">
              <a:spcAft>
                <a:spcPts val="3150"/>
              </a:spcAft>
            </a:pPr>
            <a:r>
              <a:rPr lang="en-US" sz="2200" spc="150">
                <a:latin typeface="Impact" panose="020B0806030902050204"/>
              </a:rPr>
              <a:t>Deploying MVC Application</a:t>
            </a:r>
            <a:endParaRPr lang="en-US" sz="2200" spc="150">
              <a:latin typeface="Impact" panose="020B0806030902050204"/>
            </a:endParaRPr>
          </a:p>
          <a:p>
            <a:pPr marL="317500" indent="0" algn="just">
              <a:spcAft>
                <a:spcPts val="1050"/>
              </a:spcAft>
            </a:pPr>
            <a:r>
              <a:rPr lang="en-US" sz="2600" b="1">
                <a:latin typeface="Calibri" panose="020F0502020204030204"/>
              </a:rPr>
              <a:t>Creating Virtual Directory</a:t>
            </a:r>
            <a:endParaRPr lang="en-US" sz="2600" b="1">
              <a:latin typeface="Calibri" panose="020F0502020204030204"/>
            </a:endParaRPr>
          </a:p>
          <a:p>
            <a:pPr marL="317500" indent="0">
              <a:lnSpc>
                <a:spcPts val="2470"/>
              </a:lnSpc>
              <a:spcAft>
                <a:spcPts val="630"/>
              </a:spcAft>
            </a:pPr>
            <a:r>
              <a:rPr lang="en-US" sz="2600">
                <a:latin typeface="Calibri" panose="020F0502020204030204"/>
              </a:rPr>
              <a:t>1.    Open the IIS Manager with Administrator</a:t>
            </a:r>
            <a:endParaRPr lang="en-US" sz="2600">
              <a:latin typeface="Calibri" panose="020F0502020204030204"/>
            </a:endParaRPr>
          </a:p>
          <a:p>
            <a:pPr marL="317500" indent="0">
              <a:lnSpc>
                <a:spcPts val="2470"/>
              </a:lnSpc>
              <a:spcAft>
                <a:spcPts val="630"/>
              </a:spcAft>
            </a:pPr>
            <a:r>
              <a:rPr lang="en-US" sz="2600">
                <a:latin typeface="Calibri" panose="020F0502020204030204"/>
              </a:rPr>
              <a:t>2. Right Click on the Default Web Site and Create Virtual Directory</a:t>
            </a:r>
            <a:endParaRPr lang="en-US" sz="2600">
              <a:latin typeface="Calibri" panose="020F0502020204030204"/>
            </a:endParaRPr>
          </a:p>
          <a:p>
            <a:pPr marL="317500" indent="0">
              <a:lnSpc>
                <a:spcPts val="2470"/>
              </a:lnSpc>
              <a:spcAft>
                <a:spcPts val="630"/>
              </a:spcAft>
            </a:pPr>
            <a:r>
              <a:rPr lang="en-US" sz="2600">
                <a:latin typeface="Calibri" panose="020F0502020204030204"/>
              </a:rPr>
              <a:t>3.    Give the Alias and path of the Application folder</a:t>
            </a:r>
            <a:endParaRPr lang="en-US" sz="2600">
              <a:latin typeface="Calibri" panose="020F0502020204030204"/>
            </a:endParaRPr>
          </a:p>
          <a:p>
            <a:pPr marL="317500" indent="0" algn="just">
              <a:spcAft>
                <a:spcPts val="1050"/>
              </a:spcAft>
            </a:pPr>
            <a:r>
              <a:rPr lang="en-US" sz="2600">
                <a:latin typeface="Calibri" panose="020F0502020204030204"/>
              </a:rPr>
              <a:t>4.    Click OK</a:t>
            </a:r>
            <a:endParaRPr lang="en-US" sz="2600">
              <a:latin typeface="Calibri" panose="020F0502020204030204"/>
            </a:endParaRPr>
          </a:p>
          <a:p>
            <a:pPr marL="317500" indent="0">
              <a:lnSpc>
                <a:spcPts val="2470"/>
              </a:lnSpc>
            </a:pPr>
            <a:r>
              <a:rPr lang="en-US" sz="2600">
                <a:latin typeface="Calibri" panose="020F0502020204030204"/>
              </a:rPr>
              <a:t>5.    Test the website execution by right click on virtual directory &gt; Manage Application and Browse</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103632" y="3486912"/>
            <a:ext cx="4319016" cy="3130296"/>
          </a:xfrm>
          <a:prstGeom prst="rect">
            <a:avLst/>
          </a:prstGeom>
        </p:spPr>
      </p:pic>
      <p:sp>
        <p:nvSpPr>
          <p:cNvPr id="3" name="Rectangles 2"/>
          <p:cNvSpPr/>
          <p:nvPr/>
        </p:nvSpPr>
        <p:spPr>
          <a:xfrm>
            <a:off x="54864" y="6096"/>
            <a:ext cx="1731264" cy="128016"/>
          </a:xfrm>
          <a:prstGeom prst="rect">
            <a:avLst/>
          </a:prstGeom>
        </p:spPr>
        <p:txBody>
          <a:bodyPr wrap="none" lIns="0" tIns="0" rIns="0" bIns="0">
            <a:noAutofit/>
          </a:bodyPr>
          <a:p>
            <a:pPr indent="0"/>
            <a:r>
              <a:rPr lang="en-US" sz="650">
                <a:solidFill>
                  <a:srgbClr val="3F9489"/>
                </a:solidFill>
                <a:latin typeface="Calibri" panose="020F0502020204030204"/>
              </a:rPr>
              <a:t>*3 </a:t>
            </a:r>
            <a:r>
              <a:rPr lang="en-US" sz="650">
                <a:solidFill>
                  <a:srgbClr val="332F38"/>
                </a:solidFill>
                <a:latin typeface="Calibri" panose="020F0502020204030204"/>
              </a:rPr>
              <a:t>Internet Information Services (IIS) Manager</a:t>
            </a:r>
            <a:endParaRPr lang="en-US" sz="650">
              <a:solidFill>
                <a:srgbClr val="332F38"/>
              </a:solidFill>
              <a:latin typeface="Calibri" panose="020F0502020204030204"/>
            </a:endParaRPr>
          </a:p>
        </p:txBody>
      </p:sp>
      <p:sp>
        <p:nvSpPr>
          <p:cNvPr id="4" name="Rectangles 3"/>
          <p:cNvSpPr/>
          <p:nvPr/>
        </p:nvSpPr>
        <p:spPr>
          <a:xfrm>
            <a:off x="6211824" y="24384"/>
            <a:ext cx="170688" cy="91440"/>
          </a:xfrm>
          <a:prstGeom prst="rect">
            <a:avLst/>
          </a:prstGeom>
        </p:spPr>
        <p:txBody>
          <a:bodyPr wrap="none" lIns="0" tIns="0" rIns="0" bIns="0">
            <a:noAutofit/>
          </a:bodyPr>
          <a:p>
            <a:pPr indent="0"/>
            <a:r>
              <a:rPr lang="en-US" sz="750">
                <a:solidFill>
                  <a:srgbClr val="5B6B61"/>
                </a:solidFill>
                <a:latin typeface="Arial" panose="020B0604020202020204"/>
              </a:rPr>
              <a:t>X</a:t>
            </a:r>
            <a:endParaRPr lang="en-US" sz="750">
              <a:solidFill>
                <a:srgbClr val="5B6B61"/>
              </a:solidFill>
              <a:latin typeface="Arial" panose="020B0604020202020204"/>
            </a:endParaRPr>
          </a:p>
        </p:txBody>
      </p:sp>
      <p:graphicFrame>
        <p:nvGraphicFramePr>
          <p:cNvPr id="5" name="Table 4"/>
          <p:cNvGraphicFramePr>
            <a:graphicFrameLocks noGrp="1"/>
          </p:cNvGraphicFramePr>
          <p:nvPr/>
        </p:nvGraphicFramePr>
        <p:xfrm>
          <a:off x="85344" y="170688"/>
          <a:ext cx="6379464" cy="411480"/>
        </p:xfrm>
        <a:graphic>
          <a:graphicData uri="http://schemas.openxmlformats.org/drawingml/2006/table">
            <a:tbl>
              <a:tblPr/>
              <a:tblGrid>
                <a:gridCol w="222504"/>
                <a:gridCol w="274320"/>
                <a:gridCol w="5081016"/>
                <a:gridCol w="350520"/>
                <a:gridCol w="451104"/>
              </a:tblGrid>
              <a:tr h="201168">
                <a:tc>
                  <a:txBody>
                    <a:bodyPr>
                      <a:spAutoFit/>
                    </a:bodyPr>
                    <a:p>
                      <a:endParaRPr sz="1000"/>
                    </a:p>
                  </a:txBody>
                  <a:tcPr marL="0" marR="0" marT="0" marB="0">
                    <a:solidFill>
                      <a:srgbClr val="B5D7E7"/>
                    </a:solidFill>
                  </a:tcPr>
                </a:tc>
                <a:tc>
                  <a:txBody>
                    <a:bodyPr>
                      <a:spAutoFit/>
                    </a:bodyPr>
                    <a:p>
                      <a:endParaRPr sz="1000"/>
                    </a:p>
                  </a:txBody>
                  <a:tcPr marL="0" marR="0" marT="0" marB="0">
                    <a:solidFill>
                      <a:srgbClr val="B5D7E7"/>
                    </a:solidFill>
                  </a:tcPr>
                </a:tc>
                <a:tc>
                  <a:txBody>
                    <a:bodyPr>
                      <a:spAutoFit/>
                    </a:bodyPr>
                    <a:p>
                      <a:pPr indent="0"/>
                      <a:r>
                        <a:rPr lang="en-US" sz="550">
                          <a:solidFill>
                            <a:srgbClr val="408EA2"/>
                          </a:solidFill>
                          <a:latin typeface="Impact" panose="020B0806030902050204"/>
                        </a:rPr>
                        <a:t>9 </a:t>
                      </a:r>
                      <a:r>
                        <a:rPr lang="en-US" sz="550">
                          <a:latin typeface="Impact" panose="020B0806030902050204"/>
                        </a:rPr>
                        <a:t>► </a:t>
                      </a:r>
                      <a:r>
                        <a:rPr lang="en-US" sz="550">
                          <a:solidFill>
                            <a:srgbClr val="4D4160"/>
                          </a:solidFill>
                          <a:latin typeface="Impact" panose="020B0806030902050204"/>
                        </a:rPr>
                        <a:t>DESKTOP-JVNVUE2 </a:t>
                      </a:r>
                      <a:r>
                        <a:rPr lang="en-US" sz="550">
                          <a:latin typeface="Impact" panose="020B0806030902050204"/>
                        </a:rPr>
                        <a:t>► </a:t>
                      </a:r>
                      <a:r>
                        <a:rPr lang="en-US" sz="550">
                          <a:solidFill>
                            <a:srgbClr val="4D4160"/>
                          </a:solidFill>
                          <a:latin typeface="Impact" panose="020B0806030902050204"/>
                        </a:rPr>
                        <a:t>Sites </a:t>
                      </a:r>
                      <a:r>
                        <a:rPr lang="en-US" sz="550">
                          <a:latin typeface="Impact" panose="020B0806030902050204"/>
                        </a:rPr>
                        <a:t>► </a:t>
                      </a:r>
                      <a:r>
                        <a:rPr lang="en-US" sz="550">
                          <a:solidFill>
                            <a:srgbClr val="4D4160"/>
                          </a:solidFill>
                          <a:latin typeface="Impact" panose="020B0806030902050204"/>
                        </a:rPr>
                        <a:t>Default Web Site </a:t>
                      </a:r>
                      <a:r>
                        <a:rPr lang="en-US" sz="550">
                          <a:latin typeface="Impact" panose="020B0806030902050204"/>
                        </a:rPr>
                        <a:t>►</a:t>
                      </a:r>
                      <a:endParaRPr lang="en-US" sz="550">
                        <a:latin typeface="Impact" panose="020B0806030902050204"/>
                      </a:endParaRPr>
                    </a:p>
                  </a:txBody>
                  <a:tcPr marL="0" marR="0" marT="0" marB="0">
                    <a:solidFill>
                      <a:srgbClr val="E8EDFD"/>
                    </a:solidFill>
                  </a:tcPr>
                </a:tc>
                <a:tc>
                  <a:txBody>
                    <a:bodyPr>
                      <a:spAutoFit/>
                    </a:bodyPr>
                    <a:p>
                      <a:pPr indent="0"/>
                      <a:r>
                        <a:rPr lang="en-US" sz="550" i="1" spc="-50">
                          <a:solidFill>
                            <a:srgbClr val="239023"/>
                          </a:solidFill>
                          <a:latin typeface="Constantia" panose="02030602050306030303"/>
                        </a:rPr>
                        <a:t>va</a:t>
                      </a:r>
                      <a:endParaRPr lang="en-US" sz="550" i="1" spc="-50">
                        <a:solidFill>
                          <a:srgbClr val="239023"/>
                        </a:solidFill>
                        <a:latin typeface="Constantia" panose="02030602050306030303"/>
                      </a:endParaRPr>
                    </a:p>
                  </a:txBody>
                  <a:tcPr marL="0" marR="0" marT="0" marB="0">
                    <a:solidFill>
                      <a:srgbClr val="B5D7E7"/>
                    </a:solidFill>
                  </a:tcPr>
                </a:tc>
                <a:tc>
                  <a:txBody>
                    <a:bodyPr>
                      <a:spAutoFit/>
                    </a:bodyPr>
                    <a:p>
                      <a:endParaRPr sz="1000"/>
                    </a:p>
                  </a:txBody>
                  <a:tcPr marL="0" marR="0" marT="0" marB="0">
                    <a:solidFill>
                      <a:srgbClr val="B5D7E7"/>
                    </a:solidFill>
                  </a:tcPr>
                </a:tc>
              </a:tr>
              <a:tr h="210312">
                <a:tc>
                  <a:txBody>
                    <a:bodyPr>
                      <a:spAutoFit/>
                    </a:bodyPr>
                    <a:p>
                      <a:pPr indent="0"/>
                      <a:r>
                        <a:rPr lang="en-US" sz="550">
                          <a:solidFill>
                            <a:srgbClr val="45464E"/>
                          </a:solidFill>
                          <a:latin typeface="Impact" panose="020B0806030902050204"/>
                        </a:rPr>
                        <a:t>File</a:t>
                      </a:r>
                      <a:endParaRPr lang="en-US" sz="550">
                        <a:solidFill>
                          <a:srgbClr val="45464E"/>
                        </a:solidFill>
                        <a:latin typeface="Impact" panose="020B0806030902050204"/>
                      </a:endParaRPr>
                    </a:p>
                  </a:txBody>
                  <a:tcPr marL="0" marR="0" marT="0" marB="0" anchor="ctr"/>
                </a:tc>
                <a:tc>
                  <a:txBody>
                    <a:bodyPr>
                      <a:spAutoFit/>
                    </a:bodyPr>
                    <a:p>
                      <a:pPr marL="88900" indent="0"/>
                      <a:r>
                        <a:rPr lang="en-US" sz="550">
                          <a:solidFill>
                            <a:srgbClr val="545454"/>
                          </a:solidFill>
                          <a:latin typeface="Impact" panose="020B0806030902050204"/>
                        </a:rPr>
                        <a:t>View</a:t>
                      </a:r>
                      <a:endParaRPr lang="en-US" sz="550">
                        <a:solidFill>
                          <a:srgbClr val="545454"/>
                        </a:solidFill>
                        <a:latin typeface="Impact" panose="020B0806030902050204"/>
                      </a:endParaRPr>
                    </a:p>
                  </a:txBody>
                  <a:tcPr marL="0" marR="0" marT="0" marB="0" anchor="ctr">
                    <a:solidFill>
                      <a:srgbClr val="E6E6E6"/>
                    </a:solidFill>
                  </a:tcPr>
                </a:tc>
                <a:tc>
                  <a:txBody>
                    <a:bodyPr>
                      <a:spAutoFit/>
                    </a:bodyPr>
                    <a:p>
                      <a:pPr marL="127000" indent="0"/>
                      <a:r>
                        <a:rPr lang="en-US" sz="550">
                          <a:solidFill>
                            <a:srgbClr val="45464E"/>
                          </a:solidFill>
                          <a:latin typeface="Impact" panose="020B0806030902050204"/>
                        </a:rPr>
                        <a:t>Help</a:t>
                      </a:r>
                      <a:endParaRPr lang="en-US" sz="550">
                        <a:solidFill>
                          <a:srgbClr val="45464E"/>
                        </a:solidFill>
                        <a:latin typeface="Impact" panose="020B0806030902050204"/>
                      </a:endParaRPr>
                    </a:p>
                  </a:txBody>
                  <a:tcPr marL="0" marR="0" marT="0" marB="0" anchor="ctr">
                    <a:solidFill>
                      <a:srgbClr val="E6E6E6"/>
                    </a:solidFill>
                  </a:tcPr>
                </a:tc>
                <a:tc>
                  <a:txBody>
                    <a:bodyPr>
                      <a:spAutoFit/>
                    </a:bodyPr>
                    <a:p>
                      <a:endParaRPr sz="1000"/>
                    </a:p>
                  </a:txBody>
                  <a:tcPr marL="0" marR="0" marT="0" marB="0">
                    <a:solidFill>
                      <a:srgbClr val="E6E6E6"/>
                    </a:solidFill>
                  </a:tcPr>
                </a:tc>
                <a:tc>
                  <a:txBody>
                    <a:bodyPr>
                      <a:spAutoFit/>
                    </a:bodyPr>
                    <a:p>
                      <a:endParaRPr sz="1000"/>
                    </a:p>
                  </a:txBody>
                  <a:tcPr marL="0" marR="0" marT="0" marB="0">
                    <a:solidFill>
                      <a:srgbClr val="E6E6E6"/>
                    </a:solidFill>
                  </a:tcPr>
                </a:tc>
              </a:tr>
            </a:tbl>
          </a:graphicData>
        </a:graphic>
      </p:graphicFrame>
      <p:sp>
        <p:nvSpPr>
          <p:cNvPr id="6" name="Rectangles 5"/>
          <p:cNvSpPr/>
          <p:nvPr/>
        </p:nvSpPr>
        <p:spPr>
          <a:xfrm>
            <a:off x="54864" y="743712"/>
            <a:ext cx="176784" cy="134112"/>
          </a:xfrm>
          <a:prstGeom prst="rect">
            <a:avLst/>
          </a:prstGeom>
        </p:spPr>
        <p:txBody>
          <a:bodyPr wrap="none" lIns="0" tIns="0" rIns="0" bIns="0">
            <a:noAutofit/>
          </a:bodyPr>
          <a:p>
            <a:pPr indent="0"/>
            <a:r>
              <a:rPr lang="en-US" sz="2600">
                <a:solidFill>
                  <a:srgbClr val="92D04F"/>
                </a:solidFill>
                <a:latin typeface="Calibri" panose="020F0502020204030204"/>
              </a:rPr>
              <a:t>£</a:t>
            </a:r>
            <a:endParaRPr lang="en-US" sz="2600">
              <a:solidFill>
                <a:srgbClr val="92D04F"/>
              </a:solidFill>
              <a:latin typeface="Calibri" panose="020F0502020204030204"/>
            </a:endParaRPr>
          </a:p>
        </p:txBody>
      </p:sp>
      <p:sp>
        <p:nvSpPr>
          <p:cNvPr id="7" name="Rectangles 6"/>
          <p:cNvSpPr/>
          <p:nvPr/>
        </p:nvSpPr>
        <p:spPr>
          <a:xfrm>
            <a:off x="219456" y="908304"/>
            <a:ext cx="1182624" cy="338328"/>
          </a:xfrm>
          <a:prstGeom prst="rect">
            <a:avLst/>
          </a:prstGeom>
        </p:spPr>
        <p:txBody>
          <a:bodyPr lIns="0" tIns="0" rIns="0" bIns="0">
            <a:noAutofit/>
          </a:bodyPr>
          <a:p>
            <a:pPr indent="0">
              <a:lnSpc>
                <a:spcPts val="960"/>
              </a:lnSpc>
            </a:pPr>
            <a:r>
              <a:rPr lang="en-US" sz="550">
                <a:solidFill>
                  <a:srgbClr val="3F9489"/>
                </a:solidFill>
                <a:latin typeface="Impact" panose="020B0806030902050204"/>
              </a:rPr>
              <a:t>^ </a:t>
            </a:r>
            <a:r>
              <a:rPr lang="en-US" sz="550">
                <a:solidFill>
                  <a:srgbClr val="545454"/>
                </a:solidFill>
                <a:latin typeface="Impact" panose="020B0806030902050204"/>
              </a:rPr>
              <a:t>DESKTOP-JVNVUE2 (DESKTOP Application Pools </a:t>
            </a:r>
            <a:r>
              <a:rPr lang="en-US" sz="550">
                <a:solidFill>
                  <a:srgbClr val="839D82"/>
                </a:solidFill>
                <a:latin typeface="Impact" panose="020B0806030902050204"/>
              </a:rPr>
              <a:t>-SI </a:t>
            </a:r>
            <a:r>
              <a:rPr lang="en-US" sz="550">
                <a:solidFill>
                  <a:srgbClr val="545454"/>
                </a:solidFill>
                <a:latin typeface="Impact" panose="020B0806030902050204"/>
              </a:rPr>
              <a:t>Sites</a:t>
            </a:r>
            <a:endParaRPr lang="en-US" sz="550">
              <a:solidFill>
                <a:srgbClr val="545454"/>
              </a:solidFill>
              <a:latin typeface="Impact" panose="020B0806030902050204"/>
            </a:endParaRPr>
          </a:p>
        </p:txBody>
      </p:sp>
      <p:sp>
        <p:nvSpPr>
          <p:cNvPr id="8" name="Rectangles 7"/>
          <p:cNvSpPr/>
          <p:nvPr/>
        </p:nvSpPr>
        <p:spPr>
          <a:xfrm>
            <a:off x="377952" y="1292352"/>
            <a:ext cx="826008" cy="73152"/>
          </a:xfrm>
          <a:prstGeom prst="rect">
            <a:avLst/>
          </a:prstGeom>
        </p:spPr>
        <p:txBody>
          <a:bodyPr wrap="none" lIns="0" tIns="0" rIns="0" bIns="0">
            <a:noAutofit/>
          </a:bodyPr>
          <a:p>
            <a:pPr indent="0" algn="ctr">
              <a:lnSpc>
                <a:spcPts val="960"/>
              </a:lnSpc>
            </a:pPr>
            <a:r>
              <a:rPr lang="en-US" sz="550">
                <a:solidFill>
                  <a:srgbClr val="BDBEBC"/>
                </a:solidFill>
                <a:latin typeface="Impact" panose="020B0806030902050204"/>
              </a:rPr>
              <a:t>&gt; </a:t>
            </a:r>
            <a:r>
              <a:rPr lang="en-US" sz="550">
                <a:solidFill>
                  <a:srgbClr val="545454"/>
                </a:solidFill>
                <a:latin typeface="Impact" panose="020B0806030902050204"/>
              </a:rPr>
              <a:t>Default Web Site</a:t>
            </a:r>
            <a:endParaRPr lang="en-US" sz="550">
              <a:solidFill>
                <a:srgbClr val="545454"/>
              </a:solidFill>
              <a:latin typeface="Impact" panose="020B0806030902050204"/>
            </a:endParaRPr>
          </a:p>
        </p:txBody>
      </p:sp>
      <p:sp>
        <p:nvSpPr>
          <p:cNvPr id="9" name="Rectangles 8"/>
          <p:cNvSpPr/>
          <p:nvPr/>
        </p:nvSpPr>
        <p:spPr>
          <a:xfrm>
            <a:off x="1551432" y="673608"/>
            <a:ext cx="1648968" cy="192024"/>
          </a:xfrm>
          <a:prstGeom prst="rect">
            <a:avLst/>
          </a:prstGeom>
        </p:spPr>
        <p:txBody>
          <a:bodyPr wrap="none" lIns="0" tIns="0" rIns="0" bIns="0">
            <a:noAutofit/>
          </a:bodyPr>
          <a:p>
            <a:pPr indent="0">
              <a:spcAft>
                <a:spcPts val="840"/>
              </a:spcAft>
            </a:pPr>
            <a:r>
              <a:rPr lang="en-US" sz="850" i="1">
                <a:solidFill>
                  <a:srgbClr val="366D7F"/>
                </a:solidFill>
                <a:latin typeface="Calibri" panose="020F0502020204030204"/>
              </a:rPr>
              <a:t>^</a:t>
            </a:r>
            <a:r>
              <a:rPr lang="en-US" sz="850" i="1">
                <a:solidFill>
                  <a:srgbClr val="176162"/>
                </a:solidFill>
                <a:latin typeface="Calibri" panose="020F0502020204030204"/>
              </a:rPr>
              <a:t>)</a:t>
            </a:r>
            <a:r>
              <a:rPr lang="en-US" sz="900">
                <a:solidFill>
                  <a:srgbClr val="176162"/>
                </a:solidFill>
                <a:latin typeface="Calibri" panose="020F0502020204030204"/>
              </a:rPr>
              <a:t> </a:t>
            </a:r>
            <a:r>
              <a:rPr lang="en-US" sz="900">
                <a:solidFill>
                  <a:srgbClr val="45464E"/>
                </a:solidFill>
                <a:latin typeface="Calibri" panose="020F0502020204030204"/>
              </a:rPr>
              <a:t>Default Web Site Home</a:t>
            </a:r>
            <a:endParaRPr lang="en-US" sz="900">
              <a:solidFill>
                <a:srgbClr val="45464E"/>
              </a:solidFill>
              <a:latin typeface="Calibri" panose="020F0502020204030204"/>
            </a:endParaRPr>
          </a:p>
        </p:txBody>
      </p:sp>
      <p:sp>
        <p:nvSpPr>
          <p:cNvPr id="10" name="Rectangles 9"/>
          <p:cNvSpPr/>
          <p:nvPr/>
        </p:nvSpPr>
        <p:spPr>
          <a:xfrm>
            <a:off x="2584704" y="987552"/>
            <a:ext cx="1563624" cy="82296"/>
          </a:xfrm>
          <a:prstGeom prst="rect">
            <a:avLst/>
          </a:prstGeom>
        </p:spPr>
        <p:txBody>
          <a:bodyPr wrap="none" lIns="0" tIns="0" rIns="0" bIns="0">
            <a:noAutofit/>
          </a:bodyPr>
          <a:p>
            <a:pPr indent="0" algn="r"/>
            <a:r>
              <a:rPr lang="en-US" sz="550">
                <a:latin typeface="Impact" panose="020B0806030902050204"/>
              </a:rPr>
              <a:t>» </a:t>
            </a:r>
            <a:r>
              <a:rPr lang="en-US" sz="550">
                <a:solidFill>
                  <a:srgbClr val="A6A4A6"/>
                </a:solidFill>
                <a:latin typeface="Impact" panose="020B0806030902050204"/>
              </a:rPr>
              <a:t>Go - </a:t>
            </a:r>
            <a:r>
              <a:rPr lang="en-US" sz="550">
                <a:solidFill>
                  <a:srgbClr val="45464E"/>
                </a:solidFill>
                <a:latin typeface="Impact" panose="020B0806030902050204"/>
              </a:rPr>
              <a:t>Show All Group by: Area</a:t>
            </a:r>
            <a:endParaRPr lang="en-US" sz="550">
              <a:solidFill>
                <a:srgbClr val="45464E"/>
              </a:solidFill>
              <a:latin typeface="Impact" panose="020B0806030902050204"/>
            </a:endParaRPr>
          </a:p>
        </p:txBody>
      </p:sp>
      <p:sp>
        <p:nvSpPr>
          <p:cNvPr id="11" name="Rectangles 10"/>
          <p:cNvSpPr/>
          <p:nvPr/>
        </p:nvSpPr>
        <p:spPr>
          <a:xfrm>
            <a:off x="1554480" y="975360"/>
            <a:ext cx="286512" cy="91440"/>
          </a:xfrm>
          <a:prstGeom prst="rect">
            <a:avLst/>
          </a:prstGeom>
          <a:solidFill>
            <a:srgbClr val="E6E6E6"/>
          </a:solidFill>
        </p:spPr>
        <p:txBody>
          <a:bodyPr wrap="none" lIns="0" tIns="0" rIns="0" bIns="0">
            <a:noAutofit/>
          </a:bodyPr>
          <a:p>
            <a:pPr indent="0"/>
            <a:r>
              <a:rPr lang="en-US" sz="550">
                <a:solidFill>
                  <a:srgbClr val="574733"/>
                </a:solidFill>
                <a:latin typeface="Impact" panose="020B0806030902050204"/>
              </a:rPr>
              <a:t>Filter</a:t>
            </a:r>
            <a:endParaRPr lang="en-US" sz="550">
              <a:solidFill>
                <a:srgbClr val="574733"/>
              </a:solidFill>
              <a:latin typeface="Impact" panose="020B0806030902050204"/>
            </a:endParaRPr>
          </a:p>
        </p:txBody>
      </p:sp>
      <p:sp>
        <p:nvSpPr>
          <p:cNvPr id="12" name="Rectangles 11"/>
          <p:cNvSpPr/>
          <p:nvPr/>
        </p:nvSpPr>
        <p:spPr>
          <a:xfrm>
            <a:off x="4632960" y="944880"/>
            <a:ext cx="335280" cy="140208"/>
          </a:xfrm>
          <a:prstGeom prst="rect">
            <a:avLst/>
          </a:prstGeom>
        </p:spPr>
        <p:txBody>
          <a:bodyPr wrap="none" lIns="0" tIns="0" rIns="0" bIns="0">
            <a:noAutofit/>
          </a:bodyPr>
          <a:p>
            <a:pPr indent="0"/>
            <a:r>
              <a:rPr lang="en-US" sz="1700">
                <a:latin typeface="Calibri" panose="020F0502020204030204"/>
              </a:rPr>
              <a:t>• </a:t>
            </a:r>
            <a:r>
              <a:rPr lang="en-US" sz="1700">
                <a:solidFill>
                  <a:srgbClr val="747474"/>
                </a:solidFill>
                <a:latin typeface="Calibri" panose="020F0502020204030204"/>
              </a:rPr>
              <a:t>11’</a:t>
            </a:r>
            <a:endParaRPr lang="en-US" sz="1700">
              <a:solidFill>
                <a:srgbClr val="747474"/>
              </a:solidFill>
              <a:latin typeface="Calibri" panose="020F0502020204030204"/>
            </a:endParaRPr>
          </a:p>
        </p:txBody>
      </p:sp>
      <p:sp>
        <p:nvSpPr>
          <p:cNvPr id="13" name="Rectangles 12"/>
          <p:cNvSpPr/>
          <p:nvPr/>
        </p:nvSpPr>
        <p:spPr>
          <a:xfrm>
            <a:off x="1584960" y="1146048"/>
            <a:ext cx="408432" cy="469392"/>
          </a:xfrm>
          <a:prstGeom prst="rect">
            <a:avLst/>
          </a:prstGeom>
        </p:spPr>
        <p:txBody>
          <a:bodyPr lIns="0" tIns="0" rIns="0" bIns="0">
            <a:noAutofit/>
          </a:bodyPr>
          <a:p>
            <a:pPr indent="0">
              <a:spcAft>
                <a:spcPts val="1470"/>
              </a:spcAft>
            </a:pPr>
            <a:r>
              <a:rPr lang="en-US" sz="550">
                <a:solidFill>
                  <a:srgbClr val="666B9F"/>
                </a:solidFill>
                <a:latin typeface="Impact" panose="020B0806030902050204"/>
              </a:rPr>
              <a:t>ASP.NET</a:t>
            </a:r>
            <a:endParaRPr lang="en-US" sz="550">
              <a:solidFill>
                <a:srgbClr val="666B9F"/>
              </a:solidFill>
              <a:latin typeface="Impact" panose="020B0806030902050204"/>
            </a:endParaRPr>
          </a:p>
          <a:p>
            <a:pPr marR="114300" indent="0" algn="r"/>
            <a:r>
              <a:rPr lang="en-US" sz="550">
                <a:solidFill>
                  <a:srgbClr val="4D4160"/>
                </a:solidFill>
                <a:latin typeface="Impact" panose="020B0806030902050204"/>
              </a:rPr>
              <a:t>.NET</a:t>
            </a:r>
            <a:endParaRPr lang="en-US" sz="550">
              <a:solidFill>
                <a:srgbClr val="4D4160"/>
              </a:solidFill>
              <a:latin typeface="Impact" panose="020B0806030902050204"/>
            </a:endParaRPr>
          </a:p>
        </p:txBody>
      </p:sp>
      <p:sp>
        <p:nvSpPr>
          <p:cNvPr id="14" name="Rectangles 13"/>
          <p:cNvSpPr/>
          <p:nvPr/>
        </p:nvSpPr>
        <p:spPr>
          <a:xfrm>
            <a:off x="2200656" y="1261872"/>
            <a:ext cx="243840" cy="353568"/>
          </a:xfrm>
          <a:prstGeom prst="rect">
            <a:avLst/>
          </a:prstGeom>
        </p:spPr>
        <p:txBody>
          <a:bodyPr wrap="none" lIns="0" tIns="0" rIns="0" bIns="0">
            <a:noAutofit/>
          </a:bodyPr>
          <a:p>
            <a:pPr indent="0"/>
            <a:r>
              <a:rPr lang="en-US" sz="550">
                <a:solidFill>
                  <a:srgbClr val="45464E"/>
                </a:solidFill>
                <a:latin typeface="Impact" panose="020B0806030902050204"/>
              </a:rPr>
              <a:t>.NET</a:t>
            </a:r>
            <a:endParaRPr lang="en-US" sz="550">
              <a:solidFill>
                <a:srgbClr val="45464E"/>
              </a:solidFill>
              <a:latin typeface="Impact" panose="020B0806030902050204"/>
            </a:endParaRPr>
          </a:p>
        </p:txBody>
      </p:sp>
      <p:sp>
        <p:nvSpPr>
          <p:cNvPr id="15" name="Rectangles 14"/>
          <p:cNvSpPr/>
          <p:nvPr/>
        </p:nvSpPr>
        <p:spPr>
          <a:xfrm>
            <a:off x="1578864" y="1639824"/>
            <a:ext cx="950976" cy="82296"/>
          </a:xfrm>
          <a:prstGeom prst="rect">
            <a:avLst/>
          </a:prstGeom>
        </p:spPr>
        <p:txBody>
          <a:bodyPr wrap="none" lIns="0" tIns="0" rIns="0" bIns="0">
            <a:noAutofit/>
          </a:bodyPr>
          <a:p>
            <a:pPr indent="0"/>
            <a:r>
              <a:rPr lang="en-US" sz="550">
                <a:solidFill>
                  <a:srgbClr val="545454"/>
                </a:solidFill>
                <a:latin typeface="Impact" panose="020B0806030902050204"/>
              </a:rPr>
              <a:t>Authorttat... Compilation</a:t>
            </a:r>
            <a:endParaRPr lang="en-US" sz="550">
              <a:solidFill>
                <a:srgbClr val="545454"/>
              </a:solidFill>
              <a:latin typeface="Impact" panose="020B0806030902050204"/>
            </a:endParaRPr>
          </a:p>
        </p:txBody>
      </p:sp>
      <p:sp>
        <p:nvSpPr>
          <p:cNvPr id="16" name="Rectangles 15"/>
          <p:cNvSpPr/>
          <p:nvPr/>
        </p:nvSpPr>
        <p:spPr>
          <a:xfrm>
            <a:off x="2596896" y="1517904"/>
            <a:ext cx="975360" cy="219456"/>
          </a:xfrm>
          <a:prstGeom prst="rect">
            <a:avLst/>
          </a:prstGeom>
        </p:spPr>
        <p:txBody>
          <a:bodyPr lIns="0" tIns="0" rIns="0" bIns="0">
            <a:noAutofit/>
          </a:bodyPr>
          <a:p>
            <a:pPr marL="114300" indent="-114300">
              <a:lnSpc>
                <a:spcPts val="790"/>
              </a:lnSpc>
            </a:pPr>
            <a:r>
              <a:rPr lang="en-US" sz="550">
                <a:solidFill>
                  <a:srgbClr val="545454"/>
                </a:solidFill>
                <a:latin typeface="Impact" panose="020B0806030902050204"/>
              </a:rPr>
              <a:t>.NET Error .NET Pages    Globalization</a:t>
            </a:r>
            <a:endParaRPr lang="en-US" sz="550">
              <a:solidFill>
                <a:srgbClr val="545454"/>
              </a:solidFill>
              <a:latin typeface="Impact" panose="020B0806030902050204"/>
            </a:endParaRPr>
          </a:p>
        </p:txBody>
      </p:sp>
      <p:sp>
        <p:nvSpPr>
          <p:cNvPr id="17" name="Rectangles 16"/>
          <p:cNvSpPr/>
          <p:nvPr/>
        </p:nvSpPr>
        <p:spPr>
          <a:xfrm>
            <a:off x="3630168" y="1536192"/>
            <a:ext cx="893064" cy="64008"/>
          </a:xfrm>
          <a:prstGeom prst="rect">
            <a:avLst/>
          </a:prstGeom>
        </p:spPr>
        <p:txBody>
          <a:bodyPr wrap="none" lIns="0" tIns="0" rIns="0" bIns="0">
            <a:noAutofit/>
          </a:bodyPr>
          <a:p>
            <a:pPr indent="0"/>
            <a:r>
              <a:rPr lang="en-US" sz="550">
                <a:solidFill>
                  <a:srgbClr val="4D4160"/>
                </a:solidFill>
                <a:latin typeface="Impact" panose="020B0806030902050204"/>
              </a:rPr>
              <a:t>.NET Profile .NET Roles</a:t>
            </a:r>
            <a:endParaRPr lang="en-US" sz="550">
              <a:solidFill>
                <a:srgbClr val="4D4160"/>
              </a:solidFill>
              <a:latin typeface="Impact" panose="020B0806030902050204"/>
            </a:endParaRPr>
          </a:p>
        </p:txBody>
      </p:sp>
      <p:sp>
        <p:nvSpPr>
          <p:cNvPr id="18" name="Rectangles 17"/>
          <p:cNvSpPr/>
          <p:nvPr/>
        </p:nvSpPr>
        <p:spPr>
          <a:xfrm>
            <a:off x="1676400" y="1780032"/>
            <a:ext cx="286512" cy="243840"/>
          </a:xfrm>
          <a:prstGeom prst="rect">
            <a:avLst/>
          </a:prstGeom>
        </p:spPr>
        <p:txBody>
          <a:bodyPr wrap="none" lIns="0" tIns="0" rIns="0" bIns="0">
            <a:noAutofit/>
          </a:bodyPr>
          <a:p>
            <a:pPr indent="0" algn="just"/>
            <a:r>
              <a:rPr lang="en-US" sz="2700" i="1">
                <a:solidFill>
                  <a:srgbClr val="3F9489"/>
                </a:solidFill>
                <a:latin typeface="Calibri" panose="020F0502020204030204"/>
              </a:rPr>
              <a:t>9</a:t>
            </a:r>
            <a:endParaRPr lang="en-US" sz="2700" i="1">
              <a:solidFill>
                <a:srgbClr val="3F9489"/>
              </a:solidFill>
              <a:latin typeface="Calibri" panose="020F0502020204030204"/>
            </a:endParaRPr>
          </a:p>
        </p:txBody>
      </p:sp>
      <p:sp>
        <p:nvSpPr>
          <p:cNvPr id="19" name="Rectangles 18"/>
          <p:cNvSpPr/>
          <p:nvPr/>
        </p:nvSpPr>
        <p:spPr>
          <a:xfrm>
            <a:off x="2737104" y="1828800"/>
            <a:ext cx="158496" cy="152400"/>
          </a:xfrm>
          <a:prstGeom prst="rect">
            <a:avLst/>
          </a:prstGeom>
        </p:spPr>
        <p:txBody>
          <a:bodyPr wrap="none" lIns="0" tIns="0" rIns="0" bIns="0">
            <a:noAutofit/>
          </a:bodyPr>
          <a:p>
            <a:pPr indent="0"/>
            <a:r>
              <a:rPr lang="en-US" sz="550" i="1" u="sng" spc="-50">
                <a:solidFill>
                  <a:srgbClr val="5584AC"/>
                </a:solidFill>
                <a:latin typeface="Constantia" panose="02030602050306030303"/>
              </a:rPr>
              <a:t>V—</a:t>
            </a:r>
            <a:endParaRPr lang="en-US" sz="550" i="1" u="sng" spc="-50">
              <a:solidFill>
                <a:srgbClr val="5584AC"/>
              </a:solidFill>
              <a:latin typeface="Constantia" panose="02030602050306030303"/>
            </a:endParaRPr>
          </a:p>
        </p:txBody>
      </p:sp>
      <p:sp>
        <p:nvSpPr>
          <p:cNvPr id="20" name="Rectangles 19"/>
          <p:cNvSpPr/>
          <p:nvPr/>
        </p:nvSpPr>
        <p:spPr>
          <a:xfrm>
            <a:off x="3169920" y="1767840"/>
            <a:ext cx="822960" cy="249936"/>
          </a:xfrm>
          <a:prstGeom prst="rect">
            <a:avLst/>
          </a:prstGeom>
        </p:spPr>
        <p:txBody>
          <a:bodyPr wrap="none" lIns="0" tIns="0" rIns="0" bIns="0">
            <a:noAutofit/>
          </a:bodyPr>
          <a:p>
            <a:pPr indent="0"/>
            <a:r>
              <a:rPr lang="en-US" sz="1000">
                <a:solidFill>
                  <a:srgbClr val="DEA849"/>
                </a:solidFill>
                <a:latin typeface="Consolas" panose="020B0609020204030204"/>
              </a:rPr>
              <a:t>&amp; </a:t>
            </a:r>
            <a:r>
              <a:rPr lang="en-US" sz="1000">
                <a:solidFill>
                  <a:srgbClr val="888888"/>
                </a:solidFill>
                <a:latin typeface="Consolas" panose="020B0609020204030204"/>
              </a:rPr>
              <a:t>ft</a:t>
            </a:r>
            <a:r>
              <a:rPr lang="en-US" sz="1000" baseline="30000">
                <a:solidFill>
                  <a:srgbClr val="888888"/>
                </a:solidFill>
                <a:latin typeface="Consolas" panose="020B0609020204030204"/>
              </a:rPr>
              <a:t>1</a:t>
            </a:r>
            <a:endParaRPr lang="en-US" sz="1000" baseline="30000">
              <a:solidFill>
                <a:srgbClr val="888888"/>
              </a:solidFill>
              <a:latin typeface="Consolas" panose="020B0609020204030204"/>
            </a:endParaRPr>
          </a:p>
        </p:txBody>
      </p:sp>
      <p:sp>
        <p:nvSpPr>
          <p:cNvPr id="21" name="Rectangles 20"/>
          <p:cNvSpPr/>
          <p:nvPr/>
        </p:nvSpPr>
        <p:spPr>
          <a:xfrm>
            <a:off x="1603248" y="2036064"/>
            <a:ext cx="426720" cy="188976"/>
          </a:xfrm>
          <a:prstGeom prst="rect">
            <a:avLst/>
          </a:prstGeom>
        </p:spPr>
        <p:txBody>
          <a:bodyPr lIns="0" tIns="0" rIns="0" bIns="0">
            <a:noAutofit/>
          </a:bodyPr>
          <a:p>
            <a:pPr indent="0" algn="ctr">
              <a:lnSpc>
                <a:spcPts val="815"/>
              </a:lnSpc>
            </a:pPr>
            <a:r>
              <a:rPr lang="en-US" sz="550">
                <a:solidFill>
                  <a:srgbClr val="545454"/>
                </a:solidFill>
                <a:latin typeface="Impact" panose="020B0806030902050204"/>
              </a:rPr>
              <a:t>.NET Trust Levels</a:t>
            </a:r>
            <a:endParaRPr lang="en-US" sz="550">
              <a:solidFill>
                <a:srgbClr val="545454"/>
              </a:solidFill>
              <a:latin typeface="Impact" panose="020B0806030902050204"/>
            </a:endParaRPr>
          </a:p>
        </p:txBody>
      </p:sp>
      <p:sp>
        <p:nvSpPr>
          <p:cNvPr id="22" name="Rectangles 21"/>
          <p:cNvSpPr/>
          <p:nvPr/>
        </p:nvSpPr>
        <p:spPr>
          <a:xfrm>
            <a:off x="2124456" y="2045208"/>
            <a:ext cx="2395728" cy="185928"/>
          </a:xfrm>
          <a:prstGeom prst="rect">
            <a:avLst/>
          </a:prstGeom>
        </p:spPr>
        <p:txBody>
          <a:bodyPr lIns="0" tIns="0" rIns="0" bIns="0">
            <a:noAutofit/>
          </a:bodyPr>
          <a:p>
            <a:pPr indent="-571500">
              <a:lnSpc>
                <a:spcPts val="790"/>
              </a:lnSpc>
            </a:pPr>
            <a:r>
              <a:rPr lang="en-US" sz="550">
                <a:solidFill>
                  <a:srgbClr val="545454"/>
                </a:solidFill>
                <a:latin typeface="Impact" panose="020B0806030902050204"/>
              </a:rPr>
              <a:t>.NET Users Application Connection Machine Key Pages and Settings Strings    Controls</a:t>
            </a:r>
            <a:endParaRPr lang="en-US" sz="550">
              <a:solidFill>
                <a:srgbClr val="545454"/>
              </a:solidFill>
              <a:latin typeface="Impact" panose="020B0806030902050204"/>
            </a:endParaRPr>
          </a:p>
        </p:txBody>
      </p:sp>
      <p:sp>
        <p:nvSpPr>
          <p:cNvPr id="23" name="Rectangles 22"/>
          <p:cNvSpPr/>
          <p:nvPr/>
        </p:nvSpPr>
        <p:spPr>
          <a:xfrm>
            <a:off x="1645920" y="2267712"/>
            <a:ext cx="822960" cy="262128"/>
          </a:xfrm>
          <a:prstGeom prst="rect">
            <a:avLst/>
          </a:prstGeom>
        </p:spPr>
        <p:txBody>
          <a:bodyPr wrap="none" lIns="0" tIns="0" rIns="0" bIns="0">
            <a:noAutofit/>
          </a:bodyPr>
          <a:p>
            <a:pPr marL="88900" indent="0"/>
            <a:r>
              <a:rPr lang="en-US" sz="2600">
                <a:solidFill>
                  <a:srgbClr val="897563"/>
                </a:solidFill>
                <a:latin typeface="Calibri" panose="020F0502020204030204"/>
              </a:rPr>
              <a:t>&amp; £</a:t>
            </a:r>
            <a:endParaRPr lang="en-US" sz="2600">
              <a:solidFill>
                <a:srgbClr val="897563"/>
              </a:solidFill>
              <a:latin typeface="Calibri" panose="020F0502020204030204"/>
            </a:endParaRPr>
          </a:p>
        </p:txBody>
      </p:sp>
      <p:sp>
        <p:nvSpPr>
          <p:cNvPr id="24" name="Rectangles 23"/>
          <p:cNvSpPr/>
          <p:nvPr/>
        </p:nvSpPr>
        <p:spPr>
          <a:xfrm>
            <a:off x="1591056" y="2542032"/>
            <a:ext cx="1499616" cy="91440"/>
          </a:xfrm>
          <a:prstGeom prst="rect">
            <a:avLst/>
          </a:prstGeom>
        </p:spPr>
        <p:txBody>
          <a:bodyPr wrap="none" lIns="0" tIns="0" rIns="0" bIns="0">
            <a:noAutofit/>
          </a:bodyPr>
          <a:p>
            <a:pPr indent="0"/>
            <a:r>
              <a:rPr lang="en-US" sz="550">
                <a:solidFill>
                  <a:srgbClr val="545454"/>
                </a:solidFill>
                <a:latin typeface="Impact" panose="020B0806030902050204"/>
              </a:rPr>
              <a:t>Providers Session State SMTP E-mail</a:t>
            </a:r>
            <a:endParaRPr lang="en-US" sz="550">
              <a:solidFill>
                <a:srgbClr val="545454"/>
              </a:solidFill>
              <a:latin typeface="Impact" panose="020B0806030902050204"/>
            </a:endParaRPr>
          </a:p>
        </p:txBody>
      </p:sp>
      <p:sp>
        <p:nvSpPr>
          <p:cNvPr id="25" name="Rectangles 24"/>
          <p:cNvSpPr/>
          <p:nvPr/>
        </p:nvSpPr>
        <p:spPr>
          <a:xfrm>
            <a:off x="1499616" y="2834640"/>
            <a:ext cx="1341120" cy="164592"/>
          </a:xfrm>
          <a:prstGeom prst="rect">
            <a:avLst/>
          </a:prstGeom>
        </p:spPr>
        <p:txBody>
          <a:bodyPr wrap="none" lIns="0" tIns="0" rIns="0" bIns="0">
            <a:noAutofit/>
          </a:bodyPr>
          <a:p>
            <a:pPr indent="0"/>
            <a:r>
              <a:rPr lang="en-US" sz="550" u="sng">
                <a:solidFill>
                  <a:srgbClr val="545454"/>
                </a:solidFill>
                <a:latin typeface="Impact" panose="020B0806030902050204"/>
              </a:rPr>
              <a:t>- Features View |</a:t>
            </a:r>
            <a:r>
              <a:rPr lang="en-US" sz="550">
                <a:solidFill>
                  <a:srgbClr val="545454"/>
                </a:solidFill>
                <a:latin typeface="Impact" panose="020B0806030902050204"/>
              </a:rPr>
              <a:t>. Content View</a:t>
            </a:r>
            <a:endParaRPr lang="en-US" sz="550">
              <a:solidFill>
                <a:srgbClr val="545454"/>
              </a:solidFill>
              <a:latin typeface="Impact" panose="020B0806030902050204"/>
            </a:endParaRPr>
          </a:p>
        </p:txBody>
      </p:sp>
      <p:graphicFrame>
        <p:nvGraphicFramePr>
          <p:cNvPr id="26" name="Table 25"/>
          <p:cNvGraphicFramePr>
            <a:graphicFrameLocks noGrp="1"/>
          </p:cNvGraphicFramePr>
          <p:nvPr/>
        </p:nvGraphicFramePr>
        <p:xfrm>
          <a:off x="5087112" y="566928"/>
          <a:ext cx="1489456" cy="2453640"/>
        </p:xfrm>
        <a:graphic>
          <a:graphicData uri="http://schemas.openxmlformats.org/drawingml/2006/table">
            <a:tbl>
              <a:tblPr/>
              <a:tblGrid>
                <a:gridCol w="208280"/>
                <a:gridCol w="1072896"/>
                <a:gridCol w="208280"/>
              </a:tblGrid>
              <a:tr h="161544">
                <a:tc gridSpan="3">
                  <a:txBody>
                    <a:bodyPr>
                      <a:spAutoFit/>
                    </a:bodyPr>
                    <a:p>
                      <a:pPr indent="0"/>
                      <a:r>
                        <a:rPr lang="en-US" sz="600">
                          <a:solidFill>
                            <a:srgbClr val="1C1929"/>
                          </a:solidFill>
                          <a:latin typeface="Constantia" panose="02030602050306030303"/>
                        </a:rPr>
                        <a:t>Actions</a:t>
                      </a:r>
                      <a:endParaRPr lang="en-US" sz="600">
                        <a:solidFill>
                          <a:srgbClr val="1C1929"/>
                        </a:solidFill>
                        <a:latin typeface="Constantia" panose="02030602050306030303"/>
                      </a:endParaRPr>
                    </a:p>
                  </a:txBody>
                  <a:tcPr marL="0" marR="0" marT="0" marB="0" anchor="ctr">
                    <a:solidFill>
                      <a:srgbClr val="C5C5C5"/>
                    </a:solidFill>
                  </a:tcPr>
                </a:tc>
                <a:tc hMerge="1">
                  <a:tcPr marL="0" marR="0" marT="0" marB="0"/>
                </a:tc>
                <a:tc hMerge="1">
                  <a:tcPr marL="0" marR="0" marT="0" marB="0"/>
                </a:tc>
              </a:tr>
              <a:tr h="320040">
                <a:tc>
                  <a:txBody>
                    <a:bodyPr>
                      <a:spAutoFit/>
                    </a:bodyPr>
                    <a:p>
                      <a:endParaRPr sz="1600"/>
                    </a:p>
                  </a:txBody>
                  <a:tcPr marL="0" marR="0" marT="0" marB="0"/>
                </a:tc>
                <a:tc>
                  <a:txBody>
                    <a:bodyPr>
                      <a:spAutoFit/>
                    </a:bodyPr>
                    <a:p>
                      <a:pPr indent="0">
                        <a:spcAft>
                          <a:spcPts val="210"/>
                        </a:spcAft>
                      </a:pPr>
                      <a:r>
                        <a:rPr lang="en-US" sz="550">
                          <a:solidFill>
                            <a:srgbClr val="8FA8C5"/>
                          </a:solidFill>
                          <a:latin typeface="Arial" panose="020B0604020202020204"/>
                        </a:rPr>
                        <a:t>Explore</a:t>
                      </a:r>
                      <a:endParaRPr lang="en-US" sz="550">
                        <a:solidFill>
                          <a:srgbClr val="8FA8C5"/>
                        </a:solidFill>
                        <a:latin typeface="Arial" panose="020B0604020202020204"/>
                      </a:endParaRPr>
                    </a:p>
                    <a:p>
                      <a:pPr indent="0"/>
                      <a:r>
                        <a:rPr lang="en-US" sz="550">
                          <a:solidFill>
                            <a:srgbClr val="8FA8C5"/>
                          </a:solidFill>
                          <a:latin typeface="Arial" panose="020B0604020202020204"/>
                        </a:rPr>
                        <a:t>Edit Permissions...</a:t>
                      </a:r>
                      <a:endParaRPr lang="en-US" sz="550">
                        <a:solidFill>
                          <a:srgbClr val="8FA8C5"/>
                        </a:solidFill>
                        <a:latin typeface="Arial" panose="020B0604020202020204"/>
                      </a:endParaRPr>
                    </a:p>
                  </a:txBody>
                  <a:tcPr marL="0" marR="0" marT="0" marB="0" anchor="ctr">
                    <a:solidFill>
                      <a:srgbClr val="E8EDFD"/>
                    </a:solidFill>
                  </a:tcPr>
                </a:tc>
                <a:tc>
                  <a:txBody>
                    <a:bodyPr>
                      <a:spAutoFit/>
                    </a:bodyPr>
                    <a:p>
                      <a:pPr indent="0"/>
                      <a:r>
                        <a:rPr lang="en-US" sz="400">
                          <a:solidFill>
                            <a:srgbClr val="5B6B61"/>
                          </a:solidFill>
                          <a:latin typeface="Consolas" panose="020B0609020204030204"/>
                        </a:rPr>
                        <a:t>A</a:t>
                      </a:r>
                      <a:endParaRPr lang="en-US" sz="400">
                        <a:solidFill>
                          <a:srgbClr val="5B6B61"/>
                        </a:solidFill>
                        <a:latin typeface="Consolas" panose="020B0609020204030204"/>
                      </a:endParaRPr>
                    </a:p>
                  </a:txBody>
                  <a:tcPr marL="0" marR="0" marT="0" marB="0">
                    <a:solidFill>
                      <a:srgbClr val="C5C5C5"/>
                    </a:solidFill>
                  </a:tcPr>
                </a:tc>
              </a:tr>
              <a:tr h="438912">
                <a:tc>
                  <a:txBody>
                    <a:bodyPr>
                      <a:spAutoFit/>
                    </a:bodyPr>
                    <a:p>
                      <a:pPr indent="0"/>
                      <a:r>
                        <a:rPr lang="en-US" sz="1700">
                          <a:solidFill>
                            <a:srgbClr val="A6A4A6"/>
                          </a:solidFill>
                          <a:latin typeface="Calibri" panose="020F0502020204030204"/>
                        </a:rPr>
                        <a:t>H</a:t>
                      </a:r>
                      <a:endParaRPr lang="en-US" sz="1700">
                        <a:solidFill>
                          <a:srgbClr val="A6A4A6"/>
                        </a:solidFill>
                        <a:latin typeface="Calibri" panose="020F0502020204030204"/>
                      </a:endParaRPr>
                    </a:p>
                  </a:txBody>
                  <a:tcPr marL="0" marR="0" marT="0" marB="0" anchor="b"/>
                </a:tc>
                <a:tc>
                  <a:txBody>
                    <a:bodyPr>
                      <a:spAutoFit/>
                    </a:bodyPr>
                    <a:p>
                      <a:pPr indent="0">
                        <a:lnSpc>
                          <a:spcPts val="1055"/>
                        </a:lnSpc>
                      </a:pPr>
                      <a:r>
                        <a:rPr lang="en-US" sz="600">
                          <a:solidFill>
                            <a:srgbClr val="332F38"/>
                          </a:solidFill>
                          <a:latin typeface="Constantia" panose="02030602050306030303"/>
                        </a:rPr>
                        <a:t>Edit Site</a:t>
                      </a:r>
                      <a:endParaRPr lang="en-US" sz="600">
                        <a:solidFill>
                          <a:srgbClr val="332F38"/>
                        </a:solidFill>
                        <a:latin typeface="Constantia" panose="02030602050306030303"/>
                      </a:endParaRPr>
                    </a:p>
                    <a:p>
                      <a:pPr indent="0">
                        <a:lnSpc>
                          <a:spcPts val="1055"/>
                        </a:lnSpc>
                      </a:pPr>
                      <a:r>
                        <a:rPr lang="en-US" sz="550">
                          <a:solidFill>
                            <a:srgbClr val="8FA8C5"/>
                          </a:solidFill>
                          <a:latin typeface="Arial" panose="020B0604020202020204"/>
                        </a:rPr>
                        <a:t>Bindings...</a:t>
                      </a:r>
                      <a:endParaRPr lang="en-US" sz="550">
                        <a:solidFill>
                          <a:srgbClr val="8FA8C5"/>
                        </a:solidFill>
                        <a:latin typeface="Arial" panose="020B0604020202020204"/>
                      </a:endParaRPr>
                    </a:p>
                    <a:p>
                      <a:pPr indent="0">
                        <a:lnSpc>
                          <a:spcPts val="1055"/>
                        </a:lnSpc>
                      </a:pPr>
                      <a:r>
                        <a:rPr lang="en-US" sz="550">
                          <a:solidFill>
                            <a:srgbClr val="8FA8C5"/>
                          </a:solidFill>
                          <a:latin typeface="Arial" panose="020B0604020202020204"/>
                        </a:rPr>
                        <a:t>Basic Settings...</a:t>
                      </a:r>
                      <a:endParaRPr lang="en-US" sz="550">
                        <a:solidFill>
                          <a:srgbClr val="8FA8C5"/>
                        </a:solidFill>
                        <a:latin typeface="Arial" panose="020B0604020202020204"/>
                      </a:endParaRPr>
                    </a:p>
                  </a:txBody>
                  <a:tcPr marL="0" marR="0" marT="0" marB="0" anchor="b">
                    <a:solidFill>
                      <a:srgbClr val="E8EDFD"/>
                    </a:solidFill>
                  </a:tcPr>
                </a:tc>
                <a:tc>
                  <a:txBody>
                    <a:bodyPr>
                      <a:spAutoFit/>
                    </a:bodyPr>
                    <a:p>
                      <a:endParaRPr sz="2100"/>
                    </a:p>
                  </a:txBody>
                  <a:tcPr marL="0" marR="0" marT="0" marB="0">
                    <a:solidFill>
                      <a:srgbClr val="C5C5C5"/>
                    </a:solidFill>
                  </a:tcPr>
                </a:tc>
              </a:tr>
              <a:tr h="310896">
                <a:tc>
                  <a:txBody>
                    <a:bodyPr>
                      <a:spAutoFit/>
                    </a:bodyPr>
                    <a:p>
                      <a:endParaRPr sz="1500"/>
                    </a:p>
                  </a:txBody>
                  <a:tcPr marL="0" marR="0" marT="0" marB="0"/>
                </a:tc>
                <a:tc>
                  <a:txBody>
                    <a:bodyPr>
                      <a:spAutoFit/>
                    </a:bodyPr>
                    <a:p>
                      <a:pPr marR="228600" indent="0">
                        <a:lnSpc>
                          <a:spcPts val="1080"/>
                        </a:lnSpc>
                      </a:pPr>
                      <a:r>
                        <a:rPr lang="en-US" sz="550">
                          <a:solidFill>
                            <a:srgbClr val="8FA8C5"/>
                          </a:solidFill>
                          <a:latin typeface="Arial" panose="020B0604020202020204"/>
                        </a:rPr>
                        <a:t>View Applications View Virtual Directories</a:t>
                      </a:r>
                      <a:endParaRPr lang="en-US" sz="550">
                        <a:solidFill>
                          <a:srgbClr val="8FA8C5"/>
                        </a:solidFill>
                        <a:latin typeface="Arial" panose="020B0604020202020204"/>
                      </a:endParaRPr>
                    </a:p>
                  </a:txBody>
                  <a:tcPr marL="0" marR="0" marT="0" marB="0" anchor="ctr">
                    <a:solidFill>
                      <a:srgbClr val="E8EDFD"/>
                    </a:solidFill>
                  </a:tcPr>
                </a:tc>
                <a:tc>
                  <a:txBody>
                    <a:bodyPr>
                      <a:spAutoFit/>
                    </a:bodyPr>
                    <a:p>
                      <a:endParaRPr sz="1500"/>
                    </a:p>
                  </a:txBody>
                  <a:tcPr marL="0" marR="0" marT="0" marB="0">
                    <a:solidFill>
                      <a:srgbClr val="C5C5C5"/>
                    </a:solidFill>
                  </a:tcPr>
                </a:tc>
              </a:tr>
              <a:tr h="603504">
                <a:tc gridSpan="2">
                  <a:txBody>
                    <a:bodyPr>
                      <a:spAutoFit/>
                    </a:bodyPr>
                    <a:p>
                      <a:pPr indent="0">
                        <a:spcAft>
                          <a:spcPts val="210"/>
                        </a:spcAft>
                      </a:pPr>
                      <a:r>
                        <a:rPr lang="en-US" sz="600">
                          <a:solidFill>
                            <a:srgbClr val="1E1F38"/>
                          </a:solidFill>
                          <a:latin typeface="Constantia" panose="02030602050306030303"/>
                        </a:rPr>
                        <a:t>Manage Website </a:t>
                      </a:r>
                      <a:r>
                        <a:rPr lang="en-US" sz="600">
                          <a:solidFill>
                            <a:srgbClr val="545454"/>
                          </a:solidFill>
                          <a:latin typeface="Constantia" panose="02030602050306030303"/>
                        </a:rPr>
                        <a:t>^</a:t>
                      </a:r>
                      <a:endParaRPr lang="en-US" sz="600">
                        <a:solidFill>
                          <a:srgbClr val="545454"/>
                        </a:solidFill>
                        <a:latin typeface="Constantia" panose="02030602050306030303"/>
                      </a:endParaRPr>
                    </a:p>
                    <a:p>
                      <a:pPr indent="0">
                        <a:lnSpc>
                          <a:spcPts val="1055"/>
                        </a:lnSpc>
                      </a:pPr>
                      <a:r>
                        <a:rPr lang="en-US" sz="550" i="1" spc="-100">
                          <a:solidFill>
                            <a:srgbClr val="6BC75C"/>
                          </a:solidFill>
                          <a:latin typeface="Lucida Sans Unicode" panose="020B0602030504020204"/>
                        </a:rPr>
                        <a:t>it</a:t>
                      </a:r>
                      <a:r>
                        <a:rPr lang="en-US" sz="550">
                          <a:solidFill>
                            <a:srgbClr val="6BC75C"/>
                          </a:solidFill>
                          <a:latin typeface="Arial" panose="020B0604020202020204"/>
                        </a:rPr>
                        <a:t> </a:t>
                      </a:r>
                      <a:r>
                        <a:rPr lang="en-US" sz="550">
                          <a:solidFill>
                            <a:srgbClr val="8FA8C5"/>
                          </a:solidFill>
                          <a:latin typeface="Arial" panose="020B0604020202020204"/>
                        </a:rPr>
                        <a:t>Restart</a:t>
                      </a:r>
                      <a:endParaRPr lang="en-US" sz="550">
                        <a:solidFill>
                          <a:srgbClr val="8FA8C5"/>
                        </a:solidFill>
                        <a:latin typeface="Arial" panose="020B0604020202020204"/>
                      </a:endParaRPr>
                    </a:p>
                    <a:p>
                      <a:pPr indent="0">
                        <a:lnSpc>
                          <a:spcPts val="1055"/>
                        </a:lnSpc>
                      </a:pPr>
                      <a:r>
                        <a:rPr lang="en-US" sz="550">
                          <a:solidFill>
                            <a:srgbClr val="BDBEBC"/>
                          </a:solidFill>
                          <a:latin typeface="Arial" panose="020B0604020202020204"/>
                        </a:rPr>
                        <a:t>► Start </a:t>
                      </a:r>
                      <a:r>
                        <a:rPr lang="en-US" sz="550">
                          <a:solidFill>
                            <a:srgbClr val="545454"/>
                          </a:solidFill>
                          <a:latin typeface="Arial" panose="020B0604020202020204"/>
                        </a:rPr>
                        <a:t>■ </a:t>
                      </a:r>
                      <a:r>
                        <a:rPr lang="en-US" sz="550">
                          <a:solidFill>
                            <a:srgbClr val="8FA8C5"/>
                          </a:solidFill>
                          <a:latin typeface="Arial" panose="020B0604020202020204"/>
                        </a:rPr>
                        <a:t>Stop</a:t>
                      </a:r>
                      <a:endParaRPr lang="en-US" sz="550">
                        <a:solidFill>
                          <a:srgbClr val="8FA8C5"/>
                        </a:solidFill>
                        <a:latin typeface="Arial" panose="020B0604020202020204"/>
                      </a:endParaRPr>
                    </a:p>
                  </a:txBody>
                  <a:tcPr marL="0" marR="0" marT="0" marB="0" anchor="b">
                    <a:solidFill>
                      <a:srgbClr val="E8EDFD"/>
                    </a:solidFill>
                  </a:tcPr>
                </a:tc>
                <a:tc hMerge="1">
                  <a:tcPr marL="0" marR="0" marT="0" marB="0"/>
                </a:tc>
                <a:tc>
                  <a:txBody>
                    <a:bodyPr>
                      <a:spAutoFit/>
                    </a:bodyPr>
                    <a:p>
                      <a:endParaRPr sz="2900"/>
                    </a:p>
                  </a:txBody>
                  <a:tcPr marL="0" marR="0" marT="0" marB="0">
                    <a:solidFill>
                      <a:srgbClr val="C5C5C5"/>
                    </a:solidFill>
                  </a:tcPr>
                </a:tc>
              </a:tr>
              <a:tr h="304800">
                <a:tc>
                  <a:txBody>
                    <a:bodyPr>
                      <a:spAutoFit/>
                    </a:bodyPr>
                    <a:p>
                      <a:endParaRPr sz="1500"/>
                    </a:p>
                  </a:txBody>
                  <a:tcPr marL="0" marR="0" marT="0" marB="0"/>
                </a:tc>
                <a:tc>
                  <a:txBody>
                    <a:bodyPr>
                      <a:spAutoFit/>
                    </a:bodyPr>
                    <a:p>
                      <a:pPr indent="0">
                        <a:spcAft>
                          <a:spcPts val="210"/>
                        </a:spcAft>
                      </a:pPr>
                      <a:r>
                        <a:rPr lang="en-US" sz="600">
                          <a:solidFill>
                            <a:srgbClr val="1E1F38"/>
                          </a:solidFill>
                          <a:latin typeface="Constantia" panose="02030602050306030303"/>
                        </a:rPr>
                        <a:t>Browse Website</a:t>
                      </a:r>
                      <a:endParaRPr lang="en-US" sz="600">
                        <a:solidFill>
                          <a:srgbClr val="1E1F38"/>
                        </a:solidFill>
                        <a:latin typeface="Constantia" panose="02030602050306030303"/>
                      </a:endParaRPr>
                    </a:p>
                    <a:p>
                      <a:pPr indent="0"/>
                      <a:r>
                        <a:rPr lang="en-US" sz="550">
                          <a:solidFill>
                            <a:srgbClr val="8FA8C5"/>
                          </a:solidFill>
                          <a:latin typeface="Arial" panose="020B0604020202020204"/>
                        </a:rPr>
                        <a:t>Browse *:80 (http)</a:t>
                      </a:r>
                      <a:endParaRPr lang="en-US" sz="550">
                        <a:solidFill>
                          <a:srgbClr val="8FA8C5"/>
                        </a:solidFill>
                        <a:latin typeface="Arial" panose="020B0604020202020204"/>
                      </a:endParaRPr>
                    </a:p>
                  </a:txBody>
                  <a:tcPr marL="0" marR="0" marT="0" marB="0" anchor="b">
                    <a:solidFill>
                      <a:srgbClr val="E8EDFD"/>
                    </a:solidFill>
                  </a:tcPr>
                </a:tc>
                <a:tc>
                  <a:txBody>
                    <a:bodyPr>
                      <a:spAutoFit/>
                    </a:bodyPr>
                    <a:p>
                      <a:endParaRPr sz="1500"/>
                    </a:p>
                  </a:txBody>
                  <a:tcPr marL="0" marR="0" marT="0" marB="0">
                    <a:solidFill>
                      <a:srgbClr val="E8EDFD"/>
                    </a:solidFill>
                  </a:tcPr>
                </a:tc>
              </a:tr>
              <a:tr h="170688">
                <a:tc>
                  <a:txBody>
                    <a:bodyPr>
                      <a:spAutoFit/>
                    </a:bodyPr>
                    <a:p>
                      <a:endParaRPr sz="900"/>
                    </a:p>
                  </a:txBody>
                  <a:tcPr marL="0" marR="0" marT="0" marB="0"/>
                </a:tc>
                <a:tc>
                  <a:txBody>
                    <a:bodyPr>
                      <a:spAutoFit/>
                    </a:bodyPr>
                    <a:p>
                      <a:pPr indent="0"/>
                      <a:r>
                        <a:rPr lang="en-US" sz="550">
                          <a:solidFill>
                            <a:srgbClr val="8FA8C5"/>
                          </a:solidFill>
                          <a:latin typeface="Arial" panose="020B0604020202020204"/>
                        </a:rPr>
                        <a:t>Advanced Settings...</a:t>
                      </a:r>
                      <a:endParaRPr lang="en-US" sz="550">
                        <a:solidFill>
                          <a:srgbClr val="8FA8C5"/>
                        </a:solidFill>
                        <a:latin typeface="Arial" panose="020B0604020202020204"/>
                      </a:endParaRPr>
                    </a:p>
                  </a:txBody>
                  <a:tcPr marL="0" marR="0" marT="0" marB="0" anchor="b">
                    <a:solidFill>
                      <a:srgbClr val="E8EDFD"/>
                    </a:solidFill>
                  </a:tcPr>
                </a:tc>
                <a:tc>
                  <a:txBody>
                    <a:bodyPr>
                      <a:spAutoFit/>
                    </a:bodyPr>
                    <a:p>
                      <a:endParaRPr sz="900"/>
                    </a:p>
                  </a:txBody>
                  <a:tcPr marL="0" marR="0" marT="0" marB="0">
                    <a:solidFill>
                      <a:srgbClr val="E8EDFD"/>
                    </a:solidFill>
                  </a:tcPr>
                </a:tc>
              </a:tr>
              <a:tr h="143256">
                <a:tc>
                  <a:txBody>
                    <a:bodyPr>
                      <a:spAutoFit/>
                    </a:bodyPr>
                    <a:p>
                      <a:endParaRPr sz="700"/>
                    </a:p>
                  </a:txBody>
                  <a:tcPr marL="0" marR="0" marT="0" marB="0"/>
                </a:tc>
                <a:tc>
                  <a:txBody>
                    <a:bodyPr>
                      <a:spAutoFit/>
                    </a:bodyPr>
                    <a:p>
                      <a:pPr indent="0"/>
                      <a:r>
                        <a:rPr lang="en-US" sz="600">
                          <a:solidFill>
                            <a:srgbClr val="1E1F38"/>
                          </a:solidFill>
                          <a:latin typeface="Constantia" panose="02030602050306030303"/>
                        </a:rPr>
                        <a:t>Configure</a:t>
                      </a:r>
                      <a:endParaRPr lang="en-US" sz="600">
                        <a:solidFill>
                          <a:srgbClr val="1E1F38"/>
                        </a:solidFill>
                        <a:latin typeface="Constantia" panose="02030602050306030303"/>
                      </a:endParaRPr>
                    </a:p>
                  </a:txBody>
                  <a:tcPr marL="0" marR="0" marT="0" marB="0" anchor="b">
                    <a:solidFill>
                      <a:srgbClr val="E8EDFD"/>
                    </a:solidFill>
                  </a:tcPr>
                </a:tc>
                <a:tc>
                  <a:txBody>
                    <a:bodyPr>
                      <a:spAutoFit/>
                    </a:bodyPr>
                    <a:p>
                      <a:pPr indent="0"/>
                      <a:r>
                        <a:rPr lang="en-US" sz="400">
                          <a:solidFill>
                            <a:srgbClr val="5B6B61"/>
                          </a:solidFill>
                          <a:latin typeface="Consolas" panose="020B0609020204030204"/>
                        </a:rPr>
                        <a:t>V</a:t>
                      </a:r>
                      <a:endParaRPr lang="en-US" sz="400">
                        <a:solidFill>
                          <a:srgbClr val="5B6B61"/>
                        </a:solidFill>
                        <a:latin typeface="Consolas" panose="020B0609020204030204"/>
                      </a:endParaRPr>
                    </a:p>
                  </a:txBody>
                  <a:tcPr marL="0" marR="0" marT="0" marB="0" anchor="ctr">
                    <a:solidFill>
                      <a:srgbClr val="E8EDFD"/>
                    </a:solidFill>
                  </a:tcPr>
                </a:tc>
              </a:tr>
            </a:tbl>
          </a:graphicData>
        </a:graphic>
      </p:graphicFrame>
      <p:sp>
        <p:nvSpPr>
          <p:cNvPr id="27" name="Rectangles 26"/>
          <p:cNvSpPr/>
          <p:nvPr/>
        </p:nvSpPr>
        <p:spPr>
          <a:xfrm>
            <a:off x="54864" y="3041904"/>
            <a:ext cx="1493520" cy="231648"/>
          </a:xfrm>
          <a:prstGeom prst="rect">
            <a:avLst/>
          </a:prstGeom>
          <a:solidFill>
            <a:srgbClr val="E6E6E6"/>
          </a:solidFill>
        </p:spPr>
        <p:txBody>
          <a:bodyPr lIns="0" tIns="0" rIns="0" bIns="0">
            <a:noAutofit/>
          </a:bodyPr>
          <a:p>
            <a:pPr indent="0">
              <a:spcAft>
                <a:spcPts val="210"/>
              </a:spcAft>
            </a:pPr>
            <a:r>
              <a:rPr lang="en-US" sz="550">
                <a:solidFill>
                  <a:srgbClr val="45464E"/>
                </a:solidFill>
                <a:latin typeface="Impact" panose="020B0806030902050204"/>
              </a:rPr>
              <a:t>*eady</a:t>
            </a:r>
            <a:endParaRPr lang="en-US" sz="550">
              <a:solidFill>
                <a:srgbClr val="45464E"/>
              </a:solidFill>
              <a:latin typeface="Impact" panose="020B0806030902050204"/>
            </a:endParaRPr>
          </a:p>
          <a:p>
            <a:pPr indent="0"/>
            <a:r>
              <a:rPr lang="en-US" sz="550">
                <a:solidFill>
                  <a:srgbClr val="218578"/>
                </a:solidFill>
                <a:latin typeface="Impact" panose="020B0806030902050204"/>
              </a:rPr>
              <a:t>•3-3 </a:t>
            </a:r>
            <a:r>
              <a:rPr lang="en-US" sz="550">
                <a:solidFill>
                  <a:srgbClr val="45464E"/>
                </a:solidFill>
                <a:latin typeface="Calibri" panose="020F0502020204030204"/>
              </a:rPr>
              <a:t>Internet Information Services (IIS) Manager</a:t>
            </a:r>
            <a:endParaRPr lang="en-US" sz="550">
              <a:solidFill>
                <a:srgbClr val="45464E"/>
              </a:solidFill>
              <a:latin typeface="Calibri" panose="020F0502020204030204"/>
            </a:endParaRPr>
          </a:p>
        </p:txBody>
      </p:sp>
      <p:sp>
        <p:nvSpPr>
          <p:cNvPr id="28" name="Rectangles 27"/>
          <p:cNvSpPr/>
          <p:nvPr/>
        </p:nvSpPr>
        <p:spPr>
          <a:xfrm>
            <a:off x="6224016" y="3029712"/>
            <a:ext cx="188976" cy="140208"/>
          </a:xfrm>
          <a:prstGeom prst="rect">
            <a:avLst/>
          </a:prstGeom>
        </p:spPr>
        <p:txBody>
          <a:bodyPr wrap="none" lIns="0" tIns="0" rIns="0" bIns="0">
            <a:noAutofit/>
          </a:bodyPr>
          <a:p>
            <a:pPr indent="0"/>
            <a:r>
              <a:rPr lang="en-US" sz="1700">
                <a:solidFill>
                  <a:srgbClr val="3F9489"/>
                </a:solidFill>
                <a:latin typeface="Calibri" panose="020F0502020204030204"/>
              </a:rPr>
              <a:t>«1:</a:t>
            </a:r>
            <a:endParaRPr lang="en-US" sz="1700">
              <a:solidFill>
                <a:srgbClr val="3F9489"/>
              </a:solidFill>
              <a:latin typeface="Calibri" panose="020F0502020204030204"/>
            </a:endParaRPr>
          </a:p>
        </p:txBody>
      </p:sp>
      <p:sp>
        <p:nvSpPr>
          <p:cNvPr id="29" name="Rectangles 28"/>
          <p:cNvSpPr/>
          <p:nvPr/>
        </p:nvSpPr>
        <p:spPr>
          <a:xfrm>
            <a:off x="524256" y="3304032"/>
            <a:ext cx="2645664" cy="109728"/>
          </a:xfrm>
          <a:prstGeom prst="rect">
            <a:avLst/>
          </a:prstGeom>
          <a:solidFill>
            <a:srgbClr val="E8EDFD"/>
          </a:solidFill>
        </p:spPr>
        <p:txBody>
          <a:bodyPr wrap="none" lIns="0" tIns="0" rIns="0" bIns="0">
            <a:noAutofit/>
          </a:bodyPr>
          <a:p>
            <a:pPr indent="0" algn="r"/>
            <a:r>
              <a:rPr lang="en-US" sz="450">
                <a:latin typeface="Arial" panose="020B0604020202020204"/>
              </a:rPr>
              <a:t>► </a:t>
            </a:r>
            <a:r>
              <a:rPr lang="en-US" sz="450">
                <a:solidFill>
                  <a:srgbClr val="4D4160"/>
                </a:solidFill>
                <a:latin typeface="Arial" panose="020B0604020202020204"/>
              </a:rPr>
              <a:t>DESKTOP-JVNVUE2 </a:t>
            </a:r>
            <a:r>
              <a:rPr lang="en-US" sz="450">
                <a:latin typeface="Arial" panose="020B0604020202020204"/>
              </a:rPr>
              <a:t>. </a:t>
            </a:r>
            <a:r>
              <a:rPr lang="en-US" sz="450">
                <a:solidFill>
                  <a:srgbClr val="4D4160"/>
                </a:solidFill>
                <a:latin typeface="Arial" panose="020B0604020202020204"/>
              </a:rPr>
              <a:t>Sites </a:t>
            </a:r>
            <a:r>
              <a:rPr lang="en-US" sz="450">
                <a:latin typeface="Arial" panose="020B0604020202020204"/>
              </a:rPr>
              <a:t>► </a:t>
            </a:r>
            <a:r>
              <a:rPr lang="en-US" sz="450">
                <a:solidFill>
                  <a:srgbClr val="4D4160"/>
                </a:solidFill>
                <a:latin typeface="Arial" panose="020B0604020202020204"/>
              </a:rPr>
              <a:t>Default Web Site </a:t>
            </a:r>
            <a:r>
              <a:rPr lang="en-US" sz="450">
                <a:latin typeface="Arial" panose="020B0604020202020204"/>
              </a:rPr>
              <a:t>. </a:t>
            </a:r>
            <a:r>
              <a:rPr lang="en-US" sz="450">
                <a:solidFill>
                  <a:srgbClr val="4D4160"/>
                </a:solidFill>
                <a:latin typeface="Arial" panose="020B0604020202020204"/>
              </a:rPr>
              <a:t>MVCProjectDemo </a:t>
            </a:r>
            <a:r>
              <a:rPr lang="en-US" sz="450">
                <a:latin typeface="Arial" panose="020B0604020202020204"/>
              </a:rPr>
              <a:t>.</a:t>
            </a:r>
            <a:endParaRPr lang="en-US" sz="450">
              <a:latin typeface="Arial" panose="020B0604020202020204"/>
            </a:endParaRPr>
          </a:p>
        </p:txBody>
      </p:sp>
      <p:sp>
        <p:nvSpPr>
          <p:cNvPr id="30" name="Rectangles 29"/>
          <p:cNvSpPr/>
          <p:nvPr/>
        </p:nvSpPr>
        <p:spPr>
          <a:xfrm>
            <a:off x="5559552" y="6473952"/>
            <a:ext cx="23164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08048"/>
            <a:ext cx="10311384" cy="856488"/>
          </a:xfrm>
          <a:prstGeom prst="rect">
            <a:avLst/>
          </a:prstGeom>
        </p:spPr>
        <p:txBody>
          <a:bodyPr lIns="0" tIns="0" rIns="0" bIns="0">
            <a:noAutofit/>
          </a:bodyPr>
          <a:p>
            <a:pPr indent="0" algn="just">
              <a:spcAft>
                <a:spcPts val="1260"/>
              </a:spcAft>
            </a:pPr>
            <a:r>
              <a:rPr lang="en-US" sz="2600">
                <a:latin typeface="Calibri" panose="020F0502020204030204"/>
              </a:rPr>
              <a:t>1.    C# 8.0 and .NET Core 3.0 - Modern Cross-Platform Development</a:t>
            </a:r>
            <a:endParaRPr lang="en-US" sz="2600">
              <a:latin typeface="Calibri" panose="020F0502020204030204"/>
            </a:endParaRPr>
          </a:p>
          <a:p>
            <a:pPr indent="0" algn="just"/>
            <a:r>
              <a:rPr lang="en-US" sz="2600">
                <a:latin typeface="Calibri" panose="020F0502020204030204"/>
              </a:rPr>
              <a:t>2.    </a:t>
            </a:r>
            <a:r>
              <a:rPr lang="en-US" sz="2600" u="sng">
                <a:solidFill>
                  <a:srgbClr val="016DC0"/>
                </a:solidFill>
                <a:latin typeface="Calibri" panose="020F0502020204030204"/>
                <a:hlinkClick r:id="rId1"/>
              </a:rPr>
              <a:t>https://vmsdurano.com/deploving-vour-asp-net-mvc-5-app-to-iis8/</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50664" y="1606296"/>
            <a:ext cx="3020568" cy="499872"/>
          </a:xfrm>
          <a:prstGeom prst="rect">
            <a:avLst/>
          </a:prstGeom>
        </p:spPr>
        <p:txBody>
          <a:bodyPr wrap="none" lIns="0" tIns="0" rIns="0" bIns="0">
            <a:noAutofit/>
          </a:bodyPr>
          <a:p>
            <a:pPr indent="0" algn="ctr">
              <a:spcAft>
                <a:spcPts val="5460"/>
              </a:spcAft>
            </a:pPr>
            <a:r>
              <a:rPr lang="en-US" sz="5300" b="1" spc="-50">
                <a:solidFill>
                  <a:srgbClr val="BF0000"/>
                </a:solidFill>
                <a:latin typeface="Calibri" panose="020F0502020204030204"/>
              </a:rPr>
              <a:t>Session-20</a:t>
            </a:r>
            <a:endParaRPr lang="en-US" sz="5300" b="1" spc="-50">
              <a:solidFill>
                <a:srgbClr val="BF0000"/>
              </a:solidFill>
              <a:latin typeface="Calibri" panose="020F0502020204030204"/>
            </a:endParaRPr>
          </a:p>
        </p:txBody>
      </p:sp>
      <p:sp>
        <p:nvSpPr>
          <p:cNvPr id="3" name="Rectangles 2"/>
          <p:cNvSpPr/>
          <p:nvPr/>
        </p:nvSpPr>
        <p:spPr>
          <a:xfrm>
            <a:off x="2386584" y="3075432"/>
            <a:ext cx="7318248" cy="1362456"/>
          </a:xfrm>
          <a:prstGeom prst="rect">
            <a:avLst/>
          </a:prstGeom>
        </p:spPr>
        <p:txBody>
          <a:bodyPr lIns="0" tIns="0" rIns="0" bIns="0">
            <a:noAutofit/>
          </a:bodyPr>
          <a:p>
            <a:pPr indent="0" algn="ctr">
              <a:lnSpc>
                <a:spcPts val="5855"/>
              </a:lnSpc>
              <a:spcBef>
                <a:spcPts val="5460"/>
              </a:spcBef>
            </a:pPr>
            <a:r>
              <a:rPr lang="en-US" sz="5300" b="1" spc="-50">
                <a:latin typeface="Calibri" panose="020F0502020204030204"/>
              </a:rPr>
              <a:t>Windows Communication Foundation(WCF)</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466344"/>
            <a:ext cx="2017776" cy="402336"/>
          </a:xfrm>
          <a:prstGeom prst="rect">
            <a:avLst/>
          </a:prstGeom>
        </p:spPr>
        <p:txBody>
          <a:bodyPr wrap="none" lIns="0" tIns="0" rIns="0" bIns="0">
            <a:noAutofit/>
          </a:bodyPr>
          <a:p>
            <a:pPr indent="0"/>
            <a:r>
              <a:rPr lang="en-US" sz="4200">
                <a:latin typeface="Calibri" panose="020F0502020204030204"/>
              </a:rPr>
              <a:t>Contents</a:t>
            </a:r>
            <a:endParaRPr lang="en-US" sz="4200">
              <a:latin typeface="Calibri" panose="020F0502020204030204"/>
            </a:endParaRPr>
          </a:p>
        </p:txBody>
      </p:sp>
      <p:sp>
        <p:nvSpPr>
          <p:cNvPr id="3" name="Rectangles 2"/>
          <p:cNvSpPr/>
          <p:nvPr/>
        </p:nvSpPr>
        <p:spPr>
          <a:xfrm>
            <a:off x="981456" y="1316736"/>
            <a:ext cx="4258056" cy="4614672"/>
          </a:xfrm>
          <a:prstGeom prst="rect">
            <a:avLst/>
          </a:prstGeom>
        </p:spPr>
        <p:txBody>
          <a:bodyPr lIns="0" tIns="0" rIns="0" bIns="0">
            <a:noAutofit/>
          </a:bodyPr>
          <a:p>
            <a:pPr indent="0" algn="just">
              <a:lnSpc>
                <a:spcPts val="3670"/>
              </a:lnSpc>
            </a:pPr>
            <a:r>
              <a:rPr lang="en-US" sz="2600">
                <a:latin typeface="Calibri" panose="020F0502020204030204"/>
              </a:rPr>
              <a:t>•Services</a:t>
            </a:r>
            <a:endParaRPr lang="en-US" sz="2600">
              <a:latin typeface="Calibri" panose="020F0502020204030204"/>
            </a:endParaRPr>
          </a:p>
          <a:p>
            <a:pPr indent="0" algn="just">
              <a:lnSpc>
                <a:spcPts val="3670"/>
              </a:lnSpc>
            </a:pPr>
            <a:r>
              <a:rPr lang="en-US" sz="2600">
                <a:latin typeface="Calibri" panose="020F0502020204030204"/>
              </a:rPr>
              <a:t>•SOA</a:t>
            </a:r>
            <a:endParaRPr lang="en-US" sz="2600">
              <a:latin typeface="Calibri" panose="020F0502020204030204"/>
            </a:endParaRPr>
          </a:p>
          <a:p>
            <a:pPr indent="0" algn="just">
              <a:lnSpc>
                <a:spcPts val="3670"/>
              </a:lnSpc>
            </a:pPr>
            <a:r>
              <a:rPr lang="en-US" sz="2600">
                <a:latin typeface="Calibri" panose="020F0502020204030204"/>
              </a:rPr>
              <a:t>•    WCF overview</a:t>
            </a:r>
            <a:endParaRPr lang="en-US" sz="2600">
              <a:latin typeface="Calibri" panose="020F0502020204030204"/>
            </a:endParaRPr>
          </a:p>
          <a:p>
            <a:pPr indent="0" algn="just">
              <a:lnSpc>
                <a:spcPts val="3670"/>
              </a:lnSpc>
            </a:pPr>
            <a:r>
              <a:rPr lang="en-US" sz="2600">
                <a:latin typeface="Calibri" panose="020F0502020204030204"/>
              </a:rPr>
              <a:t>•Contracts</a:t>
            </a:r>
            <a:endParaRPr lang="en-US" sz="2600">
              <a:latin typeface="Calibri" panose="020F0502020204030204"/>
            </a:endParaRPr>
          </a:p>
          <a:p>
            <a:pPr marL="469900" indent="0" algn="just">
              <a:lnSpc>
                <a:spcPts val="2810"/>
              </a:lnSpc>
            </a:pPr>
            <a:r>
              <a:rPr lang="en-US" sz="2300">
                <a:latin typeface="Calibri" panose="020F0502020204030204"/>
              </a:rPr>
              <a:t>•    Service Contracts</a:t>
            </a:r>
            <a:endParaRPr lang="en-US" sz="2300">
              <a:latin typeface="Calibri" panose="020F0502020204030204"/>
            </a:endParaRPr>
          </a:p>
          <a:p>
            <a:pPr marL="469900" indent="0" algn="just">
              <a:lnSpc>
                <a:spcPts val="2810"/>
              </a:lnSpc>
            </a:pPr>
            <a:r>
              <a:rPr lang="en-US" sz="2300">
                <a:latin typeface="Calibri" panose="020F0502020204030204"/>
              </a:rPr>
              <a:t>•    Data Contracts</a:t>
            </a:r>
            <a:endParaRPr lang="en-US" sz="2300">
              <a:latin typeface="Calibri" panose="020F0502020204030204"/>
            </a:endParaRPr>
          </a:p>
          <a:p>
            <a:pPr marL="469900" indent="0" algn="just">
              <a:lnSpc>
                <a:spcPts val="2810"/>
              </a:lnSpc>
              <a:spcAft>
                <a:spcPts val="420"/>
              </a:spcAft>
            </a:pPr>
            <a:r>
              <a:rPr lang="en-US" sz="2300">
                <a:latin typeface="Calibri" panose="020F0502020204030204"/>
              </a:rPr>
              <a:t>•    Message Contracts</a:t>
            </a:r>
            <a:endParaRPr lang="en-US" sz="2300">
              <a:latin typeface="Calibri" panose="020F0502020204030204"/>
            </a:endParaRPr>
          </a:p>
          <a:p>
            <a:pPr indent="0" algn="just">
              <a:lnSpc>
                <a:spcPts val="3695"/>
              </a:lnSpc>
            </a:pPr>
            <a:r>
              <a:rPr lang="en-US" sz="2600">
                <a:latin typeface="Calibri" panose="020F0502020204030204"/>
              </a:rPr>
              <a:t>•    Programming Model of WCF •Binding Types</a:t>
            </a:r>
            <a:endParaRPr lang="en-US" sz="2600">
              <a:latin typeface="Calibri" panose="020F0502020204030204"/>
            </a:endParaRPr>
          </a:p>
          <a:p>
            <a:pPr indent="0">
              <a:lnSpc>
                <a:spcPts val="3695"/>
              </a:lnSpc>
            </a:pPr>
            <a:r>
              <a:rPr lang="en-US" sz="2600">
                <a:latin typeface="Calibri" panose="020F0502020204030204"/>
              </a:rPr>
              <a:t>•Adding WCF in VS2022 •WCF Service Creation</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4384" y="6470904"/>
            <a:ext cx="926592" cy="164592"/>
          </a:xfrm>
          <a:prstGeom prst="rect">
            <a:avLst/>
          </a:prstGeom>
        </p:spPr>
        <p:txBody>
          <a:bodyPr wrap="none" lIns="0" tIns="0" rIns="0" bIns="0">
            <a:noAutofit/>
          </a:bodyPr>
          <a:p>
            <a:pPr indent="0"/>
            <a:r>
              <a:rPr lang="en-US" sz="900">
                <a:solidFill>
                  <a:srgbClr val="888888"/>
                </a:solidFill>
                <a:latin typeface="Calibri" panose="020F0502020204030204"/>
              </a:rPr>
              <a:t>By : Dr. Vikrant</a:t>
            </a:r>
            <a:endParaRPr lang="en-US" sz="900">
              <a:solidFill>
                <a:srgbClr val="888888"/>
              </a:solidFill>
              <a:latin typeface="Calibri" panose="020F0502020204030204"/>
            </a:endParaRPr>
          </a:p>
        </p:txBody>
      </p:sp>
      <p:sp>
        <p:nvSpPr>
          <p:cNvPr id="3" name="Rectangles 2"/>
          <p:cNvSpPr/>
          <p:nvPr/>
        </p:nvSpPr>
        <p:spPr>
          <a:xfrm>
            <a:off x="557174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29056"/>
            <a:ext cx="1840992" cy="405384"/>
          </a:xfrm>
          <a:prstGeom prst="rect">
            <a:avLst/>
          </a:prstGeom>
        </p:spPr>
        <p:txBody>
          <a:bodyPr wrap="none" lIns="0" tIns="0" rIns="0" bIns="0">
            <a:noAutofit/>
          </a:bodyPr>
          <a:p>
            <a:pPr indent="0"/>
            <a:r>
              <a:rPr lang="en-US" sz="4200">
                <a:latin typeface="Calibri" panose="020F0502020204030204"/>
              </a:rPr>
              <a:t>Services</a:t>
            </a:r>
            <a:endParaRPr lang="en-US" sz="4200">
              <a:latin typeface="Calibri" panose="020F0502020204030204"/>
            </a:endParaRPr>
          </a:p>
        </p:txBody>
      </p:sp>
      <p:sp>
        <p:nvSpPr>
          <p:cNvPr id="3" name="Rectangles 2"/>
          <p:cNvSpPr/>
          <p:nvPr/>
        </p:nvSpPr>
        <p:spPr>
          <a:xfrm>
            <a:off x="969264" y="1908048"/>
            <a:ext cx="9406128" cy="1624584"/>
          </a:xfrm>
          <a:prstGeom prst="rect">
            <a:avLst/>
          </a:prstGeom>
        </p:spPr>
        <p:txBody>
          <a:bodyPr lIns="0" tIns="0" rIns="0" bIns="0">
            <a:noAutofit/>
          </a:bodyPr>
          <a:p>
            <a:pPr marL="192405" indent="-241300">
              <a:lnSpc>
                <a:spcPts val="3000"/>
              </a:lnSpc>
              <a:spcAft>
                <a:spcPts val="630"/>
              </a:spcAft>
            </a:pPr>
            <a:r>
              <a:rPr lang="en-US" sz="2600" b="1">
                <a:latin typeface="Calibri" panose="020F0502020204030204"/>
              </a:rPr>
              <a:t>•Services </a:t>
            </a:r>
            <a:r>
              <a:rPr lang="en-US" sz="2600">
                <a:latin typeface="Calibri" panose="020F0502020204030204"/>
              </a:rPr>
              <a:t>are the </a:t>
            </a:r>
            <a:r>
              <a:rPr lang="en-US" sz="2600">
                <a:solidFill>
                  <a:srgbClr val="FC0000"/>
                </a:solidFill>
                <a:latin typeface="Calibri" panose="020F0502020204030204"/>
              </a:rPr>
              <a:t>logical encapsulation </a:t>
            </a:r>
            <a:r>
              <a:rPr lang="en-US" sz="2600">
                <a:latin typeface="Calibri" panose="020F0502020204030204"/>
              </a:rPr>
              <a:t>of self-contained </a:t>
            </a:r>
            <a:r>
              <a:rPr lang="en-US" sz="2600">
                <a:solidFill>
                  <a:srgbClr val="FC0000"/>
                </a:solidFill>
                <a:latin typeface="Calibri" panose="020F0502020204030204"/>
              </a:rPr>
              <a:t>business functionalities</a:t>
            </a:r>
            <a:endParaRPr lang="en-US" sz="2600">
              <a:solidFill>
                <a:srgbClr val="FC0000"/>
              </a:solidFill>
              <a:latin typeface="Calibri" panose="020F0502020204030204"/>
            </a:endParaRPr>
          </a:p>
          <a:p>
            <a:pPr marL="192405" indent="-241300">
              <a:lnSpc>
                <a:spcPts val="3025"/>
              </a:lnSpc>
              <a:spcAft>
                <a:spcPts val="3360"/>
              </a:spcAft>
            </a:pPr>
            <a:r>
              <a:rPr lang="en-US" sz="2600">
                <a:latin typeface="Calibri" panose="020F0502020204030204"/>
              </a:rPr>
              <a:t>•Services are </a:t>
            </a:r>
            <a:r>
              <a:rPr lang="en-US" sz="2600">
                <a:solidFill>
                  <a:srgbClr val="FC0000"/>
                </a:solidFill>
                <a:latin typeface="Calibri" panose="020F0502020204030204"/>
              </a:rPr>
              <a:t>not classes </a:t>
            </a:r>
            <a:r>
              <a:rPr lang="en-US" sz="2600">
                <a:latin typeface="Calibri" panose="020F0502020204030204"/>
              </a:rPr>
              <a:t>or </a:t>
            </a:r>
            <a:r>
              <a:rPr lang="en-US" sz="2600">
                <a:solidFill>
                  <a:srgbClr val="FC0000"/>
                </a:solidFill>
                <a:latin typeface="Calibri" panose="020F0502020204030204"/>
              </a:rPr>
              <a:t>namespaces </a:t>
            </a:r>
            <a:r>
              <a:rPr lang="en-US" sz="2600">
                <a:latin typeface="Calibri" panose="020F0502020204030204"/>
              </a:rPr>
              <a:t>or </a:t>
            </a:r>
            <a:r>
              <a:rPr lang="en-US" sz="2600">
                <a:solidFill>
                  <a:srgbClr val="FC0000"/>
                </a:solidFill>
                <a:latin typeface="Calibri" panose="020F0502020204030204"/>
              </a:rPr>
              <a:t>objects. </a:t>
            </a:r>
            <a:r>
              <a:rPr lang="en-US" sz="2600">
                <a:latin typeface="Calibri" panose="020F0502020204030204"/>
              </a:rPr>
              <a:t>It's just self-contained business functionality.</a:t>
            </a:r>
            <a:endParaRPr lang="en-US" sz="2600">
              <a:latin typeface="Calibri" panose="020F0502020204030204"/>
            </a:endParaRPr>
          </a:p>
        </p:txBody>
      </p:sp>
      <p:sp>
        <p:nvSpPr>
          <p:cNvPr id="4" name="Rectangles 3"/>
          <p:cNvSpPr/>
          <p:nvPr/>
        </p:nvSpPr>
        <p:spPr>
          <a:xfrm>
            <a:off x="920496" y="4206240"/>
            <a:ext cx="10332720" cy="1115568"/>
          </a:xfrm>
          <a:prstGeom prst="rect">
            <a:avLst/>
          </a:prstGeom>
        </p:spPr>
        <p:txBody>
          <a:bodyPr lIns="0" tIns="0" rIns="0" bIns="0">
            <a:noAutofit/>
          </a:bodyPr>
          <a:p>
            <a:pPr indent="0" algn="just">
              <a:lnSpc>
                <a:spcPts val="3025"/>
              </a:lnSpc>
              <a:spcBef>
                <a:spcPts val="3360"/>
              </a:spcBef>
            </a:pPr>
            <a:r>
              <a:rPr lang="en-US" sz="2600">
                <a:latin typeface="Calibri" panose="020F0502020204030204"/>
              </a:rPr>
              <a:t>Example : The petrol filling station is providing three </a:t>
            </a:r>
            <a:r>
              <a:rPr lang="en-US" sz="2700" i="1">
                <a:latin typeface="Calibri" panose="020F0502020204030204"/>
              </a:rPr>
              <a:t>services! </a:t>
            </a:r>
            <a:r>
              <a:rPr lang="en-US" sz="2700" i="1">
                <a:solidFill>
                  <a:srgbClr val="00AD50"/>
                </a:solidFill>
                <a:latin typeface="Calibri" panose="020F0502020204030204"/>
              </a:rPr>
              <a:t>fuel filling up, </a:t>
            </a:r>
            <a:r>
              <a:rPr lang="en-US" sz="2700" i="1">
                <a:solidFill>
                  <a:srgbClr val="01AEEE"/>
                </a:solidFill>
                <a:latin typeface="Calibri" panose="020F0502020204030204"/>
              </a:rPr>
              <a:t>air pressure checking, </a:t>
            </a:r>
            <a:r>
              <a:rPr lang="en-US" sz="2700" i="1">
                <a:solidFill>
                  <a:srgbClr val="6E2F9E"/>
                </a:solidFill>
                <a:latin typeface="Calibri" panose="020F0502020204030204"/>
              </a:rPr>
              <a:t>checking puncture)</a:t>
            </a:r>
            <a:r>
              <a:rPr lang="en-US" sz="2600">
                <a:solidFill>
                  <a:srgbClr val="6E2F9E"/>
                </a:solidFill>
                <a:latin typeface="Calibri" panose="020F0502020204030204"/>
              </a:rPr>
              <a:t> </a:t>
            </a:r>
            <a:r>
              <a:rPr lang="en-US" sz="2600">
                <a:latin typeface="Calibri" panose="020F0502020204030204"/>
              </a:rPr>
              <a:t>that are logically encapsulated within one filling station and they are self contained</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04672"/>
            <a:ext cx="8089392" cy="518160"/>
          </a:xfrm>
          <a:prstGeom prst="rect">
            <a:avLst/>
          </a:prstGeom>
        </p:spPr>
        <p:txBody>
          <a:bodyPr wrap="none" lIns="0" tIns="0" rIns="0" bIns="0">
            <a:noAutofit/>
          </a:bodyPr>
          <a:p>
            <a:pPr indent="0"/>
            <a:r>
              <a:rPr lang="en-US" sz="4200">
                <a:latin typeface="Calibri" panose="020F0502020204030204"/>
              </a:rPr>
              <a:t>Service Oriented Architecture (SOA)</a:t>
            </a:r>
            <a:endParaRPr lang="en-US" sz="4200">
              <a:latin typeface="Calibri" panose="020F0502020204030204"/>
            </a:endParaRPr>
          </a:p>
        </p:txBody>
      </p:sp>
      <p:sp>
        <p:nvSpPr>
          <p:cNvPr id="3" name="Rectangles 2"/>
          <p:cNvSpPr/>
          <p:nvPr/>
        </p:nvSpPr>
        <p:spPr>
          <a:xfrm>
            <a:off x="981456" y="1776984"/>
            <a:ext cx="9793224" cy="1237488"/>
          </a:xfrm>
          <a:prstGeom prst="rect">
            <a:avLst/>
          </a:prstGeom>
        </p:spPr>
        <p:txBody>
          <a:bodyPr lIns="0" tIns="0" rIns="0" bIns="0">
            <a:noAutofit/>
          </a:bodyPr>
          <a:p>
            <a:pPr indent="0">
              <a:lnSpc>
                <a:spcPts val="3025"/>
              </a:lnSpc>
              <a:spcAft>
                <a:spcPts val="630"/>
              </a:spcAft>
            </a:pPr>
            <a:r>
              <a:rPr lang="en-US" sz="2600">
                <a:latin typeface="Calibri" panose="020F0502020204030204"/>
              </a:rPr>
              <a:t>SOA is nothing but an architectural style where two </a:t>
            </a:r>
            <a:r>
              <a:rPr lang="en-US" sz="2600">
                <a:solidFill>
                  <a:srgbClr val="FC0000"/>
                </a:solidFill>
                <a:latin typeface="Calibri" panose="020F0502020204030204"/>
              </a:rPr>
              <a:t>non-compatible applications </a:t>
            </a:r>
            <a:r>
              <a:rPr lang="en-US" sz="2600">
                <a:latin typeface="Calibri" panose="020F0502020204030204"/>
              </a:rPr>
              <a:t>can </a:t>
            </a:r>
            <a:r>
              <a:rPr lang="en-US" sz="2600">
                <a:solidFill>
                  <a:srgbClr val="FC0000"/>
                </a:solidFill>
                <a:latin typeface="Calibri" panose="020F0502020204030204"/>
              </a:rPr>
              <a:t>communicate </a:t>
            </a:r>
            <a:r>
              <a:rPr lang="en-US" sz="2600">
                <a:latin typeface="Calibri" panose="020F0502020204030204"/>
              </a:rPr>
              <a:t>using a </a:t>
            </a:r>
            <a:r>
              <a:rPr lang="en-US" sz="2600">
                <a:solidFill>
                  <a:srgbClr val="FC0000"/>
                </a:solidFill>
                <a:latin typeface="Calibri" panose="020F0502020204030204"/>
              </a:rPr>
              <a:t>common language.</a:t>
            </a:r>
            <a:endParaRPr lang="en-US" sz="2600">
              <a:solidFill>
                <a:srgbClr val="FC0000"/>
              </a:solidFill>
              <a:latin typeface="Calibri" panose="020F0502020204030204"/>
            </a:endParaRPr>
          </a:p>
          <a:p>
            <a:pPr indent="0">
              <a:spcAft>
                <a:spcPts val="8190"/>
              </a:spcAft>
            </a:pPr>
            <a:r>
              <a:rPr lang="en-US" sz="2600">
                <a:latin typeface="Calibri" panose="020F0502020204030204"/>
              </a:rPr>
              <a:t>Eg. Windows Communication Foundation (WCF)</a:t>
            </a:r>
            <a:endParaRPr lang="en-US" sz="2600">
              <a:latin typeface="Calibri" panose="020F0502020204030204"/>
            </a:endParaRPr>
          </a:p>
        </p:txBody>
      </p:sp>
      <p:graphicFrame>
        <p:nvGraphicFramePr>
          <p:cNvPr id="4" name="Table 3"/>
          <p:cNvGraphicFramePr>
            <a:graphicFrameLocks noGrp="1"/>
          </p:cNvGraphicFramePr>
          <p:nvPr/>
        </p:nvGraphicFramePr>
        <p:xfrm>
          <a:off x="2810256" y="4462272"/>
          <a:ext cx="5401056" cy="1264920"/>
        </p:xfrm>
        <a:graphic>
          <a:graphicData uri="http://schemas.openxmlformats.org/drawingml/2006/table">
            <a:tbl>
              <a:tblPr/>
              <a:tblGrid>
                <a:gridCol w="1030224"/>
                <a:gridCol w="3401568"/>
                <a:gridCol w="969264"/>
              </a:tblGrid>
              <a:tr h="393192">
                <a:tc>
                  <a:txBody>
                    <a:bodyPr>
                      <a:spAutoFit/>
                    </a:bodyPr>
                    <a:p>
                      <a:endParaRPr sz="1900"/>
                    </a:p>
                  </a:txBody>
                  <a:tcPr marL="0" marR="0" marT="0" marB="0"/>
                </a:tc>
                <a:tc>
                  <a:txBody>
                    <a:bodyPr>
                      <a:spAutoFit/>
                    </a:bodyPr>
                    <a:p>
                      <a:pPr marR="139700" indent="0" algn="ctr"/>
                      <a:r>
                        <a:rPr lang="en-US" sz="1100" b="1">
                          <a:solidFill>
                            <a:srgbClr val="669682"/>
                          </a:solidFill>
                          <a:latin typeface="Calibri" panose="020F0502020204030204"/>
                        </a:rPr>
                        <a:t>XML/JSON/CSV</a:t>
                      </a:r>
                      <a:endParaRPr lang="en-US" sz="1100" b="1">
                        <a:solidFill>
                          <a:srgbClr val="669682"/>
                        </a:solidFill>
                        <a:latin typeface="Calibri" panose="020F0502020204030204"/>
                      </a:endParaRPr>
                    </a:p>
                  </a:txBody>
                  <a:tcPr marL="0" marR="0" marT="0" marB="0" anchor="b"/>
                </a:tc>
                <a:tc>
                  <a:txBody>
                    <a:bodyPr>
                      <a:spAutoFit/>
                    </a:bodyPr>
                    <a:p>
                      <a:endParaRPr sz="1900"/>
                    </a:p>
                  </a:txBody>
                  <a:tcPr marL="0" marR="0" marT="0" marB="0"/>
                </a:tc>
              </a:tr>
              <a:tr h="182880">
                <a:tc>
                  <a:txBody>
                    <a:bodyPr>
                      <a:spAutoFit/>
                    </a:bodyPr>
                    <a:p>
                      <a:endParaRPr sz="900"/>
                    </a:p>
                  </a:txBody>
                  <a:tcPr marL="0" marR="0" marT="0" marB="0"/>
                </a:tc>
                <a:tc>
                  <a:txBody>
                    <a:bodyPr>
                      <a:spAutoFit/>
                    </a:bodyPr>
                    <a:p>
                      <a:endParaRPr sz="900"/>
                    </a:p>
                  </a:txBody>
                  <a:tcPr marL="0" marR="0" marT="0" marB="0"/>
                </a:tc>
                <a:tc>
                  <a:txBody>
                    <a:bodyPr>
                      <a:spAutoFit/>
                    </a:bodyPr>
                    <a:p>
                      <a:pPr marL="139700" indent="0"/>
                      <a:r>
                        <a:rPr lang="en-US" sz="1100" b="1">
                          <a:solidFill>
                            <a:srgbClr val="6E9A6D"/>
                          </a:solidFill>
                          <a:latin typeface="Calibri" panose="020F0502020204030204"/>
                        </a:rPr>
                        <a:t>Java class</a:t>
                      </a:r>
                      <a:endParaRPr lang="en-US" sz="1100" b="1">
                        <a:solidFill>
                          <a:srgbClr val="6E9A6D"/>
                        </a:solidFill>
                        <a:latin typeface="Calibri" panose="020F0502020204030204"/>
                      </a:endParaRPr>
                    </a:p>
                  </a:txBody>
                  <a:tcPr marL="0" marR="0" marT="0" marB="0" anchor="b"/>
                </a:tc>
              </a:tr>
              <a:tr h="539496">
                <a:tc>
                  <a:txBody>
                    <a:bodyPr>
                      <a:spAutoFit/>
                    </a:bodyPr>
                    <a:p>
                      <a:pPr indent="0" algn="ctr"/>
                      <a:r>
                        <a:rPr lang="en-US" sz="1100" b="1">
                          <a:solidFill>
                            <a:srgbClr val="669682"/>
                          </a:solidFill>
                          <a:latin typeface="Calibri" panose="020F0502020204030204"/>
                        </a:rPr>
                        <a:t>C# class</a:t>
                      </a:r>
                      <a:endParaRPr lang="en-US" sz="1100" b="1">
                        <a:solidFill>
                          <a:srgbClr val="669682"/>
                        </a:solidFill>
                        <a:latin typeface="Calibri" panose="020F0502020204030204"/>
                      </a:endParaRPr>
                    </a:p>
                  </a:txBody>
                  <a:tcPr marL="0" marR="0" marT="0" marB="0"/>
                </a:tc>
                <a:tc>
                  <a:txBody>
                    <a:bodyPr>
                      <a:spAutoFit/>
                    </a:bodyPr>
                    <a:p>
                      <a:endParaRPr sz="2600"/>
                    </a:p>
                  </a:txBody>
                  <a:tcPr marL="0" marR="0" marT="0" marB="0"/>
                </a:tc>
                <a:tc>
                  <a:txBody>
                    <a:bodyPr>
                      <a:spAutoFit/>
                    </a:bodyPr>
                    <a:p>
                      <a:endParaRPr sz="2600"/>
                    </a:p>
                  </a:txBody>
                  <a:tcPr marL="0" marR="0" marT="0" marB="0"/>
                </a:tc>
              </a:tr>
              <a:tr h="149352">
                <a:tc>
                  <a:txBody>
                    <a:bodyPr>
                      <a:spAutoFit/>
                    </a:bodyPr>
                    <a:p>
                      <a:endParaRPr sz="800"/>
                    </a:p>
                  </a:txBody>
                  <a:tcPr marL="0" marR="0" marT="0" marB="0"/>
                </a:tc>
                <a:tc>
                  <a:txBody>
                    <a:bodyPr>
                      <a:spAutoFit/>
                    </a:bodyPr>
                    <a:p>
                      <a:pPr marL="1003300" indent="0"/>
                      <a:r>
                        <a:rPr lang="en-US" sz="1100" b="1">
                          <a:solidFill>
                            <a:srgbClr val="6E9A6D"/>
                          </a:solidFill>
                          <a:latin typeface="Calibri" panose="020F0502020204030204"/>
                        </a:rPr>
                        <a:t>Communication by Message</a:t>
                      </a:r>
                      <a:endParaRPr lang="en-US" sz="1100" b="1">
                        <a:solidFill>
                          <a:srgbClr val="6E9A6D"/>
                        </a:solidFill>
                        <a:latin typeface="Calibri" panose="020F0502020204030204"/>
                      </a:endParaRPr>
                    </a:p>
                  </a:txBody>
                  <a:tcPr marL="0" marR="0" marT="0" marB="0"/>
                </a:tc>
                <a:tc>
                  <a:txBody>
                    <a:bodyPr>
                      <a:spAutoFit/>
                    </a:bodyPr>
                    <a:p>
                      <a:endParaRPr sz="800"/>
                    </a:p>
                  </a:txBody>
                  <a:tcPr marL="0" marR="0" marT="0" marB="0"/>
                </a:tc>
              </a:tr>
            </a:tbl>
          </a:graphicData>
        </a:graphic>
      </p:graphicFrame>
      <p:sp>
        <p:nvSpPr>
          <p:cNvPr id="5" name="Rectangles 4"/>
          <p:cNvSpPr/>
          <p:nvPr/>
        </p:nvSpPr>
        <p:spPr>
          <a:xfrm>
            <a:off x="2551176" y="6053328"/>
            <a:ext cx="6598920" cy="265176"/>
          </a:xfrm>
          <a:prstGeom prst="rect">
            <a:avLst/>
          </a:prstGeom>
        </p:spPr>
        <p:txBody>
          <a:bodyPr wrap="none" lIns="0" tIns="0" rIns="0" bIns="0">
            <a:noAutofit/>
          </a:bodyPr>
          <a:p>
            <a:pPr indent="0"/>
            <a:r>
              <a:rPr lang="en-US" sz="1700">
                <a:solidFill>
                  <a:srgbClr val="1C1929"/>
                </a:solidFill>
                <a:latin typeface="Calibri" panose="020F0502020204030204"/>
              </a:rPr>
              <a:t>The message format can be XML, JSON or even a plain CSV file</a:t>
            </a:r>
            <a:endParaRPr lang="en-US" sz="1700">
              <a:solidFill>
                <a:srgbClr val="1C1929"/>
              </a:solidFill>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10768"/>
            <a:ext cx="10329672" cy="4876800"/>
          </a:xfrm>
          <a:prstGeom prst="rect">
            <a:avLst/>
          </a:prstGeom>
        </p:spPr>
        <p:txBody>
          <a:bodyPr lIns="0" tIns="0" rIns="0" bIns="0">
            <a:noAutofit/>
          </a:bodyPr>
          <a:p>
            <a:pPr indent="0">
              <a:spcAft>
                <a:spcPts val="2100"/>
              </a:spcAft>
            </a:pPr>
            <a:r>
              <a:rPr lang="en-US" sz="4300">
                <a:latin typeface="Calibri" panose="020F0502020204030204"/>
              </a:rPr>
              <a:t>Access Specifiers</a:t>
            </a:r>
            <a:endParaRPr lang="en-US" sz="4300">
              <a:latin typeface="Calibri" panose="020F0502020204030204"/>
            </a:endParaRPr>
          </a:p>
          <a:p>
            <a:pPr indent="0">
              <a:spcAft>
                <a:spcPts val="630"/>
              </a:spcAft>
            </a:pPr>
            <a:r>
              <a:rPr lang="en-US" sz="2600" b="1">
                <a:solidFill>
                  <a:srgbClr val="00AD50"/>
                </a:solidFill>
                <a:latin typeface="Calibri" panose="020F0502020204030204"/>
              </a:rPr>
              <a:t>Internal:</a:t>
            </a:r>
            <a:endParaRPr lang="en-US" sz="2600" b="1">
              <a:solidFill>
                <a:srgbClr val="00AD50"/>
              </a:solidFill>
              <a:latin typeface="Calibri" panose="020F0502020204030204"/>
            </a:endParaRPr>
          </a:p>
          <a:p>
            <a:pPr marL="711200" indent="-203200" algn="just">
              <a:lnSpc>
                <a:spcPts val="2690"/>
              </a:lnSpc>
              <a:spcAft>
                <a:spcPts val="210"/>
              </a:spcAft>
            </a:pPr>
            <a:r>
              <a:rPr lang="en-US" sz="2600">
                <a:latin typeface="Calibri" panose="020F0502020204030204"/>
              </a:rPr>
              <a:t>•allows a class to </a:t>
            </a:r>
            <a:r>
              <a:rPr lang="en-US" sz="2600">
                <a:solidFill>
                  <a:srgbClr val="FC0000"/>
                </a:solidFill>
                <a:latin typeface="Calibri" panose="020F0502020204030204"/>
              </a:rPr>
              <a:t>expose its member </a:t>
            </a:r>
            <a:r>
              <a:rPr lang="en-US" sz="2600">
                <a:latin typeface="Calibri" panose="020F0502020204030204"/>
              </a:rPr>
              <a:t>variables and member functions to </a:t>
            </a:r>
            <a:r>
              <a:rPr lang="en-US" sz="2600">
                <a:solidFill>
                  <a:srgbClr val="FC0000"/>
                </a:solidFill>
                <a:latin typeface="Calibri" panose="020F0502020204030204"/>
              </a:rPr>
              <a:t>other functions and objects </a:t>
            </a:r>
            <a:r>
              <a:rPr lang="en-US" sz="2600">
                <a:latin typeface="Calibri" panose="020F0502020204030204"/>
              </a:rPr>
              <a:t>in the </a:t>
            </a:r>
            <a:r>
              <a:rPr lang="en-US" sz="2600">
                <a:solidFill>
                  <a:srgbClr val="FC0000"/>
                </a:solidFill>
                <a:latin typeface="Calibri" panose="020F0502020204030204"/>
              </a:rPr>
              <a:t>current assembly.</a:t>
            </a:r>
            <a:endParaRPr lang="en-US" sz="2600">
              <a:solidFill>
                <a:srgbClr val="FC0000"/>
              </a:solidFill>
              <a:latin typeface="Calibri" panose="020F0502020204030204"/>
            </a:endParaRPr>
          </a:p>
          <a:p>
            <a:pPr marL="711200" indent="-203200" algn="just">
              <a:lnSpc>
                <a:spcPts val="2690"/>
              </a:lnSpc>
              <a:spcAft>
                <a:spcPts val="630"/>
              </a:spcAft>
            </a:pPr>
            <a:r>
              <a:rPr lang="en-US" sz="2600">
                <a:latin typeface="Calibri" panose="020F0502020204030204"/>
              </a:rPr>
              <a:t>• In other words, internal </a:t>
            </a:r>
            <a:r>
              <a:rPr lang="en-US" sz="2600">
                <a:solidFill>
                  <a:srgbClr val="FC0000"/>
                </a:solidFill>
                <a:latin typeface="Calibri" panose="020F0502020204030204"/>
              </a:rPr>
              <a:t>members </a:t>
            </a:r>
            <a:r>
              <a:rPr lang="en-US" sz="2600">
                <a:latin typeface="Calibri" panose="020F0502020204030204"/>
              </a:rPr>
              <a:t>can be </a:t>
            </a:r>
            <a:r>
              <a:rPr lang="en-US" sz="2600">
                <a:solidFill>
                  <a:srgbClr val="FC0000"/>
                </a:solidFill>
                <a:latin typeface="Calibri" panose="020F0502020204030204"/>
              </a:rPr>
              <a:t>accessed </a:t>
            </a:r>
            <a:r>
              <a:rPr lang="en-US" sz="2600">
                <a:latin typeface="Calibri" panose="020F0502020204030204"/>
              </a:rPr>
              <a:t>from </a:t>
            </a:r>
            <a:r>
              <a:rPr lang="en-US" sz="2600">
                <a:solidFill>
                  <a:srgbClr val="FC0000"/>
                </a:solidFill>
                <a:latin typeface="Calibri" panose="020F0502020204030204"/>
              </a:rPr>
              <a:t>any class or method </a:t>
            </a:r>
            <a:r>
              <a:rPr lang="en-US" sz="2600">
                <a:latin typeface="Calibri" panose="020F0502020204030204"/>
              </a:rPr>
              <a:t>defined </a:t>
            </a:r>
            <a:r>
              <a:rPr lang="en-US" sz="2600">
                <a:solidFill>
                  <a:srgbClr val="FC0000"/>
                </a:solidFill>
                <a:latin typeface="Calibri" panose="020F0502020204030204"/>
              </a:rPr>
              <a:t>within the application </a:t>
            </a:r>
            <a:r>
              <a:rPr lang="en-US" sz="2600">
                <a:latin typeface="Calibri" panose="020F0502020204030204"/>
              </a:rPr>
              <a:t>in which the member is defined.</a:t>
            </a:r>
            <a:endParaRPr lang="en-US" sz="2600">
              <a:latin typeface="Calibri" panose="020F0502020204030204"/>
            </a:endParaRPr>
          </a:p>
          <a:p>
            <a:pPr indent="0">
              <a:spcAft>
                <a:spcPts val="630"/>
              </a:spcAft>
            </a:pPr>
            <a:r>
              <a:rPr lang="en-US" sz="2600" b="1">
                <a:solidFill>
                  <a:srgbClr val="00AD50"/>
                </a:solidFill>
                <a:latin typeface="Calibri" panose="020F0502020204030204"/>
              </a:rPr>
              <a:t>Protected Internal:</a:t>
            </a:r>
            <a:endParaRPr lang="en-US" sz="2600" b="1">
              <a:solidFill>
                <a:srgbClr val="00AD50"/>
              </a:solidFill>
              <a:latin typeface="Calibri" panose="020F0502020204030204"/>
            </a:endParaRPr>
          </a:p>
          <a:p>
            <a:pPr marL="508000" indent="0" algn="just">
              <a:lnSpc>
                <a:spcPts val="2690"/>
              </a:lnSpc>
            </a:pPr>
            <a:r>
              <a:rPr lang="en-US" sz="2600">
                <a:latin typeface="Calibri" panose="020F0502020204030204"/>
              </a:rPr>
              <a:t>The protected internal access specifier </a:t>
            </a:r>
            <a:r>
              <a:rPr lang="en-US" sz="2600">
                <a:solidFill>
                  <a:srgbClr val="FC0000"/>
                </a:solidFill>
                <a:latin typeface="Calibri" panose="020F0502020204030204"/>
              </a:rPr>
              <a:t>allows a class to hide its member </a:t>
            </a:r>
            <a:r>
              <a:rPr lang="en-US" sz="2600">
                <a:latin typeface="Calibri" panose="020F0502020204030204"/>
              </a:rPr>
              <a:t>variables and member functions from </a:t>
            </a:r>
            <a:r>
              <a:rPr lang="en-US" sz="2600">
                <a:solidFill>
                  <a:srgbClr val="FC0000"/>
                </a:solidFill>
                <a:latin typeface="Calibri" panose="020F0502020204030204"/>
              </a:rPr>
              <a:t>other class objects and functions, </a:t>
            </a:r>
            <a:r>
              <a:rPr lang="en-US" sz="2600">
                <a:latin typeface="Calibri" panose="020F0502020204030204"/>
              </a:rPr>
              <a:t>except a child class within the same application. This is also used while implementing inheritance.</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29056"/>
            <a:ext cx="3325368" cy="405384"/>
          </a:xfrm>
          <a:prstGeom prst="rect">
            <a:avLst/>
          </a:prstGeom>
        </p:spPr>
        <p:txBody>
          <a:bodyPr wrap="none" lIns="0" tIns="0" rIns="0" bIns="0">
            <a:noAutofit/>
          </a:bodyPr>
          <a:p>
            <a:pPr indent="0">
              <a:spcAft>
                <a:spcPts val="2310"/>
              </a:spcAft>
            </a:pPr>
            <a:r>
              <a:rPr lang="en-US" sz="4300">
                <a:latin typeface="Calibri" panose="020F0502020204030204"/>
              </a:rPr>
              <a:t>WCF Overview</a:t>
            </a:r>
            <a:endParaRPr lang="en-US" sz="4300">
              <a:latin typeface="Calibri" panose="020F0502020204030204"/>
            </a:endParaRPr>
          </a:p>
        </p:txBody>
      </p:sp>
      <p:sp>
        <p:nvSpPr>
          <p:cNvPr id="3" name="Rectangles 2"/>
          <p:cNvSpPr/>
          <p:nvPr/>
        </p:nvSpPr>
        <p:spPr>
          <a:xfrm>
            <a:off x="981456" y="1648968"/>
            <a:ext cx="10271760" cy="3916680"/>
          </a:xfrm>
          <a:prstGeom prst="rect">
            <a:avLst/>
          </a:prstGeom>
        </p:spPr>
        <p:txBody>
          <a:bodyPr lIns="0" tIns="0" rIns="0" bIns="0">
            <a:noAutofit/>
          </a:bodyPr>
          <a:p>
            <a:pPr marL="196215" indent="-254000" algn="just">
              <a:spcBef>
                <a:spcPts val="2310"/>
              </a:spcBef>
              <a:spcAft>
                <a:spcPts val="1050"/>
              </a:spcAft>
            </a:pPr>
            <a:r>
              <a:rPr lang="en-US" sz="2600">
                <a:latin typeface="Calibri" panose="020F0502020204030204"/>
              </a:rPr>
              <a:t>• WCF stands for </a:t>
            </a:r>
            <a:r>
              <a:rPr lang="en-US" sz="2600">
                <a:solidFill>
                  <a:srgbClr val="FC0000"/>
                </a:solidFill>
                <a:latin typeface="Calibri" panose="020F0502020204030204"/>
              </a:rPr>
              <a:t>Windows Communication Foundation.</a:t>
            </a:r>
            <a:endParaRPr lang="en-US" sz="2600">
              <a:solidFill>
                <a:srgbClr val="FC0000"/>
              </a:solidFill>
              <a:latin typeface="Calibri" panose="020F0502020204030204"/>
            </a:endParaRPr>
          </a:p>
          <a:p>
            <a:pPr marL="196215" indent="-254000" algn="just">
              <a:lnSpc>
                <a:spcPts val="2690"/>
              </a:lnSpc>
              <a:spcAft>
                <a:spcPts val="420"/>
              </a:spcAft>
            </a:pPr>
            <a:r>
              <a:rPr lang="en-US" sz="2600">
                <a:latin typeface="Calibri" panose="020F0502020204030204"/>
              </a:rPr>
              <a:t>•It is a </a:t>
            </a:r>
            <a:r>
              <a:rPr lang="en-US" sz="2600">
                <a:solidFill>
                  <a:srgbClr val="FC0000"/>
                </a:solidFill>
                <a:latin typeface="Calibri" panose="020F0502020204030204"/>
              </a:rPr>
              <a:t>framework </a:t>
            </a:r>
            <a:r>
              <a:rPr lang="en-US" sz="2600">
                <a:latin typeface="Calibri" panose="020F0502020204030204"/>
              </a:rPr>
              <a:t>for </a:t>
            </a:r>
            <a:r>
              <a:rPr lang="en-US" sz="2600">
                <a:solidFill>
                  <a:srgbClr val="FC0000"/>
                </a:solidFill>
                <a:latin typeface="Calibri" panose="020F0502020204030204"/>
              </a:rPr>
              <a:t>building, configuring, </a:t>
            </a:r>
            <a:r>
              <a:rPr lang="en-US" sz="2600">
                <a:latin typeface="Calibri" panose="020F0502020204030204"/>
              </a:rPr>
              <a:t>and </a:t>
            </a:r>
            <a:r>
              <a:rPr lang="en-US" sz="2600">
                <a:solidFill>
                  <a:srgbClr val="FC0000"/>
                </a:solidFill>
                <a:latin typeface="Calibri" panose="020F0502020204030204"/>
              </a:rPr>
              <a:t>deploying </a:t>
            </a:r>
            <a:r>
              <a:rPr lang="en-US" sz="2600">
                <a:latin typeface="Calibri" panose="020F0502020204030204"/>
              </a:rPr>
              <a:t>network-distributed </a:t>
            </a:r>
            <a:r>
              <a:rPr lang="en-US" sz="2600">
                <a:solidFill>
                  <a:srgbClr val="FC0000"/>
                </a:solidFill>
                <a:latin typeface="Calibri" panose="020F0502020204030204"/>
              </a:rPr>
              <a:t>services </a:t>
            </a:r>
            <a:r>
              <a:rPr lang="en-US" sz="2600">
                <a:latin typeface="Calibri" panose="020F0502020204030204"/>
              </a:rPr>
              <a:t>by which we can </a:t>
            </a:r>
            <a:r>
              <a:rPr lang="en-US" sz="2600">
                <a:solidFill>
                  <a:srgbClr val="FC0000"/>
                </a:solidFill>
                <a:latin typeface="Calibri" panose="020F0502020204030204"/>
              </a:rPr>
              <a:t>send asynchronous message/data </a:t>
            </a:r>
            <a:r>
              <a:rPr lang="en-US" sz="2600">
                <a:latin typeface="Calibri" panose="020F0502020204030204"/>
              </a:rPr>
              <a:t>from </a:t>
            </a:r>
            <a:r>
              <a:rPr lang="en-US" sz="2600">
                <a:solidFill>
                  <a:srgbClr val="FC0000"/>
                </a:solidFill>
                <a:latin typeface="Calibri" panose="020F0502020204030204"/>
              </a:rPr>
              <a:t>one service endpoint </a:t>
            </a:r>
            <a:r>
              <a:rPr lang="en-US" sz="2600">
                <a:latin typeface="Calibri" panose="020F0502020204030204"/>
              </a:rPr>
              <a:t>to </a:t>
            </a:r>
            <a:r>
              <a:rPr lang="en-US" sz="2600">
                <a:solidFill>
                  <a:srgbClr val="FC0000"/>
                </a:solidFill>
                <a:latin typeface="Calibri" panose="020F0502020204030204"/>
              </a:rPr>
              <a:t>another service endpoint.</a:t>
            </a:r>
            <a:endParaRPr lang="en-US" sz="2600">
              <a:solidFill>
                <a:srgbClr val="FC0000"/>
              </a:solidFill>
              <a:latin typeface="Calibri" panose="020F0502020204030204"/>
            </a:endParaRPr>
          </a:p>
          <a:p>
            <a:pPr marL="196215" indent="-254000" algn="just">
              <a:lnSpc>
                <a:spcPts val="3695"/>
              </a:lnSpc>
            </a:pPr>
            <a:r>
              <a:rPr lang="en-US" sz="2600">
                <a:latin typeface="Calibri" panose="020F0502020204030204"/>
              </a:rPr>
              <a:t>•The basic feature of WCF is </a:t>
            </a:r>
            <a:r>
              <a:rPr lang="en-US" sz="2600">
                <a:solidFill>
                  <a:srgbClr val="FC0000"/>
                </a:solidFill>
                <a:latin typeface="Calibri" panose="020F0502020204030204"/>
              </a:rPr>
              <a:t>interoperability</a:t>
            </a:r>
            <a:endParaRPr lang="en-US" sz="2600">
              <a:solidFill>
                <a:srgbClr val="FC0000"/>
              </a:solidFill>
              <a:latin typeface="Calibri" panose="020F0502020204030204"/>
            </a:endParaRPr>
          </a:p>
          <a:p>
            <a:pPr marL="196215" indent="-254000" algn="just">
              <a:lnSpc>
                <a:spcPts val="3695"/>
              </a:lnSpc>
            </a:pPr>
            <a:r>
              <a:rPr lang="en-US" sz="2600">
                <a:latin typeface="Calibri" panose="020F0502020204030204"/>
              </a:rPr>
              <a:t>•WCF is used to build </a:t>
            </a:r>
            <a:r>
              <a:rPr lang="en-US" sz="2600">
                <a:solidFill>
                  <a:srgbClr val="FC0000"/>
                </a:solidFill>
                <a:latin typeface="Calibri" panose="020F0502020204030204"/>
              </a:rPr>
              <a:t>service-oriented applications.</a:t>
            </a:r>
            <a:endParaRPr lang="en-US" sz="2600">
              <a:solidFill>
                <a:srgbClr val="FC0000"/>
              </a:solidFill>
              <a:latin typeface="Calibri" panose="020F0502020204030204"/>
            </a:endParaRPr>
          </a:p>
          <a:p>
            <a:pPr marL="196215" indent="-254000" algn="just">
              <a:lnSpc>
                <a:spcPts val="3695"/>
              </a:lnSpc>
            </a:pPr>
            <a:r>
              <a:rPr lang="en-US" sz="2600">
                <a:latin typeface="Calibri" panose="020F0502020204030204"/>
              </a:rPr>
              <a:t>•A WCF application consists of three components -</a:t>
            </a:r>
            <a:endParaRPr lang="en-US" sz="2600">
              <a:latin typeface="Calibri" panose="020F0502020204030204"/>
            </a:endParaRPr>
          </a:p>
          <a:p>
            <a:pPr marL="462915" indent="0" algn="just">
              <a:lnSpc>
                <a:spcPts val="2810"/>
              </a:lnSpc>
            </a:pPr>
            <a:r>
              <a:rPr lang="en-US" sz="2600">
                <a:latin typeface="Calibri" panose="020F0502020204030204"/>
              </a:rPr>
              <a:t>•    WCF service,</a:t>
            </a:r>
            <a:endParaRPr lang="en-US" sz="2600">
              <a:latin typeface="Calibri" panose="020F0502020204030204"/>
            </a:endParaRPr>
          </a:p>
          <a:p>
            <a:pPr marL="462915" indent="0" algn="just">
              <a:lnSpc>
                <a:spcPts val="2810"/>
              </a:lnSpc>
            </a:pPr>
            <a:r>
              <a:rPr lang="en-US" sz="2600">
                <a:latin typeface="Calibri" panose="020F0502020204030204"/>
              </a:rPr>
              <a:t>•    WCF service host, and</a:t>
            </a:r>
            <a:endParaRPr lang="en-US" sz="2600">
              <a:latin typeface="Calibri" panose="020F0502020204030204"/>
            </a:endParaRPr>
          </a:p>
          <a:p>
            <a:pPr marL="462915" indent="0" algn="just">
              <a:lnSpc>
                <a:spcPts val="2810"/>
              </a:lnSpc>
            </a:pPr>
            <a:r>
              <a:rPr lang="en-US" sz="2600">
                <a:latin typeface="Calibri" panose="020F0502020204030204"/>
              </a:rPr>
              <a:t>•    WCF service client.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86384" y="344424"/>
            <a:ext cx="10448544" cy="5248656"/>
          </a:xfrm>
          <a:prstGeom prst="rect">
            <a:avLst/>
          </a:prstGeom>
        </p:spPr>
        <p:txBody>
          <a:bodyPr lIns="0" tIns="0" rIns="0" bIns="0">
            <a:noAutofit/>
          </a:bodyPr>
          <a:p>
            <a:pPr indent="0">
              <a:spcAft>
                <a:spcPts val="2310"/>
              </a:spcAft>
            </a:pPr>
            <a:r>
              <a:rPr lang="en-US" sz="4300">
                <a:latin typeface="Calibri" panose="020F0502020204030204"/>
              </a:rPr>
              <a:t>Fundamental Concepts of WCF</a:t>
            </a:r>
            <a:endParaRPr lang="en-US" sz="4300">
              <a:latin typeface="Calibri" panose="020F0502020204030204"/>
            </a:endParaRPr>
          </a:p>
          <a:p>
            <a:pPr marL="381000" indent="-177800" algn="just">
              <a:lnSpc>
                <a:spcPts val="2690"/>
              </a:lnSpc>
              <a:spcAft>
                <a:spcPts val="420"/>
              </a:spcAft>
            </a:pPr>
            <a:r>
              <a:rPr lang="en-US" sz="2600" b="1">
                <a:latin typeface="Calibri" panose="020F0502020204030204"/>
              </a:rPr>
              <a:t>• Message </a:t>
            </a:r>
            <a:r>
              <a:rPr lang="en-US" sz="2600">
                <a:latin typeface="Calibri" panose="020F0502020204030204"/>
              </a:rPr>
              <a:t>: </a:t>
            </a:r>
            <a:r>
              <a:rPr lang="en-US" sz="2600">
                <a:solidFill>
                  <a:srgbClr val="FC0000"/>
                </a:solidFill>
                <a:latin typeface="Calibri" panose="020F0502020204030204"/>
              </a:rPr>
              <a:t>Message instances </a:t>
            </a:r>
            <a:r>
              <a:rPr lang="en-US" sz="2600">
                <a:latin typeface="Calibri" panose="020F0502020204030204"/>
              </a:rPr>
              <a:t>are </a:t>
            </a:r>
            <a:r>
              <a:rPr lang="en-US" sz="2600">
                <a:solidFill>
                  <a:srgbClr val="FC0000"/>
                </a:solidFill>
                <a:latin typeface="Calibri" panose="020F0502020204030204"/>
              </a:rPr>
              <a:t>sent </a:t>
            </a:r>
            <a:r>
              <a:rPr lang="en-US" sz="2600">
                <a:latin typeface="Calibri" panose="020F0502020204030204"/>
              </a:rPr>
              <a:t>as well as </a:t>
            </a:r>
            <a:r>
              <a:rPr lang="en-US" sz="2600">
                <a:solidFill>
                  <a:srgbClr val="FC0000"/>
                </a:solidFill>
                <a:latin typeface="Calibri" panose="020F0502020204030204"/>
              </a:rPr>
              <a:t>received </a:t>
            </a:r>
            <a:r>
              <a:rPr lang="en-US" sz="2600">
                <a:latin typeface="Calibri" panose="020F0502020204030204"/>
              </a:rPr>
              <a:t>for all types of communication </a:t>
            </a:r>
            <a:r>
              <a:rPr lang="en-US" sz="2600">
                <a:solidFill>
                  <a:srgbClr val="FC0000"/>
                </a:solidFill>
                <a:latin typeface="Calibri" panose="020F0502020204030204"/>
              </a:rPr>
              <a:t>between </a:t>
            </a:r>
            <a:r>
              <a:rPr lang="en-US" sz="2600">
                <a:latin typeface="Calibri" panose="020F0502020204030204"/>
              </a:rPr>
              <a:t>the </a:t>
            </a:r>
            <a:r>
              <a:rPr lang="en-US" sz="2600">
                <a:solidFill>
                  <a:srgbClr val="FC0000"/>
                </a:solidFill>
                <a:latin typeface="Calibri" panose="020F0502020204030204"/>
              </a:rPr>
              <a:t>client </a:t>
            </a:r>
            <a:r>
              <a:rPr lang="en-US" sz="2600">
                <a:latin typeface="Calibri" panose="020F0502020204030204"/>
              </a:rPr>
              <a:t>and the </a:t>
            </a:r>
            <a:r>
              <a:rPr lang="en-US" sz="2600">
                <a:solidFill>
                  <a:srgbClr val="FC0000"/>
                </a:solidFill>
                <a:latin typeface="Calibri" panose="020F0502020204030204"/>
              </a:rPr>
              <a:t>service.</a:t>
            </a:r>
            <a:endParaRPr lang="en-US" sz="2600">
              <a:solidFill>
                <a:srgbClr val="FC0000"/>
              </a:solidFill>
              <a:latin typeface="Calibri" panose="020F0502020204030204"/>
            </a:endParaRPr>
          </a:p>
          <a:p>
            <a:pPr marL="381000" indent="-177800" algn="just">
              <a:lnSpc>
                <a:spcPts val="2690"/>
              </a:lnSpc>
              <a:spcAft>
                <a:spcPts val="420"/>
              </a:spcAft>
            </a:pPr>
            <a:r>
              <a:rPr lang="en-US" sz="2600" b="1">
                <a:latin typeface="Calibri" panose="020F0502020204030204"/>
              </a:rPr>
              <a:t>•Endpoint </a:t>
            </a:r>
            <a:r>
              <a:rPr lang="en-US" sz="2600">
                <a:latin typeface="Calibri" panose="020F0502020204030204"/>
              </a:rPr>
              <a:t>: It </a:t>
            </a:r>
            <a:r>
              <a:rPr lang="en-US" sz="2600">
                <a:solidFill>
                  <a:srgbClr val="FC0000"/>
                </a:solidFill>
                <a:latin typeface="Calibri" panose="020F0502020204030204"/>
              </a:rPr>
              <a:t>defines the address </a:t>
            </a:r>
            <a:r>
              <a:rPr lang="en-US" sz="2600">
                <a:latin typeface="Calibri" panose="020F0502020204030204"/>
              </a:rPr>
              <a:t>where a </a:t>
            </a:r>
            <a:r>
              <a:rPr lang="en-US" sz="2600">
                <a:solidFill>
                  <a:srgbClr val="FC0000"/>
                </a:solidFill>
                <a:latin typeface="Calibri" panose="020F0502020204030204"/>
              </a:rPr>
              <a:t>message is to be sent </a:t>
            </a:r>
            <a:r>
              <a:rPr lang="en-US" sz="2600">
                <a:latin typeface="Calibri" panose="020F0502020204030204"/>
              </a:rPr>
              <a:t>or </a:t>
            </a:r>
            <a:r>
              <a:rPr lang="en-US" sz="2600">
                <a:solidFill>
                  <a:srgbClr val="FC0000"/>
                </a:solidFill>
                <a:latin typeface="Calibri" panose="020F0502020204030204"/>
              </a:rPr>
              <a:t>received.</a:t>
            </a:r>
            <a:endParaRPr lang="en-US" sz="2600">
              <a:solidFill>
                <a:srgbClr val="FC0000"/>
              </a:solidFill>
              <a:latin typeface="Calibri" panose="020F0502020204030204"/>
            </a:endParaRPr>
          </a:p>
          <a:p>
            <a:pPr marL="381000" indent="-177800" algn="just">
              <a:lnSpc>
                <a:spcPts val="2690"/>
              </a:lnSpc>
              <a:spcAft>
                <a:spcPts val="420"/>
              </a:spcAft>
            </a:pPr>
            <a:r>
              <a:rPr lang="en-US" sz="2600" b="1">
                <a:latin typeface="Calibri" panose="020F0502020204030204"/>
              </a:rPr>
              <a:t>•Binding: </a:t>
            </a:r>
            <a:r>
              <a:rPr lang="en-US" sz="2600">
                <a:latin typeface="Calibri" panose="020F0502020204030204"/>
              </a:rPr>
              <a:t>It </a:t>
            </a:r>
            <a:r>
              <a:rPr lang="en-US" sz="2600">
                <a:solidFill>
                  <a:srgbClr val="FC0000"/>
                </a:solidFill>
                <a:latin typeface="Calibri" panose="020F0502020204030204"/>
              </a:rPr>
              <a:t>defines </a:t>
            </a:r>
            <a:r>
              <a:rPr lang="en-US" sz="2600">
                <a:latin typeface="Calibri" panose="020F0502020204030204"/>
              </a:rPr>
              <a:t>the </a:t>
            </a:r>
            <a:r>
              <a:rPr lang="en-US" sz="2600">
                <a:solidFill>
                  <a:srgbClr val="FC0000"/>
                </a:solidFill>
                <a:latin typeface="Calibri" panose="020F0502020204030204"/>
              </a:rPr>
              <a:t>way an endpoint communicates. </a:t>
            </a:r>
            <a:r>
              <a:rPr lang="en-US" sz="2600">
                <a:latin typeface="Calibri" panose="020F0502020204030204"/>
              </a:rPr>
              <a:t>It comprises of some binding elements that make the </a:t>
            </a:r>
            <a:r>
              <a:rPr lang="en-US" sz="2600">
                <a:solidFill>
                  <a:srgbClr val="FC0000"/>
                </a:solidFill>
                <a:latin typeface="Calibri" panose="020F0502020204030204"/>
              </a:rPr>
              <a:t>infrastructure for communication. </a:t>
            </a:r>
            <a:r>
              <a:rPr lang="en-US" sz="2600">
                <a:latin typeface="Calibri" panose="020F0502020204030204"/>
              </a:rPr>
              <a:t>For example, a binding states the protocols used for transport like TCP, HTTP, etc., the format of message encoding, and the protocols related to security as well as reliability.</a:t>
            </a:r>
            <a:endParaRPr lang="en-US" sz="2600">
              <a:latin typeface="Calibri" panose="020F0502020204030204"/>
            </a:endParaRPr>
          </a:p>
          <a:p>
            <a:pPr marL="381000" indent="-177800" algn="just">
              <a:lnSpc>
                <a:spcPts val="2690"/>
              </a:lnSpc>
            </a:pPr>
            <a:r>
              <a:rPr lang="en-US" sz="2600" b="1">
                <a:latin typeface="Calibri" panose="020F0502020204030204"/>
              </a:rPr>
              <a:t>•Contracts: </a:t>
            </a:r>
            <a:r>
              <a:rPr lang="en-US" sz="2600">
                <a:latin typeface="Calibri" panose="020F0502020204030204"/>
              </a:rPr>
              <a:t>It is a </a:t>
            </a:r>
            <a:r>
              <a:rPr lang="en-US" sz="2600">
                <a:solidFill>
                  <a:srgbClr val="FC0000"/>
                </a:solidFill>
                <a:latin typeface="Calibri" panose="020F0502020204030204"/>
              </a:rPr>
              <a:t>collection of operations </a:t>
            </a:r>
            <a:r>
              <a:rPr lang="en-US" sz="2600">
                <a:latin typeface="Calibri" panose="020F0502020204030204"/>
              </a:rPr>
              <a:t>that </a:t>
            </a:r>
            <a:r>
              <a:rPr lang="en-US" sz="2600">
                <a:solidFill>
                  <a:srgbClr val="FC0000"/>
                </a:solidFill>
                <a:latin typeface="Calibri" panose="020F0502020204030204"/>
              </a:rPr>
              <a:t>specifies what functionality the endpoint exposes </a:t>
            </a:r>
            <a:r>
              <a:rPr lang="en-US" sz="2600">
                <a:latin typeface="Calibri" panose="020F0502020204030204"/>
              </a:rPr>
              <a:t>to the </a:t>
            </a:r>
            <a:r>
              <a:rPr lang="en-US" sz="2600">
                <a:solidFill>
                  <a:srgbClr val="FC0000"/>
                </a:solidFill>
                <a:latin typeface="Calibri" panose="020F0502020204030204"/>
              </a:rPr>
              <a:t>client. </a:t>
            </a:r>
            <a:r>
              <a:rPr lang="en-US" sz="2600">
                <a:latin typeface="Calibri" panose="020F0502020204030204"/>
              </a:rPr>
              <a:t>It generally consists of an </a:t>
            </a:r>
            <a:r>
              <a:rPr lang="en-US" sz="2600">
                <a:solidFill>
                  <a:srgbClr val="FC0000"/>
                </a:solidFill>
                <a:latin typeface="Calibri" panose="020F0502020204030204"/>
              </a:rPr>
              <a:t>interface name.</a:t>
            </a:r>
            <a:endParaRPr lang="en-US" sz="2600">
              <a:solidFill>
                <a:srgbClr val="FC0000"/>
              </a:solidFill>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86384" y="344424"/>
            <a:ext cx="10448544" cy="4276344"/>
          </a:xfrm>
          <a:prstGeom prst="rect">
            <a:avLst/>
          </a:prstGeom>
        </p:spPr>
        <p:txBody>
          <a:bodyPr lIns="0" tIns="0" rIns="0" bIns="0">
            <a:noAutofit/>
          </a:bodyPr>
          <a:p>
            <a:pPr indent="0">
              <a:spcAft>
                <a:spcPts val="2520"/>
              </a:spcAft>
            </a:pPr>
            <a:r>
              <a:rPr lang="en-US" sz="4300">
                <a:latin typeface="Calibri" panose="020F0502020204030204"/>
              </a:rPr>
              <a:t>Fundamental Concepts of WCF</a:t>
            </a:r>
            <a:endParaRPr lang="en-US" sz="4300">
              <a:latin typeface="Calibri" panose="020F0502020204030204"/>
            </a:endParaRPr>
          </a:p>
          <a:p>
            <a:pPr marL="381000" indent="-177800">
              <a:lnSpc>
                <a:spcPts val="3025"/>
              </a:lnSpc>
              <a:spcAft>
                <a:spcPts val="630"/>
              </a:spcAft>
            </a:pPr>
            <a:r>
              <a:rPr lang="en-US" sz="2600" b="1">
                <a:latin typeface="Calibri" panose="020F0502020204030204"/>
              </a:rPr>
              <a:t>• Hosting: </a:t>
            </a:r>
            <a:r>
              <a:rPr lang="en-US" sz="2600">
                <a:latin typeface="Calibri" panose="020F0502020204030204"/>
              </a:rPr>
              <a:t>refers to the </a:t>
            </a:r>
            <a:r>
              <a:rPr lang="en-US" sz="2600">
                <a:solidFill>
                  <a:srgbClr val="FC0000"/>
                </a:solidFill>
                <a:latin typeface="Calibri" panose="020F0502020204030204"/>
              </a:rPr>
              <a:t>WCF service hosting </a:t>
            </a:r>
            <a:r>
              <a:rPr lang="en-US" sz="2600">
                <a:latin typeface="Calibri" panose="020F0502020204030204"/>
              </a:rPr>
              <a:t>which can be done through many available options like self-hosting and IIS hosting</a:t>
            </a:r>
            <a:endParaRPr lang="en-US" sz="2600">
              <a:latin typeface="Calibri" panose="020F0502020204030204"/>
            </a:endParaRPr>
          </a:p>
          <a:p>
            <a:pPr marL="381000" indent="-177800">
              <a:lnSpc>
                <a:spcPts val="3025"/>
              </a:lnSpc>
              <a:spcAft>
                <a:spcPts val="630"/>
              </a:spcAft>
            </a:pPr>
            <a:r>
              <a:rPr lang="en-US" sz="2600" b="1">
                <a:latin typeface="Calibri" panose="020F0502020204030204"/>
              </a:rPr>
              <a:t>•WCF Client: </a:t>
            </a:r>
            <a:r>
              <a:rPr lang="en-US" sz="2600">
                <a:latin typeface="Calibri" panose="020F0502020204030204"/>
              </a:rPr>
              <a:t>A client application that </a:t>
            </a:r>
            <a:r>
              <a:rPr lang="en-US" sz="2600">
                <a:solidFill>
                  <a:srgbClr val="FC0000"/>
                </a:solidFill>
                <a:latin typeface="Calibri" panose="020F0502020204030204"/>
              </a:rPr>
              <a:t>gets created for exposing the service operations </a:t>
            </a:r>
            <a:r>
              <a:rPr lang="en-US" sz="2600">
                <a:latin typeface="Calibri" panose="020F0502020204030204"/>
              </a:rPr>
              <a:t>in the form of </a:t>
            </a:r>
            <a:r>
              <a:rPr lang="en-US" sz="2600">
                <a:solidFill>
                  <a:srgbClr val="FC0000"/>
                </a:solidFill>
                <a:latin typeface="Calibri" panose="020F0502020204030204"/>
              </a:rPr>
              <a:t>methods </a:t>
            </a:r>
            <a:r>
              <a:rPr lang="en-US" sz="2600">
                <a:latin typeface="Calibri" panose="020F0502020204030204"/>
              </a:rPr>
              <a:t>is known as a WCF client.</a:t>
            </a:r>
            <a:endParaRPr lang="en-US" sz="2600">
              <a:latin typeface="Calibri" panose="020F0502020204030204"/>
            </a:endParaRPr>
          </a:p>
          <a:p>
            <a:pPr marL="381000" indent="-177800">
              <a:lnSpc>
                <a:spcPts val="3025"/>
              </a:lnSpc>
              <a:spcAft>
                <a:spcPts val="630"/>
              </a:spcAft>
            </a:pPr>
            <a:r>
              <a:rPr lang="en-US" sz="2600" b="1">
                <a:latin typeface="Calibri" panose="020F0502020204030204"/>
              </a:rPr>
              <a:t>•Channel: </a:t>
            </a:r>
            <a:r>
              <a:rPr lang="en-US" sz="2600">
                <a:latin typeface="Calibri" panose="020F0502020204030204"/>
              </a:rPr>
              <a:t>Channel is a </a:t>
            </a:r>
            <a:r>
              <a:rPr lang="en-US" sz="2600">
                <a:solidFill>
                  <a:srgbClr val="FC0000"/>
                </a:solidFill>
                <a:latin typeface="Calibri" panose="020F0502020204030204"/>
              </a:rPr>
              <a:t>medium </a:t>
            </a:r>
            <a:r>
              <a:rPr lang="en-US" sz="2600">
                <a:latin typeface="Calibri" panose="020F0502020204030204"/>
              </a:rPr>
              <a:t>through which a </a:t>
            </a:r>
            <a:r>
              <a:rPr lang="en-US" sz="2600">
                <a:solidFill>
                  <a:srgbClr val="FC0000"/>
                </a:solidFill>
                <a:latin typeface="Calibri" panose="020F0502020204030204"/>
              </a:rPr>
              <a:t>client communicates with a service.</a:t>
            </a:r>
            <a:endParaRPr lang="en-US" sz="2600">
              <a:solidFill>
                <a:srgbClr val="FC0000"/>
              </a:solidFill>
              <a:latin typeface="Calibri" panose="020F0502020204030204"/>
            </a:endParaRPr>
          </a:p>
          <a:p>
            <a:pPr marL="381000" indent="-177800">
              <a:spcAft>
                <a:spcPts val="630"/>
              </a:spcAft>
            </a:pPr>
            <a:r>
              <a:rPr lang="en-US" sz="2600" b="1">
                <a:latin typeface="Calibri" panose="020F0502020204030204"/>
              </a:rPr>
              <a:t>•SOAP: </a:t>
            </a:r>
            <a:r>
              <a:rPr lang="en-US" sz="2600">
                <a:latin typeface="Calibri" panose="020F0502020204030204"/>
              </a:rPr>
              <a:t>Although termed as </a:t>
            </a:r>
            <a:r>
              <a:rPr lang="en-US" sz="2600" b="1">
                <a:latin typeface="Calibri" panose="020F0502020204030204"/>
              </a:rPr>
              <a:t>'Simple Object Access Protocor. </a:t>
            </a:r>
            <a:r>
              <a:rPr lang="en-US" sz="2600">
                <a:latin typeface="Calibri" panose="020F0502020204030204"/>
              </a:rPr>
              <a:t>It </a:t>
            </a:r>
            <a:r>
              <a:rPr lang="en-US" sz="2600">
                <a:solidFill>
                  <a:srgbClr val="FC0000"/>
                </a:solidFill>
                <a:latin typeface="Calibri" panose="020F0502020204030204"/>
              </a:rPr>
              <a:t>is an</a:t>
            </a:r>
            <a:endParaRPr lang="en-US" sz="2600">
              <a:solidFill>
                <a:srgbClr val="FC0000"/>
              </a:solidFill>
              <a:latin typeface="Calibri" panose="020F0502020204030204"/>
            </a:endParaRPr>
          </a:p>
          <a:p>
            <a:pPr marL="381000" indent="0"/>
            <a:r>
              <a:rPr lang="en-US" sz="2600">
                <a:solidFill>
                  <a:srgbClr val="FC0000"/>
                </a:solidFill>
                <a:latin typeface="Calibri" panose="020F0502020204030204"/>
              </a:rPr>
              <a:t>XML document </a:t>
            </a:r>
            <a:r>
              <a:rPr lang="en-US" sz="2600">
                <a:latin typeface="Calibri" panose="020F0502020204030204"/>
              </a:rPr>
              <a:t>comprising of a </a:t>
            </a:r>
            <a:r>
              <a:rPr lang="en-US" sz="2600">
                <a:solidFill>
                  <a:srgbClr val="FC0000"/>
                </a:solidFill>
                <a:latin typeface="Calibri" panose="020F0502020204030204"/>
              </a:rPr>
              <a:t>header </a:t>
            </a:r>
            <a:r>
              <a:rPr lang="en-US" sz="2600">
                <a:latin typeface="Calibri" panose="020F0502020204030204"/>
              </a:rPr>
              <a:t>and </a:t>
            </a:r>
            <a:r>
              <a:rPr lang="en-US" sz="2600">
                <a:solidFill>
                  <a:srgbClr val="FC0000"/>
                </a:solidFill>
                <a:latin typeface="Calibri" panose="020F0502020204030204"/>
              </a:rPr>
              <a:t>body </a:t>
            </a:r>
            <a:r>
              <a:rPr lang="en-US" sz="2600">
                <a:latin typeface="Calibri" panose="020F0502020204030204"/>
              </a:rPr>
              <a:t>section.</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640080"/>
            <a:ext cx="2145792" cy="402336"/>
          </a:xfrm>
          <a:prstGeom prst="rect">
            <a:avLst/>
          </a:prstGeom>
        </p:spPr>
        <p:txBody>
          <a:bodyPr wrap="none" lIns="0" tIns="0" rIns="0" bIns="0">
            <a:noAutofit/>
          </a:bodyPr>
          <a:p>
            <a:pPr indent="0">
              <a:spcAft>
                <a:spcPts val="2310"/>
              </a:spcAft>
            </a:pPr>
            <a:r>
              <a:rPr lang="en-US" sz="4300">
                <a:latin typeface="Calibri" panose="020F0502020204030204"/>
              </a:rPr>
              <a:t>Contracts</a:t>
            </a:r>
            <a:endParaRPr lang="en-US" sz="4300">
              <a:latin typeface="Calibri" panose="020F0502020204030204"/>
            </a:endParaRPr>
          </a:p>
        </p:txBody>
      </p:sp>
      <p:sp>
        <p:nvSpPr>
          <p:cNvPr id="3" name="Rectangles 2"/>
          <p:cNvSpPr/>
          <p:nvPr/>
        </p:nvSpPr>
        <p:spPr>
          <a:xfrm>
            <a:off x="908304" y="1456944"/>
            <a:ext cx="10347960" cy="4489704"/>
          </a:xfrm>
          <a:prstGeom prst="rect">
            <a:avLst/>
          </a:prstGeom>
        </p:spPr>
        <p:txBody>
          <a:bodyPr lIns="0" tIns="0" rIns="0" bIns="0">
            <a:noAutofit/>
          </a:bodyPr>
          <a:p>
            <a:pPr indent="0" algn="just">
              <a:lnSpc>
                <a:spcPts val="2470"/>
              </a:lnSpc>
              <a:spcBef>
                <a:spcPts val="2310"/>
              </a:spcBef>
              <a:spcAft>
                <a:spcPts val="630"/>
              </a:spcAft>
            </a:pPr>
            <a:r>
              <a:rPr lang="en-US" sz="2600">
                <a:latin typeface="Calibri" panose="020F0502020204030204"/>
              </a:rPr>
              <a:t>The contracts layer is just </a:t>
            </a:r>
            <a:r>
              <a:rPr lang="en-US" sz="2600">
                <a:solidFill>
                  <a:srgbClr val="FC0000"/>
                </a:solidFill>
                <a:latin typeface="Calibri" panose="020F0502020204030204"/>
              </a:rPr>
              <a:t>next to the application layer </a:t>
            </a:r>
            <a:r>
              <a:rPr lang="en-US" sz="2600">
                <a:latin typeface="Calibri" panose="020F0502020204030204"/>
              </a:rPr>
              <a:t>and contains information similar to that of a real-world contract that specifies the operation of a service and the kind of accessible information it will make. Types discussed below:</a:t>
            </a:r>
            <a:endParaRPr lang="en-US" sz="2600">
              <a:latin typeface="Calibri" panose="020F0502020204030204"/>
            </a:endParaRPr>
          </a:p>
          <a:p>
            <a:pPr marL="266700" indent="-266700" algn="just">
              <a:lnSpc>
                <a:spcPts val="2470"/>
              </a:lnSpc>
              <a:spcAft>
                <a:spcPts val="630"/>
              </a:spcAft>
            </a:pPr>
            <a:r>
              <a:rPr lang="en-US" sz="2600" b="1">
                <a:latin typeface="Calibri" panose="020F0502020204030204"/>
              </a:rPr>
              <a:t>•Service contract </a:t>
            </a:r>
            <a:r>
              <a:rPr lang="en-US" sz="2600">
                <a:latin typeface="Calibri" panose="020F0502020204030204"/>
              </a:rPr>
              <a:t>- This contract </a:t>
            </a:r>
            <a:r>
              <a:rPr lang="en-US" sz="2600">
                <a:solidFill>
                  <a:srgbClr val="FC0000"/>
                </a:solidFill>
                <a:latin typeface="Calibri" panose="020F0502020204030204"/>
              </a:rPr>
              <a:t>provides information </a:t>
            </a:r>
            <a:r>
              <a:rPr lang="en-US" sz="2600">
                <a:latin typeface="Calibri" panose="020F0502020204030204"/>
              </a:rPr>
              <a:t>to the </a:t>
            </a:r>
            <a:r>
              <a:rPr lang="en-US" sz="2600">
                <a:solidFill>
                  <a:srgbClr val="FC0000"/>
                </a:solidFill>
                <a:latin typeface="Calibri" panose="020F0502020204030204"/>
              </a:rPr>
              <a:t>client </a:t>
            </a:r>
            <a:r>
              <a:rPr lang="en-US" sz="2600">
                <a:latin typeface="Calibri" panose="020F0502020204030204"/>
              </a:rPr>
              <a:t>as well as to the </a:t>
            </a:r>
            <a:r>
              <a:rPr lang="en-US" sz="2600">
                <a:solidFill>
                  <a:srgbClr val="FC0000"/>
                </a:solidFill>
                <a:latin typeface="Calibri" panose="020F0502020204030204"/>
              </a:rPr>
              <a:t>outer world </a:t>
            </a:r>
            <a:r>
              <a:rPr lang="en-US" sz="2600">
                <a:latin typeface="Calibri" panose="020F0502020204030204"/>
              </a:rPr>
              <a:t>about the </a:t>
            </a:r>
            <a:r>
              <a:rPr lang="en-US" sz="2600">
                <a:solidFill>
                  <a:srgbClr val="FC0000"/>
                </a:solidFill>
                <a:latin typeface="Calibri" panose="020F0502020204030204"/>
              </a:rPr>
              <a:t>offerings of the endpoint, </a:t>
            </a:r>
            <a:r>
              <a:rPr lang="en-US" sz="2600">
                <a:latin typeface="Calibri" panose="020F0502020204030204"/>
              </a:rPr>
              <a:t>and the </a:t>
            </a:r>
            <a:r>
              <a:rPr lang="en-US" sz="2600">
                <a:solidFill>
                  <a:srgbClr val="FC0000"/>
                </a:solidFill>
                <a:latin typeface="Calibri" panose="020F0502020204030204"/>
              </a:rPr>
              <a:t>protocols </a:t>
            </a:r>
            <a:r>
              <a:rPr lang="en-US" sz="2600">
                <a:latin typeface="Calibri" panose="020F0502020204030204"/>
              </a:rPr>
              <a:t>to be used in the communication process.</a:t>
            </a:r>
            <a:endParaRPr lang="en-US" sz="2600">
              <a:latin typeface="Calibri" panose="020F0502020204030204"/>
            </a:endParaRPr>
          </a:p>
          <a:p>
            <a:pPr marL="266700" indent="-266700" algn="just">
              <a:lnSpc>
                <a:spcPts val="2470"/>
              </a:lnSpc>
              <a:spcAft>
                <a:spcPts val="630"/>
              </a:spcAft>
            </a:pPr>
            <a:r>
              <a:rPr lang="en-US" sz="2600" b="1">
                <a:latin typeface="Calibri" panose="020F0502020204030204"/>
              </a:rPr>
              <a:t>•Data contract </a:t>
            </a:r>
            <a:r>
              <a:rPr lang="en-US" sz="2600">
                <a:latin typeface="Calibri" panose="020F0502020204030204"/>
              </a:rPr>
              <a:t>- The </a:t>
            </a:r>
            <a:r>
              <a:rPr lang="en-US" sz="2600">
                <a:solidFill>
                  <a:srgbClr val="FC0000"/>
                </a:solidFill>
                <a:latin typeface="Calibri" panose="020F0502020204030204"/>
              </a:rPr>
              <a:t>data exchanged </a:t>
            </a:r>
            <a:r>
              <a:rPr lang="en-US" sz="2600">
                <a:latin typeface="Calibri" panose="020F0502020204030204"/>
              </a:rPr>
              <a:t>by a </a:t>
            </a:r>
            <a:r>
              <a:rPr lang="en-US" sz="2600">
                <a:solidFill>
                  <a:srgbClr val="FC0000"/>
                </a:solidFill>
                <a:latin typeface="Calibri" panose="020F0502020204030204"/>
              </a:rPr>
              <a:t>service </a:t>
            </a:r>
            <a:r>
              <a:rPr lang="en-US" sz="2600">
                <a:latin typeface="Calibri" panose="020F0502020204030204"/>
              </a:rPr>
              <a:t>is defined by a data contract. Both the </a:t>
            </a:r>
            <a:r>
              <a:rPr lang="en-US" sz="2600">
                <a:solidFill>
                  <a:srgbClr val="FC0000"/>
                </a:solidFill>
                <a:latin typeface="Calibri" panose="020F0502020204030204"/>
              </a:rPr>
              <a:t>client </a:t>
            </a:r>
            <a:r>
              <a:rPr lang="en-US" sz="2600">
                <a:latin typeface="Calibri" panose="020F0502020204030204"/>
              </a:rPr>
              <a:t>and the </a:t>
            </a:r>
            <a:r>
              <a:rPr lang="en-US" sz="2600">
                <a:solidFill>
                  <a:srgbClr val="FC0000"/>
                </a:solidFill>
                <a:latin typeface="Calibri" panose="020F0502020204030204"/>
              </a:rPr>
              <a:t>service </a:t>
            </a:r>
            <a:r>
              <a:rPr lang="en-US" sz="2600">
                <a:latin typeface="Calibri" panose="020F0502020204030204"/>
              </a:rPr>
              <a:t>has </a:t>
            </a:r>
            <a:r>
              <a:rPr lang="en-US" sz="2600">
                <a:solidFill>
                  <a:srgbClr val="FC0000"/>
                </a:solidFill>
                <a:latin typeface="Calibri" panose="020F0502020204030204"/>
              </a:rPr>
              <a:t>to be in agreement </a:t>
            </a:r>
            <a:r>
              <a:rPr lang="en-US" sz="2600">
                <a:latin typeface="Calibri" panose="020F0502020204030204"/>
              </a:rPr>
              <a:t>with the data contract.</a:t>
            </a:r>
            <a:endParaRPr lang="en-US" sz="2600">
              <a:latin typeface="Calibri" panose="020F0502020204030204"/>
            </a:endParaRPr>
          </a:p>
          <a:p>
            <a:pPr marL="266700" indent="-266700" algn="just">
              <a:lnSpc>
                <a:spcPts val="2495"/>
              </a:lnSpc>
            </a:pPr>
            <a:r>
              <a:rPr lang="en-US" sz="2600" b="1">
                <a:latin typeface="Calibri" panose="020F0502020204030204"/>
              </a:rPr>
              <a:t>• Message contract </a:t>
            </a:r>
            <a:r>
              <a:rPr lang="en-US" sz="2600">
                <a:latin typeface="Calibri" panose="020F0502020204030204"/>
              </a:rPr>
              <a:t>- A </a:t>
            </a:r>
            <a:r>
              <a:rPr lang="en-US" sz="2600">
                <a:solidFill>
                  <a:srgbClr val="FC0000"/>
                </a:solidFill>
                <a:latin typeface="Calibri" panose="020F0502020204030204"/>
              </a:rPr>
              <a:t>data contract is controlled </a:t>
            </a:r>
            <a:r>
              <a:rPr lang="en-US" sz="2600">
                <a:latin typeface="Calibri" panose="020F0502020204030204"/>
              </a:rPr>
              <a:t>by a </a:t>
            </a:r>
            <a:r>
              <a:rPr lang="en-US" sz="2600">
                <a:solidFill>
                  <a:srgbClr val="FC0000"/>
                </a:solidFill>
                <a:latin typeface="Calibri" panose="020F0502020204030204"/>
              </a:rPr>
              <a:t>message contract. </a:t>
            </a:r>
            <a:r>
              <a:rPr lang="en-US" sz="2600">
                <a:latin typeface="Calibri" panose="020F0502020204030204"/>
              </a:rPr>
              <a:t>It primarily does the </a:t>
            </a:r>
            <a:r>
              <a:rPr lang="en-US" sz="2600">
                <a:solidFill>
                  <a:srgbClr val="FC0000"/>
                </a:solidFill>
                <a:latin typeface="Calibri" panose="020F0502020204030204"/>
              </a:rPr>
              <a:t>customization </a:t>
            </a:r>
            <a:r>
              <a:rPr lang="en-US" sz="2600">
                <a:latin typeface="Calibri" panose="020F0502020204030204"/>
              </a:rPr>
              <a:t>of the </a:t>
            </a:r>
            <a:r>
              <a:rPr lang="en-US" sz="2600">
                <a:solidFill>
                  <a:srgbClr val="FC0000"/>
                </a:solidFill>
                <a:latin typeface="Calibri" panose="020F0502020204030204"/>
              </a:rPr>
              <a:t>type formatting </a:t>
            </a:r>
            <a:r>
              <a:rPr lang="en-US" sz="2600">
                <a:latin typeface="Calibri" panose="020F0502020204030204"/>
              </a:rPr>
              <a:t>of the </a:t>
            </a:r>
            <a:r>
              <a:rPr lang="en-US" sz="2600">
                <a:solidFill>
                  <a:srgbClr val="FC0000"/>
                </a:solidFill>
                <a:latin typeface="Calibri" panose="020F0502020204030204"/>
              </a:rPr>
              <a:t>SOAP message parameters. </a:t>
            </a:r>
            <a:r>
              <a:rPr lang="en-US" sz="2600">
                <a:latin typeface="Calibri" panose="020F0502020204030204"/>
              </a:rPr>
              <a:t>SOAP stands for Simple Object Access Protocol.</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spc="-50">
                <a:solidFill>
                  <a:srgbClr val="888888"/>
                </a:solidFill>
                <a:latin typeface="Consolas" panose="020B0609020204030204"/>
              </a:rPr>
              <a:t>8</a:t>
            </a:r>
            <a:endParaRPr lang="en-US" sz="1100" spc="-5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4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554736"/>
            <a:ext cx="6385560" cy="518160"/>
          </a:xfrm>
          <a:prstGeom prst="rect">
            <a:avLst/>
          </a:prstGeom>
        </p:spPr>
        <p:txBody>
          <a:bodyPr wrap="none" lIns="0" tIns="0" rIns="0" bIns="0">
            <a:noAutofit/>
          </a:bodyPr>
          <a:p>
            <a:pPr indent="0">
              <a:spcAft>
                <a:spcPts val="6720"/>
              </a:spcAft>
            </a:pPr>
            <a:r>
              <a:rPr lang="en-US" sz="4300">
                <a:latin typeface="Calibri" panose="020F0502020204030204"/>
              </a:rPr>
              <a:t>Programming Model of WCF</a:t>
            </a:r>
            <a:endParaRPr lang="en-US" sz="4300">
              <a:latin typeface="Calibri" panose="020F0502020204030204"/>
            </a:endParaRPr>
          </a:p>
        </p:txBody>
      </p:sp>
      <p:graphicFrame>
        <p:nvGraphicFramePr>
          <p:cNvPr id="3" name="Table 2"/>
          <p:cNvGraphicFramePr>
            <a:graphicFrameLocks noGrp="1"/>
          </p:cNvGraphicFramePr>
          <p:nvPr/>
        </p:nvGraphicFramePr>
        <p:xfrm>
          <a:off x="3145536" y="2209800"/>
          <a:ext cx="6568440" cy="1325880"/>
        </p:xfrm>
        <a:graphic>
          <a:graphicData uri="http://schemas.openxmlformats.org/drawingml/2006/table">
            <a:tbl>
              <a:tblPr/>
              <a:tblGrid>
                <a:gridCol w="841248"/>
                <a:gridCol w="4136136"/>
                <a:gridCol w="463296"/>
                <a:gridCol w="1127760"/>
              </a:tblGrid>
              <a:tr h="981456">
                <a:tc>
                  <a:txBody>
                    <a:bodyPr>
                      <a:spAutoFit/>
                    </a:bodyPr>
                    <a:p>
                      <a:pPr indent="0"/>
                      <a:r>
                        <a:rPr lang="en-US" sz="1600">
                          <a:solidFill>
                            <a:srgbClr val="332F38"/>
                          </a:solidFill>
                          <a:latin typeface="Arial" panose="020B0604020202020204"/>
                        </a:rPr>
                        <a:t>Client</a:t>
                      </a:r>
                      <a:endParaRPr lang="en-US" sz="1600">
                        <a:solidFill>
                          <a:srgbClr val="332F38"/>
                        </a:solidFill>
                        <a:latin typeface="Arial" panose="020B0604020202020204"/>
                      </a:endParaRPr>
                    </a:p>
                  </a:txBody>
                  <a:tcPr marL="0" marR="0" marT="0" marB="0" anchor="b"/>
                </a:tc>
                <a:tc>
                  <a:txBody>
                    <a:bodyPr>
                      <a:spAutoFit/>
                    </a:bodyPr>
                    <a:p>
                      <a:endParaRPr sz="4700"/>
                    </a:p>
                  </a:txBody>
                  <a:tcPr marL="0" marR="0" marT="0" marB="0"/>
                </a:tc>
                <a:tc>
                  <a:txBody>
                    <a:bodyPr>
                      <a:spAutoFit/>
                    </a:bodyPr>
                    <a:p>
                      <a:endParaRPr sz="4700"/>
                    </a:p>
                  </a:txBody>
                  <a:tcPr marL="0" marR="0" marT="0" marB="0"/>
                </a:tc>
                <a:tc>
                  <a:txBody>
                    <a:bodyPr>
                      <a:spAutoFit/>
                    </a:bodyPr>
                    <a:p>
                      <a:pPr marL="228600" indent="0"/>
                      <a:r>
                        <a:rPr lang="en-US" sz="1600">
                          <a:solidFill>
                            <a:srgbClr val="332F38"/>
                          </a:solidFill>
                          <a:latin typeface="Arial" panose="020B0604020202020204"/>
                        </a:rPr>
                        <a:t>Service</a:t>
                      </a:r>
                      <a:endParaRPr lang="en-US" sz="1600">
                        <a:solidFill>
                          <a:srgbClr val="332F38"/>
                        </a:solidFill>
                        <a:latin typeface="Arial" panose="020B0604020202020204"/>
                      </a:endParaRPr>
                    </a:p>
                  </a:txBody>
                  <a:tcPr marL="0" marR="0" marT="0" marB="0" anchor="b"/>
                </a:tc>
              </a:tr>
              <a:tr h="344424">
                <a:tc>
                  <a:txBody>
                    <a:bodyPr>
                      <a:spAutoFit/>
                    </a:bodyPr>
                    <a:p>
                      <a:pPr indent="0" algn="r"/>
                      <a:r>
                        <a:rPr lang="en-US" sz="1700">
                          <a:latin typeface="Trebuchet MS" panose="020B0603020202020204"/>
                        </a:rPr>
                        <a:t>C</a:t>
                      </a:r>
                      <a:endParaRPr lang="en-US" sz="1700">
                        <a:latin typeface="Trebuchet MS" panose="020B0603020202020204"/>
                      </a:endParaRPr>
                    </a:p>
                  </a:txBody>
                  <a:tcPr marL="0" marR="0" marT="0" marB="0"/>
                </a:tc>
                <a:tc>
                  <a:txBody>
                    <a:bodyPr>
                      <a:spAutoFit/>
                    </a:bodyPr>
                    <a:p>
                      <a:pPr marL="292100" indent="0"/>
                      <a:r>
                        <a:rPr lang="en-US" sz="1700">
                          <a:latin typeface="Trebuchet MS" panose="020B0603020202020204"/>
                        </a:rPr>
                        <a:t>B A </a:t>
                      </a:r>
                      <a:r>
                        <a:rPr lang="en-US" sz="1700" b="1">
                          <a:latin typeface="Calibri" panose="020F0502020204030204"/>
                        </a:rPr>
                        <a:t>O </a:t>
                      </a:r>
                      <a:r>
                        <a:rPr lang="en-US" sz="1700" b="1">
                          <a:solidFill>
                            <a:srgbClr val="445F68"/>
                          </a:solidFill>
                          <a:latin typeface="Calibri" panose="020F0502020204030204"/>
                        </a:rPr>
                        <a:t>O </a:t>
                      </a:r>
                      <a:r>
                        <a:rPr lang="en-US" sz="1700" b="1">
                          <a:solidFill>
                            <a:srgbClr val="A72133"/>
                          </a:solidFill>
                          <a:latin typeface="Calibri" panose="020F0502020204030204"/>
                        </a:rPr>
                        <a:t>Message O O </a:t>
                      </a:r>
                      <a:r>
                        <a:rPr lang="en-US" sz="1700">
                          <a:latin typeface="Trebuchet MS" panose="020B0603020202020204"/>
                        </a:rPr>
                        <a:t>A</a:t>
                      </a:r>
                      <a:endParaRPr lang="en-US" sz="1700">
                        <a:latin typeface="Trebuchet MS" panose="020B0603020202020204"/>
                      </a:endParaRPr>
                    </a:p>
                  </a:txBody>
                  <a:tcPr marL="0" marR="0" marT="0" marB="0"/>
                </a:tc>
                <a:tc>
                  <a:txBody>
                    <a:bodyPr>
                      <a:spAutoFit/>
                    </a:bodyPr>
                    <a:p>
                      <a:pPr marL="215900" indent="0"/>
                      <a:r>
                        <a:rPr lang="en-US" sz="1700">
                          <a:latin typeface="Trebuchet MS" panose="020B0603020202020204"/>
                        </a:rPr>
                        <a:t>B</a:t>
                      </a:r>
                      <a:endParaRPr lang="en-US" sz="1700">
                        <a:latin typeface="Trebuchet MS" panose="020B0603020202020204"/>
                      </a:endParaRPr>
                    </a:p>
                  </a:txBody>
                  <a:tcPr marL="0" marR="0" marT="0" marB="0"/>
                </a:tc>
                <a:tc>
                  <a:txBody>
                    <a:bodyPr>
                      <a:spAutoFit/>
                    </a:bodyPr>
                    <a:p>
                      <a:pPr marL="228600" indent="0"/>
                      <a:r>
                        <a:rPr lang="en-US" sz="1700">
                          <a:latin typeface="Trebuchet MS" panose="020B0603020202020204"/>
                        </a:rPr>
                        <a:t>C</a:t>
                      </a:r>
                      <a:endParaRPr lang="en-US" sz="1700">
                        <a:latin typeface="Trebuchet MS" panose="020B0603020202020204"/>
                      </a:endParaRPr>
                    </a:p>
                  </a:txBody>
                  <a:tcPr marL="0" marR="0" marT="0" marB="0"/>
                </a:tc>
              </a:tr>
            </a:tbl>
          </a:graphicData>
        </a:graphic>
      </p:graphicFrame>
      <p:graphicFrame>
        <p:nvGraphicFramePr>
          <p:cNvPr id="4" name="Table 3"/>
          <p:cNvGraphicFramePr>
            <a:graphicFrameLocks noGrp="1"/>
          </p:cNvGraphicFramePr>
          <p:nvPr/>
        </p:nvGraphicFramePr>
        <p:xfrm>
          <a:off x="4511040" y="4273296"/>
          <a:ext cx="3550920" cy="1368552"/>
        </p:xfrm>
        <a:graphic>
          <a:graphicData uri="http://schemas.openxmlformats.org/drawingml/2006/table">
            <a:tbl>
              <a:tblPr/>
              <a:tblGrid>
                <a:gridCol w="1194816"/>
                <a:gridCol w="1170432"/>
                <a:gridCol w="1185672"/>
              </a:tblGrid>
              <a:tr h="673608">
                <a:tc>
                  <a:txBody>
                    <a:bodyPr>
                      <a:spAutoFit/>
                    </a:bodyPr>
                    <a:p>
                      <a:pPr marL="228600" indent="0"/>
                      <a:r>
                        <a:rPr lang="en-US" sz="1700" b="1">
                          <a:latin typeface="Calibri" panose="020F0502020204030204"/>
                        </a:rPr>
                        <a:t>Address</a:t>
                      </a:r>
                      <a:endParaRPr lang="en-US" sz="1700" b="1">
                        <a:latin typeface="Calibri" panose="020F0502020204030204"/>
                      </a:endParaRPr>
                    </a:p>
                  </a:txBody>
                  <a:tcPr marL="0" marR="0" marT="0" marB="0" anchor="b"/>
                </a:tc>
                <a:tc>
                  <a:txBody>
                    <a:bodyPr>
                      <a:spAutoFit/>
                    </a:bodyPr>
                    <a:p>
                      <a:pPr marL="266700" indent="0"/>
                      <a:r>
                        <a:rPr lang="en-US" sz="1700" b="1">
                          <a:latin typeface="Calibri" panose="020F0502020204030204"/>
                        </a:rPr>
                        <a:t>Binding</a:t>
                      </a:r>
                      <a:endParaRPr lang="en-US" sz="1700" b="1">
                        <a:latin typeface="Calibri" panose="020F0502020204030204"/>
                      </a:endParaRPr>
                    </a:p>
                  </a:txBody>
                  <a:tcPr marL="0" marR="0" marT="0" marB="0" anchor="b"/>
                </a:tc>
                <a:tc>
                  <a:txBody>
                    <a:bodyPr>
                      <a:spAutoFit/>
                    </a:bodyPr>
                    <a:p>
                      <a:pPr marL="165100" indent="0"/>
                      <a:r>
                        <a:rPr lang="en-US" sz="1700" b="1">
                          <a:latin typeface="Calibri" panose="020F0502020204030204"/>
                        </a:rPr>
                        <a:t>Contract</a:t>
                      </a:r>
                      <a:endParaRPr lang="en-US" sz="1700" b="1">
                        <a:latin typeface="Calibri" panose="020F0502020204030204"/>
                      </a:endParaRPr>
                    </a:p>
                  </a:txBody>
                  <a:tcPr marL="0" marR="0" marT="0" marB="0" anchor="b"/>
                </a:tc>
              </a:tr>
              <a:tr h="694944">
                <a:tc>
                  <a:txBody>
                    <a:bodyPr>
                      <a:spAutoFit/>
                    </a:bodyPr>
                    <a:p>
                      <a:pPr marL="228600" indent="0"/>
                      <a:r>
                        <a:rPr lang="en-US" sz="1700" b="1">
                          <a:latin typeface="Calibri" panose="020F0502020204030204"/>
                        </a:rPr>
                        <a:t>(Where)</a:t>
                      </a:r>
                      <a:endParaRPr lang="en-US" sz="1700" b="1">
                        <a:latin typeface="Calibri" panose="020F0502020204030204"/>
                      </a:endParaRPr>
                    </a:p>
                  </a:txBody>
                  <a:tcPr marL="0" marR="0" marT="0" marB="0"/>
                </a:tc>
                <a:tc>
                  <a:txBody>
                    <a:bodyPr>
                      <a:spAutoFit/>
                    </a:bodyPr>
                    <a:p>
                      <a:pPr marL="266700" indent="0"/>
                      <a:r>
                        <a:rPr lang="en-US" sz="1700" b="1">
                          <a:latin typeface="Calibri" panose="020F0502020204030204"/>
                        </a:rPr>
                        <a:t>(How)</a:t>
                      </a:r>
                      <a:endParaRPr lang="en-US" sz="1700" b="1">
                        <a:latin typeface="Calibri" panose="020F0502020204030204"/>
                      </a:endParaRPr>
                    </a:p>
                  </a:txBody>
                  <a:tcPr marL="0" marR="0" marT="0" marB="0"/>
                </a:tc>
                <a:tc>
                  <a:txBody>
                    <a:bodyPr>
                      <a:spAutoFit/>
                    </a:bodyPr>
                    <a:p>
                      <a:pPr marL="254000" indent="0"/>
                      <a:r>
                        <a:rPr lang="en-US" sz="1700" b="1">
                          <a:latin typeface="Calibri" panose="020F0502020204030204"/>
                        </a:rPr>
                        <a:t>(What)</a:t>
                      </a:r>
                      <a:endParaRPr lang="en-US" sz="1700" b="1">
                        <a:latin typeface="Calibri" panose="020F0502020204030204"/>
                      </a:endParaRPr>
                    </a:p>
                  </a:txBody>
                  <a:tcPr marL="0" marR="0" marT="0" marB="0"/>
                </a:tc>
              </a:tr>
            </a:tbl>
          </a:graphicData>
        </a:graphic>
      </p:graphicFrame>
      <p:sp>
        <p:nvSpPr>
          <p:cNvPr id="5" name="Rectangles 4"/>
          <p:cNvSpPr/>
          <p:nvPr/>
        </p:nvSpPr>
        <p:spPr>
          <a:xfrm>
            <a:off x="5148072" y="6230112"/>
            <a:ext cx="1313688" cy="539496"/>
          </a:xfrm>
          <a:prstGeom prst="rect">
            <a:avLst/>
          </a:prstGeom>
        </p:spPr>
        <p:txBody>
          <a:bodyPr lIns="0" tIns="0" rIns="0" bIns="0">
            <a:noAutofit/>
          </a:bodyPr>
          <a:p>
            <a:pPr indent="0">
              <a:lnSpc>
                <a:spcPts val="2185"/>
              </a:lnSpc>
              <a:spcBef>
                <a:spcPts val="3150"/>
              </a:spcBef>
            </a:pPr>
            <a:r>
              <a:rPr lang="en-US" sz="1700">
                <a:solidFill>
                  <a:srgbClr val="1C1929"/>
                </a:solidFill>
                <a:latin typeface="Trebuchet MS" panose="020B0603020202020204"/>
              </a:rPr>
              <a:t>The </a:t>
            </a:r>
            <a:r>
              <a:rPr lang="en-US" sz="1700">
                <a:solidFill>
                  <a:srgbClr val="1C1929"/>
                </a:solidFill>
                <a:latin typeface="Calibri" panose="020F0502020204030204"/>
              </a:rPr>
              <a:t>ABCs of Endpoints</a:t>
            </a:r>
            <a:endParaRPr lang="en-US" sz="1700">
              <a:solidFill>
                <a:srgbClr val="1C1929"/>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6385560" cy="518160"/>
          </a:xfrm>
          <a:prstGeom prst="rect">
            <a:avLst/>
          </a:prstGeom>
        </p:spPr>
        <p:txBody>
          <a:bodyPr wrap="none" lIns="0" tIns="0" rIns="0" bIns="0">
            <a:noAutofit/>
          </a:bodyPr>
          <a:p>
            <a:pPr indent="0">
              <a:spcAft>
                <a:spcPts val="3780"/>
              </a:spcAft>
            </a:pPr>
            <a:r>
              <a:rPr lang="en-US" sz="4300">
                <a:latin typeface="Calibri" panose="020F0502020204030204"/>
              </a:rPr>
              <a:t>Programming Model of WCF</a:t>
            </a:r>
            <a:endParaRPr lang="en-US" sz="4300">
              <a:latin typeface="Calibri" panose="020F0502020204030204"/>
            </a:endParaRPr>
          </a:p>
        </p:txBody>
      </p:sp>
      <p:sp>
        <p:nvSpPr>
          <p:cNvPr id="3" name="Rectangles 2"/>
          <p:cNvSpPr/>
          <p:nvPr/>
        </p:nvSpPr>
        <p:spPr>
          <a:xfrm>
            <a:off x="969264" y="1908048"/>
            <a:ext cx="10079736" cy="4120896"/>
          </a:xfrm>
          <a:prstGeom prst="rect">
            <a:avLst/>
          </a:prstGeom>
        </p:spPr>
        <p:txBody>
          <a:bodyPr lIns="0" tIns="0" rIns="0" bIns="0">
            <a:noAutofit/>
          </a:bodyPr>
          <a:p>
            <a:pPr marL="210185" indent="-228600">
              <a:lnSpc>
                <a:spcPts val="3000"/>
              </a:lnSpc>
              <a:spcBef>
                <a:spcPts val="3780"/>
              </a:spcBef>
              <a:spcAft>
                <a:spcPts val="2730"/>
              </a:spcAft>
            </a:pPr>
            <a:r>
              <a:rPr lang="en-US" sz="2600" b="1">
                <a:latin typeface="Calibri" panose="020F0502020204030204"/>
              </a:rPr>
              <a:t>•Address: </a:t>
            </a:r>
            <a:r>
              <a:rPr lang="en-US" sz="2600" b="1">
                <a:solidFill>
                  <a:srgbClr val="007F3A"/>
                </a:solidFill>
                <a:latin typeface="Calibri" panose="020F0502020204030204"/>
              </a:rPr>
              <a:t>"A" </a:t>
            </a:r>
            <a:r>
              <a:rPr lang="en-US" sz="2600">
                <a:latin typeface="Calibri" panose="020F0502020204030204"/>
              </a:rPr>
              <a:t>stands for Address that </a:t>
            </a:r>
            <a:r>
              <a:rPr lang="en-US" sz="2600">
                <a:solidFill>
                  <a:srgbClr val="FC0000"/>
                </a:solidFill>
                <a:latin typeface="Calibri" panose="020F0502020204030204"/>
              </a:rPr>
              <a:t>specifies where the service is. </a:t>
            </a:r>
            <a:r>
              <a:rPr lang="en-US" sz="2600">
                <a:latin typeface="Calibri" panose="020F0502020204030204"/>
              </a:rPr>
              <a:t>Every </a:t>
            </a:r>
            <a:r>
              <a:rPr lang="en-US" sz="2600">
                <a:solidFill>
                  <a:srgbClr val="FC0000"/>
                </a:solidFill>
                <a:latin typeface="Calibri" panose="020F0502020204030204"/>
              </a:rPr>
              <a:t>service </a:t>
            </a:r>
            <a:r>
              <a:rPr lang="en-US" sz="2600">
                <a:latin typeface="Calibri" panose="020F0502020204030204"/>
              </a:rPr>
              <a:t>has a </a:t>
            </a:r>
            <a:r>
              <a:rPr lang="en-US" sz="2600">
                <a:solidFill>
                  <a:srgbClr val="FC0000"/>
                </a:solidFill>
                <a:latin typeface="Calibri" panose="020F0502020204030204"/>
              </a:rPr>
              <a:t>unique address </a:t>
            </a:r>
            <a:r>
              <a:rPr lang="en-US" sz="2600">
                <a:latin typeface="Calibri" panose="020F0502020204030204"/>
              </a:rPr>
              <a:t>whose format is as follows:</a:t>
            </a:r>
            <a:endParaRPr lang="en-US" sz="2600">
              <a:latin typeface="Calibri" panose="020F0502020204030204"/>
            </a:endParaRPr>
          </a:p>
          <a:p>
            <a:pPr marL="426085" indent="0">
              <a:spcAft>
                <a:spcPts val="3360"/>
              </a:spcAft>
            </a:pPr>
            <a:r>
              <a:rPr lang="en-US" sz="2700" i="1" spc="-50">
                <a:solidFill>
                  <a:srgbClr val="AC0000"/>
                </a:solidFill>
                <a:latin typeface="Calibri" panose="020F0502020204030204"/>
              </a:rPr>
              <a:t>[Transport] ‘.//[Domain Name]</a:t>
            </a:r>
            <a:r>
              <a:rPr lang="en-US" sz="2700" i="1" spc="-100">
                <a:solidFill>
                  <a:srgbClr val="AC0000"/>
                </a:solidFill>
                <a:latin typeface="Calibri" panose="020F0502020204030204"/>
              </a:rPr>
              <a:t>:[Po</a:t>
            </a:r>
            <a:r>
              <a:rPr lang="en-US" sz="2700" i="1" spc="-50">
                <a:solidFill>
                  <a:srgbClr val="AC0000"/>
                </a:solidFill>
                <a:latin typeface="Calibri" panose="020F0502020204030204"/>
              </a:rPr>
              <a:t>Name]</a:t>
            </a:r>
            <a:endParaRPr lang="en-US" sz="2700" i="1" spc="-50">
              <a:solidFill>
                <a:srgbClr val="AC0000"/>
              </a:solidFill>
              <a:latin typeface="Calibri" panose="020F0502020204030204"/>
            </a:endParaRPr>
          </a:p>
          <a:p>
            <a:pPr marL="210185" indent="-228600">
              <a:lnSpc>
                <a:spcPts val="3025"/>
              </a:lnSpc>
              <a:spcAft>
                <a:spcPts val="630"/>
              </a:spcAft>
            </a:pPr>
            <a:r>
              <a:rPr lang="en-US" sz="2600" b="1">
                <a:latin typeface="Calibri" panose="020F0502020204030204"/>
              </a:rPr>
              <a:t>• Binding: </a:t>
            </a:r>
            <a:r>
              <a:rPr lang="en-US" sz="2600" b="1">
                <a:solidFill>
                  <a:srgbClr val="007F3A"/>
                </a:solidFill>
                <a:latin typeface="Calibri" panose="020F0502020204030204"/>
              </a:rPr>
              <a:t>"B" </a:t>
            </a:r>
            <a:r>
              <a:rPr lang="en-US" sz="2600">
                <a:latin typeface="Calibri" panose="020F0502020204030204"/>
              </a:rPr>
              <a:t>stands for Binding that </a:t>
            </a:r>
            <a:r>
              <a:rPr lang="en-US" sz="2600">
                <a:solidFill>
                  <a:srgbClr val="FC0000"/>
                </a:solidFill>
                <a:latin typeface="Calibri" panose="020F0502020204030204"/>
              </a:rPr>
              <a:t>specifies how to talk with the service. </a:t>
            </a:r>
            <a:r>
              <a:rPr lang="en-US" sz="2600">
                <a:latin typeface="Calibri" panose="020F0502020204030204"/>
              </a:rPr>
              <a:t>All built-in bindings are defined in the </a:t>
            </a:r>
            <a:r>
              <a:rPr lang="en-US" sz="2600" b="1">
                <a:latin typeface="Calibri" panose="020F0502020204030204"/>
              </a:rPr>
              <a:t>System.ServiceModel </a:t>
            </a:r>
            <a:r>
              <a:rPr lang="en-US" sz="2600">
                <a:latin typeface="Calibri" panose="020F0502020204030204"/>
              </a:rPr>
              <a:t>namespace.</a:t>
            </a:r>
            <a:endParaRPr lang="en-US" sz="2600">
              <a:latin typeface="Calibri" panose="020F0502020204030204"/>
            </a:endParaRPr>
          </a:p>
          <a:p>
            <a:pPr marL="210185" indent="-228600">
              <a:lnSpc>
                <a:spcPts val="3025"/>
              </a:lnSpc>
            </a:pPr>
            <a:r>
              <a:rPr lang="en-US" sz="2600" b="1">
                <a:latin typeface="Calibri" panose="020F0502020204030204"/>
              </a:rPr>
              <a:t>•Contract: </a:t>
            </a:r>
            <a:r>
              <a:rPr lang="en-US" sz="2600" b="1">
                <a:solidFill>
                  <a:srgbClr val="007F3A"/>
                </a:solidFill>
                <a:latin typeface="Calibri" panose="020F0502020204030204"/>
              </a:rPr>
              <a:t>"C" </a:t>
            </a:r>
            <a:r>
              <a:rPr lang="en-US" sz="2600">
                <a:latin typeface="Calibri" panose="020F0502020204030204"/>
              </a:rPr>
              <a:t>stands for Contract that </a:t>
            </a:r>
            <a:r>
              <a:rPr lang="en-US" sz="2600">
                <a:solidFill>
                  <a:srgbClr val="FC0000"/>
                </a:solidFill>
                <a:latin typeface="Calibri" panose="020F0502020204030204"/>
              </a:rPr>
              <a:t>tells us </a:t>
            </a:r>
            <a:r>
              <a:rPr lang="en-US" sz="2600">
                <a:latin typeface="Calibri" panose="020F0502020204030204"/>
              </a:rPr>
              <a:t>about </a:t>
            </a:r>
            <a:r>
              <a:rPr lang="en-US" sz="2600">
                <a:solidFill>
                  <a:srgbClr val="FC0000"/>
                </a:solidFill>
                <a:latin typeface="Calibri" panose="020F0502020204030204"/>
              </a:rPr>
              <a:t>what can service do for me.</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07136" y="527304"/>
            <a:ext cx="10326624" cy="5254752"/>
          </a:xfrm>
          <a:prstGeom prst="rect">
            <a:avLst/>
          </a:prstGeom>
        </p:spPr>
        <p:txBody>
          <a:bodyPr lIns="0" tIns="0" rIns="0" bIns="0">
            <a:noAutofit/>
          </a:bodyPr>
          <a:p>
            <a:pPr indent="0">
              <a:spcAft>
                <a:spcPts val="2100"/>
              </a:spcAft>
            </a:pPr>
            <a:r>
              <a:rPr lang="en-US" sz="4300">
                <a:latin typeface="Calibri" panose="020F0502020204030204"/>
              </a:rPr>
              <a:t>Types of Bindings</a:t>
            </a:r>
            <a:endParaRPr lang="en-US" sz="4300">
              <a:latin typeface="Calibri" panose="020F0502020204030204"/>
            </a:endParaRPr>
          </a:p>
          <a:p>
            <a:pPr marL="330200" indent="-177800">
              <a:lnSpc>
                <a:spcPts val="3025"/>
              </a:lnSpc>
              <a:spcAft>
                <a:spcPts val="630"/>
              </a:spcAft>
            </a:pPr>
            <a:r>
              <a:rPr lang="en-US" sz="2600" b="1">
                <a:latin typeface="Calibri" panose="020F0502020204030204"/>
              </a:rPr>
              <a:t>•    BasicHttpBinding: </a:t>
            </a:r>
            <a:r>
              <a:rPr lang="en-US" sz="2600">
                <a:latin typeface="Calibri" panose="020F0502020204030204"/>
              </a:rPr>
              <a:t>This is the </a:t>
            </a:r>
            <a:r>
              <a:rPr lang="en-US" sz="2600">
                <a:solidFill>
                  <a:srgbClr val="FC0000"/>
                </a:solidFill>
                <a:latin typeface="Calibri" panose="020F0502020204030204"/>
              </a:rPr>
              <a:t>basic web service </a:t>
            </a:r>
            <a:r>
              <a:rPr lang="en-US" sz="2600">
                <a:latin typeface="Calibri" panose="020F0502020204030204"/>
              </a:rPr>
              <a:t>for the </a:t>
            </a:r>
            <a:r>
              <a:rPr lang="en-US" sz="2600">
                <a:solidFill>
                  <a:srgbClr val="FC0000"/>
                </a:solidFill>
                <a:latin typeface="Calibri" panose="020F0502020204030204"/>
              </a:rPr>
              <a:t>communicate </a:t>
            </a:r>
            <a:r>
              <a:rPr lang="en-US" sz="2600">
                <a:latin typeface="Calibri" panose="020F0502020204030204"/>
              </a:rPr>
              <a:t>with a </a:t>
            </a:r>
            <a:r>
              <a:rPr lang="en-US" sz="2600">
                <a:solidFill>
                  <a:srgbClr val="FC0000"/>
                </a:solidFill>
                <a:latin typeface="Calibri" panose="020F0502020204030204"/>
              </a:rPr>
              <a:t>web server </a:t>
            </a:r>
            <a:r>
              <a:rPr lang="en-US" sz="2600">
                <a:latin typeface="Calibri" panose="020F0502020204030204"/>
              </a:rPr>
              <a:t>or </a:t>
            </a:r>
            <a:r>
              <a:rPr lang="en-US" sz="2600">
                <a:solidFill>
                  <a:srgbClr val="FC0000"/>
                </a:solidFill>
                <a:latin typeface="Calibri" panose="020F0502020204030204"/>
              </a:rPr>
              <a:t>a client application. </a:t>
            </a:r>
            <a:r>
              <a:rPr lang="en-US" sz="2600">
                <a:latin typeface="Calibri" panose="020F0502020204030204"/>
              </a:rPr>
              <a:t>It is designed to expose a WCF service as an </a:t>
            </a:r>
            <a:r>
              <a:rPr lang="en-US" sz="2600" b="1">
                <a:solidFill>
                  <a:srgbClr val="01AEEE"/>
                </a:solidFill>
                <a:latin typeface="Calibri" panose="020F0502020204030204"/>
              </a:rPr>
              <a:t>asmx </a:t>
            </a:r>
            <a:r>
              <a:rPr lang="en-US" sz="2600">
                <a:latin typeface="Calibri" panose="020F0502020204030204"/>
              </a:rPr>
              <a:t>web service. This binding uses the </a:t>
            </a:r>
            <a:r>
              <a:rPr lang="en-US" sz="2600" b="1">
                <a:solidFill>
                  <a:srgbClr val="00AD50"/>
                </a:solidFill>
                <a:latin typeface="Calibri" panose="020F0502020204030204"/>
              </a:rPr>
              <a:t>HTTP protocol </a:t>
            </a:r>
            <a:r>
              <a:rPr lang="en-US" sz="2600">
                <a:latin typeface="Calibri" panose="020F0502020204030204"/>
              </a:rPr>
              <a:t>for communication.</a:t>
            </a:r>
            <a:endParaRPr lang="en-US" sz="2600">
              <a:latin typeface="Calibri" panose="020F0502020204030204"/>
            </a:endParaRPr>
          </a:p>
          <a:p>
            <a:pPr marL="330200" indent="-177800">
              <a:lnSpc>
                <a:spcPts val="3025"/>
              </a:lnSpc>
              <a:spcAft>
                <a:spcPts val="630"/>
              </a:spcAft>
            </a:pPr>
            <a:r>
              <a:rPr lang="en-US" sz="2600" b="1">
                <a:latin typeface="Calibri" panose="020F0502020204030204"/>
              </a:rPr>
              <a:t>•    NetMsmqBinding: </a:t>
            </a:r>
            <a:r>
              <a:rPr lang="en-US" sz="2600">
                <a:latin typeface="Calibri" panose="020F0502020204030204"/>
              </a:rPr>
              <a:t>It is used to </a:t>
            </a:r>
            <a:r>
              <a:rPr lang="en-US" sz="2600">
                <a:solidFill>
                  <a:srgbClr val="FC0000"/>
                </a:solidFill>
                <a:latin typeface="Calibri" panose="020F0502020204030204"/>
              </a:rPr>
              <a:t>implement message queuing </a:t>
            </a:r>
            <a:r>
              <a:rPr lang="en-US" sz="2600">
                <a:latin typeface="Calibri" panose="020F0502020204030204"/>
              </a:rPr>
              <a:t>in a WCF service. It </a:t>
            </a:r>
            <a:r>
              <a:rPr lang="en-US" sz="2600">
                <a:solidFill>
                  <a:srgbClr val="FC0000"/>
                </a:solidFill>
                <a:latin typeface="Calibri" panose="020F0502020204030204"/>
              </a:rPr>
              <a:t>enables a client application </a:t>
            </a:r>
            <a:r>
              <a:rPr lang="en-US" sz="2600">
                <a:latin typeface="Calibri" panose="020F0502020204030204"/>
              </a:rPr>
              <a:t>to </a:t>
            </a:r>
            <a:r>
              <a:rPr lang="en-US" sz="2600">
                <a:solidFill>
                  <a:srgbClr val="FC0000"/>
                </a:solidFill>
                <a:latin typeface="Calibri" panose="020F0502020204030204"/>
              </a:rPr>
              <a:t>send </a:t>
            </a:r>
            <a:r>
              <a:rPr lang="en-US" sz="2600">
                <a:latin typeface="Calibri" panose="020F0502020204030204"/>
              </a:rPr>
              <a:t>a </a:t>
            </a:r>
            <a:r>
              <a:rPr lang="en-US" sz="2600">
                <a:solidFill>
                  <a:srgbClr val="FC0000"/>
                </a:solidFill>
                <a:latin typeface="Calibri" panose="020F0502020204030204"/>
              </a:rPr>
              <a:t>message </a:t>
            </a:r>
            <a:r>
              <a:rPr lang="en-US" sz="2600">
                <a:latin typeface="Calibri" panose="020F0502020204030204"/>
              </a:rPr>
              <a:t>to a </a:t>
            </a:r>
            <a:r>
              <a:rPr lang="en-US" sz="2600">
                <a:solidFill>
                  <a:srgbClr val="FC0000"/>
                </a:solidFill>
                <a:latin typeface="Calibri" panose="020F0502020204030204"/>
              </a:rPr>
              <a:t>WCF service </a:t>
            </a:r>
            <a:r>
              <a:rPr lang="en-US" sz="2600">
                <a:latin typeface="Calibri" panose="020F0502020204030204"/>
              </a:rPr>
              <a:t>even if the </a:t>
            </a:r>
            <a:r>
              <a:rPr lang="en-US" sz="2600">
                <a:solidFill>
                  <a:srgbClr val="FC0000"/>
                </a:solidFill>
                <a:latin typeface="Calibri" panose="020F0502020204030204"/>
              </a:rPr>
              <a:t>service is unavailable.</a:t>
            </a:r>
            <a:endParaRPr lang="en-US" sz="2600">
              <a:solidFill>
                <a:srgbClr val="FC0000"/>
              </a:solidFill>
              <a:latin typeface="Calibri" panose="020F0502020204030204"/>
            </a:endParaRPr>
          </a:p>
          <a:p>
            <a:pPr marL="330200" indent="-177800">
              <a:lnSpc>
                <a:spcPts val="3025"/>
              </a:lnSpc>
            </a:pPr>
            <a:r>
              <a:rPr lang="en-US" sz="2600" b="1">
                <a:latin typeface="Calibri" panose="020F0502020204030204"/>
              </a:rPr>
              <a:t>•    NetTcpBinding: </a:t>
            </a:r>
            <a:r>
              <a:rPr lang="en-US" sz="2600">
                <a:latin typeface="Calibri" panose="020F0502020204030204"/>
              </a:rPr>
              <a:t>It allows the communication </a:t>
            </a:r>
            <a:r>
              <a:rPr lang="en-US" sz="2600">
                <a:solidFill>
                  <a:srgbClr val="FC0000"/>
                </a:solidFill>
                <a:latin typeface="Calibri" panose="020F0502020204030204"/>
              </a:rPr>
              <a:t>between </a:t>
            </a:r>
            <a:r>
              <a:rPr lang="en-US" sz="2600">
                <a:latin typeface="Calibri" panose="020F0502020204030204"/>
              </a:rPr>
              <a:t>a </a:t>
            </a:r>
            <a:r>
              <a:rPr lang="en-US" sz="2600">
                <a:solidFill>
                  <a:srgbClr val="FC0000"/>
                </a:solidFill>
                <a:latin typeface="Calibri" panose="020F0502020204030204"/>
              </a:rPr>
              <a:t>WCF service </a:t>
            </a:r>
            <a:r>
              <a:rPr lang="en-US" sz="2600">
                <a:latin typeface="Calibri" panose="020F0502020204030204"/>
              </a:rPr>
              <a:t>and a </a:t>
            </a:r>
            <a:r>
              <a:rPr lang="en-US" sz="2600">
                <a:solidFill>
                  <a:srgbClr val="FC0000"/>
                </a:solidFill>
                <a:latin typeface="Calibri" panose="020F0502020204030204"/>
              </a:rPr>
              <a:t>.NET client application </a:t>
            </a:r>
            <a:r>
              <a:rPr lang="en-US" sz="2600">
                <a:latin typeface="Calibri" panose="020F0502020204030204"/>
              </a:rPr>
              <a:t>over a </a:t>
            </a:r>
            <a:r>
              <a:rPr lang="en-US" sz="2600">
                <a:solidFill>
                  <a:srgbClr val="FC0000"/>
                </a:solidFill>
                <a:latin typeface="Calibri" panose="020F0502020204030204"/>
              </a:rPr>
              <a:t>network. </a:t>
            </a:r>
            <a:r>
              <a:rPr lang="en-US" sz="2600">
                <a:latin typeface="Calibri" panose="020F0502020204030204"/>
              </a:rPr>
              <a:t>It uses the </a:t>
            </a:r>
            <a:r>
              <a:rPr lang="en-US" sz="2600" b="1">
                <a:solidFill>
                  <a:srgbClr val="00AD50"/>
                </a:solidFill>
                <a:latin typeface="Calibri" panose="020F0502020204030204"/>
              </a:rPr>
              <a:t>TCP protocol </a:t>
            </a:r>
            <a:r>
              <a:rPr lang="en-US" sz="2600">
                <a:latin typeface="Calibri" panose="020F0502020204030204"/>
              </a:rPr>
              <a:t>and is a much faster and more reliable binding compared to HTTP protocol binding.</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80288" y="445008"/>
            <a:ext cx="10344912" cy="5373624"/>
          </a:xfrm>
          <a:prstGeom prst="rect">
            <a:avLst/>
          </a:prstGeom>
        </p:spPr>
        <p:txBody>
          <a:bodyPr lIns="0" tIns="0" rIns="0" bIns="0">
            <a:noAutofit/>
          </a:bodyPr>
          <a:p>
            <a:pPr indent="0">
              <a:spcAft>
                <a:spcPts val="2100"/>
              </a:spcAft>
            </a:pPr>
            <a:r>
              <a:rPr lang="en-US" sz="4300">
                <a:latin typeface="Calibri" panose="020F0502020204030204"/>
              </a:rPr>
              <a:t>Types of Bindings</a:t>
            </a:r>
            <a:endParaRPr lang="en-US" sz="4300">
              <a:latin typeface="Calibri" panose="020F0502020204030204"/>
            </a:endParaRPr>
          </a:p>
          <a:p>
            <a:pPr marL="266700" indent="-266700">
              <a:lnSpc>
                <a:spcPts val="3025"/>
              </a:lnSpc>
              <a:spcAft>
                <a:spcPts val="420"/>
              </a:spcAft>
            </a:pPr>
            <a:r>
              <a:rPr lang="en-US" sz="2600" b="1">
                <a:latin typeface="Calibri" panose="020F0502020204030204"/>
              </a:rPr>
              <a:t>•    NetPeerTcpBinding: </a:t>
            </a:r>
            <a:r>
              <a:rPr lang="en-US" sz="2600">
                <a:latin typeface="Calibri" panose="020F0502020204030204"/>
              </a:rPr>
              <a:t>For peer-to-peer communication where messages are sent and received using the TCP protocol.</a:t>
            </a:r>
            <a:endParaRPr lang="en-US" sz="2600">
              <a:latin typeface="Calibri" panose="020F0502020204030204"/>
            </a:endParaRPr>
          </a:p>
          <a:p>
            <a:pPr marL="266700" indent="-266700">
              <a:lnSpc>
                <a:spcPts val="3025"/>
              </a:lnSpc>
              <a:spcAft>
                <a:spcPts val="420"/>
              </a:spcAft>
            </a:pPr>
            <a:r>
              <a:rPr lang="en-US" sz="2600" b="1">
                <a:latin typeface="Calibri" panose="020F0502020204030204"/>
              </a:rPr>
              <a:t>•    WSHttpBinding: </a:t>
            </a:r>
            <a:r>
              <a:rPr lang="en-US" sz="2600">
                <a:latin typeface="Calibri" panose="020F0502020204030204"/>
              </a:rPr>
              <a:t>It is similar to BasicHttpBinding and uses the </a:t>
            </a:r>
            <a:r>
              <a:rPr lang="en-US" sz="2600" b="1">
                <a:solidFill>
                  <a:srgbClr val="00AD50"/>
                </a:solidFill>
                <a:latin typeface="Calibri" panose="020F0502020204030204"/>
              </a:rPr>
              <a:t>HTTP </a:t>
            </a:r>
            <a:r>
              <a:rPr lang="en-US" sz="2600">
                <a:latin typeface="Calibri" panose="020F0502020204030204"/>
              </a:rPr>
              <a:t>or </a:t>
            </a:r>
            <a:r>
              <a:rPr lang="en-US" sz="2600" b="1">
                <a:solidFill>
                  <a:srgbClr val="00AD50"/>
                </a:solidFill>
                <a:latin typeface="Calibri" panose="020F0502020204030204"/>
              </a:rPr>
              <a:t>HTTPS </a:t>
            </a:r>
            <a:r>
              <a:rPr lang="en-US" sz="2600">
                <a:latin typeface="Calibri" panose="020F0502020204030204"/>
              </a:rPr>
              <a:t>protocol. It also supports WS-Transactions and WS-Security that are not supported by the BasicHttpBinding.</a:t>
            </a:r>
            <a:endParaRPr lang="en-US" sz="2600">
              <a:latin typeface="Calibri" panose="020F0502020204030204"/>
            </a:endParaRPr>
          </a:p>
          <a:p>
            <a:pPr marL="266700" indent="-266700">
              <a:lnSpc>
                <a:spcPts val="3025"/>
              </a:lnSpc>
              <a:spcAft>
                <a:spcPts val="420"/>
              </a:spcAft>
            </a:pPr>
            <a:r>
              <a:rPr lang="en-US" sz="2600" b="1">
                <a:latin typeface="Calibri" panose="020F0502020204030204"/>
              </a:rPr>
              <a:t>•    WSDualHttpBinding: </a:t>
            </a:r>
            <a:r>
              <a:rPr lang="en-US" sz="2600">
                <a:latin typeface="Calibri" panose="020F0502020204030204"/>
              </a:rPr>
              <a:t>It is similar to WSHttpBinding, except it </a:t>
            </a:r>
            <a:r>
              <a:rPr lang="en-US" sz="2600">
                <a:solidFill>
                  <a:srgbClr val="FC0000"/>
                </a:solidFill>
                <a:latin typeface="Calibri" panose="020F0502020204030204"/>
              </a:rPr>
              <a:t>supports bi-directional communication </a:t>
            </a:r>
            <a:r>
              <a:rPr lang="en-US" sz="2600">
                <a:latin typeface="Calibri" panose="020F0502020204030204"/>
              </a:rPr>
              <a:t>which means both clients and services can communicate with each other by sending and receiving messages.</a:t>
            </a:r>
            <a:endParaRPr lang="en-US" sz="2600">
              <a:latin typeface="Calibri" panose="020F0502020204030204"/>
            </a:endParaRPr>
          </a:p>
          <a:p>
            <a:pPr marL="266700" indent="-266700">
              <a:lnSpc>
                <a:spcPts val="3025"/>
              </a:lnSpc>
            </a:pPr>
            <a:r>
              <a:rPr lang="en-US" sz="2600" b="1">
                <a:latin typeface="Calibri" panose="020F0502020204030204"/>
              </a:rPr>
              <a:t>•    NetNamedPipeBinding: </a:t>
            </a:r>
            <a:r>
              <a:rPr lang="en-US" sz="2600">
                <a:latin typeface="Calibri" panose="020F0502020204030204"/>
              </a:rPr>
              <a:t>This binding uses named pipes for communication between two services on the </a:t>
            </a:r>
            <a:r>
              <a:rPr lang="en-US" sz="2600">
                <a:solidFill>
                  <a:srgbClr val="FC0000"/>
                </a:solidFill>
                <a:latin typeface="Calibri" panose="020F0502020204030204"/>
              </a:rPr>
              <a:t>same machine </a:t>
            </a:r>
            <a:r>
              <a:rPr lang="en-US" sz="2600">
                <a:latin typeface="Calibri" panose="020F0502020204030204"/>
              </a:rPr>
              <a:t>that is most secure and the fastest binding among all the bindings.</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4255008" y="1487424"/>
            <a:ext cx="7620000" cy="323088"/>
          </a:xfrm>
          <a:prstGeom prst="rect">
            <a:avLst/>
          </a:prstGeom>
        </p:spPr>
      </p:pic>
      <p:sp>
        <p:nvSpPr>
          <p:cNvPr id="3" name="Rectangles 2"/>
          <p:cNvSpPr/>
          <p:nvPr/>
        </p:nvSpPr>
        <p:spPr>
          <a:xfrm>
            <a:off x="914400" y="576072"/>
            <a:ext cx="6373368" cy="515112"/>
          </a:xfrm>
          <a:prstGeom prst="rect">
            <a:avLst/>
          </a:prstGeom>
        </p:spPr>
        <p:txBody>
          <a:bodyPr wrap="none" lIns="0" tIns="0" rIns="0" bIns="0">
            <a:noAutofit/>
          </a:bodyPr>
          <a:p>
            <a:pPr indent="0"/>
            <a:r>
              <a:rPr lang="en-US" sz="4300">
                <a:latin typeface="Calibri" panose="020F0502020204030204"/>
              </a:rPr>
              <a:t>Adding WCF in Visual Studio</a:t>
            </a:r>
            <a:endParaRPr lang="en-US" sz="4300">
              <a:latin typeface="Calibri" panose="020F0502020204030204"/>
            </a:endParaRPr>
          </a:p>
        </p:txBody>
      </p:sp>
      <p:sp>
        <p:nvSpPr>
          <p:cNvPr id="4" name="Rectangles 3"/>
          <p:cNvSpPr/>
          <p:nvPr/>
        </p:nvSpPr>
        <p:spPr>
          <a:xfrm>
            <a:off x="908304" y="1908048"/>
            <a:ext cx="2508504" cy="3800856"/>
          </a:xfrm>
          <a:prstGeom prst="rect">
            <a:avLst/>
          </a:prstGeom>
        </p:spPr>
        <p:txBody>
          <a:bodyPr lIns="0" tIns="0" rIns="0" bIns="0">
            <a:noAutofit/>
          </a:bodyPr>
          <a:p>
            <a:pPr indent="0">
              <a:lnSpc>
                <a:spcPts val="3000"/>
              </a:lnSpc>
            </a:pPr>
            <a:r>
              <a:rPr lang="en-US" sz="2600">
                <a:latin typeface="Calibri" panose="020F0502020204030204"/>
              </a:rPr>
              <a:t>Search 'WCF' in the individual components and add </a:t>
            </a:r>
            <a:r>
              <a:rPr lang="en-US" sz="2600">
                <a:solidFill>
                  <a:srgbClr val="FC0000"/>
                </a:solidFill>
                <a:latin typeface="Calibri" panose="020F0502020204030204"/>
              </a:rPr>
              <a:t>Windows communication foundation </a:t>
            </a:r>
            <a:r>
              <a:rPr lang="en-US" sz="2600">
                <a:latin typeface="Calibri" panose="020F0502020204030204"/>
              </a:rPr>
              <a:t>in Visual Studio just like we add previous components</a:t>
            </a:r>
            <a:endParaRPr lang="en-US" sz="2600">
              <a:latin typeface="Calibri" panose="020F0502020204030204"/>
            </a:endParaRPr>
          </a:p>
        </p:txBody>
      </p:sp>
      <p:sp>
        <p:nvSpPr>
          <p:cNvPr id="5" name="Rectangles 4"/>
          <p:cNvSpPr/>
          <p:nvPr/>
        </p:nvSpPr>
        <p:spPr>
          <a:xfrm>
            <a:off x="4401312" y="1743456"/>
            <a:ext cx="3523488" cy="82296"/>
          </a:xfrm>
          <a:prstGeom prst="rect">
            <a:avLst/>
          </a:prstGeom>
        </p:spPr>
        <p:txBody>
          <a:bodyPr wrap="none" lIns="0" tIns="0" rIns="0" bIns="0">
            <a:noAutofit/>
          </a:bodyPr>
          <a:p>
            <a:pPr indent="0"/>
            <a:r>
              <a:rPr lang="en-US" sz="600">
                <a:solidFill>
                  <a:srgbClr val="545454"/>
                </a:solidFill>
                <a:latin typeface="Calibri" panose="020F0502020204030204"/>
              </a:rPr>
              <a:t>Modifying — Visual Studio Community 2022 — 17.0.5</a:t>
            </a:r>
            <a:endParaRPr lang="en-US" sz="600">
              <a:solidFill>
                <a:srgbClr val="545454"/>
              </a:solidFill>
              <a:latin typeface="Calibri" panose="020F0502020204030204"/>
            </a:endParaRPr>
          </a:p>
        </p:txBody>
      </p:sp>
      <p:sp>
        <p:nvSpPr>
          <p:cNvPr id="6" name="Rectangles 5"/>
          <p:cNvSpPr/>
          <p:nvPr/>
        </p:nvSpPr>
        <p:spPr>
          <a:xfrm>
            <a:off x="4401312" y="1895856"/>
            <a:ext cx="3523488" cy="109728"/>
          </a:xfrm>
          <a:prstGeom prst="rect">
            <a:avLst/>
          </a:prstGeom>
        </p:spPr>
        <p:txBody>
          <a:bodyPr wrap="none" lIns="0" tIns="0" rIns="0" bIns="0">
            <a:noAutofit/>
          </a:bodyPr>
          <a:p>
            <a:pPr indent="0"/>
            <a:r>
              <a:rPr lang="en-US" sz="750">
                <a:solidFill>
                  <a:srgbClr val="332F38"/>
                </a:solidFill>
                <a:latin typeface="Constantia" panose="02030602050306030303"/>
              </a:rPr>
              <a:t>Workloads Individual components Language packs Installation locations</a:t>
            </a:r>
            <a:endParaRPr lang="en-US" sz="750">
              <a:solidFill>
                <a:srgbClr val="332F38"/>
              </a:solidFill>
              <a:latin typeface="Constantia" panose="02030602050306030303"/>
            </a:endParaRPr>
          </a:p>
        </p:txBody>
      </p:sp>
      <p:sp>
        <p:nvSpPr>
          <p:cNvPr id="7" name="Rectangles 6"/>
          <p:cNvSpPr/>
          <p:nvPr/>
        </p:nvSpPr>
        <p:spPr>
          <a:xfrm>
            <a:off x="5803392" y="2127504"/>
            <a:ext cx="158496" cy="85344"/>
          </a:xfrm>
          <a:prstGeom prst="rect">
            <a:avLst/>
          </a:prstGeom>
        </p:spPr>
        <p:txBody>
          <a:bodyPr wrap="none" lIns="0" tIns="0" rIns="0" bIns="0">
            <a:noAutofit/>
          </a:bodyPr>
          <a:p>
            <a:pPr indent="0"/>
            <a:r>
              <a:rPr lang="en-US" sz="600">
                <a:solidFill>
                  <a:srgbClr val="332F38"/>
                </a:solidFill>
                <a:latin typeface="Calibri" panose="020F0502020204030204"/>
              </a:rPr>
              <a:t>X</a:t>
            </a:r>
            <a:endParaRPr lang="en-US" sz="600">
              <a:solidFill>
                <a:srgbClr val="332F38"/>
              </a:solidFill>
              <a:latin typeface="Calibri" panose="020F0502020204030204"/>
            </a:endParaRPr>
          </a:p>
        </p:txBody>
      </p:sp>
      <p:sp>
        <p:nvSpPr>
          <p:cNvPr id="8" name="Rectangles 7"/>
          <p:cNvSpPr/>
          <p:nvPr/>
        </p:nvSpPr>
        <p:spPr>
          <a:xfrm>
            <a:off x="4468368" y="2292096"/>
            <a:ext cx="1591056" cy="286512"/>
          </a:xfrm>
          <a:prstGeom prst="rect">
            <a:avLst/>
          </a:prstGeom>
        </p:spPr>
        <p:txBody>
          <a:bodyPr lIns="0" tIns="0" rIns="0" bIns="0">
            <a:noAutofit/>
          </a:bodyPr>
          <a:p>
            <a:pPr indent="0">
              <a:spcAft>
                <a:spcPts val="420"/>
              </a:spcAft>
            </a:pPr>
            <a:r>
              <a:rPr lang="en-US" sz="750">
                <a:solidFill>
                  <a:srgbClr val="332F38"/>
                </a:solidFill>
                <a:latin typeface="Constantia" panose="02030602050306030303"/>
              </a:rPr>
              <a:t>Development activities</a:t>
            </a:r>
            <a:endParaRPr lang="en-US" sz="750">
              <a:solidFill>
                <a:srgbClr val="332F38"/>
              </a:solidFill>
              <a:latin typeface="Constantia" panose="02030602050306030303"/>
            </a:endParaRPr>
          </a:p>
          <a:p>
            <a:pPr indent="0" algn="r"/>
            <a:r>
              <a:rPr lang="en-US" sz="600">
                <a:solidFill>
                  <a:srgbClr val="3584F3"/>
                </a:solidFill>
                <a:latin typeface="Calibri" panose="020F0502020204030204"/>
              </a:rPr>
              <a:t>□ : </a:t>
            </a:r>
            <a:r>
              <a:rPr lang="en-US" sz="600">
                <a:solidFill>
                  <a:srgbClr val="332F38"/>
                </a:solidFill>
                <a:latin typeface="Calibri" panose="020F0502020204030204"/>
              </a:rPr>
              <a:t>Windows </a:t>
            </a:r>
            <a:r>
              <a:rPr lang="en-US" sz="600">
                <a:solidFill>
                  <a:srgbClr val="545454"/>
                </a:solidFill>
                <a:latin typeface="Calibri" panose="020F0502020204030204"/>
              </a:rPr>
              <a:t>Communication Foundation i</a:t>
            </a:r>
            <a:endParaRPr lang="en-US" sz="600">
              <a:solidFill>
                <a:srgbClr val="545454"/>
              </a:solidFill>
              <a:latin typeface="Calibri" panose="020F0502020204030204"/>
            </a:endParaRPr>
          </a:p>
        </p:txBody>
      </p:sp>
      <p:sp>
        <p:nvSpPr>
          <p:cNvPr id="9" name="Rectangles 8"/>
          <p:cNvSpPr/>
          <p:nvPr/>
        </p:nvSpPr>
        <p:spPr>
          <a:xfrm>
            <a:off x="9845040" y="2127504"/>
            <a:ext cx="1267968" cy="323088"/>
          </a:xfrm>
          <a:prstGeom prst="rect">
            <a:avLst/>
          </a:prstGeom>
        </p:spPr>
        <p:txBody>
          <a:bodyPr lIns="0" tIns="0" rIns="0" bIns="0">
            <a:noAutofit/>
          </a:bodyPr>
          <a:p>
            <a:pPr indent="0">
              <a:spcAft>
                <a:spcPts val="420"/>
              </a:spcAft>
            </a:pPr>
            <a:r>
              <a:rPr lang="en-US" sz="850">
                <a:solidFill>
                  <a:srgbClr val="2E1E1D"/>
                </a:solidFill>
                <a:latin typeface="Calibri" panose="020F0502020204030204"/>
              </a:rPr>
              <a:t>Installation details</a:t>
            </a:r>
            <a:endParaRPr lang="en-US" sz="850">
              <a:solidFill>
                <a:srgbClr val="2E1E1D"/>
              </a:solidFill>
              <a:latin typeface="Calibri" panose="020F0502020204030204"/>
            </a:endParaRPr>
          </a:p>
          <a:p>
            <a:pPr indent="0" algn="r"/>
            <a:r>
              <a:rPr lang="en-US" sz="750">
                <a:solidFill>
                  <a:srgbClr val="2E1E1D"/>
                </a:solidFill>
                <a:latin typeface="Constantia" panose="02030602050306030303"/>
              </a:rPr>
              <a:t>Individual components </a:t>
            </a:r>
            <a:r>
              <a:rPr lang="en-US" sz="750">
                <a:solidFill>
                  <a:srgbClr val="3C9DC6"/>
                </a:solidFill>
                <a:latin typeface="Constantia" panose="02030602050306030303"/>
              </a:rPr>
              <a:t>*</a:t>
            </a:r>
            <a:endParaRPr lang="en-US" sz="750">
              <a:solidFill>
                <a:srgbClr val="3C9DC6"/>
              </a:solidFill>
              <a:latin typeface="Constantia" panose="02030602050306030303"/>
            </a:endParaRPr>
          </a:p>
        </p:txBody>
      </p:sp>
      <p:sp>
        <p:nvSpPr>
          <p:cNvPr id="10" name="Rectangles 9"/>
          <p:cNvSpPr/>
          <p:nvPr/>
        </p:nvSpPr>
        <p:spPr>
          <a:xfrm>
            <a:off x="9960864" y="2462784"/>
            <a:ext cx="1633728" cy="2279904"/>
          </a:xfrm>
          <a:prstGeom prst="rect">
            <a:avLst/>
          </a:prstGeom>
        </p:spPr>
        <p:txBody>
          <a:bodyPr lIns="0" tIns="0" rIns="0" bIns="0">
            <a:noAutofit/>
          </a:bodyPr>
          <a:p>
            <a:pPr indent="0">
              <a:lnSpc>
                <a:spcPts val="935"/>
              </a:lnSpc>
            </a:pPr>
            <a:r>
              <a:rPr lang="en-US" sz="800" b="1">
                <a:solidFill>
                  <a:srgbClr val="3584F3"/>
                </a:solidFill>
                <a:latin typeface="Verdana" panose="020B0604030504040204"/>
              </a:rPr>
              <a:t>B </a:t>
            </a:r>
            <a:r>
              <a:rPr lang="en-US" sz="600">
                <a:solidFill>
                  <a:srgbClr val="545454"/>
                </a:solidFill>
                <a:latin typeface="Calibri" panose="020F0502020204030204"/>
              </a:rPr>
              <a:t>.NET Framework 4.8 SDK </a:t>
            </a:r>
            <a:r>
              <a:rPr lang="en-US" sz="800" b="1" cap="small">
                <a:solidFill>
                  <a:srgbClr val="3584F3"/>
                </a:solidFill>
                <a:latin typeface="Verdana" panose="020B0604030504040204"/>
              </a:rPr>
              <a:t>b </a:t>
            </a:r>
            <a:r>
              <a:rPr lang="en-US" sz="600">
                <a:solidFill>
                  <a:srgbClr val="545454"/>
                </a:solidFill>
                <a:latin typeface="Calibri" panose="020F0502020204030204"/>
              </a:rPr>
              <a:t>.NET Framework 4.7.2 targeting pack </a:t>
            </a:r>
            <a:r>
              <a:rPr lang="en-US" sz="800" b="1">
                <a:solidFill>
                  <a:srgbClr val="3584F3"/>
                </a:solidFill>
                <a:latin typeface="Verdana" panose="020B0604030504040204"/>
              </a:rPr>
              <a:t>B </a:t>
            </a:r>
            <a:r>
              <a:rPr lang="en-US" sz="600">
                <a:solidFill>
                  <a:srgbClr val="545454"/>
                </a:solidFill>
                <a:latin typeface="Calibri" panose="020F0502020204030204"/>
              </a:rPr>
              <a:t>TypeScript Server </a:t>
            </a:r>
            <a:r>
              <a:rPr lang="en-US" sz="600">
                <a:solidFill>
                  <a:srgbClr val="3584F3"/>
                </a:solidFill>
                <a:latin typeface="Calibri" panose="020F0502020204030204"/>
              </a:rPr>
              <a:t>Q </a:t>
            </a:r>
            <a:r>
              <a:rPr lang="en-US" sz="600">
                <a:solidFill>
                  <a:srgbClr val="545454"/>
                </a:solidFill>
                <a:latin typeface="Calibri" panose="020F0502020204030204"/>
              </a:rPr>
              <a:t>TypeScript 4.4 SDK</a:t>
            </a:r>
            <a:endParaRPr lang="en-US" sz="600">
              <a:solidFill>
                <a:srgbClr val="545454"/>
              </a:solidFill>
              <a:latin typeface="Calibri" panose="020F0502020204030204"/>
            </a:endParaRPr>
          </a:p>
          <a:p>
            <a:pPr indent="0">
              <a:lnSpc>
                <a:spcPts val="935"/>
              </a:lnSpc>
            </a:pPr>
            <a:r>
              <a:rPr lang="en-US" sz="800" b="1">
                <a:solidFill>
                  <a:srgbClr val="3584F3"/>
                </a:solidFill>
                <a:latin typeface="Verdana" panose="020B0604030504040204"/>
              </a:rPr>
              <a:t>B </a:t>
            </a:r>
            <a:r>
              <a:rPr lang="en-US" sz="600">
                <a:solidFill>
                  <a:srgbClr val="545454"/>
                </a:solidFill>
                <a:latin typeface="Calibri" panose="020F0502020204030204"/>
              </a:rPr>
              <a:t>JavaScript and TypeScript language support </a:t>
            </a:r>
            <a:r>
              <a:rPr lang="en-US" sz="600">
                <a:solidFill>
                  <a:srgbClr val="3584F3"/>
                </a:solidFill>
                <a:latin typeface="Calibri" panose="020F0502020204030204"/>
              </a:rPr>
              <a:t>□ </a:t>
            </a:r>
            <a:r>
              <a:rPr lang="en-US" sz="600">
                <a:solidFill>
                  <a:srgbClr val="545454"/>
                </a:solidFill>
                <a:latin typeface="Calibri" panose="020F0502020204030204"/>
              </a:rPr>
              <a:t>JavaScript diagnostics </a:t>
            </a:r>
            <a:r>
              <a:rPr lang="en-US" sz="800" b="1" cap="small">
                <a:solidFill>
                  <a:srgbClr val="3584F3"/>
                </a:solidFill>
                <a:latin typeface="Verdana" panose="020B0604030504040204"/>
              </a:rPr>
              <a:t>b </a:t>
            </a:r>
            <a:r>
              <a:rPr lang="en-US" sz="600">
                <a:solidFill>
                  <a:srgbClr val="545454"/>
                </a:solidFill>
                <a:latin typeface="Calibri" panose="020F0502020204030204"/>
              </a:rPr>
              <a:t>C# and Visual Basic Roslyn compilers </a:t>
            </a:r>
            <a:r>
              <a:rPr lang="en-US" sz="800" b="1">
                <a:solidFill>
                  <a:srgbClr val="3584F3"/>
                </a:solidFill>
                <a:latin typeface="Verdana" panose="020B0604030504040204"/>
              </a:rPr>
              <a:t>B </a:t>
            </a:r>
            <a:r>
              <a:rPr lang="en-US" sz="600">
                <a:solidFill>
                  <a:srgbClr val="545454"/>
                </a:solidFill>
                <a:latin typeface="Calibri" panose="020F0502020204030204"/>
              </a:rPr>
              <a:t>MSBuild </a:t>
            </a:r>
            <a:r>
              <a:rPr lang="en-US" sz="800" b="1">
                <a:solidFill>
                  <a:srgbClr val="3584F3"/>
                </a:solidFill>
                <a:latin typeface="Verdana" panose="020B0604030504040204"/>
              </a:rPr>
              <a:t>B </a:t>
            </a:r>
            <a:r>
              <a:rPr lang="en-US" sz="600">
                <a:solidFill>
                  <a:srgbClr val="545454"/>
                </a:solidFill>
                <a:latin typeface="Calibri" panose="020F0502020204030204"/>
              </a:rPr>
              <a:t>C# and Visual Basic </a:t>
            </a:r>
            <a:r>
              <a:rPr lang="en-US" sz="800" b="1">
                <a:solidFill>
                  <a:srgbClr val="3584F3"/>
                </a:solidFill>
                <a:latin typeface="Verdana" panose="020B0604030504040204"/>
              </a:rPr>
              <a:t>B </a:t>
            </a:r>
            <a:r>
              <a:rPr lang="en-US" sz="600">
                <a:solidFill>
                  <a:srgbClr val="545454"/>
                </a:solidFill>
                <a:latin typeface="Calibri" panose="020F0502020204030204"/>
              </a:rPr>
              <a:t>Text Template Transformation </a:t>
            </a:r>
            <a:r>
              <a:rPr lang="en-US" sz="800" b="1">
                <a:solidFill>
                  <a:srgbClr val="3584F3"/>
                </a:solidFill>
                <a:latin typeface="Verdana" panose="020B0604030504040204"/>
              </a:rPr>
              <a:t>B </a:t>
            </a:r>
            <a:r>
              <a:rPr lang="en-US" sz="600">
                <a:solidFill>
                  <a:srgbClr val="545454"/>
                </a:solidFill>
                <a:latin typeface="Calibri" panose="020F0502020204030204"/>
              </a:rPr>
              <a:t>Razor Language Services </a:t>
            </a:r>
            <a:r>
              <a:rPr lang="en-US" sz="800" b="1">
                <a:solidFill>
                  <a:srgbClr val="3584F3"/>
                </a:solidFill>
                <a:latin typeface="Verdana" panose="020B0604030504040204"/>
              </a:rPr>
              <a:t>B </a:t>
            </a:r>
            <a:r>
              <a:rPr lang="en-US" sz="600">
                <a:solidFill>
                  <a:srgbClr val="545454"/>
                </a:solidFill>
                <a:latin typeface="Calibri" panose="020F0502020204030204"/>
              </a:rPr>
              <a:t>IIS Express </a:t>
            </a:r>
            <a:r>
              <a:rPr lang="en-US" sz="800" b="1">
                <a:solidFill>
                  <a:srgbClr val="3584F3"/>
                </a:solidFill>
                <a:latin typeface="Verdana" panose="020B0604030504040204"/>
              </a:rPr>
              <a:t>B </a:t>
            </a:r>
            <a:r>
              <a:rPr lang="en-US" sz="600">
                <a:solidFill>
                  <a:srgbClr val="545454"/>
                </a:solidFill>
                <a:latin typeface="Calibri" panose="020F0502020204030204"/>
              </a:rPr>
              <a:t>NuGet package manager </a:t>
            </a:r>
            <a:r>
              <a:rPr lang="en-US" sz="600">
                <a:solidFill>
                  <a:srgbClr val="3584F3"/>
                </a:solidFill>
                <a:latin typeface="Calibri" panose="020F0502020204030204"/>
              </a:rPr>
              <a:t>Q </a:t>
            </a:r>
            <a:r>
              <a:rPr lang="en-US" sz="600">
                <a:solidFill>
                  <a:srgbClr val="545454"/>
                </a:solidFill>
                <a:latin typeface="Calibri" panose="020F0502020204030204"/>
              </a:rPr>
              <a:t>SQL Server ODBC Driver </a:t>
            </a:r>
            <a:r>
              <a:rPr lang="en-US" sz="600">
                <a:solidFill>
                  <a:srgbClr val="3584F3"/>
                </a:solidFill>
                <a:latin typeface="Calibri" panose="020F0502020204030204"/>
              </a:rPr>
              <a:t>D </a:t>
            </a:r>
            <a:r>
              <a:rPr lang="en-US" sz="600">
                <a:solidFill>
                  <a:srgbClr val="545454"/>
                </a:solidFill>
                <a:latin typeface="Calibri" panose="020F0502020204030204"/>
              </a:rPr>
              <a:t>SQL Server Express 2019 LocalDB </a:t>
            </a:r>
            <a:r>
              <a:rPr lang="en-US" sz="800" b="1">
                <a:solidFill>
                  <a:srgbClr val="3584F3"/>
                </a:solidFill>
                <a:latin typeface="Verdana" panose="020B0604030504040204"/>
              </a:rPr>
              <a:t>B </a:t>
            </a:r>
            <a:r>
              <a:rPr lang="en-US" sz="600">
                <a:solidFill>
                  <a:srgbClr val="545454"/>
                </a:solidFill>
                <a:latin typeface="Calibri" panose="020F0502020204030204"/>
              </a:rPr>
              <a:t>Connectivity and publishing tools </a:t>
            </a:r>
            <a:r>
              <a:rPr lang="en-US" sz="600">
                <a:solidFill>
                  <a:srgbClr val="3584F3"/>
                </a:solidFill>
                <a:latin typeface="Calibri" panose="020F0502020204030204"/>
              </a:rPr>
              <a:t>Q </a:t>
            </a:r>
            <a:r>
              <a:rPr lang="en-US" sz="600">
                <a:solidFill>
                  <a:srgbClr val="545454"/>
                </a:solidFill>
                <a:latin typeface="Calibri" panose="020F0502020204030204"/>
              </a:rPr>
              <a:t>CLR data types for SQL Server </a:t>
            </a:r>
            <a:r>
              <a:rPr lang="en-US" sz="800" b="1">
                <a:solidFill>
                  <a:srgbClr val="3584F3"/>
                </a:solidFill>
                <a:latin typeface="Verdana" panose="020B0604030504040204"/>
              </a:rPr>
              <a:t>B </a:t>
            </a:r>
            <a:r>
              <a:rPr lang="en-US" sz="600">
                <a:solidFill>
                  <a:srgbClr val="545454"/>
                </a:solidFill>
                <a:latin typeface="Calibri" panose="020F0502020204030204"/>
              </a:rPr>
              <a:t>SQL Server Command Line Utilities </a:t>
            </a:r>
            <a:r>
              <a:rPr lang="en-US" sz="850">
                <a:solidFill>
                  <a:srgbClr val="6DA2F4"/>
                </a:solidFill>
                <a:latin typeface="Calibri" panose="020F0502020204030204"/>
              </a:rPr>
              <a:t>B </a:t>
            </a:r>
            <a:r>
              <a:rPr lang="en-US" sz="600">
                <a:solidFill>
                  <a:srgbClr val="888888"/>
                </a:solidFill>
                <a:latin typeface="Calibri" panose="020F0502020204030204"/>
              </a:rPr>
              <a:t>ClickOnce Publishing</a:t>
            </a:r>
            <a:endParaRPr lang="en-US" sz="600">
              <a:solidFill>
                <a:srgbClr val="888888"/>
              </a:solidFill>
              <a:latin typeface="Calibri" panose="020F0502020204030204"/>
            </a:endParaRPr>
          </a:p>
        </p:txBody>
      </p:sp>
      <p:sp>
        <p:nvSpPr>
          <p:cNvPr id="11" name="Rectangles 10"/>
          <p:cNvSpPr/>
          <p:nvPr/>
        </p:nvSpPr>
        <p:spPr>
          <a:xfrm>
            <a:off x="4401312" y="4882896"/>
            <a:ext cx="4931664" cy="493776"/>
          </a:xfrm>
          <a:prstGeom prst="rect">
            <a:avLst/>
          </a:prstGeom>
        </p:spPr>
        <p:txBody>
          <a:bodyPr lIns="0" tIns="0" rIns="0" bIns="0">
            <a:noAutofit/>
          </a:bodyPr>
          <a:p>
            <a:pPr indent="0" algn="just"/>
            <a:r>
              <a:rPr lang="en-US" sz="600">
                <a:solidFill>
                  <a:srgbClr val="545454"/>
                </a:solidFill>
                <a:latin typeface="Calibri" panose="020F0502020204030204"/>
              </a:rPr>
              <a:t>Location</a:t>
            </a:r>
            <a:endParaRPr lang="en-US" sz="600">
              <a:solidFill>
                <a:srgbClr val="545454"/>
              </a:solidFill>
              <a:latin typeface="Calibri" panose="020F0502020204030204"/>
            </a:endParaRPr>
          </a:p>
          <a:p>
            <a:pPr indent="0" algn="just">
              <a:spcAft>
                <a:spcPts val="630"/>
              </a:spcAft>
            </a:pPr>
            <a:r>
              <a:rPr lang="en-US" sz="600">
                <a:solidFill>
                  <a:srgbClr val="545454"/>
                </a:solidFill>
                <a:latin typeface="Calibri" panose="020F0502020204030204"/>
              </a:rPr>
              <a:t>C:\Program Files\Microsoft Visual Studio\2022\Community</a:t>
            </a:r>
            <a:endParaRPr lang="en-US" sz="600">
              <a:solidFill>
                <a:srgbClr val="545454"/>
              </a:solidFill>
              <a:latin typeface="Calibri" panose="020F0502020204030204"/>
            </a:endParaRPr>
          </a:p>
          <a:p>
            <a:pPr indent="0" algn="just">
              <a:lnSpc>
                <a:spcPts val="745"/>
              </a:lnSpc>
            </a:pPr>
            <a:r>
              <a:rPr lang="en-US" sz="600">
                <a:solidFill>
                  <a:srgbClr val="545454"/>
                </a:solidFill>
                <a:latin typeface="Calibri" panose="020F0502020204030204"/>
              </a:rPr>
              <a:t>By continuing, you agree to the </a:t>
            </a:r>
            <a:r>
              <a:rPr lang="en-US" sz="600" u="sng">
                <a:solidFill>
                  <a:srgbClr val="5584AC"/>
                </a:solidFill>
                <a:latin typeface="Calibri" panose="020F0502020204030204"/>
              </a:rPr>
              <a:t>license</a:t>
            </a:r>
            <a:r>
              <a:rPr lang="en-US" sz="600">
                <a:solidFill>
                  <a:srgbClr val="5584AC"/>
                </a:solidFill>
                <a:latin typeface="Calibri" panose="020F0502020204030204"/>
              </a:rPr>
              <a:t> </a:t>
            </a:r>
            <a:r>
              <a:rPr lang="en-US" sz="600">
                <a:solidFill>
                  <a:srgbClr val="545454"/>
                </a:solidFill>
                <a:latin typeface="Calibri" panose="020F0502020204030204"/>
              </a:rPr>
              <a:t>for the Visual Studio edition you selected. We also offer the ability to download other software with Visual Studio. This software is licensed separately, as set out in the </a:t>
            </a:r>
            <a:r>
              <a:rPr lang="en-US" sz="600" u="sng">
                <a:solidFill>
                  <a:srgbClr val="5584AC"/>
                </a:solidFill>
                <a:latin typeface="Calibri" panose="020F0502020204030204"/>
              </a:rPr>
              <a:t>3rd Party Notices</a:t>
            </a:r>
            <a:r>
              <a:rPr lang="en-US" sz="600">
                <a:solidFill>
                  <a:srgbClr val="5584AC"/>
                </a:solidFill>
                <a:latin typeface="Calibri" panose="020F0502020204030204"/>
              </a:rPr>
              <a:t> </a:t>
            </a:r>
            <a:r>
              <a:rPr lang="en-US" sz="600">
                <a:solidFill>
                  <a:srgbClr val="545454"/>
                </a:solidFill>
                <a:latin typeface="Calibri" panose="020F0502020204030204"/>
              </a:rPr>
              <a:t>or in its accompanying license. By continuing, you also agree to those licenses.</a:t>
            </a:r>
            <a:endParaRPr lang="en-US" sz="600">
              <a:solidFill>
                <a:srgbClr val="545454"/>
              </a:solidFill>
              <a:latin typeface="Calibri" panose="020F0502020204030204"/>
            </a:endParaRPr>
          </a:p>
        </p:txBody>
      </p:sp>
      <p:sp>
        <p:nvSpPr>
          <p:cNvPr id="12" name="Rectangles 11"/>
          <p:cNvSpPr/>
          <p:nvPr/>
        </p:nvSpPr>
        <p:spPr>
          <a:xfrm>
            <a:off x="10838688" y="5071872"/>
            <a:ext cx="963168" cy="103632"/>
          </a:xfrm>
          <a:prstGeom prst="rect">
            <a:avLst/>
          </a:prstGeom>
        </p:spPr>
        <p:txBody>
          <a:bodyPr wrap="none" lIns="0" tIns="0" rIns="0" bIns="0">
            <a:noAutofit/>
          </a:bodyPr>
          <a:p>
            <a:pPr indent="0"/>
            <a:r>
              <a:rPr lang="en-US" sz="600">
                <a:solidFill>
                  <a:srgbClr val="45464E"/>
                </a:solidFill>
                <a:latin typeface="Calibri" panose="020F0502020204030204"/>
              </a:rPr>
              <a:t>Total space required </a:t>
            </a:r>
            <a:r>
              <a:rPr lang="en-US" sz="600">
                <a:solidFill>
                  <a:srgbClr val="5B6B61"/>
                </a:solidFill>
                <a:latin typeface="Calibri" panose="020F0502020204030204"/>
              </a:rPr>
              <a:t>-3 </a:t>
            </a:r>
            <a:r>
              <a:rPr lang="en-US" sz="600">
                <a:solidFill>
                  <a:srgbClr val="45464E"/>
                </a:solidFill>
                <a:latin typeface="Calibri" panose="020F0502020204030204"/>
              </a:rPr>
              <a:t>MB</a:t>
            </a:r>
            <a:endParaRPr lang="en-US" sz="600">
              <a:solidFill>
                <a:srgbClr val="45464E"/>
              </a:solidFill>
              <a:latin typeface="Calibri" panose="020F0502020204030204"/>
            </a:endParaRPr>
          </a:p>
        </p:txBody>
      </p:sp>
      <p:sp>
        <p:nvSpPr>
          <p:cNvPr id="13" name="Rectangles 12"/>
          <p:cNvSpPr/>
          <p:nvPr/>
        </p:nvSpPr>
        <p:spPr>
          <a:xfrm>
            <a:off x="10162032" y="5236464"/>
            <a:ext cx="1536192" cy="121920"/>
          </a:xfrm>
          <a:prstGeom prst="rect">
            <a:avLst/>
          </a:prstGeom>
        </p:spPr>
        <p:txBody>
          <a:bodyPr wrap="none" lIns="0" tIns="0" rIns="0" bIns="0">
            <a:noAutofit/>
          </a:bodyPr>
          <a:p>
            <a:pPr indent="0" algn="just"/>
            <a:r>
              <a:rPr lang="en-US" sz="600">
                <a:solidFill>
                  <a:srgbClr val="545454"/>
                </a:solidFill>
                <a:latin typeface="Calibri" panose="020F0502020204030204"/>
              </a:rPr>
              <a:t>Install while downloading    </a:t>
            </a:r>
            <a:r>
              <a:rPr lang="en-US" sz="600">
                <a:solidFill>
                  <a:srgbClr val="1667B4"/>
                </a:solidFill>
                <a:latin typeface="Calibri" panose="020F0502020204030204"/>
              </a:rPr>
              <a:t>^ </a:t>
            </a:r>
            <a:r>
              <a:rPr lang="en-US" sz="600">
                <a:solidFill>
                  <a:srgbClr val="545454"/>
                </a:solidFill>
                <a:latin typeface="Calibri" panose="020F0502020204030204"/>
              </a:rPr>
              <a:t>Modify</a:t>
            </a:r>
            <a:endParaRPr lang="en-US" sz="600">
              <a:solidFill>
                <a:srgbClr val="545454"/>
              </a:solidFill>
              <a:latin typeface="Calibri" panose="020F0502020204030204"/>
            </a:endParaRPr>
          </a:p>
        </p:txBody>
      </p:sp>
      <p:sp>
        <p:nvSpPr>
          <p:cNvPr id="14" name="Rectangles 1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5" name="Rectangles 1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646176"/>
            <a:ext cx="4831080" cy="405384"/>
          </a:xfrm>
          <a:prstGeom prst="rect">
            <a:avLst/>
          </a:prstGeom>
        </p:spPr>
        <p:txBody>
          <a:bodyPr wrap="none" lIns="0" tIns="0" rIns="0" bIns="0">
            <a:noAutofit/>
          </a:bodyPr>
          <a:p>
            <a:pPr indent="0">
              <a:spcAft>
                <a:spcPts val="2100"/>
              </a:spcAft>
            </a:pPr>
            <a:r>
              <a:rPr lang="en-US" sz="4300">
                <a:latin typeface="Calibri" panose="020F0502020204030204"/>
              </a:rPr>
              <a:t>WCF Service Creation</a:t>
            </a:r>
            <a:endParaRPr lang="en-US" sz="4300">
              <a:latin typeface="Calibri" panose="020F0502020204030204"/>
            </a:endParaRPr>
          </a:p>
        </p:txBody>
      </p:sp>
      <p:sp>
        <p:nvSpPr>
          <p:cNvPr id="3" name="Rectangles 2"/>
          <p:cNvSpPr/>
          <p:nvPr/>
        </p:nvSpPr>
        <p:spPr>
          <a:xfrm>
            <a:off x="4337304" y="1420368"/>
            <a:ext cx="2435352" cy="298704"/>
          </a:xfrm>
          <a:prstGeom prst="rect">
            <a:avLst/>
          </a:prstGeom>
        </p:spPr>
        <p:txBody>
          <a:bodyPr wrap="none" lIns="0" tIns="0" rIns="0" bIns="0">
            <a:noAutofit/>
          </a:bodyPr>
          <a:p>
            <a:pPr indent="0" algn="r">
              <a:spcBef>
                <a:spcPts val="2100"/>
              </a:spcBef>
              <a:spcAft>
                <a:spcPts val="1260"/>
              </a:spcAft>
            </a:pPr>
            <a:r>
              <a:rPr lang="en-US" sz="1800">
                <a:solidFill>
                  <a:srgbClr val="1C1929"/>
                </a:solidFill>
                <a:latin typeface="Verdana" panose="020B0604030504040204"/>
              </a:rPr>
              <a:t>Create a new project</a:t>
            </a:r>
            <a:endParaRPr lang="en-US" sz="1800">
              <a:solidFill>
                <a:srgbClr val="1C1929"/>
              </a:solidFill>
              <a:latin typeface="Verdana" panose="020B0604030504040204"/>
            </a:endParaRPr>
          </a:p>
        </p:txBody>
      </p:sp>
      <p:sp>
        <p:nvSpPr>
          <p:cNvPr id="4" name="Rectangles 3"/>
          <p:cNvSpPr/>
          <p:nvPr/>
        </p:nvSpPr>
        <p:spPr>
          <a:xfrm>
            <a:off x="829056" y="1920240"/>
            <a:ext cx="3096768" cy="4056888"/>
          </a:xfrm>
          <a:prstGeom prst="rect">
            <a:avLst/>
          </a:prstGeom>
        </p:spPr>
        <p:txBody>
          <a:bodyPr lIns="0" tIns="0" rIns="0" bIns="0">
            <a:noAutofit/>
          </a:bodyPr>
          <a:p>
            <a:pPr marL="622300" indent="-622300">
              <a:lnSpc>
                <a:spcPts val="2785"/>
              </a:lnSpc>
              <a:spcBef>
                <a:spcPts val="1260"/>
              </a:spcBef>
            </a:pPr>
            <a:r>
              <a:rPr lang="en-US" sz="2600">
                <a:latin typeface="Calibri" panose="020F0502020204030204"/>
              </a:rPr>
              <a:t>1.    Once WCF installed</a:t>
            </a:r>
            <a:endParaRPr lang="en-US" sz="2600">
              <a:latin typeface="Calibri" panose="020F0502020204030204"/>
            </a:endParaRPr>
          </a:p>
          <a:p>
            <a:pPr marL="622300" indent="0">
              <a:lnSpc>
                <a:spcPts val="2785"/>
              </a:lnSpc>
              <a:spcAft>
                <a:spcPts val="630"/>
              </a:spcAft>
            </a:pPr>
            <a:r>
              <a:rPr lang="en-US" sz="2600">
                <a:latin typeface="Calibri" panose="020F0502020204030204"/>
              </a:rPr>
              <a:t>completely, </a:t>
            </a:r>
            <a:r>
              <a:rPr lang="en-US" sz="2600">
                <a:solidFill>
                  <a:srgbClr val="FC0000"/>
                </a:solidFill>
                <a:latin typeface="Calibri" panose="020F0502020204030204"/>
              </a:rPr>
              <a:t>Create the New Project </a:t>
            </a:r>
            <a:r>
              <a:rPr lang="en-US" sz="2600">
                <a:latin typeface="Calibri" panose="020F0502020204030204"/>
              </a:rPr>
              <a:t>and Select </a:t>
            </a:r>
            <a:r>
              <a:rPr lang="en-US" sz="2600" b="1">
                <a:latin typeface="Calibri" panose="020F0502020204030204"/>
              </a:rPr>
              <a:t>WCF Service Library.</a:t>
            </a:r>
            <a:endParaRPr lang="en-US" sz="2600" b="1">
              <a:latin typeface="Calibri" panose="020F0502020204030204"/>
            </a:endParaRPr>
          </a:p>
          <a:p>
            <a:pPr indent="0" algn="just">
              <a:spcAft>
                <a:spcPts val="1260"/>
              </a:spcAft>
            </a:pPr>
            <a:r>
              <a:rPr lang="en-US" sz="2600">
                <a:latin typeface="Calibri" panose="020F0502020204030204"/>
              </a:rPr>
              <a:t>2.    Click Next.</a:t>
            </a:r>
            <a:endParaRPr lang="en-US" sz="2600">
              <a:latin typeface="Calibri" panose="020F0502020204030204"/>
            </a:endParaRPr>
          </a:p>
          <a:p>
            <a:pPr marL="622300" indent="-622300">
              <a:lnSpc>
                <a:spcPts val="2810"/>
              </a:lnSpc>
            </a:pPr>
            <a:r>
              <a:rPr lang="en-US" sz="2600">
                <a:latin typeface="Calibri" panose="020F0502020204030204"/>
              </a:rPr>
              <a:t>3.    </a:t>
            </a:r>
            <a:r>
              <a:rPr lang="en-US" sz="2600" b="1">
                <a:latin typeface="Calibri" panose="020F0502020204030204"/>
              </a:rPr>
              <a:t>Then, </a:t>
            </a:r>
            <a:r>
              <a:rPr lang="en-US" sz="2600">
                <a:latin typeface="Calibri" panose="020F0502020204030204"/>
              </a:rPr>
              <a:t>Give the name for your Project and Click Create</a:t>
            </a:r>
            <a:endParaRPr lang="en-US" sz="2600">
              <a:latin typeface="Calibri" panose="020F0502020204030204"/>
            </a:endParaRPr>
          </a:p>
        </p:txBody>
      </p:sp>
      <p:sp>
        <p:nvSpPr>
          <p:cNvPr id="5" name="Rectangles 4"/>
          <p:cNvSpPr/>
          <p:nvPr/>
        </p:nvSpPr>
        <p:spPr>
          <a:xfrm>
            <a:off x="4379976" y="1959864"/>
            <a:ext cx="2139696" cy="1688592"/>
          </a:xfrm>
          <a:prstGeom prst="rect">
            <a:avLst/>
          </a:prstGeom>
        </p:spPr>
        <p:txBody>
          <a:bodyPr lIns="0" tIns="0" rIns="0" bIns="0">
            <a:noAutofit/>
          </a:bodyPr>
          <a:p>
            <a:pPr indent="0" algn="just">
              <a:spcAft>
                <a:spcPts val="1470"/>
              </a:spcAft>
            </a:pPr>
            <a:r>
              <a:rPr lang="en-US" sz="900">
                <a:solidFill>
                  <a:srgbClr val="332F38"/>
                </a:solidFill>
                <a:latin typeface="Calibri" panose="020F0502020204030204"/>
              </a:rPr>
              <a:t>Recent project templates</a:t>
            </a:r>
            <a:endParaRPr lang="en-US" sz="900">
              <a:solidFill>
                <a:srgbClr val="332F38"/>
              </a:solidFill>
              <a:latin typeface="Calibri" panose="020F0502020204030204"/>
            </a:endParaRPr>
          </a:p>
          <a:p>
            <a:pPr indent="0" algn="just">
              <a:spcAft>
                <a:spcPts val="1050"/>
              </a:spcAft>
            </a:pPr>
            <a:r>
              <a:rPr lang="en-US" sz="750">
                <a:solidFill>
                  <a:srgbClr val="45464E"/>
                </a:solidFill>
                <a:latin typeface="Constantia" panose="02030602050306030303"/>
              </a:rPr>
              <a:t>Gfc WCF Service Library    </a:t>
            </a:r>
            <a:r>
              <a:rPr lang="en-US" sz="600">
                <a:solidFill>
                  <a:srgbClr val="45464E"/>
                </a:solidFill>
                <a:latin typeface="Calibri" panose="020F0502020204030204"/>
              </a:rPr>
              <a:t>C#</a:t>
            </a:r>
            <a:endParaRPr lang="en-US" sz="600">
              <a:solidFill>
                <a:srgbClr val="45464E"/>
              </a:solidFill>
              <a:latin typeface="Calibri" panose="020F0502020204030204"/>
            </a:endParaRPr>
          </a:p>
          <a:p>
            <a:pPr marR="635000" indent="0">
              <a:lnSpc>
                <a:spcPts val="1030"/>
              </a:lnSpc>
              <a:spcAft>
                <a:spcPts val="630"/>
              </a:spcAft>
            </a:pPr>
            <a:r>
              <a:rPr lang="en-US" sz="750">
                <a:solidFill>
                  <a:srgbClr val="45464E"/>
                </a:solidFill>
                <a:latin typeface="Constantia" panose="02030602050306030303"/>
              </a:rPr>
              <a:t>_t- ASP.NET Web Application (.NET </a:t>
            </a:r>
            <a:r>
              <a:rPr lang="en-US" sz="750">
                <a:solidFill>
                  <a:srgbClr val="747474"/>
                </a:solidFill>
                <a:latin typeface="Constantia" panose="02030602050306030303"/>
              </a:rPr>
              <a:t>•</a:t>
            </a:r>
            <a:r>
              <a:rPr lang="en-US" sz="750" baseline="30000">
                <a:solidFill>
                  <a:srgbClr val="747474"/>
                </a:solidFill>
                <a:latin typeface="Constantia" panose="02030602050306030303"/>
              </a:rPr>
              <a:t>J</a:t>
            </a:r>
            <a:r>
              <a:rPr lang="en-US" sz="750">
                <a:solidFill>
                  <a:srgbClr val="747474"/>
                </a:solidFill>
                <a:latin typeface="Constantia" panose="02030602050306030303"/>
              </a:rPr>
              <a:t> </a:t>
            </a:r>
            <a:r>
              <a:rPr lang="en-US" sz="750">
                <a:solidFill>
                  <a:srgbClr val="45464E"/>
                </a:solidFill>
                <a:latin typeface="Constantia" panose="02030602050306030303"/>
              </a:rPr>
              <a:t>Framework)</a:t>
            </a:r>
            <a:endParaRPr lang="en-US" sz="750">
              <a:solidFill>
                <a:srgbClr val="45464E"/>
              </a:solidFill>
              <a:latin typeface="Constantia" panose="02030602050306030303"/>
            </a:endParaRPr>
          </a:p>
          <a:p>
            <a:pPr indent="0" algn="just">
              <a:spcAft>
                <a:spcPts val="1050"/>
              </a:spcAft>
            </a:pPr>
            <a:r>
              <a:rPr lang="en-US" sz="750">
                <a:solidFill>
                  <a:srgbClr val="45464E"/>
                </a:solidFill>
                <a:latin typeface="Constantia" panose="02030602050306030303"/>
              </a:rPr>
              <a:t>Bl Console App    </a:t>
            </a:r>
            <a:r>
              <a:rPr lang="en-US" sz="600">
                <a:solidFill>
                  <a:srgbClr val="45464E"/>
                </a:solidFill>
                <a:latin typeface="Calibri" panose="020F0502020204030204"/>
              </a:rPr>
              <a:t>C#</a:t>
            </a:r>
            <a:endParaRPr lang="en-US" sz="600">
              <a:solidFill>
                <a:srgbClr val="45464E"/>
              </a:solidFill>
              <a:latin typeface="Calibri" panose="020F0502020204030204"/>
            </a:endParaRPr>
          </a:p>
          <a:p>
            <a:pPr marR="355600" indent="215900">
              <a:lnSpc>
                <a:spcPts val="1030"/>
              </a:lnSpc>
            </a:pPr>
            <a:r>
              <a:rPr lang="en-US" sz="750">
                <a:solidFill>
                  <a:srgbClr val="45464E"/>
                </a:solidFill>
                <a:latin typeface="Constantia" panose="02030602050306030303"/>
              </a:rPr>
              <a:t>ASP.NET Core Web App (Model-View-® Controller)</a:t>
            </a:r>
            <a:endParaRPr lang="en-US" sz="750">
              <a:solidFill>
                <a:srgbClr val="45464E"/>
              </a:solidFill>
              <a:latin typeface="Constantia" panose="02030602050306030303"/>
            </a:endParaRPr>
          </a:p>
        </p:txBody>
      </p:sp>
      <p:sp>
        <p:nvSpPr>
          <p:cNvPr id="6" name="Rectangles 5"/>
          <p:cNvSpPr/>
          <p:nvPr/>
        </p:nvSpPr>
        <p:spPr>
          <a:xfrm>
            <a:off x="4392168" y="3797808"/>
            <a:ext cx="2127504" cy="1136904"/>
          </a:xfrm>
          <a:prstGeom prst="rect">
            <a:avLst/>
          </a:prstGeom>
        </p:spPr>
        <p:txBody>
          <a:bodyPr lIns="0" tIns="0" rIns="0" bIns="0">
            <a:noAutofit/>
          </a:bodyPr>
          <a:p>
            <a:pPr indent="0" algn="just">
              <a:lnSpc>
                <a:spcPts val="2590"/>
              </a:lnSpc>
            </a:pPr>
            <a:r>
              <a:rPr lang="en-US" sz="750">
                <a:solidFill>
                  <a:srgbClr val="45464E"/>
                </a:solidFill>
                <a:latin typeface="Constantia" panose="02030602050306030303"/>
              </a:rPr>
              <a:t>i!j ASP.NET Core Web App    C#</a:t>
            </a:r>
            <a:endParaRPr lang="en-US" sz="750">
              <a:solidFill>
                <a:srgbClr val="45464E"/>
              </a:solidFill>
              <a:latin typeface="Constantia" panose="02030602050306030303"/>
            </a:endParaRPr>
          </a:p>
          <a:p>
            <a:pPr indent="0" algn="just">
              <a:lnSpc>
                <a:spcPts val="2590"/>
              </a:lnSpc>
            </a:pPr>
            <a:r>
              <a:rPr lang="en-US" sz="750" u="sng">
                <a:solidFill>
                  <a:srgbClr val="45464E"/>
                </a:solidFill>
                <a:latin typeface="Constantia" panose="02030602050306030303"/>
              </a:rPr>
              <a:t>r </a:t>
            </a:r>
            <a:r>
              <a:rPr lang="en-US" sz="750" u="sng">
                <a:solidFill>
                  <a:srgbClr val="5B6B61"/>
                </a:solidFill>
                <a:latin typeface="Constantia" panose="02030602050306030303"/>
              </a:rPr>
              <a:t>1</a:t>
            </a:r>
            <a:r>
              <a:rPr lang="en-US" sz="750">
                <a:solidFill>
                  <a:srgbClr val="5B6B61"/>
                </a:solidFill>
                <a:latin typeface="Constantia" panose="02030602050306030303"/>
              </a:rPr>
              <a:t> </a:t>
            </a:r>
            <a:r>
              <a:rPr lang="en-US" sz="750">
                <a:solidFill>
                  <a:srgbClr val="45464E"/>
                </a:solidFill>
                <a:latin typeface="Constantia" panose="02030602050306030303"/>
              </a:rPr>
              <a:t>Windows Forms App (.NET Framework) </a:t>
            </a:r>
            <a:r>
              <a:rPr lang="en-US" sz="600">
                <a:solidFill>
                  <a:srgbClr val="45464E"/>
                </a:solidFill>
                <a:latin typeface="Calibri" panose="020F0502020204030204"/>
              </a:rPr>
              <a:t>C# </a:t>
            </a:r>
            <a:r>
              <a:rPr lang="en-US" sz="750">
                <a:solidFill>
                  <a:srgbClr val="45464E"/>
                </a:solidFill>
                <a:latin typeface="Constantia" panose="02030602050306030303"/>
              </a:rPr>
              <a:t>SjJfj Class Library (.NET Framework)    </a:t>
            </a:r>
            <a:r>
              <a:rPr lang="en-US" sz="600">
                <a:solidFill>
                  <a:srgbClr val="45464E"/>
                </a:solidFill>
                <a:latin typeface="Calibri" panose="020F0502020204030204"/>
              </a:rPr>
              <a:t>C#</a:t>
            </a:r>
            <a:endParaRPr lang="en-US" sz="600">
              <a:solidFill>
                <a:srgbClr val="45464E"/>
              </a:solidFill>
              <a:latin typeface="Calibri" panose="020F0502020204030204"/>
            </a:endParaRPr>
          </a:p>
          <a:p>
            <a:pPr marL="203200" indent="0" algn="just">
              <a:lnSpc>
                <a:spcPts val="2590"/>
              </a:lnSpc>
            </a:pPr>
            <a:r>
              <a:rPr lang="en-US" sz="750">
                <a:solidFill>
                  <a:srgbClr val="45464E"/>
                </a:solidFill>
                <a:latin typeface="Constantia" panose="02030602050306030303"/>
              </a:rPr>
              <a:t>Class Library    </a:t>
            </a:r>
            <a:r>
              <a:rPr lang="en-US" sz="600">
                <a:solidFill>
                  <a:srgbClr val="45464E"/>
                </a:solidFill>
                <a:latin typeface="Calibri" panose="020F0502020204030204"/>
              </a:rPr>
              <a:t>C#</a:t>
            </a:r>
            <a:endParaRPr lang="en-US" sz="600">
              <a:solidFill>
                <a:srgbClr val="45464E"/>
              </a:solidFill>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005584" cy="420624"/>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969264" y="1908048"/>
            <a:ext cx="10085832" cy="2301240"/>
          </a:xfrm>
          <a:prstGeom prst="rect">
            <a:avLst/>
          </a:prstGeom>
        </p:spPr>
        <p:txBody>
          <a:bodyPr lIns="0" tIns="0" rIns="0" bIns="0">
            <a:noAutofit/>
          </a:bodyPr>
          <a:p>
            <a:pPr indent="0" algn="just">
              <a:spcAft>
                <a:spcPts val="1260"/>
              </a:spcAft>
            </a:pPr>
            <a:r>
              <a:rPr lang="en-US" sz="2600" b="1">
                <a:latin typeface="Calibri" panose="020F0502020204030204"/>
              </a:rPr>
              <a:t>•    Methods </a:t>
            </a:r>
            <a:r>
              <a:rPr lang="en-US" sz="2600">
                <a:latin typeface="Calibri" panose="020F0502020204030204"/>
              </a:rPr>
              <a:t>are members of a type that </a:t>
            </a:r>
            <a:r>
              <a:rPr lang="en-US" sz="2600">
                <a:solidFill>
                  <a:srgbClr val="FC0000"/>
                </a:solidFill>
                <a:latin typeface="Calibri" panose="020F0502020204030204"/>
              </a:rPr>
              <a:t>execute a block of statements.</a:t>
            </a:r>
            <a:endParaRPr lang="en-US" sz="2600">
              <a:solidFill>
                <a:srgbClr val="FC0000"/>
              </a:solidFill>
              <a:latin typeface="Calibri" panose="020F0502020204030204"/>
            </a:endParaRPr>
          </a:p>
          <a:p>
            <a:pPr indent="0" algn="just">
              <a:spcAft>
                <a:spcPts val="840"/>
              </a:spcAft>
            </a:pPr>
            <a:r>
              <a:rPr lang="en-US" sz="2600">
                <a:latin typeface="Calibri" panose="020F0502020204030204"/>
              </a:rPr>
              <a:t>•    Methods can </a:t>
            </a:r>
            <a:r>
              <a:rPr lang="en-US" sz="2600">
                <a:solidFill>
                  <a:srgbClr val="FC0000"/>
                </a:solidFill>
                <a:latin typeface="Calibri" panose="020F0502020204030204"/>
              </a:rPr>
              <a:t>return </a:t>
            </a:r>
            <a:r>
              <a:rPr lang="en-US" sz="2600">
                <a:latin typeface="Calibri" panose="020F0502020204030204"/>
              </a:rPr>
              <a:t>a </a:t>
            </a:r>
            <a:r>
              <a:rPr lang="en-US" sz="2600">
                <a:solidFill>
                  <a:srgbClr val="FC0000"/>
                </a:solidFill>
                <a:latin typeface="Calibri" panose="020F0502020204030204"/>
              </a:rPr>
              <a:t>single value </a:t>
            </a:r>
            <a:r>
              <a:rPr lang="en-US" sz="2600">
                <a:latin typeface="Calibri" panose="020F0502020204030204"/>
              </a:rPr>
              <a:t>or </a:t>
            </a:r>
            <a:r>
              <a:rPr lang="en-US" sz="2600">
                <a:solidFill>
                  <a:srgbClr val="FC0000"/>
                </a:solidFill>
                <a:latin typeface="Calibri" panose="020F0502020204030204"/>
              </a:rPr>
              <a:t>return nothing.</a:t>
            </a:r>
            <a:endParaRPr lang="en-US" sz="2600">
              <a:solidFill>
                <a:srgbClr val="FC0000"/>
              </a:solidFill>
              <a:latin typeface="Calibri" panose="020F0502020204030204"/>
            </a:endParaRPr>
          </a:p>
          <a:p>
            <a:pPr marL="647700" indent="-165100">
              <a:lnSpc>
                <a:spcPts val="2590"/>
              </a:lnSpc>
              <a:spcAft>
                <a:spcPts val="210"/>
              </a:spcAft>
            </a:pPr>
            <a:r>
              <a:rPr lang="en-US" sz="2300">
                <a:latin typeface="Calibri" panose="020F0502020204030204"/>
              </a:rPr>
              <a:t>•    A method that performs some actions but does not return a value indicates this with the </a:t>
            </a:r>
            <a:r>
              <a:rPr lang="en-US" sz="2300" b="1">
                <a:solidFill>
                  <a:srgbClr val="00AD50"/>
                </a:solidFill>
                <a:latin typeface="Calibri" panose="020F0502020204030204"/>
              </a:rPr>
              <a:t>void type </a:t>
            </a:r>
            <a:r>
              <a:rPr lang="en-US" sz="2300">
                <a:latin typeface="Calibri" panose="020F0502020204030204"/>
              </a:rPr>
              <a:t>before the name of the method.</a:t>
            </a:r>
            <a:endParaRPr lang="en-US" sz="2300">
              <a:latin typeface="Calibri" panose="020F0502020204030204"/>
            </a:endParaRPr>
          </a:p>
          <a:p>
            <a:pPr marL="647700" indent="-165100">
              <a:lnSpc>
                <a:spcPts val="2590"/>
              </a:lnSpc>
            </a:pPr>
            <a:r>
              <a:rPr lang="en-US" sz="2300">
                <a:latin typeface="Calibri" panose="020F0502020204030204"/>
              </a:rPr>
              <a:t>•    A method that performs some actions and returns a value indicates this with the </a:t>
            </a:r>
            <a:r>
              <a:rPr lang="en-US" sz="2300" b="1">
                <a:solidFill>
                  <a:srgbClr val="00AD50"/>
                </a:solidFill>
                <a:latin typeface="Calibri" panose="020F0502020204030204"/>
              </a:rPr>
              <a:t>type of the return value </a:t>
            </a:r>
            <a:r>
              <a:rPr lang="en-US" sz="2300">
                <a:latin typeface="Calibri" panose="020F0502020204030204"/>
              </a:rPr>
              <a:t>before the name of the method.</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563880" y="4474464"/>
            <a:ext cx="243840" cy="225552"/>
          </a:xfrm>
          <a:prstGeom prst="rect">
            <a:avLst/>
          </a:prstGeom>
        </p:spPr>
      </p:pic>
      <p:pic>
        <p:nvPicPr>
          <p:cNvPr id="3" name="Picture 2"/>
          <p:cNvPicPr>
            <a:picLocks noChangeAspect="1"/>
          </p:cNvPicPr>
          <p:nvPr/>
        </p:nvPicPr>
        <p:blipFill>
          <a:blip r:embed="rId2"/>
          <a:stretch>
            <a:fillRect/>
          </a:stretch>
        </p:blipFill>
        <p:spPr>
          <a:xfrm>
            <a:off x="566928" y="5132832"/>
            <a:ext cx="240792" cy="225552"/>
          </a:xfrm>
          <a:prstGeom prst="rect">
            <a:avLst/>
          </a:prstGeom>
        </p:spPr>
      </p:pic>
      <p:sp>
        <p:nvSpPr>
          <p:cNvPr id="4" name="Rectangles 3"/>
          <p:cNvSpPr/>
          <p:nvPr/>
        </p:nvSpPr>
        <p:spPr>
          <a:xfrm>
            <a:off x="4443984" y="1112520"/>
            <a:ext cx="118872" cy="118872"/>
          </a:xfrm>
          <a:prstGeom prst="rect">
            <a:avLst/>
          </a:prstGeom>
        </p:spPr>
        <p:txBody>
          <a:bodyPr wrap="none" lIns="0" tIns="0" rIns="0" bIns="0">
            <a:noAutofit/>
          </a:bodyPr>
          <a:p>
            <a:pPr indent="0"/>
            <a:r>
              <a:rPr lang="en-US" sz="1200">
                <a:solidFill>
                  <a:srgbClr val="45464E"/>
                </a:solidFill>
                <a:latin typeface="Consolas" panose="020B0609020204030204"/>
              </a:rPr>
              <a:t>□</a:t>
            </a:r>
            <a:endParaRPr lang="en-US" sz="1200">
              <a:solidFill>
                <a:srgbClr val="45464E"/>
              </a:solidFill>
              <a:latin typeface="Consolas" panose="020B0609020204030204"/>
            </a:endParaRPr>
          </a:p>
        </p:txBody>
      </p:sp>
      <p:sp>
        <p:nvSpPr>
          <p:cNvPr id="5" name="Rectangles 4"/>
          <p:cNvSpPr/>
          <p:nvPr/>
        </p:nvSpPr>
        <p:spPr>
          <a:xfrm>
            <a:off x="4821936" y="1115568"/>
            <a:ext cx="115824" cy="115824"/>
          </a:xfrm>
          <a:prstGeom prst="rect">
            <a:avLst/>
          </a:prstGeom>
        </p:spPr>
        <p:txBody>
          <a:bodyPr wrap="none" lIns="0" tIns="0" rIns="0" bIns="0">
            <a:noAutofit/>
          </a:bodyPr>
          <a:p>
            <a:pPr indent="0"/>
            <a:r>
              <a:rPr lang="en-US" sz="850">
                <a:solidFill>
                  <a:srgbClr val="545454"/>
                </a:solidFill>
                <a:latin typeface="Arial" panose="020B0604020202020204"/>
              </a:rPr>
              <a:t>X</a:t>
            </a:r>
            <a:endParaRPr lang="en-US" sz="850">
              <a:solidFill>
                <a:srgbClr val="545454"/>
              </a:solidFill>
              <a:latin typeface="Arial" panose="020B0604020202020204"/>
            </a:endParaRPr>
          </a:p>
        </p:txBody>
      </p:sp>
      <p:sp>
        <p:nvSpPr>
          <p:cNvPr id="6" name="Rectangles 5"/>
          <p:cNvSpPr/>
          <p:nvPr/>
        </p:nvSpPr>
        <p:spPr>
          <a:xfrm>
            <a:off x="530352" y="1557528"/>
            <a:ext cx="475488" cy="106680"/>
          </a:xfrm>
          <a:prstGeom prst="rect">
            <a:avLst/>
          </a:prstGeom>
        </p:spPr>
        <p:txBody>
          <a:bodyPr wrap="none" lIns="0" tIns="0" rIns="0" bIns="0">
            <a:noAutofit/>
          </a:bodyPr>
          <a:p>
            <a:pPr indent="0"/>
            <a:r>
              <a:rPr lang="en-US" sz="750">
                <a:solidFill>
                  <a:srgbClr val="332F38"/>
                </a:solidFill>
                <a:latin typeface="Constantia" panose="02030602050306030303"/>
              </a:rPr>
              <a:t>WCF Serve</a:t>
            </a:r>
            <a:endParaRPr lang="en-US" sz="750">
              <a:solidFill>
                <a:srgbClr val="332F38"/>
              </a:solidFill>
              <a:latin typeface="Constantia" panose="02030602050306030303"/>
            </a:endParaRPr>
          </a:p>
        </p:txBody>
      </p:sp>
      <p:sp>
        <p:nvSpPr>
          <p:cNvPr id="7" name="Rectangles 6"/>
          <p:cNvSpPr/>
          <p:nvPr/>
        </p:nvSpPr>
        <p:spPr>
          <a:xfrm>
            <a:off x="3032760" y="1554480"/>
            <a:ext cx="204216" cy="97536"/>
          </a:xfrm>
          <a:prstGeom prst="rect">
            <a:avLst/>
          </a:prstGeom>
        </p:spPr>
        <p:txBody>
          <a:bodyPr wrap="none" lIns="0" tIns="0" rIns="0" bIns="0">
            <a:noAutofit/>
          </a:bodyPr>
          <a:p>
            <a:pPr indent="0"/>
            <a:r>
              <a:rPr lang="en-US" sz="600">
                <a:solidFill>
                  <a:srgbClr val="332F38"/>
                </a:solidFill>
                <a:latin typeface="Constantia" panose="02030602050306030303"/>
              </a:rPr>
              <a:t>X </a:t>
            </a:r>
            <a:r>
              <a:rPr lang="en-US" sz="600">
                <a:latin typeface="Constantia" panose="02030602050306030303"/>
              </a:rPr>
              <a:t>*</a:t>
            </a:r>
            <a:endParaRPr lang="en-US" sz="600">
              <a:latin typeface="Constantia" panose="02030602050306030303"/>
            </a:endParaRPr>
          </a:p>
        </p:txBody>
      </p:sp>
      <p:sp>
        <p:nvSpPr>
          <p:cNvPr id="8" name="Rectangles 7"/>
          <p:cNvSpPr/>
          <p:nvPr/>
        </p:nvSpPr>
        <p:spPr>
          <a:xfrm>
            <a:off x="4337304" y="1618488"/>
            <a:ext cx="347472" cy="112776"/>
          </a:xfrm>
          <a:prstGeom prst="rect">
            <a:avLst/>
          </a:prstGeom>
        </p:spPr>
        <p:txBody>
          <a:bodyPr wrap="none" lIns="0" tIns="0" rIns="0" bIns="0">
            <a:noAutofit/>
          </a:bodyPr>
          <a:p>
            <a:pPr indent="0"/>
            <a:r>
              <a:rPr lang="en-US" sz="750">
                <a:solidFill>
                  <a:srgbClr val="4E79A4"/>
                </a:solidFill>
                <a:latin typeface="Constantia" panose="02030602050306030303"/>
              </a:rPr>
              <a:t>Clear all</a:t>
            </a:r>
            <a:endParaRPr lang="en-US" sz="750">
              <a:solidFill>
                <a:srgbClr val="4E79A4"/>
              </a:solidFill>
              <a:latin typeface="Constantia" panose="02030602050306030303"/>
            </a:endParaRPr>
          </a:p>
        </p:txBody>
      </p:sp>
      <p:sp>
        <p:nvSpPr>
          <p:cNvPr id="9" name="Rectangles 8"/>
          <p:cNvSpPr/>
          <p:nvPr/>
        </p:nvSpPr>
        <p:spPr>
          <a:xfrm>
            <a:off x="502920" y="1975104"/>
            <a:ext cx="2045208" cy="131064"/>
          </a:xfrm>
          <a:prstGeom prst="rect">
            <a:avLst/>
          </a:prstGeom>
        </p:spPr>
        <p:txBody>
          <a:bodyPr wrap="none" lIns="0" tIns="0" rIns="0" bIns="0">
            <a:noAutofit/>
          </a:bodyPr>
          <a:p>
            <a:pPr indent="0" algn="just">
              <a:spcAft>
                <a:spcPts val="1680"/>
              </a:spcAft>
            </a:pPr>
            <a:r>
              <a:rPr lang="en-US" sz="750">
                <a:solidFill>
                  <a:srgbClr val="545454"/>
                </a:solidFill>
                <a:latin typeface="Constantia" panose="02030602050306030303"/>
              </a:rPr>
              <a:t>All languages    All platforms</a:t>
            </a:r>
            <a:endParaRPr lang="en-US" sz="750">
              <a:solidFill>
                <a:srgbClr val="545454"/>
              </a:solidFill>
              <a:latin typeface="Constantia" panose="02030602050306030303"/>
            </a:endParaRPr>
          </a:p>
        </p:txBody>
      </p:sp>
      <p:sp>
        <p:nvSpPr>
          <p:cNvPr id="10" name="Rectangles 9"/>
          <p:cNvSpPr/>
          <p:nvPr/>
        </p:nvSpPr>
        <p:spPr>
          <a:xfrm>
            <a:off x="3441192" y="1975104"/>
            <a:ext cx="701040" cy="131064"/>
          </a:xfrm>
          <a:prstGeom prst="rect">
            <a:avLst/>
          </a:prstGeom>
        </p:spPr>
        <p:txBody>
          <a:bodyPr wrap="none" lIns="0" tIns="0" rIns="0" bIns="0">
            <a:noAutofit/>
          </a:bodyPr>
          <a:p>
            <a:pPr indent="0"/>
            <a:r>
              <a:rPr lang="en-US" sz="750">
                <a:solidFill>
                  <a:srgbClr val="45464E"/>
                </a:solidFill>
                <a:latin typeface="Constantia" panose="02030602050306030303"/>
              </a:rPr>
              <a:t>All project types</a:t>
            </a:r>
            <a:endParaRPr lang="en-US" sz="750">
              <a:solidFill>
                <a:srgbClr val="45464E"/>
              </a:solidFill>
              <a:latin typeface="Constantia" panose="02030602050306030303"/>
            </a:endParaRPr>
          </a:p>
        </p:txBody>
      </p:sp>
      <p:sp>
        <p:nvSpPr>
          <p:cNvPr id="11" name="Rectangles 10"/>
          <p:cNvSpPr/>
          <p:nvPr/>
        </p:nvSpPr>
        <p:spPr>
          <a:xfrm>
            <a:off x="853440" y="2340864"/>
            <a:ext cx="3563112" cy="457200"/>
          </a:xfrm>
          <a:prstGeom prst="rect">
            <a:avLst/>
          </a:prstGeom>
          <a:solidFill>
            <a:srgbClr val="E6E6E6"/>
          </a:solidFill>
        </p:spPr>
        <p:txBody>
          <a:bodyPr lIns="0" tIns="0" rIns="0" bIns="0">
            <a:noAutofit/>
          </a:bodyPr>
          <a:p>
            <a:pPr indent="0" algn="just">
              <a:spcBef>
                <a:spcPts val="1680"/>
              </a:spcBef>
              <a:spcAft>
                <a:spcPts val="210"/>
              </a:spcAft>
            </a:pPr>
            <a:r>
              <a:rPr lang="en-US" sz="750">
                <a:solidFill>
                  <a:srgbClr val="5E411D"/>
                </a:solidFill>
                <a:latin typeface="Constantia" panose="02030602050306030303"/>
              </a:rPr>
              <a:t>WCF </a:t>
            </a:r>
            <a:r>
              <a:rPr lang="en-US" sz="750">
                <a:solidFill>
                  <a:srgbClr val="45464E"/>
                </a:solidFill>
                <a:latin typeface="Constantia" panose="02030602050306030303"/>
              </a:rPr>
              <a:t>Service</a:t>
            </a:r>
            <a:endParaRPr lang="en-US" sz="750">
              <a:solidFill>
                <a:srgbClr val="45464E"/>
              </a:solidFill>
              <a:latin typeface="Constantia" panose="02030602050306030303"/>
            </a:endParaRPr>
          </a:p>
          <a:p>
            <a:pPr marR="279400" indent="0">
              <a:lnSpc>
                <a:spcPts val="1030"/>
              </a:lnSpc>
              <a:spcAft>
                <a:spcPts val="210"/>
              </a:spcAft>
            </a:pPr>
            <a:r>
              <a:rPr lang="en-US" sz="750">
                <a:solidFill>
                  <a:srgbClr val="45464E"/>
                </a:solidFill>
                <a:latin typeface="Constantia" panose="02030602050306030303"/>
              </a:rPr>
              <a:t>A Web site for creating </a:t>
            </a:r>
            <a:r>
              <a:rPr lang="en-US" sz="750">
                <a:solidFill>
                  <a:srgbClr val="5E411D"/>
                </a:solidFill>
                <a:latin typeface="Constantia" panose="02030602050306030303"/>
              </a:rPr>
              <a:t>WCF </a:t>
            </a:r>
            <a:r>
              <a:rPr lang="en-US" sz="750">
                <a:solidFill>
                  <a:srgbClr val="45464E"/>
                </a:solidFill>
                <a:latin typeface="Constantia" panose="02030602050306030303"/>
              </a:rPr>
              <a:t>services. This template does not produce a project file and has limited MSBuild support.</a:t>
            </a:r>
            <a:endParaRPr lang="en-US" sz="750">
              <a:solidFill>
                <a:srgbClr val="45464E"/>
              </a:solidFill>
              <a:latin typeface="Constantia" panose="02030602050306030303"/>
            </a:endParaRPr>
          </a:p>
        </p:txBody>
      </p:sp>
      <p:sp>
        <p:nvSpPr>
          <p:cNvPr id="12" name="Rectangles 11"/>
          <p:cNvSpPr/>
          <p:nvPr/>
        </p:nvSpPr>
        <p:spPr>
          <a:xfrm>
            <a:off x="929640" y="2889504"/>
            <a:ext cx="1520952" cy="100584"/>
          </a:xfrm>
          <a:prstGeom prst="rect">
            <a:avLst/>
          </a:prstGeom>
        </p:spPr>
        <p:txBody>
          <a:bodyPr wrap="none" lIns="0" tIns="0" rIns="0" bIns="0">
            <a:noAutofit/>
          </a:bodyPr>
          <a:p>
            <a:pPr indent="0">
              <a:spcBef>
                <a:spcPts val="210"/>
              </a:spcBef>
              <a:spcAft>
                <a:spcPts val="840"/>
              </a:spcAft>
            </a:pPr>
            <a:r>
              <a:rPr lang="en-US" sz="700">
                <a:solidFill>
                  <a:srgbClr val="545454"/>
                </a:solidFill>
                <a:latin typeface="Calibri" panose="020F0502020204030204"/>
              </a:rPr>
              <a:t>C# Windows Web Service</a:t>
            </a:r>
            <a:endParaRPr lang="en-US" sz="700">
              <a:solidFill>
                <a:srgbClr val="545454"/>
              </a:solidFill>
              <a:latin typeface="Calibri" panose="020F0502020204030204"/>
            </a:endParaRPr>
          </a:p>
        </p:txBody>
      </p:sp>
      <p:sp>
        <p:nvSpPr>
          <p:cNvPr id="13" name="Rectangles 12"/>
          <p:cNvSpPr/>
          <p:nvPr/>
        </p:nvSpPr>
        <p:spPr>
          <a:xfrm>
            <a:off x="569976" y="3212592"/>
            <a:ext cx="231648" cy="188976"/>
          </a:xfrm>
          <a:prstGeom prst="rect">
            <a:avLst/>
          </a:prstGeom>
        </p:spPr>
        <p:txBody>
          <a:bodyPr wrap="none" lIns="0" tIns="0" rIns="0" bIns="0">
            <a:noAutofit/>
          </a:bodyPr>
          <a:p>
            <a:pPr indent="0" algn="just"/>
            <a:r>
              <a:rPr lang="en-US" sz="2700" i="1" spc="-50">
                <a:solidFill>
                  <a:srgbClr val="45464E"/>
                </a:solidFill>
                <a:latin typeface="Calibri" panose="020F0502020204030204"/>
              </a:rPr>
              <a:t>&lt;x</a:t>
            </a:r>
            <a:endParaRPr lang="en-US" sz="2700" i="1" spc="-50">
              <a:solidFill>
                <a:srgbClr val="45464E"/>
              </a:solidFill>
              <a:latin typeface="Calibri" panose="020F0502020204030204"/>
            </a:endParaRPr>
          </a:p>
        </p:txBody>
      </p:sp>
      <p:sp>
        <p:nvSpPr>
          <p:cNvPr id="14" name="Rectangles 13"/>
          <p:cNvSpPr/>
          <p:nvPr/>
        </p:nvSpPr>
        <p:spPr>
          <a:xfrm>
            <a:off x="853440" y="3130296"/>
            <a:ext cx="3563112" cy="326136"/>
          </a:xfrm>
          <a:prstGeom prst="rect">
            <a:avLst/>
          </a:prstGeom>
        </p:spPr>
        <p:txBody>
          <a:bodyPr lIns="0" tIns="0" rIns="0" bIns="0">
            <a:noAutofit/>
          </a:bodyPr>
          <a:p>
            <a:pPr indent="0" algn="just">
              <a:lnSpc>
                <a:spcPts val="1270"/>
              </a:lnSpc>
              <a:spcBef>
                <a:spcPts val="840"/>
              </a:spcBef>
            </a:pPr>
            <a:r>
              <a:rPr lang="en-US" sz="750">
                <a:solidFill>
                  <a:srgbClr val="5E411D"/>
                </a:solidFill>
                <a:latin typeface="Constantia" panose="02030602050306030303"/>
              </a:rPr>
              <a:t>WCF </a:t>
            </a:r>
            <a:r>
              <a:rPr lang="en-US" sz="750">
                <a:solidFill>
                  <a:srgbClr val="45464E"/>
                </a:solidFill>
                <a:latin typeface="Constantia" panose="02030602050306030303"/>
              </a:rPr>
              <a:t>Service Application    </a:t>
            </a:r>
            <a:r>
              <a:rPr lang="en-US" sz="750">
                <a:solidFill>
                  <a:srgbClr val="016DC0"/>
                </a:solidFill>
                <a:latin typeface="Constantia" panose="02030602050306030303"/>
              </a:rPr>
              <a:t>^^9</a:t>
            </a:r>
            <a:endParaRPr lang="en-US" sz="750">
              <a:solidFill>
                <a:srgbClr val="016DC0"/>
              </a:solidFill>
              <a:latin typeface="Constantia" panose="02030602050306030303"/>
            </a:endParaRPr>
          </a:p>
          <a:p>
            <a:pPr indent="0" algn="just">
              <a:lnSpc>
                <a:spcPts val="1270"/>
              </a:lnSpc>
              <a:spcAft>
                <a:spcPts val="210"/>
              </a:spcAft>
            </a:pPr>
            <a:r>
              <a:rPr lang="en-US" sz="750">
                <a:solidFill>
                  <a:srgbClr val="747474"/>
                </a:solidFill>
                <a:latin typeface="Constantia" panose="02030602050306030303"/>
              </a:rPr>
              <a:t>A project for creating </a:t>
            </a:r>
            <a:r>
              <a:rPr lang="en-US" sz="750">
                <a:solidFill>
                  <a:srgbClr val="5E411D"/>
                </a:solidFill>
                <a:latin typeface="Constantia" panose="02030602050306030303"/>
              </a:rPr>
              <a:t>WCF </a:t>
            </a:r>
            <a:r>
              <a:rPr lang="en-US" sz="750">
                <a:solidFill>
                  <a:srgbClr val="747474"/>
                </a:solidFill>
                <a:latin typeface="Constantia" panose="02030602050306030303"/>
              </a:rPr>
              <a:t>Service Application that is hosted in IIS/WAS</a:t>
            </a:r>
            <a:endParaRPr lang="en-US" sz="750">
              <a:solidFill>
                <a:srgbClr val="747474"/>
              </a:solidFill>
              <a:latin typeface="Constantia" panose="02030602050306030303"/>
            </a:endParaRPr>
          </a:p>
        </p:txBody>
      </p:sp>
      <p:sp>
        <p:nvSpPr>
          <p:cNvPr id="15" name="Rectangles 14"/>
          <p:cNvSpPr/>
          <p:nvPr/>
        </p:nvSpPr>
        <p:spPr>
          <a:xfrm>
            <a:off x="929640" y="3547872"/>
            <a:ext cx="1520952" cy="100584"/>
          </a:xfrm>
          <a:prstGeom prst="rect">
            <a:avLst/>
          </a:prstGeom>
        </p:spPr>
        <p:txBody>
          <a:bodyPr wrap="none" lIns="0" tIns="0" rIns="0" bIns="0">
            <a:noAutofit/>
          </a:bodyPr>
          <a:p>
            <a:pPr indent="0">
              <a:spcBef>
                <a:spcPts val="210"/>
              </a:spcBef>
              <a:spcAft>
                <a:spcPts val="840"/>
              </a:spcAft>
            </a:pPr>
            <a:r>
              <a:rPr lang="en-US" sz="700">
                <a:solidFill>
                  <a:srgbClr val="545454"/>
                </a:solidFill>
                <a:latin typeface="Calibri" panose="020F0502020204030204"/>
              </a:rPr>
              <a:t>C# Windows Web Service</a:t>
            </a:r>
            <a:endParaRPr lang="en-US" sz="700">
              <a:solidFill>
                <a:srgbClr val="545454"/>
              </a:solidFill>
              <a:latin typeface="Calibri" panose="020F0502020204030204"/>
            </a:endParaRPr>
          </a:p>
        </p:txBody>
      </p:sp>
      <p:sp>
        <p:nvSpPr>
          <p:cNvPr id="16" name="Rectangles 15"/>
          <p:cNvSpPr/>
          <p:nvPr/>
        </p:nvSpPr>
        <p:spPr>
          <a:xfrm>
            <a:off x="853440" y="3819144"/>
            <a:ext cx="2974848" cy="509016"/>
          </a:xfrm>
          <a:prstGeom prst="rect">
            <a:avLst/>
          </a:prstGeom>
          <a:solidFill>
            <a:srgbClr val="E8EDFD"/>
          </a:solidFill>
        </p:spPr>
        <p:txBody>
          <a:bodyPr lIns="0" tIns="0" rIns="0" bIns="0">
            <a:noAutofit/>
          </a:bodyPr>
          <a:p>
            <a:pPr indent="0" algn="just">
              <a:spcBef>
                <a:spcPts val="840"/>
              </a:spcBef>
              <a:spcAft>
                <a:spcPts val="210"/>
              </a:spcAft>
            </a:pPr>
            <a:r>
              <a:rPr lang="en-US" sz="750">
                <a:solidFill>
                  <a:srgbClr val="5E411D"/>
                </a:solidFill>
                <a:latin typeface="Constantia" panose="02030602050306030303"/>
              </a:rPr>
              <a:t>WCF </a:t>
            </a:r>
            <a:r>
              <a:rPr lang="en-US" sz="750">
                <a:solidFill>
                  <a:srgbClr val="45464E"/>
                </a:solidFill>
                <a:latin typeface="Constantia" panose="02030602050306030303"/>
              </a:rPr>
              <a:t>Service Library</a:t>
            </a:r>
            <a:endParaRPr lang="en-US" sz="750">
              <a:solidFill>
                <a:srgbClr val="45464E"/>
              </a:solidFill>
              <a:latin typeface="Constantia" panose="02030602050306030303"/>
            </a:endParaRPr>
          </a:p>
          <a:p>
            <a:pPr marL="93980" indent="-76200">
              <a:lnSpc>
                <a:spcPts val="1680"/>
              </a:lnSpc>
              <a:spcAft>
                <a:spcPts val="210"/>
              </a:spcAft>
            </a:pPr>
            <a:r>
              <a:rPr lang="en-US" sz="750">
                <a:solidFill>
                  <a:srgbClr val="747474"/>
                </a:solidFill>
                <a:latin typeface="Constantia" panose="02030602050306030303"/>
              </a:rPr>
              <a:t>A project for creating a host-independent </a:t>
            </a:r>
            <a:r>
              <a:rPr lang="en-US" sz="750">
                <a:solidFill>
                  <a:srgbClr val="5E411D"/>
                </a:solidFill>
                <a:latin typeface="Constantia" panose="02030602050306030303"/>
              </a:rPr>
              <a:t>WCF </a:t>
            </a:r>
            <a:r>
              <a:rPr lang="en-US" sz="750">
                <a:solidFill>
                  <a:srgbClr val="747474"/>
                </a:solidFill>
                <a:latin typeface="Constantia" panose="02030602050306030303"/>
              </a:rPr>
              <a:t>service class library (.dll) </a:t>
            </a:r>
            <a:r>
              <a:rPr lang="en-US" sz="700">
                <a:solidFill>
                  <a:srgbClr val="45464E"/>
                </a:solidFill>
                <a:latin typeface="Calibri" panose="020F0502020204030204"/>
              </a:rPr>
              <a:t>C# Windows Library Web Service</a:t>
            </a:r>
            <a:endParaRPr lang="en-US" sz="700">
              <a:solidFill>
                <a:srgbClr val="45464E"/>
              </a:solidFill>
              <a:latin typeface="Calibri" panose="020F0502020204030204"/>
            </a:endParaRPr>
          </a:p>
        </p:txBody>
      </p:sp>
      <p:sp>
        <p:nvSpPr>
          <p:cNvPr id="17" name="Rectangles 16"/>
          <p:cNvSpPr/>
          <p:nvPr/>
        </p:nvSpPr>
        <p:spPr>
          <a:xfrm>
            <a:off x="853440" y="4447032"/>
            <a:ext cx="3563112" cy="518160"/>
          </a:xfrm>
          <a:prstGeom prst="rect">
            <a:avLst/>
          </a:prstGeom>
        </p:spPr>
        <p:txBody>
          <a:bodyPr lIns="0" tIns="0" rIns="0" bIns="0">
            <a:noAutofit/>
          </a:bodyPr>
          <a:p>
            <a:pPr indent="0" algn="just">
              <a:lnSpc>
                <a:spcPts val="1270"/>
              </a:lnSpc>
              <a:spcBef>
                <a:spcPts val="210"/>
              </a:spcBef>
            </a:pPr>
            <a:r>
              <a:rPr lang="en-US" sz="750">
                <a:solidFill>
                  <a:srgbClr val="5E411D"/>
                </a:solidFill>
                <a:latin typeface="Constantia" panose="02030602050306030303"/>
              </a:rPr>
              <a:t>WCF </a:t>
            </a:r>
            <a:r>
              <a:rPr lang="en-US" sz="750">
                <a:solidFill>
                  <a:srgbClr val="545454"/>
                </a:solidFill>
                <a:latin typeface="Constantia" panose="02030602050306030303"/>
              </a:rPr>
              <a:t>Service Application    </a:t>
            </a:r>
            <a:r>
              <a:rPr lang="en-US" sz="750">
                <a:solidFill>
                  <a:srgbClr val="016DC0"/>
                </a:solidFill>
                <a:latin typeface="Constantia" panose="02030602050306030303"/>
              </a:rPr>
              <a:t>^^9</a:t>
            </a:r>
            <a:endParaRPr lang="en-US" sz="750">
              <a:solidFill>
                <a:srgbClr val="016DC0"/>
              </a:solidFill>
              <a:latin typeface="Constantia" panose="02030602050306030303"/>
            </a:endParaRPr>
          </a:p>
          <a:p>
            <a:pPr indent="0" algn="just">
              <a:lnSpc>
                <a:spcPts val="1270"/>
              </a:lnSpc>
              <a:spcAft>
                <a:spcPts val="210"/>
              </a:spcAft>
            </a:pPr>
            <a:r>
              <a:rPr lang="en-US" sz="750">
                <a:solidFill>
                  <a:srgbClr val="747474"/>
                </a:solidFill>
                <a:latin typeface="Constantia" panose="02030602050306030303"/>
              </a:rPr>
              <a:t>A project for creating </a:t>
            </a:r>
            <a:r>
              <a:rPr lang="en-US" sz="750">
                <a:solidFill>
                  <a:srgbClr val="5E411D"/>
                </a:solidFill>
                <a:latin typeface="Constantia" panose="02030602050306030303"/>
              </a:rPr>
              <a:t>WCF </a:t>
            </a:r>
            <a:r>
              <a:rPr lang="en-US" sz="750">
                <a:solidFill>
                  <a:srgbClr val="747474"/>
                </a:solidFill>
                <a:latin typeface="Constantia" panose="02030602050306030303"/>
              </a:rPr>
              <a:t>Service Application that is hosted in IIS/WAS</a:t>
            </a:r>
            <a:endParaRPr lang="en-US" sz="750">
              <a:solidFill>
                <a:srgbClr val="747474"/>
              </a:solidFill>
              <a:latin typeface="Constantia" panose="02030602050306030303"/>
            </a:endParaRPr>
          </a:p>
          <a:p>
            <a:pPr marL="93980" indent="0">
              <a:spcAft>
                <a:spcPts val="840"/>
              </a:spcAft>
            </a:pPr>
            <a:r>
              <a:rPr lang="en-US" sz="700">
                <a:solidFill>
                  <a:srgbClr val="747474"/>
                </a:solidFill>
                <a:latin typeface="Calibri" panose="020F0502020204030204"/>
              </a:rPr>
              <a:t>Visual </a:t>
            </a:r>
            <a:r>
              <a:rPr lang="en-US" sz="700">
                <a:solidFill>
                  <a:srgbClr val="545454"/>
                </a:solidFill>
                <a:latin typeface="Calibri" panose="020F0502020204030204"/>
              </a:rPr>
              <a:t>Basic Windows Web</a:t>
            </a:r>
            <a:endParaRPr lang="en-US" sz="700">
              <a:solidFill>
                <a:srgbClr val="545454"/>
              </a:solidFill>
              <a:latin typeface="Calibri" panose="020F0502020204030204"/>
            </a:endParaRPr>
          </a:p>
        </p:txBody>
      </p:sp>
      <p:sp>
        <p:nvSpPr>
          <p:cNvPr id="18" name="Rectangles 17"/>
          <p:cNvSpPr/>
          <p:nvPr/>
        </p:nvSpPr>
        <p:spPr>
          <a:xfrm>
            <a:off x="853440" y="5105400"/>
            <a:ext cx="3563112" cy="326136"/>
          </a:xfrm>
          <a:prstGeom prst="rect">
            <a:avLst/>
          </a:prstGeom>
        </p:spPr>
        <p:txBody>
          <a:bodyPr lIns="0" tIns="0" rIns="0" bIns="0">
            <a:noAutofit/>
          </a:bodyPr>
          <a:p>
            <a:pPr indent="0" algn="just">
              <a:lnSpc>
                <a:spcPts val="1270"/>
              </a:lnSpc>
              <a:spcBef>
                <a:spcPts val="840"/>
              </a:spcBef>
            </a:pPr>
            <a:r>
              <a:rPr lang="en-US" sz="750">
                <a:solidFill>
                  <a:srgbClr val="5E411D"/>
                </a:solidFill>
                <a:latin typeface="Constantia" panose="02030602050306030303"/>
              </a:rPr>
              <a:t>WCF </a:t>
            </a:r>
            <a:r>
              <a:rPr lang="en-US" sz="750">
                <a:solidFill>
                  <a:srgbClr val="45464E"/>
                </a:solidFill>
                <a:latin typeface="Constantia" panose="02030602050306030303"/>
              </a:rPr>
              <a:t>Service Library    </a:t>
            </a:r>
            <a:r>
              <a:rPr lang="en-US" sz="750">
                <a:solidFill>
                  <a:srgbClr val="016DC0"/>
                </a:solidFill>
                <a:latin typeface="Constantia" panose="02030602050306030303"/>
              </a:rPr>
              <a:t>^^9</a:t>
            </a:r>
            <a:endParaRPr lang="en-US" sz="750">
              <a:solidFill>
                <a:srgbClr val="016DC0"/>
              </a:solidFill>
              <a:latin typeface="Constantia" panose="02030602050306030303"/>
            </a:endParaRPr>
          </a:p>
          <a:p>
            <a:pPr indent="0" algn="just">
              <a:lnSpc>
                <a:spcPts val="1270"/>
              </a:lnSpc>
            </a:pPr>
            <a:r>
              <a:rPr lang="en-US" sz="750">
                <a:solidFill>
                  <a:srgbClr val="747474"/>
                </a:solidFill>
                <a:latin typeface="Constantia" panose="02030602050306030303"/>
              </a:rPr>
              <a:t>A project for creating a host-independent </a:t>
            </a:r>
            <a:r>
              <a:rPr lang="en-US" sz="750">
                <a:solidFill>
                  <a:srgbClr val="5E411D"/>
                </a:solidFill>
                <a:latin typeface="Constantia" panose="02030602050306030303"/>
              </a:rPr>
              <a:t>WCF </a:t>
            </a:r>
            <a:r>
              <a:rPr lang="en-US" sz="750">
                <a:solidFill>
                  <a:srgbClr val="747474"/>
                </a:solidFill>
                <a:latin typeface="Constantia" panose="02030602050306030303"/>
              </a:rPr>
              <a:t>service class library (.dll)</a:t>
            </a:r>
            <a:endParaRPr lang="en-US" sz="750">
              <a:solidFill>
                <a:srgbClr val="747474"/>
              </a:solidFill>
              <a:latin typeface="Constantia" panose="02030602050306030303"/>
            </a:endParaRPr>
          </a:p>
        </p:txBody>
      </p:sp>
      <p:sp>
        <p:nvSpPr>
          <p:cNvPr id="19" name="Rectangles 18"/>
          <p:cNvSpPr/>
          <p:nvPr/>
        </p:nvSpPr>
        <p:spPr>
          <a:xfrm>
            <a:off x="4230624" y="5815584"/>
            <a:ext cx="216408" cy="106680"/>
          </a:xfrm>
          <a:prstGeom prst="rect">
            <a:avLst/>
          </a:prstGeom>
          <a:solidFill>
            <a:srgbClr val="E8EDFD"/>
          </a:solidFill>
        </p:spPr>
        <p:txBody>
          <a:bodyPr wrap="none" lIns="0" tIns="0" rIns="0" bIns="0">
            <a:noAutofit/>
          </a:bodyPr>
          <a:p>
            <a:pPr indent="0"/>
            <a:r>
              <a:rPr lang="en-US" sz="750">
                <a:solidFill>
                  <a:srgbClr val="45464E"/>
                </a:solidFill>
                <a:latin typeface="Constantia" panose="02030602050306030303"/>
              </a:rPr>
              <a:t>Next</a:t>
            </a:r>
            <a:endParaRPr lang="en-US" sz="750">
              <a:solidFill>
                <a:srgbClr val="45464E"/>
              </a:solidFill>
              <a:latin typeface="Constantia" panose="02030602050306030303"/>
            </a:endParaRPr>
          </a:p>
        </p:txBody>
      </p:sp>
      <p:sp>
        <p:nvSpPr>
          <p:cNvPr id="20" name="Rectangles 19"/>
          <p:cNvSpPr/>
          <p:nvPr/>
        </p:nvSpPr>
        <p:spPr>
          <a:xfrm>
            <a:off x="4270248"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74320" y="463296"/>
            <a:ext cx="4831080" cy="405384"/>
          </a:xfrm>
          <a:prstGeom prst="rect">
            <a:avLst/>
          </a:prstGeom>
        </p:spPr>
        <p:txBody>
          <a:bodyPr wrap="none" lIns="0" tIns="0" rIns="0" bIns="0">
            <a:noAutofit/>
          </a:bodyPr>
          <a:p>
            <a:pPr indent="0">
              <a:spcAft>
                <a:spcPts val="5250"/>
              </a:spcAft>
            </a:pPr>
            <a:r>
              <a:rPr lang="en-US" sz="4300">
                <a:latin typeface="Calibri" panose="020F0502020204030204"/>
              </a:rPr>
              <a:t>WCF Service Creation</a:t>
            </a:r>
            <a:endParaRPr lang="en-US" sz="4300">
              <a:latin typeface="Calibri" panose="020F0502020204030204"/>
            </a:endParaRPr>
          </a:p>
        </p:txBody>
      </p:sp>
      <p:sp>
        <p:nvSpPr>
          <p:cNvPr id="3" name="Rectangles 2"/>
          <p:cNvSpPr/>
          <p:nvPr/>
        </p:nvSpPr>
        <p:spPr>
          <a:xfrm>
            <a:off x="819912" y="1804416"/>
            <a:ext cx="3115056" cy="3953256"/>
          </a:xfrm>
          <a:prstGeom prst="rect">
            <a:avLst/>
          </a:prstGeom>
        </p:spPr>
        <p:txBody>
          <a:bodyPr lIns="0" tIns="0" rIns="0" bIns="0">
            <a:noAutofit/>
          </a:bodyPr>
          <a:p>
            <a:pPr marL="635635" indent="-609600">
              <a:lnSpc>
                <a:spcPts val="2665"/>
              </a:lnSpc>
              <a:spcBef>
                <a:spcPts val="5250"/>
              </a:spcBef>
              <a:spcAft>
                <a:spcPts val="630"/>
              </a:spcAft>
            </a:pPr>
            <a:r>
              <a:rPr lang="en-US" sz="2600">
                <a:latin typeface="Calibri" panose="020F0502020204030204"/>
              </a:rPr>
              <a:t>4.    One interface and one class gets added in the project.</a:t>
            </a:r>
            <a:endParaRPr lang="en-US" sz="2600">
              <a:latin typeface="Calibri" panose="020F0502020204030204"/>
            </a:endParaRPr>
          </a:p>
          <a:p>
            <a:pPr marL="635635" indent="-609600">
              <a:lnSpc>
                <a:spcPts val="2690"/>
              </a:lnSpc>
              <a:spcAft>
                <a:spcPts val="630"/>
              </a:spcAft>
            </a:pPr>
            <a:r>
              <a:rPr lang="en-US" sz="2600">
                <a:latin typeface="Calibri" panose="020F0502020204030204"/>
              </a:rPr>
              <a:t>5.    Check if the bindings and contracts mentioned properly in App.Config file</a:t>
            </a:r>
            <a:endParaRPr lang="en-US" sz="2600">
              <a:latin typeface="Calibri" panose="020F0502020204030204"/>
            </a:endParaRPr>
          </a:p>
          <a:p>
            <a:pPr indent="0" algn="just"/>
            <a:r>
              <a:rPr lang="en-US" sz="2600">
                <a:latin typeface="Calibri" panose="020F0502020204030204"/>
              </a:rPr>
              <a:t>6.    Test and execute</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188976" y="30480"/>
            <a:ext cx="6467856" cy="573024"/>
          </a:xfrm>
          <a:prstGeom prst="rect">
            <a:avLst/>
          </a:prstGeom>
        </p:spPr>
      </p:pic>
      <p:sp>
        <p:nvSpPr>
          <p:cNvPr id="3" name="Rectangles 2"/>
          <p:cNvSpPr/>
          <p:nvPr/>
        </p:nvSpPr>
        <p:spPr>
          <a:xfrm>
            <a:off x="45720" y="387096"/>
            <a:ext cx="103632" cy="1200912"/>
          </a:xfrm>
          <a:prstGeom prst="rect">
            <a:avLst/>
          </a:prstGeom>
          <a:solidFill>
            <a:srgbClr val="5D6B98"/>
          </a:solidFill>
        </p:spPr>
        <p:txBody>
          <a:bodyPr vert="vert" wrap="none" lIns="0" tIns="0" rIns="0" bIns="0">
            <a:noAutofit/>
          </a:bodyPr>
          <a:p>
            <a:pPr indent="0"/>
            <a:r>
              <a:rPr lang="en-US" sz="600">
                <a:solidFill>
                  <a:srgbClr val="D6E0F0"/>
                </a:solidFill>
                <a:latin typeface="Calibri" panose="020F0502020204030204"/>
              </a:rPr>
              <a:t>Data Sources Server Explorer Toolbox</a:t>
            </a:r>
            <a:endParaRPr lang="en-US" sz="600">
              <a:solidFill>
                <a:srgbClr val="D6E0F0"/>
              </a:solidFill>
              <a:latin typeface="Calibri" panose="020F0502020204030204"/>
            </a:endParaRPr>
          </a:p>
        </p:txBody>
      </p:sp>
      <p:sp>
        <p:nvSpPr>
          <p:cNvPr id="4" name="Rectangles 3"/>
          <p:cNvSpPr/>
          <p:nvPr/>
        </p:nvSpPr>
        <p:spPr>
          <a:xfrm>
            <a:off x="76200" y="27432"/>
            <a:ext cx="4218432" cy="106680"/>
          </a:xfrm>
          <a:prstGeom prst="rect">
            <a:avLst/>
          </a:prstGeom>
          <a:solidFill>
            <a:srgbClr val="D1DEEF"/>
          </a:solidFill>
        </p:spPr>
        <p:txBody>
          <a:bodyPr wrap="none" lIns="0" tIns="0" rIns="0" bIns="0">
            <a:noAutofit/>
          </a:bodyPr>
          <a:p>
            <a:pPr indent="0"/>
            <a:r>
              <a:rPr lang="en-US" sz="950" i="1" spc="-50">
                <a:solidFill>
                  <a:srgbClr val="834CC5"/>
                </a:solidFill>
                <a:latin typeface="Sylfaen" panose="010A0502050306030303"/>
              </a:rPr>
              <a:t>00</a:t>
            </a:r>
            <a:r>
              <a:rPr lang="en-US" sz="550">
                <a:solidFill>
                  <a:srgbClr val="834CC5"/>
                </a:solidFill>
                <a:latin typeface="Calibri" panose="020F0502020204030204"/>
              </a:rPr>
              <a:t> </a:t>
            </a:r>
            <a:r>
              <a:rPr lang="en-US" sz="550">
                <a:solidFill>
                  <a:srgbClr val="4D4160"/>
                </a:solidFill>
                <a:latin typeface="Calibri" panose="020F0502020204030204"/>
              </a:rPr>
              <a:t>File Edit View Git Project Build Debug Test Analyze Tools Extensions Window Help </a:t>
            </a:r>
            <a:r>
              <a:rPr lang="en-US" sz="550" u="sng">
                <a:solidFill>
                  <a:srgbClr val="888888"/>
                </a:solidFill>
                <a:latin typeface="Calibri" panose="020F0502020204030204"/>
              </a:rPr>
              <a:t>| Search (Ctrl+Q)</a:t>
            </a:r>
            <a:endParaRPr lang="en-US" sz="550" u="sng">
              <a:solidFill>
                <a:srgbClr val="888888"/>
              </a:solidFill>
              <a:latin typeface="Calibri" panose="020F0502020204030204"/>
            </a:endParaRPr>
          </a:p>
        </p:txBody>
      </p:sp>
      <p:sp>
        <p:nvSpPr>
          <p:cNvPr id="5" name="Rectangles 4"/>
          <p:cNvSpPr/>
          <p:nvPr/>
        </p:nvSpPr>
        <p:spPr>
          <a:xfrm>
            <a:off x="515112" y="210312"/>
            <a:ext cx="454152" cy="91440"/>
          </a:xfrm>
          <a:prstGeom prst="rect">
            <a:avLst/>
          </a:prstGeom>
          <a:solidFill>
            <a:srgbClr val="D1DEEF"/>
          </a:solidFill>
        </p:spPr>
        <p:txBody>
          <a:bodyPr wrap="none" lIns="0" tIns="0" rIns="0" bIns="0">
            <a:noAutofit/>
          </a:bodyPr>
          <a:p>
            <a:pPr indent="0"/>
            <a:r>
              <a:rPr lang="en-US" sz="750" cap="small">
                <a:solidFill>
                  <a:srgbClr val="4D4160"/>
                </a:solidFill>
                <a:latin typeface="Constantia" panose="02030602050306030303"/>
              </a:rPr>
              <a:t>® </a:t>
            </a:r>
            <a:r>
              <a:rPr lang="en-US" sz="750" cap="small">
                <a:solidFill>
                  <a:srgbClr val="1E1F38"/>
                </a:solidFill>
                <a:latin typeface="Constantia" panose="02030602050306030303"/>
              </a:rPr>
              <a:t>- </a:t>
            </a:r>
            <a:r>
              <a:rPr lang="en-US" sz="750" cap="small">
                <a:solidFill>
                  <a:srgbClr val="6E6A50"/>
                </a:solidFill>
                <a:latin typeface="Constantia" panose="02030602050306030303"/>
              </a:rPr>
              <a:t>eS </a:t>
            </a:r>
            <a:r>
              <a:rPr lang="en-US" sz="750" cap="small">
                <a:solidFill>
                  <a:srgbClr val="254D80"/>
                </a:solidFill>
                <a:latin typeface="Constantia" panose="02030602050306030303"/>
              </a:rPr>
              <a:t>B </a:t>
            </a:r>
            <a:r>
              <a:rPr lang="en-US" sz="750" cap="small">
                <a:solidFill>
                  <a:srgbClr val="4E79A4"/>
                </a:solidFill>
                <a:latin typeface="Constantia" panose="02030602050306030303"/>
              </a:rPr>
              <a:t>I</a:t>
            </a:r>
            <a:endParaRPr lang="en-US" sz="750" cap="small">
              <a:solidFill>
                <a:srgbClr val="4E79A4"/>
              </a:solidFill>
              <a:latin typeface="Constantia" panose="02030602050306030303"/>
            </a:endParaRPr>
          </a:p>
        </p:txBody>
      </p:sp>
      <p:graphicFrame>
        <p:nvGraphicFramePr>
          <p:cNvPr id="6" name="Table 5"/>
          <p:cNvGraphicFramePr>
            <a:graphicFrameLocks noGrp="1"/>
          </p:cNvGraphicFramePr>
          <p:nvPr/>
        </p:nvGraphicFramePr>
        <p:xfrm>
          <a:off x="173736" y="487680"/>
          <a:ext cx="4548632" cy="3063240"/>
        </p:xfrm>
        <a:graphic>
          <a:graphicData uri="http://schemas.openxmlformats.org/drawingml/2006/table">
            <a:tbl>
              <a:tblPr/>
              <a:tblGrid>
                <a:gridCol w="208280"/>
                <a:gridCol w="417576"/>
                <a:gridCol w="3922776"/>
              </a:tblGrid>
              <a:tr h="152400">
                <a:tc gridSpan="3">
                  <a:txBody>
                    <a:bodyPr>
                      <a:spAutoFit/>
                    </a:bodyPr>
                    <a:p>
                      <a:pPr indent="0"/>
                      <a:r>
                        <a:rPr lang="en-US" sz="700">
                          <a:solidFill>
                            <a:srgbClr val="7786A7"/>
                          </a:solidFill>
                          <a:latin typeface="Consolas" panose="020B0609020204030204"/>
                        </a:rPr>
                        <a:t>|</a:t>
                      </a:r>
                      <a:r>
                        <a:rPr lang="en-US" sz="550" b="1">
                          <a:solidFill>
                            <a:srgbClr val="545454"/>
                          </a:solidFill>
                          <a:latin typeface="Calibri" panose="020F0502020204030204"/>
                        </a:rPr>
                        <a:t>DemoServiceLibrary DemoServiceLibrary.lService! </a:t>
                      </a:r>
                      <a:r>
                        <a:rPr lang="en-US" sz="600">
                          <a:solidFill>
                            <a:srgbClr val="576286"/>
                          </a:solidFill>
                          <a:latin typeface="Sylfaen" panose="010A0502050306030303"/>
                        </a:rPr>
                        <a:t>»|(J</a:t>
                      </a:r>
                      <a:endParaRPr lang="en-US" sz="600">
                        <a:solidFill>
                          <a:srgbClr val="576286"/>
                        </a:solidFill>
                        <a:latin typeface="Sylfaen" panose="010A0502050306030303"/>
                      </a:endParaRPr>
                    </a:p>
                  </a:txBody>
                  <a:tcPr marL="0" marR="0" marT="0" marB="0" anchor="b">
                    <a:solidFill>
                      <a:srgbClr val="E8EDFD"/>
                    </a:solidFill>
                  </a:tcPr>
                </a:tc>
                <a:tc hMerge="1">
                  <a:tcPr marL="0" marR="0" marT="0" marB="0"/>
                </a:tc>
                <a:tc hMerge="1">
                  <a:tcPr marL="0" marR="0" marT="0" marB="0"/>
                </a:tc>
              </a:tr>
              <a:tr h="0">
                <a:tc>
                  <a:txBody>
                    <a:bodyPr>
                      <a:spAutoFit/>
                    </a:bodyPr>
                    <a:p>
                      <a:endParaRPr sz="600"/>
                    </a:p>
                  </a:txBody>
                  <a:tcPr marL="0" marR="0" marT="0" marB="0">
                    <a:solidFill>
                      <a:srgbClr val="E6E6E6"/>
                    </a:solidFill>
                  </a:tcPr>
                </a:tc>
                <a:tc gridSpan="2">
                  <a:txBody>
                    <a:bodyPr>
                      <a:spAutoFit/>
                    </a:bodyPr>
                    <a:p>
                      <a:pPr indent="0" algn="r"/>
                      <a:r>
                        <a:rPr lang="en-US" sz="550" b="1">
                          <a:solidFill>
                            <a:srgbClr val="747474"/>
                          </a:solidFill>
                          <a:latin typeface="Calibri" panose="020F0502020204030204"/>
                        </a:rPr>
                        <a:t>1^ </a:t>
                      </a:r>
                      <a:r>
                        <a:rPr lang="en-US" sz="700">
                          <a:solidFill>
                            <a:srgbClr val="9E9AE3"/>
                          </a:solidFill>
                          <a:latin typeface="Consolas" panose="020B0609020204030204"/>
                        </a:rPr>
                        <a:t>Busing </a:t>
                      </a:r>
                      <a:r>
                        <a:rPr lang="en-US" sz="700">
                          <a:solidFill>
                            <a:srgbClr val="A6A4A6"/>
                          </a:solidFill>
                          <a:latin typeface="Consolas" panose="020B0609020204030204"/>
                        </a:rPr>
                        <a:t>System; </a:t>
                      </a:r>
                      <a:r>
                        <a:rPr lang="en-US" sz="600">
                          <a:solidFill>
                            <a:srgbClr val="747474"/>
                          </a:solidFill>
                          <a:latin typeface="Sylfaen" panose="010A0502050306030303"/>
                        </a:rPr>
                        <a:t>1</a:t>
                      </a:r>
                      <a:endParaRPr lang="en-US" sz="600">
                        <a:solidFill>
                          <a:srgbClr val="747474"/>
                        </a:solidFill>
                        <a:latin typeface="Sylfaen" panose="010A0502050306030303"/>
                      </a:endParaRPr>
                    </a:p>
                  </a:txBody>
                  <a:tcPr marL="0" marR="0" marT="0" marB="0"/>
                </a:tc>
                <a:tc hMerge="1">
                  <a:tcPr marL="0" marR="0" marT="0" marB="0"/>
                </a:tc>
              </a:tr>
              <a:tr h="0">
                <a:tc>
                  <a:txBody>
                    <a:bodyPr>
                      <a:spAutoFit/>
                    </a:bodyPr>
                    <a:p>
                      <a:endParaRPr sz="6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2</a:t>
                      </a:r>
                      <a:endParaRPr lang="en-US" sz="550" b="1">
                        <a:solidFill>
                          <a:srgbClr val="408EA2"/>
                        </a:solidFill>
                        <a:latin typeface="Calibri" panose="020F0502020204030204"/>
                      </a:endParaRPr>
                    </a:p>
                  </a:txBody>
                  <a:tcPr marL="0" marR="0" marT="0" marB="0" anchor="b"/>
                </a:tc>
                <a:tc>
                  <a:txBody>
                    <a:bodyPr>
                      <a:spAutoFit/>
                    </a:bodyPr>
                    <a:p>
                      <a:pPr indent="0"/>
                      <a:r>
                        <a:rPr lang="en-US" sz="700">
                          <a:solidFill>
                            <a:srgbClr val="9E9AE3"/>
                          </a:solidFill>
                          <a:latin typeface="Consolas" panose="020B0609020204030204"/>
                        </a:rPr>
                        <a:t>using </a:t>
                      </a:r>
                      <a:r>
                        <a:rPr lang="en-US" sz="700">
                          <a:solidFill>
                            <a:srgbClr val="A6A4A6"/>
                          </a:solidFill>
                          <a:latin typeface="Consolas" panose="020B0609020204030204"/>
                        </a:rPr>
                        <a:t>System.Collections.Generic;</a:t>
                      </a:r>
                      <a:endParaRPr lang="en-US" sz="700">
                        <a:solidFill>
                          <a:srgbClr val="A6A4A6"/>
                        </a:solidFill>
                        <a:latin typeface="Consolas" panose="020B0609020204030204"/>
                      </a:endParaRPr>
                    </a:p>
                  </a:txBody>
                  <a:tcPr marL="0" marR="0" marT="0" marB="0"/>
                </a:tc>
              </a:tr>
              <a:tr h="0">
                <a:tc>
                  <a:txBody>
                    <a:bodyPr>
                      <a:spAutoFit/>
                    </a:bodyPr>
                    <a:p>
                      <a:endParaRPr sz="6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3</a:t>
                      </a:r>
                      <a:endParaRPr lang="en-US" sz="550" b="1">
                        <a:solidFill>
                          <a:srgbClr val="408EA2"/>
                        </a:solidFill>
                        <a:latin typeface="Calibri" panose="020F0502020204030204"/>
                      </a:endParaRPr>
                    </a:p>
                  </a:txBody>
                  <a:tcPr marL="0" marR="0" marT="0" marB="0"/>
                </a:tc>
                <a:tc>
                  <a:txBody>
                    <a:bodyPr>
                      <a:spAutoFit/>
                    </a:bodyPr>
                    <a:p>
                      <a:pPr indent="0"/>
                      <a:r>
                        <a:rPr lang="en-US" sz="700">
                          <a:solidFill>
                            <a:srgbClr val="9E9AE3"/>
                          </a:solidFill>
                          <a:latin typeface="Consolas" panose="020B0609020204030204"/>
                        </a:rPr>
                        <a:t>using </a:t>
                      </a:r>
                      <a:r>
                        <a:rPr lang="en-US" sz="700">
                          <a:solidFill>
                            <a:srgbClr val="A6A4A6"/>
                          </a:solidFill>
                          <a:latin typeface="Consolas" panose="020B0609020204030204"/>
                        </a:rPr>
                        <a:t>System.Linq;</a:t>
                      </a:r>
                      <a:endParaRPr lang="en-US" sz="700">
                        <a:solidFill>
                          <a:srgbClr val="A6A4A6"/>
                        </a:solidFill>
                        <a:latin typeface="Consolas" panose="020B0609020204030204"/>
                      </a:endParaRPr>
                    </a:p>
                  </a:txBody>
                  <a:tcPr marL="0" marR="0" marT="0" marB="0"/>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5584AC"/>
                          </a:solidFill>
                          <a:latin typeface="Calibri" panose="020F0502020204030204"/>
                        </a:rPr>
                        <a:t>4</a:t>
                      </a:r>
                      <a:endParaRPr lang="en-US" sz="550" b="1">
                        <a:solidFill>
                          <a:srgbClr val="5584AC"/>
                        </a:solidFill>
                        <a:latin typeface="Calibri" panose="020F0502020204030204"/>
                      </a:endParaRPr>
                    </a:p>
                  </a:txBody>
                  <a:tcPr marL="0" marR="0" marT="0" marB="0"/>
                </a:tc>
                <a:tc>
                  <a:txBody>
                    <a:bodyPr>
                      <a:spAutoFit/>
                    </a:bodyPr>
                    <a:p>
                      <a:pPr indent="0"/>
                      <a:r>
                        <a:rPr lang="en-US" sz="700">
                          <a:solidFill>
                            <a:srgbClr val="1812B5"/>
                          </a:solidFill>
                          <a:latin typeface="Consolas" panose="020B0609020204030204"/>
                        </a:rPr>
                        <a:t>using </a:t>
                      </a:r>
                      <a:r>
                        <a:rPr lang="en-US" sz="700">
                          <a:latin typeface="Consolas" panose="020B0609020204030204"/>
                        </a:rPr>
                        <a:t>System.Runtime.Serialization;</a:t>
                      </a:r>
                      <a:endParaRPr lang="en-US" sz="700">
                        <a:latin typeface="Consolas" panose="020B0609020204030204"/>
                      </a:endParaRPr>
                    </a:p>
                  </a:txBody>
                  <a:tcPr marL="0" marR="0" marT="0" marB="0"/>
                </a:tc>
              </a:tr>
              <a:tr h="0">
                <a:tc>
                  <a:txBody>
                    <a:bodyPr>
                      <a:spAutoFit/>
                    </a:bodyPr>
                    <a:p>
                      <a:endParaRPr sz="600"/>
                    </a:p>
                  </a:txBody>
                  <a:tcPr marL="0" marR="0" marT="0" marB="0">
                    <a:solidFill>
                      <a:srgbClr val="E6E6E6"/>
                    </a:solidFill>
                  </a:tcPr>
                </a:tc>
                <a:tc>
                  <a:txBody>
                    <a:bodyPr>
                      <a:spAutoFit/>
                    </a:bodyPr>
                    <a:p>
                      <a:pPr indent="0" algn="ctr"/>
                      <a:r>
                        <a:rPr lang="en-US" sz="550" b="1">
                          <a:solidFill>
                            <a:srgbClr val="4E79A4"/>
                          </a:solidFill>
                          <a:latin typeface="Calibri" panose="020F0502020204030204"/>
                        </a:rPr>
                        <a:t>5</a:t>
                      </a:r>
                      <a:endParaRPr lang="en-US" sz="550" b="1">
                        <a:solidFill>
                          <a:srgbClr val="4E79A4"/>
                        </a:solidFill>
                        <a:latin typeface="Calibri" panose="020F0502020204030204"/>
                      </a:endParaRPr>
                    </a:p>
                  </a:txBody>
                  <a:tcPr marL="0" marR="0" marT="0" marB="0"/>
                </a:tc>
                <a:tc>
                  <a:txBody>
                    <a:bodyPr>
                      <a:spAutoFit/>
                    </a:bodyPr>
                    <a:p>
                      <a:pPr indent="0"/>
                      <a:r>
                        <a:rPr lang="en-US" sz="700">
                          <a:solidFill>
                            <a:srgbClr val="150D9E"/>
                          </a:solidFill>
                          <a:latin typeface="Consolas" panose="020B0609020204030204"/>
                        </a:rPr>
                        <a:t>using </a:t>
                      </a:r>
                      <a:r>
                        <a:rPr lang="en-US" sz="700">
                          <a:latin typeface="Consolas" panose="020B0609020204030204"/>
                        </a:rPr>
                        <a:t>System.ServiceModel;</a:t>
                      </a:r>
                      <a:endParaRPr lang="en-US" sz="700">
                        <a:latin typeface="Consolas" panose="020B0609020204030204"/>
                      </a:endParaRPr>
                    </a:p>
                  </a:txBody>
                  <a:tcPr marL="0" marR="0" marT="0" marB="0"/>
                </a:tc>
              </a:tr>
              <a:tr h="155448">
                <a:tc>
                  <a:txBody>
                    <a:bodyPr>
                      <a:spAutoFit/>
                    </a:bodyPr>
                    <a:p>
                      <a:endParaRPr sz="8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6</a:t>
                      </a:r>
                      <a:endParaRPr lang="en-US" sz="550" b="1">
                        <a:solidFill>
                          <a:srgbClr val="408EA2"/>
                        </a:solidFill>
                        <a:latin typeface="Calibri" panose="020F0502020204030204"/>
                      </a:endParaRPr>
                    </a:p>
                  </a:txBody>
                  <a:tcPr marL="0" marR="0" marT="0" marB="0" anchor="ctr"/>
                </a:tc>
                <a:tc>
                  <a:txBody>
                    <a:bodyPr>
                      <a:spAutoFit/>
                    </a:bodyPr>
                    <a:p>
                      <a:pPr indent="0"/>
                      <a:r>
                        <a:rPr lang="en-US" sz="700">
                          <a:solidFill>
                            <a:srgbClr val="9E9AE3"/>
                          </a:solidFill>
                          <a:latin typeface="Consolas" panose="020B0609020204030204"/>
                        </a:rPr>
                        <a:t>using </a:t>
                      </a:r>
                      <a:r>
                        <a:rPr lang="en-US" sz="700">
                          <a:solidFill>
                            <a:srgbClr val="A6A4A6"/>
                          </a:solidFill>
                          <a:latin typeface="Consolas" panose="020B0609020204030204"/>
                        </a:rPr>
                        <a:t>System.Text;</a:t>
                      </a:r>
                      <a:endParaRPr lang="en-US" sz="700">
                        <a:solidFill>
                          <a:srgbClr val="A6A4A6"/>
                        </a:solidFill>
                        <a:latin typeface="Consolas" panose="020B0609020204030204"/>
                      </a:endParaRPr>
                    </a:p>
                  </a:txBody>
                  <a:tcPr marL="0" marR="0" marT="0" marB="0"/>
                </a:tc>
              </a:tr>
              <a:tr h="155448">
                <a:tc>
                  <a:txBody>
                    <a:bodyPr>
                      <a:spAutoFit/>
                    </a:bodyPr>
                    <a:p>
                      <a:endParaRPr sz="8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8</a:t>
                      </a:r>
                      <a:endParaRPr lang="en-US" sz="550" b="1">
                        <a:solidFill>
                          <a:srgbClr val="408EA2"/>
                        </a:solidFill>
                        <a:latin typeface="Calibri" panose="020F0502020204030204"/>
                      </a:endParaRPr>
                    </a:p>
                  </a:txBody>
                  <a:tcPr marL="0" marR="0" marT="0" marB="0" anchor="b"/>
                </a:tc>
                <a:tc>
                  <a:txBody>
                    <a:bodyPr>
                      <a:spAutoFit/>
                    </a:bodyPr>
                    <a:p>
                      <a:pPr indent="0"/>
                      <a:r>
                        <a:rPr lang="en-US" sz="700">
                          <a:solidFill>
                            <a:srgbClr val="1812B5"/>
                          </a:solidFill>
                          <a:latin typeface="Consolas" panose="020B0609020204030204"/>
                        </a:rPr>
                        <a:t>namespace </a:t>
                      </a:r>
                      <a:r>
                        <a:rPr lang="en-US" sz="700">
                          <a:latin typeface="Consolas" panose="020B0609020204030204"/>
                        </a:rPr>
                        <a:t>DemoServiceLibrary</a:t>
                      </a:r>
                      <a:endParaRPr lang="en-US" sz="700">
                        <a:latin typeface="Consolas" panose="020B0609020204030204"/>
                      </a:endParaRPr>
                    </a:p>
                  </a:txBody>
                  <a:tcPr marL="0" marR="0" marT="0" marB="0" anchor="b"/>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9</a:t>
                      </a:r>
                      <a:endParaRPr lang="en-US" sz="550" b="1">
                        <a:solidFill>
                          <a:srgbClr val="408EA2"/>
                        </a:solidFill>
                        <a:latin typeface="Calibri" panose="020F0502020204030204"/>
                      </a:endParaRPr>
                    </a:p>
                  </a:txBody>
                  <a:tcPr marL="0" marR="0" marT="0" marB="0"/>
                </a:tc>
                <a:tc>
                  <a:txBody>
                    <a:bodyPr>
                      <a:spAutoFit/>
                    </a:bodyPr>
                    <a:p>
                      <a:pPr indent="0"/>
                      <a:r>
                        <a:rPr lang="en-US" sz="700">
                          <a:latin typeface="Consolas" panose="020B0609020204030204"/>
                        </a:rPr>
                        <a:t>{</a:t>
                      </a:r>
                      <a:endParaRPr lang="en-US" sz="700">
                        <a:latin typeface="Consolas" panose="020B0609020204030204"/>
                      </a:endParaRPr>
                    </a:p>
                  </a:txBody>
                  <a:tcPr marL="0" marR="0" marT="0" marB="0"/>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10</a:t>
                      </a:r>
                      <a:endParaRPr lang="en-US" sz="550" b="1">
                        <a:solidFill>
                          <a:srgbClr val="408EA2"/>
                        </a:solidFill>
                        <a:latin typeface="Calibri" panose="020F0502020204030204"/>
                      </a:endParaRPr>
                    </a:p>
                  </a:txBody>
                  <a:tcPr marL="0" marR="0" marT="0" marB="0" anchor="b"/>
                </a:tc>
                <a:tc>
                  <a:txBody>
                    <a:bodyPr>
                      <a:spAutoFit/>
                    </a:bodyPr>
                    <a:p>
                      <a:pPr marL="228600" indent="0"/>
                      <a:r>
                        <a:rPr lang="en-US" sz="700">
                          <a:solidFill>
                            <a:srgbClr val="1B7721"/>
                          </a:solidFill>
                          <a:latin typeface="Consolas" panose="020B0609020204030204"/>
                        </a:rPr>
                        <a:t>// NOTE: You can use the "Rename" command on the "Refactor" menu to change t</a:t>
                      </a:r>
                      <a:endParaRPr lang="en-US" sz="700">
                        <a:solidFill>
                          <a:srgbClr val="1B7721"/>
                        </a:solidFill>
                        <a:latin typeface="Consolas" panose="020B0609020204030204"/>
                      </a:endParaRPr>
                    </a:p>
                  </a:txBody>
                  <a:tcPr marL="0" marR="0" marT="0" marB="0" anchor="b"/>
                </a:tc>
              </a:tr>
              <a:tr h="0">
                <a:tc>
                  <a:txBody>
                    <a:bodyPr>
                      <a:spAutoFit/>
                    </a:bodyPr>
                    <a:p>
                      <a:endParaRPr sz="6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11</a:t>
                      </a:r>
                      <a:endParaRPr lang="en-US" sz="550" b="1">
                        <a:solidFill>
                          <a:srgbClr val="408EA2"/>
                        </a:solidFill>
                        <a:latin typeface="Calibri" panose="020F0502020204030204"/>
                      </a:endParaRPr>
                    </a:p>
                  </a:txBody>
                  <a:tcPr marL="0" marR="0" marT="0" marB="0" anchor="b"/>
                </a:tc>
                <a:tc>
                  <a:txBody>
                    <a:bodyPr>
                      <a:spAutoFit/>
                    </a:bodyPr>
                    <a:p>
                      <a:pPr marL="228600" indent="0"/>
                      <a:r>
                        <a:rPr lang="en-US" sz="700">
                          <a:solidFill>
                            <a:srgbClr val="445F68"/>
                          </a:solidFill>
                          <a:latin typeface="Consolas" panose="020B0609020204030204"/>
                        </a:rPr>
                        <a:t>[ServiceContract]</a:t>
                      </a:r>
                      <a:endParaRPr lang="en-US" sz="700">
                        <a:solidFill>
                          <a:srgbClr val="445F68"/>
                        </a:solidFill>
                        <a:latin typeface="Consolas" panose="020B0609020204030204"/>
                      </a:endParaRPr>
                    </a:p>
                  </a:txBody>
                  <a:tcPr marL="0" marR="0" marT="0" marB="0"/>
                </a:tc>
              </a:tr>
              <a:tr h="0">
                <a:tc>
                  <a:txBody>
                    <a:bodyPr>
                      <a:spAutoFit/>
                    </a:bodyPr>
                    <a:p>
                      <a:endParaRPr sz="400"/>
                    </a:p>
                  </a:txBody>
                  <a:tcPr marL="0" marR="0" marT="0" marB="0">
                    <a:solidFill>
                      <a:srgbClr val="E6E6E6"/>
                    </a:solidFill>
                  </a:tcPr>
                </a:tc>
                <a:tc>
                  <a:txBody>
                    <a:bodyPr>
                      <a:spAutoFit/>
                    </a:bodyPr>
                    <a:p>
                      <a:endParaRPr sz="400"/>
                    </a:p>
                  </a:txBody>
                  <a:tcPr marL="0" marR="0" marT="0" marB="0"/>
                </a:tc>
                <a:tc>
                  <a:txBody>
                    <a:bodyPr>
                      <a:spAutoFit/>
                    </a:bodyPr>
                    <a:p>
                      <a:pPr marL="228600" indent="0"/>
                      <a:r>
                        <a:rPr lang="en-US" sz="550">
                          <a:solidFill>
                            <a:srgbClr val="A6A4A6"/>
                          </a:solidFill>
                          <a:latin typeface="Calibri" panose="020F0502020204030204"/>
                        </a:rPr>
                        <a:t>1 reference</a:t>
                      </a:r>
                      <a:endParaRPr lang="en-US" sz="550">
                        <a:solidFill>
                          <a:srgbClr val="A6A4A6"/>
                        </a:solidFill>
                        <a:latin typeface="Calibri" panose="020F0502020204030204"/>
                      </a:endParaRPr>
                    </a:p>
                  </a:txBody>
                  <a:tcPr marL="0" marR="0" marT="0" marB="0"/>
                </a:tc>
              </a:tr>
              <a:tr h="0">
                <a:tc>
                  <a:txBody>
                    <a:bodyPr>
                      <a:spAutoFit/>
                    </a:bodyPr>
                    <a:p>
                      <a:pPr indent="0"/>
                      <a:r>
                        <a:rPr lang="en-US" sz="700">
                          <a:solidFill>
                            <a:srgbClr val="006498"/>
                          </a:solidFill>
                          <a:latin typeface="Consolas" panose="020B0609020204030204"/>
                        </a:rPr>
                        <a:t>111</a:t>
                      </a:r>
                      <a:endParaRPr lang="en-US" sz="700">
                        <a:solidFill>
                          <a:srgbClr val="006498"/>
                        </a:solidFill>
                        <a:latin typeface="Consolas" panose="020B0609020204030204"/>
                      </a:endParaRPr>
                    </a:p>
                  </a:txBody>
                  <a:tcPr marL="0" marR="0" marT="0" marB="0" anchor="b">
                    <a:solidFill>
                      <a:srgbClr val="E6E6E6"/>
                    </a:solidFill>
                  </a:tcPr>
                </a:tc>
                <a:tc>
                  <a:txBody>
                    <a:bodyPr>
                      <a:spAutoFit/>
                    </a:bodyPr>
                    <a:p>
                      <a:pPr indent="0" algn="ctr"/>
                      <a:r>
                        <a:rPr lang="en-US" sz="550" b="1">
                          <a:solidFill>
                            <a:srgbClr val="408EA2"/>
                          </a:solidFill>
                          <a:latin typeface="Calibri" panose="020F0502020204030204"/>
                        </a:rPr>
                        <a:t>12</a:t>
                      </a:r>
                      <a:endParaRPr lang="en-US" sz="550" b="1">
                        <a:solidFill>
                          <a:srgbClr val="408EA2"/>
                        </a:solidFill>
                        <a:latin typeface="Calibri" panose="020F0502020204030204"/>
                      </a:endParaRPr>
                    </a:p>
                  </a:txBody>
                  <a:tcPr marL="0" marR="0" marT="0" marB="0" anchor="b"/>
                </a:tc>
                <a:tc>
                  <a:txBody>
                    <a:bodyPr>
                      <a:spAutoFit/>
                    </a:bodyPr>
                    <a:p>
                      <a:pPr marL="228600" indent="0"/>
                      <a:r>
                        <a:rPr lang="en-US" sz="700">
                          <a:solidFill>
                            <a:srgbClr val="1812B5"/>
                          </a:solidFill>
                          <a:latin typeface="Consolas" panose="020B0609020204030204"/>
                        </a:rPr>
                        <a:t>public interface </a:t>
                      </a:r>
                      <a:r>
                        <a:rPr lang="en-US" sz="700">
                          <a:solidFill>
                            <a:srgbClr val="408EA2"/>
                          </a:solidFill>
                          <a:latin typeface="Consolas" panose="020B0609020204030204"/>
                        </a:rPr>
                        <a:t>IServicel</a:t>
                      </a:r>
                      <a:endParaRPr lang="en-US" sz="700">
                        <a:solidFill>
                          <a:srgbClr val="408EA2"/>
                        </a:solidFill>
                        <a:latin typeface="Consolas" panose="020B0609020204030204"/>
                      </a:endParaRPr>
                    </a:p>
                  </a:txBody>
                  <a:tcPr marL="0" marR="0" marT="0" marB="0" anchor="b"/>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5584AC"/>
                          </a:solidFill>
                          <a:latin typeface="Calibri" panose="020F0502020204030204"/>
                        </a:rPr>
                        <a:t>13</a:t>
                      </a:r>
                      <a:endParaRPr lang="en-US" sz="550" b="1">
                        <a:solidFill>
                          <a:srgbClr val="5584AC"/>
                        </a:solidFill>
                        <a:latin typeface="Calibri" panose="020F0502020204030204"/>
                      </a:endParaRPr>
                    </a:p>
                  </a:txBody>
                  <a:tcPr marL="0" marR="0" marT="0" marB="0" anchor="b"/>
                </a:tc>
                <a:tc>
                  <a:txBody>
                    <a:bodyPr>
                      <a:spAutoFit/>
                    </a:bodyPr>
                    <a:p>
                      <a:pPr marL="228600" indent="0"/>
                      <a:r>
                        <a:rPr lang="en-US" sz="700">
                          <a:solidFill>
                            <a:srgbClr val="1C1929"/>
                          </a:solidFill>
                          <a:latin typeface="Consolas" panose="020B0609020204030204"/>
                        </a:rPr>
                        <a:t>{</a:t>
                      </a:r>
                      <a:endParaRPr lang="en-US" sz="700">
                        <a:solidFill>
                          <a:srgbClr val="1C1929"/>
                        </a:solidFill>
                        <a:latin typeface="Consolas" panose="020B0609020204030204"/>
                      </a:endParaRPr>
                    </a:p>
                  </a:txBody>
                  <a:tcPr marL="0" marR="0" marT="0" marB="0" anchor="b"/>
                </a:tc>
              </a:tr>
              <a:tr h="0">
                <a:tc>
                  <a:txBody>
                    <a:bodyPr>
                      <a:spAutoFit/>
                    </a:bodyPr>
                    <a:p>
                      <a:endParaRPr sz="600"/>
                    </a:p>
                  </a:txBody>
                  <a:tcPr marL="0" marR="0" marT="0" marB="0">
                    <a:solidFill>
                      <a:srgbClr val="E6E6E6"/>
                    </a:solidFill>
                  </a:tcPr>
                </a:tc>
                <a:tc>
                  <a:txBody>
                    <a:bodyPr>
                      <a:spAutoFit/>
                    </a:bodyPr>
                    <a:p>
                      <a:pPr indent="0" algn="ctr"/>
                      <a:r>
                        <a:rPr lang="en-US" sz="550" b="1">
                          <a:solidFill>
                            <a:srgbClr val="5584AC"/>
                          </a:solidFill>
                          <a:latin typeface="Calibri" panose="020F0502020204030204"/>
                        </a:rPr>
                        <a:t>14</a:t>
                      </a:r>
                      <a:endParaRPr lang="en-US" sz="550" b="1">
                        <a:solidFill>
                          <a:srgbClr val="5584AC"/>
                        </a:solidFill>
                        <a:latin typeface="Calibri" panose="020F0502020204030204"/>
                      </a:endParaRPr>
                    </a:p>
                  </a:txBody>
                  <a:tcPr marL="0" marR="0" marT="0" marB="0"/>
                </a:tc>
                <a:tc>
                  <a:txBody>
                    <a:bodyPr>
                      <a:spAutoFit/>
                    </a:bodyPr>
                    <a:p>
                      <a:pPr marL="419100" indent="0"/>
                      <a:r>
                        <a:rPr lang="en-US" sz="700">
                          <a:solidFill>
                            <a:srgbClr val="445F68"/>
                          </a:solidFill>
                          <a:latin typeface="Consolas" panose="020B0609020204030204"/>
                        </a:rPr>
                        <a:t>[OperationContract]</a:t>
                      </a:r>
                      <a:endParaRPr lang="en-US" sz="700">
                        <a:solidFill>
                          <a:srgbClr val="445F68"/>
                        </a:solidFill>
                        <a:latin typeface="Consolas" panose="020B0609020204030204"/>
                      </a:endParaRPr>
                    </a:p>
                  </a:txBody>
                  <a:tcPr marL="0" marR="0" marT="0" marB="0"/>
                </a:tc>
              </a:tr>
              <a:tr h="0">
                <a:tc>
                  <a:txBody>
                    <a:bodyPr>
                      <a:spAutoFit/>
                    </a:bodyPr>
                    <a:p>
                      <a:endParaRPr sz="400"/>
                    </a:p>
                  </a:txBody>
                  <a:tcPr marL="0" marR="0" marT="0" marB="0">
                    <a:solidFill>
                      <a:srgbClr val="E6E6E6"/>
                    </a:solidFill>
                  </a:tcPr>
                </a:tc>
                <a:tc>
                  <a:txBody>
                    <a:bodyPr>
                      <a:spAutoFit/>
                    </a:bodyPr>
                    <a:p>
                      <a:endParaRPr sz="400"/>
                    </a:p>
                  </a:txBody>
                  <a:tcPr marL="0" marR="0" marT="0" marB="0"/>
                </a:tc>
                <a:tc>
                  <a:txBody>
                    <a:bodyPr>
                      <a:spAutoFit/>
                    </a:bodyPr>
                    <a:p>
                      <a:pPr marL="419100" indent="0"/>
                      <a:r>
                        <a:rPr lang="en-US" sz="550">
                          <a:solidFill>
                            <a:srgbClr val="A6A4A6"/>
                          </a:solidFill>
                          <a:latin typeface="Calibri" panose="020F0502020204030204"/>
                        </a:rPr>
                        <a:t>1 reference</a:t>
                      </a:r>
                      <a:endParaRPr lang="en-US" sz="550">
                        <a:solidFill>
                          <a:srgbClr val="A6A4A6"/>
                        </a:solidFill>
                        <a:latin typeface="Calibri" panose="020F0502020204030204"/>
                      </a:endParaRPr>
                    </a:p>
                  </a:txBody>
                  <a:tcPr marL="0" marR="0" marT="0" marB="0"/>
                </a:tc>
              </a:tr>
              <a:tr h="0">
                <a:tc>
                  <a:txBody>
                    <a:bodyPr>
                      <a:spAutoFit/>
                    </a:bodyPr>
                    <a:p>
                      <a:pPr indent="0"/>
                      <a:r>
                        <a:rPr lang="en-US" sz="700">
                          <a:solidFill>
                            <a:srgbClr val="006498"/>
                          </a:solidFill>
                          <a:latin typeface="Consolas" panose="020B0609020204030204"/>
                        </a:rPr>
                        <a:t>111</a:t>
                      </a:r>
                      <a:endParaRPr lang="en-US" sz="700">
                        <a:solidFill>
                          <a:srgbClr val="006498"/>
                        </a:solidFill>
                        <a:latin typeface="Consolas" panose="020B0609020204030204"/>
                      </a:endParaRPr>
                    </a:p>
                  </a:txBody>
                  <a:tcPr marL="0" marR="0" marT="0" marB="0" anchor="b">
                    <a:solidFill>
                      <a:srgbClr val="E6E6E6"/>
                    </a:solidFill>
                  </a:tcPr>
                </a:tc>
                <a:tc>
                  <a:txBody>
                    <a:bodyPr>
                      <a:spAutoFit/>
                    </a:bodyPr>
                    <a:p>
                      <a:pPr indent="0" algn="ctr"/>
                      <a:r>
                        <a:rPr lang="en-US" sz="550" b="1">
                          <a:solidFill>
                            <a:srgbClr val="408EA2"/>
                          </a:solidFill>
                          <a:latin typeface="Calibri" panose="020F0502020204030204"/>
                        </a:rPr>
                        <a:t>15</a:t>
                      </a:r>
                      <a:endParaRPr lang="en-US" sz="550" b="1">
                        <a:solidFill>
                          <a:srgbClr val="408EA2"/>
                        </a:solidFill>
                        <a:latin typeface="Calibri" panose="020F0502020204030204"/>
                      </a:endParaRPr>
                    </a:p>
                  </a:txBody>
                  <a:tcPr marL="0" marR="0" marT="0" marB="0"/>
                </a:tc>
                <a:tc>
                  <a:txBody>
                    <a:bodyPr>
                      <a:spAutoFit/>
                    </a:bodyPr>
                    <a:p>
                      <a:pPr marL="419100" indent="0"/>
                      <a:r>
                        <a:rPr lang="en-US" sz="700">
                          <a:solidFill>
                            <a:srgbClr val="1812B5"/>
                          </a:solidFill>
                          <a:latin typeface="Consolas" panose="020B0609020204030204"/>
                        </a:rPr>
                        <a:t>string </a:t>
                      </a:r>
                      <a:r>
                        <a:rPr lang="en-US" sz="700">
                          <a:solidFill>
                            <a:srgbClr val="2C3569"/>
                          </a:solidFill>
                          <a:latin typeface="Consolas" panose="020B0609020204030204"/>
                        </a:rPr>
                        <a:t>GetDataCint value);</a:t>
                      </a:r>
                      <a:endParaRPr lang="en-US" sz="700">
                        <a:solidFill>
                          <a:srgbClr val="2C3569"/>
                        </a:solidFill>
                        <a:latin typeface="Consolas" panose="020B0609020204030204"/>
                      </a:endParaRPr>
                    </a:p>
                  </a:txBody>
                  <a:tcPr marL="0" marR="0" marT="0" marB="0"/>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16</a:t>
                      </a:r>
                      <a:endParaRPr lang="en-US" sz="550" b="1">
                        <a:solidFill>
                          <a:srgbClr val="408EA2"/>
                        </a:solidFill>
                        <a:latin typeface="Calibri" panose="020F0502020204030204"/>
                      </a:endParaRPr>
                    </a:p>
                  </a:txBody>
                  <a:tcPr marL="0" marR="0" marT="0" marB="0" anchor="b"/>
                </a:tc>
                <a:tc>
                  <a:txBody>
                    <a:bodyPr>
                      <a:spAutoFit/>
                    </a:bodyPr>
                    <a:p>
                      <a:endParaRPr sz="500"/>
                    </a:p>
                  </a:txBody>
                  <a:tcPr marL="0" marR="0" marT="0" marB="0"/>
                </a:tc>
              </a:tr>
              <a:tr h="0">
                <a:tc>
                  <a:txBody>
                    <a:bodyPr>
                      <a:spAutoFit/>
                    </a:bodyPr>
                    <a:p>
                      <a:endParaRPr sz="6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17</a:t>
                      </a:r>
                      <a:endParaRPr lang="en-US" sz="550" b="1">
                        <a:solidFill>
                          <a:srgbClr val="408EA2"/>
                        </a:solidFill>
                        <a:latin typeface="Calibri" panose="020F0502020204030204"/>
                      </a:endParaRPr>
                    </a:p>
                  </a:txBody>
                  <a:tcPr marL="0" marR="0" marT="0" marB="0" anchor="b"/>
                </a:tc>
                <a:tc>
                  <a:txBody>
                    <a:bodyPr>
                      <a:spAutoFit/>
                    </a:bodyPr>
                    <a:p>
                      <a:pPr marL="419100" indent="0"/>
                      <a:r>
                        <a:rPr lang="en-US" sz="700">
                          <a:solidFill>
                            <a:srgbClr val="445F68"/>
                          </a:solidFill>
                          <a:latin typeface="Consolas" panose="020B0609020204030204"/>
                        </a:rPr>
                        <a:t>[OperationContract]</a:t>
                      </a:r>
                      <a:endParaRPr lang="en-US" sz="700">
                        <a:solidFill>
                          <a:srgbClr val="445F68"/>
                        </a:solidFill>
                        <a:latin typeface="Consolas" panose="020B0609020204030204"/>
                      </a:endParaRPr>
                    </a:p>
                  </a:txBody>
                  <a:tcPr marL="0" marR="0" marT="0" marB="0" anchor="b"/>
                </a:tc>
              </a:tr>
              <a:tr h="0">
                <a:tc>
                  <a:txBody>
                    <a:bodyPr>
                      <a:spAutoFit/>
                    </a:bodyPr>
                    <a:p>
                      <a:endParaRPr sz="400"/>
                    </a:p>
                  </a:txBody>
                  <a:tcPr marL="0" marR="0" marT="0" marB="0">
                    <a:solidFill>
                      <a:srgbClr val="E6E6E6"/>
                    </a:solidFill>
                  </a:tcPr>
                </a:tc>
                <a:tc>
                  <a:txBody>
                    <a:bodyPr>
                      <a:spAutoFit/>
                    </a:bodyPr>
                    <a:p>
                      <a:endParaRPr sz="400"/>
                    </a:p>
                  </a:txBody>
                  <a:tcPr marL="0" marR="0" marT="0" marB="0"/>
                </a:tc>
                <a:tc>
                  <a:txBody>
                    <a:bodyPr>
                      <a:spAutoFit/>
                    </a:bodyPr>
                    <a:p>
                      <a:pPr marL="419100" indent="0"/>
                      <a:r>
                        <a:rPr lang="en-US" sz="600">
                          <a:solidFill>
                            <a:srgbClr val="A6A4A6"/>
                          </a:solidFill>
                          <a:latin typeface="Constantia" panose="02030602050306030303"/>
                        </a:rPr>
                        <a:t>1</a:t>
                      </a:r>
                      <a:r>
                        <a:rPr lang="en-US" sz="550">
                          <a:solidFill>
                            <a:srgbClr val="A6A4A6"/>
                          </a:solidFill>
                          <a:latin typeface="Calibri" panose="020F0502020204030204"/>
                        </a:rPr>
                        <a:t> reference</a:t>
                      </a:r>
                      <a:endParaRPr lang="en-US" sz="550">
                        <a:solidFill>
                          <a:srgbClr val="A6A4A6"/>
                        </a:solidFill>
                        <a:latin typeface="Calibri" panose="020F0502020204030204"/>
                      </a:endParaRPr>
                    </a:p>
                  </a:txBody>
                  <a:tcPr marL="0" marR="0" marT="0" marB="0"/>
                </a:tc>
              </a:tr>
              <a:tr h="0">
                <a:tc>
                  <a:txBody>
                    <a:bodyPr>
                      <a:spAutoFit/>
                    </a:bodyPr>
                    <a:p>
                      <a:pPr indent="0"/>
                      <a:r>
                        <a:rPr lang="en-US" sz="700">
                          <a:solidFill>
                            <a:srgbClr val="006498"/>
                          </a:solidFill>
                          <a:latin typeface="Consolas" panose="020B0609020204030204"/>
                        </a:rPr>
                        <a:t>111</a:t>
                      </a:r>
                      <a:endParaRPr lang="en-US" sz="700">
                        <a:solidFill>
                          <a:srgbClr val="006498"/>
                        </a:solidFill>
                        <a:latin typeface="Consolas" panose="020B0609020204030204"/>
                      </a:endParaRPr>
                    </a:p>
                  </a:txBody>
                  <a:tcPr marL="0" marR="0" marT="0" marB="0" anchor="ctr">
                    <a:solidFill>
                      <a:srgbClr val="E6E6E6"/>
                    </a:solidFill>
                  </a:tcPr>
                </a:tc>
                <a:tc>
                  <a:txBody>
                    <a:bodyPr>
                      <a:spAutoFit/>
                    </a:bodyPr>
                    <a:p>
                      <a:pPr indent="0" algn="ctr"/>
                      <a:r>
                        <a:rPr lang="en-US" sz="550" b="1">
                          <a:solidFill>
                            <a:srgbClr val="5584AC"/>
                          </a:solidFill>
                          <a:latin typeface="Calibri" panose="020F0502020204030204"/>
                        </a:rPr>
                        <a:t>18</a:t>
                      </a:r>
                      <a:endParaRPr lang="en-US" sz="550" b="1">
                        <a:solidFill>
                          <a:srgbClr val="5584AC"/>
                        </a:solidFill>
                        <a:latin typeface="Calibri" panose="020F0502020204030204"/>
                      </a:endParaRPr>
                    </a:p>
                  </a:txBody>
                  <a:tcPr marL="0" marR="0" marT="0" marB="0" anchor="ctr"/>
                </a:tc>
                <a:tc>
                  <a:txBody>
                    <a:bodyPr>
                      <a:spAutoFit/>
                    </a:bodyPr>
                    <a:p>
                      <a:pPr marL="419100" indent="0"/>
                      <a:r>
                        <a:rPr lang="en-US" sz="700">
                          <a:solidFill>
                            <a:srgbClr val="408EA2"/>
                          </a:solidFill>
                          <a:latin typeface="Consolas" panose="020B0609020204030204"/>
                        </a:rPr>
                        <a:t>CompositeType </a:t>
                      </a:r>
                      <a:r>
                        <a:rPr lang="en-US" sz="700">
                          <a:solidFill>
                            <a:srgbClr val="6E6A50"/>
                          </a:solidFill>
                          <a:latin typeface="Consolas" panose="020B0609020204030204"/>
                        </a:rPr>
                        <a:t>GetDataUsingDataContract(CompositeType </a:t>
                      </a:r>
                      <a:r>
                        <a:rPr lang="en-US" sz="700">
                          <a:solidFill>
                            <a:srgbClr val="2C3569"/>
                          </a:solidFill>
                          <a:latin typeface="Consolas" panose="020B0609020204030204"/>
                        </a:rPr>
                        <a:t>composite)</a:t>
                      </a:r>
                      <a:r>
                        <a:rPr lang="en-US" sz="700">
                          <a:latin typeface="Consolas" panose="020B0609020204030204"/>
                        </a:rPr>
                        <a:t>;</a:t>
                      </a:r>
                      <a:endParaRPr lang="en-US" sz="700">
                        <a:latin typeface="Consolas" panose="020B0609020204030204"/>
                      </a:endParaRPr>
                    </a:p>
                  </a:txBody>
                  <a:tcPr marL="0" marR="0" marT="0" marB="0"/>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19</a:t>
                      </a:r>
                      <a:endParaRPr lang="en-US" sz="550" b="1">
                        <a:solidFill>
                          <a:srgbClr val="408EA2"/>
                        </a:solidFill>
                        <a:latin typeface="Calibri" panose="020F0502020204030204"/>
                      </a:endParaRPr>
                    </a:p>
                  </a:txBody>
                  <a:tcPr marL="0" marR="0" marT="0" marB="0"/>
                </a:tc>
                <a:tc>
                  <a:txBody>
                    <a:bodyPr>
                      <a:spAutoFit/>
                    </a:bodyPr>
                    <a:p>
                      <a:endParaRPr sz="500"/>
                    </a:p>
                  </a:txBody>
                  <a:tcPr marL="0" marR="0" marT="0" marB="0"/>
                </a:tc>
              </a:tr>
              <a:tr h="0">
                <a:tc>
                  <a:txBody>
                    <a:bodyPr>
                      <a:spAutoFit/>
                    </a:bodyPr>
                    <a:p>
                      <a:endParaRPr sz="6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20</a:t>
                      </a:r>
                      <a:endParaRPr lang="en-US" sz="550" b="1">
                        <a:solidFill>
                          <a:srgbClr val="408EA2"/>
                        </a:solidFill>
                        <a:latin typeface="Calibri" panose="020F0502020204030204"/>
                      </a:endParaRPr>
                    </a:p>
                  </a:txBody>
                  <a:tcPr marL="0" marR="0" marT="0" marB="0" anchor="b"/>
                </a:tc>
                <a:tc>
                  <a:txBody>
                    <a:bodyPr>
                      <a:spAutoFit/>
                    </a:bodyPr>
                    <a:p>
                      <a:pPr marL="419100" indent="0"/>
                      <a:r>
                        <a:rPr lang="en-US" sz="700">
                          <a:solidFill>
                            <a:srgbClr val="1B7721"/>
                          </a:solidFill>
                          <a:latin typeface="Consolas" panose="020B0609020204030204"/>
                        </a:rPr>
                        <a:t>// TODO: Add your service operations here</a:t>
                      </a:r>
                      <a:endParaRPr lang="en-US" sz="700">
                        <a:solidFill>
                          <a:srgbClr val="1B7721"/>
                        </a:solidFill>
                        <a:latin typeface="Consolas" panose="020B0609020204030204"/>
                      </a:endParaRPr>
                    </a:p>
                  </a:txBody>
                  <a:tcPr marL="0" marR="0" marT="0" marB="0"/>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668EA8"/>
                          </a:solidFill>
                          <a:latin typeface="Calibri" panose="020F0502020204030204"/>
                        </a:rPr>
                        <a:t>21</a:t>
                      </a:r>
                      <a:endParaRPr lang="en-US" sz="550" b="1">
                        <a:solidFill>
                          <a:srgbClr val="668EA8"/>
                        </a:solidFill>
                        <a:latin typeface="Calibri" panose="020F0502020204030204"/>
                      </a:endParaRPr>
                    </a:p>
                  </a:txBody>
                  <a:tcPr marL="0" marR="0" marT="0" marB="0" anchor="b"/>
                </a:tc>
                <a:tc>
                  <a:txBody>
                    <a:bodyPr>
                      <a:spAutoFit/>
                    </a:bodyPr>
                    <a:p>
                      <a:pPr marL="228600" indent="0"/>
                      <a:r>
                        <a:rPr lang="en-US" sz="700">
                          <a:solidFill>
                            <a:srgbClr val="1C1929"/>
                          </a:solidFill>
                          <a:latin typeface="Consolas" panose="020B0609020204030204"/>
                        </a:rPr>
                        <a:t>&gt;</a:t>
                      </a:r>
                      <a:endParaRPr lang="en-US" sz="700">
                        <a:solidFill>
                          <a:srgbClr val="1C1929"/>
                        </a:solidFill>
                        <a:latin typeface="Consolas" panose="020B0609020204030204"/>
                      </a:endParaRPr>
                    </a:p>
                  </a:txBody>
                  <a:tcPr marL="0" marR="0" marT="0" marB="0"/>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22</a:t>
                      </a:r>
                      <a:endParaRPr lang="en-US" sz="550" b="1">
                        <a:solidFill>
                          <a:srgbClr val="408EA2"/>
                        </a:solidFill>
                        <a:latin typeface="Calibri" panose="020F0502020204030204"/>
                      </a:endParaRPr>
                    </a:p>
                  </a:txBody>
                  <a:tcPr marL="0" marR="0" marT="0" marB="0" anchor="b"/>
                </a:tc>
                <a:tc>
                  <a:txBody>
                    <a:bodyPr>
                      <a:spAutoFit/>
                    </a:bodyPr>
                    <a:p>
                      <a:endParaRPr sz="500"/>
                    </a:p>
                  </a:txBody>
                  <a:tcPr marL="0" marR="0" marT="0" marB="0"/>
                </a:tc>
              </a:tr>
              <a:tr h="0">
                <a:tc>
                  <a:txBody>
                    <a:bodyPr>
                      <a:spAutoFit/>
                    </a:bodyPr>
                    <a:p>
                      <a:endParaRPr sz="600"/>
                    </a:p>
                  </a:txBody>
                  <a:tcPr marL="0" marR="0" marT="0" marB="0">
                    <a:solidFill>
                      <a:srgbClr val="E6E6E6"/>
                    </a:solidFill>
                  </a:tcPr>
                </a:tc>
                <a:tc>
                  <a:txBody>
                    <a:bodyPr>
                      <a:spAutoFit/>
                    </a:bodyPr>
                    <a:p>
                      <a:pPr indent="0" algn="r"/>
                      <a:r>
                        <a:rPr lang="en-US" sz="550" b="1">
                          <a:solidFill>
                            <a:srgbClr val="5584AC"/>
                          </a:solidFill>
                          <a:latin typeface="Calibri" panose="020F0502020204030204"/>
                        </a:rPr>
                        <a:t>23 </a:t>
                      </a:r>
                      <a:r>
                        <a:rPr lang="en-US" sz="550">
                          <a:solidFill>
                            <a:srgbClr val="5584AC"/>
                          </a:solidFill>
                          <a:latin typeface="Calibri" panose="020F0502020204030204"/>
                        </a:rPr>
                        <a:t>E</a:t>
                      </a:r>
                      <a:endParaRPr lang="en-US" sz="550">
                        <a:solidFill>
                          <a:srgbClr val="5584AC"/>
                        </a:solidFill>
                        <a:latin typeface="Calibri" panose="020F0502020204030204"/>
                      </a:endParaRPr>
                    </a:p>
                  </a:txBody>
                  <a:tcPr marL="0" marR="0" marT="0" marB="0" anchor="b"/>
                </a:tc>
                <a:tc>
                  <a:txBody>
                    <a:bodyPr>
                      <a:spAutoFit/>
                    </a:bodyPr>
                    <a:p>
                      <a:pPr marL="228600" indent="0"/>
                      <a:r>
                        <a:rPr lang="en-US" sz="700">
                          <a:solidFill>
                            <a:srgbClr val="1B7721"/>
                          </a:solidFill>
                          <a:latin typeface="Consolas" panose="020B0609020204030204"/>
                        </a:rPr>
                        <a:t>// Use a data contract as illustrated in the sample below to add composite t</a:t>
                      </a:r>
                      <a:endParaRPr lang="en-US" sz="700">
                        <a:solidFill>
                          <a:srgbClr val="1B7721"/>
                        </a:solidFill>
                        <a:latin typeface="Consolas" panose="020B0609020204030204"/>
                      </a:endParaRPr>
                    </a:p>
                  </a:txBody>
                  <a:tcPr marL="0" marR="0" marT="0" marB="0" anchor="b"/>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668EA8"/>
                          </a:solidFill>
                          <a:latin typeface="Calibri" panose="020F0502020204030204"/>
                        </a:rPr>
                        <a:t>24</a:t>
                      </a:r>
                      <a:endParaRPr lang="en-US" sz="550" b="1">
                        <a:solidFill>
                          <a:srgbClr val="668EA8"/>
                        </a:solidFill>
                        <a:latin typeface="Calibri" panose="020F0502020204030204"/>
                      </a:endParaRPr>
                    </a:p>
                  </a:txBody>
                  <a:tcPr marL="0" marR="0" marT="0" marB="0"/>
                </a:tc>
                <a:tc>
                  <a:txBody>
                    <a:bodyPr>
                      <a:spAutoFit/>
                    </a:bodyPr>
                    <a:p>
                      <a:pPr marL="228600" indent="0"/>
                      <a:r>
                        <a:rPr lang="en-US" sz="700">
                          <a:solidFill>
                            <a:srgbClr val="1B7721"/>
                          </a:solidFill>
                          <a:latin typeface="Consolas" panose="020B0609020204030204"/>
                        </a:rPr>
                        <a:t>// You can add XSD files into the project. After building the project, you c&lt;</a:t>
                      </a:r>
                      <a:endParaRPr lang="en-US" sz="700">
                        <a:solidFill>
                          <a:srgbClr val="1B7721"/>
                        </a:solidFill>
                        <a:latin typeface="Consolas" panose="020B0609020204030204"/>
                      </a:endParaRPr>
                    </a:p>
                  </a:txBody>
                  <a:tcPr marL="0" marR="0" marT="0" marB="0"/>
                </a:tc>
              </a:tr>
              <a:tr h="0">
                <a:tc>
                  <a:txBody>
                    <a:bodyPr>
                      <a:spAutoFit/>
                    </a:bodyPr>
                    <a:p>
                      <a:endParaRPr sz="500"/>
                    </a:p>
                  </a:txBody>
                  <a:tcPr marL="0" marR="0" marT="0" marB="0">
                    <a:solidFill>
                      <a:srgbClr val="E6E6E6"/>
                    </a:solidFill>
                  </a:tcPr>
                </a:tc>
                <a:tc>
                  <a:txBody>
                    <a:bodyPr>
                      <a:spAutoFit/>
                    </a:bodyPr>
                    <a:p>
                      <a:pPr indent="0" algn="ctr"/>
                      <a:r>
                        <a:rPr lang="en-US" sz="550" b="1">
                          <a:solidFill>
                            <a:srgbClr val="408EA2"/>
                          </a:solidFill>
                          <a:latin typeface="Calibri" panose="020F0502020204030204"/>
                        </a:rPr>
                        <a:t>25</a:t>
                      </a:r>
                      <a:endParaRPr lang="en-US" sz="550" b="1">
                        <a:solidFill>
                          <a:srgbClr val="408EA2"/>
                        </a:solidFill>
                        <a:latin typeface="Calibri" panose="020F0502020204030204"/>
                      </a:endParaRPr>
                    </a:p>
                  </a:txBody>
                  <a:tcPr marL="0" marR="0" marT="0" marB="0"/>
                </a:tc>
                <a:tc>
                  <a:txBody>
                    <a:bodyPr>
                      <a:spAutoFit/>
                    </a:bodyPr>
                    <a:p>
                      <a:pPr marL="228600" indent="0"/>
                      <a:r>
                        <a:rPr lang="en-US" sz="700">
                          <a:solidFill>
                            <a:srgbClr val="445F68"/>
                          </a:solidFill>
                          <a:latin typeface="Consolas" panose="020B0609020204030204"/>
                        </a:rPr>
                        <a:t>[DataContract]</a:t>
                      </a:r>
                      <a:endParaRPr lang="en-US" sz="700">
                        <a:solidFill>
                          <a:srgbClr val="445F68"/>
                        </a:solidFill>
                        <a:latin typeface="Consolas" panose="020B0609020204030204"/>
                      </a:endParaRPr>
                    </a:p>
                  </a:txBody>
                  <a:tcPr marL="0" marR="0" marT="0" marB="0"/>
                </a:tc>
              </a:tr>
              <a:tr h="0">
                <a:tc gridSpan="2">
                  <a:txBody>
                    <a:bodyPr>
                      <a:spAutoFit/>
                    </a:bodyPr>
                    <a:p>
                      <a:endParaRPr sz="500"/>
                    </a:p>
                  </a:txBody>
                  <a:tcPr marL="0" marR="0" marT="0" marB="0">
                    <a:solidFill>
                      <a:srgbClr val="E8EDFD"/>
                    </a:solidFill>
                  </a:tcPr>
                </a:tc>
                <a:tc hMerge="1">
                  <a:tcPr marL="0" marR="0" marT="0" marB="0"/>
                </a:tc>
                <a:tc>
                  <a:txBody>
                    <a:bodyPr>
                      <a:spAutoFit/>
                    </a:bodyPr>
                    <a:p>
                      <a:endParaRPr sz="500"/>
                    </a:p>
                  </a:txBody>
                  <a:tcPr marL="0" marR="0" marT="0" marB="0">
                    <a:solidFill>
                      <a:srgbClr val="E6E6E6"/>
                    </a:solidFill>
                  </a:tcPr>
                </a:tc>
              </a:tr>
            </a:tbl>
          </a:graphicData>
        </a:graphic>
      </p:graphicFrame>
      <p:sp>
        <p:nvSpPr>
          <p:cNvPr id="7" name="Rectangles 6"/>
          <p:cNvSpPr/>
          <p:nvPr/>
        </p:nvSpPr>
        <p:spPr>
          <a:xfrm>
            <a:off x="5175504" y="579120"/>
            <a:ext cx="237744" cy="85344"/>
          </a:xfrm>
          <a:prstGeom prst="rect">
            <a:avLst/>
          </a:prstGeom>
          <a:solidFill>
            <a:srgbClr val="D1DEEF"/>
          </a:solidFill>
        </p:spPr>
        <p:txBody>
          <a:bodyPr wrap="none" lIns="0" tIns="0" rIns="0" bIns="0">
            <a:noAutofit/>
          </a:bodyPr>
          <a:p>
            <a:pPr indent="0"/>
            <a:r>
              <a:rPr lang="en-US" sz="750">
                <a:solidFill>
                  <a:srgbClr val="4D4160"/>
                </a:solidFill>
                <a:latin typeface="Constantia" panose="02030602050306030303"/>
              </a:rPr>
              <a:t>© </a:t>
            </a:r>
            <a:r>
              <a:rPr lang="en-US" sz="750">
                <a:solidFill>
                  <a:srgbClr val="1E1F38"/>
                </a:solidFill>
                <a:latin typeface="Constantia" panose="02030602050306030303"/>
              </a:rPr>
              <a:t>-;</a:t>
            </a:r>
            <a:endParaRPr lang="en-US" sz="750">
              <a:solidFill>
                <a:srgbClr val="1E1F38"/>
              </a:solidFill>
              <a:latin typeface="Constantia" panose="02030602050306030303"/>
            </a:endParaRPr>
          </a:p>
        </p:txBody>
      </p:sp>
      <p:sp>
        <p:nvSpPr>
          <p:cNvPr id="8" name="Rectangles 7"/>
          <p:cNvSpPr/>
          <p:nvPr/>
        </p:nvSpPr>
        <p:spPr>
          <a:xfrm>
            <a:off x="5480304" y="554736"/>
            <a:ext cx="426720" cy="109728"/>
          </a:xfrm>
          <a:prstGeom prst="rect">
            <a:avLst/>
          </a:prstGeom>
          <a:solidFill>
            <a:srgbClr val="D1DEEF"/>
          </a:solidFill>
        </p:spPr>
        <p:txBody>
          <a:bodyPr wrap="none" lIns="0" tIns="0" rIns="0" bIns="0">
            <a:noAutofit/>
          </a:bodyPr>
          <a:p>
            <a:pPr indent="0"/>
            <a:r>
              <a:rPr lang="en-US" sz="750">
                <a:solidFill>
                  <a:srgbClr val="45464E"/>
                </a:solidFill>
                <a:latin typeface="Constantia" panose="02030602050306030303"/>
              </a:rPr>
              <a:t>O00</a:t>
            </a:r>
            <a:endParaRPr lang="en-US" sz="750">
              <a:solidFill>
                <a:srgbClr val="45464E"/>
              </a:solidFill>
              <a:latin typeface="Constantia" panose="02030602050306030303"/>
            </a:endParaRPr>
          </a:p>
        </p:txBody>
      </p:sp>
      <p:sp>
        <p:nvSpPr>
          <p:cNvPr id="9" name="Rectangles 8"/>
          <p:cNvSpPr/>
          <p:nvPr/>
        </p:nvSpPr>
        <p:spPr>
          <a:xfrm>
            <a:off x="4639056" y="713232"/>
            <a:ext cx="926592" cy="91440"/>
          </a:xfrm>
          <a:prstGeom prst="rect">
            <a:avLst/>
          </a:prstGeom>
        </p:spPr>
        <p:txBody>
          <a:bodyPr wrap="none" lIns="0" tIns="0" rIns="0" bIns="0">
            <a:noAutofit/>
          </a:bodyPr>
          <a:p>
            <a:pPr indent="0"/>
            <a:r>
              <a:rPr lang="en-US" sz="550">
                <a:solidFill>
                  <a:srgbClr val="888888"/>
                </a:solidFill>
                <a:latin typeface="Calibri" panose="020F0502020204030204"/>
              </a:rPr>
              <a:t>Search Solution Explorer (Ctrl+;)</a:t>
            </a:r>
            <a:endParaRPr lang="en-US" sz="550">
              <a:solidFill>
                <a:srgbClr val="888888"/>
              </a:solidFill>
              <a:latin typeface="Calibri" panose="020F0502020204030204"/>
            </a:endParaRPr>
          </a:p>
        </p:txBody>
      </p:sp>
      <p:sp>
        <p:nvSpPr>
          <p:cNvPr id="10" name="Rectangles 9"/>
          <p:cNvSpPr/>
          <p:nvPr/>
        </p:nvSpPr>
        <p:spPr>
          <a:xfrm>
            <a:off x="4663440" y="829056"/>
            <a:ext cx="1493520" cy="109728"/>
          </a:xfrm>
          <a:prstGeom prst="rect">
            <a:avLst/>
          </a:prstGeom>
        </p:spPr>
        <p:txBody>
          <a:bodyPr wrap="none" lIns="0" tIns="0" rIns="0" bIns="0">
            <a:noAutofit/>
          </a:bodyPr>
          <a:p>
            <a:pPr indent="0"/>
            <a:r>
              <a:rPr lang="en-US" sz="550">
                <a:solidFill>
                  <a:srgbClr val="63428D"/>
                </a:solidFill>
                <a:latin typeface="Calibri" panose="020F0502020204030204"/>
              </a:rPr>
              <a:t>E&amp;4 </a:t>
            </a:r>
            <a:r>
              <a:rPr lang="en-US" sz="550">
                <a:solidFill>
                  <a:srgbClr val="545454"/>
                </a:solidFill>
                <a:latin typeface="Calibri" panose="020F0502020204030204"/>
              </a:rPr>
              <a:t>Solution 'DemoServiceLibrary' </a:t>
            </a:r>
            <a:r>
              <a:rPr lang="en-US" sz="550">
                <a:solidFill>
                  <a:srgbClr val="332F38"/>
                </a:solidFill>
                <a:latin typeface="Calibri" panose="020F0502020204030204"/>
              </a:rPr>
              <a:t>(1 </a:t>
            </a:r>
            <a:r>
              <a:rPr lang="en-US" sz="550">
                <a:solidFill>
                  <a:srgbClr val="545454"/>
                </a:solidFill>
                <a:latin typeface="Calibri" panose="020F0502020204030204"/>
              </a:rPr>
              <a:t>of 1 project)</a:t>
            </a:r>
            <a:endParaRPr lang="en-US" sz="550">
              <a:solidFill>
                <a:srgbClr val="545454"/>
              </a:solidFill>
              <a:latin typeface="Calibri" panose="020F0502020204030204"/>
            </a:endParaRPr>
          </a:p>
        </p:txBody>
      </p:sp>
      <p:sp>
        <p:nvSpPr>
          <p:cNvPr id="11" name="Rectangles 10"/>
          <p:cNvSpPr/>
          <p:nvPr/>
        </p:nvSpPr>
        <p:spPr>
          <a:xfrm>
            <a:off x="4748784" y="944880"/>
            <a:ext cx="835152" cy="103632"/>
          </a:xfrm>
          <a:prstGeom prst="rect">
            <a:avLst/>
          </a:prstGeom>
          <a:solidFill>
            <a:srgbClr val="D1DEEF"/>
          </a:solidFill>
        </p:spPr>
        <p:txBody>
          <a:bodyPr wrap="none" lIns="0" tIns="0" rIns="0" bIns="0">
            <a:noAutofit/>
          </a:bodyPr>
          <a:p>
            <a:pPr indent="0" algn="r"/>
            <a:r>
              <a:rPr lang="en-US" sz="600">
                <a:solidFill>
                  <a:srgbClr val="1E1F38"/>
                </a:solidFill>
                <a:latin typeface="Calibri" panose="020F0502020204030204"/>
              </a:rPr>
              <a:t>DemoServiceLibrary</a:t>
            </a:r>
            <a:endParaRPr lang="en-US" sz="600">
              <a:solidFill>
                <a:srgbClr val="1E1F38"/>
              </a:solidFill>
              <a:latin typeface="Calibri" panose="020F0502020204030204"/>
            </a:endParaRPr>
          </a:p>
        </p:txBody>
      </p:sp>
      <p:sp>
        <p:nvSpPr>
          <p:cNvPr id="12" name="Rectangles 11"/>
          <p:cNvSpPr/>
          <p:nvPr/>
        </p:nvSpPr>
        <p:spPr>
          <a:xfrm>
            <a:off x="4846320" y="1048512"/>
            <a:ext cx="530352" cy="530352"/>
          </a:xfrm>
          <a:prstGeom prst="rect">
            <a:avLst/>
          </a:prstGeom>
        </p:spPr>
        <p:txBody>
          <a:bodyPr lIns="0" tIns="0" rIns="0" bIns="0">
            <a:noAutofit/>
          </a:bodyPr>
          <a:p>
            <a:pPr indent="165100" algn="just">
              <a:lnSpc>
                <a:spcPts val="840"/>
              </a:lnSpc>
            </a:pPr>
            <a:r>
              <a:rPr lang="en-US" sz="550">
                <a:solidFill>
                  <a:srgbClr val="545454"/>
                </a:solidFill>
                <a:latin typeface="Calibri" panose="020F0502020204030204"/>
              </a:rPr>
              <a:t>Properties </a:t>
            </a:r>
            <a:r>
              <a:rPr lang="en-US" sz="500" i="1" spc="-100">
                <a:solidFill>
                  <a:srgbClr val="545454"/>
                </a:solidFill>
                <a:latin typeface="Segoe UI" panose="020B0502040204020203"/>
              </a:rPr>
              <a:t>&amp;&amp;</a:t>
            </a:r>
            <a:r>
              <a:rPr lang="en-US" sz="550">
                <a:solidFill>
                  <a:srgbClr val="545454"/>
                </a:solidFill>
                <a:latin typeface="Calibri" panose="020F0502020204030204"/>
              </a:rPr>
              <a:t> References </a:t>
            </a:r>
            <a:r>
              <a:rPr lang="en-US" sz="550">
                <a:solidFill>
                  <a:srgbClr val="332F38"/>
                </a:solidFill>
                <a:latin typeface="Calibri" panose="020F0502020204030204"/>
              </a:rPr>
              <a:t>■£| </a:t>
            </a:r>
            <a:r>
              <a:rPr lang="en-US" sz="550">
                <a:solidFill>
                  <a:srgbClr val="545454"/>
                </a:solidFill>
                <a:latin typeface="Calibri" panose="020F0502020204030204"/>
              </a:rPr>
              <a:t>App.config C** IService1.cs C** Service!.cs</a:t>
            </a:r>
            <a:endParaRPr lang="en-US" sz="550">
              <a:solidFill>
                <a:srgbClr val="545454"/>
              </a:solidFill>
              <a:latin typeface="Calibri" panose="020F0502020204030204"/>
            </a:endParaRPr>
          </a:p>
        </p:txBody>
      </p:sp>
      <p:sp>
        <p:nvSpPr>
          <p:cNvPr id="13" name="Rectangles 12"/>
          <p:cNvSpPr/>
          <p:nvPr/>
        </p:nvSpPr>
        <p:spPr>
          <a:xfrm>
            <a:off x="91440" y="3572256"/>
            <a:ext cx="384048" cy="67056"/>
          </a:xfrm>
          <a:prstGeom prst="rect">
            <a:avLst/>
          </a:prstGeom>
        </p:spPr>
        <p:txBody>
          <a:bodyPr wrap="none" lIns="0" tIns="0" rIns="0" bIns="0">
            <a:noAutofit/>
          </a:bodyPr>
          <a:p>
            <a:pPr indent="0"/>
            <a:r>
              <a:rPr lang="en-US" sz="550" b="1">
                <a:solidFill>
                  <a:srgbClr val="2E1E1D"/>
                </a:solidFill>
                <a:latin typeface="Calibri" panose="020F0502020204030204"/>
              </a:rPr>
              <a:t>App.config</a:t>
            </a:r>
            <a:endParaRPr lang="en-US" sz="550" b="1">
              <a:solidFill>
                <a:srgbClr val="2E1E1D"/>
              </a:solidFill>
              <a:latin typeface="Calibri" panose="020F0502020204030204"/>
            </a:endParaRPr>
          </a:p>
        </p:txBody>
      </p:sp>
      <p:sp>
        <p:nvSpPr>
          <p:cNvPr id="14" name="Rectangles 13"/>
          <p:cNvSpPr/>
          <p:nvPr/>
        </p:nvSpPr>
        <p:spPr>
          <a:xfrm>
            <a:off x="304800" y="3681984"/>
            <a:ext cx="2130552" cy="82296"/>
          </a:xfrm>
          <a:prstGeom prst="rect">
            <a:avLst/>
          </a:prstGeom>
        </p:spPr>
        <p:txBody>
          <a:bodyPr wrap="none" lIns="0" tIns="0" rIns="0" bIns="0">
            <a:noAutofit/>
          </a:bodyPr>
          <a:p>
            <a:pPr indent="0"/>
            <a:r>
              <a:rPr lang="en-US" sz="700">
                <a:solidFill>
                  <a:srgbClr val="7B292C"/>
                </a:solidFill>
                <a:latin typeface="Consolas" panose="020B0609020204030204"/>
              </a:rPr>
              <a:t>&lt;?xml version="l</a:t>
            </a:r>
            <a:r>
              <a:rPr lang="en-US" sz="700">
                <a:solidFill>
                  <a:srgbClr val="312694"/>
                </a:solidFill>
                <a:latin typeface="Consolas" panose="020B0609020204030204"/>
              </a:rPr>
              <a:t>. 0" </a:t>
            </a:r>
            <a:r>
              <a:rPr lang="en-US" sz="700">
                <a:solidFill>
                  <a:srgbClr val="5F2A56"/>
                </a:solidFill>
                <a:latin typeface="Consolas" panose="020B0609020204030204"/>
              </a:rPr>
              <a:t>encoding="utf-8" </a:t>
            </a:r>
            <a:r>
              <a:rPr lang="en-US" sz="700">
                <a:solidFill>
                  <a:srgbClr val="1812B5"/>
                </a:solidFill>
                <a:latin typeface="Consolas" panose="020B0609020204030204"/>
              </a:rPr>
              <a:t>?&gt;</a:t>
            </a:r>
            <a:endParaRPr lang="en-US" sz="700">
              <a:solidFill>
                <a:srgbClr val="1812B5"/>
              </a:solidFill>
              <a:latin typeface="Consolas" panose="020B0609020204030204"/>
            </a:endParaRPr>
          </a:p>
        </p:txBody>
      </p:sp>
      <p:sp>
        <p:nvSpPr>
          <p:cNvPr id="15" name="Rectangles 14"/>
          <p:cNvSpPr/>
          <p:nvPr/>
        </p:nvSpPr>
        <p:spPr>
          <a:xfrm>
            <a:off x="246888" y="3785616"/>
            <a:ext cx="874776" cy="82296"/>
          </a:xfrm>
          <a:prstGeom prst="rect">
            <a:avLst/>
          </a:prstGeom>
        </p:spPr>
        <p:txBody>
          <a:bodyPr wrap="none" lIns="0" tIns="0" rIns="0" bIns="0">
            <a:noAutofit/>
          </a:bodyPr>
          <a:p>
            <a:pPr indent="0">
              <a:spcAft>
                <a:spcPts val="630"/>
              </a:spcAft>
            </a:pPr>
            <a:r>
              <a:rPr lang="en-US" sz="700">
                <a:solidFill>
                  <a:srgbClr val="7B292C"/>
                </a:solidFill>
                <a:latin typeface="Consolas" panose="020B0609020204030204"/>
              </a:rPr>
              <a:t>- &lt;configuration&gt;</a:t>
            </a:r>
            <a:endParaRPr lang="en-US" sz="700">
              <a:solidFill>
                <a:srgbClr val="7B292C"/>
              </a:solidFill>
              <a:latin typeface="Consolas" panose="020B0609020204030204"/>
            </a:endParaRPr>
          </a:p>
        </p:txBody>
      </p:sp>
      <p:sp>
        <p:nvSpPr>
          <p:cNvPr id="16" name="Rectangles 15"/>
          <p:cNvSpPr/>
          <p:nvPr/>
        </p:nvSpPr>
        <p:spPr>
          <a:xfrm>
            <a:off x="414528" y="3998976"/>
            <a:ext cx="707136" cy="82296"/>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&lt;appSettings&gt;</a:t>
            </a:r>
            <a:endParaRPr lang="en-US" sz="700">
              <a:solidFill>
                <a:srgbClr val="7B292C"/>
              </a:solidFill>
              <a:latin typeface="Consolas" panose="020B0609020204030204"/>
            </a:endParaRPr>
          </a:p>
        </p:txBody>
      </p:sp>
      <p:sp>
        <p:nvSpPr>
          <p:cNvPr id="17" name="Rectangles 16"/>
          <p:cNvSpPr/>
          <p:nvPr/>
        </p:nvSpPr>
        <p:spPr>
          <a:xfrm>
            <a:off x="524256" y="4102608"/>
            <a:ext cx="3883152" cy="88392"/>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&lt;add </a:t>
            </a:r>
            <a:r>
              <a:rPr lang="en-US" sz="700">
                <a:solidFill>
                  <a:srgbClr val="312694"/>
                </a:solidFill>
                <a:latin typeface="Consolas" panose="020B0609020204030204"/>
              </a:rPr>
              <a:t>key="aspnet:</a:t>
            </a:r>
            <a:r>
              <a:rPr lang="en-US" sz="700">
                <a:solidFill>
                  <a:srgbClr val="1812B5"/>
                </a:solidFill>
                <a:latin typeface="Consolas" panose="020B0609020204030204"/>
              </a:rPr>
              <a:t>UseTaskFriendlySynchronizationContext" </a:t>
            </a:r>
            <a:r>
              <a:rPr lang="en-US" sz="700">
                <a:solidFill>
                  <a:srgbClr val="5F2A56"/>
                </a:solidFill>
                <a:latin typeface="Consolas" panose="020B0609020204030204"/>
              </a:rPr>
              <a:t>value="true" </a:t>
            </a:r>
            <a:r>
              <a:rPr lang="en-US" sz="700">
                <a:solidFill>
                  <a:srgbClr val="1812B5"/>
                </a:solidFill>
                <a:latin typeface="Consolas" panose="020B0609020204030204"/>
              </a:rPr>
              <a:t>/&gt;</a:t>
            </a:r>
            <a:endParaRPr lang="en-US" sz="700">
              <a:solidFill>
                <a:srgbClr val="1812B5"/>
              </a:solidFill>
              <a:latin typeface="Consolas" panose="020B0609020204030204"/>
            </a:endParaRPr>
          </a:p>
        </p:txBody>
      </p:sp>
      <p:sp>
        <p:nvSpPr>
          <p:cNvPr id="18" name="Rectangles 17"/>
          <p:cNvSpPr/>
          <p:nvPr/>
        </p:nvSpPr>
        <p:spPr>
          <a:xfrm>
            <a:off x="414528" y="4209288"/>
            <a:ext cx="762000" cy="85344"/>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&lt;/appSettings&gt;</a:t>
            </a:r>
            <a:endParaRPr lang="en-US" sz="700">
              <a:solidFill>
                <a:srgbClr val="7B292C"/>
              </a:solidFill>
              <a:latin typeface="Consolas" panose="020B0609020204030204"/>
            </a:endParaRPr>
          </a:p>
        </p:txBody>
      </p:sp>
      <p:sp>
        <p:nvSpPr>
          <p:cNvPr id="19" name="Rectangles 18"/>
          <p:cNvSpPr/>
          <p:nvPr/>
        </p:nvSpPr>
        <p:spPr>
          <a:xfrm>
            <a:off x="414528" y="4322064"/>
            <a:ext cx="652272" cy="82296"/>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&lt;system.</a:t>
            </a:r>
            <a:r>
              <a:rPr lang="en-US" sz="700">
                <a:solidFill>
                  <a:srgbClr val="5F2A56"/>
                </a:solidFill>
                <a:latin typeface="Consolas" panose="020B0609020204030204"/>
              </a:rPr>
              <a:t>web&gt;</a:t>
            </a:r>
            <a:endParaRPr lang="en-US" sz="700">
              <a:solidFill>
                <a:srgbClr val="5F2A56"/>
              </a:solidFill>
              <a:latin typeface="Consolas" panose="020B0609020204030204"/>
            </a:endParaRPr>
          </a:p>
        </p:txBody>
      </p:sp>
      <p:sp>
        <p:nvSpPr>
          <p:cNvPr id="20" name="Rectangles 19"/>
          <p:cNvSpPr/>
          <p:nvPr/>
        </p:nvSpPr>
        <p:spPr>
          <a:xfrm>
            <a:off x="524256" y="4422648"/>
            <a:ext cx="1527048" cy="85344"/>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compilation </a:t>
            </a:r>
            <a:r>
              <a:rPr lang="en-US" sz="700">
                <a:solidFill>
                  <a:srgbClr val="5F2A56"/>
                </a:solidFill>
                <a:latin typeface="Consolas" panose="020B0609020204030204"/>
              </a:rPr>
              <a:t>debug="true" </a:t>
            </a:r>
            <a:r>
              <a:rPr lang="en-US" sz="700">
                <a:solidFill>
                  <a:srgbClr val="1812B5"/>
                </a:solidFill>
                <a:latin typeface="Consolas" panose="020B0609020204030204"/>
              </a:rPr>
              <a:t>/&gt;</a:t>
            </a:r>
            <a:endParaRPr lang="en-US" sz="700">
              <a:solidFill>
                <a:srgbClr val="1812B5"/>
              </a:solidFill>
              <a:latin typeface="Consolas" panose="020B0609020204030204"/>
            </a:endParaRPr>
          </a:p>
        </p:txBody>
      </p:sp>
      <p:sp>
        <p:nvSpPr>
          <p:cNvPr id="21" name="Rectangles 20"/>
          <p:cNvSpPr/>
          <p:nvPr/>
        </p:nvSpPr>
        <p:spPr>
          <a:xfrm>
            <a:off x="414528" y="4529328"/>
            <a:ext cx="704088" cy="88392"/>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&lt;/system.</a:t>
            </a:r>
            <a:r>
              <a:rPr lang="en-US" sz="700">
                <a:solidFill>
                  <a:srgbClr val="5F2A56"/>
                </a:solidFill>
                <a:latin typeface="Consolas" panose="020B0609020204030204"/>
              </a:rPr>
              <a:t>web&gt;</a:t>
            </a:r>
            <a:endParaRPr lang="en-US" sz="700">
              <a:solidFill>
                <a:srgbClr val="5F2A56"/>
              </a:solidFill>
              <a:latin typeface="Consolas" panose="020B0609020204030204"/>
            </a:endParaRPr>
          </a:p>
        </p:txBody>
      </p:sp>
      <p:sp>
        <p:nvSpPr>
          <p:cNvPr id="22" name="Rectangles 21"/>
          <p:cNvSpPr/>
          <p:nvPr/>
        </p:nvSpPr>
        <p:spPr>
          <a:xfrm>
            <a:off x="414528" y="4639056"/>
            <a:ext cx="5852160" cy="192024"/>
          </a:xfrm>
          <a:prstGeom prst="rect">
            <a:avLst/>
          </a:prstGeom>
        </p:spPr>
        <p:txBody>
          <a:bodyPr lIns="0" tIns="0" rIns="0" bIns="0">
            <a:noAutofit/>
          </a:bodyPr>
          <a:p>
            <a:pPr indent="0">
              <a:lnSpc>
                <a:spcPts val="840"/>
              </a:lnSpc>
            </a:pPr>
            <a:r>
              <a:rPr lang="en-US" sz="700">
                <a:solidFill>
                  <a:srgbClr val="1812B5"/>
                </a:solidFill>
                <a:latin typeface="Consolas" panose="020B0609020204030204"/>
              </a:rPr>
              <a:t>&lt;!</a:t>
            </a:r>
            <a:r>
              <a:rPr lang="en-US" sz="700">
                <a:solidFill>
                  <a:srgbClr val="1E1F38"/>
                </a:solidFill>
                <a:latin typeface="Consolas" panose="020B0609020204030204"/>
              </a:rPr>
              <a:t>— </a:t>
            </a:r>
            <a:r>
              <a:rPr lang="en-US" sz="700">
                <a:solidFill>
                  <a:srgbClr val="1B7721"/>
                </a:solidFill>
                <a:latin typeface="Consolas" panose="020B0609020204030204"/>
              </a:rPr>
              <a:t>When deploying the service library project, the content of the config file must be added to the host's app.config file. System.Configuration does not support config files for libraries. </a:t>
            </a:r>
            <a:r>
              <a:rPr lang="en-US" sz="700">
                <a:solidFill>
                  <a:srgbClr val="130ECE"/>
                </a:solidFill>
                <a:latin typeface="Consolas" panose="020B0609020204030204"/>
              </a:rPr>
              <a:t>—</a:t>
            </a:r>
            <a:r>
              <a:rPr lang="en-US" sz="700">
                <a:solidFill>
                  <a:srgbClr val="1812B5"/>
                </a:solidFill>
                <a:latin typeface="Consolas" panose="020B0609020204030204"/>
              </a:rPr>
              <a:t>&gt;</a:t>
            </a:r>
            <a:endParaRPr lang="en-US" sz="700">
              <a:solidFill>
                <a:srgbClr val="1812B5"/>
              </a:solidFill>
              <a:latin typeface="Consolas" panose="020B0609020204030204"/>
            </a:endParaRPr>
          </a:p>
        </p:txBody>
      </p:sp>
      <p:sp>
        <p:nvSpPr>
          <p:cNvPr id="23" name="Rectangles 22"/>
          <p:cNvSpPr/>
          <p:nvPr/>
        </p:nvSpPr>
        <p:spPr>
          <a:xfrm>
            <a:off x="414528" y="4852416"/>
            <a:ext cx="1143000" cy="82296"/>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&lt;system.serviceModel&gt;</a:t>
            </a:r>
            <a:endParaRPr lang="en-US" sz="700">
              <a:solidFill>
                <a:srgbClr val="7B292C"/>
              </a:solidFill>
              <a:latin typeface="Consolas" panose="020B0609020204030204"/>
            </a:endParaRPr>
          </a:p>
        </p:txBody>
      </p:sp>
      <p:sp>
        <p:nvSpPr>
          <p:cNvPr id="24" name="Rectangles 23"/>
          <p:cNvSpPr/>
          <p:nvPr/>
        </p:nvSpPr>
        <p:spPr>
          <a:xfrm>
            <a:off x="524256" y="4959096"/>
            <a:ext cx="542544" cy="67056"/>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&lt;services&gt;</a:t>
            </a:r>
            <a:endParaRPr lang="en-US" sz="700">
              <a:solidFill>
                <a:srgbClr val="7B292C"/>
              </a:solidFill>
              <a:latin typeface="Consolas" panose="020B0609020204030204"/>
            </a:endParaRPr>
          </a:p>
        </p:txBody>
      </p:sp>
      <p:sp>
        <p:nvSpPr>
          <p:cNvPr id="25" name="Rectangles 24"/>
          <p:cNvSpPr/>
          <p:nvPr/>
        </p:nvSpPr>
        <p:spPr>
          <a:xfrm>
            <a:off x="633984" y="5065776"/>
            <a:ext cx="2404872" cy="82296"/>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&lt;service </a:t>
            </a:r>
            <a:r>
              <a:rPr lang="en-US" sz="700">
                <a:solidFill>
                  <a:srgbClr val="1812B5"/>
                </a:solidFill>
                <a:latin typeface="Consolas" panose="020B0609020204030204"/>
              </a:rPr>
              <a:t>name="DemoServiceLibrary.Servicel"&gt;</a:t>
            </a:r>
            <a:endParaRPr lang="en-US" sz="700">
              <a:solidFill>
                <a:srgbClr val="1812B5"/>
              </a:solidFill>
              <a:latin typeface="Consolas" panose="020B0609020204030204"/>
            </a:endParaRPr>
          </a:p>
        </p:txBody>
      </p:sp>
      <p:sp>
        <p:nvSpPr>
          <p:cNvPr id="26" name="Rectangles 25"/>
          <p:cNvSpPr/>
          <p:nvPr/>
        </p:nvSpPr>
        <p:spPr>
          <a:xfrm>
            <a:off x="743712" y="5175504"/>
            <a:ext cx="323088" cy="64008"/>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&lt;host&gt;</a:t>
            </a:r>
            <a:endParaRPr lang="en-US" sz="700">
              <a:solidFill>
                <a:srgbClr val="7B292C"/>
              </a:solidFill>
              <a:latin typeface="Consolas" panose="020B0609020204030204"/>
            </a:endParaRPr>
          </a:p>
        </p:txBody>
      </p:sp>
      <p:sp>
        <p:nvSpPr>
          <p:cNvPr id="27" name="Rectangles 26"/>
          <p:cNvSpPr/>
          <p:nvPr/>
        </p:nvSpPr>
        <p:spPr>
          <a:xfrm>
            <a:off x="853440" y="5279136"/>
            <a:ext cx="813816" cy="64008"/>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&lt;baseAddresses&gt;</a:t>
            </a:r>
            <a:endParaRPr lang="en-US" sz="700">
              <a:solidFill>
                <a:srgbClr val="7B292C"/>
              </a:solidFill>
              <a:latin typeface="Consolas" panose="020B0609020204030204"/>
            </a:endParaRPr>
          </a:p>
        </p:txBody>
      </p:sp>
      <p:sp>
        <p:nvSpPr>
          <p:cNvPr id="28" name="Rectangles 27"/>
          <p:cNvSpPr/>
          <p:nvPr/>
        </p:nvSpPr>
        <p:spPr>
          <a:xfrm>
            <a:off x="853440" y="5382768"/>
            <a:ext cx="5361432" cy="182880"/>
          </a:xfrm>
          <a:prstGeom prst="rect">
            <a:avLst/>
          </a:prstGeom>
        </p:spPr>
        <p:txBody>
          <a:bodyPr lIns="0" tIns="0" rIns="0" bIns="0">
            <a:noAutofit/>
          </a:bodyPr>
          <a:p>
            <a:pPr indent="114300">
              <a:lnSpc>
                <a:spcPts val="840"/>
              </a:lnSpc>
            </a:pPr>
            <a:r>
              <a:rPr lang="en-US" sz="700">
                <a:solidFill>
                  <a:srgbClr val="7B292C"/>
                </a:solidFill>
                <a:latin typeface="Consolas" panose="020B0609020204030204"/>
              </a:rPr>
              <a:t>&lt;add </a:t>
            </a:r>
            <a:r>
              <a:rPr lang="en-US" sz="700">
                <a:solidFill>
                  <a:srgbClr val="D22934"/>
                </a:solidFill>
                <a:latin typeface="Consolas" panose="020B0609020204030204"/>
              </a:rPr>
              <a:t>baseAddress </a:t>
            </a:r>
            <a:r>
              <a:rPr lang="en-US" sz="700">
                <a:solidFill>
                  <a:srgbClr val="130ECE"/>
                </a:solidFill>
                <a:latin typeface="Consolas" panose="020B0609020204030204"/>
              </a:rPr>
              <a:t>= </a:t>
            </a:r>
            <a:r>
              <a:rPr lang="en-US" sz="700">
                <a:solidFill>
                  <a:srgbClr val="1812B5"/>
                </a:solidFill>
                <a:latin typeface="Consolas" panose="020B0609020204030204"/>
              </a:rPr>
              <a:t>"</a:t>
            </a:r>
            <a:r>
              <a:rPr lang="en-US" sz="700" u="sng">
                <a:solidFill>
                  <a:srgbClr val="1812B5"/>
                </a:solidFill>
                <a:latin typeface="Consolas" panose="020B0609020204030204"/>
                <a:hlinkClick r:id="rId2"/>
              </a:rPr>
              <a:t>http://localhost:8733/Design Time Addresses/DemoServiceLibrary/Servicel/</a:t>
            </a:r>
            <a:r>
              <a:rPr lang="en-US" sz="700">
                <a:solidFill>
                  <a:srgbClr val="1812B5"/>
                </a:solidFill>
                <a:latin typeface="Consolas" panose="020B0609020204030204"/>
              </a:rPr>
              <a:t>" /&gt; </a:t>
            </a:r>
            <a:r>
              <a:rPr lang="en-US" sz="700">
                <a:solidFill>
                  <a:srgbClr val="7B292C"/>
                </a:solidFill>
                <a:latin typeface="Consolas" panose="020B0609020204030204"/>
              </a:rPr>
              <a:t>&lt;/baseAddresses&gt;</a:t>
            </a:r>
            <a:endParaRPr lang="en-US" sz="700">
              <a:solidFill>
                <a:srgbClr val="7B292C"/>
              </a:solidFill>
              <a:latin typeface="Consolas" panose="020B0609020204030204"/>
            </a:endParaRPr>
          </a:p>
        </p:txBody>
      </p:sp>
      <p:sp>
        <p:nvSpPr>
          <p:cNvPr id="29" name="Rectangles 28"/>
          <p:cNvSpPr/>
          <p:nvPr/>
        </p:nvSpPr>
        <p:spPr>
          <a:xfrm>
            <a:off x="743712" y="5596128"/>
            <a:ext cx="377952" cy="76200"/>
          </a:xfrm>
          <a:prstGeom prst="rect">
            <a:avLst/>
          </a:prstGeom>
        </p:spPr>
        <p:txBody>
          <a:bodyPr wrap="none" lIns="0" tIns="0" rIns="0" bIns="0">
            <a:noAutofit/>
          </a:bodyPr>
          <a:p>
            <a:pPr indent="0">
              <a:lnSpc>
                <a:spcPts val="840"/>
              </a:lnSpc>
            </a:pPr>
            <a:r>
              <a:rPr lang="en-US" sz="700">
                <a:solidFill>
                  <a:srgbClr val="7B292C"/>
                </a:solidFill>
                <a:latin typeface="Consolas" panose="020B0609020204030204"/>
              </a:rPr>
              <a:t>&lt;/host&gt;</a:t>
            </a:r>
            <a:endParaRPr lang="en-US" sz="700">
              <a:solidFill>
                <a:srgbClr val="7B292C"/>
              </a:solidFill>
              <a:latin typeface="Consolas" panose="020B0609020204030204"/>
            </a:endParaRPr>
          </a:p>
        </p:txBody>
      </p:sp>
      <p:sp>
        <p:nvSpPr>
          <p:cNvPr id="30" name="Rectangles 29"/>
          <p:cNvSpPr/>
          <p:nvPr/>
        </p:nvSpPr>
        <p:spPr>
          <a:xfrm>
            <a:off x="743712" y="5705856"/>
            <a:ext cx="1417320" cy="82296"/>
          </a:xfrm>
          <a:prstGeom prst="rect">
            <a:avLst/>
          </a:prstGeom>
        </p:spPr>
        <p:txBody>
          <a:bodyPr wrap="none" lIns="0" tIns="0" rIns="0" bIns="0">
            <a:noAutofit/>
          </a:bodyPr>
          <a:p>
            <a:pPr indent="0">
              <a:lnSpc>
                <a:spcPts val="840"/>
              </a:lnSpc>
            </a:pPr>
            <a:r>
              <a:rPr lang="en-US" sz="700">
                <a:solidFill>
                  <a:srgbClr val="1812B5"/>
                </a:solidFill>
                <a:latin typeface="Consolas" panose="020B0609020204030204"/>
              </a:rPr>
              <a:t>&lt;!</a:t>
            </a:r>
            <a:r>
              <a:rPr lang="en-US" sz="700">
                <a:solidFill>
                  <a:srgbClr val="130ECE"/>
                </a:solidFill>
                <a:latin typeface="Consolas" panose="020B0609020204030204"/>
              </a:rPr>
              <a:t>— </a:t>
            </a:r>
            <a:r>
              <a:rPr lang="en-US" sz="700">
                <a:solidFill>
                  <a:srgbClr val="1B7721"/>
                </a:solidFill>
                <a:latin typeface="Consolas" panose="020B0609020204030204"/>
              </a:rPr>
              <a:t>Service Endpoints </a:t>
            </a:r>
            <a:r>
              <a:rPr lang="en-US" sz="700">
                <a:solidFill>
                  <a:srgbClr val="130ECE"/>
                </a:solidFill>
                <a:latin typeface="Consolas" panose="020B0609020204030204"/>
              </a:rPr>
              <a:t>—</a:t>
            </a:r>
            <a:r>
              <a:rPr lang="en-US" sz="700">
                <a:solidFill>
                  <a:srgbClr val="1812B5"/>
                </a:solidFill>
                <a:latin typeface="Consolas" panose="020B0609020204030204"/>
              </a:rPr>
              <a:t>&gt;</a:t>
            </a:r>
            <a:endParaRPr lang="en-US" sz="700">
              <a:solidFill>
                <a:srgbClr val="1812B5"/>
              </a:solidFill>
              <a:latin typeface="Consolas" panose="020B0609020204030204"/>
            </a:endParaRPr>
          </a:p>
        </p:txBody>
      </p:sp>
      <p:sp>
        <p:nvSpPr>
          <p:cNvPr id="31" name="Rectangles 30"/>
          <p:cNvSpPr/>
          <p:nvPr/>
        </p:nvSpPr>
        <p:spPr>
          <a:xfrm>
            <a:off x="701040" y="5785104"/>
            <a:ext cx="4907280" cy="323088"/>
          </a:xfrm>
          <a:prstGeom prst="rect">
            <a:avLst/>
          </a:prstGeom>
        </p:spPr>
        <p:txBody>
          <a:bodyPr lIns="0" tIns="0" rIns="0" bIns="0">
            <a:noAutofit/>
          </a:bodyPr>
          <a:p>
            <a:pPr indent="0">
              <a:lnSpc>
                <a:spcPts val="840"/>
              </a:lnSpc>
            </a:pPr>
            <a:r>
              <a:rPr lang="en-US" sz="700">
                <a:solidFill>
                  <a:srgbClr val="1812B5"/>
                </a:solidFill>
                <a:latin typeface="Consolas" panose="020B0609020204030204"/>
              </a:rPr>
              <a:t>&lt;!</a:t>
            </a:r>
            <a:r>
              <a:rPr lang="en-US" sz="700">
                <a:solidFill>
                  <a:srgbClr val="000056"/>
                </a:solidFill>
                <a:latin typeface="Consolas" panose="020B0609020204030204"/>
              </a:rPr>
              <a:t>— </a:t>
            </a:r>
            <a:r>
              <a:rPr lang="en-US" sz="700">
                <a:solidFill>
                  <a:srgbClr val="1B7721"/>
                </a:solidFill>
                <a:latin typeface="Consolas" panose="020B0609020204030204"/>
              </a:rPr>
              <a:t>Unless fully qualified, address is relative to base address supplied above </a:t>
            </a:r>
            <a:r>
              <a:rPr lang="en-US" sz="700">
                <a:solidFill>
                  <a:srgbClr val="000056"/>
                </a:solidFill>
                <a:latin typeface="Consolas" panose="020B0609020204030204"/>
              </a:rPr>
              <a:t>—</a:t>
            </a:r>
            <a:r>
              <a:rPr lang="en-US" sz="700">
                <a:solidFill>
                  <a:srgbClr val="1812B5"/>
                </a:solidFill>
                <a:latin typeface="Consolas" panose="020B0609020204030204"/>
              </a:rPr>
              <a:t>&gt; </a:t>
            </a:r>
            <a:r>
              <a:rPr lang="en-US" sz="700">
                <a:solidFill>
                  <a:srgbClr val="8D202B"/>
                </a:solidFill>
                <a:latin typeface="Consolas" panose="020B0609020204030204"/>
              </a:rPr>
              <a:t>&lt;endpoint address="" </a:t>
            </a:r>
            <a:r>
              <a:rPr lang="en-US" sz="700">
                <a:solidFill>
                  <a:srgbClr val="312694"/>
                </a:solidFill>
                <a:latin typeface="Consolas" panose="020B0609020204030204"/>
              </a:rPr>
              <a:t>binding="basicHttpBinding" contract="DemoServiceLibrary.</a:t>
            </a:r>
            <a:r>
              <a:rPr lang="en-US" sz="700">
                <a:solidFill>
                  <a:srgbClr val="1812B5"/>
                </a:solidFill>
                <a:latin typeface="Consolas" panose="020B0609020204030204"/>
              </a:rPr>
              <a:t>IServicel"&gt; </a:t>
            </a:r>
            <a:r>
              <a:rPr lang="en-US" sz="750">
                <a:solidFill>
                  <a:srgbClr val="D22934"/>
                </a:solidFill>
                <a:latin typeface="Constantia" panose="02030602050306030303"/>
              </a:rPr>
              <a:t>_*-L^=_</a:t>
            </a:r>
            <a:endParaRPr lang="en-US" sz="750">
              <a:solidFill>
                <a:srgbClr val="D22934"/>
              </a:solidFill>
              <a:latin typeface="Constantia" panose="02030602050306030303"/>
            </a:endParaRPr>
          </a:p>
        </p:txBody>
      </p:sp>
      <p:sp>
        <p:nvSpPr>
          <p:cNvPr id="32" name="Rectangles 31"/>
          <p:cNvSpPr/>
          <p:nvPr/>
        </p:nvSpPr>
        <p:spPr>
          <a:xfrm>
            <a:off x="1030224" y="6114288"/>
            <a:ext cx="5510784" cy="329184"/>
          </a:xfrm>
          <a:prstGeom prst="rect">
            <a:avLst/>
          </a:prstGeom>
        </p:spPr>
        <p:txBody>
          <a:bodyPr lIns="0" tIns="0" rIns="0" bIns="0">
            <a:noAutofit/>
          </a:bodyPr>
          <a:p>
            <a:pPr indent="0">
              <a:lnSpc>
                <a:spcPts val="840"/>
              </a:lnSpc>
            </a:pPr>
            <a:r>
              <a:rPr lang="en-US" sz="700">
                <a:solidFill>
                  <a:srgbClr val="1B7721"/>
                </a:solidFill>
                <a:latin typeface="Consolas" panose="020B0609020204030204"/>
              </a:rPr>
              <a:t>Upon deployment, the following identity element should be removed or replaced to reflect the identity under which the deployed service runs. If removed, WCF will infer an appropriate identity automatically.</a:t>
            </a:r>
            <a:endParaRPr lang="en-US" sz="700">
              <a:solidFill>
                <a:srgbClr val="1B7721"/>
              </a:solidFill>
              <a:latin typeface="Consolas" panose="020B0609020204030204"/>
            </a:endParaRPr>
          </a:p>
        </p:txBody>
      </p:sp>
      <p:sp>
        <p:nvSpPr>
          <p:cNvPr id="33" name="Rectangles 32"/>
          <p:cNvSpPr/>
          <p:nvPr/>
        </p:nvSpPr>
        <p:spPr>
          <a:xfrm>
            <a:off x="810768" y="6541008"/>
            <a:ext cx="633984" cy="115824"/>
          </a:xfrm>
          <a:prstGeom prst="rect">
            <a:avLst/>
          </a:prstGeom>
        </p:spPr>
        <p:txBody>
          <a:bodyPr wrap="none" lIns="0" tIns="0" rIns="0" bIns="0">
            <a:noAutofit/>
          </a:bodyPr>
          <a:p>
            <a:pPr indent="0"/>
            <a:r>
              <a:rPr lang="en-US" sz="1100" spc="-50">
                <a:solidFill>
                  <a:srgbClr val="7B292C"/>
                </a:solidFill>
                <a:latin typeface="Consolas" panose="020B0609020204030204"/>
              </a:rPr>
              <a:t>&lt;identity&gt;</a:t>
            </a:r>
            <a:endParaRPr lang="en-US" sz="1100" spc="-50">
              <a:solidFill>
                <a:srgbClr val="7B292C"/>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4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44296" y="1895856"/>
            <a:ext cx="4532376" cy="356616"/>
          </a:xfrm>
          <a:prstGeom prst="rect">
            <a:avLst/>
          </a:prstGeom>
        </p:spPr>
        <p:txBody>
          <a:bodyPr wrap="none" lIns="0" tIns="0" rIns="0" bIns="0">
            <a:noAutofit/>
          </a:bodyPr>
          <a:p>
            <a:pPr indent="0"/>
            <a:r>
              <a:rPr lang="en-US" sz="2600">
                <a:latin typeface="Calibri" panose="020F0502020204030204"/>
              </a:rPr>
              <a:t>1. </a:t>
            </a:r>
            <a:r>
              <a:rPr lang="en-US" sz="2600" u="sng">
                <a:solidFill>
                  <a:srgbClr val="016DC0"/>
                </a:solidFill>
                <a:latin typeface="Calibri" panose="020F0502020204030204"/>
                <a:hlinkClick r:id="rId1"/>
              </a:rPr>
              <a:t>https://docs.microsoft.com</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386072" y="2115312"/>
            <a:ext cx="3337560" cy="551688"/>
          </a:xfrm>
          <a:prstGeom prst="rect">
            <a:avLst/>
          </a:prstGeom>
        </p:spPr>
        <p:txBody>
          <a:bodyPr wrap="none" lIns="0" tIns="0" rIns="0" bIns="0">
            <a:noAutofit/>
          </a:bodyPr>
          <a:p>
            <a:pPr indent="0" algn="r">
              <a:spcAft>
                <a:spcPts val="6090"/>
              </a:spcAft>
            </a:pPr>
            <a:r>
              <a:rPr lang="en-US" sz="5300" b="1" spc="-50">
                <a:solidFill>
                  <a:srgbClr val="BF0000"/>
                </a:solidFill>
                <a:latin typeface="Calibri" panose="020F0502020204030204"/>
              </a:rPr>
              <a:t>Session-21</a:t>
            </a:r>
            <a:endParaRPr lang="en-US" sz="5300" b="1" spc="-50">
              <a:solidFill>
                <a:srgbClr val="BF0000"/>
              </a:solidFill>
              <a:latin typeface="Calibri" panose="020F0502020204030204"/>
            </a:endParaRPr>
          </a:p>
        </p:txBody>
      </p:sp>
      <p:sp>
        <p:nvSpPr>
          <p:cNvPr id="3" name="Rectangles 2"/>
          <p:cNvSpPr/>
          <p:nvPr/>
        </p:nvSpPr>
        <p:spPr>
          <a:xfrm>
            <a:off x="4556760" y="3749040"/>
            <a:ext cx="2999232" cy="563880"/>
          </a:xfrm>
          <a:prstGeom prst="rect">
            <a:avLst/>
          </a:prstGeom>
        </p:spPr>
        <p:txBody>
          <a:bodyPr wrap="none" lIns="0" tIns="0" rIns="0" bIns="0">
            <a:noAutofit/>
          </a:bodyPr>
          <a:p>
            <a:pPr indent="0" algn="r">
              <a:spcBef>
                <a:spcPts val="6090"/>
              </a:spcBef>
            </a:pPr>
            <a:r>
              <a:rPr lang="en-US" sz="5300" b="1" spc="-50">
                <a:latin typeface="Calibri" panose="020F0502020204030204"/>
              </a:rPr>
              <a:t>Web APIs</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2017776" cy="402336"/>
          </a:xfrm>
          <a:prstGeom prst="rect">
            <a:avLst/>
          </a:prstGeom>
        </p:spPr>
        <p:txBody>
          <a:bodyPr wrap="none" lIns="0" tIns="0" rIns="0" bIns="0">
            <a:noAutofit/>
          </a:bodyPr>
          <a:p>
            <a:pPr indent="0">
              <a:spcAft>
                <a:spcPts val="3780"/>
              </a:spcAft>
            </a:pPr>
            <a:r>
              <a:rPr lang="en-US" sz="4300">
                <a:latin typeface="Calibri" panose="020F0502020204030204"/>
              </a:rPr>
              <a:t>Contents</a:t>
            </a:r>
            <a:endParaRPr lang="en-US" sz="4300">
              <a:latin typeface="Calibri" panose="020F0502020204030204"/>
            </a:endParaRPr>
          </a:p>
        </p:txBody>
      </p:sp>
      <p:sp>
        <p:nvSpPr>
          <p:cNvPr id="3" name="Rectangles 2"/>
          <p:cNvSpPr/>
          <p:nvPr/>
        </p:nvSpPr>
        <p:spPr>
          <a:xfrm>
            <a:off x="981456" y="1926336"/>
            <a:ext cx="3715512" cy="1859280"/>
          </a:xfrm>
          <a:prstGeom prst="rect">
            <a:avLst/>
          </a:prstGeom>
        </p:spPr>
        <p:txBody>
          <a:bodyPr lIns="0" tIns="0" rIns="0" bIns="0">
            <a:noAutofit/>
          </a:bodyPr>
          <a:p>
            <a:pPr indent="0">
              <a:lnSpc>
                <a:spcPts val="4030"/>
              </a:lnSpc>
              <a:spcBef>
                <a:spcPts val="3780"/>
              </a:spcBef>
            </a:pPr>
            <a:r>
              <a:rPr lang="en-US" sz="2600">
                <a:latin typeface="Calibri" panose="020F0502020204030204"/>
              </a:rPr>
              <a:t>•API</a:t>
            </a:r>
            <a:endParaRPr lang="en-US" sz="2600">
              <a:latin typeface="Calibri" panose="020F0502020204030204"/>
            </a:endParaRPr>
          </a:p>
          <a:p>
            <a:pPr indent="0">
              <a:lnSpc>
                <a:spcPts val="4030"/>
              </a:lnSpc>
            </a:pPr>
            <a:r>
              <a:rPr lang="en-US" sz="2600">
                <a:latin typeface="Calibri" panose="020F0502020204030204"/>
              </a:rPr>
              <a:t>•Web API • Uses of API</a:t>
            </a:r>
            <a:endParaRPr lang="en-US" sz="2600">
              <a:latin typeface="Calibri" panose="020F0502020204030204"/>
            </a:endParaRPr>
          </a:p>
          <a:p>
            <a:pPr indent="0">
              <a:lnSpc>
                <a:spcPts val="4030"/>
              </a:lnSpc>
            </a:pPr>
            <a:r>
              <a:rPr lang="en-US" sz="2600">
                <a:latin typeface="Calibri" panose="020F0502020204030204"/>
              </a:rPr>
              <a:t>•Creating WebAPI project</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4400" y="835152"/>
            <a:ext cx="731520" cy="396240"/>
          </a:xfrm>
          <a:prstGeom prst="rect">
            <a:avLst/>
          </a:prstGeom>
        </p:spPr>
        <p:txBody>
          <a:bodyPr wrap="none" lIns="0" tIns="0" rIns="0" bIns="0">
            <a:noAutofit/>
          </a:bodyPr>
          <a:p>
            <a:pPr indent="0">
              <a:spcAft>
                <a:spcPts val="3780"/>
              </a:spcAft>
            </a:pPr>
            <a:r>
              <a:rPr lang="en-US" sz="4300">
                <a:latin typeface="Calibri" panose="020F0502020204030204"/>
              </a:rPr>
              <a:t>API</a:t>
            </a:r>
            <a:endParaRPr lang="en-US" sz="4300">
              <a:latin typeface="Calibri" panose="020F0502020204030204"/>
            </a:endParaRPr>
          </a:p>
        </p:txBody>
      </p:sp>
      <p:sp>
        <p:nvSpPr>
          <p:cNvPr id="3" name="Rectangles 2"/>
          <p:cNvSpPr/>
          <p:nvPr/>
        </p:nvSpPr>
        <p:spPr>
          <a:xfrm>
            <a:off x="911352" y="1908048"/>
            <a:ext cx="9863328" cy="1051560"/>
          </a:xfrm>
          <a:prstGeom prst="rect">
            <a:avLst/>
          </a:prstGeom>
        </p:spPr>
        <p:txBody>
          <a:bodyPr lIns="0" tIns="0" rIns="0" bIns="0">
            <a:noAutofit/>
          </a:bodyPr>
          <a:p>
            <a:pPr indent="0">
              <a:lnSpc>
                <a:spcPts val="3000"/>
              </a:lnSpc>
              <a:spcBef>
                <a:spcPts val="3780"/>
              </a:spcBef>
            </a:pPr>
            <a:r>
              <a:rPr lang="en-US" sz="2600">
                <a:latin typeface="Calibri" panose="020F0502020204030204"/>
              </a:rPr>
              <a:t>An API, or </a:t>
            </a:r>
            <a:r>
              <a:rPr lang="en-US" sz="2700" i="1" spc="-50">
                <a:latin typeface="Calibri" panose="020F0502020204030204"/>
              </a:rPr>
              <a:t>application programming interface,</a:t>
            </a:r>
            <a:r>
              <a:rPr lang="en-US" sz="2600">
                <a:latin typeface="Calibri" panose="020F0502020204030204"/>
              </a:rPr>
              <a:t> is a </a:t>
            </a:r>
            <a:r>
              <a:rPr lang="en-US" sz="2600">
                <a:solidFill>
                  <a:srgbClr val="FC0000"/>
                </a:solidFill>
                <a:latin typeface="Calibri" panose="020F0502020204030204"/>
              </a:rPr>
              <a:t>set of rules </a:t>
            </a:r>
            <a:r>
              <a:rPr lang="en-US" sz="2600">
                <a:latin typeface="Calibri" panose="020F0502020204030204"/>
              </a:rPr>
              <a:t>that </a:t>
            </a:r>
            <a:r>
              <a:rPr lang="en-US" sz="2600">
                <a:solidFill>
                  <a:srgbClr val="FC0000"/>
                </a:solidFill>
                <a:latin typeface="Calibri" panose="020F0502020204030204"/>
              </a:rPr>
              <a:t>define how applications </a:t>
            </a:r>
            <a:r>
              <a:rPr lang="en-US" sz="2600">
                <a:latin typeface="Calibri" panose="020F0502020204030204"/>
              </a:rPr>
              <a:t>or </a:t>
            </a:r>
            <a:r>
              <a:rPr lang="en-US" sz="2600">
                <a:solidFill>
                  <a:srgbClr val="FC0000"/>
                </a:solidFill>
                <a:latin typeface="Calibri" panose="020F0502020204030204"/>
              </a:rPr>
              <a:t>devices </a:t>
            </a:r>
            <a:r>
              <a:rPr lang="en-US" sz="2600">
                <a:latin typeface="Calibri" panose="020F0502020204030204"/>
              </a:rPr>
              <a:t>can </a:t>
            </a:r>
            <a:r>
              <a:rPr lang="en-US" sz="2600">
                <a:solidFill>
                  <a:srgbClr val="FC0000"/>
                </a:solidFill>
                <a:latin typeface="Calibri" panose="020F0502020204030204"/>
              </a:rPr>
              <a:t>connect to and communicate </a:t>
            </a:r>
            <a:r>
              <a:rPr lang="en-US" sz="2600">
                <a:latin typeface="Calibri" panose="020F0502020204030204"/>
              </a:rPr>
              <a:t>with </a:t>
            </a:r>
            <a:r>
              <a:rPr lang="en-US" sz="2600">
                <a:solidFill>
                  <a:srgbClr val="FC0000"/>
                </a:solidFill>
                <a:latin typeface="Calibri" panose="020F0502020204030204"/>
              </a:rPr>
              <a:t>each other.</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813816"/>
            <a:ext cx="1895856" cy="420624"/>
          </a:xfrm>
          <a:prstGeom prst="rect">
            <a:avLst/>
          </a:prstGeom>
        </p:spPr>
        <p:txBody>
          <a:bodyPr wrap="none" lIns="0" tIns="0" rIns="0" bIns="0">
            <a:noAutofit/>
          </a:bodyPr>
          <a:p>
            <a:pPr indent="0">
              <a:spcAft>
                <a:spcPts val="2730"/>
              </a:spcAft>
            </a:pPr>
            <a:r>
              <a:rPr lang="en-US" sz="4300">
                <a:latin typeface="Calibri" panose="020F0502020204030204"/>
              </a:rPr>
              <a:t>Web API</a:t>
            </a:r>
            <a:endParaRPr lang="en-US" sz="4300">
              <a:latin typeface="Calibri" panose="020F0502020204030204"/>
            </a:endParaRPr>
          </a:p>
        </p:txBody>
      </p:sp>
      <p:sp>
        <p:nvSpPr>
          <p:cNvPr id="3" name="Rectangles 2"/>
          <p:cNvSpPr/>
          <p:nvPr/>
        </p:nvSpPr>
        <p:spPr>
          <a:xfrm>
            <a:off x="908304" y="1712976"/>
            <a:ext cx="4126992" cy="4660392"/>
          </a:xfrm>
          <a:prstGeom prst="rect">
            <a:avLst/>
          </a:prstGeom>
        </p:spPr>
        <p:txBody>
          <a:bodyPr lIns="0" tIns="0" rIns="0" bIns="0">
            <a:noAutofit/>
          </a:bodyPr>
          <a:p>
            <a:pPr marL="190500" indent="-190500">
              <a:lnSpc>
                <a:spcPts val="2160"/>
              </a:lnSpc>
              <a:spcBef>
                <a:spcPts val="2730"/>
              </a:spcBef>
              <a:spcAft>
                <a:spcPts val="630"/>
              </a:spcAft>
            </a:pPr>
            <a:r>
              <a:rPr lang="en-US" sz="2600">
                <a:latin typeface="Calibri" panose="020F0502020204030204"/>
              </a:rPr>
              <a:t>•    Web API is an application programming interface (API) that is used </a:t>
            </a:r>
            <a:r>
              <a:rPr lang="en-US" sz="2600">
                <a:solidFill>
                  <a:srgbClr val="FC0000"/>
                </a:solidFill>
                <a:latin typeface="Calibri" panose="020F0502020204030204"/>
              </a:rPr>
              <a:t>to enable communication </a:t>
            </a:r>
            <a:r>
              <a:rPr lang="en-US" sz="2600">
                <a:latin typeface="Calibri" panose="020F0502020204030204"/>
              </a:rPr>
              <a:t>or interaction with </a:t>
            </a:r>
            <a:r>
              <a:rPr lang="en-US" sz="2600">
                <a:solidFill>
                  <a:srgbClr val="FC0000"/>
                </a:solidFill>
                <a:latin typeface="Calibri" panose="020F0502020204030204"/>
              </a:rPr>
              <a:t>software components </a:t>
            </a:r>
            <a:r>
              <a:rPr lang="en-US" sz="2600">
                <a:latin typeface="Calibri" panose="020F0502020204030204"/>
              </a:rPr>
              <a:t>with each other.</a:t>
            </a:r>
            <a:endParaRPr lang="en-US" sz="2600">
              <a:latin typeface="Calibri" panose="020F0502020204030204"/>
            </a:endParaRPr>
          </a:p>
          <a:p>
            <a:pPr marL="190500" indent="-190500">
              <a:lnSpc>
                <a:spcPts val="2160"/>
              </a:lnSpc>
              <a:spcAft>
                <a:spcPts val="630"/>
              </a:spcAft>
            </a:pPr>
            <a:r>
              <a:rPr lang="en-US" sz="2600">
                <a:latin typeface="Calibri" panose="020F0502020204030204"/>
              </a:rPr>
              <a:t>•ASP.NET Web API is a framework that makes it </a:t>
            </a:r>
            <a:r>
              <a:rPr lang="en-US" sz="2600">
                <a:solidFill>
                  <a:srgbClr val="FC0000"/>
                </a:solidFill>
                <a:latin typeface="Calibri" panose="020F0502020204030204"/>
              </a:rPr>
              <a:t>easy to build HTTP Service </a:t>
            </a:r>
            <a:r>
              <a:rPr lang="en-US" sz="2600">
                <a:latin typeface="Calibri" panose="020F0502020204030204"/>
              </a:rPr>
              <a:t>that reaches a </a:t>
            </a:r>
            <a:r>
              <a:rPr lang="en-US" sz="2600">
                <a:solidFill>
                  <a:srgbClr val="FC0000"/>
                </a:solidFill>
                <a:latin typeface="Calibri" panose="020F0502020204030204"/>
              </a:rPr>
              <a:t>broad range of clients, </a:t>
            </a:r>
            <a:r>
              <a:rPr lang="en-US" sz="2600">
                <a:latin typeface="Calibri" panose="020F0502020204030204"/>
              </a:rPr>
              <a:t>including browsers and mobile devices.</a:t>
            </a:r>
            <a:endParaRPr lang="en-US" sz="2600">
              <a:latin typeface="Calibri" panose="020F0502020204030204"/>
            </a:endParaRPr>
          </a:p>
          <a:p>
            <a:pPr marL="190500" indent="-190500">
              <a:lnSpc>
                <a:spcPts val="2160"/>
              </a:lnSpc>
            </a:pPr>
            <a:r>
              <a:rPr lang="en-US" sz="2600">
                <a:latin typeface="Calibri" panose="020F0502020204030204"/>
              </a:rPr>
              <a:t>•    Using ASP.NET, web API can </a:t>
            </a:r>
            <a:r>
              <a:rPr lang="en-US" sz="2600">
                <a:solidFill>
                  <a:srgbClr val="FC0000"/>
                </a:solidFill>
                <a:latin typeface="Calibri" panose="020F0502020204030204"/>
              </a:rPr>
              <a:t>enable communicating </a:t>
            </a:r>
            <a:r>
              <a:rPr lang="en-US" sz="2600">
                <a:latin typeface="Calibri" panose="020F0502020204030204"/>
              </a:rPr>
              <a:t>by different </a:t>
            </a:r>
            <a:r>
              <a:rPr lang="en-US" sz="2600">
                <a:solidFill>
                  <a:srgbClr val="FC0000"/>
                </a:solidFill>
                <a:latin typeface="Calibri" panose="020F0502020204030204"/>
              </a:rPr>
              <a:t>devices </a:t>
            </a:r>
            <a:r>
              <a:rPr lang="en-US" sz="2600">
                <a:latin typeface="Calibri" panose="020F0502020204030204"/>
              </a:rPr>
              <a:t>from the </a:t>
            </a:r>
            <a:r>
              <a:rPr lang="en-US" sz="2600">
                <a:solidFill>
                  <a:srgbClr val="FC0000"/>
                </a:solidFill>
                <a:latin typeface="Calibri" panose="020F0502020204030204"/>
              </a:rPr>
              <a:t>same database.</a:t>
            </a:r>
            <a:endParaRPr lang="en-US" sz="2600">
              <a:solidFill>
                <a:srgbClr val="FC0000"/>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88392" y="353568"/>
            <a:ext cx="5934456" cy="3243072"/>
          </a:xfrm>
          <a:prstGeom prst="rect">
            <a:avLst/>
          </a:prstGeom>
        </p:spPr>
      </p:pic>
      <p:sp>
        <p:nvSpPr>
          <p:cNvPr id="3" name="Rectangles 2"/>
          <p:cNvSpPr/>
          <p:nvPr/>
        </p:nvSpPr>
        <p:spPr>
          <a:xfrm>
            <a:off x="112776"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5654040"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719328"/>
            <a:ext cx="3657600" cy="423672"/>
          </a:xfrm>
          <a:prstGeom prst="rect">
            <a:avLst/>
          </a:prstGeom>
        </p:spPr>
        <p:txBody>
          <a:bodyPr wrap="none" lIns="0" tIns="0" rIns="0" bIns="0">
            <a:noAutofit/>
          </a:bodyPr>
          <a:p>
            <a:pPr indent="0">
              <a:spcAft>
                <a:spcPts val="3150"/>
              </a:spcAft>
            </a:pPr>
            <a:r>
              <a:rPr lang="en-US" sz="4300">
                <a:latin typeface="Calibri" panose="020F0502020204030204"/>
              </a:rPr>
              <a:t>Uses of Web API</a:t>
            </a:r>
            <a:endParaRPr lang="en-US" sz="4300">
              <a:latin typeface="Calibri" panose="020F0502020204030204"/>
            </a:endParaRPr>
          </a:p>
        </p:txBody>
      </p:sp>
      <p:sp>
        <p:nvSpPr>
          <p:cNvPr id="3" name="Rectangles 2"/>
          <p:cNvSpPr/>
          <p:nvPr/>
        </p:nvSpPr>
        <p:spPr>
          <a:xfrm>
            <a:off x="981456" y="1722120"/>
            <a:ext cx="10241280" cy="3733800"/>
          </a:xfrm>
          <a:prstGeom prst="rect">
            <a:avLst/>
          </a:prstGeom>
        </p:spPr>
        <p:txBody>
          <a:bodyPr lIns="0" tIns="0" rIns="0" bIns="0">
            <a:noAutofit/>
          </a:bodyPr>
          <a:p>
            <a:pPr marL="198120" indent="-228600">
              <a:lnSpc>
                <a:spcPts val="3025"/>
              </a:lnSpc>
              <a:spcBef>
                <a:spcPts val="3150"/>
              </a:spcBef>
              <a:spcAft>
                <a:spcPts val="630"/>
              </a:spcAft>
            </a:pPr>
            <a:r>
              <a:rPr lang="en-US" sz="2600">
                <a:latin typeface="Calibri" panose="020F0502020204030204"/>
              </a:rPr>
              <a:t>•    It is used to </a:t>
            </a:r>
            <a:r>
              <a:rPr lang="en-US" sz="2600">
                <a:solidFill>
                  <a:srgbClr val="FC0000"/>
                </a:solidFill>
                <a:latin typeface="Calibri" panose="020F0502020204030204"/>
              </a:rPr>
              <a:t>access service data </a:t>
            </a:r>
            <a:r>
              <a:rPr lang="en-US" sz="2600">
                <a:latin typeface="Calibri" panose="020F0502020204030204"/>
              </a:rPr>
              <a:t>in </a:t>
            </a:r>
            <a:r>
              <a:rPr lang="en-US" sz="2600">
                <a:solidFill>
                  <a:srgbClr val="FC0000"/>
                </a:solidFill>
                <a:latin typeface="Calibri" panose="020F0502020204030204"/>
              </a:rPr>
              <a:t>web applications </a:t>
            </a:r>
            <a:r>
              <a:rPr lang="en-US" sz="2600">
                <a:latin typeface="Calibri" panose="020F0502020204030204"/>
              </a:rPr>
              <a:t>as well as many </a:t>
            </a:r>
            <a:r>
              <a:rPr lang="en-US" sz="2600">
                <a:solidFill>
                  <a:srgbClr val="FC0000"/>
                </a:solidFill>
                <a:latin typeface="Calibri" panose="020F0502020204030204"/>
              </a:rPr>
              <a:t>mobile apps </a:t>
            </a:r>
            <a:r>
              <a:rPr lang="en-US" sz="2600">
                <a:latin typeface="Calibri" panose="020F0502020204030204"/>
              </a:rPr>
              <a:t>and other </a:t>
            </a:r>
            <a:r>
              <a:rPr lang="en-US" sz="2600">
                <a:solidFill>
                  <a:srgbClr val="FC0000"/>
                </a:solidFill>
                <a:latin typeface="Calibri" panose="020F0502020204030204"/>
              </a:rPr>
              <a:t>external devices.</a:t>
            </a:r>
            <a:endParaRPr lang="en-US" sz="2600">
              <a:solidFill>
                <a:srgbClr val="FC0000"/>
              </a:solidFill>
              <a:latin typeface="Calibri" panose="020F0502020204030204"/>
            </a:endParaRPr>
          </a:p>
          <a:p>
            <a:pPr marL="198120" indent="-228600">
              <a:lnSpc>
                <a:spcPts val="3025"/>
              </a:lnSpc>
              <a:spcAft>
                <a:spcPts val="630"/>
              </a:spcAft>
            </a:pPr>
            <a:r>
              <a:rPr lang="en-US" sz="2600">
                <a:latin typeface="Calibri" panose="020F0502020204030204"/>
              </a:rPr>
              <a:t>•    It is used to </a:t>
            </a:r>
            <a:r>
              <a:rPr lang="en-US" sz="2600">
                <a:solidFill>
                  <a:srgbClr val="FC0000"/>
                </a:solidFill>
                <a:latin typeface="Calibri" panose="020F0502020204030204"/>
              </a:rPr>
              <a:t>create RESTful web services. </a:t>
            </a:r>
            <a:r>
              <a:rPr lang="en-US" sz="2600">
                <a:latin typeface="Calibri" panose="020F0502020204030204"/>
              </a:rPr>
              <a:t>REST stands for </a:t>
            </a:r>
            <a:r>
              <a:rPr lang="en-US" sz="2600" b="1">
                <a:latin typeface="Calibri" panose="020F0502020204030204"/>
              </a:rPr>
              <a:t>Representational State Transfer, </a:t>
            </a:r>
            <a:r>
              <a:rPr lang="en-US" sz="2600">
                <a:latin typeface="Calibri" panose="020F0502020204030204"/>
              </a:rPr>
              <a:t>which is an architectural style for networked hypermedia applications.</a:t>
            </a:r>
            <a:endParaRPr lang="en-US" sz="2600">
              <a:latin typeface="Calibri" panose="020F0502020204030204"/>
            </a:endParaRPr>
          </a:p>
          <a:p>
            <a:pPr marL="198120" indent="-228600">
              <a:lnSpc>
                <a:spcPts val="3025"/>
              </a:lnSpc>
              <a:spcAft>
                <a:spcPts val="630"/>
              </a:spcAft>
            </a:pPr>
            <a:r>
              <a:rPr lang="en-US" sz="2600">
                <a:latin typeface="Calibri" panose="020F0502020204030204"/>
              </a:rPr>
              <a:t>•    It is primarily used </a:t>
            </a:r>
            <a:r>
              <a:rPr lang="en-US" sz="2600">
                <a:solidFill>
                  <a:srgbClr val="FC0000"/>
                </a:solidFill>
                <a:latin typeface="Calibri" panose="020F0502020204030204"/>
              </a:rPr>
              <a:t>to build Web Services </a:t>
            </a:r>
            <a:r>
              <a:rPr lang="en-US" sz="2600">
                <a:latin typeface="Calibri" panose="020F0502020204030204"/>
              </a:rPr>
              <a:t>that are lightweight, maintainable, and scalable, and support limited bandwidth.</a:t>
            </a:r>
            <a:endParaRPr lang="en-US" sz="2600">
              <a:latin typeface="Calibri" panose="020F0502020204030204"/>
            </a:endParaRPr>
          </a:p>
          <a:p>
            <a:pPr marL="198120" indent="-228600">
              <a:lnSpc>
                <a:spcPts val="3025"/>
              </a:lnSpc>
            </a:pPr>
            <a:r>
              <a:rPr lang="en-US" sz="2600">
                <a:latin typeface="Calibri" panose="020F0502020204030204"/>
              </a:rPr>
              <a:t>•    It is used to </a:t>
            </a:r>
            <a:r>
              <a:rPr lang="en-US" sz="2600">
                <a:solidFill>
                  <a:srgbClr val="FC0000"/>
                </a:solidFill>
                <a:latin typeface="Calibri" panose="020F0502020204030204"/>
              </a:rPr>
              <a:t>create </a:t>
            </a:r>
            <a:r>
              <a:rPr lang="en-US" sz="2600">
                <a:latin typeface="Calibri" panose="020F0502020204030204"/>
              </a:rPr>
              <a:t>a simple </a:t>
            </a:r>
            <a:r>
              <a:rPr lang="en-US" sz="2600">
                <a:solidFill>
                  <a:srgbClr val="FC0000"/>
                </a:solidFill>
                <a:latin typeface="Calibri" panose="020F0502020204030204"/>
              </a:rPr>
              <a:t>HTTP Web Service. </a:t>
            </a:r>
            <a:r>
              <a:rPr lang="en-US" sz="2600">
                <a:latin typeface="Calibri" panose="020F0502020204030204"/>
              </a:rPr>
              <a:t>It supports XML, JSON, and other data formats.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005584" cy="420624"/>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926592" y="1706880"/>
            <a:ext cx="10311384" cy="3581400"/>
          </a:xfrm>
          <a:prstGeom prst="rect">
            <a:avLst/>
          </a:prstGeom>
        </p:spPr>
        <p:txBody>
          <a:bodyPr lIns="0" tIns="0" rIns="0" bIns="0">
            <a:noAutofit/>
          </a:bodyPr>
          <a:p>
            <a:pPr marL="241300" indent="-241300" algn="just">
              <a:spcAft>
                <a:spcPts val="630"/>
              </a:spcAft>
            </a:pPr>
            <a:r>
              <a:rPr lang="en-US" sz="2300" b="1">
                <a:solidFill>
                  <a:srgbClr val="00AD50"/>
                </a:solidFill>
                <a:latin typeface="Calibri" panose="020F0502020204030204"/>
              </a:rPr>
              <a:t>Elements of Method:</a:t>
            </a:r>
            <a:endParaRPr lang="en-US" sz="2300" b="1">
              <a:solidFill>
                <a:srgbClr val="00AD50"/>
              </a:solidFill>
              <a:latin typeface="Calibri" panose="020F0502020204030204"/>
            </a:endParaRPr>
          </a:p>
          <a:p>
            <a:pPr marL="241300" indent="-241300" algn="just">
              <a:lnSpc>
                <a:spcPts val="1970"/>
              </a:lnSpc>
              <a:spcAft>
                <a:spcPts val="630"/>
              </a:spcAft>
            </a:pPr>
            <a:r>
              <a:rPr lang="en-US" sz="2300" b="1">
                <a:latin typeface="Calibri" panose="020F0502020204030204"/>
              </a:rPr>
              <a:t>•    Access Specifier </a:t>
            </a:r>
            <a:r>
              <a:rPr lang="en-US" sz="2300">
                <a:latin typeface="Calibri" panose="020F0502020204030204"/>
              </a:rPr>
              <a:t>- This determines the visibility of a variable or a method from another class.</a:t>
            </a:r>
            <a:endParaRPr lang="en-US" sz="2300">
              <a:latin typeface="Calibri" panose="020F0502020204030204"/>
            </a:endParaRPr>
          </a:p>
          <a:p>
            <a:pPr marL="241300" indent="-241300" algn="just">
              <a:lnSpc>
                <a:spcPts val="2015"/>
              </a:lnSpc>
              <a:spcAft>
                <a:spcPts val="630"/>
              </a:spcAft>
            </a:pPr>
            <a:r>
              <a:rPr lang="en-US" sz="2300" b="1">
                <a:latin typeface="Calibri" panose="020F0502020204030204"/>
              </a:rPr>
              <a:t>•    Return type </a:t>
            </a:r>
            <a:r>
              <a:rPr lang="en-US" sz="2300">
                <a:latin typeface="Calibri" panose="020F0502020204030204"/>
              </a:rPr>
              <a:t>- A method may return a value. The return type is the data type of the value the method returns. If the method is not returning any values, then the return type is </a:t>
            </a:r>
            <a:r>
              <a:rPr lang="en-US" sz="2300" b="1">
                <a:latin typeface="Calibri" panose="020F0502020204030204"/>
              </a:rPr>
              <a:t>void.</a:t>
            </a:r>
            <a:endParaRPr lang="en-US" sz="2300" b="1">
              <a:latin typeface="Calibri" panose="020F0502020204030204"/>
            </a:endParaRPr>
          </a:p>
          <a:p>
            <a:pPr marL="241300" indent="-241300" algn="just">
              <a:lnSpc>
                <a:spcPts val="1970"/>
              </a:lnSpc>
              <a:spcAft>
                <a:spcPts val="630"/>
              </a:spcAft>
            </a:pPr>
            <a:r>
              <a:rPr lang="en-US" sz="2300" b="1">
                <a:latin typeface="Calibri" panose="020F0502020204030204"/>
              </a:rPr>
              <a:t>•    Method name </a:t>
            </a:r>
            <a:r>
              <a:rPr lang="en-US" sz="2300">
                <a:latin typeface="Calibri" panose="020F0502020204030204"/>
              </a:rPr>
              <a:t>- Method name is a unique identifier and it is case sensitive. It cannot be same as any other identifier declared in the class.</a:t>
            </a:r>
            <a:endParaRPr lang="en-US" sz="2300">
              <a:latin typeface="Calibri" panose="020F0502020204030204"/>
            </a:endParaRPr>
          </a:p>
          <a:p>
            <a:pPr marL="241300" indent="-241300" algn="just">
              <a:lnSpc>
                <a:spcPts val="1990"/>
              </a:lnSpc>
            </a:pPr>
            <a:r>
              <a:rPr lang="en-US" sz="2300" b="1">
                <a:latin typeface="Calibri" panose="020F0502020204030204"/>
              </a:rPr>
              <a:t>•    Parameter list </a:t>
            </a:r>
            <a:r>
              <a:rPr lang="en-US" sz="2300">
                <a:latin typeface="Calibri" panose="020F0502020204030204"/>
              </a:rPr>
              <a:t>- Enclosed between parentheses, the parameters are used to pass and receive data from a method. The parameter list refers to the type, order, and number of the parameters of a method. Parameters are optional; that is, a method may contain no parameters. </a:t>
            </a:r>
            <a:r>
              <a:rPr lang="en-US" sz="2300" baseline="30000">
                <a:latin typeface="Calibri" panose="020F0502020204030204"/>
              </a:rPr>
              <a:t>•</a:t>
            </a:r>
            <a:endParaRPr lang="en-US" sz="2300" baseline="30000">
              <a:latin typeface="Calibri" panose="020F0502020204030204"/>
            </a:endParaRPr>
          </a:p>
        </p:txBody>
      </p:sp>
      <p:sp>
        <p:nvSpPr>
          <p:cNvPr id="4" name="Rectangles 3"/>
          <p:cNvSpPr/>
          <p:nvPr/>
        </p:nvSpPr>
        <p:spPr>
          <a:xfrm>
            <a:off x="926592" y="5410200"/>
            <a:ext cx="10311384" cy="530352"/>
          </a:xfrm>
          <a:prstGeom prst="rect">
            <a:avLst/>
          </a:prstGeom>
        </p:spPr>
        <p:txBody>
          <a:bodyPr lIns="0" tIns="0" rIns="0" bIns="0">
            <a:noAutofit/>
          </a:bodyPr>
          <a:p>
            <a:pPr marL="241300" indent="-241300">
              <a:lnSpc>
                <a:spcPts val="1970"/>
              </a:lnSpc>
            </a:pPr>
            <a:r>
              <a:rPr lang="en-US" sz="2300" b="1">
                <a:latin typeface="Calibri" panose="020F0502020204030204"/>
              </a:rPr>
              <a:t>•    Method body </a:t>
            </a:r>
            <a:r>
              <a:rPr lang="en-US" sz="2300" baseline="30000">
                <a:latin typeface="Calibri" panose="020F0502020204030204"/>
              </a:rPr>
              <a:t>-</a:t>
            </a:r>
            <a:r>
              <a:rPr lang="en-US" sz="2300">
                <a:latin typeface="Calibri" panose="020F0502020204030204"/>
              </a:rPr>
              <a:t> This contains the set of instructions needed to complete the required activity.</a:t>
            </a:r>
            <a:endParaRPr lang="en-US" sz="23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96112" y="499872"/>
            <a:ext cx="5672328" cy="515112"/>
          </a:xfrm>
          <a:prstGeom prst="rect">
            <a:avLst/>
          </a:prstGeom>
        </p:spPr>
        <p:txBody>
          <a:bodyPr wrap="none" lIns="0" tIns="0" rIns="0" bIns="0">
            <a:noAutofit/>
          </a:bodyPr>
          <a:p>
            <a:pPr indent="0"/>
            <a:r>
              <a:rPr lang="en-US" sz="4200">
                <a:latin typeface="Calibri" panose="020F0502020204030204"/>
              </a:rPr>
              <a:t>Creating Web API project</a:t>
            </a:r>
            <a:endParaRPr lang="en-US" sz="4200">
              <a:latin typeface="Calibri" panose="020F0502020204030204"/>
            </a:endParaRPr>
          </a:p>
        </p:txBody>
      </p:sp>
      <p:sp>
        <p:nvSpPr>
          <p:cNvPr id="3" name="Rectangles 2"/>
          <p:cNvSpPr/>
          <p:nvPr/>
        </p:nvSpPr>
        <p:spPr>
          <a:xfrm>
            <a:off x="2020824" y="1469136"/>
            <a:ext cx="7333488" cy="545592"/>
          </a:xfrm>
          <a:prstGeom prst="rect">
            <a:avLst/>
          </a:prstGeom>
        </p:spPr>
        <p:txBody>
          <a:bodyPr lIns="0" tIns="0" rIns="0" bIns="0">
            <a:noAutofit/>
          </a:bodyPr>
          <a:p>
            <a:pPr indent="0" algn="r">
              <a:spcAft>
                <a:spcPts val="840"/>
              </a:spcAft>
            </a:pPr>
            <a:r>
              <a:rPr lang="en-US" sz="750">
                <a:solidFill>
                  <a:srgbClr val="1C1929"/>
                </a:solidFill>
                <a:latin typeface="Constantia" panose="02030602050306030303"/>
              </a:rPr>
              <a:t>□ X</a:t>
            </a:r>
            <a:endParaRPr lang="en-US" sz="750">
              <a:solidFill>
                <a:srgbClr val="1C1929"/>
              </a:solidFill>
              <a:latin typeface="Constantia" panose="02030602050306030303"/>
            </a:endParaRPr>
          </a:p>
          <a:p>
            <a:pPr indent="0"/>
            <a:r>
              <a:rPr lang="en-US" sz="2300" spc="-50">
                <a:solidFill>
                  <a:srgbClr val="1C1929"/>
                </a:solidFill>
                <a:latin typeface="Calibri" panose="020F0502020204030204"/>
              </a:rPr>
              <a:t>Create a new ASP.NET Web Application</a:t>
            </a:r>
            <a:endParaRPr lang="en-US" sz="2300" spc="-50">
              <a:solidFill>
                <a:srgbClr val="1C1929"/>
              </a:solidFill>
              <a:latin typeface="Calibri" panose="020F0502020204030204"/>
            </a:endParaRPr>
          </a:p>
        </p:txBody>
      </p:sp>
      <p:sp>
        <p:nvSpPr>
          <p:cNvPr id="4" name="Rectangles 3"/>
          <p:cNvSpPr/>
          <p:nvPr/>
        </p:nvSpPr>
        <p:spPr>
          <a:xfrm>
            <a:off x="2124456" y="2356104"/>
            <a:ext cx="4629912" cy="384048"/>
          </a:xfrm>
          <a:prstGeom prst="rect">
            <a:avLst/>
          </a:prstGeom>
        </p:spPr>
        <p:txBody>
          <a:bodyPr lIns="0" tIns="0" rIns="0" bIns="0">
            <a:noAutofit/>
          </a:bodyPr>
          <a:p>
            <a:pPr indent="0">
              <a:spcAft>
                <a:spcPts val="210"/>
              </a:spcAft>
            </a:pPr>
            <a:r>
              <a:rPr lang="en-US" sz="2600">
                <a:solidFill>
                  <a:srgbClr val="45464E"/>
                </a:solidFill>
                <a:latin typeface="Calibri" panose="020F0502020204030204"/>
              </a:rPr>
              <a:t>S3 </a:t>
            </a:r>
            <a:r>
              <a:rPr lang="en-US" sz="2600" baseline="30000">
                <a:solidFill>
                  <a:srgbClr val="1C1929"/>
                </a:solidFill>
                <a:latin typeface="Calibri" panose="020F0502020204030204"/>
              </a:rPr>
              <a:t>Emp,y</a:t>
            </a:r>
            <a:endParaRPr lang="en-US" sz="2600" baseline="30000">
              <a:solidFill>
                <a:srgbClr val="1C1929"/>
              </a:solidFill>
              <a:latin typeface="Calibri" panose="020F0502020204030204"/>
            </a:endParaRPr>
          </a:p>
          <a:p>
            <a:pPr indent="0" algn="r"/>
            <a:r>
              <a:rPr lang="en-US" sz="750">
                <a:solidFill>
                  <a:srgbClr val="45464E"/>
                </a:solidFill>
                <a:latin typeface="Constantia" panose="02030602050306030303"/>
              </a:rPr>
              <a:t>An empty project template for creating ASP.NET applications. This template does not have any content in it.</a:t>
            </a:r>
            <a:endParaRPr lang="en-US" sz="750">
              <a:solidFill>
                <a:srgbClr val="45464E"/>
              </a:solidFill>
              <a:latin typeface="Constantia" panose="02030602050306030303"/>
            </a:endParaRPr>
          </a:p>
        </p:txBody>
      </p:sp>
      <p:sp>
        <p:nvSpPr>
          <p:cNvPr id="5" name="Rectangles 4"/>
          <p:cNvSpPr/>
          <p:nvPr/>
        </p:nvSpPr>
        <p:spPr>
          <a:xfrm>
            <a:off x="7449312" y="2301240"/>
            <a:ext cx="847344" cy="128016"/>
          </a:xfrm>
          <a:prstGeom prst="rect">
            <a:avLst/>
          </a:prstGeom>
        </p:spPr>
        <p:txBody>
          <a:bodyPr wrap="none" lIns="0" tIns="0" rIns="0" bIns="0">
            <a:noAutofit/>
          </a:bodyPr>
          <a:p>
            <a:pPr indent="0"/>
            <a:r>
              <a:rPr lang="en-US" sz="850">
                <a:solidFill>
                  <a:srgbClr val="1C1929"/>
                </a:solidFill>
                <a:latin typeface="Calibri" panose="020F0502020204030204"/>
              </a:rPr>
              <a:t>Authentication</a:t>
            </a:r>
            <a:endParaRPr lang="en-US" sz="850">
              <a:solidFill>
                <a:srgbClr val="1C1929"/>
              </a:solidFill>
              <a:latin typeface="Calibri" panose="020F0502020204030204"/>
            </a:endParaRPr>
          </a:p>
        </p:txBody>
      </p:sp>
      <p:sp>
        <p:nvSpPr>
          <p:cNvPr id="6" name="Rectangles 5"/>
          <p:cNvSpPr/>
          <p:nvPr/>
        </p:nvSpPr>
        <p:spPr>
          <a:xfrm>
            <a:off x="7479792" y="2569464"/>
            <a:ext cx="243840" cy="103632"/>
          </a:xfrm>
          <a:prstGeom prst="rect">
            <a:avLst/>
          </a:prstGeom>
          <a:solidFill>
            <a:srgbClr val="E8EDFD"/>
          </a:solidFill>
        </p:spPr>
        <p:txBody>
          <a:bodyPr wrap="none" lIns="0" tIns="0" rIns="0" bIns="0">
            <a:noAutofit/>
          </a:bodyPr>
          <a:p>
            <a:pPr indent="0"/>
            <a:r>
              <a:rPr lang="en-US" sz="750">
                <a:solidFill>
                  <a:srgbClr val="45464E"/>
                </a:solidFill>
                <a:latin typeface="Constantia" panose="02030602050306030303"/>
              </a:rPr>
              <a:t>None</a:t>
            </a:r>
            <a:endParaRPr lang="en-US" sz="750">
              <a:solidFill>
                <a:srgbClr val="45464E"/>
              </a:solidFill>
              <a:latin typeface="Constantia" panose="02030602050306030303"/>
            </a:endParaRPr>
          </a:p>
        </p:txBody>
      </p:sp>
      <p:sp>
        <p:nvSpPr>
          <p:cNvPr id="7" name="Rectangles 6"/>
          <p:cNvSpPr/>
          <p:nvPr/>
        </p:nvSpPr>
        <p:spPr>
          <a:xfrm>
            <a:off x="2124456" y="2913888"/>
            <a:ext cx="883920" cy="249936"/>
          </a:xfrm>
          <a:prstGeom prst="rect">
            <a:avLst/>
          </a:prstGeom>
        </p:spPr>
        <p:txBody>
          <a:bodyPr wrap="none" lIns="0" tIns="0" rIns="0" bIns="0">
            <a:noAutofit/>
          </a:bodyPr>
          <a:p>
            <a:pPr indent="0" algn="r"/>
            <a:r>
              <a:rPr lang="en-US" sz="950" b="1">
                <a:solidFill>
                  <a:srgbClr val="1C1929"/>
                </a:solidFill>
                <a:latin typeface="Calibri" panose="020F0502020204030204"/>
              </a:rPr>
              <a:t>Web Forms</a:t>
            </a:r>
            <a:endParaRPr lang="en-US" sz="950" b="1">
              <a:solidFill>
                <a:srgbClr val="1C1929"/>
              </a:solidFill>
              <a:latin typeface="Calibri" panose="020F0502020204030204"/>
            </a:endParaRPr>
          </a:p>
        </p:txBody>
      </p:sp>
      <p:sp>
        <p:nvSpPr>
          <p:cNvPr id="8" name="Rectangles 7"/>
          <p:cNvSpPr/>
          <p:nvPr/>
        </p:nvSpPr>
        <p:spPr>
          <a:xfrm>
            <a:off x="2417064" y="3169920"/>
            <a:ext cx="4791456" cy="384048"/>
          </a:xfrm>
          <a:prstGeom prst="rect">
            <a:avLst/>
          </a:prstGeom>
        </p:spPr>
        <p:txBody>
          <a:bodyPr lIns="0" tIns="0" rIns="0" bIns="0">
            <a:noAutofit/>
          </a:bodyPr>
          <a:p>
            <a:pPr indent="0">
              <a:lnSpc>
                <a:spcPts val="985"/>
              </a:lnSpc>
            </a:pPr>
            <a:r>
              <a:rPr lang="en-US" sz="750">
                <a:solidFill>
                  <a:srgbClr val="45464E"/>
                </a:solidFill>
                <a:latin typeface="Constantia" panose="02030602050306030303"/>
              </a:rPr>
              <a:t>A project template for creating ASP.NET Web Forms applications. ASP.NET Web Forms lets you build dynamic websites using a familiar drag-and-drop, event-driven model. A design surface and hundreds of controls and components let you rapidly build sophisticated, powerful Ul-driven sites with data access.</a:t>
            </a:r>
            <a:endParaRPr lang="en-US" sz="750">
              <a:solidFill>
                <a:srgbClr val="45464E"/>
              </a:solidFill>
              <a:latin typeface="Constantia" panose="02030602050306030303"/>
            </a:endParaRPr>
          </a:p>
        </p:txBody>
      </p:sp>
      <p:sp>
        <p:nvSpPr>
          <p:cNvPr id="9" name="Rectangles 8"/>
          <p:cNvSpPr/>
          <p:nvPr/>
        </p:nvSpPr>
        <p:spPr>
          <a:xfrm>
            <a:off x="2130552" y="3733800"/>
            <a:ext cx="5084064" cy="1304544"/>
          </a:xfrm>
          <a:prstGeom prst="rect">
            <a:avLst/>
          </a:prstGeom>
        </p:spPr>
        <p:txBody>
          <a:bodyPr lIns="0" tIns="0" rIns="0" bIns="0">
            <a:noAutofit/>
          </a:bodyPr>
          <a:p>
            <a:pPr marL="304800" indent="0">
              <a:spcAft>
                <a:spcPts val="420"/>
              </a:spcAft>
            </a:pPr>
            <a:r>
              <a:rPr lang="en-US" sz="950" b="1">
                <a:solidFill>
                  <a:srgbClr val="332F38"/>
                </a:solidFill>
                <a:latin typeface="Calibri" panose="020F0502020204030204"/>
              </a:rPr>
              <a:t>MVC</a:t>
            </a:r>
            <a:endParaRPr lang="en-US" sz="950" b="1">
              <a:solidFill>
                <a:srgbClr val="332F38"/>
              </a:solidFill>
              <a:latin typeface="Calibri" panose="020F0502020204030204"/>
            </a:endParaRPr>
          </a:p>
          <a:p>
            <a:pPr marL="304800" indent="0">
              <a:lnSpc>
                <a:spcPts val="985"/>
              </a:lnSpc>
              <a:spcAft>
                <a:spcPts val="1050"/>
              </a:spcAft>
            </a:pPr>
            <a:r>
              <a:rPr lang="en-US" sz="750">
                <a:solidFill>
                  <a:srgbClr val="45464E"/>
                </a:solidFill>
                <a:latin typeface="Constantia" panose="02030602050306030303"/>
              </a:rPr>
              <a:t>A project template for creating ASP.NET </a:t>
            </a:r>
            <a:r>
              <a:rPr lang="en-US" sz="750">
                <a:solidFill>
                  <a:srgbClr val="332F38"/>
                </a:solidFill>
                <a:latin typeface="Constantia" panose="02030602050306030303"/>
              </a:rPr>
              <a:t>MVC </a:t>
            </a:r>
            <a:r>
              <a:rPr lang="en-US" sz="750">
                <a:solidFill>
                  <a:srgbClr val="45464E"/>
                </a:solidFill>
                <a:latin typeface="Constantia" panose="02030602050306030303"/>
              </a:rPr>
              <a:t>applications. ASP.NET </a:t>
            </a:r>
            <a:r>
              <a:rPr lang="en-US" sz="750">
                <a:solidFill>
                  <a:srgbClr val="332F38"/>
                </a:solidFill>
                <a:latin typeface="Constantia" panose="02030602050306030303"/>
              </a:rPr>
              <a:t>MVC </a:t>
            </a:r>
            <a:r>
              <a:rPr lang="en-US" sz="750">
                <a:solidFill>
                  <a:srgbClr val="45464E"/>
                </a:solidFill>
                <a:latin typeface="Constantia" panose="02030602050306030303"/>
              </a:rPr>
              <a:t>allows you to build applications using the Model-View-Controller architecture. </a:t>
            </a:r>
            <a:r>
              <a:rPr lang="en-US" sz="750">
                <a:solidFill>
                  <a:srgbClr val="332F38"/>
                </a:solidFill>
                <a:latin typeface="Constantia" panose="02030602050306030303"/>
              </a:rPr>
              <a:t>ASP.NET MVC </a:t>
            </a:r>
            <a:r>
              <a:rPr lang="en-US" sz="750">
                <a:solidFill>
                  <a:srgbClr val="45464E"/>
                </a:solidFill>
                <a:latin typeface="Constantia" panose="02030602050306030303"/>
              </a:rPr>
              <a:t>includes many features that enable fast, test-driven development for creating applications that use the </a:t>
            </a:r>
            <a:r>
              <a:rPr lang="en-US" sz="750">
                <a:solidFill>
                  <a:srgbClr val="332F38"/>
                </a:solidFill>
                <a:latin typeface="Constantia" panose="02030602050306030303"/>
              </a:rPr>
              <a:t>latest </a:t>
            </a:r>
            <a:r>
              <a:rPr lang="en-US" sz="750">
                <a:solidFill>
                  <a:srgbClr val="45464E"/>
                </a:solidFill>
                <a:latin typeface="Constantia" panose="02030602050306030303"/>
              </a:rPr>
              <a:t>standards.</a:t>
            </a:r>
            <a:endParaRPr lang="en-US" sz="750">
              <a:solidFill>
                <a:srgbClr val="45464E"/>
              </a:solidFill>
              <a:latin typeface="Constantia" panose="02030602050306030303"/>
            </a:endParaRPr>
          </a:p>
          <a:p>
            <a:pPr marL="304800" indent="0">
              <a:spcAft>
                <a:spcPts val="420"/>
              </a:spcAft>
            </a:pPr>
            <a:r>
              <a:rPr lang="en-US" sz="950" b="1">
                <a:solidFill>
                  <a:srgbClr val="332F38"/>
                </a:solidFill>
                <a:latin typeface="Calibri" panose="020F0502020204030204"/>
              </a:rPr>
              <a:t>Web API</a:t>
            </a:r>
            <a:endParaRPr lang="en-US" sz="950" b="1">
              <a:solidFill>
                <a:srgbClr val="332F38"/>
              </a:solidFill>
              <a:latin typeface="Calibri" panose="020F0502020204030204"/>
            </a:endParaRPr>
          </a:p>
          <a:p>
            <a:pPr marL="304800" indent="0">
              <a:lnSpc>
                <a:spcPts val="1010"/>
              </a:lnSpc>
            </a:pPr>
            <a:r>
              <a:rPr lang="en-US" sz="750">
                <a:solidFill>
                  <a:srgbClr val="45464E"/>
                </a:solidFill>
                <a:latin typeface="Constantia" panose="02030602050306030303"/>
              </a:rPr>
              <a:t>A project template for creating RESTful HTTP services that can reach a broad range of clients including browsers and mobile devices.</a:t>
            </a:r>
            <a:endParaRPr lang="en-US" sz="750">
              <a:solidFill>
                <a:srgbClr val="45464E"/>
              </a:solidFill>
              <a:latin typeface="Constantia" panose="02030602050306030303"/>
            </a:endParaRPr>
          </a:p>
        </p:txBody>
      </p:sp>
      <p:sp>
        <p:nvSpPr>
          <p:cNvPr id="10" name="Rectangles 9"/>
          <p:cNvSpPr/>
          <p:nvPr/>
        </p:nvSpPr>
        <p:spPr>
          <a:xfrm>
            <a:off x="7449312" y="3243072"/>
            <a:ext cx="1667256" cy="670560"/>
          </a:xfrm>
          <a:prstGeom prst="rect">
            <a:avLst/>
          </a:prstGeom>
        </p:spPr>
        <p:txBody>
          <a:bodyPr lIns="0" tIns="0" rIns="0" bIns="0">
            <a:noAutofit/>
          </a:bodyPr>
          <a:p>
            <a:pPr indent="0">
              <a:spcAft>
                <a:spcPts val="630"/>
              </a:spcAft>
            </a:pPr>
            <a:r>
              <a:rPr lang="en-US" sz="850">
                <a:solidFill>
                  <a:srgbClr val="1C1929"/>
                </a:solidFill>
                <a:latin typeface="Calibri" panose="020F0502020204030204"/>
              </a:rPr>
              <a:t>Add folders &amp; core references</a:t>
            </a:r>
            <a:endParaRPr lang="en-US" sz="850">
              <a:solidFill>
                <a:srgbClr val="1C1929"/>
              </a:solidFill>
              <a:latin typeface="Calibri" panose="020F0502020204030204"/>
            </a:endParaRPr>
          </a:p>
          <a:p>
            <a:pPr indent="0">
              <a:lnSpc>
                <a:spcPts val="1270"/>
              </a:lnSpc>
            </a:pPr>
            <a:r>
              <a:rPr lang="en-US" sz="750">
                <a:solidFill>
                  <a:srgbClr val="888888"/>
                </a:solidFill>
                <a:latin typeface="Constantia" panose="02030602050306030303"/>
              </a:rPr>
              <a:t>□ </a:t>
            </a:r>
            <a:r>
              <a:rPr lang="en-US" sz="750">
                <a:solidFill>
                  <a:srgbClr val="45464E"/>
                </a:solidFill>
                <a:latin typeface="Constantia" panose="02030602050306030303"/>
              </a:rPr>
              <a:t>Web Forms</a:t>
            </a:r>
            <a:endParaRPr lang="en-US" sz="750">
              <a:solidFill>
                <a:srgbClr val="45464E"/>
              </a:solidFill>
              <a:latin typeface="Constantia" panose="02030602050306030303"/>
            </a:endParaRPr>
          </a:p>
          <a:p>
            <a:pPr indent="0" algn="just">
              <a:lnSpc>
                <a:spcPts val="1270"/>
              </a:lnSpc>
            </a:pPr>
            <a:r>
              <a:rPr lang="en-US" sz="750">
                <a:solidFill>
                  <a:srgbClr val="A6A4A6"/>
                </a:solidFill>
                <a:latin typeface="Constantia" panose="02030602050306030303"/>
              </a:rPr>
              <a:t>✓    </a:t>
            </a:r>
            <a:r>
              <a:rPr lang="en-US" sz="750">
                <a:solidFill>
                  <a:srgbClr val="888888"/>
                </a:solidFill>
                <a:latin typeface="Constantia" panose="02030602050306030303"/>
              </a:rPr>
              <a:t>MVC</a:t>
            </a:r>
            <a:endParaRPr lang="en-US" sz="750">
              <a:solidFill>
                <a:srgbClr val="888888"/>
              </a:solidFill>
              <a:latin typeface="Constantia" panose="02030602050306030303"/>
            </a:endParaRPr>
          </a:p>
          <a:p>
            <a:pPr indent="0" algn="just">
              <a:lnSpc>
                <a:spcPts val="1270"/>
              </a:lnSpc>
            </a:pPr>
            <a:r>
              <a:rPr lang="en-US" sz="750">
                <a:solidFill>
                  <a:srgbClr val="A6A4A6"/>
                </a:solidFill>
                <a:latin typeface="Constantia" panose="02030602050306030303"/>
              </a:rPr>
              <a:t>✓    </a:t>
            </a:r>
            <a:r>
              <a:rPr lang="en-US" sz="750">
                <a:solidFill>
                  <a:srgbClr val="888888"/>
                </a:solidFill>
                <a:latin typeface="Constantia" panose="02030602050306030303"/>
              </a:rPr>
              <a:t>Web API</a:t>
            </a:r>
            <a:endParaRPr lang="en-US" sz="750">
              <a:solidFill>
                <a:srgbClr val="888888"/>
              </a:solidFill>
              <a:latin typeface="Constantia" panose="02030602050306030303"/>
            </a:endParaRPr>
          </a:p>
        </p:txBody>
      </p:sp>
      <p:sp>
        <p:nvSpPr>
          <p:cNvPr id="11" name="Rectangles 10"/>
          <p:cNvSpPr/>
          <p:nvPr/>
        </p:nvSpPr>
        <p:spPr>
          <a:xfrm>
            <a:off x="7446264" y="4459224"/>
            <a:ext cx="1246632" cy="716280"/>
          </a:xfrm>
          <a:prstGeom prst="rect">
            <a:avLst/>
          </a:prstGeom>
        </p:spPr>
        <p:txBody>
          <a:bodyPr lIns="0" tIns="0" rIns="0" bIns="0">
            <a:noAutofit/>
          </a:bodyPr>
          <a:p>
            <a:pPr marL="177800" indent="-177800">
              <a:spcAft>
                <a:spcPts val="420"/>
              </a:spcAft>
            </a:pPr>
            <a:r>
              <a:rPr lang="en-US" sz="850">
                <a:solidFill>
                  <a:srgbClr val="1C1929"/>
                </a:solidFill>
                <a:latin typeface="Calibri" panose="020F0502020204030204"/>
              </a:rPr>
              <a:t>Advanced</a:t>
            </a:r>
            <a:endParaRPr lang="en-US" sz="850">
              <a:solidFill>
                <a:srgbClr val="1C1929"/>
              </a:solidFill>
              <a:latin typeface="Calibri" panose="020F0502020204030204"/>
            </a:endParaRPr>
          </a:p>
          <a:p>
            <a:pPr marL="177800" indent="-177800">
              <a:lnSpc>
                <a:spcPts val="1440"/>
              </a:lnSpc>
            </a:pPr>
            <a:r>
              <a:rPr lang="en-US" sz="750">
                <a:solidFill>
                  <a:srgbClr val="45464E"/>
                </a:solidFill>
                <a:latin typeface="Constantia" panose="02030602050306030303"/>
              </a:rPr>
              <a:t>0 Configure for HTTPS Docker support (Requires </a:t>
            </a:r>
            <a:r>
              <a:rPr lang="en-US" sz="750">
                <a:solidFill>
                  <a:srgbClr val="4E79A4"/>
                </a:solidFill>
                <a:latin typeface="Constantia" panose="02030602050306030303"/>
              </a:rPr>
              <a:t>Docker Desktop)</a:t>
            </a:r>
            <a:endParaRPr lang="en-US" sz="750">
              <a:solidFill>
                <a:srgbClr val="4E79A4"/>
              </a:solidFill>
              <a:latin typeface="Constantia" panose="02030602050306030303"/>
            </a:endParaRPr>
          </a:p>
        </p:txBody>
      </p:sp>
      <p:sp>
        <p:nvSpPr>
          <p:cNvPr id="12" name="Rectangles 11"/>
          <p:cNvSpPr/>
          <p:nvPr/>
        </p:nvSpPr>
        <p:spPr>
          <a:xfrm>
            <a:off x="2127504" y="5254752"/>
            <a:ext cx="4916424" cy="618744"/>
          </a:xfrm>
          <a:prstGeom prst="rect">
            <a:avLst/>
          </a:prstGeom>
        </p:spPr>
        <p:txBody>
          <a:bodyPr lIns="0" tIns="0" rIns="0" bIns="0">
            <a:noAutofit/>
          </a:bodyPr>
          <a:p>
            <a:pPr indent="0">
              <a:spcAft>
                <a:spcPts val="420"/>
              </a:spcAft>
            </a:pPr>
            <a:r>
              <a:rPr lang="en-US" sz="950" b="1">
                <a:solidFill>
                  <a:srgbClr val="45464E"/>
                </a:solidFill>
                <a:latin typeface="Calibri" panose="020F0502020204030204"/>
              </a:rPr>
              <a:t>lj </a:t>
            </a:r>
            <a:r>
              <a:rPr lang="en-US" sz="950" b="1">
                <a:solidFill>
                  <a:srgbClr val="1C1929"/>
                </a:solidFill>
                <a:latin typeface="Calibri" panose="020F0502020204030204"/>
              </a:rPr>
              <a:t>Single Page Application</a:t>
            </a:r>
            <a:endParaRPr lang="en-US" sz="950" b="1">
              <a:solidFill>
                <a:srgbClr val="1C1929"/>
              </a:solidFill>
              <a:latin typeface="Calibri" panose="020F0502020204030204"/>
            </a:endParaRPr>
          </a:p>
          <a:p>
            <a:pPr marL="304800" indent="0">
              <a:lnSpc>
                <a:spcPts val="985"/>
              </a:lnSpc>
            </a:pPr>
            <a:r>
              <a:rPr lang="en-US" sz="750">
                <a:solidFill>
                  <a:srgbClr val="45464E"/>
                </a:solidFill>
                <a:latin typeface="Constantia" panose="02030602050306030303"/>
              </a:rPr>
              <a:t>A project template for creating rich client side JavaScript driven HTML5 applications using ASP.NET Web API. Single Page Applications provide a rich user experience which includes client-side interactions using HTML5, CSS3, and JavaScript.</a:t>
            </a:r>
            <a:endParaRPr lang="en-US" sz="750">
              <a:solidFill>
                <a:srgbClr val="45464E"/>
              </a:solidFill>
              <a:latin typeface="Constantia" panose="02030602050306030303"/>
            </a:endParaRPr>
          </a:p>
        </p:txBody>
      </p:sp>
      <p:sp>
        <p:nvSpPr>
          <p:cNvPr id="13" name="Rectangles 12"/>
          <p:cNvSpPr/>
          <p:nvPr/>
        </p:nvSpPr>
        <p:spPr>
          <a:xfrm>
            <a:off x="7446264" y="5239512"/>
            <a:ext cx="1548384" cy="158496"/>
          </a:xfrm>
          <a:prstGeom prst="rect">
            <a:avLst/>
          </a:prstGeom>
        </p:spPr>
        <p:txBody>
          <a:bodyPr wrap="none" lIns="0" tIns="0" rIns="0" bIns="0">
            <a:noAutofit/>
          </a:bodyPr>
          <a:p>
            <a:pPr indent="0"/>
            <a:r>
              <a:rPr lang="en-US" sz="750">
                <a:solidFill>
                  <a:srgbClr val="45464E"/>
                </a:solidFill>
                <a:latin typeface="Constantia" panose="02030602050306030303"/>
              </a:rPr>
              <a:t>^ Also create a project for unit tests</a:t>
            </a:r>
            <a:endParaRPr lang="en-US" sz="750">
              <a:solidFill>
                <a:srgbClr val="45464E"/>
              </a:solidFill>
              <a:latin typeface="Constantia" panose="02030602050306030303"/>
            </a:endParaRPr>
          </a:p>
        </p:txBody>
      </p:sp>
      <p:sp>
        <p:nvSpPr>
          <p:cNvPr id="14" name="Rectangles 13"/>
          <p:cNvSpPr/>
          <p:nvPr/>
        </p:nvSpPr>
        <p:spPr>
          <a:xfrm>
            <a:off x="7488936" y="5501640"/>
            <a:ext cx="810768" cy="103632"/>
          </a:xfrm>
          <a:prstGeom prst="rect">
            <a:avLst/>
          </a:prstGeom>
          <a:solidFill>
            <a:srgbClr val="E6E6E6"/>
          </a:solidFill>
        </p:spPr>
        <p:txBody>
          <a:bodyPr wrap="none" lIns="0" tIns="0" rIns="0" bIns="0">
            <a:noAutofit/>
          </a:bodyPr>
          <a:p>
            <a:pPr indent="0"/>
            <a:r>
              <a:rPr lang="en-US" sz="750">
                <a:solidFill>
                  <a:srgbClr val="A6A4A6"/>
                </a:solidFill>
                <a:latin typeface="Constantia" panose="02030602050306030303"/>
              </a:rPr>
              <a:t>WEBAPIDemo.Tests</a:t>
            </a:r>
            <a:endParaRPr lang="en-US" sz="750">
              <a:solidFill>
                <a:srgbClr val="A6A4A6"/>
              </a:solidFill>
              <a:latin typeface="Constantia" panose="02030602050306030303"/>
            </a:endParaRPr>
          </a:p>
        </p:txBody>
      </p:sp>
      <p:sp>
        <p:nvSpPr>
          <p:cNvPr id="15" name="Rectangles 14"/>
          <p:cNvSpPr/>
          <p:nvPr/>
        </p:nvSpPr>
        <p:spPr>
          <a:xfrm>
            <a:off x="7894320" y="6263640"/>
            <a:ext cx="210312" cy="106680"/>
          </a:xfrm>
          <a:prstGeom prst="rect">
            <a:avLst/>
          </a:prstGeom>
          <a:solidFill>
            <a:srgbClr val="E8EDFD"/>
          </a:solidFill>
        </p:spPr>
        <p:txBody>
          <a:bodyPr wrap="none" lIns="0" tIns="0" rIns="0" bIns="0">
            <a:noAutofit/>
          </a:bodyPr>
          <a:p>
            <a:pPr indent="0"/>
            <a:r>
              <a:rPr lang="en-US" sz="750">
                <a:solidFill>
                  <a:srgbClr val="45464E"/>
                </a:solidFill>
                <a:latin typeface="Constantia" panose="02030602050306030303"/>
              </a:rPr>
              <a:t>Back</a:t>
            </a:r>
            <a:endParaRPr lang="en-US" sz="750">
              <a:solidFill>
                <a:srgbClr val="45464E"/>
              </a:solidFill>
              <a:latin typeface="Constantia" panose="02030602050306030303"/>
            </a:endParaRPr>
          </a:p>
        </p:txBody>
      </p:sp>
      <p:sp>
        <p:nvSpPr>
          <p:cNvPr id="16" name="Rectangles 15"/>
          <p:cNvSpPr/>
          <p:nvPr/>
        </p:nvSpPr>
        <p:spPr>
          <a:xfrm>
            <a:off x="8610600" y="6266688"/>
            <a:ext cx="283464" cy="103632"/>
          </a:xfrm>
          <a:prstGeom prst="rect">
            <a:avLst/>
          </a:prstGeom>
          <a:solidFill>
            <a:srgbClr val="E8EDFD"/>
          </a:solidFill>
        </p:spPr>
        <p:txBody>
          <a:bodyPr wrap="none" lIns="0" tIns="0" rIns="0" bIns="0">
            <a:noAutofit/>
          </a:bodyPr>
          <a:p>
            <a:pPr indent="0"/>
            <a:r>
              <a:rPr lang="en-US" sz="750">
                <a:solidFill>
                  <a:srgbClr val="45464E"/>
                </a:solidFill>
                <a:latin typeface="Constantia" panose="02030602050306030303"/>
              </a:rPr>
              <a:t>Create</a:t>
            </a:r>
            <a:endParaRPr lang="en-US" sz="750">
              <a:solidFill>
                <a:srgbClr val="45464E"/>
              </a:solidFill>
              <a:latin typeface="Constantia" panose="02030602050306030303"/>
            </a:endParaRPr>
          </a:p>
        </p:txBody>
      </p:sp>
      <p:sp>
        <p:nvSpPr>
          <p:cNvPr id="17" name="Rectangles 1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8" name="Rectangles 17"/>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96112" y="499872"/>
            <a:ext cx="5672328" cy="515112"/>
          </a:xfrm>
          <a:prstGeom prst="rect">
            <a:avLst/>
          </a:prstGeom>
        </p:spPr>
        <p:txBody>
          <a:bodyPr wrap="none" lIns="0" tIns="0" rIns="0" bIns="0">
            <a:noAutofit/>
          </a:bodyPr>
          <a:p>
            <a:pPr indent="0"/>
            <a:r>
              <a:rPr lang="en-US" sz="4200">
                <a:latin typeface="Calibri" panose="020F0502020204030204"/>
              </a:rPr>
              <a:t>Creating Web API project</a:t>
            </a:r>
            <a:endParaRPr lang="en-US" sz="4200">
              <a:latin typeface="Calibri" panose="020F0502020204030204"/>
            </a:endParaRPr>
          </a:p>
        </p:txBody>
      </p:sp>
      <p:sp>
        <p:nvSpPr>
          <p:cNvPr id="3" name="Rectangles 2"/>
          <p:cNvSpPr/>
          <p:nvPr/>
        </p:nvSpPr>
        <p:spPr>
          <a:xfrm>
            <a:off x="902208" y="1335024"/>
            <a:ext cx="1530096" cy="1091184"/>
          </a:xfrm>
          <a:prstGeom prst="rect">
            <a:avLst/>
          </a:prstGeom>
        </p:spPr>
        <p:txBody>
          <a:bodyPr lIns="0" tIns="0" rIns="0" bIns="0">
            <a:noAutofit/>
          </a:bodyPr>
          <a:p>
            <a:pPr indent="0">
              <a:spcAft>
                <a:spcPts val="1890"/>
              </a:spcAft>
            </a:pPr>
            <a:r>
              <a:rPr lang="en-US" sz="750">
                <a:solidFill>
                  <a:srgbClr val="242D55"/>
                </a:solidFill>
                <a:latin typeface="Constantia" panose="02030602050306030303"/>
              </a:rPr>
              <a:t>WEBAPIDemo: Overview </a:t>
            </a:r>
            <a:r>
              <a:rPr lang="en-US" sz="750">
                <a:solidFill>
                  <a:srgbClr val="7786A7"/>
                </a:solidFill>
                <a:latin typeface="Constantia" panose="02030602050306030303"/>
              </a:rPr>
              <a:t>-u X</a:t>
            </a:r>
            <a:endParaRPr lang="en-US" sz="750">
              <a:solidFill>
                <a:srgbClr val="7786A7"/>
              </a:solidFill>
              <a:latin typeface="Constantia" panose="02030602050306030303"/>
            </a:endParaRPr>
          </a:p>
          <a:p>
            <a:pPr marL="254000" indent="0">
              <a:lnSpc>
                <a:spcPts val="2185"/>
              </a:lnSpc>
            </a:pPr>
            <a:r>
              <a:rPr lang="en-US" sz="750">
                <a:solidFill>
                  <a:srgbClr val="242D55"/>
                </a:solidFill>
                <a:latin typeface="Constantia" panose="02030602050306030303"/>
              </a:rPr>
              <a:t>Overview</a:t>
            </a:r>
            <a:endParaRPr lang="en-US" sz="750">
              <a:solidFill>
                <a:srgbClr val="242D55"/>
              </a:solidFill>
              <a:latin typeface="Constantia" panose="02030602050306030303"/>
            </a:endParaRPr>
          </a:p>
          <a:p>
            <a:pPr marL="254000" marR="444500" indent="0">
              <a:lnSpc>
                <a:spcPts val="2185"/>
              </a:lnSpc>
            </a:pPr>
            <a:r>
              <a:rPr lang="en-US" sz="750">
                <a:solidFill>
                  <a:srgbClr val="45464E"/>
                </a:solidFill>
                <a:latin typeface="Constantia" panose="02030602050306030303"/>
              </a:rPr>
              <a:t>Connected Services Publish</a:t>
            </a:r>
            <a:endParaRPr lang="en-US" sz="750">
              <a:solidFill>
                <a:srgbClr val="45464E"/>
              </a:solidFill>
              <a:latin typeface="Constantia" panose="02030602050306030303"/>
            </a:endParaRPr>
          </a:p>
        </p:txBody>
      </p:sp>
      <p:sp>
        <p:nvSpPr>
          <p:cNvPr id="4" name="Rectangles 3"/>
          <p:cNvSpPr/>
          <p:nvPr/>
        </p:nvSpPr>
        <p:spPr>
          <a:xfrm>
            <a:off x="2731008" y="1767840"/>
            <a:ext cx="4626864" cy="457200"/>
          </a:xfrm>
          <a:prstGeom prst="rect">
            <a:avLst/>
          </a:prstGeom>
        </p:spPr>
        <p:txBody>
          <a:bodyPr lIns="0" tIns="0" rIns="0" bIns="0">
            <a:noAutofit/>
          </a:bodyPr>
          <a:p>
            <a:pPr indent="0">
              <a:spcAft>
                <a:spcPts val="420"/>
              </a:spcAft>
            </a:pPr>
            <a:r>
              <a:rPr lang="en-US" sz="2100">
                <a:solidFill>
                  <a:srgbClr val="747474"/>
                </a:solidFill>
                <a:latin typeface="Calibri" panose="020F0502020204030204"/>
              </a:rPr>
              <a:t>ASRNET</a:t>
            </a:r>
            <a:endParaRPr lang="en-US" sz="2100">
              <a:solidFill>
                <a:srgbClr val="747474"/>
              </a:solidFill>
              <a:latin typeface="Calibri" panose="020F0502020204030204"/>
            </a:endParaRPr>
          </a:p>
          <a:p>
            <a:pPr indent="0"/>
            <a:r>
              <a:rPr lang="en-US" sz="1000">
                <a:solidFill>
                  <a:srgbClr val="5B6B61"/>
                </a:solidFill>
                <a:latin typeface="Calibri" panose="020F0502020204030204"/>
              </a:rPr>
              <a:t>Learn about the </a:t>
            </a:r>
            <a:r>
              <a:rPr lang="en-US" sz="1000">
                <a:solidFill>
                  <a:srgbClr val="332F38"/>
                </a:solidFill>
                <a:latin typeface="Calibri" panose="020F0502020204030204"/>
              </a:rPr>
              <a:t>.NET </a:t>
            </a:r>
            <a:r>
              <a:rPr lang="en-US" sz="1000">
                <a:solidFill>
                  <a:srgbClr val="5B6B61"/>
                </a:solidFill>
                <a:latin typeface="Calibri" panose="020F0502020204030204"/>
              </a:rPr>
              <a:t>platform, create </a:t>
            </a:r>
            <a:r>
              <a:rPr lang="en-US" sz="1000">
                <a:solidFill>
                  <a:srgbClr val="747474"/>
                </a:solidFill>
                <a:latin typeface="Calibri" panose="020F0502020204030204"/>
              </a:rPr>
              <a:t>your </a:t>
            </a:r>
            <a:r>
              <a:rPr lang="en-US" sz="1000">
                <a:solidFill>
                  <a:srgbClr val="5B6B61"/>
                </a:solidFill>
                <a:latin typeface="Calibri" panose="020F0502020204030204"/>
              </a:rPr>
              <a:t>first application and extend it to the </a:t>
            </a:r>
            <a:r>
              <a:rPr lang="en-US" sz="1000">
                <a:solidFill>
                  <a:srgbClr val="747474"/>
                </a:solidFill>
                <a:latin typeface="Calibri" panose="020F0502020204030204"/>
              </a:rPr>
              <a:t>cloud.</a:t>
            </a:r>
            <a:endParaRPr lang="en-US" sz="1000">
              <a:solidFill>
                <a:srgbClr val="747474"/>
              </a:solidFill>
              <a:latin typeface="Calibri" panose="020F0502020204030204"/>
            </a:endParaRPr>
          </a:p>
        </p:txBody>
      </p:sp>
      <p:sp>
        <p:nvSpPr>
          <p:cNvPr id="5" name="Rectangles 4"/>
          <p:cNvSpPr/>
          <p:nvPr/>
        </p:nvSpPr>
        <p:spPr>
          <a:xfrm>
            <a:off x="3297936" y="2468880"/>
            <a:ext cx="1414272" cy="1554480"/>
          </a:xfrm>
          <a:prstGeom prst="rect">
            <a:avLst/>
          </a:prstGeom>
        </p:spPr>
        <p:txBody>
          <a:bodyPr lIns="0" tIns="0" rIns="0" bIns="0">
            <a:noAutofit/>
          </a:bodyPr>
          <a:p>
            <a:pPr marL="457200" indent="0">
              <a:spcAft>
                <a:spcPts val="420"/>
              </a:spcAft>
            </a:pPr>
            <a:r>
              <a:rPr lang="en-US" sz="4300">
                <a:solidFill>
                  <a:srgbClr val="888888"/>
                </a:solidFill>
                <a:latin typeface="Calibri" panose="020F0502020204030204"/>
              </a:rPr>
              <a:t>{}</a:t>
            </a:r>
            <a:endParaRPr lang="en-US" sz="4300">
              <a:solidFill>
                <a:srgbClr val="888888"/>
              </a:solidFill>
              <a:latin typeface="Calibri" panose="020F0502020204030204"/>
            </a:endParaRPr>
          </a:p>
          <a:p>
            <a:pPr indent="0" algn="ctr">
              <a:spcAft>
                <a:spcPts val="2100"/>
              </a:spcAft>
            </a:pPr>
            <a:r>
              <a:rPr lang="en-US" sz="1050">
                <a:solidFill>
                  <a:srgbClr val="888888"/>
                </a:solidFill>
                <a:latin typeface="Calibri" panose="020F0502020204030204"/>
              </a:rPr>
              <a:t>Build Your App</a:t>
            </a:r>
            <a:endParaRPr lang="en-US" sz="1050">
              <a:solidFill>
                <a:srgbClr val="888888"/>
              </a:solidFill>
              <a:latin typeface="Calibri" panose="020F0502020204030204"/>
            </a:endParaRPr>
          </a:p>
          <a:p>
            <a:pPr marR="88900" indent="0" algn="just">
              <a:lnSpc>
                <a:spcPts val="1585"/>
              </a:lnSpc>
            </a:pPr>
            <a:r>
              <a:rPr lang="en-US" sz="850">
                <a:solidFill>
                  <a:srgbClr val="4E79A4"/>
                </a:solidFill>
                <a:latin typeface="Calibri" panose="020F0502020204030204"/>
              </a:rPr>
              <a:t>Get started with ASP.NET .NET application architecture</a:t>
            </a:r>
            <a:endParaRPr lang="en-US" sz="850">
              <a:solidFill>
                <a:srgbClr val="4E79A4"/>
              </a:solidFill>
              <a:latin typeface="Calibri" panose="020F0502020204030204"/>
            </a:endParaRPr>
          </a:p>
        </p:txBody>
      </p:sp>
      <p:sp>
        <p:nvSpPr>
          <p:cNvPr id="6" name="Rectangles 5"/>
          <p:cNvSpPr/>
          <p:nvPr/>
        </p:nvSpPr>
        <p:spPr>
          <a:xfrm>
            <a:off x="5779008" y="3176016"/>
            <a:ext cx="1292352" cy="134112"/>
          </a:xfrm>
          <a:prstGeom prst="rect">
            <a:avLst/>
          </a:prstGeom>
        </p:spPr>
        <p:txBody>
          <a:bodyPr wrap="none" lIns="0" tIns="0" rIns="0" bIns="0">
            <a:noAutofit/>
          </a:bodyPr>
          <a:p>
            <a:pPr indent="0"/>
            <a:r>
              <a:rPr lang="en-US" sz="1050">
                <a:solidFill>
                  <a:srgbClr val="888888"/>
                </a:solidFill>
                <a:latin typeface="Calibri" panose="020F0502020204030204"/>
              </a:rPr>
              <a:t>Connect To The Cloud</a:t>
            </a:r>
            <a:endParaRPr lang="en-US" sz="1050">
              <a:solidFill>
                <a:srgbClr val="888888"/>
              </a:solidFill>
              <a:latin typeface="Calibri" panose="020F0502020204030204"/>
            </a:endParaRPr>
          </a:p>
        </p:txBody>
      </p:sp>
      <p:sp>
        <p:nvSpPr>
          <p:cNvPr id="7" name="Rectangles 6"/>
          <p:cNvSpPr/>
          <p:nvPr/>
        </p:nvSpPr>
        <p:spPr>
          <a:xfrm>
            <a:off x="5718048" y="3675888"/>
            <a:ext cx="1414272" cy="451104"/>
          </a:xfrm>
          <a:prstGeom prst="rect">
            <a:avLst/>
          </a:prstGeom>
        </p:spPr>
        <p:txBody>
          <a:bodyPr lIns="0" tIns="0" rIns="0" bIns="0">
            <a:noAutofit/>
          </a:bodyPr>
          <a:p>
            <a:pPr marL="101600" indent="0">
              <a:spcAft>
                <a:spcPts val="420"/>
              </a:spcAft>
            </a:pPr>
            <a:r>
              <a:rPr lang="en-US" sz="850">
                <a:solidFill>
                  <a:srgbClr val="4E79A4"/>
                </a:solidFill>
                <a:latin typeface="Calibri" panose="020F0502020204030204"/>
              </a:rPr>
              <a:t>Publish your app to Azure</a:t>
            </a:r>
            <a:endParaRPr lang="en-US" sz="850">
              <a:solidFill>
                <a:srgbClr val="4E79A4"/>
              </a:solidFill>
              <a:latin typeface="Calibri" panose="020F0502020204030204"/>
            </a:endParaRPr>
          </a:p>
          <a:p>
            <a:pPr indent="0" algn="ctr">
              <a:lnSpc>
                <a:spcPts val="1030"/>
              </a:lnSpc>
            </a:pPr>
            <a:r>
              <a:rPr lang="en-US" sz="850">
                <a:solidFill>
                  <a:srgbClr val="4E79A4"/>
                </a:solidFill>
                <a:latin typeface="Calibri" panose="020F0502020204030204"/>
              </a:rPr>
              <a:t>Get started with ASP.NET on Azure</a:t>
            </a:r>
            <a:endParaRPr lang="en-US" sz="850">
              <a:solidFill>
                <a:srgbClr val="4E79A4"/>
              </a:solidFill>
              <a:latin typeface="Calibri" panose="020F0502020204030204"/>
            </a:endParaRPr>
          </a:p>
        </p:txBody>
      </p:sp>
      <p:sp>
        <p:nvSpPr>
          <p:cNvPr id="8" name="Rectangles 7"/>
          <p:cNvSpPr/>
          <p:nvPr/>
        </p:nvSpPr>
        <p:spPr>
          <a:xfrm>
            <a:off x="7540752" y="1328928"/>
            <a:ext cx="792480" cy="353568"/>
          </a:xfrm>
          <a:prstGeom prst="rect">
            <a:avLst/>
          </a:prstGeom>
          <a:solidFill>
            <a:srgbClr val="D1DEEF"/>
          </a:solidFill>
        </p:spPr>
        <p:txBody>
          <a:bodyPr wrap="none" lIns="0" tIns="0" rIns="0" bIns="0">
            <a:noAutofit/>
          </a:bodyPr>
          <a:p>
            <a:pPr indent="0"/>
            <a:r>
              <a:rPr lang="en-US" sz="750">
                <a:solidFill>
                  <a:srgbClr val="5E411D"/>
                </a:solidFill>
                <a:latin typeface="Constantia" panose="02030602050306030303"/>
              </a:rPr>
              <a:t>Solution Explorer</a:t>
            </a:r>
            <a:endParaRPr lang="en-US" sz="750">
              <a:solidFill>
                <a:srgbClr val="5E411D"/>
              </a:solidFill>
              <a:latin typeface="Constantia" panose="02030602050306030303"/>
            </a:endParaRPr>
          </a:p>
        </p:txBody>
      </p:sp>
      <p:sp>
        <p:nvSpPr>
          <p:cNvPr id="9" name="Rectangles 8"/>
          <p:cNvSpPr/>
          <p:nvPr/>
        </p:nvSpPr>
        <p:spPr>
          <a:xfrm>
            <a:off x="10539984" y="1341120"/>
            <a:ext cx="323088" cy="91440"/>
          </a:xfrm>
          <a:prstGeom prst="rect">
            <a:avLst/>
          </a:prstGeom>
          <a:solidFill>
            <a:srgbClr val="F4CC84"/>
          </a:solidFill>
        </p:spPr>
        <p:txBody>
          <a:bodyPr wrap="none" lIns="0" tIns="0" rIns="0" bIns="0">
            <a:noAutofit/>
          </a:bodyPr>
          <a:p>
            <a:pPr indent="0"/>
            <a:r>
              <a:rPr lang="en-US" sz="750">
                <a:solidFill>
                  <a:srgbClr val="866011"/>
                </a:solidFill>
                <a:latin typeface="Constantia" panose="02030602050306030303"/>
              </a:rPr>
              <a:t>-t= X</a:t>
            </a:r>
            <a:endParaRPr lang="en-US" sz="750">
              <a:solidFill>
                <a:srgbClr val="866011"/>
              </a:solidFill>
              <a:latin typeface="Constantia" panose="02030602050306030303"/>
            </a:endParaRPr>
          </a:p>
        </p:txBody>
      </p:sp>
      <p:sp>
        <p:nvSpPr>
          <p:cNvPr id="10" name="Rectangles 9"/>
          <p:cNvSpPr/>
          <p:nvPr/>
        </p:nvSpPr>
        <p:spPr>
          <a:xfrm>
            <a:off x="8382000" y="1530096"/>
            <a:ext cx="1036320" cy="146304"/>
          </a:xfrm>
          <a:prstGeom prst="rect">
            <a:avLst/>
          </a:prstGeom>
          <a:solidFill>
            <a:srgbClr val="D1DEEF"/>
          </a:solidFill>
        </p:spPr>
        <p:txBody>
          <a:bodyPr wrap="none" lIns="0" tIns="0" rIns="0" bIns="0">
            <a:noAutofit/>
          </a:bodyPr>
          <a:p>
            <a:pPr indent="0"/>
            <a:r>
              <a:rPr lang="en-US" sz="1300">
                <a:solidFill>
                  <a:srgbClr val="2C4A4C"/>
                </a:solidFill>
                <a:latin typeface="Consolas" panose="020B0609020204030204"/>
              </a:rPr>
              <a:t>'8-SOSU</a:t>
            </a:r>
            <a:endParaRPr lang="en-US" sz="1300">
              <a:solidFill>
                <a:srgbClr val="2C4A4C"/>
              </a:solidFill>
              <a:latin typeface="Consolas" panose="020B0609020204030204"/>
            </a:endParaRPr>
          </a:p>
        </p:txBody>
      </p:sp>
      <p:sp>
        <p:nvSpPr>
          <p:cNvPr id="11" name="Rectangles 10"/>
          <p:cNvSpPr/>
          <p:nvPr/>
        </p:nvSpPr>
        <p:spPr>
          <a:xfrm>
            <a:off x="9467088" y="1456944"/>
            <a:ext cx="432816" cy="268224"/>
          </a:xfrm>
          <a:prstGeom prst="rect">
            <a:avLst/>
          </a:prstGeom>
          <a:solidFill>
            <a:srgbClr val="FDECC6"/>
          </a:solidFill>
        </p:spPr>
        <p:txBody>
          <a:bodyPr wrap="none" lIns="0" tIns="0" rIns="0" bIns="0">
            <a:noAutofit/>
          </a:bodyPr>
          <a:p>
            <a:pPr indent="0"/>
            <a:r>
              <a:rPr lang="en-US" sz="2600">
                <a:solidFill>
                  <a:srgbClr val="493329"/>
                </a:solidFill>
                <a:latin typeface="Calibri" panose="020F0502020204030204"/>
              </a:rPr>
              <a:t>^0</a:t>
            </a:r>
            <a:endParaRPr lang="en-US" sz="2600">
              <a:solidFill>
                <a:srgbClr val="493329"/>
              </a:solidFill>
              <a:latin typeface="Calibri" panose="020F0502020204030204"/>
            </a:endParaRPr>
          </a:p>
        </p:txBody>
      </p:sp>
      <p:sp>
        <p:nvSpPr>
          <p:cNvPr id="12" name="Rectangles 11"/>
          <p:cNvSpPr/>
          <p:nvPr/>
        </p:nvSpPr>
        <p:spPr>
          <a:xfrm>
            <a:off x="7546848" y="1761744"/>
            <a:ext cx="1420368" cy="134112"/>
          </a:xfrm>
          <a:prstGeom prst="rect">
            <a:avLst/>
          </a:prstGeom>
        </p:spPr>
        <p:txBody>
          <a:bodyPr wrap="none" lIns="0" tIns="0" rIns="0" bIns="0">
            <a:noAutofit/>
          </a:bodyPr>
          <a:p>
            <a:pPr indent="0"/>
            <a:r>
              <a:rPr lang="en-US" sz="750">
                <a:solidFill>
                  <a:srgbClr val="888888"/>
                </a:solidFill>
                <a:latin typeface="Constantia" panose="02030602050306030303"/>
              </a:rPr>
              <a:t>Search Solution Explorer (Ctrl+;)</a:t>
            </a:r>
            <a:endParaRPr lang="en-US" sz="750">
              <a:solidFill>
                <a:srgbClr val="888888"/>
              </a:solidFill>
              <a:latin typeface="Constantia" panose="02030602050306030303"/>
            </a:endParaRPr>
          </a:p>
        </p:txBody>
      </p:sp>
      <p:sp>
        <p:nvSpPr>
          <p:cNvPr id="13" name="Rectangles 12"/>
          <p:cNvSpPr/>
          <p:nvPr/>
        </p:nvSpPr>
        <p:spPr>
          <a:xfrm>
            <a:off x="7589520" y="1938528"/>
            <a:ext cx="1962912" cy="152400"/>
          </a:xfrm>
          <a:prstGeom prst="rect">
            <a:avLst/>
          </a:prstGeom>
        </p:spPr>
        <p:txBody>
          <a:bodyPr wrap="none" lIns="0" tIns="0" rIns="0" bIns="0">
            <a:noAutofit/>
          </a:bodyPr>
          <a:p>
            <a:pPr indent="0"/>
            <a:r>
              <a:rPr lang="en-US" sz="750">
                <a:solidFill>
                  <a:srgbClr val="63428D"/>
                </a:solidFill>
                <a:latin typeface="Constantia" panose="02030602050306030303"/>
              </a:rPr>
              <a:t>55 </a:t>
            </a:r>
            <a:r>
              <a:rPr lang="en-US" sz="750">
                <a:solidFill>
                  <a:srgbClr val="545454"/>
                </a:solidFill>
                <a:latin typeface="Constantia" panose="02030602050306030303"/>
              </a:rPr>
              <a:t>Solution 'WEBAPIDemo' (1 of 1 project)</a:t>
            </a:r>
            <a:endParaRPr lang="en-US" sz="750">
              <a:solidFill>
                <a:srgbClr val="545454"/>
              </a:solidFill>
              <a:latin typeface="Constantia" panose="02030602050306030303"/>
            </a:endParaRPr>
          </a:p>
        </p:txBody>
      </p:sp>
      <p:sp>
        <p:nvSpPr>
          <p:cNvPr id="14" name="Rectangles 13"/>
          <p:cNvSpPr/>
          <p:nvPr/>
        </p:nvSpPr>
        <p:spPr>
          <a:xfrm>
            <a:off x="7565136" y="2103120"/>
            <a:ext cx="1085088" cy="152400"/>
          </a:xfrm>
          <a:prstGeom prst="rect">
            <a:avLst/>
          </a:prstGeom>
          <a:solidFill>
            <a:srgbClr val="D1DEEF"/>
          </a:solidFill>
        </p:spPr>
        <p:txBody>
          <a:bodyPr wrap="none" lIns="0" tIns="0" rIns="0" bIns="0">
            <a:noAutofit/>
          </a:bodyPr>
          <a:p>
            <a:pPr indent="0" algn="just"/>
            <a:r>
              <a:rPr lang="en-US" sz="750" u="sng">
                <a:solidFill>
                  <a:srgbClr val="1C1929"/>
                </a:solidFill>
                <a:latin typeface="Constantia" panose="02030602050306030303"/>
              </a:rPr>
              <a:t>■&lt;    </a:t>
            </a:r>
            <a:r>
              <a:rPr lang="en-US" sz="750" u="sng">
                <a:solidFill>
                  <a:srgbClr val="2C4A4C"/>
                </a:solidFill>
                <a:latin typeface="Constantia" panose="02030602050306030303"/>
              </a:rPr>
              <a:t>§3 </a:t>
            </a:r>
            <a:r>
              <a:rPr lang="en-US" sz="750" u="sng">
                <a:solidFill>
                  <a:srgbClr val="1C1929"/>
                </a:solidFill>
                <a:latin typeface="Constantia" panose="02030602050306030303"/>
              </a:rPr>
              <a:t>WEBAPIDemo</a:t>
            </a:r>
            <a:endParaRPr lang="en-US" sz="750" u="sng">
              <a:solidFill>
                <a:srgbClr val="1C1929"/>
              </a:solidFill>
              <a:latin typeface="Constantia" panose="02030602050306030303"/>
            </a:endParaRPr>
          </a:p>
        </p:txBody>
      </p:sp>
      <p:sp>
        <p:nvSpPr>
          <p:cNvPr id="15" name="Rectangles 14"/>
          <p:cNvSpPr/>
          <p:nvPr/>
        </p:nvSpPr>
        <p:spPr>
          <a:xfrm>
            <a:off x="7693152" y="2261616"/>
            <a:ext cx="1139952" cy="2462784"/>
          </a:xfrm>
          <a:prstGeom prst="rect">
            <a:avLst/>
          </a:prstGeom>
        </p:spPr>
        <p:txBody>
          <a:bodyPr lIns="0" tIns="0" rIns="0" bIns="0">
            <a:noAutofit/>
          </a:bodyPr>
          <a:p>
            <a:pPr indent="0" algn="just">
              <a:lnSpc>
                <a:spcPts val="1270"/>
              </a:lnSpc>
            </a:pPr>
            <a:r>
              <a:rPr lang="en-US" sz="750">
                <a:solidFill>
                  <a:srgbClr val="332F38"/>
                </a:solidFill>
                <a:latin typeface="Constantia" panose="02030602050306030303"/>
              </a:rPr>
              <a:t>&gt;    </a:t>
            </a:r>
            <a:r>
              <a:rPr lang="en-US" sz="1050" b="1" i="1">
                <a:solidFill>
                  <a:srgbClr val="332F38"/>
                </a:solidFill>
                <a:latin typeface="Consolas" panose="020B0609020204030204"/>
              </a:rPr>
              <a:t>^</a:t>
            </a:r>
            <a:r>
              <a:rPr lang="en-US" sz="750">
                <a:solidFill>
                  <a:srgbClr val="332F38"/>
                </a:solidFill>
                <a:latin typeface="Constantia" panose="02030602050306030303"/>
              </a:rPr>
              <a:t> </a:t>
            </a:r>
            <a:r>
              <a:rPr lang="en-US" sz="750">
                <a:solidFill>
                  <a:srgbClr val="545454"/>
                </a:solidFill>
                <a:latin typeface="Constantia" panose="02030602050306030303"/>
              </a:rPr>
              <a:t>Properties</a:t>
            </a:r>
            <a:endParaRPr lang="en-US" sz="750">
              <a:solidFill>
                <a:srgbClr val="545454"/>
              </a:solidFill>
              <a:latin typeface="Constantia" panose="02030602050306030303"/>
            </a:endParaRPr>
          </a:p>
          <a:p>
            <a:pPr indent="0">
              <a:lnSpc>
                <a:spcPts val="1270"/>
              </a:lnSpc>
            </a:pPr>
            <a:r>
              <a:rPr lang="en-US" sz="750">
                <a:solidFill>
                  <a:srgbClr val="332F38"/>
                </a:solidFill>
                <a:latin typeface="Constantia" panose="02030602050306030303"/>
              </a:rPr>
              <a:t>P </a:t>
            </a:r>
            <a:r>
              <a:rPr lang="en-US" sz="750">
                <a:solidFill>
                  <a:srgbClr val="545454"/>
                </a:solidFill>
                <a:latin typeface="Constantia" panose="02030602050306030303"/>
              </a:rPr>
              <a:t>References </a:t>
            </a:r>
            <a:r>
              <a:rPr lang="en-US" sz="750">
                <a:solidFill>
                  <a:srgbClr val="94803C"/>
                </a:solidFill>
                <a:latin typeface="Constantia" panose="02030602050306030303"/>
              </a:rPr>
              <a:t>EH </a:t>
            </a:r>
            <a:r>
              <a:rPr lang="en-US" sz="750">
                <a:solidFill>
                  <a:srgbClr val="545454"/>
                </a:solidFill>
                <a:latin typeface="Constantia" panose="02030602050306030303"/>
              </a:rPr>
              <a:t>App_Data </a:t>
            </a:r>
            <a:r>
              <a:rPr lang="en-US" sz="750">
                <a:solidFill>
                  <a:srgbClr val="332F38"/>
                </a:solidFill>
                <a:latin typeface="Constantia" panose="02030602050306030303"/>
              </a:rPr>
              <a:t>P </a:t>
            </a:r>
            <a:r>
              <a:rPr lang="en-US" sz="750">
                <a:solidFill>
                  <a:srgbClr val="94803C"/>
                </a:solidFill>
                <a:latin typeface="Constantia" panose="02030602050306030303"/>
              </a:rPr>
              <a:t>EH </a:t>
            </a:r>
            <a:r>
              <a:rPr lang="en-US" sz="750">
                <a:solidFill>
                  <a:srgbClr val="545454"/>
                </a:solidFill>
                <a:latin typeface="Constantia" panose="02030602050306030303"/>
              </a:rPr>
              <a:t>App_Start </a:t>
            </a:r>
            <a:r>
              <a:rPr lang="en-US" sz="750">
                <a:solidFill>
                  <a:srgbClr val="332F38"/>
                </a:solidFill>
                <a:latin typeface="Constantia" panose="02030602050306030303"/>
              </a:rPr>
              <a:t>P </a:t>
            </a:r>
            <a:r>
              <a:rPr lang="en-US" sz="1100" b="1">
                <a:solidFill>
                  <a:srgbClr val="94803C"/>
                </a:solidFill>
                <a:latin typeface="Consolas" panose="020B0609020204030204"/>
              </a:rPr>
              <a:t>EH </a:t>
            </a:r>
            <a:r>
              <a:rPr lang="en-US" sz="750">
                <a:solidFill>
                  <a:srgbClr val="545454"/>
                </a:solidFill>
                <a:latin typeface="Constantia" panose="02030602050306030303"/>
              </a:rPr>
              <a:t>Areas </a:t>
            </a:r>
            <a:r>
              <a:rPr lang="en-US" sz="750">
                <a:solidFill>
                  <a:srgbClr val="332F38"/>
                </a:solidFill>
                <a:latin typeface="Constantia" panose="02030602050306030303"/>
              </a:rPr>
              <a:t>P </a:t>
            </a:r>
            <a:r>
              <a:rPr lang="en-US" sz="1100" b="1">
                <a:solidFill>
                  <a:srgbClr val="94803C"/>
                </a:solidFill>
                <a:latin typeface="Consolas" panose="020B0609020204030204"/>
              </a:rPr>
              <a:t>EH </a:t>
            </a:r>
            <a:r>
              <a:rPr lang="en-US" sz="750">
                <a:solidFill>
                  <a:srgbClr val="545454"/>
                </a:solidFill>
                <a:latin typeface="Constantia" panose="02030602050306030303"/>
              </a:rPr>
              <a:t>Content </a:t>
            </a:r>
            <a:r>
              <a:rPr lang="en-US" sz="750">
                <a:solidFill>
                  <a:srgbClr val="332F38"/>
                </a:solidFill>
                <a:latin typeface="Constantia" panose="02030602050306030303"/>
              </a:rPr>
              <a:t>P </a:t>
            </a:r>
            <a:r>
              <a:rPr lang="en-US" sz="1100" b="1">
                <a:solidFill>
                  <a:srgbClr val="94803C"/>
                </a:solidFill>
                <a:latin typeface="Consolas" panose="020B0609020204030204"/>
              </a:rPr>
              <a:t>EH </a:t>
            </a:r>
            <a:r>
              <a:rPr lang="en-US" sz="750">
                <a:solidFill>
                  <a:srgbClr val="545454"/>
                </a:solidFill>
                <a:latin typeface="Constantia" panose="02030602050306030303"/>
              </a:rPr>
              <a:t>Controllers </a:t>
            </a:r>
            <a:r>
              <a:rPr lang="en-US" sz="750">
                <a:solidFill>
                  <a:srgbClr val="332F38"/>
                </a:solidFill>
                <a:latin typeface="Constantia" panose="02030602050306030303"/>
              </a:rPr>
              <a:t>P </a:t>
            </a:r>
            <a:r>
              <a:rPr lang="en-US" sz="1100" b="1">
                <a:solidFill>
                  <a:srgbClr val="94803C"/>
                </a:solidFill>
                <a:latin typeface="Consolas" panose="020B0609020204030204"/>
              </a:rPr>
              <a:t>EH </a:t>
            </a:r>
            <a:r>
              <a:rPr lang="en-US" sz="750">
                <a:solidFill>
                  <a:srgbClr val="545454"/>
                </a:solidFill>
                <a:latin typeface="Constantia" panose="02030602050306030303"/>
              </a:rPr>
              <a:t>fonts </a:t>
            </a:r>
            <a:r>
              <a:rPr lang="en-US" sz="1050">
                <a:solidFill>
                  <a:srgbClr val="545454"/>
                </a:solidFill>
                <a:latin typeface="Calibri" panose="020F0502020204030204"/>
              </a:rPr>
              <a:t>EH </a:t>
            </a:r>
            <a:r>
              <a:rPr lang="en-US" sz="750">
                <a:solidFill>
                  <a:srgbClr val="545454"/>
                </a:solidFill>
                <a:latin typeface="Constantia" panose="02030602050306030303"/>
              </a:rPr>
              <a:t>Models </a:t>
            </a:r>
            <a:r>
              <a:rPr lang="en-US" sz="750">
                <a:solidFill>
                  <a:srgbClr val="332F38"/>
                </a:solidFill>
                <a:latin typeface="Constantia" panose="02030602050306030303"/>
              </a:rPr>
              <a:t>P </a:t>
            </a:r>
            <a:r>
              <a:rPr lang="en-US" sz="1100" b="1">
                <a:solidFill>
                  <a:srgbClr val="94803C"/>
                </a:solidFill>
                <a:latin typeface="Consolas" panose="020B0609020204030204"/>
              </a:rPr>
              <a:t>EH </a:t>
            </a:r>
            <a:r>
              <a:rPr lang="en-US" sz="750">
                <a:solidFill>
                  <a:srgbClr val="545454"/>
                </a:solidFill>
                <a:latin typeface="Constantia" panose="02030602050306030303"/>
              </a:rPr>
              <a:t>Scripts </a:t>
            </a:r>
            <a:r>
              <a:rPr lang="en-US" sz="750">
                <a:solidFill>
                  <a:srgbClr val="332F38"/>
                </a:solidFill>
                <a:latin typeface="Constantia" panose="02030602050306030303"/>
              </a:rPr>
              <a:t>P </a:t>
            </a:r>
            <a:r>
              <a:rPr lang="en-US" sz="1100" b="1">
                <a:solidFill>
                  <a:srgbClr val="94803C"/>
                </a:solidFill>
                <a:latin typeface="Consolas" panose="020B0609020204030204"/>
              </a:rPr>
              <a:t>EH </a:t>
            </a:r>
            <a:r>
              <a:rPr lang="en-US" sz="750">
                <a:solidFill>
                  <a:srgbClr val="545454"/>
                </a:solidFill>
                <a:latin typeface="Constantia" panose="02030602050306030303"/>
              </a:rPr>
              <a:t>Views </a:t>
            </a:r>
            <a:r>
              <a:rPr lang="en-US" sz="1050" b="1" i="1">
                <a:solidFill>
                  <a:srgbClr val="545454"/>
                </a:solidFill>
                <a:latin typeface="Consolas" panose="020B0609020204030204"/>
              </a:rPr>
              <a:t>m</a:t>
            </a:r>
            <a:r>
              <a:rPr lang="en-US" sz="750">
                <a:solidFill>
                  <a:srgbClr val="545454"/>
                </a:solidFill>
                <a:latin typeface="Constantia" panose="02030602050306030303"/>
              </a:rPr>
              <a:t> favicon.ico </a:t>
            </a:r>
            <a:r>
              <a:rPr lang="en-US" sz="750">
                <a:solidFill>
                  <a:srgbClr val="332F38"/>
                </a:solidFill>
                <a:latin typeface="Constantia" panose="02030602050306030303"/>
              </a:rPr>
              <a:t>P </a:t>
            </a:r>
            <a:r>
              <a:rPr lang="en-US" sz="750">
                <a:solidFill>
                  <a:srgbClr val="545454"/>
                </a:solidFill>
                <a:latin typeface="Constantia" panose="02030602050306030303"/>
              </a:rPr>
              <a:t>tp Global.asax </a:t>
            </a:r>
            <a:r>
              <a:rPr lang="en-US" sz="750">
                <a:solidFill>
                  <a:srgbClr val="332F38"/>
                </a:solidFill>
                <a:latin typeface="Constantia" panose="02030602050306030303"/>
              </a:rPr>
              <a:t>«£| </a:t>
            </a:r>
            <a:r>
              <a:rPr lang="en-US" sz="750">
                <a:solidFill>
                  <a:srgbClr val="545454"/>
                </a:solidFill>
                <a:latin typeface="Constantia" panose="02030602050306030303"/>
              </a:rPr>
              <a:t>packages.config </a:t>
            </a:r>
            <a:r>
              <a:rPr lang="en-US" sz="750">
                <a:solidFill>
                  <a:srgbClr val="332F38"/>
                </a:solidFill>
                <a:latin typeface="Constantia" panose="02030602050306030303"/>
              </a:rPr>
              <a:t>P £] </a:t>
            </a:r>
            <a:r>
              <a:rPr lang="en-US" sz="750">
                <a:solidFill>
                  <a:srgbClr val="545454"/>
                </a:solidFill>
                <a:latin typeface="Constantia" panose="02030602050306030303"/>
              </a:rPr>
              <a:t>Web.config</a:t>
            </a:r>
            <a:endParaRPr lang="en-US" sz="750">
              <a:solidFill>
                <a:srgbClr val="545454"/>
              </a:solidFill>
              <a:latin typeface="Constantia" panose="02030602050306030303"/>
            </a:endParaRPr>
          </a:p>
        </p:txBody>
      </p:sp>
      <p:sp>
        <p:nvSpPr>
          <p:cNvPr id="16" name="Rectangles 1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7" name="Rectangles 16"/>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65632" y="402336"/>
            <a:ext cx="5736336" cy="591312"/>
          </a:xfrm>
          <a:prstGeom prst="rect">
            <a:avLst/>
          </a:prstGeom>
        </p:spPr>
        <p:txBody>
          <a:bodyPr wrap="none" lIns="0" tIns="0" rIns="0" bIns="0">
            <a:noAutofit/>
          </a:bodyPr>
          <a:p>
            <a:pPr indent="0"/>
            <a:r>
              <a:rPr lang="en-US" sz="4200" u="sng">
                <a:latin typeface="Calibri" panose="020F0502020204030204"/>
              </a:rPr>
              <a:t>Creating Web API project</a:t>
            </a:r>
            <a:endParaRPr lang="en-US" sz="4200" u="sng">
              <a:latin typeface="Calibri" panose="020F0502020204030204"/>
            </a:endParaRPr>
          </a:p>
        </p:txBody>
      </p:sp>
      <p:sp>
        <p:nvSpPr>
          <p:cNvPr id="3" name="Rectangles 2"/>
          <p:cNvSpPr/>
          <p:nvPr/>
        </p:nvSpPr>
        <p:spPr>
          <a:xfrm>
            <a:off x="950976" y="1048512"/>
            <a:ext cx="1139952" cy="103632"/>
          </a:xfrm>
          <a:prstGeom prst="rect">
            <a:avLst/>
          </a:prstGeom>
          <a:solidFill>
            <a:srgbClr val="5D6B98"/>
          </a:solidFill>
        </p:spPr>
        <p:txBody>
          <a:bodyPr wrap="none" lIns="0" tIns="0" rIns="0" bIns="0">
            <a:noAutofit/>
          </a:bodyPr>
          <a:p>
            <a:pPr indent="0"/>
            <a:r>
              <a:rPr lang="en-US" sz="750">
                <a:solidFill>
                  <a:srgbClr val="D6E0F0"/>
                </a:solidFill>
                <a:latin typeface="Constantia" panose="02030602050306030303"/>
              </a:rPr>
              <a:t>WEBAPIDemo: Overview</a:t>
            </a:r>
            <a:endParaRPr lang="en-US" sz="750">
              <a:solidFill>
                <a:srgbClr val="D6E0F0"/>
              </a:solidFill>
              <a:latin typeface="Constantia" panose="02030602050306030303"/>
            </a:endParaRPr>
          </a:p>
        </p:txBody>
      </p:sp>
      <p:graphicFrame>
        <p:nvGraphicFramePr>
          <p:cNvPr id="4" name="Table 3"/>
          <p:cNvGraphicFramePr>
            <a:graphicFrameLocks noGrp="1"/>
          </p:cNvGraphicFramePr>
          <p:nvPr/>
        </p:nvGraphicFramePr>
        <p:xfrm>
          <a:off x="938784" y="1173480"/>
          <a:ext cx="6706616" cy="4440936"/>
        </p:xfrm>
        <a:graphic>
          <a:graphicData uri="http://schemas.openxmlformats.org/drawingml/2006/table">
            <a:tbl>
              <a:tblPr/>
              <a:tblGrid>
                <a:gridCol w="208280"/>
                <a:gridCol w="652272"/>
                <a:gridCol w="5077968"/>
                <a:gridCol w="768096"/>
              </a:tblGrid>
              <a:tr h="216408">
                <a:tc>
                  <a:txBody>
                    <a:bodyPr>
                      <a:spAutoFit/>
                    </a:bodyPr>
                    <a:p>
                      <a:pPr indent="0"/>
                      <a:r>
                        <a:rPr lang="en-US" sz="1000" i="1" spc="-150">
                          <a:latin typeface="Calibri" panose="020F0502020204030204"/>
                        </a:rPr>
                        <a:t>W-</a:t>
                      </a:r>
                      <a:endParaRPr lang="en-US" sz="1000" i="1" spc="-150">
                        <a:latin typeface="Calibri" panose="020F0502020204030204"/>
                      </a:endParaRPr>
                    </a:p>
                  </a:txBody>
                  <a:tcPr marL="0" marR="0" marT="0" marB="0" anchor="b">
                    <a:solidFill>
                      <a:srgbClr val="E8EDFD"/>
                    </a:solidFill>
                  </a:tcPr>
                </a:tc>
                <a:tc>
                  <a:txBody>
                    <a:bodyPr>
                      <a:spAutoFit/>
                    </a:bodyPr>
                    <a:p>
                      <a:pPr indent="0"/>
                      <a:r>
                        <a:rPr lang="en-US" sz="750">
                          <a:solidFill>
                            <a:srgbClr val="45464E"/>
                          </a:solidFill>
                          <a:latin typeface="Constantia" panose="02030602050306030303"/>
                        </a:rPr>
                        <a:t>WEBAPIDemo</a:t>
                      </a:r>
                      <a:endParaRPr lang="en-US" sz="750">
                        <a:solidFill>
                          <a:srgbClr val="45464E"/>
                        </a:solidFill>
                        <a:latin typeface="Constantia" panose="02030602050306030303"/>
                      </a:endParaRPr>
                    </a:p>
                  </a:txBody>
                  <a:tcPr marL="0" marR="0" marT="0" marB="0" anchor="b">
                    <a:solidFill>
                      <a:srgbClr val="E8EDFD"/>
                    </a:solidFill>
                  </a:tcPr>
                </a:tc>
                <a:tc>
                  <a:txBody>
                    <a:bodyPr>
                      <a:spAutoFit/>
                    </a:bodyPr>
                    <a:p>
                      <a:pPr marL="2387600" indent="0"/>
                      <a:r>
                        <a:rPr lang="en-US" sz="750">
                          <a:solidFill>
                            <a:srgbClr val="545454"/>
                          </a:solidFill>
                          <a:latin typeface="Constantia" panose="02030602050306030303"/>
                        </a:rPr>
                        <a:t>"I^WEBAPIDemoWebApiConfig</a:t>
                      </a:r>
                      <a:endParaRPr lang="en-US" sz="750">
                        <a:solidFill>
                          <a:srgbClr val="545454"/>
                        </a:solidFill>
                        <a:latin typeface="Constantia" panose="02030602050306030303"/>
                      </a:endParaRPr>
                    </a:p>
                  </a:txBody>
                  <a:tcPr marL="0" marR="0" marT="0" marB="0" anchor="b">
                    <a:solidFill>
                      <a:srgbClr val="E8EDFD"/>
                    </a:solidFill>
                  </a:tcPr>
                </a:tc>
                <a:tc>
                  <a:txBody>
                    <a:bodyPr>
                      <a:spAutoFit/>
                    </a:bodyPr>
                    <a:p>
                      <a:pPr indent="0" algn="r"/>
                      <a:r>
                        <a:rPr lang="en-US" sz="1100" b="1">
                          <a:solidFill>
                            <a:srgbClr val="576286"/>
                          </a:solidFill>
                          <a:latin typeface="Consolas" panose="020B0609020204030204"/>
                        </a:rPr>
                        <a:t>•l!</a:t>
                      </a:r>
                      <a:endParaRPr lang="en-US" sz="1100" b="1">
                        <a:solidFill>
                          <a:srgbClr val="576286"/>
                        </a:solidFill>
                        <a:latin typeface="Consolas" panose="020B0609020204030204"/>
                      </a:endParaRPr>
                    </a:p>
                  </a:txBody>
                  <a:tcPr marL="0" marR="0" marT="0" marB="0" anchor="b">
                    <a:solidFill>
                      <a:srgbClr val="E8EDFD"/>
                    </a:solidFill>
                  </a:tcPr>
                </a:tc>
              </a:tr>
              <a:tr h="149352">
                <a:tc>
                  <a:txBody>
                    <a:bodyPr>
                      <a:spAutoFit/>
                    </a:bodyPr>
                    <a:p>
                      <a:endParaRPr sz="800"/>
                    </a:p>
                  </a:txBody>
                  <a:tcPr marL="0" marR="0" marT="0" marB="0">
                    <a:solidFill>
                      <a:srgbClr val="E6E6E6"/>
                    </a:solidFill>
                  </a:tcPr>
                </a:tc>
                <a:tc>
                  <a:txBody>
                    <a:bodyPr>
                      <a:spAutoFit/>
                    </a:bodyPr>
                    <a:p>
                      <a:pPr marR="177800" indent="0" algn="r"/>
                      <a:r>
                        <a:rPr lang="en-US" sz="750">
                          <a:solidFill>
                            <a:srgbClr val="669682"/>
                          </a:solidFill>
                          <a:latin typeface="Constantia" panose="02030602050306030303"/>
                        </a:rPr>
                        <a:t>1®</a:t>
                      </a:r>
                      <a:endParaRPr lang="en-US" sz="750">
                        <a:solidFill>
                          <a:srgbClr val="669682"/>
                        </a:solidFill>
                        <a:latin typeface="Constantia" panose="02030602050306030303"/>
                      </a:endParaRPr>
                    </a:p>
                  </a:txBody>
                  <a:tcPr marL="0" marR="0" marT="0" marB="0" anchor="b"/>
                </a:tc>
                <a:tc>
                  <a:txBody>
                    <a:bodyPr>
                      <a:spAutoFit/>
                    </a:bodyPr>
                    <a:p>
                      <a:pPr indent="0"/>
                      <a:r>
                        <a:rPr lang="en-US" sz="1100" b="1">
                          <a:solidFill>
                            <a:srgbClr val="9E9AE3"/>
                          </a:solidFill>
                          <a:latin typeface="Consolas" panose="020B0609020204030204"/>
                        </a:rPr>
                        <a:t>using </a:t>
                      </a:r>
                      <a:r>
                        <a:rPr lang="en-US" sz="1100" b="1">
                          <a:solidFill>
                            <a:srgbClr val="A6A4A6"/>
                          </a:solidFill>
                          <a:latin typeface="Consolas" panose="020B0609020204030204"/>
                        </a:rPr>
                        <a:t>System;</a:t>
                      </a:r>
                      <a:endParaRPr lang="en-US" sz="1100" b="1">
                        <a:solidFill>
                          <a:srgbClr val="A6A4A6"/>
                        </a:solidFill>
                        <a:latin typeface="Consolas" panose="020B0609020204030204"/>
                      </a:endParaRPr>
                    </a:p>
                  </a:txBody>
                  <a:tcPr marL="0" marR="0" marT="0" marB="0" anchor="b"/>
                </a:tc>
                <a:tc>
                  <a:txBody>
                    <a:bodyPr>
                      <a:spAutoFit/>
                    </a:bodyPr>
                    <a:p>
                      <a:endParaRPr sz="800"/>
                    </a:p>
                  </a:txBody>
                  <a:tcPr marL="0" marR="0" marT="0" marB="0"/>
                </a:tc>
              </a:tr>
              <a:tr h="164592">
                <a:tc>
                  <a:txBody>
                    <a:bodyPr>
                      <a:spAutoFit/>
                    </a:bodyPr>
                    <a:p>
                      <a:endParaRPr sz="800"/>
                    </a:p>
                  </a:txBody>
                  <a:tcPr marL="0" marR="0" marT="0" marB="0">
                    <a:solidFill>
                      <a:srgbClr val="E6E6E6"/>
                    </a:solidFill>
                  </a:tcPr>
                </a:tc>
                <a:tc>
                  <a:txBody>
                    <a:bodyPr>
                      <a:spAutoFit/>
                    </a:bodyPr>
                    <a:p>
                      <a:pPr indent="0" algn="ctr"/>
                      <a:r>
                        <a:rPr lang="en-US" sz="750">
                          <a:solidFill>
                            <a:srgbClr val="3F9489"/>
                          </a:solidFill>
                          <a:latin typeface="Constantia" panose="02030602050306030303"/>
                        </a:rPr>
                        <a:t>2</a:t>
                      </a:r>
                      <a:endParaRPr lang="en-US" sz="750">
                        <a:solidFill>
                          <a:srgbClr val="3F9489"/>
                        </a:solidFill>
                        <a:latin typeface="Constantia" panose="02030602050306030303"/>
                      </a:endParaRPr>
                    </a:p>
                  </a:txBody>
                  <a:tcPr marL="0" marR="0" marT="0" marB="0" anchor="b"/>
                </a:tc>
                <a:tc>
                  <a:txBody>
                    <a:bodyPr>
                      <a:spAutoFit/>
                    </a:bodyPr>
                    <a:p>
                      <a:pPr indent="0"/>
                      <a:r>
                        <a:rPr lang="en-US" sz="1100" b="1">
                          <a:solidFill>
                            <a:srgbClr val="9E9AE3"/>
                          </a:solidFill>
                          <a:latin typeface="Consolas" panose="020B0609020204030204"/>
                        </a:rPr>
                        <a:t>using </a:t>
                      </a:r>
                      <a:r>
                        <a:rPr lang="en-US" sz="1100" b="1">
                          <a:solidFill>
                            <a:srgbClr val="A6A4A6"/>
                          </a:solidFill>
                          <a:latin typeface="Consolas" panose="020B0609020204030204"/>
                        </a:rPr>
                        <a:t>System.Collections.Generic;</a:t>
                      </a:r>
                      <a:endParaRPr lang="en-US" sz="1100" b="1">
                        <a:solidFill>
                          <a:srgbClr val="A6A4A6"/>
                        </a:solidFill>
                        <a:latin typeface="Consolas" panose="020B0609020204030204"/>
                      </a:endParaRPr>
                    </a:p>
                  </a:txBody>
                  <a:tcPr marL="0" marR="0" marT="0" marB="0"/>
                </a:tc>
                <a:tc>
                  <a:txBody>
                    <a:bodyPr>
                      <a:spAutoFit/>
                    </a:bodyPr>
                    <a:p>
                      <a:endParaRPr sz="800"/>
                    </a:p>
                  </a:txBody>
                  <a:tcPr marL="0" marR="0" marT="0" marB="0"/>
                </a:tc>
              </a:tr>
              <a:tr h="158496">
                <a:tc>
                  <a:txBody>
                    <a:bodyPr>
                      <a:spAutoFit/>
                    </a:bodyPr>
                    <a:p>
                      <a:endParaRPr sz="800"/>
                    </a:p>
                  </a:txBody>
                  <a:tcPr marL="0" marR="0" marT="0" marB="0">
                    <a:solidFill>
                      <a:srgbClr val="E6E6E6"/>
                    </a:solidFill>
                  </a:tcPr>
                </a:tc>
                <a:tc>
                  <a:txBody>
                    <a:bodyPr>
                      <a:spAutoFit/>
                    </a:bodyPr>
                    <a:p>
                      <a:pPr indent="0" algn="ctr"/>
                      <a:r>
                        <a:rPr lang="en-US" sz="1100" b="1">
                          <a:solidFill>
                            <a:srgbClr val="3F9489"/>
                          </a:solidFill>
                          <a:latin typeface="Consolas" panose="020B0609020204030204"/>
                        </a:rPr>
                        <a:t>3</a:t>
                      </a:r>
                      <a:endParaRPr lang="en-US" sz="1100" b="1">
                        <a:solidFill>
                          <a:srgbClr val="3F9489"/>
                        </a:solidFill>
                        <a:latin typeface="Consolas" panose="020B0609020204030204"/>
                      </a:endParaRPr>
                    </a:p>
                  </a:txBody>
                  <a:tcPr marL="0" marR="0" marT="0" marB="0"/>
                </a:tc>
                <a:tc>
                  <a:txBody>
                    <a:bodyPr>
                      <a:spAutoFit/>
                    </a:bodyPr>
                    <a:p>
                      <a:pPr indent="0"/>
                      <a:r>
                        <a:rPr lang="en-US" sz="1100" b="1">
                          <a:solidFill>
                            <a:srgbClr val="9E9AE3"/>
                          </a:solidFill>
                          <a:latin typeface="Consolas" panose="020B0609020204030204"/>
                        </a:rPr>
                        <a:t>using </a:t>
                      </a:r>
                      <a:r>
                        <a:rPr lang="en-US" sz="1100" b="1">
                          <a:solidFill>
                            <a:srgbClr val="A6A4A6"/>
                          </a:solidFill>
                          <a:latin typeface="Consolas" panose="020B0609020204030204"/>
                        </a:rPr>
                        <a:t>System.Linq;</a:t>
                      </a:r>
                      <a:endParaRPr lang="en-US" sz="1100" b="1">
                        <a:solidFill>
                          <a:srgbClr val="A6A4A6"/>
                        </a:solidFill>
                        <a:latin typeface="Consolas" panose="020B0609020204030204"/>
                      </a:endParaRPr>
                    </a:p>
                  </a:txBody>
                  <a:tcPr marL="0" marR="0" marT="0" marB="0"/>
                </a:tc>
                <a:tc>
                  <a:txBody>
                    <a:bodyPr>
                      <a:spAutoFit/>
                    </a:bodyPr>
                    <a:p>
                      <a:endParaRPr sz="800"/>
                    </a:p>
                  </a:txBody>
                  <a:tcPr marL="0" marR="0" marT="0" marB="0"/>
                </a:tc>
              </a:tr>
              <a:tr h="231648">
                <a:tc>
                  <a:txBody>
                    <a:bodyPr>
                      <a:spAutoFit/>
                    </a:bodyPr>
                    <a:p>
                      <a:endParaRPr sz="11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4</a:t>
                      </a:r>
                      <a:endParaRPr lang="en-US" sz="1100" b="1">
                        <a:solidFill>
                          <a:srgbClr val="408EA2"/>
                        </a:solidFill>
                        <a:latin typeface="Consolas" panose="020B0609020204030204"/>
                      </a:endParaRPr>
                    </a:p>
                  </a:txBody>
                  <a:tcPr marL="0" marR="0" marT="0" marB="0"/>
                </a:tc>
                <a:tc>
                  <a:txBody>
                    <a:bodyPr>
                      <a:spAutoFit/>
                    </a:bodyPr>
                    <a:p>
                      <a:pPr indent="0"/>
                      <a:r>
                        <a:rPr lang="en-US" sz="1100" b="1">
                          <a:solidFill>
                            <a:srgbClr val="1812B5"/>
                          </a:solidFill>
                          <a:latin typeface="Consolas" panose="020B0609020204030204"/>
                        </a:rPr>
                        <a:t>using </a:t>
                      </a:r>
                      <a:r>
                        <a:rPr lang="en-US" sz="1100" b="1">
                          <a:latin typeface="Consolas" panose="020B0609020204030204"/>
                        </a:rPr>
                        <a:t>System.Web.Http;</a:t>
                      </a:r>
                      <a:endParaRPr lang="en-US" sz="1100" b="1">
                        <a:latin typeface="Consolas" panose="020B0609020204030204"/>
                      </a:endParaRPr>
                    </a:p>
                  </a:txBody>
                  <a:tcPr marL="0" marR="0" marT="0" marB="0"/>
                </a:tc>
                <a:tc>
                  <a:txBody>
                    <a:bodyPr>
                      <a:spAutoFit/>
                    </a:bodyPr>
                    <a:p>
                      <a:endParaRPr sz="1100"/>
                    </a:p>
                  </a:txBody>
                  <a:tcPr marL="0" marR="0" marT="0" marB="0"/>
                </a:tc>
              </a:tr>
              <a:tr h="231648">
                <a:tc>
                  <a:txBody>
                    <a:bodyPr>
                      <a:spAutoFit/>
                    </a:bodyPr>
                    <a:p>
                      <a:endParaRPr sz="11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6</a:t>
                      </a:r>
                      <a:endParaRPr lang="en-US" sz="1100" b="1">
                        <a:solidFill>
                          <a:srgbClr val="408EA2"/>
                        </a:solidFill>
                        <a:latin typeface="Consolas" panose="020B0609020204030204"/>
                      </a:endParaRPr>
                    </a:p>
                  </a:txBody>
                  <a:tcPr marL="0" marR="0" marT="0" marB="0" anchor="b"/>
                </a:tc>
                <a:tc>
                  <a:txBody>
                    <a:bodyPr>
                      <a:spAutoFit/>
                    </a:bodyPr>
                    <a:p>
                      <a:pPr indent="0"/>
                      <a:r>
                        <a:rPr lang="en-US" sz="1100" b="1">
                          <a:solidFill>
                            <a:srgbClr val="130ECE"/>
                          </a:solidFill>
                          <a:latin typeface="Consolas" panose="020B0609020204030204"/>
                        </a:rPr>
                        <a:t>namespace </a:t>
                      </a:r>
                      <a:r>
                        <a:rPr lang="en-US" sz="1100" b="1">
                          <a:latin typeface="Consolas" panose="020B0609020204030204"/>
                        </a:rPr>
                        <a:t>WEBAPIDemo</a:t>
                      </a:r>
                      <a:endParaRPr lang="en-US" sz="1100" b="1">
                        <a:latin typeface="Consolas" panose="020B0609020204030204"/>
                      </a:endParaRPr>
                    </a:p>
                  </a:txBody>
                  <a:tcPr marL="0" marR="0" marT="0" marB="0" anchor="b"/>
                </a:tc>
                <a:tc>
                  <a:txBody>
                    <a:bodyPr>
                      <a:spAutoFit/>
                    </a:bodyPr>
                    <a:p>
                      <a:endParaRPr sz="1100"/>
                    </a:p>
                  </a:txBody>
                  <a:tcPr marL="0" marR="0" marT="0" marB="0"/>
                </a:tc>
              </a:tr>
              <a:tr h="201168">
                <a:tc>
                  <a:txBody>
                    <a:bodyPr>
                      <a:spAutoFit/>
                    </a:bodyPr>
                    <a:p>
                      <a:endParaRPr sz="1000"/>
                    </a:p>
                  </a:txBody>
                  <a:tcPr marL="0" marR="0" marT="0" marB="0">
                    <a:solidFill>
                      <a:srgbClr val="E6E6E6"/>
                    </a:solidFill>
                  </a:tcPr>
                </a:tc>
                <a:tc>
                  <a:txBody>
                    <a:bodyPr>
                      <a:spAutoFit/>
                    </a:bodyPr>
                    <a:p>
                      <a:pPr indent="0" algn="ctr"/>
                      <a:r>
                        <a:rPr lang="en-US" sz="1100" b="1">
                          <a:solidFill>
                            <a:srgbClr val="3F9489"/>
                          </a:solidFill>
                          <a:latin typeface="Consolas" panose="020B0609020204030204"/>
                        </a:rPr>
                        <a:t>7</a:t>
                      </a:r>
                      <a:endParaRPr lang="en-US" sz="1100" b="1">
                        <a:solidFill>
                          <a:srgbClr val="3F9489"/>
                        </a:solidFill>
                        <a:latin typeface="Consolas" panose="020B0609020204030204"/>
                      </a:endParaRPr>
                    </a:p>
                  </a:txBody>
                  <a:tcPr marL="0" marR="0" marT="0" marB="0"/>
                </a:tc>
                <a:tc>
                  <a:txBody>
                    <a:bodyPr>
                      <a:spAutoFit/>
                    </a:bodyPr>
                    <a:p>
                      <a:pPr indent="0"/>
                      <a:r>
                        <a:rPr lang="en-US" sz="1100" b="1">
                          <a:latin typeface="Consolas" panose="020B0609020204030204"/>
                        </a:rPr>
                        <a:t>{</a:t>
                      </a:r>
                      <a:endParaRPr lang="en-US" sz="1100" b="1">
                        <a:latin typeface="Consolas" panose="020B0609020204030204"/>
                      </a:endParaRPr>
                    </a:p>
                  </a:txBody>
                  <a:tcPr marL="0" marR="0" marT="0" marB="0"/>
                </a:tc>
                <a:tc>
                  <a:txBody>
                    <a:bodyPr>
                      <a:spAutoFit/>
                    </a:bodyPr>
                    <a:p>
                      <a:endParaRPr sz="1000"/>
                    </a:p>
                  </a:txBody>
                  <a:tcPr marL="0" marR="0" marT="0" marB="0"/>
                </a:tc>
              </a:tr>
              <a:tr h="216408">
                <a:tc>
                  <a:txBody>
                    <a:bodyPr>
                      <a:spAutoFit/>
                    </a:bodyPr>
                    <a:p>
                      <a:endParaRPr sz="1100"/>
                    </a:p>
                  </a:txBody>
                  <a:tcPr marL="0" marR="0" marT="0" marB="0">
                    <a:solidFill>
                      <a:srgbClr val="E6E6E6"/>
                    </a:solidFill>
                  </a:tcPr>
                </a:tc>
                <a:tc>
                  <a:txBody>
                    <a:bodyPr>
                      <a:spAutoFit/>
                    </a:bodyPr>
                    <a:p>
                      <a:pPr indent="0" algn="ctr"/>
                      <a:r>
                        <a:rPr lang="en-US" sz="1100" b="1">
                          <a:solidFill>
                            <a:srgbClr val="4E79A4"/>
                          </a:solidFill>
                          <a:latin typeface="Consolas" panose="020B0609020204030204"/>
                        </a:rPr>
                        <a:t>8</a:t>
                      </a:r>
                      <a:endParaRPr lang="en-US" sz="1100" b="1">
                        <a:solidFill>
                          <a:srgbClr val="4E79A4"/>
                        </a:solidFill>
                        <a:latin typeface="Consolas" panose="020B0609020204030204"/>
                      </a:endParaRPr>
                    </a:p>
                  </a:txBody>
                  <a:tcPr marL="0" marR="0" marT="0" marB="0" anchor="b"/>
                </a:tc>
                <a:tc>
                  <a:txBody>
                    <a:bodyPr>
                      <a:spAutoFit/>
                    </a:bodyPr>
                    <a:p>
                      <a:pPr marL="330200" indent="0"/>
                      <a:r>
                        <a:rPr lang="en-US" sz="1100" b="1">
                          <a:solidFill>
                            <a:srgbClr val="1812B5"/>
                          </a:solidFill>
                          <a:latin typeface="Consolas" panose="020B0609020204030204"/>
                        </a:rPr>
                        <a:t>public static class </a:t>
                      </a:r>
                      <a:r>
                        <a:rPr lang="en-US" sz="1100" b="1">
                          <a:solidFill>
                            <a:srgbClr val="408EA2"/>
                          </a:solidFill>
                          <a:latin typeface="Consolas" panose="020B0609020204030204"/>
                        </a:rPr>
                        <a:t>WebApiConfig</a:t>
                      </a:r>
                      <a:endParaRPr lang="en-US" sz="1100" b="1">
                        <a:solidFill>
                          <a:srgbClr val="408EA2"/>
                        </a:solidFill>
                        <a:latin typeface="Consolas" panose="020B0609020204030204"/>
                      </a:endParaRPr>
                    </a:p>
                  </a:txBody>
                  <a:tcPr marL="0" marR="0" marT="0" marB="0" anchor="b"/>
                </a:tc>
                <a:tc>
                  <a:txBody>
                    <a:bodyPr>
                      <a:spAutoFit/>
                    </a:bodyPr>
                    <a:p>
                      <a:endParaRPr sz="1100"/>
                    </a:p>
                  </a:txBody>
                  <a:tcPr marL="0" marR="0" marT="0" marB="0"/>
                </a:tc>
              </a:tr>
              <a:tr h="198120">
                <a:tc>
                  <a:txBody>
                    <a:bodyPr>
                      <a:spAutoFit/>
                    </a:bodyPr>
                    <a:p>
                      <a:endParaRPr sz="10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9</a:t>
                      </a:r>
                      <a:endParaRPr lang="en-US" sz="1100" b="1">
                        <a:solidFill>
                          <a:srgbClr val="408EA2"/>
                        </a:solidFill>
                        <a:latin typeface="Consolas" panose="020B0609020204030204"/>
                      </a:endParaRPr>
                    </a:p>
                  </a:txBody>
                  <a:tcPr marL="0" marR="0" marT="0" marB="0"/>
                </a:tc>
                <a:tc>
                  <a:txBody>
                    <a:bodyPr>
                      <a:spAutoFit/>
                    </a:bodyPr>
                    <a:p>
                      <a:pPr marL="330200" indent="0"/>
                      <a:r>
                        <a:rPr lang="en-US" sz="1100" b="1">
                          <a:latin typeface="Consolas" panose="020B0609020204030204"/>
                        </a:rPr>
                        <a:t>{</a:t>
                      </a:r>
                      <a:endParaRPr lang="en-US" sz="1100" b="1">
                        <a:latin typeface="Consolas" panose="020B0609020204030204"/>
                      </a:endParaRPr>
                    </a:p>
                  </a:txBody>
                  <a:tcPr marL="0" marR="0" marT="0" marB="0"/>
                </a:tc>
                <a:tc>
                  <a:txBody>
                    <a:bodyPr>
                      <a:spAutoFit/>
                    </a:bodyPr>
                    <a:p>
                      <a:endParaRPr sz="1000"/>
                    </a:p>
                  </a:txBody>
                  <a:tcPr marL="0" marR="0" marT="0" marB="0"/>
                </a:tc>
              </a:tr>
              <a:tr h="219456">
                <a:tc>
                  <a:txBody>
                    <a:bodyPr>
                      <a:spAutoFit/>
                    </a:bodyPr>
                    <a:p>
                      <a:endParaRPr sz="1100"/>
                    </a:p>
                  </a:txBody>
                  <a:tcPr marL="0" marR="0" marT="0" marB="0">
                    <a:solidFill>
                      <a:srgbClr val="E6E6E6"/>
                    </a:solidFill>
                  </a:tcPr>
                </a:tc>
                <a:tc>
                  <a:txBody>
                    <a:bodyPr>
                      <a:spAutoFit/>
                    </a:bodyPr>
                    <a:p>
                      <a:pPr indent="0" algn="ctr"/>
                      <a:r>
                        <a:rPr lang="en-US" sz="750">
                          <a:solidFill>
                            <a:srgbClr val="408EA2"/>
                          </a:solidFill>
                          <a:latin typeface="Constantia" panose="02030602050306030303"/>
                        </a:rPr>
                        <a:t>10</a:t>
                      </a:r>
                      <a:endParaRPr lang="en-US" sz="750">
                        <a:solidFill>
                          <a:srgbClr val="408EA2"/>
                        </a:solidFill>
                        <a:latin typeface="Constantia" panose="02030602050306030303"/>
                      </a:endParaRPr>
                    </a:p>
                  </a:txBody>
                  <a:tcPr marL="0" marR="0" marT="0" marB="0" anchor="b"/>
                </a:tc>
                <a:tc>
                  <a:txBody>
                    <a:bodyPr>
                      <a:spAutoFit/>
                    </a:bodyPr>
                    <a:p>
                      <a:pPr marL="622300" indent="0"/>
                      <a:r>
                        <a:rPr lang="en-US" sz="1100" b="1">
                          <a:solidFill>
                            <a:srgbClr val="1812B5"/>
                          </a:solidFill>
                          <a:latin typeface="Consolas" panose="020B0609020204030204"/>
                        </a:rPr>
                        <a:t>public static void </a:t>
                      </a:r>
                      <a:r>
                        <a:rPr lang="en-US" sz="1100" b="1">
                          <a:solidFill>
                            <a:srgbClr val="577274"/>
                          </a:solidFill>
                          <a:latin typeface="Consolas" panose="020B0609020204030204"/>
                        </a:rPr>
                        <a:t>Register(HttpConfiguration </a:t>
                      </a:r>
                      <a:r>
                        <a:rPr lang="en-US" sz="1100" b="1">
                          <a:solidFill>
                            <a:srgbClr val="2C3569"/>
                          </a:solidFill>
                          <a:latin typeface="Consolas" panose="020B0609020204030204"/>
                        </a:rPr>
                        <a:t>con-fig)</a:t>
                      </a:r>
                      <a:endParaRPr lang="en-US" sz="1100" b="1">
                        <a:solidFill>
                          <a:srgbClr val="2C3569"/>
                        </a:solidFill>
                        <a:latin typeface="Consolas" panose="020B0609020204030204"/>
                      </a:endParaRPr>
                    </a:p>
                  </a:txBody>
                  <a:tcPr marL="0" marR="0" marT="0" marB="0" anchor="b"/>
                </a:tc>
                <a:tc>
                  <a:txBody>
                    <a:bodyPr>
                      <a:spAutoFit/>
                    </a:bodyPr>
                    <a:p>
                      <a:endParaRPr sz="1100"/>
                    </a:p>
                  </a:txBody>
                  <a:tcPr marL="0" marR="0" marT="0" marB="0"/>
                </a:tc>
              </a:tr>
              <a:tr h="146304">
                <a:tc>
                  <a:txBody>
                    <a:bodyPr>
                      <a:spAutoFit/>
                    </a:bodyPr>
                    <a:p>
                      <a:endParaRPr sz="700"/>
                    </a:p>
                  </a:txBody>
                  <a:tcPr marL="0" marR="0" marT="0" marB="0">
                    <a:solidFill>
                      <a:srgbClr val="E6E6E6"/>
                    </a:solidFill>
                  </a:tcPr>
                </a:tc>
                <a:tc>
                  <a:txBody>
                    <a:bodyPr>
                      <a:spAutoFit/>
                    </a:bodyPr>
                    <a:p>
                      <a:pPr indent="0" algn="ctr"/>
                      <a:r>
                        <a:rPr lang="en-US" sz="750">
                          <a:solidFill>
                            <a:srgbClr val="408EA2"/>
                          </a:solidFill>
                          <a:latin typeface="Constantia" panose="02030602050306030303"/>
                        </a:rPr>
                        <a:t>11</a:t>
                      </a:r>
                      <a:endParaRPr lang="en-US" sz="750">
                        <a:solidFill>
                          <a:srgbClr val="408EA2"/>
                        </a:solidFill>
                        <a:latin typeface="Constantia" panose="02030602050306030303"/>
                      </a:endParaRPr>
                    </a:p>
                  </a:txBody>
                  <a:tcPr marL="0" marR="0" marT="0" marB="0" anchor="b"/>
                </a:tc>
                <a:tc>
                  <a:txBody>
                    <a:bodyPr>
                      <a:spAutoFit/>
                    </a:bodyPr>
                    <a:p>
                      <a:pPr marL="622300" indent="0"/>
                      <a:r>
                        <a:rPr lang="en-US" sz="1100" b="1">
                          <a:latin typeface="Consolas" panose="020B0609020204030204"/>
                        </a:rPr>
                        <a:t>{</a:t>
                      </a:r>
                      <a:endParaRPr lang="en-US" sz="1100" b="1">
                        <a:latin typeface="Consolas" panose="020B0609020204030204"/>
                      </a:endParaRPr>
                    </a:p>
                  </a:txBody>
                  <a:tcPr marL="0" marR="0" marT="0" marB="0" anchor="ctr"/>
                </a:tc>
                <a:tc>
                  <a:txBody>
                    <a:bodyPr>
                      <a:spAutoFit/>
                    </a:bodyPr>
                    <a:p>
                      <a:endParaRPr sz="700"/>
                    </a:p>
                  </a:txBody>
                  <a:tcPr marL="0" marR="0" marT="0" marB="0"/>
                </a:tc>
              </a:tr>
              <a:tr h="164592">
                <a:tc>
                  <a:txBody>
                    <a:bodyPr>
                      <a:spAutoFit/>
                    </a:bodyPr>
                    <a:p>
                      <a:endParaRPr sz="800"/>
                    </a:p>
                  </a:txBody>
                  <a:tcPr marL="0" marR="0" marT="0" marB="0">
                    <a:solidFill>
                      <a:srgbClr val="E6E6E6"/>
                    </a:solidFill>
                  </a:tcPr>
                </a:tc>
                <a:tc>
                  <a:txBody>
                    <a:bodyPr>
                      <a:spAutoFit/>
                    </a:bodyPr>
                    <a:p>
                      <a:pPr indent="0" algn="ctr"/>
                      <a:r>
                        <a:rPr lang="en-US" sz="750">
                          <a:solidFill>
                            <a:srgbClr val="408EA2"/>
                          </a:solidFill>
                          <a:latin typeface="Constantia" panose="02030602050306030303"/>
                        </a:rPr>
                        <a:t>12</a:t>
                      </a:r>
                      <a:endParaRPr lang="en-US" sz="750">
                        <a:solidFill>
                          <a:srgbClr val="408EA2"/>
                        </a:solidFill>
                        <a:latin typeface="Constantia" panose="02030602050306030303"/>
                      </a:endParaRPr>
                    </a:p>
                  </a:txBody>
                  <a:tcPr marL="0" marR="0" marT="0" marB="0" anchor="b"/>
                </a:tc>
                <a:tc>
                  <a:txBody>
                    <a:bodyPr>
                      <a:spAutoFit/>
                    </a:bodyPr>
                    <a:p>
                      <a:pPr marL="901700" indent="0"/>
                      <a:r>
                        <a:rPr lang="en-US" sz="1100" b="1">
                          <a:solidFill>
                            <a:srgbClr val="1B7721"/>
                          </a:solidFill>
                          <a:latin typeface="Consolas" panose="020B0609020204030204"/>
                        </a:rPr>
                        <a:t>// Web API configuration and services</a:t>
                      </a:r>
                      <a:endParaRPr lang="en-US" sz="1100" b="1">
                        <a:solidFill>
                          <a:srgbClr val="1B7721"/>
                        </a:solidFill>
                        <a:latin typeface="Consolas" panose="020B0609020204030204"/>
                      </a:endParaRPr>
                    </a:p>
                  </a:txBody>
                  <a:tcPr marL="0" marR="0" marT="0" marB="0"/>
                </a:tc>
                <a:tc>
                  <a:txBody>
                    <a:bodyPr>
                      <a:spAutoFit/>
                    </a:bodyPr>
                    <a:p>
                      <a:endParaRPr sz="800"/>
                    </a:p>
                  </a:txBody>
                  <a:tcPr marL="0" marR="0" marT="0" marB="0"/>
                </a:tc>
              </a:tr>
              <a:tr h="146304">
                <a:tc>
                  <a:txBody>
                    <a:bodyPr>
                      <a:spAutoFit/>
                    </a:bodyPr>
                    <a:p>
                      <a:endParaRPr sz="700"/>
                    </a:p>
                  </a:txBody>
                  <a:tcPr marL="0" marR="0" marT="0" marB="0">
                    <a:solidFill>
                      <a:srgbClr val="E6E6E6"/>
                    </a:solidFill>
                  </a:tcPr>
                </a:tc>
                <a:tc>
                  <a:txBody>
                    <a:bodyPr>
                      <a:spAutoFit/>
                    </a:bodyPr>
                    <a:p>
                      <a:pPr indent="0" algn="ctr"/>
                      <a:r>
                        <a:rPr lang="en-US" sz="1100" b="1">
                          <a:solidFill>
                            <a:srgbClr val="5584AC"/>
                          </a:solidFill>
                          <a:latin typeface="Consolas" panose="020B0609020204030204"/>
                        </a:rPr>
                        <a:t>13</a:t>
                      </a:r>
                      <a:endParaRPr lang="en-US" sz="1100" b="1">
                        <a:solidFill>
                          <a:srgbClr val="5584AC"/>
                        </a:solidFill>
                        <a:latin typeface="Consolas" panose="020B0609020204030204"/>
                      </a:endParaRPr>
                    </a:p>
                  </a:txBody>
                  <a:tcPr marL="0" marR="0" marT="0" marB="0"/>
                </a:tc>
                <a:tc>
                  <a:txBody>
                    <a:bodyPr>
                      <a:spAutoFit/>
                    </a:bodyPr>
                    <a:p>
                      <a:endParaRPr sz="700"/>
                    </a:p>
                  </a:txBody>
                  <a:tcPr marL="0" marR="0" marT="0" marB="0"/>
                </a:tc>
                <a:tc>
                  <a:txBody>
                    <a:bodyPr>
                      <a:spAutoFit/>
                    </a:bodyPr>
                    <a:p>
                      <a:endParaRPr sz="700"/>
                    </a:p>
                  </a:txBody>
                  <a:tcPr marL="0" marR="0" marT="0" marB="0"/>
                </a:tc>
              </a:tr>
              <a:tr h="152400">
                <a:tc>
                  <a:txBody>
                    <a:bodyPr>
                      <a:spAutoFit/>
                    </a:bodyPr>
                    <a:p>
                      <a:endParaRPr sz="8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14</a:t>
                      </a:r>
                      <a:endParaRPr lang="en-US" sz="1100" b="1">
                        <a:solidFill>
                          <a:srgbClr val="408EA2"/>
                        </a:solidFill>
                        <a:latin typeface="Consolas" panose="020B0609020204030204"/>
                      </a:endParaRPr>
                    </a:p>
                  </a:txBody>
                  <a:tcPr marL="0" marR="0" marT="0" marB="0" anchor="b"/>
                </a:tc>
                <a:tc>
                  <a:txBody>
                    <a:bodyPr>
                      <a:spAutoFit/>
                    </a:bodyPr>
                    <a:p>
                      <a:pPr marL="901700" indent="0"/>
                      <a:r>
                        <a:rPr lang="en-US" sz="1100" b="1">
                          <a:solidFill>
                            <a:srgbClr val="1B7721"/>
                          </a:solidFill>
                          <a:latin typeface="Consolas" panose="020B0609020204030204"/>
                        </a:rPr>
                        <a:t>// Web API routes</a:t>
                      </a:r>
                      <a:endParaRPr lang="en-US" sz="1100" b="1">
                        <a:solidFill>
                          <a:srgbClr val="1B7721"/>
                        </a:solidFill>
                        <a:latin typeface="Consolas" panose="020B0609020204030204"/>
                      </a:endParaRPr>
                    </a:p>
                  </a:txBody>
                  <a:tcPr marL="0" marR="0" marT="0" marB="0" anchor="b"/>
                </a:tc>
                <a:tc>
                  <a:txBody>
                    <a:bodyPr>
                      <a:spAutoFit/>
                    </a:bodyPr>
                    <a:p>
                      <a:endParaRPr sz="800"/>
                    </a:p>
                  </a:txBody>
                  <a:tcPr marL="0" marR="0" marT="0" marB="0"/>
                </a:tc>
              </a:tr>
              <a:tr h="173736">
                <a:tc>
                  <a:txBody>
                    <a:bodyPr>
                      <a:spAutoFit/>
                    </a:bodyPr>
                    <a:p>
                      <a:endParaRPr sz="9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15</a:t>
                      </a:r>
                      <a:endParaRPr lang="en-US" sz="1100" b="1">
                        <a:solidFill>
                          <a:srgbClr val="408EA2"/>
                        </a:solidFill>
                        <a:latin typeface="Consolas" panose="020B0609020204030204"/>
                      </a:endParaRPr>
                    </a:p>
                  </a:txBody>
                  <a:tcPr marL="0" marR="0" marT="0" marB="0" anchor="b"/>
                </a:tc>
                <a:tc>
                  <a:txBody>
                    <a:bodyPr>
                      <a:spAutoFit/>
                    </a:bodyPr>
                    <a:p>
                      <a:pPr marL="901700" indent="0"/>
                      <a:r>
                        <a:rPr lang="en-US" sz="1100" b="1">
                          <a:solidFill>
                            <a:srgbClr val="2C3569"/>
                          </a:solidFill>
                          <a:latin typeface="Consolas" panose="020B0609020204030204"/>
                        </a:rPr>
                        <a:t>con-fig</a:t>
                      </a:r>
                      <a:r>
                        <a:rPr lang="en-US" sz="1100" b="1">
                          <a:latin typeface="Consolas" panose="020B0609020204030204"/>
                        </a:rPr>
                        <a:t>. </a:t>
                      </a:r>
                      <a:r>
                        <a:rPr lang="en-US" sz="1100" b="1">
                          <a:solidFill>
                            <a:srgbClr val="695740"/>
                          </a:solidFill>
                          <a:latin typeface="Consolas" panose="020B0609020204030204"/>
                        </a:rPr>
                        <a:t>MapHttpAttributeRoutesO</a:t>
                      </a:r>
                      <a:r>
                        <a:rPr lang="en-US" sz="1100" b="1">
                          <a:latin typeface="Consolas" panose="020B0609020204030204"/>
                        </a:rPr>
                        <a:t>;</a:t>
                      </a:r>
                      <a:endParaRPr lang="en-US" sz="1100" b="1">
                        <a:latin typeface="Consolas" panose="020B0609020204030204"/>
                      </a:endParaRPr>
                    </a:p>
                  </a:txBody>
                  <a:tcPr marL="0" marR="0" marT="0" marB="0" anchor="b"/>
                </a:tc>
                <a:tc>
                  <a:txBody>
                    <a:bodyPr>
                      <a:spAutoFit/>
                    </a:bodyPr>
                    <a:p>
                      <a:endParaRPr sz="900"/>
                    </a:p>
                  </a:txBody>
                  <a:tcPr marL="0" marR="0" marT="0" marB="0"/>
                </a:tc>
              </a:tr>
              <a:tr h="143256">
                <a:tc>
                  <a:txBody>
                    <a:bodyPr>
                      <a:spAutoFit/>
                    </a:bodyPr>
                    <a:p>
                      <a:endParaRPr sz="7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16</a:t>
                      </a:r>
                      <a:endParaRPr lang="en-US" sz="1100" b="1">
                        <a:solidFill>
                          <a:srgbClr val="408EA2"/>
                        </a:solidFill>
                        <a:latin typeface="Consolas" panose="020B0609020204030204"/>
                      </a:endParaRPr>
                    </a:p>
                  </a:txBody>
                  <a:tcPr marL="0" marR="0" marT="0" marB="0" anchor="b"/>
                </a:tc>
                <a:tc>
                  <a:txBody>
                    <a:bodyPr>
                      <a:spAutoFit/>
                    </a:bodyPr>
                    <a:p>
                      <a:endParaRPr sz="700"/>
                    </a:p>
                  </a:txBody>
                  <a:tcPr marL="0" marR="0" marT="0" marB="0"/>
                </a:tc>
                <a:tc>
                  <a:txBody>
                    <a:bodyPr>
                      <a:spAutoFit/>
                    </a:bodyPr>
                    <a:p>
                      <a:endParaRPr sz="700"/>
                    </a:p>
                  </a:txBody>
                  <a:tcPr marL="0" marR="0" marT="0" marB="0"/>
                </a:tc>
              </a:tr>
              <a:tr h="164592">
                <a:tc>
                  <a:txBody>
                    <a:bodyPr>
                      <a:spAutoFit/>
                    </a:bodyPr>
                    <a:p>
                      <a:endParaRPr sz="8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17</a:t>
                      </a:r>
                      <a:endParaRPr lang="en-US" sz="1100" b="1">
                        <a:solidFill>
                          <a:srgbClr val="408EA2"/>
                        </a:solidFill>
                        <a:latin typeface="Consolas" panose="020B0609020204030204"/>
                      </a:endParaRPr>
                    </a:p>
                  </a:txBody>
                  <a:tcPr marL="0" marR="0" marT="0" marB="0"/>
                </a:tc>
                <a:tc>
                  <a:txBody>
                    <a:bodyPr>
                      <a:spAutoFit/>
                    </a:bodyPr>
                    <a:p>
                      <a:pPr marL="901700" indent="0"/>
                      <a:r>
                        <a:rPr lang="en-US" sz="1100" b="1">
                          <a:solidFill>
                            <a:srgbClr val="2C3569"/>
                          </a:solidFill>
                          <a:latin typeface="Consolas" panose="020B0609020204030204"/>
                        </a:rPr>
                        <a:t>con-fig</a:t>
                      </a:r>
                      <a:r>
                        <a:rPr lang="en-US" sz="1100" b="1">
                          <a:latin typeface="Consolas" panose="020B0609020204030204"/>
                        </a:rPr>
                        <a:t>. </a:t>
                      </a:r>
                      <a:r>
                        <a:rPr lang="en-US" sz="1100" b="1">
                          <a:solidFill>
                            <a:srgbClr val="1C1929"/>
                          </a:solidFill>
                          <a:latin typeface="Consolas" panose="020B0609020204030204"/>
                        </a:rPr>
                        <a:t>Routes. </a:t>
                      </a:r>
                      <a:r>
                        <a:rPr lang="en-US" sz="1100" b="1">
                          <a:solidFill>
                            <a:srgbClr val="695740"/>
                          </a:solidFill>
                          <a:latin typeface="Consolas" panose="020B0609020204030204"/>
                        </a:rPr>
                        <a:t>MapHttpRouteC</a:t>
                      </a:r>
                      <a:endParaRPr lang="en-US" sz="1100" b="1">
                        <a:solidFill>
                          <a:srgbClr val="695740"/>
                        </a:solidFill>
                        <a:latin typeface="Consolas" panose="020B0609020204030204"/>
                      </a:endParaRPr>
                    </a:p>
                  </a:txBody>
                  <a:tcPr marL="0" marR="0" marT="0" marB="0"/>
                </a:tc>
                <a:tc>
                  <a:txBody>
                    <a:bodyPr>
                      <a:spAutoFit/>
                    </a:bodyPr>
                    <a:p>
                      <a:endParaRPr sz="800"/>
                    </a:p>
                  </a:txBody>
                  <a:tcPr marL="0" marR="0" marT="0" marB="0"/>
                </a:tc>
              </a:tr>
              <a:tr h="152400">
                <a:tc>
                  <a:txBody>
                    <a:bodyPr>
                      <a:spAutoFit/>
                    </a:bodyPr>
                    <a:p>
                      <a:endParaRPr sz="8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18</a:t>
                      </a:r>
                      <a:endParaRPr lang="en-US" sz="1100" b="1">
                        <a:solidFill>
                          <a:srgbClr val="408EA2"/>
                        </a:solidFill>
                        <a:latin typeface="Consolas" panose="020B0609020204030204"/>
                      </a:endParaRPr>
                    </a:p>
                  </a:txBody>
                  <a:tcPr marL="0" marR="0" marT="0" marB="0" anchor="b"/>
                </a:tc>
                <a:tc>
                  <a:txBody>
                    <a:bodyPr>
                      <a:spAutoFit/>
                    </a:bodyPr>
                    <a:p>
                      <a:pPr marL="1193800" indent="0"/>
                      <a:r>
                        <a:rPr lang="en-US" sz="1100" b="1">
                          <a:solidFill>
                            <a:srgbClr val="2C3569"/>
                          </a:solidFill>
                          <a:latin typeface="Consolas" panose="020B0609020204030204"/>
                        </a:rPr>
                        <a:t>name: </a:t>
                      </a:r>
                      <a:r>
                        <a:rPr lang="en-US" sz="1100" b="1">
                          <a:solidFill>
                            <a:srgbClr val="8D202B"/>
                          </a:solidFill>
                          <a:latin typeface="Consolas" panose="020B0609020204030204"/>
                        </a:rPr>
                        <a:t>"DefaultApi"</a:t>
                      </a:r>
                      <a:r>
                        <a:rPr lang="en-US" sz="1100" b="1">
                          <a:solidFill>
                            <a:srgbClr val="1C1929"/>
                          </a:solidFill>
                          <a:latin typeface="Consolas" panose="020B0609020204030204"/>
                        </a:rPr>
                        <a:t>,</a:t>
                      </a:r>
                      <a:endParaRPr lang="en-US" sz="1100" b="1">
                        <a:solidFill>
                          <a:srgbClr val="1C1929"/>
                        </a:solidFill>
                        <a:latin typeface="Consolas" panose="020B0609020204030204"/>
                      </a:endParaRPr>
                    </a:p>
                  </a:txBody>
                  <a:tcPr marL="0" marR="0" marT="0" marB="0"/>
                </a:tc>
                <a:tc>
                  <a:txBody>
                    <a:bodyPr>
                      <a:spAutoFit/>
                    </a:bodyPr>
                    <a:p>
                      <a:endParaRPr sz="800"/>
                    </a:p>
                  </a:txBody>
                  <a:tcPr marL="0" marR="0" marT="0" marB="0"/>
                </a:tc>
              </a:tr>
              <a:tr h="158496">
                <a:tc>
                  <a:txBody>
                    <a:bodyPr>
                      <a:spAutoFit/>
                    </a:bodyPr>
                    <a:p>
                      <a:endParaRPr sz="8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19</a:t>
                      </a:r>
                      <a:endParaRPr lang="en-US" sz="1100" b="1">
                        <a:solidFill>
                          <a:srgbClr val="408EA2"/>
                        </a:solidFill>
                        <a:latin typeface="Consolas" panose="020B0609020204030204"/>
                      </a:endParaRPr>
                    </a:p>
                  </a:txBody>
                  <a:tcPr marL="0" marR="0" marT="0" marB="0"/>
                </a:tc>
                <a:tc>
                  <a:txBody>
                    <a:bodyPr>
                      <a:spAutoFit/>
                    </a:bodyPr>
                    <a:p>
                      <a:pPr marL="1193800" indent="0"/>
                      <a:r>
                        <a:rPr lang="en-US" sz="1100" b="1">
                          <a:solidFill>
                            <a:srgbClr val="2C3569"/>
                          </a:solidFill>
                          <a:latin typeface="Consolas" panose="020B0609020204030204"/>
                        </a:rPr>
                        <a:t>routeTemplate</a:t>
                      </a:r>
                      <a:r>
                        <a:rPr lang="en-US" sz="1100" b="1">
                          <a:latin typeface="Consolas" panose="020B0609020204030204"/>
                        </a:rPr>
                        <a:t>: </a:t>
                      </a:r>
                      <a:r>
                        <a:rPr lang="en-US" sz="1100" b="1">
                          <a:solidFill>
                            <a:srgbClr val="8D202B"/>
                          </a:solidFill>
                          <a:latin typeface="Consolas" panose="020B0609020204030204"/>
                        </a:rPr>
                        <a:t>"api/{controller}/{id}</a:t>
                      </a:r>
                      <a:r>
                        <a:rPr lang="en-US" sz="1100" b="1" baseline="30000">
                          <a:solidFill>
                            <a:srgbClr val="8D202B"/>
                          </a:solidFill>
                          <a:latin typeface="Consolas" panose="020B0609020204030204"/>
                        </a:rPr>
                        <a:t>M</a:t>
                      </a:r>
                      <a:r>
                        <a:rPr lang="en-US" sz="1100" b="1">
                          <a:solidFill>
                            <a:srgbClr val="1C1929"/>
                          </a:solidFill>
                          <a:latin typeface="Consolas" panose="020B0609020204030204"/>
                        </a:rPr>
                        <a:t>,</a:t>
                      </a:r>
                      <a:endParaRPr lang="en-US" sz="1100" b="1">
                        <a:solidFill>
                          <a:srgbClr val="1C1929"/>
                        </a:solidFill>
                        <a:latin typeface="Consolas" panose="020B0609020204030204"/>
                      </a:endParaRPr>
                    </a:p>
                  </a:txBody>
                  <a:tcPr marL="0" marR="0" marT="0" marB="0"/>
                </a:tc>
                <a:tc>
                  <a:txBody>
                    <a:bodyPr>
                      <a:spAutoFit/>
                    </a:bodyPr>
                    <a:p>
                      <a:endParaRPr sz="800"/>
                    </a:p>
                  </a:txBody>
                  <a:tcPr marL="0" marR="0" marT="0" marB="0"/>
                </a:tc>
              </a:tr>
              <a:tr h="149352">
                <a:tc>
                  <a:txBody>
                    <a:bodyPr>
                      <a:spAutoFit/>
                    </a:bodyPr>
                    <a:p>
                      <a:endParaRPr sz="800"/>
                    </a:p>
                  </a:txBody>
                  <a:tcPr marL="0" marR="0" marT="0" marB="0">
                    <a:solidFill>
                      <a:srgbClr val="E6E6E6"/>
                    </a:solidFill>
                  </a:tcPr>
                </a:tc>
                <a:tc>
                  <a:txBody>
                    <a:bodyPr>
                      <a:spAutoFit/>
                    </a:bodyPr>
                    <a:p>
                      <a:pPr indent="0" algn="ctr"/>
                      <a:r>
                        <a:rPr lang="en-US" sz="750">
                          <a:solidFill>
                            <a:srgbClr val="408EA2"/>
                          </a:solidFill>
                          <a:latin typeface="Constantia" panose="02030602050306030303"/>
                        </a:rPr>
                        <a:t>20</a:t>
                      </a:r>
                      <a:endParaRPr lang="en-US" sz="750">
                        <a:solidFill>
                          <a:srgbClr val="408EA2"/>
                        </a:solidFill>
                        <a:latin typeface="Constantia" panose="02030602050306030303"/>
                      </a:endParaRPr>
                    </a:p>
                  </a:txBody>
                  <a:tcPr marL="0" marR="0" marT="0" marB="0" anchor="b"/>
                </a:tc>
                <a:tc>
                  <a:txBody>
                    <a:bodyPr>
                      <a:spAutoFit/>
                    </a:bodyPr>
                    <a:p>
                      <a:pPr marL="1193800" indent="0"/>
                      <a:r>
                        <a:rPr lang="en-US" sz="1100" b="1">
                          <a:solidFill>
                            <a:srgbClr val="34357D"/>
                          </a:solidFill>
                          <a:latin typeface="Consolas" panose="020B0609020204030204"/>
                        </a:rPr>
                        <a:t>defaults: </a:t>
                      </a:r>
                      <a:r>
                        <a:rPr lang="en-US" sz="1100" b="1">
                          <a:solidFill>
                            <a:srgbClr val="1812B5"/>
                          </a:solidFill>
                          <a:latin typeface="Consolas" panose="020B0609020204030204"/>
                        </a:rPr>
                        <a:t>new </a:t>
                      </a:r>
                      <a:r>
                        <a:rPr lang="en-US" sz="1100" b="1">
                          <a:latin typeface="Consolas" panose="020B0609020204030204"/>
                        </a:rPr>
                        <a:t>{ id = </a:t>
                      </a:r>
                      <a:r>
                        <a:rPr lang="en-US" sz="1100" b="1">
                          <a:solidFill>
                            <a:srgbClr val="408EA2"/>
                          </a:solidFill>
                          <a:latin typeface="Consolas" panose="020B0609020204030204"/>
                        </a:rPr>
                        <a:t>RouteParameter</a:t>
                      </a:r>
                      <a:r>
                        <a:rPr lang="en-US" sz="1100" b="1">
                          <a:latin typeface="Consolas" panose="020B0609020204030204"/>
                        </a:rPr>
                        <a:t>.Optional }</a:t>
                      </a:r>
                      <a:endParaRPr lang="en-US" sz="1100" b="1">
                        <a:latin typeface="Consolas" panose="020B0609020204030204"/>
                      </a:endParaRPr>
                    </a:p>
                  </a:txBody>
                  <a:tcPr marL="0" marR="0" marT="0" marB="0"/>
                </a:tc>
                <a:tc>
                  <a:txBody>
                    <a:bodyPr>
                      <a:spAutoFit/>
                    </a:bodyPr>
                    <a:p>
                      <a:endParaRPr sz="800"/>
                    </a:p>
                  </a:txBody>
                  <a:tcPr marL="0" marR="0" marT="0" marB="0"/>
                </a:tc>
              </a:tr>
              <a:tr h="155448">
                <a:tc>
                  <a:txBody>
                    <a:bodyPr>
                      <a:spAutoFit/>
                    </a:bodyPr>
                    <a:p>
                      <a:endParaRPr sz="800"/>
                    </a:p>
                  </a:txBody>
                  <a:tcPr marL="0" marR="0" marT="0" marB="0">
                    <a:solidFill>
                      <a:srgbClr val="E6E6E6"/>
                    </a:solidFill>
                  </a:tcPr>
                </a:tc>
                <a:tc>
                  <a:txBody>
                    <a:bodyPr>
                      <a:spAutoFit/>
                    </a:bodyPr>
                    <a:p>
                      <a:pPr indent="0" algn="ctr"/>
                      <a:r>
                        <a:rPr lang="en-US" sz="750">
                          <a:solidFill>
                            <a:srgbClr val="408EA2"/>
                          </a:solidFill>
                          <a:latin typeface="Constantia" panose="02030602050306030303"/>
                        </a:rPr>
                        <a:t>21</a:t>
                      </a:r>
                      <a:endParaRPr lang="en-US" sz="750">
                        <a:solidFill>
                          <a:srgbClr val="408EA2"/>
                        </a:solidFill>
                        <a:latin typeface="Constantia" panose="02030602050306030303"/>
                      </a:endParaRPr>
                    </a:p>
                  </a:txBody>
                  <a:tcPr marL="0" marR="0" marT="0" marB="0" anchor="b"/>
                </a:tc>
                <a:tc>
                  <a:txBody>
                    <a:bodyPr>
                      <a:spAutoFit/>
                    </a:bodyPr>
                    <a:p>
                      <a:pPr marL="901700" indent="0"/>
                      <a:r>
                        <a:rPr lang="en-US" sz="1100" b="1">
                          <a:solidFill>
                            <a:srgbClr val="1C1929"/>
                          </a:solidFill>
                          <a:latin typeface="Consolas" panose="020B0609020204030204"/>
                        </a:rPr>
                        <a:t>);</a:t>
                      </a:r>
                      <a:endParaRPr lang="en-US" sz="1100" b="1">
                        <a:solidFill>
                          <a:srgbClr val="1C1929"/>
                        </a:solidFill>
                        <a:latin typeface="Consolas" panose="020B0609020204030204"/>
                      </a:endParaRPr>
                    </a:p>
                  </a:txBody>
                  <a:tcPr marL="0" marR="0" marT="0" marB="0" anchor="b"/>
                </a:tc>
                <a:tc>
                  <a:txBody>
                    <a:bodyPr>
                      <a:spAutoFit/>
                    </a:bodyPr>
                    <a:p>
                      <a:endParaRPr sz="800"/>
                    </a:p>
                  </a:txBody>
                  <a:tcPr marL="0" marR="0" marT="0" marB="0"/>
                </a:tc>
              </a:tr>
              <a:tr h="152400">
                <a:tc>
                  <a:txBody>
                    <a:bodyPr>
                      <a:spAutoFit/>
                    </a:bodyPr>
                    <a:p>
                      <a:endParaRPr sz="800"/>
                    </a:p>
                  </a:txBody>
                  <a:tcPr marL="0" marR="0" marT="0" marB="0">
                    <a:solidFill>
                      <a:srgbClr val="E6E6E6"/>
                    </a:solidFill>
                  </a:tcPr>
                </a:tc>
                <a:tc>
                  <a:txBody>
                    <a:bodyPr>
                      <a:spAutoFit/>
                    </a:bodyPr>
                    <a:p>
                      <a:pPr indent="0" algn="ctr"/>
                      <a:r>
                        <a:rPr lang="en-US" sz="750">
                          <a:solidFill>
                            <a:srgbClr val="408EA2"/>
                          </a:solidFill>
                          <a:latin typeface="Constantia" panose="02030602050306030303"/>
                        </a:rPr>
                        <a:t>22</a:t>
                      </a:r>
                      <a:endParaRPr lang="en-US" sz="750">
                        <a:solidFill>
                          <a:srgbClr val="408EA2"/>
                        </a:solidFill>
                        <a:latin typeface="Constantia" panose="02030602050306030303"/>
                      </a:endParaRPr>
                    </a:p>
                  </a:txBody>
                  <a:tcPr marL="0" marR="0" marT="0" marB="0" anchor="b"/>
                </a:tc>
                <a:tc>
                  <a:txBody>
                    <a:bodyPr>
                      <a:spAutoFit/>
                    </a:bodyPr>
                    <a:p>
                      <a:pPr marL="622300" indent="0"/>
                      <a:r>
                        <a:rPr lang="en-US" sz="1100" b="1">
                          <a:solidFill>
                            <a:srgbClr val="1C1929"/>
                          </a:solidFill>
                          <a:latin typeface="Consolas" panose="020B0609020204030204"/>
                        </a:rPr>
                        <a:t>}</a:t>
                      </a:r>
                      <a:endParaRPr lang="en-US" sz="1100" b="1">
                        <a:solidFill>
                          <a:srgbClr val="1C1929"/>
                        </a:solidFill>
                        <a:latin typeface="Consolas" panose="020B0609020204030204"/>
                      </a:endParaRPr>
                    </a:p>
                  </a:txBody>
                  <a:tcPr marL="0" marR="0" marT="0" marB="0" anchor="ctr"/>
                </a:tc>
                <a:tc>
                  <a:txBody>
                    <a:bodyPr>
                      <a:spAutoFit/>
                    </a:bodyPr>
                    <a:p>
                      <a:endParaRPr sz="800"/>
                    </a:p>
                  </a:txBody>
                  <a:tcPr marL="0" marR="0" marT="0" marB="0"/>
                </a:tc>
              </a:tr>
              <a:tr h="158496">
                <a:tc>
                  <a:txBody>
                    <a:bodyPr>
                      <a:spAutoFit/>
                    </a:bodyPr>
                    <a:p>
                      <a:endParaRPr sz="8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23</a:t>
                      </a:r>
                      <a:endParaRPr lang="en-US" sz="1100" b="1">
                        <a:solidFill>
                          <a:srgbClr val="408EA2"/>
                        </a:solidFill>
                        <a:latin typeface="Consolas" panose="020B0609020204030204"/>
                      </a:endParaRPr>
                    </a:p>
                  </a:txBody>
                  <a:tcPr marL="0" marR="0" marT="0" marB="0" anchor="b"/>
                </a:tc>
                <a:tc>
                  <a:txBody>
                    <a:bodyPr>
                      <a:spAutoFit/>
                    </a:bodyPr>
                    <a:p>
                      <a:pPr marL="330200" indent="0"/>
                      <a:r>
                        <a:rPr lang="en-US" sz="1100" b="1">
                          <a:latin typeface="Consolas" panose="020B0609020204030204"/>
                        </a:rPr>
                        <a:t>}</a:t>
                      </a:r>
                      <a:endParaRPr lang="en-US" sz="1100" b="1">
                        <a:latin typeface="Consolas" panose="020B0609020204030204"/>
                      </a:endParaRPr>
                    </a:p>
                  </a:txBody>
                  <a:tcPr marL="0" marR="0" marT="0" marB="0" anchor="b"/>
                </a:tc>
                <a:tc>
                  <a:txBody>
                    <a:bodyPr>
                      <a:spAutoFit/>
                    </a:bodyPr>
                    <a:p>
                      <a:endParaRPr sz="800"/>
                    </a:p>
                  </a:txBody>
                  <a:tcPr marL="0" marR="0" marT="0" marB="0"/>
                </a:tc>
              </a:tr>
              <a:tr h="155448">
                <a:tc>
                  <a:txBody>
                    <a:bodyPr>
                      <a:spAutoFit/>
                    </a:bodyPr>
                    <a:p>
                      <a:endParaRPr sz="8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24</a:t>
                      </a:r>
                      <a:endParaRPr lang="en-US" sz="1100" b="1">
                        <a:solidFill>
                          <a:srgbClr val="408EA2"/>
                        </a:solidFill>
                        <a:latin typeface="Consolas" panose="020B0609020204030204"/>
                      </a:endParaRPr>
                    </a:p>
                  </a:txBody>
                  <a:tcPr marL="0" marR="0" marT="0" marB="0" anchor="b"/>
                </a:tc>
                <a:tc>
                  <a:txBody>
                    <a:bodyPr>
                      <a:spAutoFit/>
                    </a:bodyPr>
                    <a:p>
                      <a:pPr indent="0"/>
                      <a:r>
                        <a:rPr lang="en-US" sz="1100" b="1">
                          <a:latin typeface="Consolas" panose="020B0609020204030204"/>
                        </a:rPr>
                        <a:t>}</a:t>
                      </a:r>
                      <a:endParaRPr lang="en-US" sz="1100" b="1">
                        <a:latin typeface="Consolas" panose="020B0609020204030204"/>
                      </a:endParaRPr>
                    </a:p>
                  </a:txBody>
                  <a:tcPr marL="0" marR="0" marT="0" marB="0" anchor="b"/>
                </a:tc>
                <a:tc>
                  <a:txBody>
                    <a:bodyPr>
                      <a:spAutoFit/>
                    </a:bodyPr>
                    <a:p>
                      <a:endParaRPr sz="800"/>
                    </a:p>
                  </a:txBody>
                  <a:tcPr marL="0" marR="0" marT="0" marB="0"/>
                </a:tc>
              </a:tr>
              <a:tr h="280416">
                <a:tc>
                  <a:txBody>
                    <a:bodyPr>
                      <a:spAutoFit/>
                    </a:bodyPr>
                    <a:p>
                      <a:endParaRPr sz="1400"/>
                    </a:p>
                  </a:txBody>
                  <a:tcPr marL="0" marR="0" marT="0" marB="0">
                    <a:solidFill>
                      <a:srgbClr val="E6E6E6"/>
                    </a:solidFill>
                  </a:tcPr>
                </a:tc>
                <a:tc>
                  <a:txBody>
                    <a:bodyPr>
                      <a:spAutoFit/>
                    </a:bodyPr>
                    <a:p>
                      <a:pPr indent="0" algn="ctr"/>
                      <a:r>
                        <a:rPr lang="en-US" sz="1100" b="1">
                          <a:solidFill>
                            <a:srgbClr val="408EA2"/>
                          </a:solidFill>
                          <a:latin typeface="Consolas" panose="020B0609020204030204"/>
                        </a:rPr>
                        <a:t>25</a:t>
                      </a:r>
                      <a:endParaRPr lang="en-US" sz="1100" b="1">
                        <a:solidFill>
                          <a:srgbClr val="408EA2"/>
                        </a:solidFill>
                        <a:latin typeface="Consolas" panose="020B0609020204030204"/>
                      </a:endParaRPr>
                    </a:p>
                  </a:txBody>
                  <a:tcPr marL="0" marR="0" marT="0" marB="0"/>
                </a:tc>
                <a:tc>
                  <a:txBody>
                    <a:bodyPr>
                      <a:spAutoFit/>
                    </a:bodyPr>
                    <a:p>
                      <a:endParaRPr sz="1400"/>
                    </a:p>
                  </a:txBody>
                  <a:tcPr marL="0" marR="0" marT="0" marB="0"/>
                </a:tc>
                <a:tc>
                  <a:txBody>
                    <a:bodyPr>
                      <a:spAutoFit/>
                    </a:bodyPr>
                    <a:p>
                      <a:endParaRPr sz="1400"/>
                    </a:p>
                  </a:txBody>
                  <a:tcPr marL="0" marR="0" marT="0" marB="0"/>
                </a:tc>
              </a:tr>
            </a:tbl>
          </a:graphicData>
        </a:graphic>
      </p:graphicFrame>
      <p:sp>
        <p:nvSpPr>
          <p:cNvPr id="5" name="Rectangles 4"/>
          <p:cNvSpPr/>
          <p:nvPr/>
        </p:nvSpPr>
        <p:spPr>
          <a:xfrm>
            <a:off x="957072" y="5608320"/>
            <a:ext cx="298704" cy="91440"/>
          </a:xfrm>
          <a:prstGeom prst="rect">
            <a:avLst/>
          </a:prstGeom>
          <a:solidFill>
            <a:srgbClr val="E8EDFD"/>
          </a:solidFill>
        </p:spPr>
        <p:txBody>
          <a:bodyPr wrap="none" lIns="0" tIns="0" rIns="0" bIns="0">
            <a:noAutofit/>
          </a:bodyPr>
          <a:p>
            <a:pPr indent="0"/>
            <a:r>
              <a:rPr lang="en-US" sz="750">
                <a:solidFill>
                  <a:srgbClr val="45464E"/>
                </a:solidFill>
                <a:latin typeface="Constantia" panose="02030602050306030303"/>
              </a:rPr>
              <a:t>100%</a:t>
            </a:r>
            <a:endParaRPr lang="en-US" sz="750">
              <a:solidFill>
                <a:srgbClr val="45464E"/>
              </a:solidFill>
              <a:latin typeface="Constantia" panose="02030602050306030303"/>
            </a:endParaRPr>
          </a:p>
        </p:txBody>
      </p:sp>
      <p:sp>
        <p:nvSpPr>
          <p:cNvPr id="6" name="Rectangles 5"/>
          <p:cNvSpPr/>
          <p:nvPr/>
        </p:nvSpPr>
        <p:spPr>
          <a:xfrm>
            <a:off x="1377696" y="5590032"/>
            <a:ext cx="176784" cy="121920"/>
          </a:xfrm>
          <a:prstGeom prst="rect">
            <a:avLst/>
          </a:prstGeom>
          <a:solidFill>
            <a:srgbClr val="E8EDFD"/>
          </a:solidFill>
        </p:spPr>
        <p:txBody>
          <a:bodyPr wrap="none" lIns="0" tIns="0" rIns="0" bIns="0">
            <a:noAutofit/>
          </a:bodyPr>
          <a:p>
            <a:pPr indent="0"/>
            <a:r>
              <a:rPr lang="en-US" sz="2600">
                <a:solidFill>
                  <a:srgbClr val="63428D"/>
                </a:solidFill>
                <a:latin typeface="Calibri" panose="020F0502020204030204"/>
              </a:rPr>
              <a:t>■40</a:t>
            </a:r>
            <a:endParaRPr lang="en-US" sz="2600">
              <a:solidFill>
                <a:srgbClr val="63428D"/>
              </a:solidFill>
              <a:latin typeface="Calibri" panose="020F0502020204030204"/>
            </a:endParaRPr>
          </a:p>
        </p:txBody>
      </p:sp>
      <p:sp>
        <p:nvSpPr>
          <p:cNvPr id="7" name="Rectangles 6"/>
          <p:cNvSpPr/>
          <p:nvPr/>
        </p:nvSpPr>
        <p:spPr>
          <a:xfrm>
            <a:off x="1719072" y="5590032"/>
            <a:ext cx="859536" cy="109728"/>
          </a:xfrm>
          <a:prstGeom prst="rect">
            <a:avLst/>
          </a:prstGeom>
          <a:solidFill>
            <a:srgbClr val="E6E6E6"/>
          </a:solidFill>
        </p:spPr>
        <p:txBody>
          <a:bodyPr wrap="none" lIns="0" tIns="0" rIns="0" bIns="0">
            <a:noAutofit/>
          </a:bodyPr>
          <a:p>
            <a:pPr indent="0"/>
            <a:r>
              <a:rPr lang="en-US" sz="750">
                <a:solidFill>
                  <a:srgbClr val="1B7721"/>
                </a:solidFill>
                <a:latin typeface="Constantia" panose="02030602050306030303"/>
              </a:rPr>
              <a:t>© </a:t>
            </a:r>
            <a:r>
              <a:rPr lang="en-US" sz="750">
                <a:solidFill>
                  <a:srgbClr val="1E1F38"/>
                </a:solidFill>
                <a:latin typeface="Constantia" panose="02030602050306030303"/>
              </a:rPr>
              <a:t>No </a:t>
            </a:r>
            <a:r>
              <a:rPr lang="en-US" sz="750">
                <a:solidFill>
                  <a:srgbClr val="45464E"/>
                </a:solidFill>
                <a:latin typeface="Constantia" panose="02030602050306030303"/>
              </a:rPr>
              <a:t>issues found</a:t>
            </a:r>
            <a:endParaRPr lang="en-US" sz="750">
              <a:solidFill>
                <a:srgbClr val="45464E"/>
              </a:solidFill>
              <a:latin typeface="Constantia" panose="02030602050306030303"/>
            </a:endParaRPr>
          </a:p>
        </p:txBody>
      </p:sp>
      <p:sp>
        <p:nvSpPr>
          <p:cNvPr id="8" name="Rectangles 7"/>
          <p:cNvSpPr/>
          <p:nvPr/>
        </p:nvSpPr>
        <p:spPr>
          <a:xfrm>
            <a:off x="7601712" y="1054608"/>
            <a:ext cx="792480" cy="353568"/>
          </a:xfrm>
          <a:prstGeom prst="rect">
            <a:avLst/>
          </a:prstGeom>
          <a:solidFill>
            <a:srgbClr val="D1DEEF"/>
          </a:solidFill>
        </p:spPr>
        <p:txBody>
          <a:bodyPr lIns="0" tIns="0" rIns="0" bIns="0">
            <a:noAutofit/>
          </a:bodyPr>
          <a:p>
            <a:pPr marL="406400" indent="-406400">
              <a:lnSpc>
                <a:spcPts val="1825"/>
              </a:lnSpc>
            </a:pPr>
            <a:r>
              <a:rPr lang="en-US" sz="750">
                <a:solidFill>
                  <a:srgbClr val="5E411D"/>
                </a:solidFill>
                <a:latin typeface="Constantia" panose="02030602050306030303"/>
              </a:rPr>
              <a:t>Solution Explorer </a:t>
            </a:r>
            <a:r>
              <a:rPr lang="en-US" sz="1700">
                <a:solidFill>
                  <a:srgbClr val="45464E"/>
                </a:solidFill>
                <a:latin typeface="Calibri" panose="020F0502020204030204"/>
              </a:rPr>
              <a:t>f£f</a:t>
            </a:r>
            <a:endParaRPr lang="en-US" sz="1700">
              <a:solidFill>
                <a:srgbClr val="45464E"/>
              </a:solidFill>
              <a:latin typeface="Calibri" panose="020F0502020204030204"/>
            </a:endParaRPr>
          </a:p>
        </p:txBody>
      </p:sp>
      <p:sp>
        <p:nvSpPr>
          <p:cNvPr id="9" name="Rectangles 8"/>
          <p:cNvSpPr/>
          <p:nvPr/>
        </p:nvSpPr>
        <p:spPr>
          <a:xfrm>
            <a:off x="10466832" y="1066800"/>
            <a:ext cx="463296" cy="91440"/>
          </a:xfrm>
          <a:prstGeom prst="rect">
            <a:avLst/>
          </a:prstGeom>
          <a:solidFill>
            <a:srgbClr val="F4CC84"/>
          </a:solidFill>
        </p:spPr>
        <p:txBody>
          <a:bodyPr wrap="none" lIns="0" tIns="0" rIns="0" bIns="0">
            <a:noAutofit/>
          </a:bodyPr>
          <a:p>
            <a:pPr indent="0" algn="just"/>
            <a:r>
              <a:rPr lang="en-US" sz="750">
                <a:solidFill>
                  <a:srgbClr val="866011"/>
                </a:solidFill>
                <a:latin typeface="Constantia" panose="02030602050306030303"/>
              </a:rPr>
              <a:t>» -6 X</a:t>
            </a:r>
            <a:endParaRPr lang="en-US" sz="750">
              <a:solidFill>
                <a:srgbClr val="866011"/>
              </a:solidFill>
              <a:latin typeface="Constantia" panose="02030602050306030303"/>
            </a:endParaRPr>
          </a:p>
        </p:txBody>
      </p:sp>
      <p:sp>
        <p:nvSpPr>
          <p:cNvPr id="10" name="Rectangles 9"/>
          <p:cNvSpPr/>
          <p:nvPr/>
        </p:nvSpPr>
        <p:spPr>
          <a:xfrm>
            <a:off x="8442960" y="1255776"/>
            <a:ext cx="1036320" cy="146304"/>
          </a:xfrm>
          <a:prstGeom prst="rect">
            <a:avLst/>
          </a:prstGeom>
          <a:solidFill>
            <a:srgbClr val="D1DEEF"/>
          </a:solidFill>
        </p:spPr>
        <p:txBody>
          <a:bodyPr wrap="none" lIns="0" tIns="0" rIns="0" bIns="0">
            <a:noAutofit/>
          </a:bodyPr>
          <a:p>
            <a:pPr indent="0" algn="just"/>
            <a:r>
              <a:rPr lang="en-US" sz="1100" b="1" spc="-200" baseline="30000">
                <a:solidFill>
                  <a:srgbClr val="2E4C62"/>
                </a:solidFill>
                <a:latin typeface="Calibri" panose="020F0502020204030204"/>
              </a:rPr>
              <a:t>T</a:t>
            </a:r>
            <a:r>
              <a:rPr lang="en-US" sz="1100" b="1" spc="-200">
                <a:solidFill>
                  <a:srgbClr val="2E4C62"/>
                </a:solidFill>
                <a:latin typeface="Calibri" panose="020F0502020204030204"/>
              </a:rPr>
              <a:t>0 </a:t>
            </a:r>
            <a:r>
              <a:rPr lang="en-US" sz="1100" b="1" spc="-200">
                <a:solidFill>
                  <a:srgbClr val="1E1F38"/>
                </a:solidFill>
                <a:latin typeface="Calibri" panose="020F0502020204030204"/>
              </a:rPr>
              <a:t>• S </a:t>
            </a:r>
            <a:r>
              <a:rPr lang="en-US" sz="1100" b="1" spc="-200">
                <a:solidFill>
                  <a:srgbClr val="325199"/>
                </a:solidFill>
                <a:latin typeface="Calibri" panose="020F0502020204030204"/>
              </a:rPr>
              <a:t>O </a:t>
            </a:r>
            <a:r>
              <a:rPr lang="en-US" sz="1100" b="1" spc="-200">
                <a:solidFill>
                  <a:srgbClr val="2E4C62"/>
                </a:solidFill>
                <a:latin typeface="Calibri" panose="020F0502020204030204"/>
              </a:rPr>
              <a:t>0 0</a:t>
            </a:r>
            <a:endParaRPr lang="en-US" sz="1100" b="1" spc="-200">
              <a:solidFill>
                <a:srgbClr val="2E4C62"/>
              </a:solidFill>
              <a:latin typeface="Calibri" panose="020F0502020204030204"/>
            </a:endParaRPr>
          </a:p>
        </p:txBody>
      </p:sp>
      <p:sp>
        <p:nvSpPr>
          <p:cNvPr id="11" name="Rectangles 10"/>
          <p:cNvSpPr/>
          <p:nvPr/>
        </p:nvSpPr>
        <p:spPr>
          <a:xfrm>
            <a:off x="9710928" y="1182624"/>
            <a:ext cx="432816" cy="268224"/>
          </a:xfrm>
          <a:prstGeom prst="rect">
            <a:avLst/>
          </a:prstGeom>
          <a:solidFill>
            <a:srgbClr val="D1DEEF"/>
          </a:solidFill>
        </p:spPr>
        <p:txBody>
          <a:bodyPr wrap="none" lIns="0" tIns="0" rIns="0" bIns="0">
            <a:noAutofit/>
          </a:bodyPr>
          <a:p>
            <a:pPr indent="0"/>
            <a:r>
              <a:rPr lang="en-US" sz="2600">
                <a:solidFill>
                  <a:srgbClr val="493329"/>
                </a:solidFill>
                <a:latin typeface="Calibri" panose="020F0502020204030204"/>
              </a:rPr>
              <a:t>^0</a:t>
            </a:r>
            <a:endParaRPr lang="en-US" sz="2600">
              <a:solidFill>
                <a:srgbClr val="493329"/>
              </a:solidFill>
              <a:latin typeface="Calibri" panose="020F0502020204030204"/>
            </a:endParaRPr>
          </a:p>
        </p:txBody>
      </p:sp>
      <p:sp>
        <p:nvSpPr>
          <p:cNvPr id="12" name="Rectangles 11"/>
          <p:cNvSpPr/>
          <p:nvPr/>
        </p:nvSpPr>
        <p:spPr>
          <a:xfrm>
            <a:off x="7607808" y="1487424"/>
            <a:ext cx="1395984" cy="128016"/>
          </a:xfrm>
          <a:prstGeom prst="rect">
            <a:avLst/>
          </a:prstGeom>
        </p:spPr>
        <p:txBody>
          <a:bodyPr wrap="none" lIns="0" tIns="0" rIns="0" bIns="0">
            <a:noAutofit/>
          </a:bodyPr>
          <a:p>
            <a:pPr indent="0"/>
            <a:r>
              <a:rPr lang="en-US" sz="750">
                <a:solidFill>
                  <a:srgbClr val="888888"/>
                </a:solidFill>
                <a:latin typeface="Constantia" panose="02030602050306030303"/>
              </a:rPr>
              <a:t>Search Solution Explorer (Ctrl+;)</a:t>
            </a:r>
            <a:endParaRPr lang="en-US" sz="750">
              <a:solidFill>
                <a:srgbClr val="888888"/>
              </a:solidFill>
              <a:latin typeface="Constantia" panose="02030602050306030303"/>
            </a:endParaRPr>
          </a:p>
        </p:txBody>
      </p:sp>
      <p:sp>
        <p:nvSpPr>
          <p:cNvPr id="13" name="Rectangles 12"/>
          <p:cNvSpPr/>
          <p:nvPr/>
        </p:nvSpPr>
        <p:spPr>
          <a:xfrm>
            <a:off x="7665720" y="1676400"/>
            <a:ext cx="1898904" cy="944880"/>
          </a:xfrm>
          <a:prstGeom prst="rect">
            <a:avLst/>
          </a:prstGeom>
        </p:spPr>
        <p:txBody>
          <a:bodyPr lIns="0" tIns="0" rIns="0" bIns="0">
            <a:noAutofit/>
          </a:bodyPr>
          <a:p>
            <a:pPr indent="0">
              <a:lnSpc>
                <a:spcPts val="1270"/>
              </a:lnSpc>
            </a:pPr>
            <a:r>
              <a:rPr lang="en-US" sz="750">
                <a:solidFill>
                  <a:srgbClr val="63428D"/>
                </a:solidFill>
                <a:latin typeface="Constantia" panose="02030602050306030303"/>
              </a:rPr>
              <a:t>E&amp;4 </a:t>
            </a:r>
            <a:r>
              <a:rPr lang="en-US" sz="750">
                <a:solidFill>
                  <a:srgbClr val="45464E"/>
                </a:solidFill>
                <a:latin typeface="Constantia" panose="02030602050306030303"/>
              </a:rPr>
              <a:t>Solution 'WEBAPIDemo' (1 of </a:t>
            </a:r>
            <a:r>
              <a:rPr lang="en-US" sz="750">
                <a:solidFill>
                  <a:srgbClr val="332F38"/>
                </a:solidFill>
                <a:latin typeface="Constantia" panose="02030602050306030303"/>
              </a:rPr>
              <a:t>1 </a:t>
            </a:r>
            <a:r>
              <a:rPr lang="en-US" sz="750">
                <a:solidFill>
                  <a:srgbClr val="45464E"/>
                </a:solidFill>
                <a:latin typeface="Constantia" panose="02030602050306030303"/>
              </a:rPr>
              <a:t>project) </a:t>
            </a:r>
            <a:r>
              <a:rPr lang="en-US" sz="1050" b="1" i="1" baseline="30000">
                <a:solidFill>
                  <a:srgbClr val="332F38"/>
                </a:solidFill>
                <a:latin typeface="Consolas" panose="020B0609020204030204"/>
              </a:rPr>
              <a:t>A</a:t>
            </a:r>
            <a:r>
              <a:rPr lang="en-US" sz="750">
                <a:solidFill>
                  <a:srgbClr val="332F38"/>
                </a:solidFill>
                <a:latin typeface="Constantia" panose="02030602050306030303"/>
              </a:rPr>
              <a:t> </a:t>
            </a:r>
            <a:r>
              <a:rPr lang="en-US" sz="750">
                <a:solidFill>
                  <a:srgbClr val="45464E"/>
                </a:solidFill>
                <a:latin typeface="Constantia" panose="02030602050306030303"/>
              </a:rPr>
              <a:t>§3 </a:t>
            </a:r>
            <a:r>
              <a:rPr lang="en-US" sz="750">
                <a:solidFill>
                  <a:srgbClr val="332F38"/>
                </a:solidFill>
                <a:latin typeface="Constantia" panose="02030602050306030303"/>
              </a:rPr>
              <a:t>WEBAPIDemo l&gt; aP </a:t>
            </a:r>
            <a:r>
              <a:rPr lang="en-US" sz="750">
                <a:solidFill>
                  <a:srgbClr val="45464E"/>
                </a:solidFill>
                <a:latin typeface="Constantia" panose="02030602050306030303"/>
              </a:rPr>
              <a:t>Properties </a:t>
            </a:r>
            <a:r>
              <a:rPr lang="en-US" sz="750">
                <a:solidFill>
                  <a:srgbClr val="332F38"/>
                </a:solidFill>
                <a:latin typeface="Constantia" panose="02030602050306030303"/>
              </a:rPr>
              <a:t>&gt; itS </a:t>
            </a:r>
            <a:r>
              <a:rPr lang="en-US" sz="750">
                <a:solidFill>
                  <a:srgbClr val="45464E"/>
                </a:solidFill>
                <a:latin typeface="Constantia" panose="02030602050306030303"/>
              </a:rPr>
              <a:t>References </a:t>
            </a:r>
            <a:r>
              <a:rPr lang="en-US" sz="750">
                <a:solidFill>
                  <a:srgbClr val="94803C"/>
                </a:solidFill>
                <a:latin typeface="Constantia" panose="02030602050306030303"/>
              </a:rPr>
              <a:t>EH </a:t>
            </a:r>
            <a:r>
              <a:rPr lang="en-US" sz="750">
                <a:solidFill>
                  <a:srgbClr val="45464E"/>
                </a:solidFill>
                <a:latin typeface="Constantia" panose="02030602050306030303"/>
              </a:rPr>
              <a:t>App_Data </a:t>
            </a:r>
            <a:r>
              <a:rPr lang="en-US" sz="800" i="1" baseline="30000">
                <a:solidFill>
                  <a:srgbClr val="332F38"/>
                </a:solidFill>
                <a:latin typeface="Constantia" panose="02030602050306030303"/>
              </a:rPr>
              <a:t>A</a:t>
            </a:r>
            <a:r>
              <a:rPr lang="en-US" sz="800">
                <a:solidFill>
                  <a:srgbClr val="332F38"/>
                </a:solidFill>
                <a:latin typeface="Calibri" panose="020F0502020204030204"/>
              </a:rPr>
              <a:t> </a:t>
            </a:r>
            <a:r>
              <a:rPr lang="en-US" sz="800">
                <a:solidFill>
                  <a:srgbClr val="94803C"/>
                </a:solidFill>
                <a:latin typeface="Calibri" panose="020F0502020204030204"/>
              </a:rPr>
              <a:t>B </a:t>
            </a:r>
            <a:r>
              <a:rPr lang="en-US" sz="750">
                <a:solidFill>
                  <a:srgbClr val="45464E"/>
                </a:solidFill>
                <a:latin typeface="Constantia" panose="02030602050306030303"/>
              </a:rPr>
              <a:t>App_Start</a:t>
            </a:r>
            <a:endParaRPr lang="en-US" sz="750">
              <a:solidFill>
                <a:srgbClr val="45464E"/>
              </a:solidFill>
              <a:latin typeface="Constantia" panose="02030602050306030303"/>
            </a:endParaRPr>
          </a:p>
        </p:txBody>
      </p:sp>
      <p:sp>
        <p:nvSpPr>
          <p:cNvPr id="14" name="Rectangles 13"/>
          <p:cNvSpPr/>
          <p:nvPr/>
        </p:nvSpPr>
        <p:spPr>
          <a:xfrm>
            <a:off x="7958328" y="2676144"/>
            <a:ext cx="1039368" cy="274320"/>
          </a:xfrm>
          <a:prstGeom prst="rect">
            <a:avLst/>
          </a:prstGeom>
        </p:spPr>
        <p:txBody>
          <a:bodyPr lIns="0" tIns="0" rIns="0" bIns="0">
            <a:noAutofit/>
          </a:bodyPr>
          <a:p>
            <a:pPr indent="0">
              <a:lnSpc>
                <a:spcPts val="1270"/>
              </a:lnSpc>
            </a:pPr>
            <a:r>
              <a:rPr lang="en-US" sz="750">
                <a:solidFill>
                  <a:srgbClr val="332F38"/>
                </a:solidFill>
                <a:latin typeface="Constantia" panose="02030602050306030303"/>
              </a:rPr>
              <a:t>l&gt; </a:t>
            </a:r>
            <a:r>
              <a:rPr lang="en-US" sz="750">
                <a:solidFill>
                  <a:srgbClr val="3D853E"/>
                </a:solidFill>
                <a:latin typeface="Constantia" panose="02030602050306030303"/>
              </a:rPr>
              <a:t>C« </a:t>
            </a:r>
            <a:r>
              <a:rPr lang="en-US" sz="750">
                <a:solidFill>
                  <a:srgbClr val="45464E"/>
                </a:solidFill>
                <a:latin typeface="Constantia" panose="02030602050306030303"/>
              </a:rPr>
              <a:t>BundleConfig.es </a:t>
            </a:r>
            <a:r>
              <a:rPr lang="en-US" sz="750">
                <a:solidFill>
                  <a:srgbClr val="332F38"/>
                </a:solidFill>
                <a:latin typeface="Constantia" panose="02030602050306030303"/>
              </a:rPr>
              <a:t>t&gt; </a:t>
            </a:r>
            <a:r>
              <a:rPr lang="en-US" sz="750">
                <a:solidFill>
                  <a:srgbClr val="3D853E"/>
                </a:solidFill>
                <a:latin typeface="Constantia" panose="02030602050306030303"/>
              </a:rPr>
              <a:t>Co </a:t>
            </a:r>
            <a:r>
              <a:rPr lang="en-US" sz="750">
                <a:solidFill>
                  <a:srgbClr val="45464E"/>
                </a:solidFill>
                <a:latin typeface="Constantia" panose="02030602050306030303"/>
              </a:rPr>
              <a:t>FilterConfig.es</a:t>
            </a:r>
            <a:endParaRPr lang="en-US" sz="750">
              <a:solidFill>
                <a:srgbClr val="45464E"/>
              </a:solidFill>
              <a:latin typeface="Constantia" panose="02030602050306030303"/>
            </a:endParaRPr>
          </a:p>
        </p:txBody>
      </p:sp>
      <p:sp>
        <p:nvSpPr>
          <p:cNvPr id="15" name="Rectangles 14"/>
          <p:cNvSpPr/>
          <p:nvPr/>
        </p:nvSpPr>
        <p:spPr>
          <a:xfrm>
            <a:off x="8141208" y="3002280"/>
            <a:ext cx="1252728" cy="109728"/>
          </a:xfrm>
          <a:prstGeom prst="rect">
            <a:avLst/>
          </a:prstGeom>
        </p:spPr>
        <p:txBody>
          <a:bodyPr wrap="none" lIns="0" tIns="0" rIns="0" bIns="0">
            <a:noAutofit/>
          </a:bodyPr>
          <a:p>
            <a:pPr indent="0">
              <a:lnSpc>
                <a:spcPts val="1270"/>
              </a:lnSpc>
            </a:pPr>
            <a:r>
              <a:rPr lang="en-US" sz="850">
                <a:solidFill>
                  <a:srgbClr val="D22934"/>
                </a:solidFill>
                <a:latin typeface="Constantia" panose="02030602050306030303"/>
              </a:rPr>
              <a:t>H^'RouTeTonTigT^^^^^</a:t>
            </a:r>
            <a:r>
              <a:rPr lang="en-US" sz="850" baseline="30000">
                <a:solidFill>
                  <a:srgbClr val="D22934"/>
                </a:solidFill>
                <a:latin typeface="Constantia" panose="02030602050306030303"/>
              </a:rPr>
              <a:t>-</a:t>
            </a:r>
            <a:endParaRPr lang="en-US" sz="850" baseline="30000">
              <a:solidFill>
                <a:srgbClr val="D22934"/>
              </a:solidFill>
              <a:latin typeface="Constantia" panose="02030602050306030303"/>
            </a:endParaRPr>
          </a:p>
        </p:txBody>
      </p:sp>
      <p:sp>
        <p:nvSpPr>
          <p:cNvPr id="16" name="Rectangles 15"/>
          <p:cNvSpPr/>
          <p:nvPr/>
        </p:nvSpPr>
        <p:spPr>
          <a:xfrm>
            <a:off x="7912608" y="3157728"/>
            <a:ext cx="1182624" cy="134112"/>
          </a:xfrm>
          <a:prstGeom prst="rect">
            <a:avLst/>
          </a:prstGeom>
          <a:solidFill>
            <a:srgbClr val="D1DEEF"/>
          </a:solidFill>
        </p:spPr>
        <p:txBody>
          <a:bodyPr wrap="none" lIns="0" tIns="0" rIns="0" bIns="0">
            <a:noAutofit/>
          </a:bodyPr>
          <a:p>
            <a:pPr indent="0"/>
            <a:r>
              <a:rPr lang="en-US" sz="750" u="sng">
                <a:solidFill>
                  <a:srgbClr val="2E4C62"/>
                </a:solidFill>
                <a:latin typeface="Constantia" panose="02030602050306030303"/>
              </a:rPr>
              <a:t>&gt; </a:t>
            </a:r>
            <a:r>
              <a:rPr lang="en-US" sz="750" u="sng">
                <a:solidFill>
                  <a:srgbClr val="3D6D4B"/>
                </a:solidFill>
                <a:latin typeface="Constantia" panose="02030602050306030303"/>
              </a:rPr>
              <a:t>c« </a:t>
            </a:r>
            <a:r>
              <a:rPr lang="en-US" sz="750" u="sng">
                <a:solidFill>
                  <a:srgbClr val="2E4C62"/>
                </a:solidFill>
                <a:latin typeface="Constantia" panose="02030602050306030303"/>
              </a:rPr>
              <a:t>WebApiConfig.es</a:t>
            </a:r>
            <a:endParaRPr lang="en-US" sz="750" u="sng">
              <a:solidFill>
                <a:srgbClr val="2E4C62"/>
              </a:solidFill>
              <a:latin typeface="Constantia" panose="02030602050306030303"/>
            </a:endParaRPr>
          </a:p>
        </p:txBody>
      </p:sp>
      <p:sp>
        <p:nvSpPr>
          <p:cNvPr id="17" name="Rectangles 16"/>
          <p:cNvSpPr/>
          <p:nvPr/>
        </p:nvSpPr>
        <p:spPr>
          <a:xfrm>
            <a:off x="7802880" y="3325368"/>
            <a:ext cx="719328" cy="94488"/>
          </a:xfrm>
          <a:prstGeom prst="rect">
            <a:avLst/>
          </a:prstGeom>
        </p:spPr>
        <p:txBody>
          <a:bodyPr wrap="none" lIns="0" tIns="0" rIns="0" bIns="0">
            <a:noAutofit/>
          </a:bodyPr>
          <a:p>
            <a:pPr indent="0">
              <a:lnSpc>
                <a:spcPts val="1295"/>
              </a:lnSpc>
            </a:pPr>
            <a:r>
              <a:rPr lang="en-US" sz="750" spc="-50">
                <a:solidFill>
                  <a:srgbClr val="D22934"/>
                </a:solidFill>
                <a:latin typeface="Calibri" panose="020F0502020204030204"/>
              </a:rPr>
              <a:t>P“^^7Trea^“</a:t>
            </a:r>
            <a:endParaRPr lang="en-US" sz="750" spc="-50">
              <a:solidFill>
                <a:srgbClr val="D22934"/>
              </a:solidFill>
              <a:latin typeface="Calibri" panose="020F0502020204030204"/>
            </a:endParaRPr>
          </a:p>
        </p:txBody>
      </p:sp>
      <p:sp>
        <p:nvSpPr>
          <p:cNvPr id="18" name="Rectangles 17"/>
          <p:cNvSpPr/>
          <p:nvPr/>
        </p:nvSpPr>
        <p:spPr>
          <a:xfrm>
            <a:off x="7812024" y="3486912"/>
            <a:ext cx="807720" cy="259080"/>
          </a:xfrm>
          <a:prstGeom prst="rect">
            <a:avLst/>
          </a:prstGeom>
        </p:spPr>
        <p:txBody>
          <a:bodyPr lIns="0" tIns="0" rIns="0" bIns="0">
            <a:noAutofit/>
          </a:bodyPr>
          <a:p>
            <a:pPr indent="0">
              <a:lnSpc>
                <a:spcPts val="1295"/>
              </a:lnSpc>
            </a:pPr>
            <a:r>
              <a:rPr lang="en-US" sz="800">
                <a:solidFill>
                  <a:srgbClr val="1C1929"/>
                </a:solidFill>
                <a:latin typeface="Calibri" panose="020F0502020204030204"/>
              </a:rPr>
              <a:t>^ </a:t>
            </a:r>
            <a:r>
              <a:rPr lang="en-US" sz="800">
                <a:solidFill>
                  <a:srgbClr val="94803C"/>
                </a:solidFill>
                <a:latin typeface="Calibri" panose="020F0502020204030204"/>
              </a:rPr>
              <a:t>ED </a:t>
            </a:r>
            <a:r>
              <a:rPr lang="en-US" sz="800">
                <a:solidFill>
                  <a:srgbClr val="45464E"/>
                </a:solidFill>
                <a:latin typeface="Calibri" panose="020F0502020204030204"/>
              </a:rPr>
              <a:t>Content </a:t>
            </a:r>
            <a:r>
              <a:rPr lang="en-US" sz="800" i="1" baseline="30000">
                <a:solidFill>
                  <a:srgbClr val="1C1929"/>
                </a:solidFill>
                <a:latin typeface="Constantia" panose="02030602050306030303"/>
              </a:rPr>
              <a:t>A</a:t>
            </a:r>
            <a:r>
              <a:rPr lang="en-US" sz="800">
                <a:solidFill>
                  <a:srgbClr val="1C1929"/>
                </a:solidFill>
                <a:latin typeface="Calibri" panose="020F0502020204030204"/>
              </a:rPr>
              <a:t> </a:t>
            </a:r>
            <a:r>
              <a:rPr lang="en-US" sz="800">
                <a:solidFill>
                  <a:srgbClr val="94803C"/>
                </a:solidFill>
                <a:latin typeface="Calibri" panose="020F0502020204030204"/>
              </a:rPr>
              <a:t>B </a:t>
            </a:r>
            <a:r>
              <a:rPr lang="en-US" sz="800">
                <a:solidFill>
                  <a:srgbClr val="45464E"/>
                </a:solidFill>
                <a:latin typeface="Calibri" panose="020F0502020204030204"/>
              </a:rPr>
              <a:t>Controllers</a:t>
            </a:r>
            <a:endParaRPr lang="en-US" sz="800">
              <a:solidFill>
                <a:srgbClr val="45464E"/>
              </a:solidFill>
              <a:latin typeface="Calibri" panose="020F0502020204030204"/>
            </a:endParaRPr>
          </a:p>
        </p:txBody>
      </p:sp>
      <p:sp>
        <p:nvSpPr>
          <p:cNvPr id="19" name="Rectangles 18"/>
          <p:cNvSpPr/>
          <p:nvPr/>
        </p:nvSpPr>
        <p:spPr>
          <a:xfrm>
            <a:off x="7912608" y="3968496"/>
            <a:ext cx="1249680" cy="280416"/>
          </a:xfrm>
          <a:prstGeom prst="rect">
            <a:avLst/>
          </a:prstGeom>
        </p:spPr>
        <p:txBody>
          <a:bodyPr wrap="none" lIns="0" tIns="0" rIns="0" bIns="0">
            <a:noAutofit/>
          </a:bodyPr>
          <a:p>
            <a:pPr indent="0"/>
            <a:r>
              <a:rPr lang="en-US" sz="750">
                <a:solidFill>
                  <a:srgbClr val="332F38"/>
                </a:solidFill>
                <a:latin typeface="Constantia" panose="02030602050306030303"/>
              </a:rPr>
              <a:t>t&gt; </a:t>
            </a:r>
            <a:r>
              <a:rPr lang="en-US" sz="750">
                <a:solidFill>
                  <a:srgbClr val="3D853E"/>
                </a:solidFill>
                <a:latin typeface="Constantia" panose="02030602050306030303"/>
              </a:rPr>
              <a:t>Co </a:t>
            </a:r>
            <a:r>
              <a:rPr lang="en-US" sz="750">
                <a:solidFill>
                  <a:srgbClr val="545454"/>
                </a:solidFill>
                <a:latin typeface="Constantia" panose="02030602050306030303"/>
              </a:rPr>
              <a:t>ValuesController.es</a:t>
            </a:r>
            <a:endParaRPr lang="en-US" sz="750">
              <a:solidFill>
                <a:srgbClr val="545454"/>
              </a:solidFill>
              <a:latin typeface="Constantia" panose="02030602050306030303"/>
            </a:endParaRPr>
          </a:p>
        </p:txBody>
      </p:sp>
      <p:sp>
        <p:nvSpPr>
          <p:cNvPr id="20" name="Rectangles 19"/>
          <p:cNvSpPr/>
          <p:nvPr/>
        </p:nvSpPr>
        <p:spPr>
          <a:xfrm>
            <a:off x="7766304" y="4285488"/>
            <a:ext cx="1133856" cy="1133856"/>
          </a:xfrm>
          <a:prstGeom prst="rect">
            <a:avLst/>
          </a:prstGeom>
        </p:spPr>
        <p:txBody>
          <a:bodyPr lIns="0" tIns="0" rIns="0" bIns="0">
            <a:noAutofit/>
          </a:bodyPr>
          <a:p>
            <a:pPr marR="266700" indent="228600">
              <a:lnSpc>
                <a:spcPts val="1270"/>
              </a:lnSpc>
            </a:pPr>
            <a:r>
              <a:rPr lang="en-US" sz="750">
                <a:solidFill>
                  <a:srgbClr val="94803C"/>
                </a:solidFill>
                <a:latin typeface="Constantia" panose="02030602050306030303"/>
              </a:rPr>
              <a:t>CD </a:t>
            </a:r>
            <a:r>
              <a:rPr lang="en-US" sz="750">
                <a:solidFill>
                  <a:srgbClr val="45464E"/>
                </a:solidFill>
                <a:latin typeface="Constantia" panose="02030602050306030303"/>
              </a:rPr>
              <a:t>Models </a:t>
            </a:r>
            <a:r>
              <a:rPr lang="en-US" sz="750">
                <a:solidFill>
                  <a:srgbClr val="332F38"/>
                </a:solidFill>
                <a:latin typeface="Constantia" panose="02030602050306030303"/>
              </a:rPr>
              <a:t>^ </a:t>
            </a:r>
            <a:r>
              <a:rPr lang="en-US" sz="750">
                <a:solidFill>
                  <a:srgbClr val="94803C"/>
                </a:solidFill>
                <a:latin typeface="Constantia" panose="02030602050306030303"/>
              </a:rPr>
              <a:t>ED </a:t>
            </a:r>
            <a:r>
              <a:rPr lang="en-US" sz="750">
                <a:solidFill>
                  <a:srgbClr val="45464E"/>
                </a:solidFill>
                <a:latin typeface="Constantia" panose="02030602050306030303"/>
              </a:rPr>
              <a:t>Scripts </a:t>
            </a:r>
            <a:r>
              <a:rPr lang="en-US" sz="750">
                <a:solidFill>
                  <a:srgbClr val="332F38"/>
                </a:solidFill>
                <a:latin typeface="Constantia" panose="02030602050306030303"/>
              </a:rPr>
              <a:t>t&gt; </a:t>
            </a:r>
            <a:r>
              <a:rPr lang="en-US" sz="800">
                <a:solidFill>
                  <a:srgbClr val="94803C"/>
                </a:solidFill>
                <a:latin typeface="Calibri" panose="020F0502020204030204"/>
              </a:rPr>
              <a:t>ED </a:t>
            </a:r>
            <a:r>
              <a:rPr lang="en-US" sz="750">
                <a:solidFill>
                  <a:srgbClr val="45464E"/>
                </a:solidFill>
                <a:latin typeface="Constantia" panose="02030602050306030303"/>
              </a:rPr>
              <a:t>Views IHl favicon.ico </a:t>
            </a:r>
            <a:r>
              <a:rPr lang="en-US" sz="750">
                <a:solidFill>
                  <a:srgbClr val="332F38"/>
                </a:solidFill>
                <a:latin typeface="Constantia" panose="02030602050306030303"/>
              </a:rPr>
              <a:t>^    </a:t>
            </a:r>
            <a:r>
              <a:rPr lang="en-US" sz="750">
                <a:solidFill>
                  <a:srgbClr val="45464E"/>
                </a:solidFill>
                <a:latin typeface="Constantia" panose="02030602050306030303"/>
              </a:rPr>
              <a:t>£) Global .asax</a:t>
            </a:r>
            <a:endParaRPr lang="en-US" sz="750">
              <a:solidFill>
                <a:srgbClr val="45464E"/>
              </a:solidFill>
              <a:latin typeface="Constantia" panose="02030602050306030303"/>
            </a:endParaRPr>
          </a:p>
          <a:p>
            <a:pPr indent="228600">
              <a:lnSpc>
                <a:spcPts val="1270"/>
              </a:lnSpc>
            </a:pPr>
            <a:r>
              <a:rPr lang="en-US" sz="750">
                <a:solidFill>
                  <a:srgbClr val="332F38"/>
                </a:solidFill>
                <a:latin typeface="Constantia" panose="02030602050306030303"/>
              </a:rPr>
              <a:t>-v) </a:t>
            </a:r>
            <a:r>
              <a:rPr lang="en-US" sz="750">
                <a:solidFill>
                  <a:srgbClr val="45464E"/>
                </a:solidFill>
                <a:latin typeface="Constantia" panose="02030602050306030303"/>
              </a:rPr>
              <a:t>packages.config </a:t>
            </a:r>
            <a:r>
              <a:rPr lang="en-US" sz="750">
                <a:solidFill>
                  <a:srgbClr val="332F38"/>
                </a:solidFill>
                <a:latin typeface="Constantia" panose="02030602050306030303"/>
              </a:rPr>
              <a:t>l&gt; </a:t>
            </a:r>
            <a:r>
              <a:rPr lang="en-US" sz="750">
                <a:solidFill>
                  <a:srgbClr val="45464E"/>
                </a:solidFill>
                <a:latin typeface="Constantia" panose="02030602050306030303"/>
              </a:rPr>
              <a:t>Web.config</a:t>
            </a:r>
            <a:endParaRPr lang="en-US" sz="750">
              <a:solidFill>
                <a:srgbClr val="45464E"/>
              </a:solidFill>
              <a:latin typeface="Constantia" panose="02030602050306030303"/>
            </a:endParaRPr>
          </a:p>
        </p:txBody>
      </p:sp>
      <p:sp>
        <p:nvSpPr>
          <p:cNvPr id="21" name="Rectangles 20"/>
          <p:cNvSpPr/>
          <p:nvPr/>
        </p:nvSpPr>
        <p:spPr>
          <a:xfrm>
            <a:off x="1283208" y="5876544"/>
            <a:ext cx="9802368" cy="438912"/>
          </a:xfrm>
          <a:prstGeom prst="rect">
            <a:avLst/>
          </a:prstGeom>
        </p:spPr>
        <p:txBody>
          <a:bodyPr lIns="0" tIns="0" rIns="0" bIns="0">
            <a:noAutofit/>
          </a:bodyPr>
          <a:p>
            <a:pPr indent="0" algn="just">
              <a:lnSpc>
                <a:spcPts val="1920"/>
              </a:lnSpc>
            </a:pPr>
            <a:r>
              <a:rPr lang="en-US" sz="1700">
                <a:latin typeface="Calibri" panose="020F0502020204030204"/>
              </a:rPr>
              <a:t>This project is same as default MVC project with two specific files for Web API, WebApiConfig.es (to configure routes and other things for Web API) in </a:t>
            </a:r>
            <a:r>
              <a:rPr lang="en-US" sz="1800" b="1">
                <a:latin typeface="Calibri" panose="020F0502020204030204"/>
              </a:rPr>
              <a:t>App_Start </a:t>
            </a:r>
            <a:r>
              <a:rPr lang="en-US" sz="1700">
                <a:latin typeface="Calibri" panose="020F0502020204030204"/>
              </a:rPr>
              <a:t>folder and ValuesController.es </a:t>
            </a:r>
            <a:endParaRPr lang="en-US" sz="1700">
              <a:latin typeface="Calibri" panose="020F0502020204030204"/>
            </a:endParaRPr>
          </a:p>
        </p:txBody>
      </p:sp>
      <p:sp>
        <p:nvSpPr>
          <p:cNvPr id="22" name="Rectangles 21"/>
          <p:cNvSpPr/>
          <p:nvPr/>
        </p:nvSpPr>
        <p:spPr>
          <a:xfrm>
            <a:off x="1301496" y="6364224"/>
            <a:ext cx="3886200" cy="158496"/>
          </a:xfrm>
          <a:prstGeom prst="rect">
            <a:avLst/>
          </a:prstGeom>
        </p:spPr>
        <p:txBody>
          <a:bodyPr wrap="none" lIns="0" tIns="0" rIns="0" bIns="0">
            <a:noAutofit/>
          </a:bodyPr>
          <a:p>
            <a:pPr indent="0" algn="just">
              <a:lnSpc>
                <a:spcPts val="1920"/>
              </a:lnSpc>
            </a:pPr>
            <a:r>
              <a:rPr lang="en-US" sz="1700">
                <a:latin typeface="Calibri" panose="020F0502020204030204"/>
              </a:rPr>
              <a:t>in </a:t>
            </a:r>
            <a:r>
              <a:rPr lang="en-US" sz="1800" b="1">
                <a:latin typeface="Calibri" panose="020F0502020204030204"/>
              </a:rPr>
              <a:t>Controllers </a:t>
            </a:r>
            <a:r>
              <a:rPr lang="en-US" sz="1700">
                <a:latin typeface="Calibri" panose="020F0502020204030204"/>
              </a:rPr>
              <a:t>folder as shown below.</a:t>
            </a:r>
            <a:endParaRPr lang="en-US" sz="1700">
              <a:latin typeface="Calibri" panose="020F0502020204030204"/>
            </a:endParaRPr>
          </a:p>
        </p:txBody>
      </p:sp>
      <p:sp>
        <p:nvSpPr>
          <p:cNvPr id="23" name="Rectangles 2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24" name="Rectangles 23"/>
          <p:cNvSpPr/>
          <p:nvPr/>
        </p:nvSpPr>
        <p:spPr>
          <a:xfrm>
            <a:off x="11180064" y="6477000"/>
            <a:ext cx="100584" cy="134112"/>
          </a:xfrm>
          <a:prstGeom prst="rect">
            <a:avLst/>
          </a:prstGeom>
        </p:spPr>
        <p:txBody>
          <a:bodyPr wrap="none" lIns="0" tIns="0" rIns="0" bIns="0">
            <a:noAutofit/>
          </a:bodyPr>
          <a:p>
            <a:pPr indent="0"/>
            <a:r>
              <a:rPr lang="en-US" sz="1100" spc="-50">
                <a:solidFill>
                  <a:srgbClr val="888888"/>
                </a:solidFill>
                <a:latin typeface="Consolas" panose="020B0609020204030204"/>
              </a:rPr>
              <a:t>8</a:t>
            </a:r>
            <a:endParaRPr lang="en-US" sz="1100" spc="-5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4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896112" y="499872"/>
            <a:ext cx="5672328" cy="515112"/>
          </a:xfrm>
          <a:prstGeom prst="rect">
            <a:avLst/>
          </a:prstGeom>
        </p:spPr>
        <p:txBody>
          <a:bodyPr wrap="none" lIns="0" tIns="0" rIns="0" bIns="0">
            <a:noAutofit/>
          </a:bodyPr>
          <a:p>
            <a:pPr indent="0"/>
            <a:r>
              <a:rPr lang="en-US" sz="4200">
                <a:latin typeface="Calibri" panose="020F0502020204030204"/>
              </a:rPr>
              <a:t>Creating Web API project</a:t>
            </a:r>
            <a:endParaRPr lang="en-US" sz="4200">
              <a:latin typeface="Calibri" panose="020F0502020204030204"/>
            </a:endParaRPr>
          </a:p>
        </p:txBody>
      </p:sp>
      <p:sp>
        <p:nvSpPr>
          <p:cNvPr id="3" name="Rectangles 2"/>
          <p:cNvSpPr/>
          <p:nvPr/>
        </p:nvSpPr>
        <p:spPr>
          <a:xfrm>
            <a:off x="640080" y="1459992"/>
            <a:ext cx="11061192" cy="4130040"/>
          </a:xfrm>
          <a:prstGeom prst="rect">
            <a:avLst/>
          </a:prstGeom>
        </p:spPr>
        <p:txBody>
          <a:bodyPr lIns="0" tIns="0" rIns="0" bIns="0">
            <a:noAutofit/>
          </a:bodyPr>
          <a:p>
            <a:pPr indent="0" algn="just">
              <a:spcAft>
                <a:spcPts val="3570"/>
              </a:spcAft>
            </a:pPr>
            <a:r>
              <a:rPr lang="en-US" sz="1700">
                <a:solidFill>
                  <a:srgbClr val="FC0000"/>
                </a:solidFill>
                <a:latin typeface="Calibri" panose="020F0502020204030204"/>
              </a:rPr>
              <a:t>Web API has returned a result in XML or JSON format. Our output looks like below.</a:t>
            </a:r>
            <a:endParaRPr lang="en-US" sz="1700">
              <a:solidFill>
                <a:srgbClr val="FC0000"/>
              </a:solidFill>
              <a:latin typeface="Calibri" panose="020F0502020204030204"/>
            </a:endParaRPr>
          </a:p>
          <a:p>
            <a:pPr indent="0" algn="just">
              <a:spcAft>
                <a:spcPts val="1050"/>
              </a:spcAft>
            </a:pPr>
            <a:r>
              <a:rPr lang="en-US" sz="1400">
                <a:solidFill>
                  <a:srgbClr val="5B6B61"/>
                </a:solidFill>
                <a:latin typeface="Calibri" panose="020F0502020204030204"/>
              </a:rPr>
              <a:t>f-    </a:t>
            </a:r>
            <a:r>
              <a:rPr lang="en-US" sz="1600">
                <a:solidFill>
                  <a:srgbClr val="5B6B61"/>
                </a:solidFill>
                <a:latin typeface="Calibri" panose="020F0502020204030204"/>
              </a:rPr>
              <a:t>0 fl </a:t>
            </a:r>
            <a:r>
              <a:rPr lang="en-US" sz="1400">
                <a:solidFill>
                  <a:srgbClr val="5B6B61"/>
                </a:solidFill>
                <a:latin typeface="Calibri" panose="020F0502020204030204"/>
              </a:rPr>
              <a:t>localhost:44363/api/Values</a:t>
            </a:r>
            <a:endParaRPr lang="en-US" sz="1400">
              <a:solidFill>
                <a:srgbClr val="5B6B61"/>
              </a:solidFill>
              <a:latin typeface="Calibri" panose="020F0502020204030204"/>
            </a:endParaRPr>
          </a:p>
          <a:p>
            <a:pPr indent="0" algn="just">
              <a:lnSpc>
                <a:spcPts val="3335"/>
              </a:lnSpc>
            </a:pPr>
            <a:r>
              <a:rPr lang="en-US" sz="1050">
                <a:solidFill>
                  <a:srgbClr val="6E9A6D"/>
                </a:solidFill>
                <a:latin typeface="Calibri" panose="020F0502020204030204"/>
              </a:rPr>
              <a:t>::: </a:t>
            </a:r>
            <a:r>
              <a:rPr lang="en-US" sz="1050">
                <a:solidFill>
                  <a:srgbClr val="5B6B61"/>
                </a:solidFill>
                <a:latin typeface="Calibri" panose="020F0502020204030204"/>
              </a:rPr>
              <a:t>Apps    Mirror Shodhganga... </a:t>
            </a:r>
            <a:r>
              <a:rPr lang="en-US" sz="1050">
                <a:solidFill>
                  <a:srgbClr val="576286"/>
                </a:solidFill>
                <a:latin typeface="Calibri" panose="020F0502020204030204"/>
              </a:rPr>
              <a:t>•.,/ </a:t>
            </a:r>
            <a:r>
              <a:rPr lang="en-US" sz="1050">
                <a:solidFill>
                  <a:srgbClr val="5B6B61"/>
                </a:solidFill>
                <a:latin typeface="Calibri" panose="020F0502020204030204"/>
              </a:rPr>
              <a:t>Best way to learn k...    </a:t>
            </a:r>
            <a:r>
              <a:rPr lang="en-US" sz="1050" i="1" baseline="30000">
                <a:solidFill>
                  <a:srgbClr val="91544C"/>
                </a:solidFill>
                <a:latin typeface="Calibri" panose="020F0502020204030204"/>
              </a:rPr>
              <a:t>(</a:t>
            </a:r>
            <a:r>
              <a:rPr lang="en-US" sz="1050" i="1">
                <a:solidFill>
                  <a:srgbClr val="91544C"/>
                </a:solidFill>
                <a:latin typeface="Calibri" panose="020F0502020204030204"/>
              </a:rPr>
              <a:t>0</a:t>
            </a:r>
            <a:r>
              <a:rPr lang="en-US" sz="1050">
                <a:solidFill>
                  <a:srgbClr val="91544C"/>
                </a:solidFill>
                <a:latin typeface="Calibri" panose="020F0502020204030204"/>
              </a:rPr>
              <a:t> </a:t>
            </a:r>
            <a:r>
              <a:rPr lang="en-US" sz="1050">
                <a:solidFill>
                  <a:srgbClr val="5B6B61"/>
                </a:solidFill>
                <a:latin typeface="Calibri" panose="020F0502020204030204"/>
              </a:rPr>
              <a:t>NPTEL :: Computer...    Big Data Career Gui...    ITIL Foundation Cer... </a:t>
            </a:r>
            <a:r>
              <a:rPr lang="en-US" sz="1050">
                <a:solidFill>
                  <a:srgbClr val="5F2A56"/>
                </a:solidFill>
                <a:latin typeface="Calibri" panose="020F0502020204030204"/>
              </a:rPr>
              <a:t>^ </a:t>
            </a:r>
            <a:r>
              <a:rPr lang="en-US" sz="1050">
                <a:solidFill>
                  <a:srgbClr val="5B6B61"/>
                </a:solidFill>
                <a:latin typeface="Calibri" panose="020F0502020204030204"/>
              </a:rPr>
              <a:t>Paraphrasing Tool |...    </a:t>
            </a:r>
            <a:r>
              <a:rPr lang="en-US" sz="1050">
                <a:solidFill>
                  <a:srgbClr val="576286"/>
                </a:solidFill>
                <a:latin typeface="Calibri" panose="020F0502020204030204"/>
              </a:rPr>
              <a:t>^</a:t>
            </a:r>
            <a:endParaRPr lang="en-US" sz="1050">
              <a:solidFill>
                <a:srgbClr val="576286"/>
              </a:solidFill>
              <a:latin typeface="Calibri" panose="020F0502020204030204"/>
            </a:endParaRPr>
          </a:p>
          <a:p>
            <a:pPr indent="0" algn="just">
              <a:lnSpc>
                <a:spcPts val="3335"/>
              </a:lnSpc>
            </a:pPr>
            <a:r>
              <a:rPr lang="en-US" sz="1200">
                <a:solidFill>
                  <a:srgbClr val="2E1E1D"/>
                </a:solidFill>
                <a:latin typeface="Constantia" panose="02030602050306030303"/>
              </a:rPr>
              <a:t>This XML file does not appear to have any style information associated with it. The document tree is shown below.</a:t>
            </a:r>
            <a:endParaRPr lang="en-US" sz="1200">
              <a:solidFill>
                <a:srgbClr val="2E1E1D"/>
              </a:solidFill>
              <a:latin typeface="Constantia" panose="02030602050306030303"/>
            </a:endParaRPr>
          </a:p>
          <a:p>
            <a:pPr marL="279400" indent="-279400">
              <a:lnSpc>
                <a:spcPts val="1295"/>
              </a:lnSpc>
            </a:pPr>
            <a:r>
              <a:rPr lang="en-US" sz="1100">
                <a:solidFill>
                  <a:srgbClr val="654A71"/>
                </a:solidFill>
                <a:latin typeface="Consolas" panose="020B0609020204030204"/>
              </a:rPr>
              <a:t>▼&lt;ArrayOfstring </a:t>
            </a:r>
            <a:r>
              <a:rPr lang="en-US" sz="1100">
                <a:solidFill>
                  <a:srgbClr val="91544C"/>
                </a:solidFill>
                <a:latin typeface="Consolas" panose="020B0609020204030204"/>
              </a:rPr>
              <a:t>xmlns:</a:t>
            </a:r>
            <a:r>
              <a:rPr lang="en-US" sz="1100">
                <a:solidFill>
                  <a:srgbClr val="34357D"/>
                </a:solidFill>
                <a:latin typeface="Consolas" panose="020B0609020204030204"/>
              </a:rPr>
              <a:t>i="</a:t>
            </a:r>
            <a:r>
              <a:rPr lang="en-US" sz="1100">
                <a:solidFill>
                  <a:srgbClr val="34357D"/>
                </a:solidFill>
                <a:latin typeface="Consolas" panose="020B0609020204030204"/>
                <a:hlinkClick r:id="rId1"/>
              </a:rPr>
              <a:t>http:</a:t>
            </a:r>
            <a:r>
              <a:rPr lang="en-US" sz="1100">
                <a:solidFill>
                  <a:srgbClr val="576286"/>
                </a:solidFill>
                <a:latin typeface="Consolas" panose="020B0609020204030204"/>
                <a:hlinkClick r:id="rId1"/>
              </a:rPr>
              <a:t>//www.</a:t>
            </a:r>
            <a:r>
              <a:rPr lang="en-US" sz="1100">
                <a:solidFill>
                  <a:srgbClr val="34357D"/>
                </a:solidFill>
                <a:latin typeface="Consolas" panose="020B0609020204030204"/>
                <a:hlinkClick r:id="rId1"/>
              </a:rPr>
              <a:t>w3.org/2001/XMLSchema-instance</a:t>
            </a:r>
            <a:r>
              <a:rPr lang="en-US" sz="1100">
                <a:solidFill>
                  <a:srgbClr val="34357D"/>
                </a:solidFill>
                <a:latin typeface="Consolas" panose="020B0609020204030204"/>
              </a:rPr>
              <a:t>" </a:t>
            </a:r>
            <a:r>
              <a:rPr lang="en-US" sz="1100">
                <a:solidFill>
                  <a:srgbClr val="91544C"/>
                </a:solidFill>
                <a:latin typeface="Consolas" panose="020B0609020204030204"/>
              </a:rPr>
              <a:t>xmlns="</a:t>
            </a:r>
            <a:r>
              <a:rPr lang="en-US" sz="1100">
                <a:solidFill>
                  <a:srgbClr val="34357D"/>
                </a:solidFill>
                <a:latin typeface="Consolas" panose="020B0609020204030204"/>
                <a:hlinkClick r:id="rId2"/>
              </a:rPr>
              <a:t>http://schemas.microsoft.com/2003/10/Serialization/Arrays</a:t>
            </a:r>
            <a:r>
              <a:rPr lang="en-US" sz="1100">
                <a:solidFill>
                  <a:srgbClr val="34357D"/>
                </a:solidFill>
                <a:latin typeface="Consolas" panose="020B0609020204030204"/>
              </a:rPr>
              <a:t>"&gt; </a:t>
            </a:r>
            <a:r>
              <a:rPr lang="en-US" sz="1100">
                <a:solidFill>
                  <a:srgbClr val="5F2A56"/>
                </a:solidFill>
                <a:latin typeface="Consolas" panose="020B0609020204030204"/>
              </a:rPr>
              <a:t>&lt;string&gt;valuel&lt;/string&gt;</a:t>
            </a:r>
            <a:endParaRPr lang="en-US" sz="1100">
              <a:solidFill>
                <a:srgbClr val="5F2A56"/>
              </a:solidFill>
              <a:latin typeface="Consolas" panose="020B0609020204030204"/>
            </a:endParaRPr>
          </a:p>
          <a:p>
            <a:pPr marL="279400" indent="0">
              <a:lnSpc>
                <a:spcPts val="1295"/>
              </a:lnSpc>
            </a:pPr>
            <a:r>
              <a:rPr lang="en-US" sz="1100">
                <a:solidFill>
                  <a:srgbClr val="5F2A56"/>
                </a:solidFill>
                <a:latin typeface="Consolas" panose="020B0609020204030204"/>
              </a:rPr>
              <a:t>&lt;string&gt;value2&lt;/string&gt;</a:t>
            </a:r>
            <a:endParaRPr lang="en-US" sz="1100">
              <a:solidFill>
                <a:srgbClr val="5F2A56"/>
              </a:solidFill>
              <a:latin typeface="Consolas" panose="020B0609020204030204"/>
            </a:endParaRPr>
          </a:p>
          <a:p>
            <a:pPr marL="165100" indent="0" algn="just">
              <a:lnSpc>
                <a:spcPts val="1295"/>
              </a:lnSpc>
              <a:spcAft>
                <a:spcPts val="1890"/>
              </a:spcAft>
            </a:pPr>
            <a:r>
              <a:rPr lang="en-US" sz="1100">
                <a:solidFill>
                  <a:srgbClr val="654A71"/>
                </a:solidFill>
                <a:latin typeface="Consolas" panose="020B0609020204030204"/>
              </a:rPr>
              <a:t>&lt;/ArrayOfstring&gt;</a:t>
            </a:r>
            <a:endParaRPr lang="en-US" sz="1100">
              <a:solidFill>
                <a:srgbClr val="654A71"/>
              </a:solidFill>
              <a:latin typeface="Consolas" panose="020B0609020204030204"/>
            </a:endParaRPr>
          </a:p>
          <a:p>
            <a:pPr marL="165100" indent="0" algn="just">
              <a:spcAft>
                <a:spcPts val="1050"/>
              </a:spcAft>
            </a:pPr>
            <a:r>
              <a:rPr lang="en-US" sz="1600">
                <a:solidFill>
                  <a:srgbClr val="5B6B61"/>
                </a:solidFill>
                <a:latin typeface="Calibri" panose="020F0502020204030204"/>
              </a:rPr>
              <a:t>&lt;-    </a:t>
            </a:r>
            <a:r>
              <a:rPr lang="en-US" sz="1600">
                <a:solidFill>
                  <a:srgbClr val="BDBEBC"/>
                </a:solidFill>
                <a:latin typeface="Calibri" panose="020F0502020204030204"/>
              </a:rPr>
              <a:t>-&gt; </a:t>
            </a:r>
            <a:r>
              <a:rPr lang="en-US" sz="1600">
                <a:solidFill>
                  <a:srgbClr val="5B6B61"/>
                </a:solidFill>
                <a:latin typeface="Calibri" panose="020F0502020204030204"/>
              </a:rPr>
              <a:t>O ft localhost:44363/api/Values/5</a:t>
            </a:r>
            <a:endParaRPr lang="en-US" sz="1600">
              <a:solidFill>
                <a:srgbClr val="5B6B61"/>
              </a:solidFill>
              <a:latin typeface="Calibri" panose="020F0502020204030204"/>
            </a:endParaRPr>
          </a:p>
          <a:p>
            <a:pPr marL="165100" indent="0" algn="just">
              <a:lnSpc>
                <a:spcPts val="4030"/>
              </a:lnSpc>
            </a:pPr>
            <a:r>
              <a:rPr lang="en-US" sz="1400">
                <a:solidFill>
                  <a:srgbClr val="6E9A6D"/>
                </a:solidFill>
                <a:latin typeface="Calibri" panose="020F0502020204030204"/>
              </a:rPr>
              <a:t>::: </a:t>
            </a:r>
            <a:r>
              <a:rPr lang="en-US" sz="1400">
                <a:solidFill>
                  <a:srgbClr val="5B6B61"/>
                </a:solidFill>
                <a:latin typeface="Calibri" panose="020F0502020204030204"/>
              </a:rPr>
              <a:t>Apps </a:t>
            </a:r>
            <a:r>
              <a:rPr lang="en-US" sz="1400">
                <a:solidFill>
                  <a:srgbClr val="2E1E1D"/>
                </a:solidFill>
                <a:latin typeface="Calibri" panose="020F0502020204030204"/>
              </a:rPr>
              <a:t>T) </a:t>
            </a:r>
            <a:r>
              <a:rPr lang="en-US" sz="1400">
                <a:solidFill>
                  <a:srgbClr val="5B6B61"/>
                </a:solidFill>
                <a:latin typeface="Calibri" panose="020F0502020204030204"/>
              </a:rPr>
              <a:t>Mirror Shodhganga... </a:t>
            </a:r>
            <a:r>
              <a:rPr lang="en-US" sz="1500" i="1">
                <a:solidFill>
                  <a:srgbClr val="576286"/>
                </a:solidFill>
                <a:latin typeface="Calibri" panose="020F0502020204030204"/>
              </a:rPr>
              <a:t>■,/</a:t>
            </a:r>
            <a:r>
              <a:rPr lang="en-US" sz="1400">
                <a:solidFill>
                  <a:srgbClr val="576286"/>
                </a:solidFill>
                <a:latin typeface="Calibri" panose="020F0502020204030204"/>
              </a:rPr>
              <a:t> </a:t>
            </a:r>
            <a:r>
              <a:rPr lang="en-US" sz="1400">
                <a:solidFill>
                  <a:srgbClr val="5B6B61"/>
                </a:solidFill>
                <a:latin typeface="Calibri" panose="020F0502020204030204"/>
              </a:rPr>
              <a:t>Best way to learn k...    </a:t>
            </a:r>
            <a:r>
              <a:rPr lang="en-US" sz="1400">
                <a:solidFill>
                  <a:srgbClr val="91544C"/>
                </a:solidFill>
                <a:latin typeface="Calibri" panose="020F0502020204030204"/>
              </a:rPr>
              <a:t>0 </a:t>
            </a:r>
            <a:r>
              <a:rPr lang="en-US" sz="1400">
                <a:solidFill>
                  <a:srgbClr val="5B6B61"/>
                </a:solidFill>
                <a:latin typeface="Calibri" panose="020F0502020204030204"/>
              </a:rPr>
              <a:t>NPTEL :: Computer... I Big Data Career Gui...    ITIL Founda</a:t>
            </a:r>
            <a:endParaRPr lang="en-US" sz="1400">
              <a:solidFill>
                <a:srgbClr val="5B6B61"/>
              </a:solidFill>
              <a:latin typeface="Calibri" panose="020F0502020204030204"/>
            </a:endParaRPr>
          </a:p>
          <a:p>
            <a:pPr indent="0" algn="just">
              <a:lnSpc>
                <a:spcPts val="4030"/>
              </a:lnSpc>
            </a:pPr>
            <a:r>
              <a:rPr lang="en-US" sz="1600">
                <a:solidFill>
                  <a:srgbClr val="2E1E1D"/>
                </a:solidFill>
                <a:latin typeface="Constantia" panose="02030602050306030303"/>
              </a:rPr>
              <a:t>This XML file does not appear to have any style information associated with it. The document tree is shown below.</a:t>
            </a:r>
            <a:endParaRPr lang="en-US" sz="1600">
              <a:solidFill>
                <a:srgbClr val="2E1E1D"/>
              </a:solidFill>
              <a:latin typeface="Constantia" panose="02030602050306030303"/>
            </a:endParaRPr>
          </a:p>
        </p:txBody>
      </p:sp>
      <p:sp>
        <p:nvSpPr>
          <p:cNvPr id="4" name="Rectangles 3"/>
          <p:cNvSpPr/>
          <p:nvPr/>
        </p:nvSpPr>
        <p:spPr>
          <a:xfrm>
            <a:off x="874776" y="5849112"/>
            <a:ext cx="8385048" cy="204216"/>
          </a:xfrm>
          <a:prstGeom prst="rect">
            <a:avLst/>
          </a:prstGeom>
        </p:spPr>
        <p:txBody>
          <a:bodyPr wrap="none" lIns="0" tIns="0" rIns="0" bIns="0">
            <a:noAutofit/>
          </a:bodyPr>
          <a:p>
            <a:pPr indent="0"/>
            <a:r>
              <a:rPr lang="en-US" sz="1300">
                <a:solidFill>
                  <a:srgbClr val="654A71"/>
                </a:solidFill>
                <a:latin typeface="Consolas" panose="020B0609020204030204"/>
              </a:rPr>
              <a:t>&lt;</a:t>
            </a:r>
            <a:r>
              <a:rPr lang="en-US" sz="1300">
                <a:solidFill>
                  <a:srgbClr val="6B238A"/>
                </a:solidFill>
                <a:latin typeface="Consolas" panose="020B0609020204030204"/>
              </a:rPr>
              <a:t>string </a:t>
            </a:r>
            <a:r>
              <a:rPr lang="en-US" sz="1300">
                <a:solidFill>
                  <a:srgbClr val="654A71"/>
                </a:solidFill>
                <a:latin typeface="Consolas" panose="020B0609020204030204"/>
              </a:rPr>
              <a:t>xmlns="</a:t>
            </a:r>
            <a:r>
              <a:rPr lang="en-US" sz="1300">
                <a:solidFill>
                  <a:srgbClr val="654A71"/>
                </a:solidFill>
                <a:latin typeface="Consolas" panose="020B0609020204030204"/>
                <a:hlinkClick r:id="rId3"/>
              </a:rPr>
              <a:t>http</a:t>
            </a:r>
            <a:r>
              <a:rPr lang="en-US" sz="1300">
                <a:solidFill>
                  <a:srgbClr val="553F7B"/>
                </a:solidFill>
                <a:latin typeface="Consolas" panose="020B0609020204030204"/>
                <a:hlinkClick r:id="rId3"/>
              </a:rPr>
              <a:t>://schemas.microsoft.com/2003/10/Serialization/"&gt;value&lt;/string</a:t>
            </a:r>
            <a:r>
              <a:rPr lang="en-US" sz="1300">
                <a:solidFill>
                  <a:srgbClr val="553F7B"/>
                </a:solidFill>
                <a:latin typeface="Consolas" panose="020B0609020204030204"/>
              </a:rPr>
              <a:t>&gt;</a:t>
            </a:r>
            <a:endParaRPr lang="en-US" sz="1300">
              <a:solidFill>
                <a:srgbClr val="553F7B"/>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4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44296" y="1895856"/>
            <a:ext cx="4532376" cy="356616"/>
          </a:xfrm>
          <a:prstGeom prst="rect">
            <a:avLst/>
          </a:prstGeom>
        </p:spPr>
        <p:txBody>
          <a:bodyPr wrap="none" lIns="0" tIns="0" rIns="0" bIns="0">
            <a:noAutofit/>
          </a:bodyPr>
          <a:p>
            <a:pPr indent="0"/>
            <a:r>
              <a:rPr lang="en-US" sz="2600">
                <a:latin typeface="Calibri" panose="020F0502020204030204"/>
              </a:rPr>
              <a:t>1. </a:t>
            </a:r>
            <a:r>
              <a:rPr lang="en-US" sz="2600" u="sng">
                <a:solidFill>
                  <a:srgbClr val="016DC0"/>
                </a:solidFill>
                <a:latin typeface="Calibri" panose="020F0502020204030204"/>
                <a:hlinkClick r:id="rId1"/>
              </a:rPr>
              <a:t>https://docs.microsoft.com</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813816"/>
            <a:ext cx="6187440" cy="402336"/>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929640" y="1655064"/>
            <a:ext cx="6187440" cy="3651504"/>
          </a:xfrm>
          <a:prstGeom prst="rect">
            <a:avLst/>
          </a:prstGeom>
        </p:spPr>
        <p:txBody>
          <a:bodyPr lIns="0" tIns="0" rIns="0" bIns="0">
            <a:noAutofit/>
          </a:bodyPr>
          <a:p>
            <a:pPr indent="0">
              <a:spcAft>
                <a:spcPts val="3780"/>
              </a:spcAft>
            </a:pPr>
            <a:r>
              <a:rPr lang="en-US" sz="2600" b="1">
                <a:solidFill>
                  <a:srgbClr val="00AD50"/>
                </a:solidFill>
                <a:latin typeface="Calibri" panose="020F0502020204030204"/>
              </a:rPr>
              <a:t>Example of Method:</a:t>
            </a:r>
            <a:endParaRPr lang="en-US" sz="2600" b="1">
              <a:solidFill>
                <a:srgbClr val="00AD50"/>
              </a:solidFill>
              <a:latin typeface="Calibri" panose="020F0502020204030204"/>
            </a:endParaRPr>
          </a:p>
          <a:p>
            <a:pPr marL="187325" indent="0">
              <a:lnSpc>
                <a:spcPts val="2930"/>
              </a:lnSpc>
            </a:pPr>
            <a:r>
              <a:rPr lang="en-US" sz="2100" spc="-50">
                <a:solidFill>
                  <a:srgbClr val="130ECE"/>
                </a:solidFill>
                <a:latin typeface="Consolas" panose="020B0609020204030204"/>
              </a:rPr>
              <a:t>public int </a:t>
            </a:r>
            <a:r>
              <a:rPr lang="en-US" sz="2100" spc="-50">
                <a:solidFill>
                  <a:srgbClr val="545454"/>
                </a:solidFill>
                <a:latin typeface="Consolas" panose="020B0609020204030204"/>
              </a:rPr>
              <a:t>calculateFactorialCint </a:t>
            </a:r>
            <a:r>
              <a:rPr lang="en-US" sz="2100" spc="-50">
                <a:solidFill>
                  <a:srgbClr val="2C3569"/>
                </a:solidFill>
                <a:latin typeface="Consolas" panose="020B0609020204030204"/>
              </a:rPr>
              <a:t>num)</a:t>
            </a:r>
            <a:endParaRPr lang="en-US" sz="2100" spc="-50">
              <a:solidFill>
                <a:srgbClr val="2C3569"/>
              </a:solidFill>
              <a:latin typeface="Consolas" panose="020B0609020204030204"/>
            </a:endParaRPr>
          </a:p>
          <a:p>
            <a:pPr marL="187325" indent="0">
              <a:lnSpc>
                <a:spcPts val="293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809625" indent="0">
              <a:spcAft>
                <a:spcPts val="420"/>
              </a:spcAft>
            </a:pPr>
            <a:r>
              <a:rPr lang="en-US" sz="2100" spc="-50">
                <a:solidFill>
                  <a:srgbClr val="130ECE"/>
                </a:solidFill>
                <a:latin typeface="Consolas" panose="020B0609020204030204"/>
              </a:rPr>
              <a:t>int </a:t>
            </a:r>
            <a:r>
              <a:rPr lang="en-US" sz="2100" spc="-50">
                <a:solidFill>
                  <a:srgbClr val="2C3569"/>
                </a:solidFill>
                <a:latin typeface="Consolas" panose="020B0609020204030204"/>
              </a:rPr>
              <a:t>factorial </a:t>
            </a:r>
            <a:r>
              <a:rPr lang="en-US" sz="2100" spc="-50">
                <a:latin typeface="Consolas" panose="020B0609020204030204"/>
              </a:rPr>
              <a:t>= </a:t>
            </a:r>
            <a:r>
              <a:rPr lang="en-US" sz="2100" spc="-50">
                <a:solidFill>
                  <a:srgbClr val="1C1929"/>
                </a:solidFill>
                <a:latin typeface="Consolas" panose="020B0609020204030204"/>
              </a:rPr>
              <a:t>1;</a:t>
            </a:r>
            <a:endParaRPr lang="en-US" sz="2100" spc="-50">
              <a:solidFill>
                <a:srgbClr val="1C1929"/>
              </a:solidFill>
              <a:latin typeface="Consolas" panose="020B0609020204030204"/>
            </a:endParaRPr>
          </a:p>
          <a:p>
            <a:pPr marL="809625" indent="0">
              <a:spcAft>
                <a:spcPts val="420"/>
              </a:spcAft>
            </a:pPr>
            <a:r>
              <a:rPr lang="en-US" sz="2100" spc="-50">
                <a:solidFill>
                  <a:srgbClr val="811BAD"/>
                </a:solidFill>
                <a:latin typeface="Consolas" panose="020B0609020204030204"/>
              </a:rPr>
              <a:t>for </a:t>
            </a:r>
            <a:r>
              <a:rPr lang="en-US" sz="2100" spc="-50">
                <a:solidFill>
                  <a:srgbClr val="150D9E"/>
                </a:solidFill>
                <a:latin typeface="Consolas" panose="020B0609020204030204"/>
              </a:rPr>
              <a:t>(int </a:t>
            </a:r>
            <a:r>
              <a:rPr lang="en-US" sz="2100" spc="-50">
                <a:solidFill>
                  <a:srgbClr val="2C3569"/>
                </a:solidFill>
                <a:latin typeface="Consolas" panose="020B0609020204030204"/>
              </a:rPr>
              <a:t>i </a:t>
            </a:r>
            <a:r>
              <a:rPr lang="en-US" sz="2100" spc="-50">
                <a:latin typeface="Consolas" panose="020B0609020204030204"/>
              </a:rPr>
              <a:t>= </a:t>
            </a:r>
            <a:r>
              <a:rPr lang="en-US" sz="2100" spc="-50">
                <a:solidFill>
                  <a:srgbClr val="1C1929"/>
                </a:solidFill>
                <a:latin typeface="Consolas" panose="020B0609020204030204"/>
              </a:rPr>
              <a:t>1; </a:t>
            </a:r>
            <a:r>
              <a:rPr lang="en-US" sz="2100" spc="-50">
                <a:solidFill>
                  <a:srgbClr val="2C3569"/>
                </a:solidFill>
                <a:latin typeface="Consolas" panose="020B0609020204030204"/>
              </a:rPr>
              <a:t>i &lt;=num; </a:t>
            </a:r>
            <a:r>
              <a:rPr lang="en-US" sz="2100" spc="-50">
                <a:solidFill>
                  <a:srgbClr val="1C1929"/>
                </a:solidFill>
                <a:latin typeface="Consolas" panose="020B0609020204030204"/>
              </a:rPr>
              <a:t>i++)</a:t>
            </a:r>
            <a:endParaRPr lang="en-US" sz="2100" spc="-50">
              <a:solidFill>
                <a:srgbClr val="1C1929"/>
              </a:solidFill>
              <a:latin typeface="Consolas" panose="020B0609020204030204"/>
            </a:endParaRPr>
          </a:p>
          <a:p>
            <a:pPr marL="809625" indent="0">
              <a:spcAft>
                <a:spcPts val="420"/>
              </a:spcAft>
            </a:pPr>
            <a:r>
              <a:rPr lang="en-US" sz="2600">
                <a:latin typeface="Calibri" panose="020F0502020204030204"/>
              </a:rPr>
              <a:t>{</a:t>
            </a:r>
            <a:endParaRPr lang="en-US" sz="2600">
              <a:latin typeface="Calibri" panose="020F0502020204030204"/>
            </a:endParaRPr>
          </a:p>
          <a:p>
            <a:pPr marL="1444625" indent="0">
              <a:spcAft>
                <a:spcPts val="420"/>
              </a:spcAft>
            </a:pPr>
            <a:r>
              <a:rPr lang="en-US" sz="2100" spc="-50">
                <a:solidFill>
                  <a:srgbClr val="2C3569"/>
                </a:solidFill>
                <a:latin typeface="Consolas" panose="020B0609020204030204"/>
              </a:rPr>
              <a:t>factorial=factorial*i</a:t>
            </a:r>
            <a:r>
              <a:rPr lang="en-US" sz="2100" spc="-50">
                <a:solidFill>
                  <a:srgbClr val="1C1929"/>
                </a:solidFill>
                <a:latin typeface="Consolas" panose="020B0609020204030204"/>
              </a:rPr>
              <a:t>;</a:t>
            </a:r>
            <a:endParaRPr lang="en-US" sz="2100" spc="-50">
              <a:solidFill>
                <a:srgbClr val="1C1929"/>
              </a:solidFill>
              <a:latin typeface="Consolas" panose="020B0609020204030204"/>
            </a:endParaRPr>
          </a:p>
          <a:p>
            <a:pPr marL="809625" indent="0">
              <a:spcAft>
                <a:spcPts val="420"/>
              </a:spcAft>
            </a:pPr>
            <a:r>
              <a:rPr lang="en-US" sz="2600">
                <a:latin typeface="Calibri" panose="020F0502020204030204"/>
              </a:rPr>
              <a:t>}</a:t>
            </a:r>
            <a:endParaRPr lang="en-US" sz="2600">
              <a:latin typeface="Calibri" panose="020F0502020204030204"/>
            </a:endParaRPr>
          </a:p>
          <a:p>
            <a:pPr marL="809625" indent="0"/>
            <a:r>
              <a:rPr lang="en-US" sz="2100" spc="-50">
                <a:solidFill>
                  <a:srgbClr val="811BAD"/>
                </a:solidFill>
                <a:latin typeface="Consolas" panose="020B0609020204030204"/>
              </a:rPr>
              <a:t>return </a:t>
            </a:r>
            <a:r>
              <a:rPr lang="en-US" sz="2100" spc="-50">
                <a:solidFill>
                  <a:srgbClr val="2C3569"/>
                </a:solidFill>
                <a:latin typeface="Consolas" panose="020B0609020204030204"/>
              </a:rPr>
              <a:t>factorial;</a:t>
            </a:r>
            <a:endParaRPr lang="en-US" sz="2100" spc="-50">
              <a:solidFill>
                <a:srgbClr val="2C3569"/>
              </a:solidFill>
              <a:latin typeface="Consolas" panose="020B0609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005584" cy="420624"/>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929640" y="1639824"/>
            <a:ext cx="10302240" cy="2517648"/>
          </a:xfrm>
          <a:prstGeom prst="rect">
            <a:avLst/>
          </a:prstGeom>
        </p:spPr>
        <p:txBody>
          <a:bodyPr lIns="0" tIns="0" rIns="0" bIns="0">
            <a:noAutofit/>
          </a:bodyPr>
          <a:p>
            <a:pPr marL="241300" indent="-241300" algn="just">
              <a:spcAft>
                <a:spcPts val="1260"/>
              </a:spcAft>
            </a:pPr>
            <a:r>
              <a:rPr lang="en-US" sz="2600" b="1">
                <a:solidFill>
                  <a:srgbClr val="00AD50"/>
                </a:solidFill>
                <a:latin typeface="Calibri" panose="020F0502020204030204"/>
              </a:rPr>
              <a:t>Method Overloading</a:t>
            </a:r>
            <a:endParaRPr lang="en-US" sz="2600" b="1">
              <a:solidFill>
                <a:srgbClr val="00AD50"/>
              </a:solidFill>
              <a:latin typeface="Calibri" panose="020F0502020204030204"/>
            </a:endParaRPr>
          </a:p>
          <a:p>
            <a:pPr marL="241300" indent="-241300" algn="just">
              <a:lnSpc>
                <a:spcPts val="3025"/>
              </a:lnSpc>
              <a:spcAft>
                <a:spcPts val="630"/>
              </a:spcAft>
            </a:pPr>
            <a:r>
              <a:rPr lang="en-US" sz="2600">
                <a:latin typeface="Calibri" panose="020F0502020204030204"/>
              </a:rPr>
              <a:t>•Instead of having two different method names, we could give both </a:t>
            </a:r>
            <a:r>
              <a:rPr lang="en-US" sz="2600">
                <a:solidFill>
                  <a:srgbClr val="FC0000"/>
                </a:solidFill>
                <a:latin typeface="Calibri" panose="020F0502020204030204"/>
              </a:rPr>
              <a:t>methods the same name. </a:t>
            </a:r>
            <a:r>
              <a:rPr lang="en-US" sz="2600">
                <a:latin typeface="Calibri" panose="020F0502020204030204"/>
              </a:rPr>
              <a:t>This is allowed because the methods each have a </a:t>
            </a:r>
            <a:r>
              <a:rPr lang="en-US" sz="2600">
                <a:solidFill>
                  <a:srgbClr val="FC0000"/>
                </a:solidFill>
                <a:latin typeface="Calibri" panose="020F0502020204030204"/>
              </a:rPr>
              <a:t>different signature.</a:t>
            </a:r>
            <a:endParaRPr lang="en-US" sz="2600">
              <a:solidFill>
                <a:srgbClr val="FC0000"/>
              </a:solidFill>
              <a:latin typeface="Calibri" panose="020F0502020204030204"/>
            </a:endParaRPr>
          </a:p>
          <a:p>
            <a:pPr marL="241300" indent="-241300" algn="just">
              <a:lnSpc>
                <a:spcPts val="3025"/>
              </a:lnSpc>
            </a:pPr>
            <a:r>
              <a:rPr lang="en-US" sz="2600">
                <a:latin typeface="Calibri" panose="020F0502020204030204"/>
              </a:rPr>
              <a:t>•A </a:t>
            </a:r>
            <a:r>
              <a:rPr lang="en-US" sz="2600" b="1">
                <a:latin typeface="Calibri" panose="020F0502020204030204"/>
              </a:rPr>
              <a:t>method signature </a:t>
            </a:r>
            <a:r>
              <a:rPr lang="en-US" sz="2600">
                <a:latin typeface="Calibri" panose="020F0502020204030204"/>
              </a:rPr>
              <a:t>is a list of parameter types that can be passed when calling the method (as well as the type of the return value).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813816"/>
            <a:ext cx="3069336" cy="1167384"/>
          </a:xfrm>
          <a:prstGeom prst="rect">
            <a:avLst/>
          </a:prstGeom>
        </p:spPr>
        <p:txBody>
          <a:bodyPr lIns="0" tIns="0" rIns="0" bIns="0">
            <a:noAutofit/>
          </a:bodyPr>
          <a:p>
            <a:pPr indent="0">
              <a:spcAft>
                <a:spcPts val="2310"/>
              </a:spcAft>
            </a:pPr>
            <a:r>
              <a:rPr lang="en-US" sz="4200">
                <a:latin typeface="Calibri" panose="020F0502020204030204"/>
              </a:rPr>
              <a:t>Methods</a:t>
            </a:r>
            <a:endParaRPr lang="en-US" sz="4200">
              <a:latin typeface="Calibri" panose="020F0502020204030204"/>
            </a:endParaRPr>
          </a:p>
          <a:p>
            <a:pPr indent="0"/>
            <a:r>
              <a:rPr lang="en-US" sz="2700" b="1">
                <a:solidFill>
                  <a:srgbClr val="00AD50"/>
                </a:solidFill>
                <a:latin typeface="Calibri" panose="020F0502020204030204"/>
              </a:rPr>
              <a:t>Method Overloading</a:t>
            </a:r>
            <a:endParaRPr lang="en-US" sz="2700" b="1">
              <a:solidFill>
                <a:srgbClr val="00AD50"/>
              </a:solidFill>
              <a:latin typeface="Calibri" panose="020F0502020204030204"/>
            </a:endParaRPr>
          </a:p>
        </p:txBody>
      </p:sp>
      <p:sp>
        <p:nvSpPr>
          <p:cNvPr id="3" name="Rectangles 2"/>
          <p:cNvSpPr/>
          <p:nvPr/>
        </p:nvSpPr>
        <p:spPr>
          <a:xfrm>
            <a:off x="2407920" y="2490216"/>
            <a:ext cx="6501384" cy="2877312"/>
          </a:xfrm>
          <a:prstGeom prst="rect">
            <a:avLst/>
          </a:prstGeom>
        </p:spPr>
        <p:txBody>
          <a:bodyPr lIns="0" tIns="0" rIns="0" bIns="0">
            <a:noAutofit/>
          </a:bodyPr>
          <a:p>
            <a:pPr indent="0">
              <a:spcAft>
                <a:spcPts val="420"/>
              </a:spcAft>
            </a:pPr>
            <a:r>
              <a:rPr lang="en-US" sz="2100" spc="-50">
                <a:solidFill>
                  <a:srgbClr val="130ECE"/>
                </a:solidFill>
                <a:latin typeface="Consolas" panose="020B0609020204030204"/>
              </a:rPr>
              <a:t>public int </a:t>
            </a:r>
            <a:r>
              <a:rPr lang="en-US" sz="2100" spc="-50">
                <a:solidFill>
                  <a:srgbClr val="545454"/>
                </a:solidFill>
                <a:latin typeface="Consolas" panose="020B0609020204030204"/>
              </a:rPr>
              <a:t>addNumbers(int </a:t>
            </a:r>
            <a:r>
              <a:rPr lang="en-US" sz="2100" spc="-50">
                <a:solidFill>
                  <a:srgbClr val="130ECE"/>
                </a:solidFill>
                <a:latin typeface="Consolas" panose="020B0609020204030204"/>
              </a:rPr>
              <a:t>x,int </a:t>
            </a:r>
            <a:r>
              <a:rPr lang="en-US" sz="2100" spc="-50">
                <a:solidFill>
                  <a:srgbClr val="2C3569"/>
                </a:solidFill>
                <a:latin typeface="Consolas" panose="020B0609020204030204"/>
              </a:rPr>
              <a:t>y)</a:t>
            </a:r>
            <a:endParaRPr lang="en-US" sz="2100" spc="-50">
              <a:solidFill>
                <a:srgbClr val="2C3569"/>
              </a:solidFill>
              <a:latin typeface="Consolas" panose="020B0609020204030204"/>
            </a:endParaRPr>
          </a:p>
          <a:p>
            <a:pPr indent="0">
              <a:spcAft>
                <a:spcPts val="420"/>
              </a:spcAft>
            </a:pPr>
            <a:r>
              <a:rPr lang="en-US" sz="2600">
                <a:latin typeface="Calibri" panose="020F0502020204030204"/>
              </a:rPr>
              <a:t>{</a:t>
            </a:r>
            <a:endParaRPr lang="en-US" sz="2600">
              <a:latin typeface="Calibri" panose="020F0502020204030204"/>
            </a:endParaRPr>
          </a:p>
          <a:p>
            <a:pPr marL="642620" indent="0">
              <a:spcAft>
                <a:spcPts val="420"/>
              </a:spcAft>
            </a:pPr>
            <a:r>
              <a:rPr lang="en-US" sz="2100" spc="-50">
                <a:solidFill>
                  <a:srgbClr val="811BAD"/>
                </a:solidFill>
                <a:latin typeface="Consolas" panose="020B0609020204030204"/>
              </a:rPr>
              <a:t>return </a:t>
            </a:r>
            <a:r>
              <a:rPr lang="en-US" sz="2100" spc="-50">
                <a:solidFill>
                  <a:srgbClr val="2C3569"/>
                </a:solidFill>
                <a:latin typeface="Consolas" panose="020B0609020204030204"/>
              </a:rPr>
              <a:t>x+y </a:t>
            </a:r>
            <a:r>
              <a:rPr lang="en-US" sz="2100" spc="-50">
                <a:latin typeface="Consolas" panose="020B0609020204030204"/>
              </a:rPr>
              <a:t>;</a:t>
            </a:r>
            <a:endParaRPr lang="en-US" sz="2100" spc="-50">
              <a:latin typeface="Consolas" panose="020B0609020204030204"/>
            </a:endParaRPr>
          </a:p>
          <a:p>
            <a:pPr indent="0">
              <a:spcAft>
                <a:spcPts val="420"/>
              </a:spcAft>
            </a:pPr>
            <a:r>
              <a:rPr lang="en-US" sz="2600">
                <a:latin typeface="Calibri" panose="020F0502020204030204"/>
              </a:rPr>
              <a:t>}</a:t>
            </a:r>
            <a:endParaRPr lang="en-US" sz="2600">
              <a:latin typeface="Calibri" panose="020F0502020204030204"/>
            </a:endParaRPr>
          </a:p>
          <a:p>
            <a:pPr indent="0">
              <a:spcAft>
                <a:spcPts val="210"/>
              </a:spcAft>
            </a:pPr>
            <a:r>
              <a:rPr lang="en-US" sz="1400">
                <a:solidFill>
                  <a:srgbClr val="A6A4A6"/>
                </a:solidFill>
                <a:latin typeface="Calibri" panose="020F0502020204030204"/>
              </a:rPr>
              <a:t>1 reference</a:t>
            </a:r>
            <a:endParaRPr lang="en-US" sz="1400">
              <a:solidFill>
                <a:srgbClr val="A6A4A6"/>
              </a:solidFill>
              <a:latin typeface="Calibri" panose="020F0502020204030204"/>
            </a:endParaRPr>
          </a:p>
          <a:p>
            <a:pPr indent="0">
              <a:lnSpc>
                <a:spcPts val="2930"/>
              </a:lnSpc>
            </a:pPr>
            <a:r>
              <a:rPr lang="en-US" sz="2100" spc="-50">
                <a:solidFill>
                  <a:srgbClr val="130ECE"/>
                </a:solidFill>
                <a:latin typeface="Consolas" panose="020B0609020204030204"/>
              </a:rPr>
              <a:t>public int </a:t>
            </a:r>
            <a:r>
              <a:rPr lang="en-US" sz="2100" spc="-50">
                <a:solidFill>
                  <a:srgbClr val="545454"/>
                </a:solidFill>
                <a:latin typeface="Consolas" panose="020B0609020204030204"/>
              </a:rPr>
              <a:t>addNumbersCint </a:t>
            </a:r>
            <a:r>
              <a:rPr lang="en-US" sz="2100" spc="-50">
                <a:solidFill>
                  <a:srgbClr val="2C3569"/>
                </a:solidFill>
                <a:latin typeface="Consolas" panose="020B0609020204030204"/>
              </a:rPr>
              <a:t>x, </a:t>
            </a:r>
            <a:r>
              <a:rPr lang="en-US" sz="2100" spc="-50">
                <a:solidFill>
                  <a:srgbClr val="130ECE"/>
                </a:solidFill>
                <a:latin typeface="Consolas" panose="020B0609020204030204"/>
              </a:rPr>
              <a:t>int y,int </a:t>
            </a:r>
            <a:r>
              <a:rPr lang="en-US" sz="2100" spc="-50">
                <a:solidFill>
                  <a:srgbClr val="2C3569"/>
                </a:solidFill>
                <a:latin typeface="Consolas" panose="020B0609020204030204"/>
              </a:rPr>
              <a:t>z)</a:t>
            </a:r>
            <a:endParaRPr lang="en-US" sz="2100" spc="-50">
              <a:solidFill>
                <a:srgbClr val="2C3569"/>
              </a:solidFill>
              <a:latin typeface="Consolas" panose="020B0609020204030204"/>
            </a:endParaRPr>
          </a:p>
          <a:p>
            <a:pPr indent="0">
              <a:lnSpc>
                <a:spcPts val="2930"/>
              </a:lnSpc>
            </a:pPr>
            <a:r>
              <a:rPr lang="en-US" sz="2600">
                <a:latin typeface="Calibri" panose="020F0502020204030204"/>
              </a:rPr>
              <a:t>{</a:t>
            </a:r>
            <a:endParaRPr lang="en-US" sz="2600">
              <a:latin typeface="Calibri" panose="020F0502020204030204"/>
            </a:endParaRPr>
          </a:p>
          <a:p>
            <a:pPr marL="642620" indent="0">
              <a:spcAft>
                <a:spcPts val="420"/>
              </a:spcAft>
            </a:pPr>
            <a:r>
              <a:rPr lang="en-US" sz="2100" spc="-50">
                <a:solidFill>
                  <a:srgbClr val="811BAD"/>
                </a:solidFill>
                <a:latin typeface="Consolas" panose="020B0609020204030204"/>
              </a:rPr>
              <a:t>return </a:t>
            </a:r>
            <a:r>
              <a:rPr lang="en-US" sz="2100" spc="-50">
                <a:solidFill>
                  <a:srgbClr val="2C3569"/>
                </a:solidFill>
                <a:latin typeface="Consolas" panose="020B0609020204030204"/>
              </a:rPr>
              <a:t>x </a:t>
            </a:r>
            <a:r>
              <a:rPr lang="en-US" sz="2100" spc="-50">
                <a:latin typeface="Consolas" panose="020B0609020204030204"/>
              </a:rPr>
              <a:t>+ </a:t>
            </a:r>
            <a:r>
              <a:rPr lang="en-US" sz="2100" spc="-50">
                <a:solidFill>
                  <a:srgbClr val="2C3569"/>
                </a:solidFill>
                <a:latin typeface="Consolas" panose="020B0609020204030204"/>
              </a:rPr>
              <a:t>y </a:t>
            </a:r>
            <a:r>
              <a:rPr lang="en-US" sz="2100" spc="-50">
                <a:latin typeface="Consolas" panose="020B0609020204030204"/>
              </a:rPr>
              <a:t>+ </a:t>
            </a:r>
            <a:r>
              <a:rPr lang="en-US" sz="2100" spc="-50">
                <a:solidFill>
                  <a:srgbClr val="2C3569"/>
                </a:solidFill>
                <a:latin typeface="Consolas" panose="020B0609020204030204"/>
              </a:rPr>
              <a:t>z </a:t>
            </a:r>
            <a:r>
              <a:rPr lang="en-US" sz="2100" spc="-50">
                <a:latin typeface="Consolas" panose="020B0609020204030204"/>
              </a:rPr>
              <a:t>;</a:t>
            </a:r>
            <a:endParaRPr lang="en-US" sz="2100" spc="-50">
              <a:latin typeface="Consolas" panose="020B0609020204030204"/>
            </a:endParaRPr>
          </a:p>
          <a:p>
            <a:pPr indent="0"/>
            <a:r>
              <a:rPr lang="en-US" sz="2600">
                <a:latin typeface="Calibri" panose="020F0502020204030204"/>
              </a:rPr>
              <a: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04672"/>
            <a:ext cx="7549896" cy="524256"/>
          </a:xfrm>
          <a:prstGeom prst="rect">
            <a:avLst/>
          </a:prstGeom>
        </p:spPr>
        <p:txBody>
          <a:bodyPr wrap="none" lIns="0" tIns="0" rIns="0" bIns="0">
            <a:noAutofit/>
          </a:bodyPr>
          <a:p>
            <a:pPr indent="0"/>
            <a:r>
              <a:rPr lang="en-US" sz="4200">
                <a:latin typeface="Calibri" panose="020F0502020204030204"/>
              </a:rPr>
              <a:t>Common Language Runtime(CLR)</a:t>
            </a:r>
            <a:endParaRPr lang="en-US" sz="4200">
              <a:latin typeface="Calibri" panose="020F0502020204030204"/>
            </a:endParaRPr>
          </a:p>
        </p:txBody>
      </p:sp>
      <p:sp>
        <p:nvSpPr>
          <p:cNvPr id="3" name="Rectangles 2"/>
          <p:cNvSpPr/>
          <p:nvPr/>
        </p:nvSpPr>
        <p:spPr>
          <a:xfrm>
            <a:off x="981456" y="1908048"/>
            <a:ext cx="7757160" cy="1368552"/>
          </a:xfrm>
          <a:prstGeom prst="rect">
            <a:avLst/>
          </a:prstGeom>
        </p:spPr>
        <p:txBody>
          <a:bodyPr lIns="0" tIns="0" rIns="0" bIns="0">
            <a:noAutofit/>
          </a:bodyPr>
          <a:p>
            <a:pPr indent="0">
              <a:lnSpc>
                <a:spcPts val="4010"/>
              </a:lnSpc>
            </a:pPr>
            <a:r>
              <a:rPr lang="en-US" sz="2600">
                <a:latin typeface="Calibri" panose="020F0502020204030204"/>
              </a:rPr>
              <a:t>•The heart of the .NET Framework is the CLR • It is a runtime environment that executes MSIL code •CLR is present in every .NETframework version</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9640" y="813816"/>
            <a:ext cx="3069336" cy="1167384"/>
          </a:xfrm>
          <a:prstGeom prst="rect">
            <a:avLst/>
          </a:prstGeom>
        </p:spPr>
        <p:txBody>
          <a:bodyPr lIns="0" tIns="0" rIns="0" bIns="0">
            <a:noAutofit/>
          </a:bodyPr>
          <a:p>
            <a:pPr indent="0">
              <a:spcAft>
                <a:spcPts val="2310"/>
              </a:spcAft>
            </a:pPr>
            <a:r>
              <a:rPr lang="en-US" sz="4200">
                <a:latin typeface="Calibri" panose="020F0502020204030204"/>
              </a:rPr>
              <a:t>Methods</a:t>
            </a:r>
            <a:endParaRPr lang="en-US" sz="4200">
              <a:latin typeface="Calibri" panose="020F0502020204030204"/>
            </a:endParaRPr>
          </a:p>
          <a:p>
            <a:pPr indent="0"/>
            <a:r>
              <a:rPr lang="en-US" sz="2700" b="1">
                <a:solidFill>
                  <a:srgbClr val="00AD50"/>
                </a:solidFill>
                <a:latin typeface="Calibri" panose="020F0502020204030204"/>
              </a:rPr>
              <a:t>Method Overloading</a:t>
            </a:r>
            <a:endParaRPr lang="en-US" sz="2700" b="1">
              <a:solidFill>
                <a:srgbClr val="00AD50"/>
              </a:solidFill>
              <a:latin typeface="Calibri" panose="020F0502020204030204"/>
            </a:endParaRPr>
          </a:p>
        </p:txBody>
      </p:sp>
      <p:sp>
        <p:nvSpPr>
          <p:cNvPr id="3" name="Rectangles 2"/>
          <p:cNvSpPr/>
          <p:nvPr/>
        </p:nvSpPr>
        <p:spPr>
          <a:xfrm>
            <a:off x="216408" y="2636520"/>
            <a:ext cx="11832336" cy="2523744"/>
          </a:xfrm>
          <a:prstGeom prst="rect">
            <a:avLst/>
          </a:prstGeom>
        </p:spPr>
        <p:txBody>
          <a:bodyPr lIns="0" tIns="0" rIns="0" bIns="0">
            <a:noAutofit/>
          </a:bodyPr>
          <a:p>
            <a:pPr indent="0">
              <a:spcAft>
                <a:spcPts val="420"/>
              </a:spcAft>
            </a:pPr>
            <a:r>
              <a:rPr lang="en-US" sz="2100" spc="-50">
                <a:solidFill>
                  <a:srgbClr val="130ECE"/>
                </a:solidFill>
                <a:latin typeface="Consolas" panose="020B0609020204030204"/>
              </a:rPr>
              <a:t>static void </a:t>
            </a:r>
            <a:r>
              <a:rPr lang="en-US" sz="1800">
                <a:solidFill>
                  <a:srgbClr val="2C3569"/>
                </a:solidFill>
                <a:latin typeface="Consolas" panose="020B0609020204030204"/>
              </a:rPr>
              <a:t>Main(string </a:t>
            </a:r>
            <a:r>
              <a:rPr lang="en-US" sz="1800">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a:p>
            <a:pPr indent="0">
              <a:spcAft>
                <a:spcPts val="420"/>
              </a:spcAft>
            </a:pPr>
            <a:r>
              <a:rPr lang="en-US" sz="2600">
                <a:latin typeface="Calibri" panose="020F0502020204030204"/>
              </a:rPr>
              <a:t>{</a:t>
            </a:r>
            <a:endParaRPr lang="en-US" sz="2600">
              <a:latin typeface="Calibri" panose="020F0502020204030204"/>
            </a:endParaRPr>
          </a:p>
          <a:p>
            <a:pPr marL="609600" indent="0">
              <a:lnSpc>
                <a:spcPts val="2520"/>
              </a:lnSpc>
            </a:pPr>
            <a:r>
              <a:rPr lang="en-US" sz="2100" spc="-50">
                <a:solidFill>
                  <a:srgbClr val="408EA2"/>
                </a:solidFill>
                <a:latin typeface="Consolas" panose="020B0609020204030204"/>
              </a:rPr>
              <a:t>Program </a:t>
            </a:r>
            <a:r>
              <a:rPr lang="en-US" sz="2100" spc="-50">
                <a:solidFill>
                  <a:srgbClr val="2C3569"/>
                </a:solidFill>
                <a:latin typeface="Consolas" panose="020B0609020204030204"/>
              </a:rPr>
              <a:t>obj </a:t>
            </a:r>
            <a:r>
              <a:rPr lang="en-US" sz="2100" spc="-50">
                <a:latin typeface="Consolas" panose="020B0609020204030204"/>
              </a:rPr>
              <a:t>= </a:t>
            </a:r>
            <a:r>
              <a:rPr lang="en-US" sz="2100" spc="-50">
                <a:solidFill>
                  <a:srgbClr val="130ECE"/>
                </a:solidFill>
                <a:latin typeface="Consolas" panose="020B0609020204030204"/>
              </a:rPr>
              <a:t>new </a:t>
            </a:r>
            <a:r>
              <a:rPr lang="en-US" sz="2100" spc="-50">
                <a:solidFill>
                  <a:srgbClr val="366D7F"/>
                </a:solidFill>
                <a:latin typeface="Consolas" panose="020B0609020204030204"/>
              </a:rPr>
              <a:t>ProgramO;</a:t>
            </a:r>
            <a:endParaRPr lang="en-US" sz="2100" spc="-50">
              <a:solidFill>
                <a:srgbClr val="366D7F"/>
              </a:solidFill>
              <a:latin typeface="Consolas" panose="020B0609020204030204"/>
            </a:endParaRPr>
          </a:p>
          <a:p>
            <a:pPr marL="609600" indent="0">
              <a:lnSpc>
                <a:spcPts val="2520"/>
              </a:lnSpc>
            </a:pPr>
            <a:r>
              <a:rPr lang="en-US" sz="2100" spc="-50">
                <a:solidFill>
                  <a:srgbClr val="130ECE"/>
                </a:solidFill>
                <a:latin typeface="Consolas" panose="020B0609020204030204"/>
              </a:rPr>
              <a:t>int </a:t>
            </a:r>
            <a:r>
              <a:rPr lang="en-US" sz="2100" spc="-50">
                <a:solidFill>
                  <a:srgbClr val="2C3569"/>
                </a:solidFill>
                <a:latin typeface="Consolas" panose="020B0609020204030204"/>
              </a:rPr>
              <a:t>resultl </a:t>
            </a:r>
            <a:r>
              <a:rPr lang="en-US" sz="2100" spc="-50">
                <a:latin typeface="Consolas" panose="020B0609020204030204"/>
              </a:rPr>
              <a:t>= </a:t>
            </a:r>
            <a:r>
              <a:rPr lang="en-US" sz="2100" spc="-50">
                <a:solidFill>
                  <a:srgbClr val="2C3569"/>
                </a:solidFill>
                <a:latin typeface="Consolas" panose="020B0609020204030204"/>
              </a:rPr>
              <a:t>obj</a:t>
            </a:r>
            <a:r>
              <a:rPr lang="en-US" sz="2100" spc="-50">
                <a:solidFill>
                  <a:srgbClr val="6A4735"/>
                </a:solidFill>
                <a:latin typeface="Consolas" panose="020B0609020204030204"/>
              </a:rPr>
              <a:t>.addNumbers(12, </a:t>
            </a:r>
            <a:r>
              <a:rPr lang="en-US" sz="2100" spc="-50">
                <a:latin typeface="Consolas" panose="020B0609020204030204"/>
              </a:rPr>
              <a:t>21);</a:t>
            </a:r>
            <a:r>
              <a:rPr lang="en-US" sz="2100" spc="-50">
                <a:solidFill>
                  <a:srgbClr val="1B7721"/>
                </a:solidFill>
                <a:latin typeface="Consolas" panose="020B0609020204030204"/>
              </a:rPr>
              <a:t>//calling function with 2 parameters </a:t>
            </a:r>
            <a:r>
              <a:rPr lang="en-US" sz="2100" spc="-50">
                <a:solidFill>
                  <a:srgbClr val="130ECE"/>
                </a:solidFill>
                <a:latin typeface="Consolas" panose="020B0609020204030204"/>
              </a:rPr>
              <a:t>int </a:t>
            </a:r>
            <a:r>
              <a:rPr lang="en-US" sz="2100" spc="-50">
                <a:solidFill>
                  <a:srgbClr val="2C3569"/>
                </a:solidFill>
                <a:latin typeface="Consolas" panose="020B0609020204030204"/>
              </a:rPr>
              <a:t>result2= obj</a:t>
            </a:r>
            <a:r>
              <a:rPr lang="en-US" sz="2100" spc="-50">
                <a:solidFill>
                  <a:srgbClr val="6A4735"/>
                </a:solidFill>
                <a:latin typeface="Consolas" panose="020B0609020204030204"/>
              </a:rPr>
              <a:t>.addNumbersCll</a:t>
            </a:r>
            <a:r>
              <a:rPr lang="en-US" sz="2100" spc="-50">
                <a:latin typeface="Consolas" panose="020B0609020204030204"/>
              </a:rPr>
              <a:t>,22,33);</a:t>
            </a:r>
            <a:r>
              <a:rPr lang="en-US" sz="2100" spc="-50">
                <a:solidFill>
                  <a:srgbClr val="1B7721"/>
                </a:solidFill>
                <a:latin typeface="Consolas" panose="020B0609020204030204"/>
              </a:rPr>
              <a:t>//callling function with 3 parameters </a:t>
            </a:r>
            <a:r>
              <a:rPr lang="en-US" sz="2100" spc="-50">
                <a:solidFill>
                  <a:srgbClr val="408EA2"/>
                </a:solidFill>
                <a:latin typeface="Consolas" panose="020B0609020204030204"/>
              </a:rPr>
              <a:t>Console</a:t>
            </a:r>
            <a:r>
              <a:rPr lang="en-US" sz="2100" spc="-50">
                <a:solidFill>
                  <a:srgbClr val="6A4735"/>
                </a:solidFill>
                <a:latin typeface="Consolas" panose="020B0609020204030204"/>
              </a:rPr>
              <a:t>.WriteLine("Result-l: </a:t>
            </a:r>
            <a:r>
              <a:rPr lang="en-US" sz="2100" spc="-50">
                <a:solidFill>
                  <a:srgbClr val="8D202B"/>
                </a:solidFill>
                <a:latin typeface="Consolas" panose="020B0609020204030204"/>
              </a:rPr>
              <a:t>" </a:t>
            </a:r>
            <a:r>
              <a:rPr lang="en-US" sz="2100" spc="-50">
                <a:latin typeface="Consolas" panose="020B0609020204030204"/>
              </a:rPr>
              <a:t>+ </a:t>
            </a:r>
            <a:r>
              <a:rPr lang="en-US" sz="2100" spc="-50">
                <a:solidFill>
                  <a:srgbClr val="2C3569"/>
                </a:solidFill>
                <a:latin typeface="Consolas" panose="020B0609020204030204"/>
              </a:rPr>
              <a:t>resultl);</a:t>
            </a:r>
            <a:endParaRPr lang="en-US" sz="2100" spc="-50">
              <a:solidFill>
                <a:srgbClr val="2C3569"/>
              </a:solidFill>
              <a:latin typeface="Consolas" panose="020B0609020204030204"/>
            </a:endParaRPr>
          </a:p>
          <a:p>
            <a:pPr marL="609600" indent="0">
              <a:lnSpc>
                <a:spcPts val="2520"/>
              </a:lnSpc>
            </a:pPr>
            <a:r>
              <a:rPr lang="en-US" sz="2100" spc="-50">
                <a:solidFill>
                  <a:srgbClr val="408EA2"/>
                </a:solidFill>
                <a:latin typeface="Consolas" panose="020B0609020204030204"/>
              </a:rPr>
              <a:t>Console.</a:t>
            </a:r>
            <a:r>
              <a:rPr lang="en-US" sz="2100" spc="-50">
                <a:solidFill>
                  <a:srgbClr val="6A4735"/>
                </a:solidFill>
                <a:latin typeface="Consolas" panose="020B0609020204030204"/>
              </a:rPr>
              <a:t>WriteLine("Result-2: </a:t>
            </a:r>
            <a:r>
              <a:rPr lang="en-US" sz="2100" spc="-50">
                <a:solidFill>
                  <a:srgbClr val="8D202B"/>
                </a:solidFill>
                <a:latin typeface="Consolas" panose="020B0609020204030204"/>
              </a:rPr>
              <a:t>" </a:t>
            </a:r>
            <a:r>
              <a:rPr lang="en-US" sz="2100" spc="-50">
                <a:latin typeface="Consolas" panose="020B0609020204030204"/>
              </a:rPr>
              <a:t>+ </a:t>
            </a:r>
            <a:r>
              <a:rPr lang="en-US" sz="2100" spc="-50">
                <a:solidFill>
                  <a:srgbClr val="2C3569"/>
                </a:solidFill>
                <a:latin typeface="Consolas" panose="020B0609020204030204"/>
              </a:rPr>
              <a:t>result2);</a:t>
            </a:r>
            <a:endParaRPr lang="en-US" sz="2100" spc="-50">
              <a:solidFill>
                <a:srgbClr val="2C3569"/>
              </a:solidFill>
              <a:latin typeface="Consolas" panose="020B0609020204030204"/>
            </a:endParaRPr>
          </a:p>
          <a:p>
            <a:pPr indent="0"/>
            <a:r>
              <a:rPr lang="en-US" sz="2600">
                <a:latin typeface="Calibri" panose="020F0502020204030204"/>
              </a:rPr>
              <a: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005584" cy="420624"/>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920496" y="1639824"/>
            <a:ext cx="10482072" cy="1432560"/>
          </a:xfrm>
          <a:prstGeom prst="rect">
            <a:avLst/>
          </a:prstGeom>
        </p:spPr>
        <p:txBody>
          <a:bodyPr lIns="0" tIns="0" rIns="0" bIns="0">
            <a:noAutofit/>
          </a:bodyPr>
          <a:p>
            <a:pPr indent="0" algn="just">
              <a:lnSpc>
                <a:spcPts val="3025"/>
              </a:lnSpc>
            </a:pPr>
            <a:r>
              <a:rPr lang="en-US" sz="2600" b="1">
                <a:solidFill>
                  <a:srgbClr val="00AD50"/>
                </a:solidFill>
                <a:latin typeface="Calibri" panose="020F0502020204030204"/>
              </a:rPr>
              <a:t>Optional Parameters </a:t>
            </a:r>
            <a:r>
              <a:rPr lang="en-US" sz="2600">
                <a:latin typeface="Calibri" panose="020F0502020204030204"/>
              </a:rPr>
              <a:t>are not compulsory parameters, they are optional. It helps to exclude arguments for some parameters. Or we can say in optional parameters, it is not necessary to pass all the parameters in the method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06552" y="594360"/>
            <a:ext cx="5925312" cy="402336"/>
          </a:xfrm>
          <a:prstGeom prst="rect">
            <a:avLst/>
          </a:prstGeom>
        </p:spPr>
        <p:txBody>
          <a:bodyPr wrap="none" lIns="0" tIns="0" rIns="0" bIns="0">
            <a:noAutofit/>
          </a:bodyPr>
          <a:p>
            <a:pPr marL="114300"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606552" y="1264920"/>
            <a:ext cx="5925312" cy="5041392"/>
          </a:xfrm>
          <a:prstGeom prst="rect">
            <a:avLst/>
          </a:prstGeom>
        </p:spPr>
        <p:txBody>
          <a:bodyPr lIns="0" tIns="0" rIns="0" bIns="0">
            <a:noAutofit/>
          </a:bodyPr>
          <a:p>
            <a:pPr indent="0">
              <a:spcAft>
                <a:spcPts val="1050"/>
              </a:spcAft>
            </a:pPr>
            <a:r>
              <a:rPr lang="en-US" sz="2600" b="1">
                <a:solidFill>
                  <a:srgbClr val="00AD50"/>
                </a:solidFill>
                <a:latin typeface="Calibri" panose="020F0502020204030204"/>
              </a:rPr>
              <a:t>Optional Parameters</a:t>
            </a:r>
            <a:endParaRPr lang="en-US" sz="2600" b="1">
              <a:solidFill>
                <a:srgbClr val="00AD50"/>
              </a:solidFill>
              <a:latin typeface="Calibri" panose="020F0502020204030204"/>
            </a:endParaRPr>
          </a:p>
          <a:p>
            <a:pPr marL="254000" indent="-254000" algn="just">
              <a:lnSpc>
                <a:spcPts val="1990"/>
              </a:lnSpc>
            </a:pPr>
            <a:r>
              <a:rPr lang="en-US" sz="1600">
                <a:solidFill>
                  <a:srgbClr val="130ECE"/>
                </a:solidFill>
                <a:latin typeface="Consolas" panose="020B0609020204030204"/>
              </a:rPr>
              <a:t>class </a:t>
            </a:r>
            <a:r>
              <a:rPr lang="en-US" sz="1600">
                <a:solidFill>
                  <a:srgbClr val="408EA2"/>
                </a:solidFill>
                <a:latin typeface="Consolas" panose="020B0609020204030204"/>
              </a:rPr>
              <a:t>Program</a:t>
            </a:r>
            <a:endParaRPr lang="en-US" sz="1600">
              <a:solidFill>
                <a:srgbClr val="408EA2"/>
              </a:solidFill>
              <a:latin typeface="Consolas" panose="020B0609020204030204"/>
            </a:endParaRPr>
          </a:p>
          <a:p>
            <a:pPr marL="254000" marR="1320800" indent="-254000" algn="just">
              <a:lnSpc>
                <a:spcPts val="1990"/>
              </a:lnSpc>
            </a:pPr>
            <a:r>
              <a:rPr lang="en-US" sz="1600">
                <a:solidFill>
                  <a:srgbClr val="120D18"/>
                </a:solidFill>
                <a:latin typeface="Consolas" panose="020B0609020204030204"/>
              </a:rPr>
              <a:t>{ </a:t>
            </a:r>
            <a:r>
              <a:rPr lang="en-US" sz="1600">
                <a:solidFill>
                  <a:srgbClr val="1B7721"/>
                </a:solidFill>
                <a:latin typeface="Consolas" panose="020B0609020204030204"/>
              </a:rPr>
              <a:t>// This method contains three regular // parameters, i.e. roll,age and name // And one optional parameters branch.</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495300" indent="0"/>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495300" indent="0">
              <a:lnSpc>
                <a:spcPts val="2185"/>
              </a:lnSpc>
            </a:pPr>
            <a:r>
              <a:rPr lang="en-US" sz="1600">
                <a:solidFill>
                  <a:srgbClr val="130ECE"/>
                </a:solidFill>
                <a:latin typeface="Consolas" panose="020B0609020204030204"/>
              </a:rPr>
              <a:t>public void </a:t>
            </a:r>
            <a:r>
              <a:rPr lang="en-US" sz="1600">
                <a:solidFill>
                  <a:srgbClr val="6A4735"/>
                </a:solidFill>
                <a:latin typeface="Consolas" panose="020B0609020204030204"/>
              </a:rPr>
              <a:t>displayStudentDetailsCint </a:t>
            </a:r>
            <a:r>
              <a:rPr lang="en-US" sz="1600">
                <a:solidFill>
                  <a:srgbClr val="312694"/>
                </a:solidFill>
                <a:latin typeface="Consolas" panose="020B0609020204030204"/>
              </a:rPr>
              <a:t>roll,int</a:t>
            </a:r>
            <a:endParaRPr lang="en-US" sz="1600">
              <a:solidFill>
                <a:srgbClr val="312694"/>
              </a:solidFill>
              <a:latin typeface="Consolas" panose="020B0609020204030204"/>
            </a:endParaRPr>
          </a:p>
          <a:p>
            <a:pPr marL="495300" indent="0">
              <a:lnSpc>
                <a:spcPts val="218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65200" indent="0">
              <a:lnSpc>
                <a:spcPts val="2015"/>
              </a:lnSpc>
            </a:pPr>
            <a:r>
              <a:rPr lang="en-US" sz="1600">
                <a:solidFill>
                  <a:srgbClr val="408EA2"/>
                </a:solidFill>
                <a:latin typeface="Consolas" panose="020B0609020204030204"/>
              </a:rPr>
              <a:t>Console.</a:t>
            </a:r>
            <a:r>
              <a:rPr lang="en-US" sz="1600">
                <a:solidFill>
                  <a:srgbClr val="6A4735"/>
                </a:solidFill>
                <a:latin typeface="Consolas" panose="020B0609020204030204"/>
              </a:rPr>
              <a:t>WriteLineC'Roll </a:t>
            </a:r>
            <a:r>
              <a:rPr lang="en-US" sz="1600">
                <a:solidFill>
                  <a:srgbClr val="8D202B"/>
                </a:solidFill>
                <a:latin typeface="Consolas" panose="020B0609020204030204"/>
              </a:rPr>
              <a:t>No:" </a:t>
            </a:r>
            <a:r>
              <a:rPr lang="en-US" sz="1600">
                <a:solidFill>
                  <a:srgbClr val="120D18"/>
                </a:solidFill>
                <a:latin typeface="Consolas" panose="020B0609020204030204"/>
              </a:rPr>
              <a:t>+ </a:t>
            </a:r>
            <a:r>
              <a:rPr lang="en-US" sz="1600">
                <a:solidFill>
                  <a:srgbClr val="2C3569"/>
                </a:solidFill>
                <a:latin typeface="Consolas" panose="020B0609020204030204"/>
              </a:rPr>
              <a:t>roll)</a:t>
            </a:r>
            <a:r>
              <a:rPr lang="en-US" sz="1600">
                <a:solidFill>
                  <a:srgbClr val="120D18"/>
                </a:solidFill>
                <a:latin typeface="Consolas" panose="020B0609020204030204"/>
              </a:rPr>
              <a:t>; </a:t>
            </a:r>
            <a:r>
              <a:rPr lang="en-US" sz="1600">
                <a:solidFill>
                  <a:srgbClr val="408EA2"/>
                </a:solidFill>
                <a:latin typeface="Consolas" panose="020B0609020204030204"/>
              </a:rPr>
              <a:t>Console</a:t>
            </a:r>
            <a:r>
              <a:rPr lang="en-US" sz="1600">
                <a:solidFill>
                  <a:srgbClr val="6A4735"/>
                </a:solidFill>
                <a:latin typeface="Consolas" panose="020B0609020204030204"/>
              </a:rPr>
              <a:t>.WriteLineC'Age </a:t>
            </a:r>
            <a:r>
              <a:rPr lang="en-US" sz="1600">
                <a:solidFill>
                  <a:srgbClr val="120D18"/>
                </a:solidFill>
                <a:latin typeface="Consolas" panose="020B0609020204030204"/>
              </a:rPr>
              <a:t>+ </a:t>
            </a:r>
            <a:r>
              <a:rPr lang="en-US" sz="1600">
                <a:solidFill>
                  <a:srgbClr val="2C3569"/>
                </a:solidFill>
                <a:latin typeface="Consolas" panose="020B0609020204030204"/>
              </a:rPr>
              <a:t>age);</a:t>
            </a:r>
            <a:endParaRPr lang="en-US" sz="1600">
              <a:solidFill>
                <a:srgbClr val="2C3569"/>
              </a:solidFill>
              <a:latin typeface="Consolas" panose="020B0609020204030204"/>
            </a:endParaRPr>
          </a:p>
          <a:p>
            <a:pPr marL="965200" indent="0">
              <a:lnSpc>
                <a:spcPts val="2015"/>
              </a:lnSpc>
            </a:pPr>
            <a:r>
              <a:rPr lang="en-US" sz="1600">
                <a:solidFill>
                  <a:srgbClr val="408EA2"/>
                </a:solidFill>
                <a:latin typeface="Consolas" panose="020B0609020204030204"/>
              </a:rPr>
              <a:t>Console</a:t>
            </a:r>
            <a:r>
              <a:rPr lang="en-US" sz="1600">
                <a:solidFill>
                  <a:srgbClr val="120D18"/>
                </a:solidFill>
                <a:latin typeface="Consolas" panose="020B0609020204030204"/>
              </a:rPr>
              <a:t>.</a:t>
            </a:r>
            <a:r>
              <a:rPr lang="en-US" sz="1600">
                <a:solidFill>
                  <a:srgbClr val="6A4735"/>
                </a:solidFill>
                <a:latin typeface="Consolas" panose="020B0609020204030204"/>
              </a:rPr>
              <a:t>WriteLineC'Name</a:t>
            </a:r>
            <a:r>
              <a:rPr lang="en-US" sz="1600">
                <a:solidFill>
                  <a:srgbClr val="8D202B"/>
                </a:solidFill>
                <a:latin typeface="Consolas" panose="020B0609020204030204"/>
              </a:rPr>
              <a:t>: " </a:t>
            </a:r>
            <a:r>
              <a:rPr lang="en-US" sz="1600">
                <a:solidFill>
                  <a:srgbClr val="120D18"/>
                </a:solidFill>
                <a:latin typeface="Consolas" panose="020B0609020204030204"/>
              </a:rPr>
              <a:t>+ </a:t>
            </a:r>
            <a:r>
              <a:rPr lang="en-US" sz="1600">
                <a:solidFill>
                  <a:srgbClr val="2C3569"/>
                </a:solidFill>
                <a:latin typeface="Consolas" panose="020B0609020204030204"/>
              </a:rPr>
              <a:t>name);</a:t>
            </a:r>
            <a:endParaRPr lang="en-US" sz="1600">
              <a:solidFill>
                <a:srgbClr val="2C3569"/>
              </a:solidFill>
              <a:latin typeface="Consolas" panose="020B0609020204030204"/>
            </a:endParaRPr>
          </a:p>
          <a:p>
            <a:pPr marL="965200" indent="0">
              <a:lnSpc>
                <a:spcPts val="2015"/>
              </a:lnSpc>
            </a:pPr>
            <a:r>
              <a:rPr lang="en-US" sz="1600">
                <a:solidFill>
                  <a:srgbClr val="408EA2"/>
                </a:solidFill>
                <a:latin typeface="Consolas" panose="020B0609020204030204"/>
              </a:rPr>
              <a:t>Console</a:t>
            </a:r>
            <a:r>
              <a:rPr lang="en-US" sz="1600">
                <a:solidFill>
                  <a:srgbClr val="6A4735"/>
                </a:solidFill>
                <a:latin typeface="Consolas" panose="020B0609020204030204"/>
              </a:rPr>
              <a:t>.WriteLineC"</a:t>
            </a:r>
            <a:r>
              <a:rPr lang="en-US" sz="1600">
                <a:solidFill>
                  <a:srgbClr val="8D202B"/>
                </a:solidFill>
                <a:latin typeface="Consolas" panose="020B0609020204030204"/>
              </a:rPr>
              <a:t>Branch :" </a:t>
            </a:r>
            <a:r>
              <a:rPr lang="en-US" sz="1600">
                <a:solidFill>
                  <a:srgbClr val="120D18"/>
                </a:solidFill>
                <a:latin typeface="Consolas" panose="020B0609020204030204"/>
              </a:rPr>
              <a:t>+ </a:t>
            </a:r>
            <a:r>
              <a:rPr lang="en-US" sz="1600">
                <a:solidFill>
                  <a:srgbClr val="2C3569"/>
                </a:solidFill>
                <a:latin typeface="Consolas" panose="020B0609020204030204"/>
              </a:rPr>
              <a:t>branch);</a:t>
            </a:r>
            <a:endParaRPr lang="en-US" sz="1600">
              <a:solidFill>
                <a:srgbClr val="2C3569"/>
              </a:solidFill>
              <a:latin typeface="Consolas" panose="020B0609020204030204"/>
            </a:endParaRPr>
          </a:p>
          <a:p>
            <a:pPr marL="495300" indent="0">
              <a:spcAft>
                <a:spcPts val="168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95300" indent="0"/>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495300" indent="0">
              <a:spcAft>
                <a:spcPts val="420"/>
              </a:spcAft>
            </a:pPr>
            <a:r>
              <a:rPr lang="en-US" sz="1600">
                <a:solidFill>
                  <a:srgbClr val="130ECE"/>
                </a:solidFill>
                <a:latin typeface="Consolas" panose="020B0609020204030204"/>
              </a:rPr>
              <a:t>static void </a:t>
            </a:r>
            <a:r>
              <a:rPr lang="en-US" sz="1600">
                <a:solidFill>
                  <a:srgbClr val="312694"/>
                </a:solidFill>
                <a:latin typeface="Consolas" panose="020B0609020204030204"/>
              </a:rPr>
              <a:t>MainCstring </a:t>
            </a:r>
            <a:r>
              <a:rPr lang="en-US" sz="1600">
                <a:solidFill>
                  <a:srgbClr val="120D18"/>
                </a:solidFill>
                <a:latin typeface="Consolas" panose="020B0609020204030204"/>
              </a:rPr>
              <a:t>[] </a:t>
            </a:r>
            <a:r>
              <a:rPr lang="en-US" sz="1600">
                <a:solidFill>
                  <a:srgbClr val="888888"/>
                </a:solidFill>
                <a:latin typeface="Consolas" panose="020B0609020204030204"/>
              </a:rPr>
              <a:t>args)</a:t>
            </a:r>
            <a:endParaRPr lang="en-US" sz="1600">
              <a:solidFill>
                <a:srgbClr val="888888"/>
              </a:solidFill>
              <a:latin typeface="Consolas" panose="020B0609020204030204"/>
            </a:endParaRPr>
          </a:p>
          <a:p>
            <a:pPr marL="495300" indent="0">
              <a:spcAft>
                <a:spcPts val="42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65200" indent="0">
              <a:lnSpc>
                <a:spcPts val="1990"/>
              </a:lnSpc>
            </a:pPr>
            <a:r>
              <a:rPr lang="en-US" sz="1600">
                <a:solidFill>
                  <a:srgbClr val="408EA2"/>
                </a:solidFill>
                <a:latin typeface="Consolas" panose="020B0609020204030204"/>
              </a:rPr>
              <a:t>Program </a:t>
            </a:r>
            <a:r>
              <a:rPr lang="en-US" sz="1600">
                <a:solidFill>
                  <a:srgbClr val="2C3569"/>
                </a:solidFill>
                <a:latin typeface="Consolas" panose="020B0609020204030204"/>
              </a:rPr>
              <a:t>obj </a:t>
            </a:r>
            <a:r>
              <a:rPr lang="en-US" sz="1600">
                <a:latin typeface="Consolas" panose="020B0609020204030204"/>
              </a:rPr>
              <a:t>= </a:t>
            </a:r>
            <a:r>
              <a:rPr lang="en-US" sz="1600">
                <a:solidFill>
                  <a:srgbClr val="130ECE"/>
                </a:solidFill>
                <a:latin typeface="Consolas" panose="020B0609020204030204"/>
              </a:rPr>
              <a:t>new </a:t>
            </a:r>
            <a:r>
              <a:rPr lang="en-US" sz="1600">
                <a:solidFill>
                  <a:srgbClr val="366D7F"/>
                </a:solidFill>
                <a:latin typeface="Consolas" panose="020B0609020204030204"/>
              </a:rPr>
              <a:t>ProgramO;</a:t>
            </a:r>
            <a:endParaRPr lang="en-US" sz="1600">
              <a:solidFill>
                <a:srgbClr val="366D7F"/>
              </a:solidFill>
              <a:latin typeface="Consolas" panose="020B0609020204030204"/>
            </a:endParaRPr>
          </a:p>
          <a:p>
            <a:pPr marL="965200" indent="0">
              <a:lnSpc>
                <a:spcPts val="1990"/>
              </a:lnSpc>
            </a:pPr>
            <a:r>
              <a:rPr lang="en-US" sz="1600">
                <a:solidFill>
                  <a:srgbClr val="2C3569"/>
                </a:solidFill>
                <a:latin typeface="Consolas" panose="020B0609020204030204"/>
              </a:rPr>
              <a:t>obj</a:t>
            </a:r>
            <a:r>
              <a:rPr lang="en-US" sz="1600">
                <a:solidFill>
                  <a:srgbClr val="6A4735"/>
                </a:solidFill>
                <a:latin typeface="Consolas" panose="020B0609020204030204"/>
              </a:rPr>
              <a:t>.displayStudentDetailsClOl</a:t>
            </a:r>
            <a:r>
              <a:rPr lang="en-US" sz="1600">
                <a:solidFill>
                  <a:srgbClr val="120D18"/>
                </a:solidFill>
                <a:latin typeface="Consolas" panose="020B0609020204030204"/>
              </a:rPr>
              <a:t>, 22, </a:t>
            </a:r>
            <a:r>
              <a:rPr lang="en-US" sz="1600">
                <a:solidFill>
                  <a:srgbClr val="8D202B"/>
                </a:solidFill>
                <a:latin typeface="Consolas" panose="020B0609020204030204"/>
              </a:rPr>
              <a:t>"Alex")</a:t>
            </a:r>
            <a:endParaRPr lang="en-US" sz="1600">
              <a:solidFill>
                <a:srgbClr val="8D202B"/>
              </a:solidFill>
              <a:latin typeface="Consolas" panose="020B0609020204030204"/>
            </a:endParaRPr>
          </a:p>
          <a:p>
            <a:pPr marL="965200" indent="0">
              <a:lnSpc>
                <a:spcPts val="1990"/>
              </a:lnSpc>
            </a:pPr>
            <a:r>
              <a:rPr lang="en-US" sz="1700">
                <a:solidFill>
                  <a:srgbClr val="2C3569"/>
                </a:solidFill>
                <a:latin typeface="Consolas" panose="020B0609020204030204"/>
              </a:rPr>
              <a:t>obj</a:t>
            </a:r>
            <a:r>
              <a:rPr lang="en-US" sz="1700">
                <a:solidFill>
                  <a:srgbClr val="6A4735"/>
                </a:solidFill>
                <a:latin typeface="Consolas" panose="020B0609020204030204"/>
              </a:rPr>
              <a:t>.displayStudentDetails(102, </a:t>
            </a:r>
            <a:r>
              <a:rPr lang="en-US" sz="1700">
                <a:solidFill>
                  <a:srgbClr val="120D18"/>
                </a:solidFill>
                <a:latin typeface="Consolas" panose="020B0609020204030204"/>
              </a:rPr>
              <a:t>23, </a:t>
            </a:r>
            <a:r>
              <a:rPr lang="en-US" sz="1700">
                <a:solidFill>
                  <a:srgbClr val="8D202B"/>
                </a:solidFill>
                <a:latin typeface="Consolas" panose="020B0609020204030204"/>
              </a:rPr>
              <a:t>"Smith"</a:t>
            </a:r>
            <a:endParaRPr lang="en-US" sz="1700">
              <a:solidFill>
                <a:srgbClr val="8D202B"/>
              </a:solidFill>
              <a:latin typeface="Consolas" panose="020B0609020204030204"/>
            </a:endParaRPr>
          </a:p>
        </p:txBody>
      </p:sp>
      <p:sp>
        <p:nvSpPr>
          <p:cNvPr id="4" name="Rectangles 3"/>
          <p:cNvSpPr/>
          <p:nvPr/>
        </p:nvSpPr>
        <p:spPr>
          <a:xfrm>
            <a:off x="1088136" y="6312408"/>
            <a:ext cx="106680" cy="222504"/>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79248" y="2855976"/>
            <a:ext cx="5090160" cy="246888"/>
          </a:xfrm>
          <a:prstGeom prst="rect">
            <a:avLst/>
          </a:prstGeom>
        </p:spPr>
        <p:txBody>
          <a:bodyPr wrap="none" lIns="0" tIns="0" rIns="0" bIns="0">
            <a:noAutofit/>
          </a:bodyPr>
          <a:p>
            <a:pPr indent="0"/>
            <a:r>
              <a:rPr lang="en-US" sz="1600">
                <a:solidFill>
                  <a:srgbClr val="2C3569"/>
                </a:solidFill>
                <a:latin typeface="Consolas" panose="020B0609020204030204"/>
              </a:rPr>
              <a:t>age,</a:t>
            </a:r>
            <a:r>
              <a:rPr lang="en-US" sz="1600">
                <a:solidFill>
                  <a:srgbClr val="130ECE"/>
                </a:solidFill>
                <a:latin typeface="Consolas" panose="020B0609020204030204"/>
              </a:rPr>
              <a:t>string </a:t>
            </a:r>
            <a:r>
              <a:rPr lang="en-US" sz="1600">
                <a:solidFill>
                  <a:srgbClr val="2C3569"/>
                </a:solidFill>
                <a:latin typeface="Consolas" panose="020B0609020204030204"/>
              </a:rPr>
              <a:t>name,</a:t>
            </a:r>
            <a:r>
              <a:rPr lang="en-US" sz="1600">
                <a:solidFill>
                  <a:srgbClr val="130ECE"/>
                </a:solidFill>
                <a:latin typeface="Consolas" panose="020B0609020204030204"/>
              </a:rPr>
              <a:t>string </a:t>
            </a:r>
            <a:r>
              <a:rPr lang="en-US" sz="1600">
                <a:solidFill>
                  <a:srgbClr val="632940"/>
                </a:solidFill>
                <a:latin typeface="Consolas" panose="020B0609020204030204"/>
              </a:rPr>
              <a:t>branch="Mechanical")</a:t>
            </a:r>
            <a:endParaRPr lang="en-US" sz="1600">
              <a:solidFill>
                <a:srgbClr val="632940"/>
              </a:solidFill>
              <a:latin typeface="Consolas" panose="020B0609020204030204"/>
            </a:endParaRPr>
          </a:p>
        </p:txBody>
      </p:sp>
      <p:sp>
        <p:nvSpPr>
          <p:cNvPr id="3" name="Rectangles 2"/>
          <p:cNvSpPr/>
          <p:nvPr/>
        </p:nvSpPr>
        <p:spPr>
          <a:xfrm>
            <a:off x="1374648" y="3438144"/>
            <a:ext cx="3267456" cy="231648"/>
          </a:xfrm>
          <a:prstGeom prst="rect">
            <a:avLst/>
          </a:prstGeom>
        </p:spPr>
        <p:txBody>
          <a:bodyPr wrap="none" lIns="0" tIns="0" rIns="0" bIns="0">
            <a:noAutofit/>
          </a:bodyPr>
          <a:p>
            <a:pPr indent="0" algn="r">
              <a:spcAft>
                <a:spcPts val="840"/>
              </a:spcAft>
            </a:pPr>
            <a:r>
              <a:rPr lang="en-US" sz="1400">
                <a:solidFill>
                  <a:srgbClr val="6E2F9E"/>
                </a:solidFill>
                <a:latin typeface="Calibri" panose="020F0502020204030204"/>
              </a:rPr>
              <a:t>EE3 </a:t>
            </a:r>
            <a:r>
              <a:rPr lang="en-US" sz="1400">
                <a:solidFill>
                  <a:srgbClr val="332F38"/>
                </a:solidFill>
                <a:latin typeface="Calibri" panose="020F0502020204030204"/>
              </a:rPr>
              <a:t>Microsoft Visual Studio Debug Console</a:t>
            </a:r>
            <a:endParaRPr lang="en-US" sz="1400">
              <a:solidFill>
                <a:srgbClr val="332F38"/>
              </a:solidFill>
              <a:latin typeface="Calibri" panose="020F0502020204030204"/>
            </a:endParaRPr>
          </a:p>
        </p:txBody>
      </p:sp>
      <p:sp>
        <p:nvSpPr>
          <p:cNvPr id="4" name="Rectangles 3"/>
          <p:cNvSpPr/>
          <p:nvPr/>
        </p:nvSpPr>
        <p:spPr>
          <a:xfrm>
            <a:off x="1264920" y="3782568"/>
            <a:ext cx="2554224" cy="1810512"/>
          </a:xfrm>
          <a:prstGeom prst="rect">
            <a:avLst/>
          </a:prstGeom>
          <a:solidFill>
            <a:srgbClr val="000000"/>
          </a:solidFill>
        </p:spPr>
        <p:txBody>
          <a:bodyPr lIns="0" tIns="0" rIns="0" bIns="0">
            <a:noAutofit/>
          </a:bodyPr>
          <a:p>
            <a:pPr indent="0">
              <a:lnSpc>
                <a:spcPts val="1800"/>
              </a:lnSpc>
              <a:spcBef>
                <a:spcPts val="840"/>
              </a:spcBef>
            </a:pPr>
            <a:r>
              <a:rPr lang="en-US" sz="1500" spc="-50">
                <a:solidFill>
                  <a:srgbClr val="BDBEBC"/>
                </a:solidFill>
                <a:latin typeface="Consolas" panose="020B0609020204030204"/>
              </a:rPr>
              <a:t>Roll No:101</a:t>
            </a:r>
            <a:endParaRPr lang="en-US" sz="1500" spc="-50">
              <a:solidFill>
                <a:srgbClr val="BDBEBC"/>
              </a:solidFill>
              <a:latin typeface="Consolas" panose="020B0609020204030204"/>
            </a:endParaRPr>
          </a:p>
          <a:p>
            <a:pPr indent="0">
              <a:lnSpc>
                <a:spcPts val="1800"/>
              </a:lnSpc>
            </a:pPr>
            <a:r>
              <a:rPr lang="en-US" sz="1500" spc="-50">
                <a:solidFill>
                  <a:srgbClr val="BDBEBC"/>
                </a:solidFill>
                <a:latin typeface="Consolas" panose="020B0609020204030204"/>
              </a:rPr>
              <a:t>Age :22</a:t>
            </a:r>
            <a:endParaRPr lang="en-US" sz="1500" spc="-50">
              <a:solidFill>
                <a:srgbClr val="BDBEBC"/>
              </a:solidFill>
              <a:latin typeface="Consolas" panose="020B0609020204030204"/>
            </a:endParaRPr>
          </a:p>
          <a:p>
            <a:pPr indent="0">
              <a:lnSpc>
                <a:spcPts val="1800"/>
              </a:lnSpc>
            </a:pPr>
            <a:r>
              <a:rPr lang="en-US" sz="1500" spc="-50">
                <a:solidFill>
                  <a:srgbClr val="BDBEBC"/>
                </a:solidFill>
                <a:latin typeface="Consolas" panose="020B0609020204030204"/>
              </a:rPr>
              <a:t>Name: Alex</a:t>
            </a:r>
            <a:endParaRPr lang="en-US" sz="1500" spc="-50">
              <a:solidFill>
                <a:srgbClr val="BDBEBC"/>
              </a:solidFill>
              <a:latin typeface="Consolas" panose="020B0609020204030204"/>
            </a:endParaRPr>
          </a:p>
          <a:p>
            <a:pPr indent="0">
              <a:lnSpc>
                <a:spcPts val="1800"/>
              </a:lnSpc>
            </a:pPr>
            <a:r>
              <a:rPr lang="en-US" sz="1500" spc="-50">
                <a:solidFill>
                  <a:srgbClr val="BDBEBC"/>
                </a:solidFill>
                <a:latin typeface="Consolas" panose="020B0609020204030204"/>
              </a:rPr>
              <a:t>Branch :Mechanical</a:t>
            </a:r>
            <a:endParaRPr lang="en-US" sz="1500" spc="-50">
              <a:solidFill>
                <a:srgbClr val="BDBEBC"/>
              </a:solidFill>
              <a:latin typeface="Consolas" panose="020B0609020204030204"/>
            </a:endParaRPr>
          </a:p>
          <a:p>
            <a:pPr indent="0">
              <a:lnSpc>
                <a:spcPts val="1800"/>
              </a:lnSpc>
            </a:pPr>
            <a:r>
              <a:rPr lang="en-US" sz="1500" spc="-50">
                <a:solidFill>
                  <a:srgbClr val="BDBEBC"/>
                </a:solidFill>
                <a:latin typeface="Consolas" panose="020B0609020204030204"/>
              </a:rPr>
              <a:t>Roll No:102</a:t>
            </a:r>
            <a:endParaRPr lang="en-US" sz="1500" spc="-50">
              <a:solidFill>
                <a:srgbClr val="BDBEBC"/>
              </a:solidFill>
              <a:latin typeface="Consolas" panose="020B0609020204030204"/>
            </a:endParaRPr>
          </a:p>
          <a:p>
            <a:pPr indent="0">
              <a:lnSpc>
                <a:spcPts val="1800"/>
              </a:lnSpc>
            </a:pPr>
            <a:r>
              <a:rPr lang="en-US" sz="1500" spc="-50">
                <a:solidFill>
                  <a:srgbClr val="BDBEBC"/>
                </a:solidFill>
                <a:latin typeface="Consolas" panose="020B0609020204030204"/>
              </a:rPr>
              <a:t>Age :23</a:t>
            </a:r>
            <a:endParaRPr lang="en-US" sz="1500" spc="-50">
              <a:solidFill>
                <a:srgbClr val="BDBEBC"/>
              </a:solidFill>
              <a:latin typeface="Consolas" panose="020B0609020204030204"/>
            </a:endParaRPr>
          </a:p>
          <a:p>
            <a:pPr indent="0">
              <a:lnSpc>
                <a:spcPts val="1800"/>
              </a:lnSpc>
            </a:pPr>
            <a:r>
              <a:rPr lang="en-US" sz="1500" spc="-50">
                <a:solidFill>
                  <a:srgbClr val="BDBEBC"/>
                </a:solidFill>
                <a:latin typeface="Consolas" panose="020B0609020204030204"/>
              </a:rPr>
              <a:t>Name: Smith</a:t>
            </a:r>
            <a:endParaRPr lang="en-US" sz="1500" spc="-50">
              <a:solidFill>
                <a:srgbClr val="BDBEBC"/>
              </a:solidFill>
              <a:latin typeface="Consolas" panose="020B0609020204030204"/>
            </a:endParaRPr>
          </a:p>
          <a:p>
            <a:pPr indent="0">
              <a:lnSpc>
                <a:spcPts val="1800"/>
              </a:lnSpc>
              <a:spcAft>
                <a:spcPts val="2520"/>
              </a:spcAft>
            </a:pPr>
            <a:r>
              <a:rPr lang="en-US" sz="1500" spc="-50">
                <a:solidFill>
                  <a:srgbClr val="BDBEBC"/>
                </a:solidFill>
                <a:latin typeface="Consolas" panose="020B0609020204030204"/>
              </a:rPr>
              <a:t>Branch :Computer Science</a:t>
            </a:r>
            <a:endParaRPr lang="en-US" sz="1500" spc="-50">
              <a:solidFill>
                <a:srgbClr val="BDBEBC"/>
              </a:solidFill>
              <a:latin typeface="Consolas" panose="020B0609020204030204"/>
            </a:endParaRPr>
          </a:p>
        </p:txBody>
      </p:sp>
      <p:sp>
        <p:nvSpPr>
          <p:cNvPr id="5" name="Rectangles 4"/>
          <p:cNvSpPr/>
          <p:nvPr/>
        </p:nvSpPr>
        <p:spPr>
          <a:xfrm>
            <a:off x="213360" y="6059424"/>
            <a:ext cx="2334768" cy="246888"/>
          </a:xfrm>
          <a:prstGeom prst="rect">
            <a:avLst/>
          </a:prstGeom>
        </p:spPr>
        <p:txBody>
          <a:bodyPr wrap="none" lIns="0" tIns="0" rIns="0" bIns="0">
            <a:noAutofit/>
          </a:bodyPr>
          <a:p>
            <a:pPr indent="0">
              <a:spcBef>
                <a:spcPts val="2520"/>
              </a:spcBef>
            </a:pPr>
            <a:r>
              <a:rPr lang="en-US" sz="1600">
                <a:solidFill>
                  <a:srgbClr val="8D202B"/>
                </a:solidFill>
                <a:latin typeface="Consolas" panose="020B0609020204030204"/>
              </a:rPr>
              <a:t>"Computer Science");</a:t>
            </a:r>
            <a:endParaRPr lang="en-US" sz="1600">
              <a:solidFill>
                <a:srgbClr val="8D202B"/>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005584" cy="420624"/>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929640" y="1639824"/>
            <a:ext cx="10488168" cy="3794760"/>
          </a:xfrm>
          <a:prstGeom prst="rect">
            <a:avLst/>
          </a:prstGeom>
        </p:spPr>
        <p:txBody>
          <a:bodyPr lIns="0" tIns="0" rIns="0" bIns="0">
            <a:noAutofit/>
          </a:bodyPr>
          <a:p>
            <a:pPr marL="241300" indent="-241300" algn="just">
              <a:spcAft>
                <a:spcPts val="1260"/>
              </a:spcAft>
            </a:pPr>
            <a:r>
              <a:rPr lang="en-US" sz="2600" b="1">
                <a:solidFill>
                  <a:srgbClr val="00AD50"/>
                </a:solidFill>
                <a:latin typeface="Calibri" panose="020F0502020204030204"/>
              </a:rPr>
              <a:t>Named and positional parameters</a:t>
            </a:r>
            <a:endParaRPr lang="en-US" sz="2600" b="1">
              <a:solidFill>
                <a:srgbClr val="00AD50"/>
              </a:solidFill>
              <a:latin typeface="Calibri" panose="020F0502020204030204"/>
            </a:endParaRPr>
          </a:p>
          <a:p>
            <a:pPr marL="241300" indent="-241300" algn="just">
              <a:lnSpc>
                <a:spcPts val="3025"/>
              </a:lnSpc>
              <a:spcAft>
                <a:spcPts val="420"/>
              </a:spcAft>
            </a:pPr>
            <a:r>
              <a:rPr lang="en-US" sz="2600">
                <a:latin typeface="Calibri" panose="020F0502020204030204"/>
              </a:rPr>
              <a:t>•Generally, while calling the method we need to pass all the method arguments in the </a:t>
            </a:r>
            <a:r>
              <a:rPr lang="en-US" sz="2600">
                <a:solidFill>
                  <a:srgbClr val="FC0000"/>
                </a:solidFill>
                <a:latin typeface="Calibri" panose="020F0502020204030204"/>
              </a:rPr>
              <a:t>same sequence of parameters </a:t>
            </a:r>
            <a:r>
              <a:rPr lang="en-US" sz="2600">
                <a:latin typeface="Calibri" panose="020F0502020204030204"/>
              </a:rPr>
              <a:t>in the method definition.</a:t>
            </a:r>
            <a:endParaRPr lang="en-US" sz="2600">
              <a:latin typeface="Calibri" panose="020F0502020204030204"/>
            </a:endParaRPr>
          </a:p>
          <a:p>
            <a:pPr marL="241300" indent="-241300" algn="just">
              <a:lnSpc>
                <a:spcPts val="3025"/>
              </a:lnSpc>
              <a:spcAft>
                <a:spcPts val="420"/>
              </a:spcAft>
            </a:pPr>
            <a:r>
              <a:rPr lang="en-US" sz="2600">
                <a:latin typeface="Calibri" panose="020F0502020204030204"/>
              </a:rPr>
              <a:t>• If we use named parameters, </a:t>
            </a:r>
            <a:r>
              <a:rPr lang="en-US" sz="2600">
                <a:solidFill>
                  <a:srgbClr val="FC0000"/>
                </a:solidFill>
                <a:latin typeface="Calibri" panose="020F0502020204030204"/>
              </a:rPr>
              <a:t>we don't need to worry about the order </a:t>
            </a:r>
            <a:r>
              <a:rPr lang="en-US" sz="2600">
                <a:latin typeface="Calibri" panose="020F0502020204030204"/>
              </a:rPr>
              <a:t>or </a:t>
            </a:r>
            <a:r>
              <a:rPr lang="en-US" sz="2600">
                <a:solidFill>
                  <a:srgbClr val="FC0000"/>
                </a:solidFill>
                <a:latin typeface="Calibri" panose="020F0502020204030204"/>
              </a:rPr>
              <a:t>sequence </a:t>
            </a:r>
            <a:r>
              <a:rPr lang="en-US" sz="2600">
                <a:latin typeface="Calibri" panose="020F0502020204030204"/>
              </a:rPr>
              <a:t>of </a:t>
            </a:r>
            <a:r>
              <a:rPr lang="en-US" sz="2600">
                <a:solidFill>
                  <a:srgbClr val="FC0000"/>
                </a:solidFill>
                <a:latin typeface="Calibri" panose="020F0502020204030204"/>
              </a:rPr>
              <a:t>parameters </a:t>
            </a:r>
            <a:r>
              <a:rPr lang="en-US" sz="2600">
                <a:latin typeface="Calibri" panose="020F0502020204030204"/>
              </a:rPr>
              <a:t>while </a:t>
            </a:r>
            <a:r>
              <a:rPr lang="en-US" sz="2600">
                <a:solidFill>
                  <a:srgbClr val="FC0000"/>
                </a:solidFill>
                <a:latin typeface="Calibri" panose="020F0502020204030204"/>
              </a:rPr>
              <a:t>calling </a:t>
            </a:r>
            <a:r>
              <a:rPr lang="en-US" sz="2600">
                <a:latin typeface="Calibri" panose="020F0502020204030204"/>
              </a:rPr>
              <a:t>the method.</a:t>
            </a:r>
            <a:endParaRPr lang="en-US" sz="2600">
              <a:latin typeface="Calibri" panose="020F0502020204030204"/>
            </a:endParaRPr>
          </a:p>
          <a:p>
            <a:pPr marL="241300" indent="-241300" algn="just">
              <a:lnSpc>
                <a:spcPts val="3025"/>
              </a:lnSpc>
            </a:pPr>
            <a:r>
              <a:rPr lang="en-US" sz="2600">
                <a:latin typeface="Calibri" panose="020F0502020204030204"/>
              </a:rPr>
              <a:t>•In named parameters, the </a:t>
            </a:r>
            <a:r>
              <a:rPr lang="en-US" sz="2600">
                <a:solidFill>
                  <a:srgbClr val="FC0000"/>
                </a:solidFill>
                <a:latin typeface="Calibri" panose="020F0502020204030204"/>
              </a:rPr>
              <a:t>parameter values </a:t>
            </a:r>
            <a:r>
              <a:rPr lang="en-US" sz="2600">
                <a:latin typeface="Calibri" panose="020F0502020204030204"/>
              </a:rPr>
              <a:t>will </a:t>
            </a:r>
            <a:r>
              <a:rPr lang="en-US" sz="2600">
                <a:solidFill>
                  <a:srgbClr val="FC0000"/>
                </a:solidFill>
                <a:latin typeface="Calibri" panose="020F0502020204030204"/>
              </a:rPr>
              <a:t>map </a:t>
            </a:r>
            <a:r>
              <a:rPr lang="en-US" sz="2600">
                <a:latin typeface="Calibri" panose="020F0502020204030204"/>
              </a:rPr>
              <a:t>to the </a:t>
            </a:r>
            <a:r>
              <a:rPr lang="en-US" sz="2600">
                <a:solidFill>
                  <a:srgbClr val="FC0000"/>
                </a:solidFill>
                <a:latin typeface="Calibri" panose="020F0502020204030204"/>
              </a:rPr>
              <a:t>right parameter based </a:t>
            </a:r>
            <a:r>
              <a:rPr lang="en-US" sz="2600">
                <a:latin typeface="Calibri" panose="020F0502020204030204"/>
              </a:rPr>
              <a:t>on the </a:t>
            </a:r>
            <a:r>
              <a:rPr lang="en-US" sz="2600">
                <a:solidFill>
                  <a:srgbClr val="FC0000"/>
                </a:solidFill>
                <a:latin typeface="Calibri" panose="020F0502020204030204"/>
              </a:rPr>
              <a:t>parameter name. </a:t>
            </a:r>
            <a:r>
              <a:rPr lang="en-US" sz="2600">
                <a:latin typeface="Calibri" panose="020F0502020204030204"/>
              </a:rPr>
              <a:t>So, while calling the methods, we can </a:t>
            </a:r>
            <a:r>
              <a:rPr lang="en-US" sz="2600">
                <a:solidFill>
                  <a:srgbClr val="FC0000"/>
                </a:solidFill>
                <a:latin typeface="Calibri" panose="020F0502020204030204"/>
              </a:rPr>
              <a:t>send the parameters in any sequence </a:t>
            </a:r>
            <a:r>
              <a:rPr lang="en-US" sz="2600">
                <a:latin typeface="Calibri" panose="020F0502020204030204"/>
              </a:rPr>
              <a:t>or </a:t>
            </a:r>
            <a:r>
              <a:rPr lang="en-US" sz="2600">
                <a:solidFill>
                  <a:srgbClr val="FC0000"/>
                </a:solidFill>
                <a:latin typeface="Calibri" panose="020F0502020204030204"/>
              </a:rPr>
              <a:t>order</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8096250" y="3873500"/>
            <a:ext cx="863600" cy="527050"/>
          </a:xfrm>
          <a:prstGeom prst="rect">
            <a:avLst/>
          </a:prstGeom>
        </p:spPr>
      </p:pic>
      <p:pic>
        <p:nvPicPr>
          <p:cNvPr id="3" name="Picture 2"/>
          <p:cNvPicPr>
            <a:picLocks noChangeAspect="1"/>
          </p:cNvPicPr>
          <p:nvPr/>
        </p:nvPicPr>
        <p:blipFill>
          <a:blip r:embed="rId2"/>
          <a:stretch>
            <a:fillRect/>
          </a:stretch>
        </p:blipFill>
        <p:spPr>
          <a:xfrm>
            <a:off x="9912350" y="3873500"/>
            <a:ext cx="857250" cy="527050"/>
          </a:xfrm>
          <a:prstGeom prst="rect">
            <a:avLst/>
          </a:prstGeom>
        </p:spPr>
      </p:pic>
      <p:sp>
        <p:nvSpPr>
          <p:cNvPr id="4" name="Rectangles 3"/>
          <p:cNvSpPr/>
          <p:nvPr/>
        </p:nvSpPr>
        <p:spPr>
          <a:xfrm>
            <a:off x="784225" y="466725"/>
            <a:ext cx="1974850" cy="387350"/>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5" name="Rectangles 4"/>
          <p:cNvSpPr/>
          <p:nvPr/>
        </p:nvSpPr>
        <p:spPr>
          <a:xfrm>
            <a:off x="758825" y="1038225"/>
            <a:ext cx="4984750" cy="304800"/>
          </a:xfrm>
          <a:prstGeom prst="rect">
            <a:avLst/>
          </a:prstGeom>
        </p:spPr>
        <p:txBody>
          <a:bodyPr wrap="none" lIns="0" tIns="0" rIns="0" bIns="0">
            <a:noAutofit/>
          </a:bodyPr>
          <a:p>
            <a:pPr indent="0">
              <a:spcAft>
                <a:spcPts val="1260"/>
              </a:spcAft>
            </a:pPr>
            <a:r>
              <a:rPr lang="en-US" sz="2600" b="1">
                <a:solidFill>
                  <a:srgbClr val="00AD50"/>
                </a:solidFill>
                <a:latin typeface="Calibri" panose="020F0502020204030204"/>
              </a:rPr>
              <a:t>Named and positional parameters</a:t>
            </a:r>
            <a:endParaRPr lang="en-US" sz="2600" b="1">
              <a:solidFill>
                <a:srgbClr val="00AD50"/>
              </a:solidFill>
              <a:latin typeface="Calibri" panose="020F0502020204030204"/>
            </a:endParaRPr>
          </a:p>
        </p:txBody>
      </p:sp>
      <p:sp>
        <p:nvSpPr>
          <p:cNvPr id="6" name="Rectangles 5"/>
          <p:cNvSpPr/>
          <p:nvPr/>
        </p:nvSpPr>
        <p:spPr>
          <a:xfrm>
            <a:off x="650875" y="1546225"/>
            <a:ext cx="1689100" cy="222250"/>
          </a:xfrm>
          <a:prstGeom prst="rect">
            <a:avLst/>
          </a:prstGeom>
        </p:spPr>
        <p:txBody>
          <a:bodyPr wrap="none" lIns="0" tIns="0" rIns="0" bIns="0">
            <a:noAutofit/>
          </a:bodyPr>
          <a:p>
            <a:pPr indent="0">
              <a:lnSpc>
                <a:spcPts val="2450"/>
              </a:lnSpc>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p:txBody>
      </p:sp>
      <p:sp>
        <p:nvSpPr>
          <p:cNvPr id="7" name="Rectangles 6"/>
          <p:cNvSpPr/>
          <p:nvPr/>
        </p:nvSpPr>
        <p:spPr>
          <a:xfrm>
            <a:off x="663575" y="1812925"/>
            <a:ext cx="82550" cy="209550"/>
          </a:xfrm>
          <a:prstGeom prst="rect">
            <a:avLst/>
          </a:prstGeom>
        </p:spPr>
        <p:txBody>
          <a:bodyPr wrap="none" lIns="0" tIns="0" rIns="0" bIns="0">
            <a:noAutofit/>
          </a:bodyPr>
          <a:p>
            <a:pPr indent="0">
              <a:lnSpc>
                <a:spcPts val="2450"/>
              </a:lnSpc>
            </a:pPr>
            <a:r>
              <a:rPr lang="en-US" sz="2600">
                <a:latin typeface="Calibri" panose="020F0502020204030204"/>
              </a:rPr>
              <a:t>{</a:t>
            </a:r>
            <a:endParaRPr lang="en-US" sz="2600">
              <a:latin typeface="Calibri" panose="020F0502020204030204"/>
            </a:endParaRPr>
          </a:p>
        </p:txBody>
      </p:sp>
      <p:sp>
        <p:nvSpPr>
          <p:cNvPr id="8" name="Rectangles 7"/>
          <p:cNvSpPr/>
          <p:nvPr/>
        </p:nvSpPr>
        <p:spPr>
          <a:xfrm>
            <a:off x="1171575" y="2092325"/>
            <a:ext cx="584200" cy="95250"/>
          </a:xfrm>
          <a:prstGeom prst="rect">
            <a:avLst/>
          </a:prstGeom>
        </p:spPr>
        <p:txBody>
          <a:bodyPr wrap="none" lIns="0" tIns="0" rIns="0" bIns="0">
            <a:noAutofit/>
          </a:bodyPr>
          <a:p>
            <a:pPr indent="0"/>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p:txBody>
      </p:sp>
      <p:sp>
        <p:nvSpPr>
          <p:cNvPr id="9" name="Rectangles 8"/>
          <p:cNvSpPr/>
          <p:nvPr/>
        </p:nvSpPr>
        <p:spPr>
          <a:xfrm>
            <a:off x="1181100" y="2244725"/>
            <a:ext cx="10083800" cy="234950"/>
          </a:xfrm>
          <a:prstGeom prst="rect">
            <a:avLst/>
          </a:prstGeom>
        </p:spPr>
        <p:txBody>
          <a:bodyPr wrap="none" lIns="0" tIns="0" rIns="0" bIns="0">
            <a:noAutofit/>
          </a:bodyPr>
          <a:p>
            <a:pPr indent="0">
              <a:lnSpc>
                <a:spcPts val="2425"/>
              </a:lnSpc>
            </a:pPr>
            <a:r>
              <a:rPr lang="en-US" sz="1800">
                <a:solidFill>
                  <a:srgbClr val="130ECE"/>
                </a:solidFill>
                <a:latin typeface="Consolas" panose="020B0609020204030204"/>
              </a:rPr>
              <a:t>public void </a:t>
            </a:r>
            <a:r>
              <a:rPr lang="en-US" sz="1800">
                <a:solidFill>
                  <a:srgbClr val="6A4735"/>
                </a:solidFill>
                <a:latin typeface="Consolas" panose="020B0609020204030204"/>
              </a:rPr>
              <a:t>displayStudentDetailsCint </a:t>
            </a:r>
            <a:r>
              <a:rPr lang="en-US" sz="1800">
                <a:solidFill>
                  <a:srgbClr val="312694"/>
                </a:solidFill>
                <a:latin typeface="Consolas" panose="020B0609020204030204"/>
              </a:rPr>
              <a:t>roll,int </a:t>
            </a:r>
            <a:r>
              <a:rPr lang="en-US" sz="1800">
                <a:solidFill>
                  <a:srgbClr val="2C3569"/>
                </a:solidFill>
                <a:latin typeface="Consolas" panose="020B0609020204030204"/>
              </a:rPr>
              <a:t>age,</a:t>
            </a:r>
            <a:r>
              <a:rPr lang="en-US" sz="1800">
                <a:solidFill>
                  <a:srgbClr val="130ECE"/>
                </a:solidFill>
                <a:latin typeface="Consolas" panose="020B0609020204030204"/>
              </a:rPr>
              <a:t>string </a:t>
            </a:r>
            <a:r>
              <a:rPr lang="en-US" sz="1800">
                <a:solidFill>
                  <a:srgbClr val="2C3569"/>
                </a:solidFill>
                <a:latin typeface="Consolas" panose="020B0609020204030204"/>
              </a:rPr>
              <a:t>name,</a:t>
            </a:r>
            <a:r>
              <a:rPr lang="en-US" sz="1800">
                <a:solidFill>
                  <a:srgbClr val="130ECE"/>
                </a:solidFill>
                <a:latin typeface="Consolas" panose="020B0609020204030204"/>
              </a:rPr>
              <a:t>string </a:t>
            </a:r>
            <a:r>
              <a:rPr lang="en-US" sz="1800">
                <a:solidFill>
                  <a:srgbClr val="2C3569"/>
                </a:solidFill>
                <a:latin typeface="Consolas" panose="020B0609020204030204"/>
              </a:rPr>
              <a:t>branch)</a:t>
            </a:r>
            <a:endParaRPr lang="en-US" sz="1800">
              <a:solidFill>
                <a:srgbClr val="2C3569"/>
              </a:solidFill>
              <a:latin typeface="Consolas" panose="020B0609020204030204"/>
            </a:endParaRPr>
          </a:p>
        </p:txBody>
      </p:sp>
      <p:sp>
        <p:nvSpPr>
          <p:cNvPr id="10" name="Rectangles 9"/>
          <p:cNvSpPr/>
          <p:nvPr/>
        </p:nvSpPr>
        <p:spPr>
          <a:xfrm>
            <a:off x="1190625" y="2527300"/>
            <a:ext cx="79375" cy="206375"/>
          </a:xfrm>
          <a:prstGeom prst="rect">
            <a:avLst/>
          </a:prstGeom>
        </p:spPr>
        <p:txBody>
          <a:bodyPr wrap="none" lIns="0" tIns="0" rIns="0" bIns="0">
            <a:noAutofit/>
          </a:bodyPr>
          <a:p>
            <a:pPr indent="0">
              <a:lnSpc>
                <a:spcPts val="2425"/>
              </a:lnSpc>
            </a:pPr>
            <a:r>
              <a:rPr lang="en-US" sz="2600">
                <a:latin typeface="Calibri" panose="020F0502020204030204"/>
              </a:rPr>
              <a:t>{</a:t>
            </a:r>
            <a:endParaRPr lang="en-US" sz="2600">
              <a:latin typeface="Calibri" panose="020F0502020204030204"/>
            </a:endParaRPr>
          </a:p>
        </p:txBody>
      </p:sp>
      <p:sp>
        <p:nvSpPr>
          <p:cNvPr id="11" name="Rectangles 10"/>
          <p:cNvSpPr/>
          <p:nvPr/>
        </p:nvSpPr>
        <p:spPr>
          <a:xfrm>
            <a:off x="1698625" y="2813050"/>
            <a:ext cx="4806950" cy="225425"/>
          </a:xfrm>
          <a:prstGeom prst="rect">
            <a:avLst/>
          </a:prstGeom>
        </p:spPr>
        <p:txBody>
          <a:bodyPr wrap="none" lIns="0" tIns="0" rIns="0" bIns="0">
            <a:noAutofit/>
          </a:bodyPr>
          <a:p>
            <a:pPr indent="0">
              <a:lnSpc>
                <a:spcPts val="2225"/>
              </a:lnSpc>
            </a:pPr>
            <a:r>
              <a:rPr lang="en-US" sz="1800">
                <a:solidFill>
                  <a:srgbClr val="408EA2"/>
                </a:solidFill>
                <a:latin typeface="Consolas" panose="020B0609020204030204"/>
              </a:rPr>
              <a:t>Console</a:t>
            </a:r>
            <a:r>
              <a:rPr lang="en-US" sz="1800">
                <a:latin typeface="Consolas" panose="020B0609020204030204"/>
              </a:rPr>
              <a:t>.</a:t>
            </a:r>
            <a:r>
              <a:rPr lang="en-US" sz="1800">
                <a:solidFill>
                  <a:srgbClr val="6A4735"/>
                </a:solidFill>
                <a:latin typeface="Consolas" panose="020B0609020204030204"/>
              </a:rPr>
              <a:t>WriteLine("Roll </a:t>
            </a:r>
            <a:r>
              <a:rPr lang="en-US" sz="1800">
                <a:solidFill>
                  <a:srgbClr val="8D202B"/>
                </a:solidFill>
                <a:latin typeface="Consolas" panose="020B0609020204030204"/>
              </a:rPr>
              <a:t>No:" </a:t>
            </a:r>
            <a:r>
              <a:rPr lang="en-US" sz="1800">
                <a:latin typeface="Consolas" panose="020B0609020204030204"/>
              </a:rPr>
              <a:t>+ </a:t>
            </a:r>
            <a:r>
              <a:rPr lang="en-US" sz="1800">
                <a:solidFill>
                  <a:srgbClr val="2C3569"/>
                </a:solidFill>
                <a:latin typeface="Consolas" panose="020B0609020204030204"/>
              </a:rPr>
              <a:t>roll);</a:t>
            </a:r>
            <a:endParaRPr lang="en-US" sz="1800">
              <a:solidFill>
                <a:srgbClr val="2C3569"/>
              </a:solidFill>
              <a:latin typeface="Consolas" panose="020B0609020204030204"/>
            </a:endParaRPr>
          </a:p>
        </p:txBody>
      </p:sp>
      <p:sp>
        <p:nvSpPr>
          <p:cNvPr id="12" name="Rectangles 11"/>
          <p:cNvSpPr/>
          <p:nvPr/>
        </p:nvSpPr>
        <p:spPr>
          <a:xfrm>
            <a:off x="1698625" y="3095625"/>
            <a:ext cx="4283075" cy="234950"/>
          </a:xfrm>
          <a:prstGeom prst="rect">
            <a:avLst/>
          </a:prstGeom>
        </p:spPr>
        <p:txBody>
          <a:bodyPr wrap="none" lIns="0" tIns="0" rIns="0" bIns="0">
            <a:noAutofit/>
          </a:bodyPr>
          <a:p>
            <a:pPr indent="0">
              <a:lnSpc>
                <a:spcPts val="2225"/>
              </a:lnSpc>
            </a:pPr>
            <a:r>
              <a:rPr lang="en-US" sz="1800">
                <a:solidFill>
                  <a:srgbClr val="408EA2"/>
                </a:solidFill>
                <a:latin typeface="Consolas" panose="020B0609020204030204"/>
              </a:rPr>
              <a:t>Console</a:t>
            </a:r>
            <a:r>
              <a:rPr lang="en-US" sz="1800">
                <a:solidFill>
                  <a:srgbClr val="6A4735"/>
                </a:solidFill>
                <a:latin typeface="Consolas" panose="020B0609020204030204"/>
              </a:rPr>
              <a:t>.WriteLineC'Age </a:t>
            </a:r>
            <a:r>
              <a:rPr lang="en-US" sz="1800">
                <a:solidFill>
                  <a:srgbClr val="8D202B"/>
                </a:solidFill>
                <a:latin typeface="Consolas" panose="020B0609020204030204"/>
              </a:rPr>
              <a:t>:" </a:t>
            </a:r>
            <a:r>
              <a:rPr lang="en-US" sz="1800">
                <a:latin typeface="Consolas" panose="020B0609020204030204"/>
              </a:rPr>
              <a:t>+ </a:t>
            </a:r>
            <a:r>
              <a:rPr lang="en-US" sz="1800">
                <a:solidFill>
                  <a:srgbClr val="2C3569"/>
                </a:solidFill>
                <a:latin typeface="Consolas" panose="020B0609020204030204"/>
              </a:rPr>
              <a:t>age);</a:t>
            </a:r>
            <a:endParaRPr lang="en-US" sz="1800">
              <a:solidFill>
                <a:srgbClr val="2C3569"/>
              </a:solidFill>
              <a:latin typeface="Consolas" panose="020B0609020204030204"/>
            </a:endParaRPr>
          </a:p>
        </p:txBody>
      </p:sp>
      <p:sp>
        <p:nvSpPr>
          <p:cNvPr id="13" name="Rectangles 12"/>
          <p:cNvSpPr/>
          <p:nvPr/>
        </p:nvSpPr>
        <p:spPr>
          <a:xfrm>
            <a:off x="1698625" y="3378200"/>
            <a:ext cx="4546600" cy="228600"/>
          </a:xfrm>
          <a:prstGeom prst="rect">
            <a:avLst/>
          </a:prstGeom>
        </p:spPr>
        <p:txBody>
          <a:bodyPr wrap="none" lIns="0" tIns="0" rIns="0" bIns="0">
            <a:noAutofit/>
          </a:bodyPr>
          <a:p>
            <a:pPr indent="0">
              <a:lnSpc>
                <a:spcPts val="2225"/>
              </a:lnSpc>
            </a:pPr>
            <a:r>
              <a:rPr lang="en-US" sz="1800">
                <a:solidFill>
                  <a:srgbClr val="408EA2"/>
                </a:solidFill>
                <a:latin typeface="Consolas" panose="020B0609020204030204"/>
              </a:rPr>
              <a:t>Console</a:t>
            </a:r>
            <a:r>
              <a:rPr lang="en-US" sz="1800">
                <a:latin typeface="Consolas" panose="020B0609020204030204"/>
              </a:rPr>
              <a:t>.</a:t>
            </a:r>
            <a:r>
              <a:rPr lang="en-US" sz="1800">
                <a:solidFill>
                  <a:srgbClr val="6A4735"/>
                </a:solidFill>
                <a:latin typeface="Consolas" panose="020B0609020204030204"/>
              </a:rPr>
              <a:t>WriteLineC'Name</a:t>
            </a:r>
            <a:r>
              <a:rPr lang="en-US" sz="1800">
                <a:solidFill>
                  <a:srgbClr val="8D202B"/>
                </a:solidFill>
                <a:latin typeface="Consolas" panose="020B0609020204030204"/>
              </a:rPr>
              <a:t>: " </a:t>
            </a:r>
            <a:r>
              <a:rPr lang="en-US" sz="1800">
                <a:latin typeface="Consolas" panose="020B0609020204030204"/>
              </a:rPr>
              <a:t>+ </a:t>
            </a:r>
            <a:r>
              <a:rPr lang="en-US" sz="1800">
                <a:solidFill>
                  <a:srgbClr val="2C3569"/>
                </a:solidFill>
                <a:latin typeface="Consolas" panose="020B0609020204030204"/>
              </a:rPr>
              <a:t>name);</a:t>
            </a:r>
            <a:endParaRPr lang="en-US" sz="1800">
              <a:solidFill>
                <a:srgbClr val="2C3569"/>
              </a:solidFill>
              <a:latin typeface="Consolas" panose="020B0609020204030204"/>
            </a:endParaRPr>
          </a:p>
        </p:txBody>
      </p:sp>
      <p:sp>
        <p:nvSpPr>
          <p:cNvPr id="14" name="Rectangles 13"/>
          <p:cNvSpPr/>
          <p:nvPr/>
        </p:nvSpPr>
        <p:spPr>
          <a:xfrm>
            <a:off x="1698625" y="3660775"/>
            <a:ext cx="5070475" cy="228600"/>
          </a:xfrm>
          <a:prstGeom prst="rect">
            <a:avLst/>
          </a:prstGeom>
        </p:spPr>
        <p:txBody>
          <a:bodyPr wrap="none" lIns="0" tIns="0" rIns="0" bIns="0">
            <a:noAutofit/>
          </a:bodyPr>
          <a:p>
            <a:pPr indent="0">
              <a:lnSpc>
                <a:spcPts val="2225"/>
              </a:lnSpc>
            </a:pPr>
            <a:r>
              <a:rPr lang="en-US" sz="1800">
                <a:solidFill>
                  <a:srgbClr val="408EA2"/>
                </a:solidFill>
                <a:latin typeface="Consolas" panose="020B0609020204030204"/>
              </a:rPr>
              <a:t>Console</a:t>
            </a:r>
            <a:r>
              <a:rPr lang="en-US" sz="1800">
                <a:solidFill>
                  <a:srgbClr val="6A4735"/>
                </a:solidFill>
                <a:latin typeface="Consolas" panose="020B0609020204030204"/>
              </a:rPr>
              <a:t>.WriteLineC'Branch </a:t>
            </a:r>
            <a:r>
              <a:rPr lang="en-US" sz="1800">
                <a:latin typeface="Consolas" panose="020B0609020204030204"/>
              </a:rPr>
              <a:t>+ </a:t>
            </a:r>
            <a:r>
              <a:rPr lang="en-US" sz="1800">
                <a:solidFill>
                  <a:srgbClr val="2C3569"/>
                </a:solidFill>
                <a:latin typeface="Consolas" panose="020B0609020204030204"/>
              </a:rPr>
              <a:t>branch);</a:t>
            </a:r>
            <a:endParaRPr lang="en-US" sz="1800">
              <a:solidFill>
                <a:srgbClr val="2C3569"/>
              </a:solidFill>
              <a:latin typeface="Consolas" panose="020B0609020204030204"/>
            </a:endParaRPr>
          </a:p>
        </p:txBody>
      </p:sp>
      <p:sp>
        <p:nvSpPr>
          <p:cNvPr id="15" name="Rectangles 14"/>
          <p:cNvSpPr/>
          <p:nvPr/>
        </p:nvSpPr>
        <p:spPr>
          <a:xfrm>
            <a:off x="1187450" y="3946525"/>
            <a:ext cx="79375" cy="203200"/>
          </a:xfrm>
          <a:prstGeom prst="rect">
            <a:avLst/>
          </a:prstGeom>
        </p:spPr>
        <p:txBody>
          <a:bodyPr wrap="none" lIns="0" tIns="0" rIns="0" bIns="0">
            <a:noAutofit/>
          </a:bodyPr>
          <a:p>
            <a:pPr indent="0">
              <a:spcAft>
                <a:spcPts val="1890"/>
              </a:spcAft>
            </a:pPr>
            <a:r>
              <a:rPr lang="en-US" sz="2600">
                <a:latin typeface="Calibri" panose="020F0502020204030204"/>
              </a:rPr>
              <a:t>}</a:t>
            </a:r>
            <a:endParaRPr lang="en-US" sz="2600">
              <a:latin typeface="Calibri" panose="020F0502020204030204"/>
            </a:endParaRPr>
          </a:p>
        </p:txBody>
      </p:sp>
      <p:sp>
        <p:nvSpPr>
          <p:cNvPr id="16" name="Rectangles 15"/>
          <p:cNvSpPr/>
          <p:nvPr/>
        </p:nvSpPr>
        <p:spPr>
          <a:xfrm>
            <a:off x="1162050" y="4518025"/>
            <a:ext cx="647700" cy="95250"/>
          </a:xfrm>
          <a:prstGeom prst="rect">
            <a:avLst/>
          </a:prstGeom>
        </p:spPr>
        <p:txBody>
          <a:bodyPr wrap="none" lIns="0" tIns="0" rIns="0" bIns="0">
            <a:noAutofit/>
          </a:bodyPr>
          <a:p>
            <a:pPr indent="0"/>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p:txBody>
      </p:sp>
      <p:sp>
        <p:nvSpPr>
          <p:cNvPr id="17" name="Rectangles 16"/>
          <p:cNvSpPr/>
          <p:nvPr/>
        </p:nvSpPr>
        <p:spPr>
          <a:xfrm>
            <a:off x="1181100" y="4670425"/>
            <a:ext cx="4162425" cy="234950"/>
          </a:xfrm>
          <a:prstGeom prst="rect">
            <a:avLst/>
          </a:prstGeom>
        </p:spPr>
        <p:txBody>
          <a:bodyPr wrap="none" lIns="0" tIns="0" rIns="0" bIns="0">
            <a:noAutofit/>
          </a:bodyPr>
          <a:p>
            <a:pPr indent="0">
              <a:spcAft>
                <a:spcPts val="420"/>
              </a:spcAft>
            </a:pPr>
            <a:r>
              <a:rPr lang="en-US" sz="1800">
                <a:solidFill>
                  <a:srgbClr val="130ECE"/>
                </a:solidFill>
                <a:latin typeface="Consolas" panose="020B0609020204030204"/>
              </a:rPr>
              <a:t>static void </a:t>
            </a:r>
            <a:r>
              <a:rPr lang="en-US" sz="1800">
                <a:solidFill>
                  <a:srgbClr val="312694"/>
                </a:solidFill>
                <a:latin typeface="Consolas" panose="020B0609020204030204"/>
              </a:rPr>
              <a:t>MainCstring </a:t>
            </a:r>
            <a:r>
              <a:rPr lang="en-US" sz="1800">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p:txBody>
      </p:sp>
      <p:sp>
        <p:nvSpPr>
          <p:cNvPr id="18" name="Rectangles 17"/>
          <p:cNvSpPr/>
          <p:nvPr/>
        </p:nvSpPr>
        <p:spPr>
          <a:xfrm>
            <a:off x="1190625" y="4953000"/>
            <a:ext cx="79375" cy="206375"/>
          </a:xfrm>
          <a:prstGeom prst="rect">
            <a:avLst/>
          </a:prstGeom>
        </p:spPr>
        <p:txBody>
          <a:bodyPr wrap="none" lIns="0" tIns="0" rIns="0" bIns="0">
            <a:noAutofit/>
          </a:bodyPr>
          <a:p>
            <a:pPr indent="0">
              <a:spcAft>
                <a:spcPts val="420"/>
              </a:spcAft>
            </a:pPr>
            <a:r>
              <a:rPr lang="en-US" sz="2600">
                <a:latin typeface="Calibri" panose="020F0502020204030204"/>
              </a:rPr>
              <a:t>{</a:t>
            </a:r>
            <a:endParaRPr lang="en-US" sz="2600">
              <a:latin typeface="Calibri" panose="020F0502020204030204"/>
            </a:endParaRPr>
          </a:p>
        </p:txBody>
      </p:sp>
      <p:sp>
        <p:nvSpPr>
          <p:cNvPr id="19" name="Rectangles 18"/>
          <p:cNvSpPr/>
          <p:nvPr/>
        </p:nvSpPr>
        <p:spPr>
          <a:xfrm>
            <a:off x="1708150" y="5238750"/>
            <a:ext cx="3616325" cy="234950"/>
          </a:xfrm>
          <a:prstGeom prst="rect">
            <a:avLst/>
          </a:prstGeom>
        </p:spPr>
        <p:txBody>
          <a:bodyPr wrap="none" lIns="0" tIns="0" rIns="0" bIns="0">
            <a:noAutofit/>
          </a:bodyPr>
          <a:p>
            <a:pPr indent="0">
              <a:spcAft>
                <a:spcPts val="420"/>
              </a:spcAft>
            </a:pPr>
            <a:r>
              <a:rPr lang="en-US" sz="1800">
                <a:solidFill>
                  <a:srgbClr val="408EA2"/>
                </a:solidFill>
                <a:latin typeface="Consolas" panose="020B0609020204030204"/>
              </a:rPr>
              <a:t>Program </a:t>
            </a:r>
            <a:r>
              <a:rPr lang="en-US" sz="1800">
                <a:solidFill>
                  <a:srgbClr val="2C3569"/>
                </a:solidFill>
                <a:latin typeface="Consolas" panose="020B0609020204030204"/>
              </a:rPr>
              <a:t>obj </a:t>
            </a:r>
            <a:r>
              <a:rPr lang="en-US" sz="1800">
                <a:latin typeface="Consolas" panose="020B0609020204030204"/>
              </a:rPr>
              <a:t>= </a:t>
            </a:r>
            <a:r>
              <a:rPr lang="en-US" sz="1800">
                <a:solidFill>
                  <a:srgbClr val="130ECE"/>
                </a:solidFill>
                <a:latin typeface="Consolas" panose="020B0609020204030204"/>
              </a:rPr>
              <a:t>new </a:t>
            </a:r>
            <a:r>
              <a:rPr lang="en-US" sz="1800">
                <a:solidFill>
                  <a:srgbClr val="366D7F"/>
                </a:solidFill>
                <a:latin typeface="Consolas" panose="020B0609020204030204"/>
              </a:rPr>
              <a:t>ProgramC);</a:t>
            </a:r>
            <a:endParaRPr lang="en-US" sz="1800">
              <a:solidFill>
                <a:srgbClr val="366D7F"/>
              </a:solidFill>
              <a:latin typeface="Consolas" panose="020B0609020204030204"/>
            </a:endParaRPr>
          </a:p>
        </p:txBody>
      </p:sp>
      <p:sp>
        <p:nvSpPr>
          <p:cNvPr id="20" name="Rectangles 19"/>
          <p:cNvSpPr/>
          <p:nvPr/>
        </p:nvSpPr>
        <p:spPr>
          <a:xfrm>
            <a:off x="1704975" y="5521325"/>
            <a:ext cx="8636000" cy="234950"/>
          </a:xfrm>
          <a:prstGeom prst="rect">
            <a:avLst/>
          </a:prstGeom>
        </p:spPr>
        <p:txBody>
          <a:bodyPr wrap="none" lIns="0" tIns="0" rIns="0" bIns="0">
            <a:noAutofit/>
          </a:bodyPr>
          <a:p>
            <a:pPr indent="0">
              <a:spcAft>
                <a:spcPts val="420"/>
              </a:spcAft>
            </a:pPr>
            <a:r>
              <a:rPr lang="en-US" sz="1800">
                <a:solidFill>
                  <a:srgbClr val="2C3569"/>
                </a:solidFill>
                <a:latin typeface="Consolas" panose="020B0609020204030204"/>
              </a:rPr>
              <a:t>obj</a:t>
            </a:r>
            <a:r>
              <a:rPr lang="en-US" sz="1800">
                <a:latin typeface="Consolas" panose="020B0609020204030204"/>
              </a:rPr>
              <a:t>.</a:t>
            </a:r>
            <a:r>
              <a:rPr lang="en-US" sz="1800">
                <a:solidFill>
                  <a:srgbClr val="6A4735"/>
                </a:solidFill>
                <a:latin typeface="Consolas" panose="020B0609020204030204"/>
              </a:rPr>
              <a:t>displayStudentDetailsCage</a:t>
            </a:r>
            <a:r>
              <a:rPr lang="en-US" sz="1800">
                <a:latin typeface="Consolas" panose="020B0609020204030204"/>
              </a:rPr>
              <a:t>:23,</a:t>
            </a:r>
            <a:r>
              <a:rPr lang="en-US" sz="1800">
                <a:solidFill>
                  <a:srgbClr val="2C3569"/>
                </a:solidFill>
                <a:latin typeface="Consolas" panose="020B0609020204030204"/>
              </a:rPr>
              <a:t>name</a:t>
            </a:r>
            <a:r>
              <a:rPr lang="en-US" sz="1800">
                <a:latin typeface="Consolas" panose="020B0609020204030204"/>
              </a:rPr>
              <a:t>:</a:t>
            </a:r>
            <a:r>
              <a:rPr lang="en-US" sz="1800">
                <a:solidFill>
                  <a:srgbClr val="8D202B"/>
                </a:solidFill>
                <a:latin typeface="Consolas" panose="020B0609020204030204"/>
              </a:rPr>
              <a:t>"Ken"</a:t>
            </a:r>
            <a:r>
              <a:rPr lang="en-US" sz="1800">
                <a:latin typeface="Consolas" panose="020B0609020204030204"/>
              </a:rPr>
              <a:t>,</a:t>
            </a:r>
            <a:r>
              <a:rPr lang="en-US" sz="1800">
                <a:solidFill>
                  <a:srgbClr val="2C3569"/>
                </a:solidFill>
                <a:latin typeface="Consolas" panose="020B0609020204030204"/>
              </a:rPr>
              <a:t>branch</a:t>
            </a:r>
            <a:r>
              <a:rPr lang="en-US" sz="1800">
                <a:latin typeface="Consolas" panose="020B0609020204030204"/>
              </a:rPr>
              <a:t>:</a:t>
            </a:r>
            <a:r>
              <a:rPr lang="en-US" sz="1800">
                <a:solidFill>
                  <a:srgbClr val="8D202B"/>
                </a:solidFill>
                <a:latin typeface="Consolas" panose="020B0609020204030204"/>
              </a:rPr>
              <a:t>"Civil"</a:t>
            </a:r>
            <a:r>
              <a:rPr lang="en-US" sz="1800">
                <a:latin typeface="Consolas" panose="020B0609020204030204"/>
              </a:rPr>
              <a:t>,</a:t>
            </a:r>
            <a:r>
              <a:rPr lang="en-US" sz="1800">
                <a:solidFill>
                  <a:srgbClr val="2C3569"/>
                </a:solidFill>
                <a:latin typeface="Consolas" panose="020B0609020204030204"/>
              </a:rPr>
              <a:t>roll</a:t>
            </a:r>
            <a:r>
              <a:rPr lang="en-US" sz="1800">
                <a:latin typeface="Consolas" panose="020B0609020204030204"/>
              </a:rPr>
              <a:t>:1G</a:t>
            </a:r>
            <a:endParaRPr lang="en-US" sz="1800">
              <a:latin typeface="Consolas" panose="020B0609020204030204"/>
            </a:endParaRPr>
          </a:p>
        </p:txBody>
      </p:sp>
      <p:sp>
        <p:nvSpPr>
          <p:cNvPr id="21" name="Rectangles 20"/>
          <p:cNvSpPr/>
          <p:nvPr/>
        </p:nvSpPr>
        <p:spPr>
          <a:xfrm>
            <a:off x="1187450" y="5803900"/>
            <a:ext cx="79375" cy="206375"/>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22" name="Rectangles 21"/>
          <p:cNvSpPr/>
          <p:nvPr/>
        </p:nvSpPr>
        <p:spPr>
          <a:xfrm>
            <a:off x="8896350" y="4191000"/>
            <a:ext cx="1076325" cy="196850"/>
          </a:xfrm>
          <a:prstGeom prst="rect">
            <a:avLst/>
          </a:prstGeom>
          <a:solidFill>
            <a:srgbClr val="549AD9"/>
          </a:solidFill>
        </p:spPr>
        <p:txBody>
          <a:bodyPr wrap="none" lIns="0" tIns="0" rIns="0" bIns="0">
            <a:noAutofit/>
          </a:bodyPr>
          <a:p>
            <a:pPr indent="317500">
              <a:lnSpc>
                <a:spcPts val="2150"/>
              </a:lnSpc>
            </a:pPr>
            <a:r>
              <a:rPr lang="en-US" sz="1700">
                <a:solidFill>
                  <a:srgbClr val="FFFFFF"/>
                </a:solidFill>
                <a:latin typeface="Calibri" panose="020F0502020204030204"/>
              </a:rPr>
              <a:t>Sending the </a:t>
            </a:r>
            <a:endParaRPr lang="en-US" sz="1700">
              <a:solidFill>
                <a:srgbClr val="FFFFFF"/>
              </a:solidFill>
              <a:latin typeface="Calibri" panose="020F0502020204030204"/>
            </a:endParaRPr>
          </a:p>
        </p:txBody>
      </p:sp>
      <p:sp>
        <p:nvSpPr>
          <p:cNvPr id="23" name="Rectangles 22"/>
          <p:cNvSpPr/>
          <p:nvPr/>
        </p:nvSpPr>
        <p:spPr>
          <a:xfrm>
            <a:off x="8594725" y="4473575"/>
            <a:ext cx="1685925" cy="460375"/>
          </a:xfrm>
          <a:prstGeom prst="rect">
            <a:avLst/>
          </a:prstGeom>
          <a:solidFill>
            <a:srgbClr val="549AD9"/>
          </a:solidFill>
        </p:spPr>
        <p:txBody>
          <a:bodyPr lIns="0" tIns="0" rIns="0" bIns="0">
            <a:noAutofit/>
          </a:bodyPr>
          <a:p>
            <a:pPr indent="317500">
              <a:lnSpc>
                <a:spcPts val="2150"/>
              </a:lnSpc>
            </a:pPr>
            <a:r>
              <a:rPr lang="en-US" sz="1700">
                <a:solidFill>
                  <a:srgbClr val="FFFFFF"/>
                </a:solidFill>
                <a:latin typeface="Calibri" panose="020F0502020204030204"/>
              </a:rPr>
              <a:t>parameters in any sequence or order</a:t>
            </a:r>
            <a:endParaRPr lang="en-US" sz="1700">
              <a:solidFill>
                <a:srgbClr val="FFFFFF"/>
              </a:solidFill>
              <a:latin typeface="Calibri" panose="020F0502020204030204"/>
            </a:endParaRPr>
          </a:p>
        </p:txBody>
      </p:sp>
      <p:sp>
        <p:nvSpPr>
          <p:cNvPr id="24" name="Rectangles 23"/>
          <p:cNvSpPr/>
          <p:nvPr/>
        </p:nvSpPr>
        <p:spPr>
          <a:xfrm>
            <a:off x="5635625" y="6470650"/>
            <a:ext cx="930275" cy="168275"/>
          </a:xfrm>
          <a:prstGeom prst="rect">
            <a:avLst/>
          </a:prstGeom>
        </p:spPr>
        <p:txBody>
          <a:bodyPr wrap="none" lIns="0" tIns="0" rIns="0" bIns="0">
            <a:noAutofit/>
          </a:bodyPr>
          <a:p>
            <a:pPr indent="0"/>
            <a:r>
              <a:rPr lang="en-US" sz="1100">
                <a:solidFill>
                  <a:srgbClr val="888888"/>
                </a:solidFill>
                <a:latin typeface="Calibri" panose="020F0502020204030204"/>
              </a:rPr>
              <a:t>By: Dr. Vikrant</a:t>
            </a:r>
            <a:endParaRPr lang="en-US" sz="1100">
              <a:solidFill>
                <a:srgbClr val="888888"/>
              </a:solidFill>
              <a:latin typeface="Calibri" panose="020F0502020204030204"/>
            </a:endParaRPr>
          </a:p>
        </p:txBody>
      </p:sp>
      <p:sp>
        <p:nvSpPr>
          <p:cNvPr id="25" name="Rectangles 24"/>
          <p:cNvSpPr/>
          <p:nvPr/>
        </p:nvSpPr>
        <p:spPr>
          <a:xfrm>
            <a:off x="11102975" y="6480175"/>
            <a:ext cx="177800" cy="133350"/>
          </a:xfrm>
          <a:prstGeom prst="rect">
            <a:avLst/>
          </a:prstGeom>
        </p:spPr>
        <p:txBody>
          <a:bodyPr wrap="none" lIns="0" tIns="0" rIns="0" bIns="0">
            <a:noAutofit/>
          </a:bodyPr>
          <a:p>
            <a:pPr indent="0"/>
            <a:r>
              <a:rPr lang="en-US" sz="1100">
                <a:solidFill>
                  <a:srgbClr val="888888"/>
                </a:solidFill>
                <a:latin typeface="Calibri" panose="020F0502020204030204"/>
              </a:rPr>
              <a:t>22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005584" cy="420624"/>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917448" y="1639824"/>
            <a:ext cx="10491216" cy="3026664"/>
          </a:xfrm>
          <a:prstGeom prst="rect">
            <a:avLst/>
          </a:prstGeom>
        </p:spPr>
        <p:txBody>
          <a:bodyPr lIns="0" tIns="0" rIns="0" bIns="0">
            <a:noAutofit/>
          </a:bodyPr>
          <a:p>
            <a:pPr indent="0" algn="just">
              <a:lnSpc>
                <a:spcPts val="3025"/>
              </a:lnSpc>
              <a:spcAft>
                <a:spcPts val="420"/>
              </a:spcAft>
            </a:pPr>
            <a:r>
              <a:rPr lang="en-US" sz="2600" b="1">
                <a:solidFill>
                  <a:srgbClr val="00AD50"/>
                </a:solidFill>
                <a:latin typeface="Calibri" panose="020F0502020204030204"/>
              </a:rPr>
              <a:t>params </a:t>
            </a:r>
            <a:r>
              <a:rPr lang="en-US" sz="2600">
                <a:latin typeface="Calibri" panose="020F0502020204030204"/>
              </a:rPr>
              <a:t>: It is used as a parameter which can take the </a:t>
            </a:r>
            <a:r>
              <a:rPr lang="en-US" sz="2600" b="1">
                <a:latin typeface="Calibri" panose="020F0502020204030204"/>
              </a:rPr>
              <a:t>variable number of arguments.</a:t>
            </a:r>
            <a:endParaRPr lang="en-US" sz="2600" b="1">
              <a:latin typeface="Calibri" panose="020F0502020204030204"/>
            </a:endParaRPr>
          </a:p>
          <a:p>
            <a:pPr marL="241300" indent="-241300">
              <a:lnSpc>
                <a:spcPts val="3025"/>
              </a:lnSpc>
              <a:spcAft>
                <a:spcPts val="420"/>
              </a:spcAft>
            </a:pPr>
            <a:r>
              <a:rPr lang="en-US" sz="2600">
                <a:latin typeface="Calibri" panose="020F0502020204030204"/>
              </a:rPr>
              <a:t>•It is useful when programmer </a:t>
            </a:r>
            <a:r>
              <a:rPr lang="en-US" sz="2600">
                <a:solidFill>
                  <a:srgbClr val="FC0000"/>
                </a:solidFill>
                <a:latin typeface="Calibri" panose="020F0502020204030204"/>
              </a:rPr>
              <a:t>don't have any prior </a:t>
            </a:r>
            <a:r>
              <a:rPr lang="en-US" sz="2600">
                <a:latin typeface="Calibri" panose="020F0502020204030204"/>
              </a:rPr>
              <a:t>knowledge about the </a:t>
            </a:r>
            <a:r>
              <a:rPr lang="en-US" sz="2600">
                <a:solidFill>
                  <a:srgbClr val="FC0000"/>
                </a:solidFill>
                <a:latin typeface="Calibri" panose="020F0502020204030204"/>
              </a:rPr>
              <a:t>number of parameters </a:t>
            </a:r>
            <a:r>
              <a:rPr lang="en-US" sz="2600">
                <a:latin typeface="Calibri" panose="020F0502020204030204"/>
              </a:rPr>
              <a:t>to be used.</a:t>
            </a:r>
            <a:endParaRPr lang="en-US" sz="2600">
              <a:latin typeface="Calibri" panose="020F0502020204030204"/>
            </a:endParaRPr>
          </a:p>
          <a:p>
            <a:pPr marL="241300" indent="-241300">
              <a:lnSpc>
                <a:spcPts val="3025"/>
              </a:lnSpc>
              <a:spcAft>
                <a:spcPts val="420"/>
              </a:spcAft>
            </a:pPr>
            <a:r>
              <a:rPr lang="en-US" sz="2600">
                <a:latin typeface="Calibri" panose="020F0502020204030204"/>
              </a:rPr>
              <a:t>•Only </a:t>
            </a:r>
            <a:r>
              <a:rPr lang="en-US" sz="2600">
                <a:solidFill>
                  <a:srgbClr val="FC0000"/>
                </a:solidFill>
                <a:latin typeface="Calibri" panose="020F0502020204030204"/>
              </a:rPr>
              <a:t>one params keyword </a:t>
            </a:r>
            <a:r>
              <a:rPr lang="en-US" sz="2600">
                <a:latin typeface="Calibri" panose="020F0502020204030204"/>
              </a:rPr>
              <a:t>is allowed and no additional params will be allowed in function declaration after a params keyword.</a:t>
            </a:r>
            <a:endParaRPr lang="en-US" sz="2600">
              <a:latin typeface="Calibri" panose="020F0502020204030204"/>
            </a:endParaRPr>
          </a:p>
          <a:p>
            <a:pPr marL="241300" indent="-241300"/>
            <a:r>
              <a:rPr lang="en-US" sz="2600">
                <a:latin typeface="Calibri" panose="020F0502020204030204"/>
              </a:rPr>
              <a:t>•The </a:t>
            </a:r>
            <a:r>
              <a:rPr lang="en-US" sz="2600">
                <a:solidFill>
                  <a:srgbClr val="FC0000"/>
                </a:solidFill>
                <a:latin typeface="Calibri" panose="020F0502020204030204"/>
              </a:rPr>
              <a:t>length </a:t>
            </a:r>
            <a:r>
              <a:rPr lang="en-US" sz="2600">
                <a:latin typeface="Calibri" panose="020F0502020204030204"/>
              </a:rPr>
              <a:t>of </a:t>
            </a:r>
            <a:r>
              <a:rPr lang="en-US" sz="2600">
                <a:solidFill>
                  <a:srgbClr val="FC0000"/>
                </a:solidFill>
                <a:latin typeface="Calibri" panose="020F0502020204030204"/>
              </a:rPr>
              <a:t>params will be zero </a:t>
            </a:r>
            <a:r>
              <a:rPr lang="en-US" sz="2600">
                <a:latin typeface="Calibri" panose="020F0502020204030204"/>
              </a:rPr>
              <a:t>if </a:t>
            </a:r>
            <a:r>
              <a:rPr lang="en-US" sz="2600">
                <a:solidFill>
                  <a:srgbClr val="FC0000"/>
                </a:solidFill>
                <a:latin typeface="Calibri" panose="020F0502020204030204"/>
              </a:rPr>
              <a:t>no arguments </a:t>
            </a:r>
            <a:r>
              <a:rPr lang="en-US" sz="2600">
                <a:latin typeface="Calibri" panose="020F0502020204030204"/>
              </a:rPr>
              <a:t>will be passed.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72312" y="832104"/>
            <a:ext cx="1969008" cy="384048"/>
          </a:xfrm>
          <a:prstGeom prst="rect">
            <a:avLst/>
          </a:prstGeom>
        </p:spPr>
        <p:txBody>
          <a:bodyPr wrap="none" lIns="0" tIns="0" rIns="0" bIns="0">
            <a:noAutofit/>
          </a:bodyPr>
          <a:p>
            <a:pPr indent="0"/>
            <a:r>
              <a:rPr lang="en-US" sz="4200">
                <a:latin typeface="Calibri" panose="020F0502020204030204"/>
              </a:rPr>
              <a:t>Methods</a:t>
            </a:r>
            <a:endParaRPr lang="en-US" sz="4200">
              <a:latin typeface="Calibri" panose="020F0502020204030204"/>
            </a:endParaRPr>
          </a:p>
        </p:txBody>
      </p:sp>
      <p:sp>
        <p:nvSpPr>
          <p:cNvPr id="3" name="Rectangles 2"/>
          <p:cNvSpPr/>
          <p:nvPr/>
        </p:nvSpPr>
        <p:spPr>
          <a:xfrm>
            <a:off x="944880" y="1463040"/>
            <a:ext cx="1222248" cy="234696"/>
          </a:xfrm>
          <a:prstGeom prst="rect">
            <a:avLst/>
          </a:prstGeom>
        </p:spPr>
        <p:txBody>
          <a:bodyPr wrap="none" lIns="0" tIns="0" rIns="0" bIns="0">
            <a:noAutofit/>
          </a:bodyPr>
          <a:p>
            <a:pPr indent="0">
              <a:spcAft>
                <a:spcPts val="1050"/>
              </a:spcAft>
            </a:pPr>
            <a:r>
              <a:rPr lang="en-US" sz="2600" b="1">
                <a:solidFill>
                  <a:srgbClr val="00AD50"/>
                </a:solidFill>
                <a:latin typeface="Calibri" panose="020F0502020204030204"/>
              </a:rPr>
              <a:t>params </a:t>
            </a:r>
            <a:r>
              <a:rPr lang="en-US" sz="2600" b="1">
                <a:latin typeface="Calibri" panose="020F0502020204030204"/>
              </a:rPr>
              <a:t>:</a:t>
            </a:r>
            <a:endParaRPr lang="en-US" sz="2600" b="1">
              <a:latin typeface="Calibri" panose="020F0502020204030204"/>
            </a:endParaRPr>
          </a:p>
        </p:txBody>
      </p:sp>
      <p:sp>
        <p:nvSpPr>
          <p:cNvPr id="4" name="Rectangles 3"/>
          <p:cNvSpPr/>
          <p:nvPr/>
        </p:nvSpPr>
        <p:spPr>
          <a:xfrm>
            <a:off x="1033272" y="1856232"/>
            <a:ext cx="1725168" cy="210312"/>
          </a:xfrm>
          <a:prstGeom prst="rect">
            <a:avLst/>
          </a:prstGeom>
        </p:spPr>
        <p:txBody>
          <a:bodyPr wrap="none" lIns="0" tIns="0" rIns="0" bIns="0">
            <a:noAutofit/>
          </a:bodyPr>
          <a:p>
            <a:pPr indent="0">
              <a:lnSpc>
                <a:spcPts val="2520"/>
              </a:lnSpc>
            </a:pPr>
            <a:r>
              <a:rPr lang="en-US" sz="1800">
                <a:solidFill>
                  <a:srgbClr val="130ECE"/>
                </a:solidFill>
                <a:latin typeface="Consolas" panose="020B0609020204030204"/>
              </a:rPr>
              <a:t>class </a:t>
            </a:r>
            <a:r>
              <a:rPr lang="en-US" sz="1800">
                <a:solidFill>
                  <a:srgbClr val="408EA2"/>
                </a:solidFill>
                <a:latin typeface="Consolas" panose="020B0609020204030204"/>
              </a:rPr>
              <a:t>Program</a:t>
            </a:r>
            <a:endParaRPr lang="en-US" sz="1800">
              <a:solidFill>
                <a:srgbClr val="408EA2"/>
              </a:solidFill>
              <a:latin typeface="Consolas" panose="020B0609020204030204"/>
            </a:endParaRPr>
          </a:p>
        </p:txBody>
      </p:sp>
      <p:sp>
        <p:nvSpPr>
          <p:cNvPr id="5" name="Rectangles 4"/>
          <p:cNvSpPr/>
          <p:nvPr/>
        </p:nvSpPr>
        <p:spPr>
          <a:xfrm>
            <a:off x="1045464" y="2118360"/>
            <a:ext cx="85344" cy="213360"/>
          </a:xfrm>
          <a:prstGeom prst="rect">
            <a:avLst/>
          </a:prstGeom>
        </p:spPr>
        <p:txBody>
          <a:bodyPr wrap="none" lIns="0" tIns="0" rIns="0" bIns="0">
            <a:noAutofit/>
          </a:bodyPr>
          <a:p>
            <a:pPr indent="0">
              <a:lnSpc>
                <a:spcPts val="252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6" name="Rectangles 5"/>
          <p:cNvSpPr/>
          <p:nvPr/>
        </p:nvSpPr>
        <p:spPr>
          <a:xfrm>
            <a:off x="1563624" y="2404872"/>
            <a:ext cx="603504" cy="100584"/>
          </a:xfrm>
          <a:prstGeom prst="rect">
            <a:avLst/>
          </a:prstGeom>
        </p:spPr>
        <p:txBody>
          <a:bodyPr wrap="none" lIns="0" tIns="0" rIns="0" bIns="0">
            <a:noAutofit/>
          </a:bodyPr>
          <a:p>
            <a:pPr indent="0">
              <a:spcAft>
                <a:spcPts val="210"/>
              </a:spcAft>
            </a:pPr>
            <a:r>
              <a:rPr lang="en-US" sz="900" spc="-50">
                <a:solidFill>
                  <a:srgbClr val="A6A4A6"/>
                </a:solidFill>
                <a:latin typeface="Calibri" panose="020F0502020204030204"/>
              </a:rPr>
              <a:t>1 reference</a:t>
            </a:r>
            <a:endParaRPr lang="en-US" sz="900" spc="-50">
              <a:solidFill>
                <a:srgbClr val="A6A4A6"/>
              </a:solidFill>
              <a:latin typeface="Calibri" panose="020F0502020204030204"/>
            </a:endParaRPr>
          </a:p>
        </p:txBody>
      </p:sp>
      <p:sp>
        <p:nvSpPr>
          <p:cNvPr id="7" name="Rectangles 6"/>
          <p:cNvSpPr/>
          <p:nvPr/>
        </p:nvSpPr>
        <p:spPr>
          <a:xfrm>
            <a:off x="1572768" y="2560320"/>
            <a:ext cx="6970776" cy="499872"/>
          </a:xfrm>
          <a:prstGeom prst="rect">
            <a:avLst/>
          </a:prstGeom>
        </p:spPr>
        <p:txBody>
          <a:bodyPr lIns="0" tIns="0" rIns="0" bIns="0">
            <a:noAutofit/>
          </a:bodyPr>
          <a:p>
            <a:pPr indent="0">
              <a:lnSpc>
                <a:spcPts val="2470"/>
              </a:lnSpc>
            </a:pPr>
            <a:r>
              <a:rPr lang="en-US" sz="1800">
                <a:solidFill>
                  <a:srgbClr val="130ECE"/>
                </a:solidFill>
                <a:latin typeface="Consolas" panose="020B0609020204030204"/>
              </a:rPr>
              <a:t>public void </a:t>
            </a:r>
            <a:r>
              <a:rPr lang="en-US" sz="1800">
                <a:solidFill>
                  <a:srgbClr val="6A4735"/>
                </a:solidFill>
                <a:latin typeface="Consolas" panose="020B0609020204030204"/>
              </a:rPr>
              <a:t>displayStudentMarks</a:t>
            </a:r>
            <a:r>
              <a:rPr lang="en-US" sz="1800">
                <a:solidFill>
                  <a:srgbClr val="130ECE"/>
                </a:solidFill>
                <a:latin typeface="Consolas" panose="020B0609020204030204"/>
              </a:rPr>
              <a:t>(params int </a:t>
            </a:r>
            <a:r>
              <a:rPr lang="en-US" sz="1800">
                <a:solidFill>
                  <a:srgbClr val="120D18"/>
                </a:solidFill>
                <a:latin typeface="Consolas" panose="020B0609020204030204"/>
              </a:rPr>
              <a:t>[] </a:t>
            </a:r>
            <a:r>
              <a:rPr lang="en-US" sz="1800">
                <a:solidFill>
                  <a:srgbClr val="2C3569"/>
                </a:solidFill>
                <a:latin typeface="Consolas" panose="020B0609020204030204"/>
              </a:rPr>
              <a:t>marks) </a:t>
            </a:r>
            <a:r>
              <a:rPr lang="en-US" sz="1800">
                <a:solidFill>
                  <a:srgbClr val="120D18"/>
                </a:solidFill>
                <a:latin typeface="Consolas" panose="020B0609020204030204"/>
              </a:rPr>
              <a:t>{</a:t>
            </a:r>
            <a:endParaRPr lang="en-US" sz="1800">
              <a:solidFill>
                <a:srgbClr val="120D18"/>
              </a:solidFill>
              <a:latin typeface="Consolas" panose="020B0609020204030204"/>
            </a:endParaRPr>
          </a:p>
        </p:txBody>
      </p:sp>
      <p:sp>
        <p:nvSpPr>
          <p:cNvPr id="8" name="Rectangles 7"/>
          <p:cNvSpPr/>
          <p:nvPr/>
        </p:nvSpPr>
        <p:spPr>
          <a:xfrm>
            <a:off x="2103120" y="3139440"/>
            <a:ext cx="4956048" cy="243840"/>
          </a:xfrm>
          <a:prstGeom prst="rect">
            <a:avLst/>
          </a:prstGeom>
        </p:spPr>
        <p:txBody>
          <a:bodyPr wrap="none" lIns="0" tIns="0" rIns="0" bIns="0">
            <a:noAutofit/>
          </a:bodyPr>
          <a:p>
            <a:pPr indent="0">
              <a:spcAft>
                <a:spcPts val="210"/>
              </a:spcAft>
            </a:pPr>
            <a:r>
              <a:rPr lang="en-US" sz="1800">
                <a:solidFill>
                  <a:srgbClr val="312694"/>
                </a:solidFill>
                <a:latin typeface="Consolas" panose="020B0609020204030204"/>
              </a:rPr>
              <a:t>for(int </a:t>
            </a:r>
            <a:r>
              <a:rPr lang="en-US" sz="1800">
                <a:solidFill>
                  <a:srgbClr val="2C3569"/>
                </a:solidFill>
                <a:latin typeface="Consolas" panose="020B0609020204030204"/>
              </a:rPr>
              <a:t>i </a:t>
            </a:r>
            <a:r>
              <a:rPr lang="en-US" sz="1800">
                <a:latin typeface="Consolas" panose="020B0609020204030204"/>
              </a:rPr>
              <a:t>= </a:t>
            </a:r>
            <a:r>
              <a:rPr lang="en-US" sz="1800">
                <a:solidFill>
                  <a:srgbClr val="120D18"/>
                </a:solidFill>
                <a:latin typeface="Consolas" panose="020B0609020204030204"/>
              </a:rPr>
              <a:t>0; </a:t>
            </a:r>
            <a:r>
              <a:rPr lang="en-US" sz="1800">
                <a:solidFill>
                  <a:srgbClr val="2C3569"/>
                </a:solidFill>
                <a:latin typeface="Consolas" panose="020B0609020204030204"/>
              </a:rPr>
              <a:t>i </a:t>
            </a:r>
            <a:r>
              <a:rPr lang="en-US" sz="1800">
                <a:latin typeface="Consolas" panose="020B0609020204030204"/>
              </a:rPr>
              <a:t>&lt; </a:t>
            </a:r>
            <a:r>
              <a:rPr lang="en-US" sz="1800">
                <a:solidFill>
                  <a:srgbClr val="2C3569"/>
                </a:solidFill>
                <a:latin typeface="Consolas" panose="020B0609020204030204"/>
              </a:rPr>
              <a:t>marks.</a:t>
            </a:r>
            <a:r>
              <a:rPr lang="en-US" sz="1800">
                <a:solidFill>
                  <a:srgbClr val="120D18"/>
                </a:solidFill>
                <a:latin typeface="Consolas" panose="020B0609020204030204"/>
              </a:rPr>
              <a:t>Length; i++)</a:t>
            </a:r>
            <a:endParaRPr lang="en-US" sz="1800">
              <a:solidFill>
                <a:srgbClr val="120D18"/>
              </a:solidFill>
              <a:latin typeface="Consolas" panose="020B0609020204030204"/>
            </a:endParaRPr>
          </a:p>
        </p:txBody>
      </p:sp>
      <p:sp>
        <p:nvSpPr>
          <p:cNvPr id="9" name="Rectangles 8"/>
          <p:cNvSpPr/>
          <p:nvPr/>
        </p:nvSpPr>
        <p:spPr>
          <a:xfrm>
            <a:off x="2106168" y="3432048"/>
            <a:ext cx="3718560" cy="234696"/>
          </a:xfrm>
          <a:prstGeom prst="rect">
            <a:avLst/>
          </a:prstGeom>
        </p:spPr>
        <p:txBody>
          <a:bodyPr wrap="none" lIns="0" tIns="0" rIns="0" bIns="0">
            <a:noAutofit/>
          </a:bodyPr>
          <a:p>
            <a:pPr indent="0">
              <a:spcAft>
                <a:spcPts val="2100"/>
              </a:spcAft>
            </a:pPr>
            <a:r>
              <a:rPr lang="en-US" sz="1800">
                <a:solidFill>
                  <a:srgbClr val="408EA2"/>
                </a:solidFill>
                <a:latin typeface="Consolas" panose="020B0609020204030204"/>
              </a:rPr>
              <a:t>Console</a:t>
            </a:r>
            <a:r>
              <a:rPr lang="en-US" sz="1800">
                <a:solidFill>
                  <a:srgbClr val="120D18"/>
                </a:solidFill>
                <a:latin typeface="Consolas" panose="020B0609020204030204"/>
              </a:rPr>
              <a:t>.</a:t>
            </a:r>
            <a:r>
              <a:rPr lang="en-US" sz="1800">
                <a:solidFill>
                  <a:srgbClr val="545454"/>
                </a:solidFill>
                <a:latin typeface="Consolas" panose="020B0609020204030204"/>
              </a:rPr>
              <a:t>WriteLine(marks[i]</a:t>
            </a:r>
            <a:r>
              <a:rPr lang="en-US" sz="1800">
                <a:solidFill>
                  <a:srgbClr val="120D18"/>
                </a:solidFill>
                <a:latin typeface="Consolas" panose="020B0609020204030204"/>
              </a:rPr>
              <a:t>);</a:t>
            </a:r>
            <a:endParaRPr lang="en-US" sz="1800">
              <a:solidFill>
                <a:srgbClr val="120D18"/>
              </a:solidFill>
              <a:latin typeface="Consolas" panose="020B0609020204030204"/>
            </a:endParaRPr>
          </a:p>
        </p:txBody>
      </p:sp>
      <p:sp>
        <p:nvSpPr>
          <p:cNvPr id="10" name="Rectangles 9"/>
          <p:cNvSpPr/>
          <p:nvPr/>
        </p:nvSpPr>
        <p:spPr>
          <a:xfrm>
            <a:off x="1581912" y="4014216"/>
            <a:ext cx="82296" cy="210312"/>
          </a:xfrm>
          <a:prstGeom prst="rect">
            <a:avLst/>
          </a:prstGeom>
        </p:spPr>
        <p:txBody>
          <a:bodyPr wrap="none" lIns="0" tIns="0" rIns="0" bIns="0">
            <a:noAutofit/>
          </a:bodyPr>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1" name="Rectangles 10"/>
          <p:cNvSpPr/>
          <p:nvPr/>
        </p:nvSpPr>
        <p:spPr>
          <a:xfrm>
            <a:off x="1557528" y="4602480"/>
            <a:ext cx="661416" cy="100584"/>
          </a:xfrm>
          <a:prstGeom prst="rect">
            <a:avLst/>
          </a:prstGeom>
        </p:spPr>
        <p:txBody>
          <a:bodyPr wrap="none" lIns="0" tIns="0" rIns="0" bIns="0">
            <a:noAutofit/>
          </a:bodyPr>
          <a:p>
            <a:pPr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p:txBody>
      </p:sp>
      <p:sp>
        <p:nvSpPr>
          <p:cNvPr id="12" name="Rectangles 11"/>
          <p:cNvSpPr/>
          <p:nvPr/>
        </p:nvSpPr>
        <p:spPr>
          <a:xfrm>
            <a:off x="1575816" y="4754880"/>
            <a:ext cx="4267200" cy="243840"/>
          </a:xfrm>
          <a:prstGeom prst="rect">
            <a:avLst/>
          </a:prstGeom>
        </p:spPr>
        <p:txBody>
          <a:bodyPr wrap="none" lIns="0" tIns="0" rIns="0" bIns="0">
            <a:noAutofit/>
          </a:bodyPr>
          <a:p>
            <a:pPr indent="0">
              <a:spcAft>
                <a:spcPts val="210"/>
              </a:spcAft>
            </a:pPr>
            <a:r>
              <a:rPr lang="en-US" sz="1800">
                <a:solidFill>
                  <a:srgbClr val="130ECE"/>
                </a:solidFill>
                <a:latin typeface="Consolas" panose="020B0609020204030204"/>
              </a:rPr>
              <a:t>static void </a:t>
            </a:r>
            <a:r>
              <a:rPr lang="en-US" sz="1800">
                <a:solidFill>
                  <a:srgbClr val="312694"/>
                </a:solidFill>
                <a:latin typeface="Consolas" panose="020B0609020204030204"/>
              </a:rPr>
              <a:t>MainCstring </a:t>
            </a:r>
            <a:r>
              <a:rPr lang="en-US" sz="1800">
                <a:solidFill>
                  <a:srgbClr val="120D18"/>
                </a:solidFill>
                <a:latin typeface="Consolas" panose="020B0609020204030204"/>
              </a:rPr>
              <a:t>[] </a:t>
            </a:r>
            <a:r>
              <a:rPr lang="en-US" sz="1800">
                <a:solidFill>
                  <a:srgbClr val="888888"/>
                </a:solidFill>
                <a:latin typeface="Consolas" panose="020B0609020204030204"/>
              </a:rPr>
              <a:t>args)</a:t>
            </a:r>
            <a:endParaRPr lang="en-US" sz="1800">
              <a:solidFill>
                <a:srgbClr val="888888"/>
              </a:solidFill>
              <a:latin typeface="Consolas" panose="020B0609020204030204"/>
            </a:endParaRPr>
          </a:p>
        </p:txBody>
      </p:sp>
      <p:sp>
        <p:nvSpPr>
          <p:cNvPr id="13" name="Rectangles 12"/>
          <p:cNvSpPr/>
          <p:nvPr/>
        </p:nvSpPr>
        <p:spPr>
          <a:xfrm>
            <a:off x="1581912" y="5050536"/>
            <a:ext cx="85344" cy="207264"/>
          </a:xfrm>
          <a:prstGeom prst="rect">
            <a:avLst/>
          </a:prstGeom>
        </p:spPr>
        <p:txBody>
          <a:bodyPr wrap="none" lIns="0" tIns="0" rIns="0" bIns="0">
            <a:noAutofit/>
          </a:bodyPr>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4" name="Rectangles 13"/>
          <p:cNvSpPr/>
          <p:nvPr/>
        </p:nvSpPr>
        <p:spPr>
          <a:xfrm>
            <a:off x="2112264" y="5340096"/>
            <a:ext cx="5330952" cy="533400"/>
          </a:xfrm>
          <a:prstGeom prst="rect">
            <a:avLst/>
          </a:prstGeom>
        </p:spPr>
        <p:txBody>
          <a:bodyPr lIns="0" tIns="0" rIns="0" bIns="0">
            <a:noAutofit/>
          </a:bodyPr>
          <a:p>
            <a:pPr indent="0">
              <a:lnSpc>
                <a:spcPts val="2280"/>
              </a:lnSpc>
              <a:spcAft>
                <a:spcPts val="1470"/>
              </a:spcAft>
            </a:pPr>
            <a:r>
              <a:rPr lang="en-US" sz="1800">
                <a:solidFill>
                  <a:srgbClr val="408EA2"/>
                </a:solidFill>
                <a:latin typeface="Consolas" panose="020B0609020204030204"/>
              </a:rPr>
              <a:t>Program </a:t>
            </a:r>
            <a:r>
              <a:rPr lang="en-US" sz="1800">
                <a:solidFill>
                  <a:srgbClr val="2C3569"/>
                </a:solidFill>
                <a:latin typeface="Consolas" panose="020B0609020204030204"/>
              </a:rPr>
              <a:t>obj </a:t>
            </a:r>
            <a:r>
              <a:rPr lang="en-US" sz="1800">
                <a:latin typeface="Consolas" panose="020B0609020204030204"/>
              </a:rPr>
              <a:t>= </a:t>
            </a:r>
            <a:r>
              <a:rPr lang="en-US" sz="1800">
                <a:solidFill>
                  <a:srgbClr val="130ECE"/>
                </a:solidFill>
                <a:latin typeface="Consolas" panose="020B0609020204030204"/>
              </a:rPr>
              <a:t>new </a:t>
            </a:r>
            <a:r>
              <a:rPr lang="en-US" sz="1800">
                <a:solidFill>
                  <a:srgbClr val="366D7F"/>
                </a:solidFill>
                <a:latin typeface="Consolas" panose="020B0609020204030204"/>
              </a:rPr>
              <a:t>ProgramO; </a:t>
            </a:r>
            <a:r>
              <a:rPr lang="en-US" sz="1800">
                <a:solidFill>
                  <a:srgbClr val="2C3569"/>
                </a:solidFill>
                <a:latin typeface="Consolas" panose="020B0609020204030204"/>
              </a:rPr>
              <a:t>obj</a:t>
            </a:r>
            <a:r>
              <a:rPr lang="en-US" sz="1800">
                <a:solidFill>
                  <a:srgbClr val="6A4735"/>
                </a:solidFill>
                <a:latin typeface="Consolas" panose="020B0609020204030204"/>
              </a:rPr>
              <a:t>.displayStudentMarks(34, </a:t>
            </a:r>
            <a:r>
              <a:rPr lang="en-US" sz="1800">
                <a:solidFill>
                  <a:srgbClr val="120D18"/>
                </a:solidFill>
                <a:latin typeface="Consolas" panose="020B0609020204030204"/>
              </a:rPr>
              <a:t>44, 55, 33);</a:t>
            </a:r>
            <a:endParaRPr lang="en-US" sz="1800">
              <a:solidFill>
                <a:srgbClr val="120D18"/>
              </a:solidFill>
              <a:latin typeface="Consolas" panose="020B0609020204030204"/>
            </a:endParaRPr>
          </a:p>
        </p:txBody>
      </p:sp>
      <p:sp>
        <p:nvSpPr>
          <p:cNvPr id="15" name="Rectangles 14"/>
          <p:cNvSpPr/>
          <p:nvPr/>
        </p:nvSpPr>
        <p:spPr>
          <a:xfrm>
            <a:off x="1581912" y="6211824"/>
            <a:ext cx="82296" cy="210312"/>
          </a:xfrm>
          <a:prstGeom prst="rect">
            <a:avLst/>
          </a:prstGeom>
        </p:spPr>
        <p:txBody>
          <a:bodyPr wrap="none" lIns="0" tIns="0" rIns="0" bIns="0">
            <a:noAutofit/>
          </a:bodyPr>
          <a:p>
            <a:pPr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6" name="Rectangles 15"/>
          <p:cNvSpPr/>
          <p:nvPr/>
        </p:nvSpPr>
        <p:spPr>
          <a:xfrm>
            <a:off x="1042416" y="6504432"/>
            <a:ext cx="79248" cy="207264"/>
          </a:xfrm>
          <a:prstGeom prst="rect">
            <a:avLst/>
          </a:prstGeom>
        </p:spPr>
        <p:txBody>
          <a:bodyPr wrap="none" lIns="0" tIns="0" rIns="0" bIns="0">
            <a:noAutofit/>
          </a:bodyPr>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7" name="Rectangles 16"/>
          <p:cNvSpPr/>
          <p:nvPr/>
        </p:nvSpPr>
        <p:spPr>
          <a:xfrm>
            <a:off x="7985760" y="4242816"/>
            <a:ext cx="3270504" cy="237744"/>
          </a:xfrm>
          <a:prstGeom prst="rect">
            <a:avLst/>
          </a:prstGeom>
        </p:spPr>
        <p:txBody>
          <a:bodyPr wrap="none" lIns="0" tIns="0" rIns="0" bIns="0">
            <a:noAutofit/>
          </a:bodyPr>
          <a:p>
            <a:pPr indent="0"/>
            <a:r>
              <a:rPr lang="en-US" sz="1200" spc="-50">
                <a:solidFill>
                  <a:srgbClr val="6E2F9E"/>
                </a:solidFill>
                <a:latin typeface="Impact" panose="020B0806030902050204"/>
              </a:rPr>
              <a:t>ED </a:t>
            </a:r>
            <a:r>
              <a:rPr lang="en-US" sz="1400">
                <a:solidFill>
                  <a:srgbClr val="332F38"/>
                </a:solidFill>
                <a:latin typeface="Calibri" panose="020F0502020204030204"/>
              </a:rPr>
              <a:t>Microsoft Visual Studio Debug Console</a:t>
            </a:r>
            <a:endParaRPr lang="en-US" sz="1400">
              <a:solidFill>
                <a:srgbClr val="332F38"/>
              </a:solidFill>
              <a:latin typeface="Calibri" panose="020F0502020204030204"/>
            </a:endParaRPr>
          </a:p>
        </p:txBody>
      </p:sp>
      <p:sp>
        <p:nvSpPr>
          <p:cNvPr id="18" name="Rectangles 17"/>
          <p:cNvSpPr/>
          <p:nvPr/>
        </p:nvSpPr>
        <p:spPr>
          <a:xfrm>
            <a:off x="7894320" y="4602480"/>
            <a:ext cx="234696" cy="847344"/>
          </a:xfrm>
          <a:prstGeom prst="rect">
            <a:avLst/>
          </a:prstGeom>
          <a:solidFill>
            <a:srgbClr val="000000"/>
          </a:solidFill>
        </p:spPr>
        <p:txBody>
          <a:bodyPr lIns="0" tIns="0" rIns="0" bIns="0">
            <a:noAutofit/>
          </a:bodyPr>
          <a:p>
            <a:pPr indent="0">
              <a:lnSpc>
                <a:spcPts val="1800"/>
              </a:lnSpc>
            </a:pPr>
            <a:r>
              <a:rPr lang="en-US" sz="1100">
                <a:solidFill>
                  <a:srgbClr val="BDBEBC"/>
                </a:solidFill>
                <a:latin typeface="Impact" panose="020B0806030902050204"/>
              </a:rPr>
              <a:t>34</a:t>
            </a:r>
            <a:endParaRPr lang="en-US" sz="1100">
              <a:solidFill>
                <a:srgbClr val="BDBEBC"/>
              </a:solidFill>
              <a:latin typeface="Impact" panose="020B0806030902050204"/>
            </a:endParaRPr>
          </a:p>
          <a:p>
            <a:pPr indent="0">
              <a:lnSpc>
                <a:spcPts val="1800"/>
              </a:lnSpc>
            </a:pPr>
            <a:r>
              <a:rPr lang="en-US" sz="1100">
                <a:solidFill>
                  <a:srgbClr val="BDBEBC"/>
                </a:solidFill>
                <a:latin typeface="Impact" panose="020B0806030902050204"/>
              </a:rPr>
              <a:t>44</a:t>
            </a:r>
            <a:endParaRPr lang="en-US" sz="1100">
              <a:solidFill>
                <a:srgbClr val="BDBEBC"/>
              </a:solidFill>
              <a:latin typeface="Impact" panose="020B0806030902050204"/>
            </a:endParaRPr>
          </a:p>
          <a:p>
            <a:pPr indent="0">
              <a:lnSpc>
                <a:spcPts val="1800"/>
              </a:lnSpc>
            </a:pPr>
            <a:r>
              <a:rPr lang="en-US" sz="1100">
                <a:solidFill>
                  <a:srgbClr val="BDBEBC"/>
                </a:solidFill>
                <a:latin typeface="Impact" panose="020B0806030902050204"/>
              </a:rPr>
              <a:t>55</a:t>
            </a:r>
            <a:endParaRPr lang="en-US" sz="1100">
              <a:solidFill>
                <a:srgbClr val="BDBEBC"/>
              </a:solidFill>
              <a:latin typeface="Impact" panose="020B0806030902050204"/>
            </a:endParaRPr>
          </a:p>
          <a:p>
            <a:pPr indent="0">
              <a:lnSpc>
                <a:spcPts val="1800"/>
              </a:lnSpc>
            </a:pPr>
            <a:r>
              <a:rPr lang="en-US" sz="1100">
                <a:solidFill>
                  <a:srgbClr val="BDBEBC"/>
                </a:solidFill>
                <a:latin typeface="Impact" panose="020B0806030902050204"/>
              </a:rPr>
              <a:t>33</a:t>
            </a:r>
            <a:endParaRPr lang="en-US" sz="1100">
              <a:solidFill>
                <a:srgbClr val="BDBEBC"/>
              </a:solidFill>
              <a:latin typeface="Impact" panose="020B0806030902050204"/>
            </a:endParaRP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29056"/>
            <a:ext cx="10482072" cy="484632"/>
          </a:xfrm>
          <a:prstGeom prst="rect">
            <a:avLst/>
          </a:prstGeom>
        </p:spPr>
        <p:txBody>
          <a:bodyPr wrap="none" lIns="0" tIns="0" rIns="0" bIns="0">
            <a:noAutofit/>
          </a:bodyPr>
          <a:p>
            <a:pPr indent="0"/>
            <a:r>
              <a:rPr lang="en-US" sz="4200">
                <a:latin typeface="Calibri" panose="020F0502020204030204"/>
              </a:rPr>
              <a:t>Properties</a:t>
            </a:r>
            <a:endParaRPr lang="en-US" sz="4200">
              <a:latin typeface="Calibri" panose="020F0502020204030204"/>
            </a:endParaRPr>
          </a:p>
        </p:txBody>
      </p:sp>
      <p:sp>
        <p:nvSpPr>
          <p:cNvPr id="3" name="Rectangles 2"/>
          <p:cNvSpPr/>
          <p:nvPr/>
        </p:nvSpPr>
        <p:spPr>
          <a:xfrm>
            <a:off x="950976" y="1618488"/>
            <a:ext cx="10482072" cy="4154424"/>
          </a:xfrm>
          <a:prstGeom prst="rect">
            <a:avLst/>
          </a:prstGeom>
        </p:spPr>
        <p:txBody>
          <a:bodyPr lIns="0" tIns="0" rIns="0" bIns="0">
            <a:noAutofit/>
          </a:bodyPr>
          <a:p>
            <a:pPr marL="228600" indent="-228600" algn="just">
              <a:lnSpc>
                <a:spcPts val="2690"/>
              </a:lnSpc>
              <a:spcAft>
                <a:spcPts val="630"/>
              </a:spcAft>
            </a:pPr>
            <a:r>
              <a:rPr lang="en-US" sz="2600">
                <a:latin typeface="Calibri" panose="020F0502020204030204"/>
              </a:rPr>
              <a:t>•Property in C# is a member of a class that provides a flexible mechanism for classes </a:t>
            </a:r>
            <a:r>
              <a:rPr lang="en-US" sz="2600">
                <a:solidFill>
                  <a:srgbClr val="FC0000"/>
                </a:solidFill>
                <a:latin typeface="Calibri" panose="020F0502020204030204"/>
              </a:rPr>
              <a:t>to expose private fields.</a:t>
            </a:r>
            <a:endParaRPr lang="en-US" sz="2600">
              <a:solidFill>
                <a:srgbClr val="FC0000"/>
              </a:solidFill>
              <a:latin typeface="Calibri" panose="020F0502020204030204"/>
            </a:endParaRPr>
          </a:p>
          <a:p>
            <a:pPr marL="228600" indent="-228600" algn="just">
              <a:lnSpc>
                <a:spcPts val="2690"/>
              </a:lnSpc>
            </a:pPr>
            <a:r>
              <a:rPr lang="en-US" sz="2600">
                <a:latin typeface="Calibri" panose="020F0502020204030204"/>
              </a:rPr>
              <a:t>•Internally, C# properties are special methods called </a:t>
            </a:r>
            <a:r>
              <a:rPr lang="en-US" sz="2600">
                <a:solidFill>
                  <a:srgbClr val="FC0000"/>
                </a:solidFill>
                <a:latin typeface="Calibri" panose="020F0502020204030204"/>
              </a:rPr>
              <a:t>accessors. </a:t>
            </a:r>
            <a:r>
              <a:rPr lang="en-US" sz="2600">
                <a:latin typeface="Calibri" panose="020F0502020204030204"/>
              </a:rPr>
              <a:t>A C# property have two accessors,</a:t>
            </a:r>
            <a:endParaRPr lang="en-US" sz="2600">
              <a:latin typeface="Calibri" panose="020F0502020204030204"/>
            </a:endParaRPr>
          </a:p>
          <a:p>
            <a:pPr marL="482600" indent="0" algn="just">
              <a:spcAft>
                <a:spcPts val="630"/>
              </a:spcAft>
            </a:pPr>
            <a:r>
              <a:rPr lang="en-US" sz="2300" b="1">
                <a:solidFill>
                  <a:srgbClr val="00AD50"/>
                </a:solidFill>
                <a:latin typeface="Calibri" panose="020F0502020204030204"/>
              </a:rPr>
              <a:t>•    get </a:t>
            </a:r>
            <a:r>
              <a:rPr lang="en-US" sz="2300">
                <a:latin typeface="Calibri" panose="020F0502020204030204"/>
              </a:rPr>
              <a:t>property accessor : </a:t>
            </a:r>
            <a:r>
              <a:rPr lang="en-US" sz="2200" i="1">
                <a:latin typeface="Calibri" panose="020F0502020204030204"/>
              </a:rPr>
              <a:t>returns a property value</a:t>
            </a:r>
            <a:endParaRPr lang="en-US" sz="2200" i="1">
              <a:latin typeface="Calibri" panose="020F0502020204030204"/>
            </a:endParaRPr>
          </a:p>
          <a:p>
            <a:pPr marL="482600" indent="0" algn="just">
              <a:spcAft>
                <a:spcPts val="1050"/>
              </a:spcAft>
            </a:pPr>
            <a:r>
              <a:rPr lang="en-US" sz="2300" b="1">
                <a:solidFill>
                  <a:srgbClr val="00AD50"/>
                </a:solidFill>
                <a:latin typeface="Calibri" panose="020F0502020204030204"/>
              </a:rPr>
              <a:t>•    set </a:t>
            </a:r>
            <a:r>
              <a:rPr lang="en-US" sz="2300">
                <a:latin typeface="Calibri" panose="020F0502020204030204"/>
              </a:rPr>
              <a:t>property accessor: </a:t>
            </a:r>
            <a:r>
              <a:rPr lang="en-US" sz="2200" i="1">
                <a:latin typeface="Calibri" panose="020F0502020204030204"/>
              </a:rPr>
              <a:t>assigns new value</a:t>
            </a:r>
            <a:endParaRPr lang="en-US" sz="2200" i="1">
              <a:latin typeface="Calibri" panose="020F0502020204030204"/>
            </a:endParaRPr>
          </a:p>
          <a:p>
            <a:pPr marL="228600" indent="-228600" algn="just">
              <a:spcAft>
                <a:spcPts val="1050"/>
              </a:spcAft>
            </a:pPr>
            <a:r>
              <a:rPr lang="en-US" sz="2600">
                <a:latin typeface="Calibri" panose="020F0502020204030204"/>
              </a:rPr>
              <a:t>•The </a:t>
            </a:r>
            <a:r>
              <a:rPr lang="en-US" sz="2600" b="1">
                <a:solidFill>
                  <a:srgbClr val="00AD50"/>
                </a:solidFill>
                <a:latin typeface="Calibri" panose="020F0502020204030204"/>
              </a:rPr>
              <a:t>value </a:t>
            </a:r>
            <a:r>
              <a:rPr lang="en-US" sz="2600">
                <a:latin typeface="Calibri" panose="020F0502020204030204"/>
              </a:rPr>
              <a:t>keyword represents the </a:t>
            </a:r>
            <a:r>
              <a:rPr lang="en-US" sz="2600">
                <a:solidFill>
                  <a:srgbClr val="FC0000"/>
                </a:solidFill>
                <a:latin typeface="Calibri" panose="020F0502020204030204"/>
              </a:rPr>
              <a:t>value of a property.</a:t>
            </a:r>
            <a:endParaRPr lang="en-US" sz="2600">
              <a:solidFill>
                <a:srgbClr val="FC0000"/>
              </a:solidFill>
              <a:latin typeface="Calibri" panose="020F0502020204030204"/>
            </a:endParaRPr>
          </a:p>
          <a:p>
            <a:pPr marL="228600" indent="-228600" algn="just">
              <a:lnSpc>
                <a:spcPts val="2690"/>
              </a:lnSpc>
            </a:pPr>
            <a:r>
              <a:rPr lang="en-US" sz="2600">
                <a:latin typeface="Calibri" panose="020F0502020204030204"/>
              </a:rPr>
              <a:t>•Properties can be read-write, read-only, or write-only. The </a:t>
            </a:r>
            <a:r>
              <a:rPr lang="en-US" sz="2600" b="1">
                <a:solidFill>
                  <a:srgbClr val="00AD50"/>
                </a:solidFill>
                <a:latin typeface="Calibri" panose="020F0502020204030204"/>
              </a:rPr>
              <a:t>read-write </a:t>
            </a:r>
            <a:r>
              <a:rPr lang="en-US" sz="2600">
                <a:latin typeface="Calibri" panose="020F0502020204030204"/>
              </a:rPr>
              <a:t>property implements </a:t>
            </a:r>
            <a:r>
              <a:rPr lang="en-US" sz="2600">
                <a:solidFill>
                  <a:srgbClr val="FC0000"/>
                </a:solidFill>
                <a:latin typeface="Calibri" panose="020F0502020204030204"/>
              </a:rPr>
              <a:t>both get and set accessor. </a:t>
            </a:r>
            <a:r>
              <a:rPr lang="en-US" sz="2600">
                <a:latin typeface="Calibri" panose="020F0502020204030204"/>
              </a:rPr>
              <a:t>A </a:t>
            </a:r>
            <a:r>
              <a:rPr lang="en-US" sz="2600" b="1">
                <a:solidFill>
                  <a:srgbClr val="00AD50"/>
                </a:solidFill>
                <a:latin typeface="Calibri" panose="020F0502020204030204"/>
              </a:rPr>
              <a:t>write-only </a:t>
            </a:r>
            <a:r>
              <a:rPr lang="en-US" sz="2600">
                <a:latin typeface="Calibri" panose="020F0502020204030204"/>
              </a:rPr>
              <a:t>property implements a </a:t>
            </a:r>
            <a:r>
              <a:rPr lang="en-US" sz="2600">
                <a:solidFill>
                  <a:srgbClr val="FC0000"/>
                </a:solidFill>
                <a:latin typeface="Calibri" panose="020F0502020204030204"/>
              </a:rPr>
              <a:t>set accessor, </a:t>
            </a:r>
            <a:r>
              <a:rPr lang="en-US" sz="2600">
                <a:latin typeface="Calibri" panose="020F0502020204030204"/>
              </a:rPr>
              <a:t>but no get accessor. A </a:t>
            </a:r>
            <a:r>
              <a:rPr lang="en-US" sz="2600" b="1">
                <a:solidFill>
                  <a:srgbClr val="00AD50"/>
                </a:solidFill>
                <a:latin typeface="Calibri" panose="020F0502020204030204"/>
              </a:rPr>
              <a:t>read-only </a:t>
            </a:r>
            <a:r>
              <a:rPr lang="en-US" sz="2600">
                <a:latin typeface="Calibri" panose="020F0502020204030204"/>
              </a:rPr>
              <a:t>property implements a </a:t>
            </a:r>
            <a:r>
              <a:rPr lang="en-US" sz="2600">
                <a:solidFill>
                  <a:srgbClr val="FC0000"/>
                </a:solidFill>
                <a:latin typeface="Calibri" panose="020F0502020204030204"/>
              </a:rPr>
              <a:t>get accessor, </a:t>
            </a:r>
            <a:r>
              <a:rPr lang="en-US" sz="2600">
                <a:latin typeface="Calibri" panose="020F0502020204030204"/>
              </a:rPr>
              <a:t>but no set accessor.</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25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6605016" cy="420624"/>
          </a:xfrm>
          <a:prstGeom prst="rect">
            <a:avLst/>
          </a:prstGeom>
        </p:spPr>
        <p:txBody>
          <a:bodyPr wrap="none" lIns="0" tIns="0" rIns="0" bIns="0">
            <a:noAutofit/>
          </a:bodyPr>
          <a:p>
            <a:pPr indent="0">
              <a:spcAft>
                <a:spcPts val="3780"/>
              </a:spcAft>
            </a:pPr>
            <a:r>
              <a:rPr lang="en-US" sz="4300">
                <a:latin typeface="Calibri" panose="020F0502020204030204"/>
              </a:rPr>
              <a:t>Constructors and Destructors</a:t>
            </a:r>
            <a:endParaRPr lang="en-US" sz="4300">
              <a:latin typeface="Calibri" panose="020F0502020204030204"/>
            </a:endParaRPr>
          </a:p>
        </p:txBody>
      </p:sp>
      <p:sp>
        <p:nvSpPr>
          <p:cNvPr id="3" name="Rectangles 2"/>
          <p:cNvSpPr/>
          <p:nvPr/>
        </p:nvSpPr>
        <p:spPr>
          <a:xfrm>
            <a:off x="969264" y="1911096"/>
            <a:ext cx="10268712" cy="3480816"/>
          </a:xfrm>
          <a:prstGeom prst="rect">
            <a:avLst/>
          </a:prstGeom>
        </p:spPr>
        <p:txBody>
          <a:bodyPr lIns="0" tIns="0" rIns="0" bIns="0">
            <a:noAutofit/>
          </a:bodyPr>
          <a:p>
            <a:pPr marL="204470" indent="-241300" algn="just">
              <a:lnSpc>
                <a:spcPts val="3025"/>
              </a:lnSpc>
              <a:spcBef>
                <a:spcPts val="3780"/>
              </a:spcBef>
              <a:spcAft>
                <a:spcPts val="630"/>
              </a:spcAft>
            </a:pPr>
            <a:r>
              <a:rPr lang="en-US" sz="2600" b="1">
                <a:latin typeface="Calibri" panose="020F0502020204030204"/>
              </a:rPr>
              <a:t>•Constructor </a:t>
            </a:r>
            <a:r>
              <a:rPr lang="en-US" sz="2600">
                <a:latin typeface="Calibri" panose="020F0502020204030204"/>
              </a:rPr>
              <a:t>is a special method which is </a:t>
            </a:r>
            <a:r>
              <a:rPr lang="en-US" sz="2600">
                <a:solidFill>
                  <a:srgbClr val="FC0000"/>
                </a:solidFill>
                <a:latin typeface="Calibri" panose="020F0502020204030204"/>
              </a:rPr>
              <a:t>invoked automatically </a:t>
            </a:r>
            <a:r>
              <a:rPr lang="en-US" sz="2600">
                <a:latin typeface="Calibri" panose="020F0502020204030204"/>
              </a:rPr>
              <a:t>at the </a:t>
            </a:r>
            <a:r>
              <a:rPr lang="en-US" sz="2600">
                <a:solidFill>
                  <a:srgbClr val="FC0000"/>
                </a:solidFill>
                <a:latin typeface="Calibri" panose="020F0502020204030204"/>
              </a:rPr>
              <a:t>time of object creation. </a:t>
            </a:r>
            <a:r>
              <a:rPr lang="en-US" sz="2600">
                <a:latin typeface="Calibri" panose="020F0502020204030204"/>
              </a:rPr>
              <a:t>It is used to initialize the data members of new object generally. The constructor in C# has the </a:t>
            </a:r>
            <a:r>
              <a:rPr lang="en-US" sz="2600">
                <a:solidFill>
                  <a:srgbClr val="FC0000"/>
                </a:solidFill>
                <a:latin typeface="Calibri" panose="020F0502020204030204"/>
              </a:rPr>
              <a:t>same name </a:t>
            </a:r>
            <a:r>
              <a:rPr lang="en-US" sz="2600">
                <a:latin typeface="Calibri" panose="020F0502020204030204"/>
              </a:rPr>
              <a:t>as </a:t>
            </a:r>
            <a:r>
              <a:rPr lang="en-US" sz="2600">
                <a:solidFill>
                  <a:srgbClr val="FC0000"/>
                </a:solidFill>
                <a:latin typeface="Calibri" panose="020F0502020204030204"/>
              </a:rPr>
              <a:t>class </a:t>
            </a:r>
            <a:r>
              <a:rPr lang="en-US" sz="2600">
                <a:latin typeface="Calibri" panose="020F0502020204030204"/>
              </a:rPr>
              <a:t>or </a:t>
            </a:r>
            <a:r>
              <a:rPr lang="en-US" sz="2600">
                <a:solidFill>
                  <a:srgbClr val="FC0000"/>
                </a:solidFill>
                <a:latin typeface="Calibri" panose="020F0502020204030204"/>
              </a:rPr>
              <a:t>struct.</a:t>
            </a:r>
            <a:endParaRPr lang="en-US" sz="2600">
              <a:solidFill>
                <a:srgbClr val="FC0000"/>
              </a:solidFill>
              <a:latin typeface="Calibri" panose="020F0502020204030204"/>
            </a:endParaRPr>
          </a:p>
          <a:p>
            <a:pPr marL="204470" indent="-241300" algn="just">
              <a:lnSpc>
                <a:spcPts val="3025"/>
              </a:lnSpc>
            </a:pPr>
            <a:r>
              <a:rPr lang="en-US" sz="2600" b="1">
                <a:latin typeface="Calibri" panose="020F0502020204030204"/>
              </a:rPr>
              <a:t>•Destructors </a:t>
            </a:r>
            <a:r>
              <a:rPr lang="en-US" sz="2600">
                <a:latin typeface="Calibri" panose="020F0502020204030204"/>
              </a:rPr>
              <a:t>in C# are methods inside the class used to destroy instances of that class when they are no longer needed. The Destructor is </a:t>
            </a:r>
            <a:r>
              <a:rPr lang="en-US" sz="2600">
                <a:solidFill>
                  <a:srgbClr val="FC0000"/>
                </a:solidFill>
                <a:latin typeface="Calibri" panose="020F0502020204030204"/>
              </a:rPr>
              <a:t>called implicitly </a:t>
            </a:r>
            <a:r>
              <a:rPr lang="en-US" sz="2600">
                <a:latin typeface="Calibri" panose="020F0502020204030204"/>
              </a:rPr>
              <a:t>by the .NET Framework's Garbage collector and therefore programmer has no control as when to invoke the destructor.</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6784" cy="134112"/>
          </a:xfrm>
          <a:prstGeom prst="rect">
            <a:avLst/>
          </a:prstGeom>
        </p:spPr>
        <p:txBody>
          <a:bodyPr wrap="none" lIns="0" tIns="0" rIns="0" bIns="0">
            <a:noAutofit/>
          </a:bodyPr>
          <a:p>
            <a:pPr indent="0"/>
            <a:r>
              <a:rPr lang="en-US" sz="1100">
                <a:solidFill>
                  <a:srgbClr val="888888"/>
                </a:solidFill>
                <a:latin typeface="Calibri" panose="020F0502020204030204"/>
              </a:rPr>
              <a:t>26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04672"/>
            <a:ext cx="7549896" cy="524256"/>
          </a:xfrm>
          <a:prstGeom prst="rect">
            <a:avLst/>
          </a:prstGeom>
        </p:spPr>
        <p:txBody>
          <a:bodyPr wrap="none" lIns="0" tIns="0" rIns="0" bIns="0">
            <a:noAutofit/>
          </a:bodyPr>
          <a:p>
            <a:pPr indent="0"/>
            <a:r>
              <a:rPr lang="en-US" sz="4200">
                <a:latin typeface="Calibri" panose="020F0502020204030204"/>
              </a:rPr>
              <a:t>Common Language Runtime(CLR)</a:t>
            </a:r>
            <a:endParaRPr lang="en-US" sz="4200">
              <a:latin typeface="Calibri" panose="020F0502020204030204"/>
            </a:endParaRPr>
          </a:p>
        </p:txBody>
      </p:sp>
      <p:sp>
        <p:nvSpPr>
          <p:cNvPr id="3" name="Rectangles 2"/>
          <p:cNvSpPr/>
          <p:nvPr/>
        </p:nvSpPr>
        <p:spPr>
          <a:xfrm>
            <a:off x="905256" y="1911096"/>
            <a:ext cx="10338816" cy="4117848"/>
          </a:xfrm>
          <a:prstGeom prst="rect">
            <a:avLst/>
          </a:prstGeom>
        </p:spPr>
        <p:txBody>
          <a:bodyPr lIns="0" tIns="0" rIns="0" bIns="0">
            <a:noAutofit/>
          </a:bodyPr>
          <a:p>
            <a:pPr indent="0" algn="just">
              <a:spcAft>
                <a:spcPts val="1260"/>
              </a:spcAft>
            </a:pPr>
            <a:r>
              <a:rPr lang="en-US" sz="2600" b="1">
                <a:solidFill>
                  <a:srgbClr val="00AD50"/>
                </a:solidFill>
                <a:latin typeface="Calibri" panose="020F0502020204030204"/>
              </a:rPr>
              <a:t>JIT Compilation</a:t>
            </a:r>
            <a:endParaRPr lang="en-US" sz="2600" b="1">
              <a:solidFill>
                <a:srgbClr val="00AD50"/>
              </a:solidFill>
              <a:latin typeface="Calibri" panose="020F0502020204030204"/>
            </a:endParaRPr>
          </a:p>
          <a:p>
            <a:pPr indent="0" algn="just">
              <a:lnSpc>
                <a:spcPts val="3025"/>
              </a:lnSpc>
            </a:pPr>
            <a:r>
              <a:rPr lang="en-US" sz="2600">
                <a:latin typeface="Calibri" panose="020F0502020204030204"/>
              </a:rPr>
              <a:t>The .NET CLR utilizes Just In Time (JIT) compilation technology to convert the IL code back to a platform/device-specific code. Three types of JIT compilers:</a:t>
            </a:r>
            <a:endParaRPr lang="en-US" sz="2600">
              <a:latin typeface="Calibri" panose="020F0502020204030204"/>
            </a:endParaRPr>
          </a:p>
          <a:p>
            <a:pPr marL="1003300" indent="-584200" algn="just">
              <a:lnSpc>
                <a:spcPts val="2590"/>
              </a:lnSpc>
            </a:pPr>
            <a:r>
              <a:rPr lang="en-US" sz="2300">
                <a:solidFill>
                  <a:srgbClr val="BF0000"/>
                </a:solidFill>
                <a:latin typeface="Calibri" panose="020F0502020204030204"/>
              </a:rPr>
              <a:t>1.    Pre-JIT : </a:t>
            </a:r>
            <a:r>
              <a:rPr lang="en-US" sz="2300">
                <a:latin typeface="Calibri" panose="020F0502020204030204"/>
              </a:rPr>
              <a:t>This JIT compiles an assembly's entire code into native code at one stretch. You would normally use this at installation time.</a:t>
            </a:r>
            <a:endParaRPr lang="en-US" sz="2300">
              <a:latin typeface="Calibri" panose="020F0502020204030204"/>
            </a:endParaRPr>
          </a:p>
          <a:p>
            <a:pPr marL="1003300" indent="-584200" algn="just">
              <a:lnSpc>
                <a:spcPts val="2590"/>
              </a:lnSpc>
            </a:pPr>
            <a:r>
              <a:rPr lang="en-US" sz="2300">
                <a:solidFill>
                  <a:srgbClr val="BF0000"/>
                </a:solidFill>
                <a:latin typeface="Calibri" panose="020F0502020204030204"/>
              </a:rPr>
              <a:t>2.    Econo-JIT </a:t>
            </a:r>
            <a:r>
              <a:rPr lang="en-US" sz="2300">
                <a:latin typeface="Calibri" panose="020F0502020204030204"/>
              </a:rPr>
              <a:t>: You would use this JIT on devices with limited resources. It compiles the IL code bit-by-bit, freeing resources used by the cached native code when required.</a:t>
            </a:r>
            <a:endParaRPr lang="en-US" sz="2300">
              <a:latin typeface="Calibri" panose="020F0502020204030204"/>
            </a:endParaRPr>
          </a:p>
          <a:p>
            <a:pPr marL="1003300" indent="-584200" algn="just">
              <a:lnSpc>
                <a:spcPts val="2590"/>
              </a:lnSpc>
            </a:pPr>
            <a:r>
              <a:rPr lang="en-US" sz="2300">
                <a:solidFill>
                  <a:srgbClr val="BF0000"/>
                </a:solidFill>
                <a:latin typeface="Calibri" panose="020F0502020204030204"/>
              </a:rPr>
              <a:t>3.    Normal JIT : </a:t>
            </a:r>
            <a:r>
              <a:rPr lang="en-US" sz="2300">
                <a:latin typeface="Calibri" panose="020F0502020204030204"/>
              </a:rPr>
              <a:t>The default JIT compiles code only as it is called and places the resulting native code in the cache.</a:t>
            </a:r>
            <a:endParaRPr lang="en-US" sz="23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10241280" cy="5254752"/>
          </a:xfrm>
          <a:prstGeom prst="rect">
            <a:avLst/>
          </a:prstGeom>
        </p:spPr>
        <p:txBody>
          <a:bodyPr lIns="0" tIns="0" rIns="0" bIns="0">
            <a:noAutofit/>
          </a:bodyPr>
          <a:p>
            <a:pPr indent="0">
              <a:spcAft>
                <a:spcPts val="1260"/>
              </a:spcAft>
            </a:pPr>
            <a:r>
              <a:rPr lang="en-US" sz="4300">
                <a:latin typeface="Calibri" panose="020F0502020204030204"/>
              </a:rPr>
              <a:t>Constructors and Destructors</a:t>
            </a:r>
            <a:endParaRPr lang="en-US" sz="4300">
              <a:latin typeface="Calibri" panose="020F0502020204030204"/>
            </a:endParaRPr>
          </a:p>
          <a:p>
            <a:pPr indent="0">
              <a:spcAft>
                <a:spcPts val="840"/>
              </a:spcAft>
            </a:pPr>
            <a:r>
              <a:rPr lang="en-US" sz="2600">
                <a:latin typeface="Calibri" panose="020F0502020204030204"/>
              </a:rPr>
              <a:t>•There can be five types of constructors in C#.</a:t>
            </a:r>
            <a:endParaRPr lang="en-US" sz="2600">
              <a:latin typeface="Calibri" panose="020F0502020204030204"/>
            </a:endParaRPr>
          </a:p>
          <a:p>
            <a:pPr marL="698500" indent="-190500" algn="just">
              <a:lnSpc>
                <a:spcPts val="2615"/>
              </a:lnSpc>
              <a:spcAft>
                <a:spcPts val="210"/>
              </a:spcAft>
            </a:pPr>
            <a:r>
              <a:rPr lang="en-US" sz="2300" b="1">
                <a:solidFill>
                  <a:srgbClr val="00AD50"/>
                </a:solidFill>
                <a:latin typeface="Calibri" panose="020F0502020204030204"/>
              </a:rPr>
              <a:t>•    Default Constructor </a:t>
            </a:r>
            <a:r>
              <a:rPr lang="en-US" sz="2300">
                <a:latin typeface="Calibri" panose="020F0502020204030204"/>
              </a:rPr>
              <a:t>- It has no arguments and It is invoked at the time of creating object.</a:t>
            </a:r>
            <a:endParaRPr lang="en-US" sz="2300">
              <a:latin typeface="Calibri" panose="020F0502020204030204"/>
            </a:endParaRPr>
          </a:p>
          <a:p>
            <a:pPr marL="698500" indent="-190500" algn="just">
              <a:lnSpc>
                <a:spcPts val="2590"/>
              </a:lnSpc>
              <a:spcAft>
                <a:spcPts val="210"/>
              </a:spcAft>
            </a:pPr>
            <a:r>
              <a:rPr lang="en-US" sz="2300" b="1">
                <a:solidFill>
                  <a:srgbClr val="00AD50"/>
                </a:solidFill>
                <a:latin typeface="Calibri" panose="020F0502020204030204"/>
              </a:rPr>
              <a:t>•    Parameterized Constructor </a:t>
            </a:r>
            <a:r>
              <a:rPr lang="en-US" sz="2300">
                <a:latin typeface="Calibri" panose="020F0502020204030204"/>
              </a:rPr>
              <a:t>- A constructor which has parameters is called parameterized constructor.</a:t>
            </a:r>
            <a:endParaRPr lang="en-US" sz="2300">
              <a:latin typeface="Calibri" panose="020F0502020204030204"/>
            </a:endParaRPr>
          </a:p>
          <a:p>
            <a:pPr marL="698500" indent="-190500" algn="just">
              <a:spcAft>
                <a:spcPts val="840"/>
              </a:spcAft>
            </a:pPr>
            <a:r>
              <a:rPr lang="en-US" sz="2300" b="1">
                <a:solidFill>
                  <a:srgbClr val="00AD50"/>
                </a:solidFill>
                <a:latin typeface="Calibri" panose="020F0502020204030204"/>
              </a:rPr>
              <a:t>•    Copy Constructor </a:t>
            </a:r>
            <a:r>
              <a:rPr lang="en-US" sz="2300">
                <a:latin typeface="Calibri" panose="020F0502020204030204"/>
              </a:rPr>
              <a:t>- used to copy one object's data into another object</a:t>
            </a:r>
            <a:endParaRPr lang="en-US" sz="2300">
              <a:latin typeface="Calibri" panose="020F0502020204030204"/>
            </a:endParaRPr>
          </a:p>
          <a:p>
            <a:pPr marL="698500" indent="-190500" algn="just">
              <a:lnSpc>
                <a:spcPts val="2590"/>
              </a:lnSpc>
              <a:spcAft>
                <a:spcPts val="210"/>
              </a:spcAft>
            </a:pPr>
            <a:r>
              <a:rPr lang="en-US" sz="2300" b="1">
                <a:solidFill>
                  <a:srgbClr val="00AD50"/>
                </a:solidFill>
                <a:latin typeface="Calibri" panose="020F0502020204030204"/>
              </a:rPr>
              <a:t>•    Static Constructor </a:t>
            </a:r>
            <a:r>
              <a:rPr lang="en-US" sz="2300">
                <a:latin typeface="Calibri" panose="020F0502020204030204"/>
              </a:rPr>
              <a:t>-There is no matter how many numbers instances (objects) of the class are created, static constructor is going to be invoked only once and that is when the class is load for the first time. The static constructor is used to initialize the static fields of the class.</a:t>
            </a:r>
            <a:endParaRPr lang="en-US" sz="2300">
              <a:latin typeface="Calibri" panose="020F0502020204030204"/>
            </a:endParaRPr>
          </a:p>
          <a:p>
            <a:pPr marL="698500" indent="-190500" algn="just">
              <a:lnSpc>
                <a:spcPts val="2590"/>
              </a:lnSpc>
            </a:pPr>
            <a:r>
              <a:rPr lang="en-US" sz="2300" b="1">
                <a:solidFill>
                  <a:srgbClr val="00AD50"/>
                </a:solidFill>
                <a:latin typeface="Calibri" panose="020F0502020204030204"/>
              </a:rPr>
              <a:t>•    Private Constructor </a:t>
            </a:r>
            <a:r>
              <a:rPr lang="en-US" sz="2300">
                <a:latin typeface="Calibri" panose="020F0502020204030204"/>
              </a:rPr>
              <a:t>- When a class contains a private constructor then we cannot create an object for the class outside of the class. So, private constructors are used to creating an object for the class within the same class</a:t>
            </a:r>
            <a:endParaRPr lang="en-US" sz="23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13816"/>
            <a:ext cx="3703320" cy="515112"/>
          </a:xfrm>
          <a:prstGeom prst="rect">
            <a:avLst/>
          </a:prstGeom>
        </p:spPr>
        <p:txBody>
          <a:bodyPr wrap="none" lIns="0" tIns="0" rIns="0" bIns="0">
            <a:noAutofit/>
          </a:bodyPr>
          <a:p>
            <a:pPr indent="0">
              <a:spcAft>
                <a:spcPts val="3780"/>
              </a:spcAft>
            </a:pPr>
            <a:r>
              <a:rPr lang="en-US" sz="4300">
                <a:latin typeface="Calibri" panose="020F0502020204030204"/>
              </a:rPr>
              <a:t>Object Initializer</a:t>
            </a:r>
            <a:endParaRPr lang="en-US" sz="4300">
              <a:latin typeface="Calibri" panose="020F0502020204030204"/>
            </a:endParaRPr>
          </a:p>
        </p:txBody>
      </p:sp>
      <p:sp>
        <p:nvSpPr>
          <p:cNvPr id="3" name="Rectangles 2"/>
          <p:cNvSpPr/>
          <p:nvPr/>
        </p:nvSpPr>
        <p:spPr>
          <a:xfrm>
            <a:off x="911352" y="1911096"/>
            <a:ext cx="3773424" cy="2261616"/>
          </a:xfrm>
          <a:prstGeom prst="rect">
            <a:avLst/>
          </a:prstGeom>
        </p:spPr>
        <p:txBody>
          <a:bodyPr lIns="0" tIns="0" rIns="0" bIns="0">
            <a:noAutofit/>
          </a:bodyPr>
          <a:p>
            <a:pPr indent="0" algn="just">
              <a:lnSpc>
                <a:spcPts val="3025"/>
              </a:lnSpc>
              <a:spcBef>
                <a:spcPts val="3780"/>
              </a:spcBef>
            </a:pPr>
            <a:r>
              <a:rPr lang="en-US" sz="2600">
                <a:latin typeface="Calibri" panose="020F0502020204030204"/>
              </a:rPr>
              <a:t>In object initializer, you can </a:t>
            </a:r>
            <a:r>
              <a:rPr lang="en-US" sz="2600">
                <a:solidFill>
                  <a:srgbClr val="FC0000"/>
                </a:solidFill>
                <a:latin typeface="Calibri" panose="020F0502020204030204"/>
              </a:rPr>
              <a:t>initialize the value </a:t>
            </a:r>
            <a:r>
              <a:rPr lang="en-US" sz="2600">
                <a:latin typeface="Calibri" panose="020F0502020204030204"/>
              </a:rPr>
              <a:t>to the </a:t>
            </a:r>
            <a:r>
              <a:rPr lang="en-US" sz="2600">
                <a:solidFill>
                  <a:srgbClr val="FC0000"/>
                </a:solidFill>
                <a:latin typeface="Calibri" panose="020F0502020204030204"/>
              </a:rPr>
              <a:t>fields </a:t>
            </a:r>
            <a:r>
              <a:rPr lang="en-US" sz="2600">
                <a:latin typeface="Calibri" panose="020F0502020204030204"/>
              </a:rPr>
              <a:t>or </a:t>
            </a:r>
            <a:r>
              <a:rPr lang="en-US" sz="2600">
                <a:solidFill>
                  <a:srgbClr val="FC0000"/>
                </a:solidFill>
                <a:latin typeface="Calibri" panose="020F0502020204030204"/>
              </a:rPr>
              <a:t>properties </a:t>
            </a:r>
            <a:r>
              <a:rPr lang="en-US" sz="2600">
                <a:latin typeface="Calibri" panose="020F0502020204030204"/>
              </a:rPr>
              <a:t>of a class at the time of creating object </a:t>
            </a:r>
            <a:r>
              <a:rPr lang="en-US" sz="2600">
                <a:solidFill>
                  <a:srgbClr val="FC0000"/>
                </a:solidFill>
                <a:latin typeface="Calibri" panose="020F0502020204030204"/>
              </a:rPr>
              <a:t>without calling constructor.</a:t>
            </a:r>
            <a:endParaRPr lang="en-US" sz="2600">
              <a:solidFill>
                <a:srgbClr val="FC0000"/>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67056" y="701040"/>
            <a:ext cx="5708904" cy="4907280"/>
          </a:xfrm>
          <a:prstGeom prst="rect">
            <a:avLst/>
          </a:prstGeom>
        </p:spPr>
        <p:txBody>
          <a:bodyPr lIns="0" tIns="0" rIns="0" bIns="0">
            <a:noAutofit/>
          </a:bodyPr>
          <a:p>
            <a:pPr indent="0">
              <a:lnSpc>
                <a:spcPts val="2930"/>
              </a:lnSpc>
            </a:pPr>
            <a:r>
              <a:rPr lang="en-US" sz="2100">
                <a:solidFill>
                  <a:srgbClr val="130ECE"/>
                </a:solidFill>
                <a:latin typeface="Consolas" panose="020B0609020204030204"/>
              </a:rPr>
              <a:t>class </a:t>
            </a:r>
            <a:r>
              <a:rPr lang="en-US" sz="2100">
                <a:solidFill>
                  <a:srgbClr val="408EA2"/>
                </a:solidFill>
                <a:latin typeface="Consolas" panose="020B0609020204030204"/>
              </a:rPr>
              <a:t>Program</a:t>
            </a:r>
            <a:endParaRPr lang="en-US" sz="2100">
              <a:solidFill>
                <a:srgbClr val="408EA2"/>
              </a:solidFill>
              <a:latin typeface="Consolas" panose="020B0609020204030204"/>
            </a:endParaRPr>
          </a:p>
          <a:p>
            <a:pPr indent="0">
              <a:lnSpc>
                <a:spcPts val="2930"/>
              </a:lnSpc>
            </a:pPr>
            <a:r>
              <a:rPr lang="en-US" sz="2600">
                <a:latin typeface="Calibri" panose="020F0502020204030204"/>
              </a:rPr>
              <a:t>{</a:t>
            </a:r>
            <a:endParaRPr lang="en-US" sz="2600">
              <a:latin typeface="Calibri" panose="020F0502020204030204"/>
            </a:endParaRPr>
          </a:p>
          <a:p>
            <a:pPr marL="660400" indent="0"/>
            <a:r>
              <a:rPr lang="en-US" sz="1400">
                <a:solidFill>
                  <a:srgbClr val="A6A4A6"/>
                </a:solidFill>
                <a:latin typeface="Calibri" panose="020F0502020204030204"/>
              </a:rPr>
              <a:t>0 references</a:t>
            </a:r>
            <a:endParaRPr lang="en-US" sz="1400">
              <a:solidFill>
                <a:srgbClr val="A6A4A6"/>
              </a:solidFill>
              <a:latin typeface="Calibri" panose="020F0502020204030204"/>
            </a:endParaRPr>
          </a:p>
          <a:p>
            <a:pPr marL="660400" indent="0" algn="just">
              <a:lnSpc>
                <a:spcPts val="2880"/>
              </a:lnSpc>
            </a:pPr>
            <a:r>
              <a:rPr lang="en-US" sz="2100">
                <a:solidFill>
                  <a:srgbClr val="130ECE"/>
                </a:solidFill>
                <a:latin typeface="Consolas" panose="020B0609020204030204"/>
              </a:rPr>
              <a:t>static void </a:t>
            </a:r>
            <a:r>
              <a:rPr lang="en-US" sz="2100">
                <a:solidFill>
                  <a:srgbClr val="312694"/>
                </a:solidFill>
                <a:latin typeface="Consolas" panose="020B0609020204030204"/>
              </a:rPr>
              <a:t>MainCstring </a:t>
            </a:r>
            <a:r>
              <a:rPr lang="en-US" sz="2100">
                <a:latin typeface="Consolas" panose="020B0609020204030204"/>
              </a:rPr>
              <a:t>[] </a:t>
            </a:r>
            <a:r>
              <a:rPr lang="en-US" sz="2100">
                <a:solidFill>
                  <a:srgbClr val="888888"/>
                </a:solidFill>
                <a:latin typeface="Consolas" panose="020B0609020204030204"/>
              </a:rPr>
              <a:t>args) </a:t>
            </a:r>
            <a:r>
              <a:rPr lang="en-US" sz="2100">
                <a:latin typeface="Consolas" panose="020B0609020204030204"/>
              </a:rPr>
              <a:t>{</a:t>
            </a:r>
            <a:endParaRPr lang="en-US" sz="2100">
              <a:latin typeface="Consolas" panose="020B0609020204030204"/>
            </a:endParaRPr>
          </a:p>
          <a:p>
            <a:pPr marL="1282700" indent="0">
              <a:spcAft>
                <a:spcPts val="420"/>
              </a:spcAft>
            </a:pPr>
            <a:r>
              <a:rPr lang="en-US" sz="2100">
                <a:solidFill>
                  <a:srgbClr val="408EA2"/>
                </a:solidFill>
                <a:latin typeface="Consolas" panose="020B0609020204030204"/>
              </a:rPr>
              <a:t>Emp </a:t>
            </a:r>
            <a:r>
              <a:rPr lang="en-US" sz="2100">
                <a:solidFill>
                  <a:srgbClr val="312694"/>
                </a:solidFill>
                <a:latin typeface="Consolas" panose="020B0609020204030204"/>
              </a:rPr>
              <a:t>emp </a:t>
            </a:r>
            <a:r>
              <a:rPr lang="en-US" sz="2100">
                <a:latin typeface="Consolas" panose="020B0609020204030204"/>
              </a:rPr>
              <a:t>= </a:t>
            </a:r>
            <a:r>
              <a:rPr lang="en-US" sz="2100">
                <a:solidFill>
                  <a:srgbClr val="130ECE"/>
                </a:solidFill>
                <a:latin typeface="Consolas" panose="020B0609020204030204"/>
              </a:rPr>
              <a:t>new </a:t>
            </a:r>
            <a:r>
              <a:rPr lang="en-US" sz="2100">
                <a:solidFill>
                  <a:srgbClr val="366D7F"/>
                </a:solidFill>
                <a:latin typeface="Consolas" panose="020B0609020204030204"/>
              </a:rPr>
              <a:t>EmpO</a:t>
            </a:r>
            <a:endParaRPr lang="en-US" sz="2100">
              <a:solidFill>
                <a:srgbClr val="366D7F"/>
              </a:solidFill>
              <a:latin typeface="Consolas" panose="020B0609020204030204"/>
            </a:endParaRPr>
          </a:p>
          <a:p>
            <a:pPr indent="0">
              <a:spcAft>
                <a:spcPts val="420"/>
              </a:spcAft>
            </a:pPr>
            <a:r>
              <a:rPr lang="en-US" sz="2600">
                <a:solidFill>
                  <a:srgbClr val="D4D4D4"/>
                </a:solidFill>
                <a:latin typeface="Calibri" panose="020F0502020204030204"/>
              </a:rPr>
              <a:t>: ; </a:t>
            </a:r>
            <a:r>
              <a:rPr lang="en-US" sz="2600" baseline="30000">
                <a:latin typeface="Calibri" panose="020F0502020204030204"/>
              </a:rPr>
              <a:t>{</a:t>
            </a:r>
            <a:endParaRPr lang="en-US" sz="2600" baseline="30000">
              <a:latin typeface="Calibri" panose="020F0502020204030204"/>
            </a:endParaRPr>
          </a:p>
          <a:p>
            <a:pPr marL="1930400" indent="0">
              <a:spcAft>
                <a:spcPts val="420"/>
              </a:spcAft>
            </a:pPr>
            <a:r>
              <a:rPr lang="en-US" sz="2100">
                <a:latin typeface="Consolas" panose="020B0609020204030204"/>
              </a:rPr>
              <a:t>EmpID = 10,</a:t>
            </a:r>
            <a:endParaRPr lang="en-US" sz="2100">
              <a:latin typeface="Consolas" panose="020B0609020204030204"/>
            </a:endParaRPr>
          </a:p>
          <a:p>
            <a:pPr marL="1930400" indent="0">
              <a:spcAft>
                <a:spcPts val="2310"/>
              </a:spcAft>
            </a:pPr>
            <a:r>
              <a:rPr lang="en-US" sz="2100">
                <a:latin typeface="Consolas" panose="020B0609020204030204"/>
              </a:rPr>
              <a:t>EmpName = </a:t>
            </a:r>
            <a:r>
              <a:rPr lang="en-US" sz="2100">
                <a:solidFill>
                  <a:srgbClr val="8D202B"/>
                </a:solidFill>
                <a:latin typeface="Consolas" panose="020B0609020204030204"/>
              </a:rPr>
              <a:t>"Alex"</a:t>
            </a:r>
            <a:endParaRPr lang="en-US" sz="2100">
              <a:solidFill>
                <a:srgbClr val="8D202B"/>
              </a:solidFill>
              <a:latin typeface="Consolas" panose="020B0609020204030204"/>
            </a:endParaRPr>
          </a:p>
          <a:p>
            <a:pPr marL="660400" indent="0">
              <a:spcAft>
                <a:spcPts val="1470"/>
              </a:spcAft>
            </a:pPr>
            <a:r>
              <a:rPr lang="en-US" sz="600">
                <a:solidFill>
                  <a:srgbClr val="D4D4D4"/>
                </a:solidFill>
                <a:latin typeface="Microsoft Sans Serif" panose="020B0604020202020204"/>
              </a:rPr>
              <a:t>t</a:t>
            </a:r>
            <a:endParaRPr lang="en-US" sz="600">
              <a:solidFill>
                <a:srgbClr val="D4D4D4"/>
              </a:solidFill>
              <a:latin typeface="Microsoft Sans Serif" panose="020B0604020202020204"/>
            </a:endParaRPr>
          </a:p>
          <a:p>
            <a:pPr marL="1282700" indent="0">
              <a:lnSpc>
                <a:spcPts val="2690"/>
              </a:lnSpc>
            </a:pPr>
            <a:r>
              <a:rPr lang="en-US" sz="2100">
                <a:solidFill>
                  <a:srgbClr val="408EA2"/>
                </a:solidFill>
                <a:latin typeface="Consolas" panose="020B0609020204030204"/>
              </a:rPr>
              <a:t>Console</a:t>
            </a:r>
            <a:r>
              <a:rPr lang="en-US" sz="2100">
                <a:latin typeface="Consolas" panose="020B0609020204030204"/>
              </a:rPr>
              <a:t>.</a:t>
            </a:r>
            <a:r>
              <a:rPr lang="en-US" sz="2100">
                <a:solidFill>
                  <a:srgbClr val="545454"/>
                </a:solidFill>
                <a:latin typeface="Consolas" panose="020B0609020204030204"/>
              </a:rPr>
              <a:t>WriteCemp</a:t>
            </a:r>
            <a:r>
              <a:rPr lang="en-US" sz="2100">
                <a:latin typeface="Consolas" panose="020B0609020204030204"/>
              </a:rPr>
              <a:t>.EmpID); </a:t>
            </a:r>
            <a:r>
              <a:rPr lang="en-US" sz="2100">
                <a:solidFill>
                  <a:srgbClr val="408EA2"/>
                </a:solidFill>
                <a:latin typeface="Consolas" panose="020B0609020204030204"/>
              </a:rPr>
              <a:t>Console</a:t>
            </a:r>
            <a:r>
              <a:rPr lang="en-US" sz="2100">
                <a:latin typeface="Consolas" panose="020B0609020204030204"/>
              </a:rPr>
              <a:t>.</a:t>
            </a:r>
            <a:r>
              <a:rPr lang="en-US" sz="2100">
                <a:solidFill>
                  <a:srgbClr val="545454"/>
                </a:solidFill>
                <a:latin typeface="Consolas" panose="020B0609020204030204"/>
              </a:rPr>
              <a:t>WriteCemp</a:t>
            </a:r>
            <a:r>
              <a:rPr lang="en-US" sz="2100">
                <a:latin typeface="Consolas" panose="020B0609020204030204"/>
              </a:rPr>
              <a:t>.EmpName);</a:t>
            </a:r>
            <a:endParaRPr lang="en-US" sz="2100">
              <a:latin typeface="Consolas" panose="020B0609020204030204"/>
            </a:endParaRPr>
          </a:p>
          <a:p>
            <a:pPr marL="660400" indent="0" algn="just">
              <a:spcAft>
                <a:spcPts val="420"/>
              </a:spcAft>
            </a:pPr>
            <a:r>
              <a:rPr lang="en-US" sz="2600">
                <a:latin typeface="Calibri" panose="020F0502020204030204"/>
              </a:rPr>
              <a:t>}</a:t>
            </a:r>
            <a:endParaRPr lang="en-US" sz="2600">
              <a:latin typeface="Calibri" panose="020F0502020204030204"/>
            </a:endParaRPr>
          </a:p>
          <a:p>
            <a:pPr indent="0"/>
            <a:r>
              <a:rPr lang="en-US" sz="2600">
                <a:latin typeface="Calibri" panose="020F0502020204030204"/>
              </a:rPr>
              <a:t>&gt;</a:t>
            </a:r>
            <a:endParaRPr lang="en-US" sz="2600">
              <a:latin typeface="Calibri" panose="020F0502020204030204"/>
            </a:endParaRPr>
          </a:p>
        </p:txBody>
      </p:sp>
      <p:sp>
        <p:nvSpPr>
          <p:cNvPr id="3" name="Rectangles 2"/>
          <p:cNvSpPr/>
          <p:nvPr/>
        </p:nvSpPr>
        <p:spPr>
          <a:xfrm>
            <a:off x="13411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560222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44296" y="1908048"/>
            <a:ext cx="9890760" cy="728472"/>
          </a:xfrm>
          <a:prstGeom prst="rect">
            <a:avLst/>
          </a:prstGeom>
        </p:spPr>
        <p:txBody>
          <a:bodyPr lIns="0" tIns="0" rIns="0" bIns="0">
            <a:noAutofit/>
          </a:bodyPr>
          <a:p>
            <a:pPr marL="622300" indent="-622300">
              <a:lnSpc>
                <a:spcPts val="3000"/>
              </a:lnSpc>
            </a:pPr>
            <a:r>
              <a:rPr lang="en-US" sz="2600">
                <a:latin typeface="Calibri" panose="020F0502020204030204"/>
              </a:rPr>
              <a:t>1. C# 8.0 and .NET Core 3.0 - Modern Cross-Platform Development Fourth Edition by Mark J. Price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3864"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29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578096" y="1292352"/>
            <a:ext cx="2968752" cy="551688"/>
          </a:xfrm>
          <a:prstGeom prst="rect">
            <a:avLst/>
          </a:prstGeom>
        </p:spPr>
        <p:txBody>
          <a:bodyPr wrap="none" lIns="0" tIns="0" rIns="0" bIns="0">
            <a:noAutofit/>
          </a:bodyPr>
          <a:p>
            <a:pPr indent="0" algn="ctr">
              <a:spcAft>
                <a:spcPts val="5880"/>
              </a:spcAft>
            </a:pPr>
            <a:r>
              <a:rPr lang="en-US" sz="5300" b="1" spc="-50">
                <a:solidFill>
                  <a:srgbClr val="BF0000"/>
                </a:solidFill>
                <a:latin typeface="Calibri" panose="020F0502020204030204"/>
              </a:rPr>
              <a:t>Session-4</a:t>
            </a:r>
            <a:endParaRPr lang="en-US" sz="5300" b="1" spc="-50">
              <a:solidFill>
                <a:srgbClr val="BF0000"/>
              </a:solidFill>
              <a:latin typeface="Calibri" panose="020F0502020204030204"/>
            </a:endParaRPr>
          </a:p>
        </p:txBody>
      </p:sp>
      <p:sp>
        <p:nvSpPr>
          <p:cNvPr id="3" name="Rectangles 2"/>
          <p:cNvSpPr/>
          <p:nvPr/>
        </p:nvSpPr>
        <p:spPr>
          <a:xfrm>
            <a:off x="3054096" y="2926080"/>
            <a:ext cx="5983224" cy="1386840"/>
          </a:xfrm>
          <a:prstGeom prst="rect">
            <a:avLst/>
          </a:prstGeom>
        </p:spPr>
        <p:txBody>
          <a:bodyPr lIns="0" tIns="0" rIns="0" bIns="0">
            <a:noAutofit/>
          </a:bodyPr>
          <a:p>
            <a:pPr indent="0" algn="ctr">
              <a:lnSpc>
                <a:spcPts val="6430"/>
              </a:lnSpc>
              <a:spcBef>
                <a:spcPts val="5880"/>
              </a:spcBef>
            </a:pPr>
            <a:r>
              <a:rPr lang="en-US" sz="5300" b="1" spc="-50">
                <a:latin typeface="Calibri" panose="020F0502020204030204"/>
              </a:rPr>
              <a:t>Static keyword and Inheritance</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4163568" cy="5407152"/>
          </a:xfrm>
          <a:prstGeom prst="rect">
            <a:avLst/>
          </a:prstGeom>
        </p:spPr>
        <p:txBody>
          <a:bodyPr lIns="0" tIns="0" rIns="0" bIns="0">
            <a:noAutofit/>
          </a:bodyPr>
          <a:p>
            <a:pPr indent="0">
              <a:spcAft>
                <a:spcPts val="1050"/>
              </a:spcAft>
            </a:pPr>
            <a:r>
              <a:rPr lang="en-US" sz="4300">
                <a:latin typeface="Calibri" panose="020F0502020204030204"/>
              </a:rPr>
              <a:t>Contents</a:t>
            </a:r>
            <a:endParaRPr lang="en-US" sz="4300">
              <a:latin typeface="Calibri" panose="020F0502020204030204"/>
            </a:endParaRPr>
          </a:p>
          <a:p>
            <a:pPr indent="0">
              <a:spcAft>
                <a:spcPts val="630"/>
              </a:spcAft>
            </a:pPr>
            <a:r>
              <a:rPr lang="en-US" sz="2600">
                <a:latin typeface="Calibri" panose="020F0502020204030204"/>
              </a:rPr>
              <a:t>•Static members of the class</a:t>
            </a:r>
            <a:endParaRPr lang="en-US" sz="2600">
              <a:latin typeface="Calibri" panose="020F0502020204030204"/>
            </a:endParaRPr>
          </a:p>
          <a:p>
            <a:pPr marL="520700" indent="0" algn="just">
              <a:lnSpc>
                <a:spcPts val="2810"/>
              </a:lnSpc>
            </a:pPr>
            <a:r>
              <a:rPr lang="en-US" sz="2300" b="1">
                <a:latin typeface="Calibri" panose="020F0502020204030204"/>
              </a:rPr>
              <a:t>•    Fields/Variables</a:t>
            </a:r>
            <a:endParaRPr lang="en-US" sz="2300" b="1">
              <a:latin typeface="Calibri" panose="020F0502020204030204"/>
            </a:endParaRPr>
          </a:p>
          <a:p>
            <a:pPr marL="520700" indent="0" algn="just">
              <a:lnSpc>
                <a:spcPts val="2810"/>
              </a:lnSpc>
            </a:pPr>
            <a:r>
              <a:rPr lang="en-US" sz="2300" b="1">
                <a:latin typeface="Calibri" panose="020F0502020204030204"/>
              </a:rPr>
              <a:t>•    Methods</a:t>
            </a:r>
            <a:endParaRPr lang="en-US" sz="2300" b="1">
              <a:latin typeface="Calibri" panose="020F0502020204030204"/>
            </a:endParaRPr>
          </a:p>
          <a:p>
            <a:pPr marL="520700" indent="0" algn="just">
              <a:lnSpc>
                <a:spcPts val="2810"/>
              </a:lnSpc>
            </a:pPr>
            <a:r>
              <a:rPr lang="en-US" sz="2300" b="1">
                <a:latin typeface="Calibri" panose="020F0502020204030204"/>
              </a:rPr>
              <a:t>•    Properties</a:t>
            </a:r>
            <a:endParaRPr lang="en-US" sz="2300" b="1">
              <a:latin typeface="Calibri" panose="020F0502020204030204"/>
            </a:endParaRPr>
          </a:p>
          <a:p>
            <a:pPr marL="520700" indent="0" algn="just">
              <a:lnSpc>
                <a:spcPts val="2810"/>
              </a:lnSpc>
              <a:spcAft>
                <a:spcPts val="630"/>
              </a:spcAft>
            </a:pPr>
            <a:r>
              <a:rPr lang="en-US" sz="2300" b="1">
                <a:latin typeface="Calibri" panose="020F0502020204030204"/>
              </a:rPr>
              <a:t>•    Constructors</a:t>
            </a:r>
            <a:endParaRPr lang="en-US" sz="2300" b="1">
              <a:latin typeface="Calibri" panose="020F0502020204030204"/>
            </a:endParaRPr>
          </a:p>
          <a:p>
            <a:pPr indent="0">
              <a:spcAft>
                <a:spcPts val="1050"/>
              </a:spcAft>
            </a:pPr>
            <a:r>
              <a:rPr lang="en-US" sz="2600">
                <a:latin typeface="Calibri" panose="020F0502020204030204"/>
              </a:rPr>
              <a:t>•Static Class</a:t>
            </a:r>
            <a:endParaRPr lang="en-US" sz="2600">
              <a:latin typeface="Calibri" panose="020F0502020204030204"/>
            </a:endParaRPr>
          </a:p>
          <a:p>
            <a:pPr indent="0">
              <a:spcAft>
                <a:spcPts val="630"/>
              </a:spcAft>
            </a:pPr>
            <a:r>
              <a:rPr lang="en-US" sz="2600">
                <a:latin typeface="Calibri" panose="020F0502020204030204"/>
              </a:rPr>
              <a:t>• Inheritance</a:t>
            </a:r>
            <a:endParaRPr lang="en-US" sz="2600">
              <a:latin typeface="Calibri" panose="020F0502020204030204"/>
            </a:endParaRPr>
          </a:p>
          <a:p>
            <a:pPr marL="520700" indent="0" algn="just">
              <a:lnSpc>
                <a:spcPts val="2785"/>
              </a:lnSpc>
            </a:pPr>
            <a:r>
              <a:rPr lang="en-US" sz="2300" b="1">
                <a:latin typeface="Calibri" panose="020F0502020204030204"/>
              </a:rPr>
              <a:t>•    Access Specifiers</a:t>
            </a:r>
            <a:endParaRPr lang="en-US" sz="2300" b="1">
              <a:latin typeface="Calibri" panose="020F0502020204030204"/>
            </a:endParaRPr>
          </a:p>
          <a:p>
            <a:pPr marL="520700" indent="0" algn="just">
              <a:lnSpc>
                <a:spcPts val="2785"/>
              </a:lnSpc>
            </a:pPr>
            <a:r>
              <a:rPr lang="en-US" sz="2300" b="1">
                <a:latin typeface="Calibri" panose="020F0502020204030204"/>
              </a:rPr>
              <a:t>•    Constructors in Hierarchy</a:t>
            </a:r>
            <a:endParaRPr lang="en-US" sz="2300" b="1">
              <a:latin typeface="Calibri" panose="020F0502020204030204"/>
            </a:endParaRPr>
          </a:p>
          <a:p>
            <a:pPr marL="520700" indent="0" algn="just">
              <a:lnSpc>
                <a:spcPts val="2785"/>
              </a:lnSpc>
            </a:pPr>
            <a:r>
              <a:rPr lang="en-US" sz="2300" b="1">
                <a:latin typeface="Calibri" panose="020F0502020204030204"/>
              </a:rPr>
              <a:t>•    Overloading in derived class</a:t>
            </a:r>
            <a:endParaRPr lang="en-US" sz="2300" b="1">
              <a:latin typeface="Calibri" panose="020F0502020204030204"/>
            </a:endParaRPr>
          </a:p>
          <a:p>
            <a:pPr marL="520700" indent="0" algn="just">
              <a:lnSpc>
                <a:spcPts val="2785"/>
              </a:lnSpc>
            </a:pPr>
            <a:r>
              <a:rPr lang="en-US" sz="2300" b="1">
                <a:latin typeface="Calibri" panose="020F0502020204030204"/>
              </a:rPr>
              <a:t>•    Override</a:t>
            </a:r>
            <a:endParaRPr lang="en-US" sz="2300" b="1">
              <a:latin typeface="Calibri" panose="020F0502020204030204"/>
            </a:endParaRPr>
          </a:p>
          <a:p>
            <a:pPr marL="520700" indent="0" algn="just">
              <a:lnSpc>
                <a:spcPts val="2785"/>
              </a:lnSpc>
            </a:pPr>
            <a:r>
              <a:rPr lang="en-US" sz="2300" b="1">
                <a:latin typeface="Calibri" panose="020F0502020204030204"/>
              </a:rPr>
              <a:t>•    Sealed class and methods</a:t>
            </a:r>
            <a:endParaRPr lang="en-US" sz="2300" b="1">
              <a:latin typeface="Calibri" panose="020F0502020204030204"/>
            </a:endParaRPr>
          </a:p>
          <a:p>
            <a:pPr marL="520700" indent="0" algn="just">
              <a:lnSpc>
                <a:spcPts val="2785"/>
              </a:lnSpc>
            </a:pPr>
            <a:r>
              <a:rPr lang="en-US" sz="2300" b="1">
                <a:latin typeface="Calibri" panose="020F0502020204030204"/>
              </a:rPr>
              <a:t>•    Abstract class and methods</a:t>
            </a:r>
            <a:endParaRPr lang="en-US" sz="2300" b="1">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4384" y="6470904"/>
            <a:ext cx="926592" cy="164592"/>
          </a:xfrm>
          <a:prstGeom prst="rect">
            <a:avLst/>
          </a:prstGeom>
        </p:spPr>
        <p:txBody>
          <a:bodyPr wrap="none" lIns="0" tIns="0" rIns="0" bIns="0">
            <a:noAutofit/>
          </a:bodyPr>
          <a:p>
            <a:pPr indent="0"/>
            <a:r>
              <a:rPr lang="en-US" sz="900" spc="-50">
                <a:solidFill>
                  <a:srgbClr val="888888"/>
                </a:solidFill>
                <a:latin typeface="Calibri" panose="020F0502020204030204"/>
              </a:rPr>
              <a:t>By : Dr. Vikrant</a:t>
            </a:r>
            <a:endParaRPr lang="en-US" sz="900" spc="-50">
              <a:solidFill>
                <a:srgbClr val="888888"/>
              </a:solidFill>
              <a:latin typeface="Calibri" panose="020F0502020204030204"/>
            </a:endParaRPr>
          </a:p>
        </p:txBody>
      </p:sp>
      <p:sp>
        <p:nvSpPr>
          <p:cNvPr id="3" name="Rectangles 2"/>
          <p:cNvSpPr/>
          <p:nvPr/>
        </p:nvSpPr>
        <p:spPr>
          <a:xfrm>
            <a:off x="557174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448056"/>
            <a:ext cx="3547872" cy="420624"/>
          </a:xfrm>
          <a:prstGeom prst="rect">
            <a:avLst/>
          </a:prstGeom>
        </p:spPr>
        <p:txBody>
          <a:bodyPr wrap="none" lIns="0" tIns="0" rIns="0" bIns="0">
            <a:noAutofit/>
          </a:bodyPr>
          <a:p>
            <a:pPr indent="0"/>
            <a:r>
              <a:rPr lang="en-US" sz="4200">
                <a:latin typeface="Calibri" panose="020F0502020204030204"/>
              </a:rPr>
              <a:t>Static Members</a:t>
            </a:r>
            <a:endParaRPr lang="en-US" sz="4200">
              <a:latin typeface="Calibri" panose="020F0502020204030204"/>
            </a:endParaRPr>
          </a:p>
        </p:txBody>
      </p:sp>
      <p:sp>
        <p:nvSpPr>
          <p:cNvPr id="3" name="Rectangles 2"/>
          <p:cNvSpPr/>
          <p:nvPr/>
        </p:nvSpPr>
        <p:spPr>
          <a:xfrm>
            <a:off x="917448" y="1609344"/>
            <a:ext cx="4654296" cy="4078224"/>
          </a:xfrm>
          <a:prstGeom prst="rect">
            <a:avLst/>
          </a:prstGeom>
        </p:spPr>
        <p:txBody>
          <a:bodyPr lIns="0" tIns="0" rIns="0" bIns="0">
            <a:noAutofit/>
          </a:bodyPr>
          <a:p>
            <a:pPr indent="0">
              <a:spcAft>
                <a:spcPts val="1050"/>
              </a:spcAft>
            </a:pPr>
            <a:r>
              <a:rPr lang="en-US" sz="3100" b="1">
                <a:solidFill>
                  <a:srgbClr val="016DC0"/>
                </a:solidFill>
                <a:latin typeface="Calibri" panose="020F0502020204030204"/>
              </a:rPr>
              <a:t>Static variables</a:t>
            </a:r>
            <a:endParaRPr lang="en-US" sz="3100" b="1">
              <a:solidFill>
                <a:srgbClr val="016DC0"/>
              </a:solidFill>
              <a:latin typeface="Calibri" panose="020F0502020204030204"/>
            </a:endParaRPr>
          </a:p>
          <a:p>
            <a:pPr marL="254000" indent="-254000">
              <a:lnSpc>
                <a:spcPts val="3070"/>
              </a:lnSpc>
              <a:spcAft>
                <a:spcPts val="630"/>
              </a:spcAft>
            </a:pPr>
            <a:r>
              <a:rPr lang="en-US" sz="2200" spc="150">
                <a:latin typeface="Impact" panose="020B0806030902050204"/>
              </a:rPr>
              <a:t>•Single copy(instance) of the variable is created and shared among multiple objects.</a:t>
            </a:r>
            <a:endParaRPr lang="en-US" sz="2200" spc="150">
              <a:latin typeface="Impact" panose="020B0806030902050204"/>
            </a:endParaRPr>
          </a:p>
          <a:p>
            <a:pPr marL="254000" indent="-254000">
              <a:lnSpc>
                <a:spcPts val="3070"/>
              </a:lnSpc>
            </a:pPr>
            <a:r>
              <a:rPr lang="en-US" sz="2200" spc="150">
                <a:latin typeface="Impact" panose="020B0806030902050204"/>
              </a:rPr>
              <a:t>•Static variables are accessed with the name of the class, they do not require any object for access.</a:t>
            </a:r>
            <a:endParaRPr lang="en-US" sz="2200" spc="150">
              <a:latin typeface="Impact" panose="020B0806030902050204"/>
            </a:endParaRP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216408" y="1524000"/>
            <a:ext cx="5684520" cy="3953256"/>
          </a:xfrm>
          <a:prstGeom prst="rect">
            <a:avLst/>
          </a:prstGeom>
        </p:spPr>
        <p:txBody>
          <a:bodyPr lIns="0" tIns="0" rIns="0" bIns="0">
            <a:noAutofit/>
          </a:bodyPr>
          <a:p>
            <a:pPr indent="0">
              <a:lnSpc>
                <a:spcPts val="2450"/>
              </a:lnSpc>
            </a:pPr>
            <a:r>
              <a:rPr lang="en-US" sz="1800" spc="-50">
                <a:solidFill>
                  <a:srgbClr val="130ECE"/>
                </a:solidFill>
                <a:latin typeface="Consolas" panose="020B0609020204030204"/>
              </a:rPr>
              <a:t>|namespace </a:t>
            </a:r>
            <a:r>
              <a:rPr lang="en-US" sz="1800" spc="-50">
                <a:latin typeface="Consolas" panose="020B0609020204030204"/>
              </a:rPr>
              <a:t>FirstConsoleApp</a:t>
            </a:r>
            <a:endParaRPr lang="en-US" sz="1800" spc="-50">
              <a:latin typeface="Consolas" panose="020B0609020204030204"/>
            </a:endParaRPr>
          </a:p>
          <a:p>
            <a:pPr indent="0">
              <a:lnSpc>
                <a:spcPts val="2450"/>
              </a:lnSpc>
            </a:pPr>
            <a:r>
              <a:rPr lang="en-US" sz="2600">
                <a:latin typeface="Calibri" panose="020F0502020204030204"/>
              </a:rPr>
              <a:t>{</a:t>
            </a:r>
            <a:endParaRPr lang="en-US" sz="2600">
              <a:latin typeface="Calibri" panose="020F0502020204030204"/>
            </a:endParaRPr>
          </a:p>
          <a:p>
            <a:pPr marL="571500" indent="0">
              <a:spcAft>
                <a:spcPts val="42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71500" indent="0">
              <a:lnSpc>
                <a:spcPts val="2400"/>
              </a:lnSpc>
            </a:pPr>
            <a:r>
              <a:rPr lang="en-US" sz="1800" spc="-50">
                <a:solidFill>
                  <a:srgbClr val="130ECE"/>
                </a:solidFill>
                <a:latin typeface="Consolas" panose="020B0609020204030204"/>
              </a:rPr>
              <a:t>class </a:t>
            </a:r>
            <a:r>
              <a:rPr lang="en-US" sz="1800" spc="-50">
                <a:solidFill>
                  <a:srgbClr val="408EA2"/>
                </a:solidFill>
                <a:latin typeface="Consolas" panose="020B0609020204030204"/>
              </a:rPr>
              <a:t>Program</a:t>
            </a:r>
            <a:endParaRPr lang="en-US" sz="1800" spc="-50">
              <a:solidFill>
                <a:srgbClr val="408EA2"/>
              </a:solidFill>
              <a:latin typeface="Consolas" panose="020B0609020204030204"/>
            </a:endParaRPr>
          </a:p>
          <a:p>
            <a:pPr marL="571500" indent="0">
              <a:lnSpc>
                <a:spcPts val="2400"/>
              </a:lnSpc>
            </a:pPr>
            <a:r>
              <a:rPr lang="en-US" sz="2600">
                <a:latin typeface="Calibri" panose="020F0502020204030204"/>
              </a:rPr>
              <a:t>{</a:t>
            </a:r>
            <a:endParaRPr lang="en-US" sz="2600">
              <a:latin typeface="Calibri" panose="020F0502020204030204"/>
            </a:endParaRPr>
          </a:p>
          <a:p>
            <a:pPr marL="1092200" indent="0">
              <a:spcAft>
                <a:spcPts val="1890"/>
              </a:spcAft>
            </a:pPr>
            <a:r>
              <a:rPr lang="en-US" sz="1800" spc="-50">
                <a:solidFill>
                  <a:srgbClr val="130ECE"/>
                </a:solidFill>
                <a:latin typeface="Consolas" panose="020B0609020204030204"/>
              </a:rPr>
              <a:t>static int </a:t>
            </a:r>
            <a:r>
              <a:rPr lang="en-US" sz="1800" spc="-50">
                <a:latin typeface="Consolas" panose="020B0609020204030204"/>
              </a:rPr>
              <a:t>x = 1; </a:t>
            </a:r>
            <a:r>
              <a:rPr lang="en-US" sz="1800" spc="-50">
                <a:solidFill>
                  <a:srgbClr val="1B7721"/>
                </a:solidFill>
                <a:latin typeface="Consolas" panose="020B0609020204030204"/>
              </a:rPr>
              <a:t>//static variable</a:t>
            </a:r>
            <a:endParaRPr lang="en-US" sz="1800" spc="-50">
              <a:solidFill>
                <a:srgbClr val="1B7721"/>
              </a:solidFill>
              <a:latin typeface="Consolas" panose="020B0609020204030204"/>
            </a:endParaRPr>
          </a:p>
          <a:p>
            <a:pPr marL="1092200" indent="0">
              <a:spcAft>
                <a:spcPts val="42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1092200" indent="0">
              <a:spcAft>
                <a:spcPts val="420"/>
              </a:spcAft>
            </a:pPr>
            <a:r>
              <a:rPr lang="en-US" sz="1800" spc="-50">
                <a:solidFill>
                  <a:srgbClr val="130ECE"/>
                </a:solidFill>
                <a:latin typeface="Consolas" panose="020B0609020204030204"/>
              </a:rPr>
              <a:t>static void </a:t>
            </a:r>
            <a:r>
              <a:rPr lang="en-US" sz="1800" spc="-50">
                <a:solidFill>
                  <a:srgbClr val="312694"/>
                </a:solidFill>
                <a:latin typeface="Consolas" panose="020B0609020204030204"/>
              </a:rPr>
              <a:t>MainCstring </a:t>
            </a:r>
            <a:r>
              <a:rPr lang="en-US" sz="1800" spc="-50">
                <a:latin typeface="Consolas" panose="020B0609020204030204"/>
              </a:rPr>
              <a:t>[] </a:t>
            </a:r>
            <a:r>
              <a:rPr lang="en-US" sz="1800" spc="-50">
                <a:solidFill>
                  <a:srgbClr val="888888"/>
                </a:solidFill>
                <a:latin typeface="Consolas" panose="020B0609020204030204"/>
              </a:rPr>
              <a:t>args)</a:t>
            </a:r>
            <a:endParaRPr lang="en-US" sz="1800" spc="-50">
              <a:solidFill>
                <a:srgbClr val="888888"/>
              </a:solidFill>
              <a:latin typeface="Consolas" panose="020B0609020204030204"/>
            </a:endParaRPr>
          </a:p>
          <a:p>
            <a:pPr marL="1092200" indent="0">
              <a:spcAft>
                <a:spcPts val="420"/>
              </a:spcAft>
            </a:pPr>
            <a:r>
              <a:rPr lang="en-US" sz="2600">
                <a:latin typeface="Calibri" panose="020F0502020204030204"/>
              </a:rPr>
              <a:t>{</a:t>
            </a:r>
            <a:endParaRPr lang="en-US" sz="2600">
              <a:latin typeface="Calibri" panose="020F0502020204030204"/>
            </a:endParaRPr>
          </a:p>
          <a:p>
            <a:pPr marR="241300" indent="0" algn="ctr">
              <a:spcAft>
                <a:spcPts val="420"/>
              </a:spcAft>
            </a:pPr>
            <a:r>
              <a:rPr lang="en-US" sz="1800" spc="-50">
                <a:solidFill>
                  <a:srgbClr val="408EA2"/>
                </a:solidFill>
                <a:latin typeface="Consolas" panose="020B0609020204030204"/>
              </a:rPr>
              <a:t>Console</a:t>
            </a:r>
            <a:r>
              <a:rPr lang="en-US" sz="1800" spc="-50">
                <a:solidFill>
                  <a:srgbClr val="574733"/>
                </a:solidFill>
                <a:latin typeface="Consolas" panose="020B0609020204030204"/>
              </a:rPr>
              <a:t>.WriteLine(x)</a:t>
            </a:r>
            <a:r>
              <a:rPr lang="en-US" sz="1800" spc="-50">
                <a:latin typeface="Consolas" panose="020B0609020204030204"/>
              </a:rPr>
              <a:t>;</a:t>
            </a:r>
            <a:endParaRPr lang="en-US" sz="1800" spc="-50">
              <a:latin typeface="Consolas" panose="020B0609020204030204"/>
            </a:endParaRPr>
          </a:p>
          <a:p>
            <a:pPr marL="1092200" indent="0">
              <a:spcAft>
                <a:spcPts val="1890"/>
              </a:spcAft>
            </a:pPr>
            <a:r>
              <a:rPr lang="en-US" sz="2600">
                <a:latin typeface="Calibri" panose="020F0502020204030204"/>
              </a:rPr>
              <a:t>}</a:t>
            </a:r>
            <a:endParaRPr lang="en-US" sz="2600">
              <a:latin typeface="Calibri" panose="020F0502020204030204"/>
            </a:endParaRPr>
          </a:p>
          <a:p>
            <a:pPr marL="571500" indent="0">
              <a:spcAft>
                <a:spcPts val="420"/>
              </a:spcAft>
            </a:pPr>
            <a:r>
              <a:rPr lang="en-US" sz="2600">
                <a:latin typeface="Calibri" panose="020F0502020204030204"/>
              </a:rPr>
              <a:t>}</a:t>
            </a:r>
            <a:endParaRPr lang="en-US" sz="2600">
              <a:latin typeface="Calibri" panose="020F0502020204030204"/>
            </a:endParaRPr>
          </a:p>
          <a:p>
            <a:pPr indent="0" algn="just"/>
            <a:r>
              <a:rPr lang="en-US" sz="1000">
                <a:latin typeface="Calibri" panose="020F0502020204030204"/>
              </a:rPr>
              <a:t>}_</a:t>
            </a:r>
            <a:endParaRPr lang="en-US" sz="1000">
              <a:latin typeface="Calibri" panose="020F0502020204030204"/>
            </a:endParaRPr>
          </a:p>
        </p:txBody>
      </p:sp>
      <p:sp>
        <p:nvSpPr>
          <p:cNvPr id="3" name="Rectangles 2"/>
          <p:cNvSpPr/>
          <p:nvPr/>
        </p:nvSpPr>
        <p:spPr>
          <a:xfrm>
            <a:off x="176784" y="6470904"/>
            <a:ext cx="667512" cy="140208"/>
          </a:xfrm>
          <a:prstGeom prst="rect">
            <a:avLst/>
          </a:prstGeom>
        </p:spPr>
        <p:txBody>
          <a:bodyPr wrap="none" lIns="0" tIns="0" rIns="0" bIns="0">
            <a:noAutofit/>
          </a:bodyPr>
          <a:p>
            <a:pPr indent="0"/>
            <a:r>
              <a:rPr lang="en-US" sz="1100">
                <a:solidFill>
                  <a:srgbClr val="888888"/>
                </a:solidFill>
                <a:latin typeface="Calibri" panose="020F0502020204030204"/>
              </a:rPr>
              <a:t>Dr. Vikrant</a:t>
            </a:r>
            <a:endParaRPr lang="en-US" sz="1100">
              <a:solidFill>
                <a:srgbClr val="888888"/>
              </a:solidFill>
              <a:latin typeface="Calibri" panose="020F0502020204030204"/>
            </a:endParaRPr>
          </a:p>
        </p:txBody>
      </p:sp>
      <p:sp>
        <p:nvSpPr>
          <p:cNvPr id="4" name="Rectangles 3"/>
          <p:cNvSpPr/>
          <p:nvPr/>
        </p:nvSpPr>
        <p:spPr>
          <a:xfrm>
            <a:off x="5465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448056"/>
            <a:ext cx="3547872" cy="420624"/>
          </a:xfrm>
          <a:prstGeom prst="rect">
            <a:avLst/>
          </a:prstGeom>
        </p:spPr>
        <p:txBody>
          <a:bodyPr wrap="none" lIns="0" tIns="0" rIns="0" bIns="0">
            <a:noAutofit/>
          </a:bodyPr>
          <a:p>
            <a:pPr indent="0"/>
            <a:r>
              <a:rPr lang="en-US" sz="4200">
                <a:latin typeface="Calibri" panose="020F0502020204030204"/>
              </a:rPr>
              <a:t>Static Members</a:t>
            </a:r>
            <a:endParaRPr lang="en-US" sz="4200">
              <a:latin typeface="Calibri" panose="020F0502020204030204"/>
            </a:endParaRPr>
          </a:p>
        </p:txBody>
      </p:sp>
      <p:sp>
        <p:nvSpPr>
          <p:cNvPr id="3" name="Rectangles 2"/>
          <p:cNvSpPr/>
          <p:nvPr/>
        </p:nvSpPr>
        <p:spPr>
          <a:xfrm>
            <a:off x="438912" y="1542288"/>
            <a:ext cx="3767328" cy="4233672"/>
          </a:xfrm>
          <a:prstGeom prst="rect">
            <a:avLst/>
          </a:prstGeom>
        </p:spPr>
        <p:txBody>
          <a:bodyPr lIns="0" tIns="0" rIns="0" bIns="0">
            <a:noAutofit/>
          </a:bodyPr>
          <a:p>
            <a:pPr marL="254000" indent="-254000">
              <a:spcAft>
                <a:spcPts val="1050"/>
              </a:spcAft>
            </a:pPr>
            <a:r>
              <a:rPr lang="en-US" sz="2600" b="1">
                <a:solidFill>
                  <a:srgbClr val="016DC0"/>
                </a:solidFill>
                <a:latin typeface="Calibri" panose="020F0502020204030204"/>
              </a:rPr>
              <a:t>Static Methods</a:t>
            </a:r>
            <a:endParaRPr lang="en-US" sz="2600" b="1">
              <a:solidFill>
                <a:srgbClr val="016DC0"/>
              </a:solidFill>
              <a:latin typeface="Calibri" panose="020F0502020204030204"/>
            </a:endParaRPr>
          </a:p>
          <a:p>
            <a:pPr marL="254000" indent="-254000">
              <a:lnSpc>
                <a:spcPts val="2570"/>
              </a:lnSpc>
              <a:spcAft>
                <a:spcPts val="630"/>
              </a:spcAft>
            </a:pPr>
            <a:r>
              <a:rPr lang="en-US" sz="2600">
                <a:latin typeface="Calibri" panose="020F0502020204030204"/>
              </a:rPr>
              <a:t>•    Static methods are accessed with the name of the class.</a:t>
            </a:r>
            <a:endParaRPr lang="en-US" sz="2600">
              <a:latin typeface="Calibri" panose="020F0502020204030204"/>
            </a:endParaRPr>
          </a:p>
          <a:p>
            <a:pPr marL="254000" indent="-254000">
              <a:lnSpc>
                <a:spcPts val="2590"/>
              </a:lnSpc>
            </a:pPr>
            <a:r>
              <a:rPr lang="en-US" sz="2600">
                <a:latin typeface="Calibri" panose="020F0502020204030204"/>
              </a:rPr>
              <a:t>•    A static method can access static and non-static fields, static fields are directly accessed by the static method without class name whereas non-static fields require objects.</a:t>
            </a:r>
            <a:endParaRPr lang="en-US" sz="2600">
              <a:latin typeface="Calibri" panose="020F0502020204030204"/>
            </a:endParaRPr>
          </a:p>
        </p:txBody>
      </p:sp>
      <p:sp>
        <p:nvSpPr>
          <p:cNvPr id="4" name="Rectangles 3"/>
          <p:cNvSpPr/>
          <p:nvPr/>
        </p:nvSpPr>
        <p:spPr>
          <a:xfrm>
            <a:off x="4258056" y="1524000"/>
            <a:ext cx="7552944" cy="4690872"/>
          </a:xfrm>
          <a:prstGeom prst="rect">
            <a:avLst/>
          </a:prstGeom>
        </p:spPr>
        <p:txBody>
          <a:bodyPr lIns="0" tIns="0" rIns="0" bIns="0">
            <a:noAutofit/>
          </a:bodyPr>
          <a:p>
            <a:pPr indent="0">
              <a:lnSpc>
                <a:spcPts val="2040"/>
              </a:lnSpc>
            </a:pPr>
            <a:r>
              <a:rPr lang="en-US" sz="1700" spc="-50">
                <a:solidFill>
                  <a:srgbClr val="130ECE"/>
                </a:solidFill>
                <a:latin typeface="Consolas" panose="020B0609020204030204"/>
              </a:rPr>
              <a:t>namespace </a:t>
            </a:r>
            <a:r>
              <a:rPr lang="en-US" sz="1700" spc="-50">
                <a:latin typeface="Consolas" panose="020B0609020204030204"/>
              </a:rPr>
              <a:t>FirstConsoleApp</a:t>
            </a:r>
            <a:endParaRPr lang="en-US" sz="1700" spc="-50">
              <a:latin typeface="Consolas" panose="020B0609020204030204"/>
            </a:endParaRPr>
          </a:p>
          <a:p>
            <a:pPr indent="0">
              <a:lnSpc>
                <a:spcPts val="2040"/>
              </a:lnSpc>
            </a:pPr>
            <a:r>
              <a:rPr lang="en-US" sz="2600">
                <a:latin typeface="Calibri" panose="020F0502020204030204"/>
              </a:rPr>
              <a:t>{</a:t>
            </a:r>
            <a:endParaRPr lang="en-US" sz="2600">
              <a:latin typeface="Calibri" panose="020F0502020204030204"/>
            </a:endParaRPr>
          </a:p>
          <a:p>
            <a:pPr marL="457200" indent="0">
              <a:spcAft>
                <a:spcPts val="210"/>
              </a:spcAft>
            </a:pPr>
            <a:r>
              <a:rPr lang="en-US" sz="850" spc="-50">
                <a:solidFill>
                  <a:srgbClr val="A6A4A6"/>
                </a:solidFill>
                <a:latin typeface="Calibri" panose="020F0502020204030204"/>
              </a:rPr>
              <a:t>3 references</a:t>
            </a:r>
            <a:endParaRPr lang="en-US" sz="850" spc="-50">
              <a:solidFill>
                <a:srgbClr val="A6A4A6"/>
              </a:solidFill>
              <a:latin typeface="Calibri" panose="020F0502020204030204"/>
            </a:endParaRPr>
          </a:p>
          <a:p>
            <a:pPr marL="457200" indent="0">
              <a:lnSpc>
                <a:spcPts val="204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457200" indent="0">
              <a:lnSpc>
                <a:spcPts val="2040"/>
              </a:lnSpc>
            </a:pPr>
            <a:r>
              <a:rPr lang="en-US" sz="2600">
                <a:latin typeface="Calibri" panose="020F0502020204030204"/>
              </a:rPr>
              <a:t>{</a:t>
            </a:r>
            <a:endParaRPr lang="en-US" sz="2600">
              <a:latin typeface="Calibri" panose="020F0502020204030204"/>
            </a:endParaRPr>
          </a:p>
          <a:p>
            <a:pPr marL="901700" marR="2794000" indent="0">
              <a:lnSpc>
                <a:spcPts val="1895"/>
              </a:lnSpc>
            </a:pPr>
            <a:r>
              <a:rPr lang="en-US" sz="1700" spc="-50">
                <a:solidFill>
                  <a:srgbClr val="130ECE"/>
                </a:solidFill>
                <a:latin typeface="Consolas" panose="020B0609020204030204"/>
              </a:rPr>
              <a:t>static int </a:t>
            </a:r>
            <a:r>
              <a:rPr lang="en-US" sz="1700" spc="-50">
                <a:latin typeface="Consolas" panose="020B0609020204030204"/>
              </a:rPr>
              <a:t>x = 1; </a:t>
            </a:r>
            <a:r>
              <a:rPr lang="en-US" sz="1700" spc="-50">
                <a:solidFill>
                  <a:srgbClr val="1B7721"/>
                </a:solidFill>
                <a:latin typeface="Consolas" panose="020B0609020204030204"/>
              </a:rPr>
              <a:t>//static variable </a:t>
            </a:r>
            <a:r>
              <a:rPr lang="en-US" sz="1700" spc="-50">
                <a:solidFill>
                  <a:srgbClr val="130ECE"/>
                </a:solidFill>
                <a:latin typeface="Consolas" panose="020B0609020204030204"/>
              </a:rPr>
              <a:t>int </a:t>
            </a:r>
            <a:r>
              <a:rPr lang="en-US" sz="1700" spc="-50">
                <a:latin typeface="Consolas" panose="020B0609020204030204"/>
              </a:rPr>
              <a:t>y=2;</a:t>
            </a:r>
            <a:r>
              <a:rPr lang="en-US" sz="1700" spc="-50">
                <a:solidFill>
                  <a:srgbClr val="1B7721"/>
                </a:solidFill>
                <a:latin typeface="Consolas" panose="020B0609020204030204"/>
              </a:rPr>
              <a:t>//non-static variable</a:t>
            </a:r>
            <a:endParaRPr lang="en-US" sz="1700" spc="-50">
              <a:solidFill>
                <a:srgbClr val="1B7721"/>
              </a:solidFill>
              <a:latin typeface="Consolas" panose="020B0609020204030204"/>
            </a:endParaRPr>
          </a:p>
          <a:p>
            <a:pPr marL="9017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901700" indent="0">
              <a:lnSpc>
                <a:spcPts val="2040"/>
              </a:lnSpc>
            </a:pPr>
            <a:r>
              <a:rPr lang="en-US" sz="1700" spc="-50">
                <a:solidFill>
                  <a:srgbClr val="130ECE"/>
                </a:solidFill>
                <a:latin typeface="Consolas" panose="020B0609020204030204"/>
              </a:rPr>
              <a:t>static void </a:t>
            </a:r>
            <a:r>
              <a:rPr lang="en-US" sz="1700" spc="-50">
                <a:solidFill>
                  <a:srgbClr val="1B7721"/>
                </a:solidFill>
                <a:latin typeface="Consolas" panose="020B0609020204030204"/>
              </a:rPr>
              <a:t>count()//static method</a:t>
            </a:r>
            <a:endParaRPr lang="en-US" sz="1700" spc="-50">
              <a:solidFill>
                <a:srgbClr val="1B7721"/>
              </a:solidFill>
              <a:latin typeface="Consolas" panose="020B0609020204030204"/>
            </a:endParaRPr>
          </a:p>
          <a:p>
            <a:pPr marL="901700" indent="0">
              <a:lnSpc>
                <a:spcPts val="2040"/>
              </a:lnSpc>
            </a:pPr>
            <a:r>
              <a:rPr lang="en-US" sz="2600">
                <a:latin typeface="Calibri" panose="020F0502020204030204"/>
              </a:rPr>
              <a:t>{</a:t>
            </a:r>
            <a:endParaRPr lang="en-US" sz="2600">
              <a:latin typeface="Calibri" panose="020F0502020204030204"/>
            </a:endParaRPr>
          </a:p>
          <a:p>
            <a:pPr marL="1346200" indent="0">
              <a:spcAft>
                <a:spcPts val="210"/>
              </a:spcAft>
            </a:pPr>
            <a:r>
              <a:rPr lang="en-US" sz="1700" spc="-50">
                <a:solidFill>
                  <a:srgbClr val="408EA2"/>
                </a:solidFill>
                <a:latin typeface="Consolas" panose="020B0609020204030204"/>
              </a:rPr>
              <a:t>Console</a:t>
            </a:r>
            <a:r>
              <a:rPr lang="en-US" sz="1700" spc="-50">
                <a:solidFill>
                  <a:srgbClr val="574733"/>
                </a:solidFill>
                <a:latin typeface="Consolas" panose="020B0609020204030204"/>
              </a:rPr>
              <a:t>.WriteLine(x++)</a:t>
            </a:r>
            <a:r>
              <a:rPr lang="en-US" sz="1700" spc="-50">
                <a:latin typeface="Consolas" panose="020B0609020204030204"/>
              </a:rPr>
              <a:t>;</a:t>
            </a:r>
            <a:endParaRPr lang="en-US" sz="1700" spc="-50">
              <a:latin typeface="Consolas" panose="020B0609020204030204"/>
            </a:endParaRPr>
          </a:p>
          <a:p>
            <a:pPr marL="901700" indent="0">
              <a:spcAft>
                <a:spcPts val="210"/>
              </a:spcAft>
            </a:pPr>
            <a:r>
              <a:rPr lang="en-US" sz="2600">
                <a:latin typeface="Calibri" panose="020F0502020204030204"/>
              </a:rPr>
              <a:t>}</a:t>
            </a:r>
            <a:endParaRPr lang="en-US" sz="2600">
              <a:latin typeface="Calibri" panose="020F0502020204030204"/>
            </a:endParaRPr>
          </a:p>
          <a:p>
            <a:pPr marL="9017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901700" indent="0">
              <a:spcAft>
                <a:spcPts val="210"/>
              </a:spcAft>
            </a:pPr>
            <a:r>
              <a:rPr lang="en-US" sz="1700" spc="-50">
                <a:solidFill>
                  <a:srgbClr val="130ECE"/>
                </a:solidFill>
                <a:latin typeface="Consolas" panose="020B0609020204030204"/>
              </a:rPr>
              <a:t>static void </a:t>
            </a:r>
            <a:r>
              <a:rPr lang="en-US" sz="1700" spc="-50">
                <a:solidFill>
                  <a:srgbClr val="312694"/>
                </a:solidFill>
                <a:latin typeface="Consolas" panose="020B0609020204030204"/>
              </a:rPr>
              <a:t>MainCstring </a:t>
            </a:r>
            <a:r>
              <a:rPr lang="en-US" sz="1700" spc="-50">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901700" indent="0">
              <a:spcAft>
                <a:spcPts val="210"/>
              </a:spcAft>
            </a:pPr>
            <a:r>
              <a:rPr lang="en-US" sz="2600">
                <a:latin typeface="Calibri" panose="020F0502020204030204"/>
              </a:rPr>
              <a:t>{</a:t>
            </a:r>
            <a:endParaRPr lang="en-US" sz="2600">
              <a:latin typeface="Calibri" panose="020F0502020204030204"/>
            </a:endParaRPr>
          </a:p>
          <a:p>
            <a:pPr marL="1346200" indent="0">
              <a:lnSpc>
                <a:spcPts val="1870"/>
              </a:lnSpc>
            </a:pPr>
            <a:r>
              <a:rPr lang="en-US" sz="1700" spc="-50">
                <a:solidFill>
                  <a:srgbClr val="A6A4A6"/>
                </a:solidFill>
                <a:latin typeface="Consolas" panose="020B0609020204030204"/>
              </a:rPr>
              <a:t>Progran</a:t>
            </a:r>
            <a:r>
              <a:rPr lang="en-US" sz="1700" spc="-50">
                <a:latin typeface="Consolas" panose="020B0609020204030204"/>
              </a:rPr>
              <a:t>.</a:t>
            </a:r>
            <a:r>
              <a:rPr lang="en-US" sz="1700" spc="-50">
                <a:solidFill>
                  <a:srgbClr val="574733"/>
                </a:solidFill>
                <a:latin typeface="Consolas" panose="020B0609020204030204"/>
              </a:rPr>
              <a:t>count</a:t>
            </a:r>
            <a:r>
              <a:rPr lang="en-US" sz="1700" spc="-50">
                <a:latin typeface="Consolas" panose="020B0609020204030204"/>
              </a:rPr>
              <a:t>O;</a:t>
            </a:r>
            <a:r>
              <a:rPr lang="en-US" sz="1700" spc="-50">
                <a:solidFill>
                  <a:srgbClr val="1B7721"/>
                </a:solidFill>
                <a:latin typeface="Consolas" panose="020B0609020204030204"/>
              </a:rPr>
              <a:t>//calling static method </a:t>
            </a:r>
            <a:r>
              <a:rPr lang="en-US" sz="1700" spc="-50">
                <a:solidFill>
                  <a:srgbClr val="408EA2"/>
                </a:solidFill>
                <a:latin typeface="Consolas" panose="020B0609020204030204"/>
              </a:rPr>
              <a:t>Program </a:t>
            </a:r>
            <a:r>
              <a:rPr lang="en-US" sz="1700" spc="-50">
                <a:solidFill>
                  <a:srgbClr val="312694"/>
                </a:solidFill>
                <a:latin typeface="Consolas" panose="020B0609020204030204"/>
              </a:rPr>
              <a:t>obj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366D7F"/>
                </a:solidFill>
                <a:latin typeface="Consolas" panose="020B0609020204030204"/>
              </a:rPr>
              <a:t>ProgramO;</a:t>
            </a:r>
            <a:endParaRPr lang="en-US" sz="1700" spc="-50">
              <a:solidFill>
                <a:srgbClr val="366D7F"/>
              </a:solidFill>
              <a:latin typeface="Consolas" panose="020B0609020204030204"/>
            </a:endParaRPr>
          </a:p>
          <a:p>
            <a:pPr marL="1346200" indent="0">
              <a:lnSpc>
                <a:spcPts val="1870"/>
              </a:lnSpc>
              <a:spcAft>
                <a:spcPts val="210"/>
              </a:spcAft>
            </a:pPr>
            <a:r>
              <a:rPr lang="en-US" sz="1700" spc="-50">
                <a:solidFill>
                  <a:srgbClr val="408EA2"/>
                </a:solidFill>
                <a:latin typeface="Consolas" panose="020B0609020204030204"/>
              </a:rPr>
              <a:t>Console.</a:t>
            </a:r>
            <a:r>
              <a:rPr lang="en-US" sz="1700" spc="-50">
                <a:solidFill>
                  <a:srgbClr val="574733"/>
                </a:solidFill>
                <a:latin typeface="Consolas" panose="020B0609020204030204"/>
              </a:rPr>
              <a:t>WriteLineCobj</a:t>
            </a:r>
            <a:r>
              <a:rPr lang="en-US" sz="1700" spc="-50">
                <a:latin typeface="Consolas" panose="020B0609020204030204"/>
              </a:rPr>
              <a:t>.yD;</a:t>
            </a:r>
            <a:r>
              <a:rPr lang="en-US" sz="1700" spc="-50">
                <a:solidFill>
                  <a:srgbClr val="1B7721"/>
                </a:solidFill>
                <a:latin typeface="Consolas" panose="020B0609020204030204"/>
              </a:rPr>
              <a:t>//Accessing non-static variable</a:t>
            </a:r>
            <a:endParaRPr lang="en-US" sz="1700" spc="-50">
              <a:solidFill>
                <a:srgbClr val="1B7721"/>
              </a:solidFill>
              <a:latin typeface="Consolas" panose="020B0609020204030204"/>
            </a:endParaRPr>
          </a:p>
          <a:p>
            <a:pPr marL="901700" indent="0">
              <a:spcAft>
                <a:spcPts val="210"/>
              </a:spcAft>
            </a:pPr>
            <a:r>
              <a:rPr lang="en-US" sz="2600">
                <a:latin typeface="Calibri" panose="020F0502020204030204"/>
              </a:rPr>
              <a:t>}</a:t>
            </a:r>
            <a:endParaRPr lang="en-US" sz="2600">
              <a:latin typeface="Calibri" panose="020F0502020204030204"/>
            </a:endParaRPr>
          </a:p>
          <a:p>
            <a:pPr marL="457200" indent="0">
              <a:spcAft>
                <a:spcPts val="210"/>
              </a:spcAft>
            </a:pPr>
            <a:r>
              <a:rPr lang="en-US" sz="2600">
                <a:latin typeface="Calibri" panose="020F0502020204030204"/>
              </a:rPr>
              <a:t>}</a:t>
            </a:r>
            <a:endParaRPr lang="en-US" sz="2600">
              <a:latin typeface="Calibri" panose="020F0502020204030204"/>
            </a:endParaRPr>
          </a:p>
          <a:p>
            <a:pPr indent="0"/>
            <a:r>
              <a:rPr lang="en-US" sz="1150" b="1">
                <a:latin typeface="Calibri" panose="020F0502020204030204"/>
              </a:rPr>
              <a:t>&gt;l</a:t>
            </a:r>
            <a:endParaRPr lang="en-US" sz="1150" b="1">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77016" y="6477000"/>
            <a:ext cx="103632" cy="134112"/>
          </a:xfrm>
          <a:prstGeom prst="rect">
            <a:avLst/>
          </a:prstGeom>
        </p:spPr>
        <p:txBody>
          <a:bodyPr wrap="none" lIns="0" tIns="0" rIns="0" bIns="0">
            <a:noAutofit/>
          </a:bodyPr>
          <a:p>
            <a:pPr indent="0"/>
            <a:r>
              <a:rPr lang="en-US" sz="1100">
                <a:solidFill>
                  <a:srgbClr val="888888"/>
                </a:solidFill>
                <a:latin typeface="Calibri" panose="020F0502020204030204"/>
              </a:rPr>
              <a:t>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04672"/>
            <a:ext cx="7549896" cy="524256"/>
          </a:xfrm>
          <a:prstGeom prst="rect">
            <a:avLst/>
          </a:prstGeom>
        </p:spPr>
        <p:txBody>
          <a:bodyPr wrap="none" lIns="0" tIns="0" rIns="0" bIns="0">
            <a:noAutofit/>
          </a:bodyPr>
          <a:p>
            <a:pPr indent="0"/>
            <a:r>
              <a:rPr lang="en-US" sz="4200">
                <a:latin typeface="Calibri" panose="020F0502020204030204"/>
              </a:rPr>
              <a:t>Common Language Runtime(CLR)</a:t>
            </a:r>
            <a:endParaRPr lang="en-US" sz="4200">
              <a:latin typeface="Calibri" panose="020F0502020204030204"/>
            </a:endParaRPr>
          </a:p>
        </p:txBody>
      </p:sp>
      <p:sp>
        <p:nvSpPr>
          <p:cNvPr id="3" name="Rectangles 2"/>
          <p:cNvSpPr/>
          <p:nvPr/>
        </p:nvSpPr>
        <p:spPr>
          <a:xfrm>
            <a:off x="917448" y="1911096"/>
            <a:ext cx="10326624" cy="3794760"/>
          </a:xfrm>
          <a:prstGeom prst="rect">
            <a:avLst/>
          </a:prstGeom>
        </p:spPr>
        <p:txBody>
          <a:bodyPr lIns="0" tIns="0" rIns="0" bIns="0">
            <a:noAutofit/>
          </a:bodyPr>
          <a:p>
            <a:pPr marL="254000" indent="-254000" algn="just">
              <a:spcAft>
                <a:spcPts val="1260"/>
              </a:spcAft>
            </a:pPr>
            <a:r>
              <a:rPr lang="en-US" sz="2600" b="1">
                <a:solidFill>
                  <a:srgbClr val="00AD50"/>
                </a:solidFill>
                <a:latin typeface="Calibri" panose="020F0502020204030204"/>
              </a:rPr>
              <a:t>Garbage Collection and Memory Management</a:t>
            </a:r>
            <a:endParaRPr lang="en-US" sz="2600" b="1">
              <a:solidFill>
                <a:srgbClr val="00AD50"/>
              </a:solidFill>
              <a:latin typeface="Calibri" panose="020F0502020204030204"/>
            </a:endParaRPr>
          </a:p>
          <a:p>
            <a:pPr marL="254000" indent="-254000" algn="just">
              <a:lnSpc>
                <a:spcPts val="3025"/>
              </a:lnSpc>
              <a:spcAft>
                <a:spcPts val="630"/>
              </a:spcAft>
            </a:pPr>
            <a:r>
              <a:rPr lang="en-US" sz="2600">
                <a:latin typeface="Calibri" panose="020F0502020204030204"/>
              </a:rPr>
              <a:t>•The CLR implements dynamic memory management through the use of garbage collection. The </a:t>
            </a:r>
            <a:r>
              <a:rPr lang="en-US" sz="2600">
                <a:solidFill>
                  <a:srgbClr val="FC0000"/>
                </a:solidFill>
                <a:latin typeface="Calibri" panose="020F0502020204030204"/>
              </a:rPr>
              <a:t>programmer is responsible for allocating memory, </a:t>
            </a:r>
            <a:r>
              <a:rPr lang="en-US" sz="2600">
                <a:latin typeface="Calibri" panose="020F0502020204030204"/>
              </a:rPr>
              <a:t>but it is the </a:t>
            </a:r>
            <a:r>
              <a:rPr lang="en-US" sz="2600">
                <a:solidFill>
                  <a:srgbClr val="FC0000"/>
                </a:solidFill>
                <a:highlight>
                  <a:srgbClr val="FFFF00"/>
                </a:highlight>
                <a:latin typeface="Calibri" panose="020F0502020204030204"/>
              </a:rPr>
              <a:t>CLR that clears up unused memory.</a:t>
            </a:r>
            <a:endParaRPr lang="en-US" sz="2600">
              <a:solidFill>
                <a:srgbClr val="FC0000"/>
              </a:solidFill>
              <a:latin typeface="Calibri" panose="020F0502020204030204"/>
            </a:endParaRPr>
          </a:p>
          <a:p>
            <a:pPr marL="254000" indent="-254000" algn="just">
              <a:lnSpc>
                <a:spcPts val="3025"/>
              </a:lnSpc>
              <a:spcAft>
                <a:spcPts val="630"/>
              </a:spcAft>
            </a:pPr>
            <a:r>
              <a:rPr lang="en-US" sz="2600">
                <a:latin typeface="Calibri" panose="020F0502020204030204"/>
              </a:rPr>
              <a:t>•</a:t>
            </a:r>
            <a:r>
              <a:rPr lang="en-US" sz="2600">
                <a:highlight>
                  <a:srgbClr val="FFFF00"/>
                </a:highlight>
                <a:latin typeface="Calibri" panose="020F0502020204030204"/>
              </a:rPr>
              <a:t>Code that is run under the garbage collection system is known as </a:t>
            </a:r>
            <a:r>
              <a:rPr lang="en-US" sz="2600">
                <a:solidFill>
                  <a:srgbClr val="FC0000"/>
                </a:solidFill>
                <a:highlight>
                  <a:srgbClr val="FFFF00"/>
                </a:highlight>
                <a:latin typeface="Calibri" panose="020F0502020204030204"/>
              </a:rPr>
              <a:t>managed code</a:t>
            </a:r>
            <a:endParaRPr lang="en-US" sz="2600">
              <a:solidFill>
                <a:srgbClr val="FC0000"/>
              </a:solidFill>
              <a:latin typeface="Calibri" panose="020F0502020204030204"/>
            </a:endParaRPr>
          </a:p>
          <a:p>
            <a:pPr marL="254000" indent="-254000" algn="just">
              <a:lnSpc>
                <a:spcPts val="3025"/>
              </a:lnSpc>
            </a:pPr>
            <a:r>
              <a:rPr lang="en-US" sz="2600">
                <a:latin typeface="Calibri" panose="020F0502020204030204"/>
              </a:rPr>
              <a:t>• However, at times you may want to </a:t>
            </a:r>
            <a:r>
              <a:rPr lang="en-US" sz="2600">
                <a:solidFill>
                  <a:srgbClr val="FC0000"/>
                </a:solidFill>
                <a:highlight>
                  <a:srgbClr val="FFFF00"/>
                </a:highlight>
                <a:latin typeface="Calibri" panose="020F0502020204030204"/>
              </a:rPr>
              <a:t>force the garbage collector to run</a:t>
            </a:r>
            <a:r>
              <a:rPr lang="en-US" sz="2600">
                <a:solidFill>
                  <a:srgbClr val="FC0000"/>
                </a:solidFill>
                <a:latin typeface="Calibri" panose="020F0502020204030204"/>
              </a:rPr>
              <a:t>, </a:t>
            </a:r>
            <a:r>
              <a:rPr lang="en-US" sz="2600">
                <a:latin typeface="Calibri" panose="020F0502020204030204"/>
              </a:rPr>
              <a:t>perhaps before starting an operation that is going to require a large amount of memory. To do this, just </a:t>
            </a:r>
            <a:r>
              <a:rPr lang="en-US" sz="2600">
                <a:highlight>
                  <a:srgbClr val="FFFF00"/>
                </a:highlight>
                <a:latin typeface="Calibri" panose="020F0502020204030204"/>
              </a:rPr>
              <a:t>call </a:t>
            </a:r>
            <a:r>
              <a:rPr lang="en-US" sz="2700" i="1">
                <a:solidFill>
                  <a:srgbClr val="BF0000"/>
                </a:solidFill>
                <a:highlight>
                  <a:srgbClr val="FFFF00"/>
                </a:highlight>
                <a:latin typeface="Calibri" panose="020F0502020204030204"/>
              </a:rPr>
              <a:t>GC.Collect()</a:t>
            </a:r>
            <a:endParaRPr lang="en-US" sz="2700" i="1">
              <a:solidFill>
                <a:srgbClr val="BF0000"/>
              </a:solidFill>
              <a:highlight>
                <a:srgbClr val="FFFF00"/>
              </a:highlight>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448056"/>
            <a:ext cx="3547872" cy="420624"/>
          </a:xfrm>
          <a:prstGeom prst="rect">
            <a:avLst/>
          </a:prstGeom>
        </p:spPr>
        <p:txBody>
          <a:bodyPr wrap="none" lIns="0" tIns="0" rIns="0" bIns="0">
            <a:noAutofit/>
          </a:bodyPr>
          <a:p>
            <a:pPr indent="0"/>
            <a:r>
              <a:rPr lang="en-US" sz="4200">
                <a:latin typeface="Calibri" panose="020F0502020204030204"/>
              </a:rPr>
              <a:t>Static Members</a:t>
            </a:r>
            <a:endParaRPr lang="en-US" sz="4200">
              <a:latin typeface="Calibri" panose="020F0502020204030204"/>
            </a:endParaRPr>
          </a:p>
        </p:txBody>
      </p:sp>
      <p:sp>
        <p:nvSpPr>
          <p:cNvPr id="3" name="Rectangles 2"/>
          <p:cNvSpPr/>
          <p:nvPr/>
        </p:nvSpPr>
        <p:spPr>
          <a:xfrm>
            <a:off x="441960" y="1600200"/>
            <a:ext cx="3675888" cy="3258312"/>
          </a:xfrm>
          <a:prstGeom prst="rect">
            <a:avLst/>
          </a:prstGeom>
        </p:spPr>
        <p:txBody>
          <a:bodyPr lIns="0" tIns="0" rIns="0" bIns="0">
            <a:noAutofit/>
          </a:bodyPr>
          <a:p>
            <a:pPr indent="0">
              <a:spcAft>
                <a:spcPts val="1470"/>
              </a:spcAft>
            </a:pPr>
            <a:r>
              <a:rPr lang="en-US" sz="3100" b="1">
                <a:solidFill>
                  <a:srgbClr val="016DC0"/>
                </a:solidFill>
                <a:latin typeface="Calibri" panose="020F0502020204030204"/>
              </a:rPr>
              <a:t>Static Properties</a:t>
            </a:r>
            <a:endParaRPr lang="en-US" sz="3100" b="1">
              <a:solidFill>
                <a:srgbClr val="016DC0"/>
              </a:solidFill>
              <a:latin typeface="Calibri" panose="020F0502020204030204"/>
            </a:endParaRPr>
          </a:p>
          <a:p>
            <a:pPr marL="254000" indent="-254000">
              <a:lnSpc>
                <a:spcPts val="3455"/>
              </a:lnSpc>
              <a:spcAft>
                <a:spcPts val="630"/>
              </a:spcAft>
            </a:pPr>
            <a:r>
              <a:rPr lang="en-US" sz="2200" spc="150">
                <a:latin typeface="Impact" panose="020B0806030902050204"/>
              </a:rPr>
              <a:t>•Similar to static methods</a:t>
            </a:r>
            <a:endParaRPr lang="en-US" sz="2200" spc="150">
              <a:latin typeface="Impact" panose="020B0806030902050204"/>
            </a:endParaRPr>
          </a:p>
          <a:p>
            <a:pPr marL="254000" indent="-254000">
              <a:lnSpc>
                <a:spcPts val="3455"/>
              </a:lnSpc>
            </a:pPr>
            <a:r>
              <a:rPr lang="en-US" sz="2200" spc="150">
                <a:latin typeface="Impact" panose="020B0806030902050204"/>
              </a:rPr>
              <a:t>•Static properties use the same get and set tokens as instance properties</a:t>
            </a:r>
            <a:endParaRPr lang="en-US" sz="2200" spc="150">
              <a:latin typeface="Impact" panose="020B0806030902050204"/>
            </a:endParaRPr>
          </a:p>
        </p:txBody>
      </p:sp>
      <p:sp>
        <p:nvSpPr>
          <p:cNvPr id="4" name="Rectangles 3"/>
          <p:cNvSpPr/>
          <p:nvPr/>
        </p:nvSpPr>
        <p:spPr>
          <a:xfrm>
            <a:off x="4291584" y="1466088"/>
            <a:ext cx="7482840" cy="3779520"/>
          </a:xfrm>
          <a:prstGeom prst="rect">
            <a:avLst/>
          </a:prstGeom>
        </p:spPr>
        <p:txBody>
          <a:bodyPr lIns="0" tIns="0" rIns="0" bIns="0">
            <a:noAutofit/>
          </a:bodyPr>
          <a:p>
            <a:pPr indent="0">
              <a:lnSpc>
                <a:spcPts val="1945"/>
              </a:lnSpc>
            </a:pPr>
            <a:r>
              <a:rPr lang="en-US" sz="1700" spc="-50">
                <a:solidFill>
                  <a:srgbClr val="130ECE"/>
                </a:solidFill>
                <a:latin typeface="Consolas" panose="020B0609020204030204"/>
              </a:rPr>
              <a:t>namespace </a:t>
            </a:r>
            <a:r>
              <a:rPr lang="en-US" sz="1700" spc="-50">
                <a:latin typeface="Consolas" panose="020B0609020204030204"/>
              </a:rPr>
              <a:t>FirstConsoleApp</a:t>
            </a:r>
            <a:endParaRPr lang="en-US" sz="1700" spc="-50">
              <a:latin typeface="Consolas" panose="020B0609020204030204"/>
            </a:endParaRPr>
          </a:p>
          <a:p>
            <a:pPr indent="0">
              <a:lnSpc>
                <a:spcPts val="1945"/>
              </a:lnSpc>
            </a:pPr>
            <a:r>
              <a:rPr lang="en-US" sz="2600">
                <a:latin typeface="Calibri" panose="020F0502020204030204"/>
              </a:rPr>
              <a:t>{</a:t>
            </a:r>
            <a:endParaRPr lang="en-US" sz="2600">
              <a:latin typeface="Calibri" panose="020F0502020204030204"/>
            </a:endParaRPr>
          </a:p>
          <a:p>
            <a:pPr marL="444500" indent="0"/>
            <a:r>
              <a:rPr lang="en-US" sz="850" spc="-50">
                <a:solidFill>
                  <a:srgbClr val="A6A4A6"/>
                </a:solidFill>
                <a:latin typeface="Calibri" panose="020F0502020204030204"/>
              </a:rPr>
              <a:t>2 references</a:t>
            </a:r>
            <a:endParaRPr lang="en-US" sz="850" spc="-50">
              <a:solidFill>
                <a:srgbClr val="A6A4A6"/>
              </a:solidFill>
              <a:latin typeface="Calibri" panose="020F0502020204030204"/>
            </a:endParaRPr>
          </a:p>
          <a:p>
            <a:pPr marL="444500" indent="0">
              <a:lnSpc>
                <a:spcPts val="192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444500" indent="0">
              <a:lnSpc>
                <a:spcPts val="1920"/>
              </a:lnSpc>
            </a:pPr>
            <a:r>
              <a:rPr lang="en-US" sz="2600">
                <a:latin typeface="Calibri" panose="020F0502020204030204"/>
              </a:rPr>
              <a:t>{</a:t>
            </a:r>
            <a:endParaRPr lang="en-US" sz="2600">
              <a:latin typeface="Calibri" panose="020F0502020204030204"/>
            </a:endParaRPr>
          </a:p>
          <a:p>
            <a:pPr marL="863600" indent="0">
              <a:spcAft>
                <a:spcPts val="1470"/>
              </a:spcAft>
            </a:pPr>
            <a:r>
              <a:rPr lang="en-US" sz="1700" spc="-50">
                <a:solidFill>
                  <a:srgbClr val="130ECE"/>
                </a:solidFill>
                <a:latin typeface="Consolas" panose="020B0609020204030204"/>
              </a:rPr>
              <a:t>static int </a:t>
            </a:r>
            <a:r>
              <a:rPr lang="en-US" sz="1700" spc="-50">
                <a:solidFill>
                  <a:srgbClr val="1C1929"/>
                </a:solidFill>
                <a:latin typeface="Consolas" panose="020B0609020204030204"/>
              </a:rPr>
              <a:t>empID;</a:t>
            </a:r>
            <a:endParaRPr lang="en-US" sz="1700" spc="-50">
              <a:solidFill>
                <a:srgbClr val="1C1929"/>
              </a:solidFill>
              <a:latin typeface="Consolas" panose="020B0609020204030204"/>
            </a:endParaRPr>
          </a:p>
          <a:p>
            <a:pPr marL="863600" indent="0"/>
            <a:r>
              <a:rPr lang="en-US" sz="850" spc="-50">
                <a:solidFill>
                  <a:srgbClr val="A6A4A6"/>
                </a:solidFill>
                <a:latin typeface="Calibri" panose="020F0502020204030204"/>
              </a:rPr>
              <a:t>2 references</a:t>
            </a:r>
            <a:endParaRPr lang="en-US" sz="850" spc="-50">
              <a:solidFill>
                <a:srgbClr val="A6A4A6"/>
              </a:solidFill>
              <a:latin typeface="Calibri" panose="020F0502020204030204"/>
            </a:endParaRPr>
          </a:p>
          <a:p>
            <a:pPr marL="863600" indent="0">
              <a:spcAft>
                <a:spcPts val="1470"/>
              </a:spcAft>
            </a:pPr>
            <a:r>
              <a:rPr lang="en-US" sz="1700" spc="-50">
                <a:solidFill>
                  <a:srgbClr val="130ECE"/>
                </a:solidFill>
                <a:latin typeface="Consolas" panose="020B0609020204030204"/>
              </a:rPr>
              <a:t>public static int </a:t>
            </a:r>
            <a:r>
              <a:rPr lang="en-US" sz="1700" spc="-50">
                <a:latin typeface="Consolas" panose="020B0609020204030204"/>
              </a:rPr>
              <a:t>EmpID { </a:t>
            </a:r>
            <a:r>
              <a:rPr lang="en-US" sz="1700" spc="-50">
                <a:solidFill>
                  <a:srgbClr val="130ECE"/>
                </a:solidFill>
                <a:latin typeface="Consolas" panose="020B0609020204030204"/>
              </a:rPr>
              <a:t>get </a:t>
            </a:r>
            <a:r>
              <a:rPr lang="en-US" sz="1700" spc="-50">
                <a:latin typeface="Consolas" panose="020B0609020204030204"/>
              </a:rPr>
              <a:t>=&gt; empID; </a:t>
            </a:r>
            <a:r>
              <a:rPr lang="en-US" sz="1700" spc="-50">
                <a:solidFill>
                  <a:srgbClr val="130ECE"/>
                </a:solidFill>
                <a:latin typeface="Consolas" panose="020B0609020204030204"/>
              </a:rPr>
              <a:t>set </a:t>
            </a:r>
            <a:r>
              <a:rPr lang="en-US" sz="1700" spc="-50">
                <a:latin typeface="Consolas" panose="020B0609020204030204"/>
              </a:rPr>
              <a:t>=&gt; empID = </a:t>
            </a:r>
            <a:r>
              <a:rPr lang="en-US" sz="1700" spc="-50">
                <a:solidFill>
                  <a:srgbClr val="130ECE"/>
                </a:solidFill>
                <a:latin typeface="Consolas" panose="020B0609020204030204"/>
              </a:rPr>
              <a:t>value; </a:t>
            </a:r>
            <a:r>
              <a:rPr lang="en-US" sz="1700" spc="-50">
                <a:latin typeface="Consolas" panose="020B0609020204030204"/>
              </a:rPr>
              <a:t>}</a:t>
            </a:r>
            <a:endParaRPr lang="en-US" sz="1700" spc="-50">
              <a:latin typeface="Consolas" panose="020B0609020204030204"/>
            </a:endParaRPr>
          </a:p>
          <a:p>
            <a:pPr marL="863600"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863600" indent="0"/>
            <a:r>
              <a:rPr lang="en-US" sz="1700" spc="-50">
                <a:solidFill>
                  <a:srgbClr val="130ECE"/>
                </a:solidFill>
                <a:latin typeface="Consolas" panose="020B0609020204030204"/>
              </a:rPr>
              <a:t>static void </a:t>
            </a:r>
            <a:r>
              <a:rPr lang="en-US" sz="1700" spc="-50">
                <a:solidFill>
                  <a:srgbClr val="312694"/>
                </a:solidFill>
                <a:latin typeface="Consolas" panose="020B0609020204030204"/>
              </a:rPr>
              <a:t>MainCstring </a:t>
            </a:r>
            <a:r>
              <a:rPr lang="en-US" sz="1700" spc="-50">
                <a:latin typeface="Consolas" panose="020B0609020204030204"/>
              </a:rPr>
              <a:t>[]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863600" indent="0"/>
            <a:r>
              <a:rPr lang="en-US" sz="2600">
                <a:latin typeface="Calibri" panose="020F0502020204030204"/>
              </a:rPr>
              <a:t>{</a:t>
            </a:r>
            <a:endParaRPr lang="en-US" sz="2600">
              <a:latin typeface="Calibri" panose="020F0502020204030204"/>
            </a:endParaRPr>
          </a:p>
          <a:p>
            <a:pPr marL="1282700" marR="1066800" indent="0">
              <a:lnSpc>
                <a:spcPts val="1800"/>
              </a:lnSpc>
            </a:pPr>
            <a:r>
              <a:rPr lang="en-US" sz="1700" spc="-50">
                <a:solidFill>
                  <a:srgbClr val="A6A4A6"/>
                </a:solidFill>
                <a:latin typeface="Consolas" panose="020B0609020204030204"/>
              </a:rPr>
              <a:t>Prograr </a:t>
            </a:r>
            <a:r>
              <a:rPr lang="en-US" sz="1700" spc="-50">
                <a:latin typeface="Consolas" panose="020B0609020204030204"/>
              </a:rPr>
              <a:t>.EmpID = 101</a:t>
            </a:r>
            <a:r>
              <a:rPr lang="en-US" sz="1700" spc="-50">
                <a:solidFill>
                  <a:srgbClr val="1C1929"/>
                </a:solidFill>
                <a:latin typeface="Consolas" panose="020B0609020204030204"/>
              </a:rPr>
              <a:t>;</a:t>
            </a:r>
            <a:r>
              <a:rPr lang="en-US" sz="1700" spc="-50">
                <a:solidFill>
                  <a:srgbClr val="1B7721"/>
                </a:solidFill>
                <a:latin typeface="Consolas" panose="020B0609020204030204"/>
              </a:rPr>
              <a:t>//Accessing static properties </a:t>
            </a:r>
            <a:r>
              <a:rPr lang="en-US" sz="1700" spc="-50">
                <a:solidFill>
                  <a:srgbClr val="408EA2"/>
                </a:solidFill>
                <a:latin typeface="Consolas" panose="020B0609020204030204"/>
              </a:rPr>
              <a:t>Console</a:t>
            </a:r>
            <a:r>
              <a:rPr lang="en-US" sz="1700" spc="-50">
                <a:latin typeface="Consolas" panose="020B0609020204030204"/>
              </a:rPr>
              <a:t>.</a:t>
            </a:r>
            <a:r>
              <a:rPr lang="en-US" sz="1700" spc="-50">
                <a:solidFill>
                  <a:srgbClr val="6A4735"/>
                </a:solidFill>
                <a:latin typeface="Consolas" panose="020B0609020204030204"/>
              </a:rPr>
              <a:t>WriteLineC</a:t>
            </a:r>
            <a:r>
              <a:rPr lang="en-US" sz="1700" spc="-50" baseline="30000">
                <a:solidFill>
                  <a:srgbClr val="A6A4A6"/>
                </a:solidFill>
                <a:latin typeface="Consolas" panose="020B0609020204030204"/>
              </a:rPr>
              <a:t>3</a:t>
            </a:r>
            <a:r>
              <a:rPr lang="en-US" sz="1700" spc="-50">
                <a:solidFill>
                  <a:srgbClr val="A6A4A6"/>
                </a:solidFill>
                <a:latin typeface="Consolas" panose="020B0609020204030204"/>
              </a:rPr>
              <a:t>rograi </a:t>
            </a:r>
            <a:r>
              <a:rPr lang="en-US" sz="1700" spc="-50">
                <a:latin typeface="Consolas" panose="020B0609020204030204"/>
              </a:rPr>
              <a:t>.EmpID);</a:t>
            </a:r>
            <a:endParaRPr lang="en-US" sz="1700" spc="-50">
              <a:latin typeface="Consolas" panose="020B0609020204030204"/>
            </a:endParaRPr>
          </a:p>
          <a:p>
            <a:pPr marL="863600" indent="0"/>
            <a:r>
              <a:rPr lang="en-US" sz="2600">
                <a:latin typeface="Calibri" panose="020F0502020204030204"/>
              </a:rPr>
              <a:t>}</a:t>
            </a:r>
            <a:endParaRPr lang="en-US" sz="2600">
              <a:latin typeface="Calibri" panose="020F0502020204030204"/>
            </a:endParaRPr>
          </a:p>
          <a:p>
            <a:pPr marL="444500" indent="0"/>
            <a:r>
              <a:rPr lang="en-US" sz="2600">
                <a:latin typeface="Calibri" panose="020F0502020204030204"/>
              </a:rPr>
              <a:t>}</a:t>
            </a:r>
            <a:endParaRPr lang="en-US" sz="2600">
              <a:latin typeface="Calibri" panose="020F0502020204030204"/>
            </a:endParaRPr>
          </a:p>
          <a:p>
            <a:pPr indent="0"/>
            <a:r>
              <a:rPr lang="en-US" sz="2700" b="1" spc="-150">
                <a:solidFill>
                  <a:srgbClr val="1C1929"/>
                </a:solidFill>
                <a:latin typeface="Calibri" panose="020F0502020204030204"/>
              </a:rPr>
              <a:t>&gt;1</a:t>
            </a:r>
            <a:endParaRPr lang="en-US" sz="2700" b="1" spc="-150">
              <a:solidFill>
                <a:srgbClr val="1C1929"/>
              </a:solidFill>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6" name="Rectangles 5"/>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3544" y="448056"/>
            <a:ext cx="3547872" cy="420624"/>
          </a:xfrm>
          <a:prstGeom prst="rect">
            <a:avLst/>
          </a:prstGeom>
        </p:spPr>
        <p:txBody>
          <a:bodyPr wrap="none" lIns="0" tIns="0" rIns="0" bIns="0">
            <a:noAutofit/>
          </a:bodyPr>
          <a:p>
            <a:pPr indent="0"/>
            <a:r>
              <a:rPr lang="en-US" sz="4200">
                <a:latin typeface="Calibri" panose="020F0502020204030204"/>
              </a:rPr>
              <a:t>Static Members</a:t>
            </a:r>
            <a:endParaRPr lang="en-US" sz="4200">
              <a:latin typeface="Calibri" panose="020F0502020204030204"/>
            </a:endParaRPr>
          </a:p>
        </p:txBody>
      </p:sp>
      <p:sp>
        <p:nvSpPr>
          <p:cNvPr id="3" name="Rectangles 2"/>
          <p:cNvSpPr/>
          <p:nvPr/>
        </p:nvSpPr>
        <p:spPr>
          <a:xfrm>
            <a:off x="438912" y="1548384"/>
            <a:ext cx="3797808" cy="4169664"/>
          </a:xfrm>
          <a:prstGeom prst="rect">
            <a:avLst/>
          </a:prstGeom>
        </p:spPr>
        <p:txBody>
          <a:bodyPr lIns="0" tIns="0" rIns="0" bIns="0">
            <a:noAutofit/>
          </a:bodyPr>
          <a:p>
            <a:pPr marL="254000" indent="-254000">
              <a:spcAft>
                <a:spcPts val="1050"/>
              </a:spcAft>
            </a:pPr>
            <a:r>
              <a:rPr lang="en-US" sz="2600" b="1">
                <a:solidFill>
                  <a:srgbClr val="016DC0"/>
                </a:solidFill>
                <a:latin typeface="Calibri" panose="020F0502020204030204"/>
              </a:rPr>
              <a:t>Static Constructor</a:t>
            </a:r>
            <a:endParaRPr lang="en-US" sz="2600" b="1">
              <a:solidFill>
                <a:srgbClr val="016DC0"/>
              </a:solidFill>
              <a:latin typeface="Calibri" panose="020F0502020204030204"/>
            </a:endParaRPr>
          </a:p>
          <a:p>
            <a:pPr marL="254000" indent="-254000">
              <a:lnSpc>
                <a:spcPts val="2590"/>
              </a:lnSpc>
              <a:spcAft>
                <a:spcPts val="630"/>
              </a:spcAft>
            </a:pPr>
            <a:r>
              <a:rPr lang="en-US" sz="2600">
                <a:latin typeface="Calibri" panose="020F0502020204030204"/>
              </a:rPr>
              <a:t>•There is no matter how many numbers instances (objects) of the class are created, static constructor is going to be invoked only once and that is when the class is load for the first time.</a:t>
            </a:r>
            <a:endParaRPr lang="en-US" sz="2600">
              <a:latin typeface="Calibri" panose="020F0502020204030204"/>
            </a:endParaRPr>
          </a:p>
          <a:p>
            <a:pPr marL="254000" indent="-254000">
              <a:lnSpc>
                <a:spcPts val="2590"/>
              </a:lnSpc>
            </a:pPr>
            <a:r>
              <a:rPr lang="en-US" sz="2600">
                <a:latin typeface="Calibri" panose="020F0502020204030204"/>
              </a:rPr>
              <a:t>•The static constructor is used to initialize the static fields of the class.</a:t>
            </a:r>
            <a:endParaRPr lang="en-US" sz="2600">
              <a:latin typeface="Calibri" panose="020F0502020204030204"/>
            </a:endParaRPr>
          </a:p>
        </p:txBody>
      </p:sp>
      <p:sp>
        <p:nvSpPr>
          <p:cNvPr id="4" name="Rectangles 3"/>
          <p:cNvSpPr/>
          <p:nvPr/>
        </p:nvSpPr>
        <p:spPr>
          <a:xfrm>
            <a:off x="4398264" y="1030224"/>
            <a:ext cx="2810256" cy="405384"/>
          </a:xfrm>
          <a:prstGeom prst="rect">
            <a:avLst/>
          </a:prstGeom>
        </p:spPr>
        <p:txBody>
          <a:bodyPr lIns="0" tIns="0" rIns="0" bIns="0">
            <a:noAutofit/>
          </a:bodyPr>
          <a:p>
            <a:pPr indent="0">
              <a:lnSpc>
                <a:spcPts val="2065"/>
              </a:lnSpc>
            </a:pPr>
            <a:r>
              <a:rPr lang="en-US" sz="1600">
                <a:solidFill>
                  <a:srgbClr val="150D9E"/>
                </a:solidFill>
                <a:latin typeface="Consolas" panose="020B0609020204030204"/>
              </a:rPr>
              <a:t>namespace </a:t>
            </a:r>
            <a:r>
              <a:rPr lang="en-US" sz="1600">
                <a:latin typeface="Consolas" panose="020B0609020204030204"/>
              </a:rPr>
              <a:t>ursuconsoieApp</a:t>
            </a:r>
            <a:endParaRPr lang="en-US" sz="1600">
              <a:latin typeface="Consolas" panose="020B0609020204030204"/>
            </a:endParaRPr>
          </a:p>
          <a:p>
            <a:pPr indent="0">
              <a:lnSpc>
                <a:spcPts val="2065"/>
              </a:lnSpc>
            </a:pPr>
            <a:r>
              <a:rPr lang="en-US" sz="2600">
                <a:latin typeface="Calibri" panose="020F0502020204030204"/>
              </a:rPr>
              <a:t>{</a:t>
            </a:r>
            <a:endParaRPr lang="en-US" sz="2600">
              <a:latin typeface="Calibri" panose="020F0502020204030204"/>
            </a:endParaRPr>
          </a:p>
        </p:txBody>
      </p:sp>
      <p:sp>
        <p:nvSpPr>
          <p:cNvPr id="5" name="Rectangles 4"/>
          <p:cNvSpPr/>
          <p:nvPr/>
        </p:nvSpPr>
        <p:spPr>
          <a:xfrm>
            <a:off x="4834128" y="1472184"/>
            <a:ext cx="5471160" cy="2770632"/>
          </a:xfrm>
          <a:prstGeom prst="rect">
            <a:avLst/>
          </a:prstGeom>
        </p:spPr>
        <p:txBody>
          <a:bodyPr lIns="0" tIns="0" rIns="0" bIns="0">
            <a:noAutofit/>
          </a:bodyPr>
          <a:p>
            <a:pPr indent="0">
              <a:spcAft>
                <a:spcPts val="210"/>
              </a:spcAft>
            </a:pPr>
            <a:r>
              <a:rPr lang="en-US" sz="850" spc="-50">
                <a:solidFill>
                  <a:srgbClr val="A6A4A6"/>
                </a:solidFill>
                <a:latin typeface="Calibri" panose="020F0502020204030204"/>
              </a:rPr>
              <a:t>6 references</a:t>
            </a:r>
            <a:endParaRPr lang="en-US" sz="850" spc="-50">
              <a:solidFill>
                <a:srgbClr val="A6A4A6"/>
              </a:solidFill>
              <a:latin typeface="Calibri" panose="020F0502020204030204"/>
            </a:endParaRPr>
          </a:p>
          <a:p>
            <a:pPr marR="4013200" indent="0">
              <a:lnSpc>
                <a:spcPts val="2040"/>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 </a:t>
            </a:r>
            <a:r>
              <a:rPr lang="en-US" sz="1700" spc="-50">
                <a:latin typeface="Consolas" panose="020B0609020204030204"/>
              </a:rPr>
              <a:t>{</a:t>
            </a:r>
            <a:endParaRPr lang="en-US" sz="1700" spc="-50">
              <a:latin typeface="Consolas" panose="020B0609020204030204"/>
            </a:endParaRPr>
          </a:p>
          <a:p>
            <a:pPr marL="4826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482600" marR="3251200" indent="0">
              <a:lnSpc>
                <a:spcPts val="2040"/>
              </a:lnSpc>
            </a:pPr>
            <a:r>
              <a:rPr lang="en-US" sz="1700" spc="-50">
                <a:solidFill>
                  <a:srgbClr val="130ECE"/>
                </a:solidFill>
                <a:latin typeface="Consolas" panose="020B0609020204030204"/>
              </a:rPr>
              <a:t>static </a:t>
            </a:r>
            <a:r>
              <a:rPr lang="en-US" sz="1700" spc="-50">
                <a:solidFill>
                  <a:srgbClr val="408EA2"/>
                </a:solidFill>
                <a:latin typeface="Consolas" panose="020B0609020204030204"/>
              </a:rPr>
              <a:t>Program</a:t>
            </a:r>
            <a:r>
              <a:rPr lang="en-US" sz="1700" spc="-50">
                <a:latin typeface="Consolas" panose="020B0609020204030204"/>
              </a:rPr>
              <a:t>O {</a:t>
            </a:r>
            <a:endParaRPr lang="en-US" sz="1700" spc="-50">
              <a:latin typeface="Consolas" panose="020B0609020204030204"/>
            </a:endParaRPr>
          </a:p>
          <a:p>
            <a:pPr marR="127000" indent="0" algn="r">
              <a:spcAft>
                <a:spcPts val="210"/>
              </a:spcAft>
            </a:pPr>
            <a:r>
              <a:rPr lang="en-US" sz="1700" spc="-50">
                <a:solidFill>
                  <a:srgbClr val="408EA2"/>
                </a:solidFill>
                <a:latin typeface="Consolas" panose="020B0609020204030204"/>
              </a:rPr>
              <a:t>Console </a:t>
            </a:r>
            <a:r>
              <a:rPr lang="en-US" sz="1700" spc="-50">
                <a:solidFill>
                  <a:srgbClr val="8D202B"/>
                </a:solidFill>
                <a:latin typeface="Consolas" panose="020B0609020204030204"/>
              </a:rPr>
              <a:t>.Writel_ine("Static Constructor")</a:t>
            </a:r>
            <a:r>
              <a:rPr lang="en-US" sz="1700" spc="-50">
                <a:latin typeface="Consolas" panose="020B0609020204030204"/>
              </a:rPr>
              <a:t>;</a:t>
            </a:r>
            <a:endParaRPr lang="en-US" sz="1700" spc="-50">
              <a:latin typeface="Consolas" panose="020B0609020204030204"/>
            </a:endParaRPr>
          </a:p>
          <a:p>
            <a:pPr marL="482600" indent="0">
              <a:spcAft>
                <a:spcPts val="210"/>
              </a:spcAft>
            </a:pPr>
            <a:r>
              <a:rPr lang="en-US" sz="2600">
                <a:latin typeface="Calibri" panose="020F0502020204030204"/>
              </a:rPr>
              <a:t>}</a:t>
            </a:r>
            <a:endParaRPr lang="en-US" sz="2600">
              <a:latin typeface="Calibri" panose="020F0502020204030204"/>
            </a:endParaRPr>
          </a:p>
          <a:p>
            <a:pPr marL="482600" indent="0">
              <a:spcAft>
                <a:spcPts val="210"/>
              </a:spcAft>
            </a:pPr>
            <a:r>
              <a:rPr lang="en-US" sz="850" spc="-50">
                <a:solidFill>
                  <a:srgbClr val="A6A4A6"/>
                </a:solidFill>
                <a:latin typeface="Calibri" panose="020F0502020204030204"/>
              </a:rPr>
              <a:t>2 references</a:t>
            </a:r>
            <a:endParaRPr lang="en-US" sz="850" spc="-50">
              <a:solidFill>
                <a:srgbClr val="A6A4A6"/>
              </a:solidFill>
              <a:latin typeface="Calibri" panose="020F0502020204030204"/>
            </a:endParaRPr>
          </a:p>
          <a:p>
            <a:pPr marL="482600" indent="0">
              <a:spcAft>
                <a:spcPts val="210"/>
              </a:spcAft>
            </a:pPr>
            <a:r>
              <a:rPr lang="en-US" sz="1700" spc="-50">
                <a:solidFill>
                  <a:srgbClr val="408EA2"/>
                </a:solidFill>
                <a:latin typeface="Consolas" panose="020B0609020204030204"/>
              </a:rPr>
              <a:t>Program</a:t>
            </a:r>
            <a:r>
              <a:rPr lang="en-US" sz="1700" spc="-50">
                <a:latin typeface="Consolas" panose="020B0609020204030204"/>
              </a:rPr>
              <a:t>()</a:t>
            </a:r>
            <a:endParaRPr lang="en-US" sz="1700" spc="-50">
              <a:latin typeface="Consolas" panose="020B0609020204030204"/>
            </a:endParaRPr>
          </a:p>
          <a:p>
            <a:pPr marL="482600" indent="0">
              <a:spcAft>
                <a:spcPts val="210"/>
              </a:spcAft>
            </a:pPr>
            <a:r>
              <a:rPr lang="en-US" sz="2600">
                <a:latin typeface="Calibri" panose="020F0502020204030204"/>
              </a:rPr>
              <a:t>{</a:t>
            </a:r>
            <a:endParaRPr lang="en-US" sz="2600">
              <a:latin typeface="Calibri" panose="020F0502020204030204"/>
            </a:endParaRPr>
          </a:p>
          <a:p>
            <a:pPr indent="0" algn="r">
              <a:spcAft>
                <a:spcPts val="210"/>
              </a:spcAft>
            </a:pPr>
            <a:r>
              <a:rPr lang="en-US" sz="1700" spc="-50">
                <a:solidFill>
                  <a:srgbClr val="408EA2"/>
                </a:solidFill>
                <a:latin typeface="Consolas" panose="020B0609020204030204"/>
              </a:rPr>
              <a:t>Console</a:t>
            </a:r>
            <a:r>
              <a:rPr lang="en-US" sz="1700" spc="-50">
                <a:solidFill>
                  <a:srgbClr val="8D202B"/>
                </a:solidFill>
                <a:latin typeface="Consolas" panose="020B0609020204030204"/>
              </a:rPr>
              <a:t>.WriteLineC"De-Fault Constructor") </a:t>
            </a:r>
            <a:r>
              <a:rPr lang="en-US" sz="1700" spc="-50">
                <a:latin typeface="Consolas" panose="020B0609020204030204"/>
              </a:rPr>
              <a:t>;</a:t>
            </a:r>
            <a:endParaRPr lang="en-US" sz="1700" spc="-50">
              <a:latin typeface="Consolas" panose="020B0609020204030204"/>
            </a:endParaRPr>
          </a:p>
          <a:p>
            <a:pPr marL="482600" indent="0"/>
            <a:r>
              <a:rPr lang="en-US" sz="2600">
                <a:latin typeface="Calibri" panose="020F0502020204030204"/>
              </a:rPr>
              <a:t>}</a:t>
            </a:r>
            <a:endParaRPr lang="en-US" sz="2600">
              <a:latin typeface="Calibri" panose="020F0502020204030204"/>
            </a:endParaRPr>
          </a:p>
        </p:txBody>
      </p:sp>
      <p:sp>
        <p:nvSpPr>
          <p:cNvPr id="6" name="Rectangles 5"/>
          <p:cNvSpPr/>
          <p:nvPr/>
        </p:nvSpPr>
        <p:spPr>
          <a:xfrm>
            <a:off x="5297424" y="4288536"/>
            <a:ext cx="551688" cy="82296"/>
          </a:xfrm>
          <a:prstGeom prst="rect">
            <a:avLst/>
          </a:prstGeom>
        </p:spPr>
        <p:txBody>
          <a:bodyPr wrap="none" lIns="0" tIns="0" rIns="0" bIns="0">
            <a:noAutofit/>
          </a:bodyPr>
          <a:p>
            <a:pPr indent="0"/>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p:txBody>
      </p:sp>
      <p:sp>
        <p:nvSpPr>
          <p:cNvPr id="7" name="Rectangles 6"/>
          <p:cNvSpPr/>
          <p:nvPr/>
        </p:nvSpPr>
        <p:spPr>
          <a:xfrm>
            <a:off x="5312664" y="4419600"/>
            <a:ext cx="3557016" cy="213360"/>
          </a:xfrm>
          <a:prstGeom prst="rect">
            <a:avLst/>
          </a:prstGeom>
        </p:spPr>
        <p:txBody>
          <a:bodyPr wrap="none" lIns="0" tIns="0" rIns="0" bIns="0">
            <a:noAutofit/>
          </a:bodyPr>
          <a:p>
            <a:pPr indent="0">
              <a:lnSpc>
                <a:spcPts val="2065"/>
              </a:lnSpc>
            </a:pPr>
            <a:r>
              <a:rPr lang="en-US" sz="1700" spc="-50">
                <a:solidFill>
                  <a:srgbClr val="130ECE"/>
                </a:solidFill>
                <a:latin typeface="Consolas" panose="020B0609020204030204"/>
              </a:rPr>
              <a:t>static void </a:t>
            </a:r>
            <a:r>
              <a:rPr lang="en-US" sz="1700" spc="-50">
                <a:solidFill>
                  <a:srgbClr val="6A4735"/>
                </a:solidFill>
                <a:latin typeface="Consolas" panose="020B0609020204030204"/>
              </a:rPr>
              <a:t>Main</a:t>
            </a:r>
            <a:r>
              <a:rPr lang="en-US" sz="1700" spc="-50">
                <a:solidFill>
                  <a:srgbClr val="130ECE"/>
                </a:solidFill>
                <a:latin typeface="Consolas" panose="020B0609020204030204"/>
              </a:rPr>
              <a:t>(string </a:t>
            </a:r>
            <a:r>
              <a:rPr lang="en-US" sz="1700" spc="-50">
                <a:latin typeface="Consolas" panose="020B0609020204030204"/>
              </a:rPr>
              <a:t>[] </a:t>
            </a:r>
            <a:r>
              <a:rPr lang="en-US" sz="1700" spc="-50">
                <a:solidFill>
                  <a:srgbClr val="A6A4A6"/>
                </a:solidFill>
                <a:latin typeface="Consolas" panose="020B0609020204030204"/>
              </a:rPr>
              <a:t>ar </a:t>
            </a:r>
            <a:r>
              <a:rPr lang="en-US" sz="1700" spc="-50">
                <a:latin typeface="Consolas" panose="020B0609020204030204"/>
              </a:rPr>
              <a:t>^</a:t>
            </a:r>
            <a:endParaRPr lang="en-US" sz="1700" spc="-50">
              <a:latin typeface="Consolas" panose="020B0609020204030204"/>
            </a:endParaRPr>
          </a:p>
        </p:txBody>
      </p:sp>
      <p:sp>
        <p:nvSpPr>
          <p:cNvPr id="8" name="Rectangles 7"/>
          <p:cNvSpPr/>
          <p:nvPr/>
        </p:nvSpPr>
        <p:spPr>
          <a:xfrm>
            <a:off x="5318760" y="4660392"/>
            <a:ext cx="70104" cy="173736"/>
          </a:xfrm>
          <a:prstGeom prst="rect">
            <a:avLst/>
          </a:prstGeom>
        </p:spPr>
        <p:txBody>
          <a:bodyPr wrap="none" lIns="0" tIns="0" rIns="0" bIns="0">
            <a:noAutofit/>
          </a:bodyPr>
          <a:p>
            <a:pPr indent="0">
              <a:lnSpc>
                <a:spcPts val="2065"/>
              </a:lnSpc>
            </a:pPr>
            <a:r>
              <a:rPr lang="en-US" sz="2600">
                <a:latin typeface="Calibri" panose="020F0502020204030204"/>
              </a:rPr>
              <a:t>{</a:t>
            </a:r>
            <a:endParaRPr lang="en-US" sz="2600">
              <a:latin typeface="Calibri" panose="020F0502020204030204"/>
            </a:endParaRPr>
          </a:p>
        </p:txBody>
      </p:sp>
      <p:sp>
        <p:nvSpPr>
          <p:cNvPr id="9" name="Rectangles 8"/>
          <p:cNvSpPr/>
          <p:nvPr/>
        </p:nvSpPr>
        <p:spPr>
          <a:xfrm>
            <a:off x="5647944" y="4898136"/>
            <a:ext cx="2962656" cy="445008"/>
          </a:xfrm>
          <a:prstGeom prst="rect">
            <a:avLst/>
          </a:prstGeom>
        </p:spPr>
        <p:txBody>
          <a:bodyPr lIns="0" tIns="0" rIns="0" bIns="0">
            <a:noAutofit/>
          </a:bodyPr>
          <a:p>
            <a:pPr indent="0" algn="just">
              <a:lnSpc>
                <a:spcPts val="1920"/>
              </a:lnSpc>
            </a:pPr>
            <a:r>
              <a:rPr lang="en-US" sz="1700" spc="-50">
                <a:solidFill>
                  <a:srgbClr val="408EA2"/>
                </a:solidFill>
                <a:latin typeface="Consolas" panose="020B0609020204030204"/>
              </a:rPr>
              <a:t>Program </a:t>
            </a:r>
            <a:r>
              <a:rPr lang="en-US" sz="1700" spc="-50">
                <a:solidFill>
                  <a:srgbClr val="5A58B0"/>
                </a:solidFill>
                <a:latin typeface="Consolas" panose="020B0609020204030204"/>
              </a:rPr>
              <a:t>obj=new </a:t>
            </a:r>
            <a:r>
              <a:rPr lang="en-US" sz="1700" spc="-50">
                <a:solidFill>
                  <a:srgbClr val="366D7F"/>
                </a:solidFill>
                <a:latin typeface="Consolas" panose="020B0609020204030204"/>
              </a:rPr>
              <a:t>ProgramO; </a:t>
            </a:r>
            <a:r>
              <a:rPr lang="en-US" sz="1700" spc="-50">
                <a:solidFill>
                  <a:srgbClr val="408EA2"/>
                </a:solidFill>
                <a:latin typeface="Consolas" panose="020B0609020204030204"/>
              </a:rPr>
              <a:t>Program </a:t>
            </a:r>
            <a:r>
              <a:rPr lang="en-US" sz="1700" spc="-50">
                <a:solidFill>
                  <a:srgbClr val="5A58B0"/>
                </a:solidFill>
                <a:latin typeface="Consolas" panose="020B0609020204030204"/>
              </a:rPr>
              <a:t>objl=new </a:t>
            </a:r>
            <a:r>
              <a:rPr lang="en-US" sz="1700" spc="-50">
                <a:solidFill>
                  <a:srgbClr val="366D7F"/>
                </a:solidFill>
                <a:latin typeface="Consolas" panose="020B0609020204030204"/>
              </a:rPr>
              <a:t>ProgramO;</a:t>
            </a:r>
            <a:endParaRPr lang="en-US" sz="1700" spc="-50">
              <a:solidFill>
                <a:srgbClr val="366D7F"/>
              </a:solidFill>
              <a:latin typeface="Consolas" panose="020B0609020204030204"/>
            </a:endParaRPr>
          </a:p>
        </p:txBody>
      </p:sp>
      <p:sp>
        <p:nvSpPr>
          <p:cNvPr id="10" name="Rectangles 9"/>
          <p:cNvSpPr/>
          <p:nvPr/>
        </p:nvSpPr>
        <p:spPr>
          <a:xfrm>
            <a:off x="5318760" y="5382768"/>
            <a:ext cx="67056" cy="173736"/>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11" name="Rectangles 10"/>
          <p:cNvSpPr/>
          <p:nvPr/>
        </p:nvSpPr>
        <p:spPr>
          <a:xfrm>
            <a:off x="9095232" y="4700016"/>
            <a:ext cx="3017520" cy="225552"/>
          </a:xfrm>
          <a:prstGeom prst="rect">
            <a:avLst/>
          </a:prstGeom>
        </p:spPr>
        <p:txBody>
          <a:bodyPr wrap="none" lIns="0" tIns="0" rIns="0" bIns="0">
            <a:noAutofit/>
          </a:bodyPr>
          <a:p>
            <a:pPr indent="0"/>
            <a:r>
              <a:rPr lang="en-US" sz="1400">
                <a:solidFill>
                  <a:srgbClr val="332F38"/>
                </a:solidFill>
                <a:latin typeface="Calibri" panose="020F0502020204030204"/>
              </a:rPr>
              <a:t>Microsoft Visual Studio Debug Console</a:t>
            </a:r>
            <a:endParaRPr lang="en-US" sz="1400">
              <a:solidFill>
                <a:srgbClr val="332F38"/>
              </a:solidFill>
              <a:latin typeface="Calibri" panose="020F0502020204030204"/>
            </a:endParaRPr>
          </a:p>
        </p:txBody>
      </p:sp>
      <p:sp>
        <p:nvSpPr>
          <p:cNvPr id="12" name="Rectangles 11"/>
          <p:cNvSpPr/>
          <p:nvPr/>
        </p:nvSpPr>
        <p:spPr>
          <a:xfrm>
            <a:off x="8729472" y="5041392"/>
            <a:ext cx="2036064" cy="627888"/>
          </a:xfrm>
          <a:prstGeom prst="rect">
            <a:avLst/>
          </a:prstGeom>
          <a:solidFill>
            <a:srgbClr val="000000"/>
          </a:solidFill>
        </p:spPr>
        <p:txBody>
          <a:bodyPr lIns="0" tIns="0" rIns="0" bIns="0">
            <a:noAutofit/>
          </a:bodyPr>
          <a:p>
            <a:pPr indent="0">
              <a:lnSpc>
                <a:spcPts val="1800"/>
              </a:lnSpc>
            </a:pPr>
            <a:r>
              <a:rPr lang="en-US" sz="1500" spc="-50">
                <a:solidFill>
                  <a:srgbClr val="BDBEBC"/>
                </a:solidFill>
                <a:latin typeface="Consolas" panose="020B0609020204030204"/>
              </a:rPr>
              <a:t>Static Constructor Default Constructor Default Constructor</a:t>
            </a:r>
            <a:endParaRPr lang="en-US" sz="1500" spc="-50">
              <a:solidFill>
                <a:srgbClr val="BDBEBC"/>
              </a:solidFill>
              <a:latin typeface="Consolas" panose="020B0609020204030204"/>
            </a:endParaRPr>
          </a:p>
        </p:txBody>
      </p:sp>
      <p:sp>
        <p:nvSpPr>
          <p:cNvPr id="13" name="Rectangles 1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4" name="Rectangles 13"/>
          <p:cNvSpPr/>
          <p:nvPr/>
        </p:nvSpPr>
        <p:spPr>
          <a:xfrm>
            <a:off x="11183112"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48056" y="448056"/>
            <a:ext cx="2502408" cy="420624"/>
          </a:xfrm>
          <a:prstGeom prst="rect">
            <a:avLst/>
          </a:prstGeom>
        </p:spPr>
        <p:txBody>
          <a:bodyPr wrap="none" lIns="0" tIns="0" rIns="0" bIns="0">
            <a:noAutofit/>
          </a:bodyPr>
          <a:p>
            <a:pPr indent="0"/>
            <a:r>
              <a:rPr lang="en-US" sz="4200">
                <a:latin typeface="Calibri" panose="020F0502020204030204"/>
              </a:rPr>
              <a:t>Static Class</a:t>
            </a:r>
            <a:endParaRPr lang="en-US" sz="4200">
              <a:latin typeface="Calibri" panose="020F0502020204030204"/>
            </a:endParaRPr>
          </a:p>
        </p:txBody>
      </p:sp>
      <p:sp>
        <p:nvSpPr>
          <p:cNvPr id="3" name="Rectangles 2"/>
          <p:cNvSpPr/>
          <p:nvPr/>
        </p:nvSpPr>
        <p:spPr>
          <a:xfrm>
            <a:off x="512064" y="1459992"/>
            <a:ext cx="4450080" cy="4081272"/>
          </a:xfrm>
          <a:prstGeom prst="rect">
            <a:avLst/>
          </a:prstGeom>
        </p:spPr>
        <p:txBody>
          <a:bodyPr lIns="0" tIns="0" rIns="0" bIns="0">
            <a:noAutofit/>
          </a:bodyPr>
          <a:p>
            <a:pPr marL="190500" indent="-190500">
              <a:lnSpc>
                <a:spcPts val="3070"/>
              </a:lnSpc>
              <a:spcAft>
                <a:spcPts val="420"/>
              </a:spcAft>
            </a:pPr>
            <a:r>
              <a:rPr lang="en-US" sz="2200" spc="150">
                <a:latin typeface="Impact" panose="020B0806030902050204"/>
              </a:rPr>
              <a:t>•A static class can only contain static data members, static methods, and a static constructor.</a:t>
            </a:r>
            <a:endParaRPr lang="en-US" sz="2200" spc="150">
              <a:latin typeface="Impact" panose="020B0806030902050204"/>
            </a:endParaRPr>
          </a:p>
          <a:p>
            <a:pPr marL="190500" indent="-190500">
              <a:lnSpc>
                <a:spcPts val="3070"/>
              </a:lnSpc>
              <a:spcAft>
                <a:spcPts val="420"/>
              </a:spcAft>
            </a:pPr>
            <a:r>
              <a:rPr lang="en-US" sz="2200" spc="150">
                <a:latin typeface="Impact" panose="020B0806030902050204"/>
              </a:rPr>
              <a:t>•It is not allowed to create objects of the static class.</a:t>
            </a:r>
            <a:endParaRPr lang="en-US" sz="2200" spc="150">
              <a:latin typeface="Impact" panose="020B0806030902050204"/>
            </a:endParaRPr>
          </a:p>
          <a:p>
            <a:pPr marL="190500" indent="-190500">
              <a:lnSpc>
                <a:spcPts val="3070"/>
              </a:lnSpc>
            </a:pPr>
            <a:r>
              <a:rPr lang="en-US" sz="2200" spc="150">
                <a:latin typeface="Impact" panose="020B0806030902050204"/>
              </a:rPr>
              <a:t>•Static classes are </a:t>
            </a:r>
            <a:r>
              <a:rPr lang="en-US" sz="3100" b="1">
                <a:latin typeface="Calibri" panose="020F0502020204030204"/>
              </a:rPr>
              <a:t>sealed, </a:t>
            </a:r>
            <a:r>
              <a:rPr lang="en-US" sz="2200" spc="150">
                <a:latin typeface="Impact" panose="020B0806030902050204"/>
              </a:rPr>
              <a:t>means </a:t>
            </a:r>
            <a:r>
              <a:rPr lang="en-US" sz="2900" b="1" i="1">
                <a:latin typeface="Calibri" panose="020F0502020204030204"/>
              </a:rPr>
              <a:t>you cannot inherit a static class from another class.</a:t>
            </a:r>
            <a:endParaRPr lang="en-US" sz="2900" b="1" i="1">
              <a:latin typeface="Calibri" panose="020F0502020204030204"/>
            </a:endParaRPr>
          </a:p>
        </p:txBody>
      </p:sp>
      <p:sp>
        <p:nvSpPr>
          <p:cNvPr id="4" name="Rectangles 3"/>
          <p:cNvSpPr/>
          <p:nvPr/>
        </p:nvSpPr>
        <p:spPr>
          <a:xfrm>
            <a:off x="5236464" y="737616"/>
            <a:ext cx="588264" cy="121920"/>
          </a:xfrm>
          <a:prstGeom prst="rect">
            <a:avLst/>
          </a:prstGeom>
        </p:spPr>
        <p:txBody>
          <a:bodyPr wrap="none" lIns="0" tIns="0" rIns="0" bIns="0">
            <a:noAutofit/>
          </a:bodyPr>
          <a:p>
            <a:pPr indent="0"/>
            <a:r>
              <a:rPr lang="en-US" sz="850" spc="-50">
                <a:solidFill>
                  <a:srgbClr val="A6A4A6"/>
                </a:solidFill>
                <a:latin typeface="Calibri" panose="020F0502020204030204"/>
              </a:rPr>
              <a:t>3 references</a:t>
            </a:r>
            <a:endParaRPr lang="en-US" sz="850" spc="-50">
              <a:solidFill>
                <a:srgbClr val="A6A4A6"/>
              </a:solidFill>
              <a:latin typeface="Calibri" panose="020F0502020204030204"/>
            </a:endParaRPr>
          </a:p>
        </p:txBody>
      </p:sp>
      <p:sp>
        <p:nvSpPr>
          <p:cNvPr id="5" name="Rectangles 4"/>
          <p:cNvSpPr/>
          <p:nvPr/>
        </p:nvSpPr>
        <p:spPr>
          <a:xfrm>
            <a:off x="5242560" y="880872"/>
            <a:ext cx="2045208" cy="396240"/>
          </a:xfrm>
          <a:prstGeom prst="rect">
            <a:avLst/>
          </a:prstGeom>
        </p:spPr>
        <p:txBody>
          <a:bodyPr lIns="0" tIns="0" rIns="0" bIns="0">
            <a:noAutofit/>
          </a:bodyPr>
          <a:p>
            <a:pPr indent="0">
              <a:lnSpc>
                <a:spcPts val="1800"/>
              </a:lnSpc>
            </a:pPr>
            <a:r>
              <a:rPr lang="en-US" sz="1700" spc="-50">
                <a:solidFill>
                  <a:srgbClr val="130ECE"/>
                </a:solidFill>
                <a:latin typeface="Consolas" panose="020B0609020204030204"/>
              </a:rPr>
              <a:t>static class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indent="0">
              <a:lnSpc>
                <a:spcPts val="1800"/>
              </a:lnSpc>
            </a:pPr>
            <a:r>
              <a:rPr lang="en-US" sz="2600">
                <a:latin typeface="Calibri" panose="020F0502020204030204"/>
              </a:rPr>
              <a:t>{</a:t>
            </a:r>
            <a:endParaRPr lang="en-US" sz="2600">
              <a:latin typeface="Calibri" panose="020F0502020204030204"/>
            </a:endParaRPr>
          </a:p>
        </p:txBody>
      </p:sp>
      <p:sp>
        <p:nvSpPr>
          <p:cNvPr id="6" name="Rectangles 5"/>
          <p:cNvSpPr/>
          <p:nvPr/>
        </p:nvSpPr>
        <p:spPr>
          <a:xfrm>
            <a:off x="5635752" y="1301496"/>
            <a:ext cx="4559808" cy="1950720"/>
          </a:xfrm>
          <a:prstGeom prst="rect">
            <a:avLst/>
          </a:prstGeom>
        </p:spPr>
        <p:txBody>
          <a:bodyPr lIns="0" tIns="0" rIns="0" bIns="0">
            <a:noAutofit/>
          </a:bodyPr>
          <a:p>
            <a:pPr indent="0" algn="just">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indent="0">
              <a:lnSpc>
                <a:spcPts val="1870"/>
              </a:lnSpc>
            </a:pPr>
            <a:r>
              <a:rPr lang="en-US" sz="1700" spc="-50">
                <a:solidFill>
                  <a:srgbClr val="130ECE"/>
                </a:solidFill>
                <a:latin typeface="Consolas" panose="020B0609020204030204"/>
              </a:rPr>
              <a:t>static </a:t>
            </a:r>
            <a:r>
              <a:rPr lang="en-US" sz="1700" spc="-50">
                <a:solidFill>
                  <a:srgbClr val="408EA2"/>
                </a:solidFill>
                <a:latin typeface="Consolas" panose="020B0609020204030204"/>
              </a:rPr>
              <a:t>ProgramO </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a:p>
            <a:pPr marR="127000" indent="0" algn="r">
              <a:spcAft>
                <a:spcPts val="210"/>
              </a:spcAft>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.WriteLineC'Static Constructor")</a:t>
            </a:r>
            <a:r>
              <a:rPr lang="en-US" sz="1700" spc="-50">
                <a:solidFill>
                  <a:srgbClr val="1C1929"/>
                </a:solidFill>
                <a:latin typeface="Consolas" panose="020B0609020204030204"/>
              </a:rPr>
              <a:t>;</a:t>
            </a:r>
            <a:endParaRPr lang="en-US" sz="1700" spc="-50">
              <a:solidFill>
                <a:srgbClr val="1C1929"/>
              </a:solidFill>
              <a:latin typeface="Consolas" panose="020B0609020204030204"/>
            </a:endParaRPr>
          </a:p>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just">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indent="0">
              <a:spcAft>
                <a:spcPts val="210"/>
              </a:spcAft>
            </a:pPr>
            <a:r>
              <a:rPr lang="en-US" sz="1700" spc="-50">
                <a:solidFill>
                  <a:srgbClr val="130ECE"/>
                </a:solidFill>
                <a:latin typeface="Consolas" panose="020B0609020204030204"/>
              </a:rPr>
              <a:t>public static void </a:t>
            </a:r>
            <a:r>
              <a:rPr lang="en-US" sz="1700" spc="-50">
                <a:solidFill>
                  <a:srgbClr val="4D4160"/>
                </a:solidFill>
                <a:latin typeface="Consolas" panose="020B0609020204030204"/>
              </a:rPr>
              <a:t>addNumbers(int </a:t>
            </a:r>
            <a:r>
              <a:rPr lang="en-US" sz="1700" spc="-50">
                <a:solidFill>
                  <a:srgbClr val="130ECE"/>
                </a:solidFill>
                <a:latin typeface="Consolas" panose="020B0609020204030204"/>
              </a:rPr>
              <a:t>x,int </a:t>
            </a:r>
            <a:r>
              <a:rPr lang="en-US" sz="1700" spc="-50">
                <a:solidFill>
                  <a:srgbClr val="1C1929"/>
                </a:solidFill>
                <a:latin typeface="Consolas" panose="020B0609020204030204"/>
              </a:rPr>
              <a:t>y)</a:t>
            </a:r>
            <a:endParaRPr lang="en-US" sz="1700" spc="-50">
              <a:solidFill>
                <a:srgbClr val="1C1929"/>
              </a:solidFill>
              <a:latin typeface="Consolas" panose="020B0609020204030204"/>
            </a:endParaRPr>
          </a:p>
          <a:p>
            <a:pPr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r">
              <a:spcAft>
                <a:spcPts val="210"/>
              </a:spcAft>
            </a:pPr>
            <a:r>
              <a:rPr lang="en-US" sz="1700" spc="-50">
                <a:solidFill>
                  <a:srgbClr val="408EA2"/>
                </a:solidFill>
                <a:latin typeface="Consolas" panose="020B0609020204030204"/>
              </a:rPr>
              <a:t>Console</a:t>
            </a:r>
            <a:r>
              <a:rPr lang="en-US" sz="1700" spc="-50">
                <a:solidFill>
                  <a:srgbClr val="6A4735"/>
                </a:solidFill>
                <a:latin typeface="Consolas" panose="020B0609020204030204"/>
              </a:rPr>
              <a:t>.WriteLineC'Addition : </a:t>
            </a:r>
            <a:r>
              <a:rPr lang="en-US" sz="1700" spc="-50">
                <a:solidFill>
                  <a:srgbClr val="1C1929"/>
                </a:solidFill>
                <a:latin typeface="Consolas" panose="020B0609020204030204"/>
              </a:rPr>
              <a:t>"+(x </a:t>
            </a:r>
            <a:r>
              <a:rPr lang="en-US" sz="1700" spc="-50">
                <a:latin typeface="Consolas" panose="020B0609020204030204"/>
              </a:rPr>
              <a:t>+ </a:t>
            </a:r>
            <a:r>
              <a:rPr lang="en-US" sz="1700" spc="-50">
                <a:solidFill>
                  <a:srgbClr val="1C1929"/>
                </a:solidFill>
                <a:latin typeface="Consolas" panose="020B0609020204030204"/>
              </a:rPr>
              <a:t>y));</a:t>
            </a:r>
            <a:endParaRPr lang="en-US" sz="1700" spc="-50">
              <a:solidFill>
                <a:srgbClr val="1C1929"/>
              </a:solidFill>
              <a:latin typeface="Consolas" panose="020B0609020204030204"/>
            </a:endParaRPr>
          </a:p>
          <a:p>
            <a:pPr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7" name="Rectangles 6"/>
          <p:cNvSpPr/>
          <p:nvPr/>
        </p:nvSpPr>
        <p:spPr>
          <a:xfrm>
            <a:off x="5218176" y="3261360"/>
            <a:ext cx="2828544" cy="762000"/>
          </a:xfrm>
          <a:prstGeom prst="rect">
            <a:avLst/>
          </a:prstGeom>
        </p:spPr>
        <p:txBody>
          <a:bodyPr lIns="0" tIns="0" rIns="0" bIns="0">
            <a:noAutofit/>
          </a:bodyPr>
          <a:p>
            <a:pPr indent="0"/>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just"/>
            <a:r>
              <a:rPr lang="en-US" sz="850" spc="-50">
                <a:solidFill>
                  <a:srgbClr val="A6A4A6"/>
                </a:solidFill>
                <a:latin typeface="Calibri" panose="020F0502020204030204"/>
              </a:rPr>
              <a:t>0 references    </a:t>
            </a:r>
            <a:r>
              <a:rPr lang="en-US" sz="850" i="1">
                <a:solidFill>
                  <a:srgbClr val="D22934"/>
                </a:solidFill>
                <a:latin typeface="Calibri" panose="020F0502020204030204"/>
              </a:rPr>
              <a:t>^</a:t>
            </a:r>
            <a:endParaRPr lang="en-US" sz="850" i="1">
              <a:solidFill>
                <a:srgbClr val="D22934"/>
              </a:solidFill>
              <a:latin typeface="Calibri" panose="020F0502020204030204"/>
            </a:endParaRPr>
          </a:p>
          <a:p>
            <a:pPr indent="0"/>
            <a:r>
              <a:rPr lang="en-US" sz="1700" spc="-50">
                <a:solidFill>
                  <a:srgbClr val="130ECE"/>
                </a:solidFill>
                <a:latin typeface="Consolas" panose="020B0609020204030204"/>
              </a:rPr>
              <a:t>class </a:t>
            </a:r>
            <a:r>
              <a:rPr lang="en-US" sz="1700" spc="-50">
                <a:solidFill>
                  <a:srgbClr val="408EA2"/>
                </a:solidFill>
                <a:latin typeface="Consolas" panose="020B0609020204030204"/>
              </a:rPr>
              <a:t>Course</a:t>
            </a:r>
            <a:r>
              <a:rPr lang="en-US" sz="1700" spc="-50">
                <a:solidFill>
                  <a:srgbClr val="1C1929"/>
                </a:solidFill>
                <a:latin typeface="Consolas" panose="020B0609020204030204"/>
              </a:rPr>
              <a:t>: </a:t>
            </a:r>
            <a:r>
              <a:rPr lang="en-US" sz="1700" spc="-50">
                <a:solidFill>
                  <a:srgbClr val="408EA2"/>
                </a:solidFill>
                <a:latin typeface="Consolas" panose="020B0609020204030204"/>
              </a:rPr>
              <a:t>Program</a:t>
            </a:r>
            <a:endParaRPr lang="en-US" sz="1700" spc="-50">
              <a:solidFill>
                <a:srgbClr val="408EA2"/>
              </a:solidFill>
              <a:latin typeface="Consolas" panose="020B0609020204030204"/>
            </a:endParaRPr>
          </a:p>
          <a:p>
            <a:pPr marL="647700" indent="0" algn="just"/>
            <a:r>
              <a:rPr lang="en-US" sz="400" spc="-50">
                <a:solidFill>
                  <a:srgbClr val="D2636F"/>
                </a:solidFill>
                <a:latin typeface="Calibri" panose="020F0502020204030204"/>
              </a:rPr>
              <a:t>&lt;V\/V\A/VA/VA/V    </a:t>
            </a:r>
            <a:r>
              <a:rPr lang="en-US" sz="400" spc="-50">
                <a:solidFill>
                  <a:srgbClr val="408EA2"/>
                </a:solidFill>
                <a:latin typeface="Calibri" panose="020F0502020204030204"/>
              </a:rPr>
              <a:t>—'</a:t>
            </a:r>
            <a:endParaRPr lang="en-US" sz="400" spc="-50">
              <a:solidFill>
                <a:srgbClr val="408EA2"/>
              </a:solidFill>
              <a:latin typeface="Calibri" panose="020F0502020204030204"/>
            </a:endParaRPr>
          </a:p>
          <a:p>
            <a:pPr indent="0"/>
            <a:r>
              <a:rPr lang="en-US" sz="2600">
                <a:solidFill>
                  <a:srgbClr val="1C1929"/>
                </a:solidFill>
                <a:latin typeface="Calibri" panose="020F0502020204030204"/>
              </a:rPr>
              <a:t>{ </a:t>
            </a:r>
            <a:r>
              <a:rPr lang="en-US" sz="2600">
                <a:solidFill>
                  <a:srgbClr val="A72133"/>
                </a:solidFill>
                <a:latin typeface="Calibri" panose="020F0502020204030204"/>
              </a:rPr>
              <a:t>^</a:t>
            </a:r>
            <a:endParaRPr lang="en-US" sz="2600">
              <a:solidFill>
                <a:srgbClr val="A72133"/>
              </a:solidFill>
              <a:latin typeface="Calibri" panose="020F0502020204030204"/>
            </a:endParaRPr>
          </a:p>
        </p:txBody>
      </p:sp>
      <p:sp>
        <p:nvSpPr>
          <p:cNvPr id="8" name="Rectangles 7"/>
          <p:cNvSpPr/>
          <p:nvPr/>
        </p:nvSpPr>
        <p:spPr>
          <a:xfrm>
            <a:off x="8159496" y="3471672"/>
            <a:ext cx="2161032" cy="173736"/>
          </a:xfrm>
          <a:prstGeom prst="rect">
            <a:avLst/>
          </a:prstGeom>
        </p:spPr>
        <p:txBody>
          <a:bodyPr wrap="none" lIns="0" tIns="0" rIns="0" bIns="0">
            <a:noAutofit/>
          </a:bodyPr>
          <a:p>
            <a:pPr indent="0"/>
            <a:r>
              <a:rPr lang="en-US" sz="1200" b="1" i="1">
                <a:solidFill>
                  <a:srgbClr val="D22934"/>
                </a:solidFill>
                <a:latin typeface="Calibri" panose="020F0502020204030204"/>
              </a:rPr>
              <a:t>cannot derived from static class</a:t>
            </a:r>
            <a:endParaRPr lang="en-US" sz="1200" b="1" i="1">
              <a:solidFill>
                <a:srgbClr val="D22934"/>
              </a:solidFill>
              <a:latin typeface="Calibri" panose="020F0502020204030204"/>
            </a:endParaRPr>
          </a:p>
        </p:txBody>
      </p:sp>
      <p:sp>
        <p:nvSpPr>
          <p:cNvPr id="9" name="Rectangles 8"/>
          <p:cNvSpPr/>
          <p:nvPr/>
        </p:nvSpPr>
        <p:spPr>
          <a:xfrm>
            <a:off x="5248656" y="4047744"/>
            <a:ext cx="3544824" cy="1176528"/>
          </a:xfrm>
          <a:prstGeom prst="rect">
            <a:avLst/>
          </a:prstGeom>
        </p:spPr>
        <p:txBody>
          <a:bodyPr lIns="0" tIns="0" rIns="0" bIns="0">
            <a:noAutofit/>
          </a:bodyPr>
          <a:p>
            <a:pPr marL="419100" indent="0">
              <a:spcAft>
                <a:spcPts val="210"/>
              </a:spcAft>
            </a:pPr>
            <a:r>
              <a:rPr lang="en-US" sz="850" spc="-50">
                <a:solidFill>
                  <a:srgbClr val="A6A4A6"/>
                </a:solidFill>
                <a:latin typeface="Calibri" panose="020F0502020204030204"/>
              </a:rPr>
              <a:t>0 references</a:t>
            </a:r>
            <a:endParaRPr lang="en-US" sz="850" spc="-50">
              <a:solidFill>
                <a:srgbClr val="A6A4A6"/>
              </a:solidFill>
              <a:latin typeface="Calibri" panose="020F0502020204030204"/>
            </a:endParaRPr>
          </a:p>
          <a:p>
            <a:pPr marL="419100" indent="0" algn="just">
              <a:lnSpc>
                <a:spcPts val="1870"/>
              </a:lnSpc>
            </a:pPr>
            <a:r>
              <a:rPr lang="en-US" sz="1700" spc="-50">
                <a:solidFill>
                  <a:srgbClr val="130ECE"/>
                </a:solidFill>
                <a:latin typeface="Consolas" panose="020B0609020204030204"/>
              </a:rPr>
              <a:t>static void </a:t>
            </a:r>
            <a:r>
              <a:rPr lang="en-US" sz="1700" spc="-50">
                <a:solidFill>
                  <a:srgbClr val="312694"/>
                </a:solidFill>
                <a:latin typeface="Consolas" panose="020B0609020204030204"/>
              </a:rPr>
              <a:t>Main(string</a:t>
            </a:r>
            <a:r>
              <a:rPr lang="en-US" sz="1700" spc="-50">
                <a:solidFill>
                  <a:srgbClr val="120D18"/>
                </a:solidFill>
                <a:latin typeface="Consolas" panose="020B0609020204030204"/>
              </a:rPr>
              <a:t>[] </a:t>
            </a:r>
            <a:r>
              <a:rPr lang="en-US" sz="1700" spc="-50">
                <a:solidFill>
                  <a:srgbClr val="888888"/>
                </a:solidFill>
                <a:latin typeface="Consolas" panose="020B0609020204030204"/>
              </a:rPr>
              <a:t>args)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indent="0" algn="r">
              <a:spcAft>
                <a:spcPts val="210"/>
              </a:spcAft>
            </a:pPr>
            <a:r>
              <a:rPr lang="en-US" sz="1700" spc="-50">
                <a:solidFill>
                  <a:srgbClr val="A6A4A6"/>
                </a:solidFill>
                <a:latin typeface="Consolas" panose="020B0609020204030204"/>
              </a:rPr>
              <a:t>}grai </a:t>
            </a:r>
            <a:r>
              <a:rPr lang="en-US" sz="1700" spc="-50">
                <a:solidFill>
                  <a:srgbClr val="120D18"/>
                </a:solidFill>
                <a:latin typeface="Consolas" panose="020B0609020204030204"/>
              </a:rPr>
              <a:t>.</a:t>
            </a:r>
            <a:r>
              <a:rPr lang="en-US" sz="1700" spc="-50">
                <a:solidFill>
                  <a:srgbClr val="574733"/>
                </a:solidFill>
                <a:latin typeface="Consolas" panose="020B0609020204030204"/>
              </a:rPr>
              <a:t>addl\lumbers(12, </a:t>
            </a:r>
            <a:r>
              <a:rPr lang="en-US" sz="1700" spc="-50">
                <a:solidFill>
                  <a:srgbClr val="120D18"/>
                </a:solidFill>
                <a:latin typeface="Consolas" panose="020B0609020204030204"/>
              </a:rPr>
              <a:t>21);</a:t>
            </a:r>
            <a:endParaRPr lang="en-US" sz="1700" spc="-50">
              <a:solidFill>
                <a:srgbClr val="120D18"/>
              </a:solidFill>
              <a:latin typeface="Consolas" panose="020B0609020204030204"/>
            </a:endParaRPr>
          </a:p>
          <a:p>
            <a:pPr marL="4191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10" name="Rectangles 9"/>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1" name="Rectangles 10"/>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3816"/>
            <a:ext cx="2545080" cy="420624"/>
          </a:xfrm>
          <a:prstGeom prst="rect">
            <a:avLst/>
          </a:prstGeom>
        </p:spPr>
        <p:txBody>
          <a:bodyPr wrap="none" lIns="0" tIns="0" rIns="0" bIns="0">
            <a:noAutofit/>
          </a:bodyPr>
          <a:p>
            <a:pPr indent="0"/>
            <a:r>
              <a:rPr lang="en-US" sz="4200">
                <a:latin typeface="Calibri" panose="020F0502020204030204"/>
              </a:rPr>
              <a:t>Inheritance</a:t>
            </a:r>
            <a:endParaRPr lang="en-US" sz="4200">
              <a:latin typeface="Calibri" panose="020F0502020204030204"/>
            </a:endParaRPr>
          </a:p>
        </p:txBody>
      </p:sp>
      <p:sp>
        <p:nvSpPr>
          <p:cNvPr id="3" name="Rectangles 2"/>
          <p:cNvSpPr/>
          <p:nvPr/>
        </p:nvSpPr>
        <p:spPr>
          <a:xfrm>
            <a:off x="969264" y="1770888"/>
            <a:ext cx="10287000" cy="4056888"/>
          </a:xfrm>
          <a:prstGeom prst="rect">
            <a:avLst/>
          </a:prstGeom>
        </p:spPr>
        <p:txBody>
          <a:bodyPr lIns="0" tIns="0" rIns="0" bIns="0">
            <a:noAutofit/>
          </a:bodyPr>
          <a:p>
            <a:pPr marL="203200" indent="-203200" algn="just">
              <a:lnSpc>
                <a:spcPts val="3025"/>
              </a:lnSpc>
              <a:spcAft>
                <a:spcPts val="630"/>
              </a:spcAft>
            </a:pPr>
            <a:r>
              <a:rPr lang="en-US" sz="2600">
                <a:latin typeface="Calibri" panose="020F0502020204030204"/>
              </a:rPr>
              <a:t>•It is the mechanism in C# by which one class (child or derived) is allowed to </a:t>
            </a:r>
            <a:r>
              <a:rPr lang="en-US" sz="2600">
                <a:solidFill>
                  <a:srgbClr val="FC0000"/>
                </a:solidFill>
                <a:latin typeface="Calibri" panose="020F0502020204030204"/>
              </a:rPr>
              <a:t>inherit the </a:t>
            </a:r>
            <a:r>
              <a:rPr lang="en-US" sz="2600">
                <a:solidFill>
                  <a:srgbClr val="8A0000"/>
                </a:solidFill>
                <a:latin typeface="Calibri" panose="020F0502020204030204"/>
              </a:rPr>
              <a:t>features(fields </a:t>
            </a:r>
            <a:r>
              <a:rPr lang="en-US" sz="2600">
                <a:latin typeface="Calibri" panose="020F0502020204030204"/>
              </a:rPr>
              <a:t>and methods) of another class (parent or base).</a:t>
            </a:r>
            <a:endParaRPr lang="en-US" sz="2600">
              <a:latin typeface="Calibri" panose="020F0502020204030204"/>
            </a:endParaRPr>
          </a:p>
          <a:p>
            <a:pPr marL="203200" indent="-203200" algn="just">
              <a:lnSpc>
                <a:spcPts val="3025"/>
              </a:lnSpc>
              <a:spcAft>
                <a:spcPts val="630"/>
              </a:spcAft>
            </a:pPr>
            <a:r>
              <a:rPr lang="en-US" sz="2600" b="1">
                <a:latin typeface="Calibri" panose="020F0502020204030204"/>
              </a:rPr>
              <a:t>•Inheritance </a:t>
            </a:r>
            <a:r>
              <a:rPr lang="en-US" sz="2600">
                <a:latin typeface="Calibri" panose="020F0502020204030204"/>
              </a:rPr>
              <a:t>is one of the primary concepts of object-oriented programming (OOP).</a:t>
            </a:r>
            <a:endParaRPr lang="en-US" sz="2600">
              <a:latin typeface="Calibri" panose="020F0502020204030204"/>
            </a:endParaRPr>
          </a:p>
          <a:p>
            <a:pPr marL="203200" indent="-203200" algn="just">
              <a:lnSpc>
                <a:spcPts val="3025"/>
              </a:lnSpc>
            </a:pPr>
            <a:r>
              <a:rPr lang="en-US" sz="2600">
                <a:latin typeface="Calibri" panose="020F0502020204030204"/>
              </a:rPr>
              <a:t>•Inheritance supports the concept of </a:t>
            </a:r>
            <a:r>
              <a:rPr lang="en-US" sz="2600">
                <a:solidFill>
                  <a:srgbClr val="FC0000"/>
                </a:solidFill>
                <a:latin typeface="Calibri" panose="020F0502020204030204"/>
              </a:rPr>
              <a:t>"reusability", </a:t>
            </a:r>
            <a:r>
              <a:rPr lang="en-US" sz="2600">
                <a:latin typeface="Calibri" panose="020F0502020204030204"/>
              </a:rPr>
              <a:t>i.e. when we want to create a new class and there is already a class that includes some of the code that we want, we can derive our new class from the existing class. By doing this, we are reusing the fields and methods of the existing class.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765048" y="1965960"/>
            <a:ext cx="10500360" cy="3425952"/>
          </a:xfrm>
          <a:prstGeom prst="rect">
            <a:avLst/>
          </a:prstGeom>
        </p:spPr>
      </p:pic>
      <p:sp>
        <p:nvSpPr>
          <p:cNvPr id="3" name="Rectangles 2"/>
          <p:cNvSpPr/>
          <p:nvPr/>
        </p:nvSpPr>
        <p:spPr>
          <a:xfrm>
            <a:off x="758952" y="633984"/>
            <a:ext cx="2545080" cy="420624"/>
          </a:xfrm>
          <a:prstGeom prst="rect">
            <a:avLst/>
          </a:prstGeom>
        </p:spPr>
        <p:txBody>
          <a:bodyPr wrap="none" lIns="0" tIns="0" rIns="0" bIns="0">
            <a:noAutofit/>
          </a:bodyPr>
          <a:p>
            <a:pPr indent="0"/>
            <a:r>
              <a:rPr lang="en-US" sz="4200">
                <a:latin typeface="Calibri" panose="020F0502020204030204"/>
              </a:rPr>
              <a:t>Inheritance</a:t>
            </a:r>
            <a:endParaRPr lang="en-US" sz="42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9</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04672"/>
            <a:ext cx="2587752" cy="1036320"/>
          </a:xfrm>
          <a:prstGeom prst="rect">
            <a:avLst/>
          </a:prstGeom>
        </p:spPr>
        <p:txBody>
          <a:bodyPr lIns="0" tIns="0" rIns="0" bIns="0">
            <a:noAutofit/>
          </a:bodyPr>
          <a:p>
            <a:pPr indent="0">
              <a:spcAft>
                <a:spcPts val="1470"/>
              </a:spcAft>
            </a:pPr>
            <a:r>
              <a:rPr lang="en-US" sz="4300">
                <a:latin typeface="Calibri" panose="020F0502020204030204"/>
              </a:rPr>
              <a:t>Inheritance</a:t>
            </a:r>
            <a:endParaRPr lang="en-US" sz="4300">
              <a:latin typeface="Calibri" panose="020F0502020204030204"/>
            </a:endParaRPr>
          </a:p>
          <a:p>
            <a:pPr indent="0"/>
            <a:r>
              <a:rPr lang="en-US" sz="2600" b="1">
                <a:solidFill>
                  <a:srgbClr val="016DC0"/>
                </a:solidFill>
                <a:latin typeface="Calibri" panose="020F0502020204030204"/>
              </a:rPr>
              <a:t>Access Specifiers</a:t>
            </a:r>
            <a:endParaRPr lang="en-US" sz="2600" b="1">
              <a:solidFill>
                <a:srgbClr val="016DC0"/>
              </a:solidFill>
              <a:latin typeface="Calibri" panose="020F0502020204030204"/>
            </a:endParaRPr>
          </a:p>
        </p:txBody>
      </p:sp>
      <p:graphicFrame>
        <p:nvGraphicFramePr>
          <p:cNvPr id="3" name="Table 2"/>
          <p:cNvGraphicFramePr>
            <a:graphicFrameLocks noGrp="1"/>
          </p:cNvGraphicFramePr>
          <p:nvPr/>
        </p:nvGraphicFramePr>
        <p:xfrm>
          <a:off x="966216" y="1965960"/>
          <a:ext cx="10573512" cy="3867912"/>
        </p:xfrm>
        <a:graphic>
          <a:graphicData uri="http://schemas.openxmlformats.org/drawingml/2006/table">
            <a:tbl>
              <a:tblPr/>
              <a:tblGrid>
                <a:gridCol w="1953768"/>
                <a:gridCol w="1173480"/>
                <a:gridCol w="1615440"/>
                <a:gridCol w="1417320"/>
                <a:gridCol w="1584960"/>
                <a:gridCol w="1271016"/>
                <a:gridCol w="1557528"/>
              </a:tblGrid>
              <a:tr h="743712">
                <a:tc>
                  <a:txBody>
                    <a:bodyPr>
                      <a:spAutoFit/>
                    </a:bodyPr>
                    <a:p>
                      <a:endParaRPr sz="3600"/>
                    </a:p>
                  </a:txBody>
                  <a:tcPr marL="0" marR="0" marT="0" marB="0"/>
                </a:tc>
                <a:tc>
                  <a:txBody>
                    <a:bodyPr>
                      <a:spAutoFit/>
                    </a:bodyPr>
                    <a:p>
                      <a:pPr marL="241300" indent="0"/>
                      <a:r>
                        <a:rPr lang="en-US" sz="1900" b="1">
                          <a:latin typeface="Calibri" panose="020F0502020204030204"/>
                        </a:rPr>
                        <a:t>public</a:t>
                      </a:r>
                      <a:endParaRPr lang="en-US" sz="1900" b="1">
                        <a:latin typeface="Calibri" panose="020F0502020204030204"/>
                      </a:endParaRPr>
                    </a:p>
                  </a:txBody>
                  <a:tcPr marL="0" marR="0" marT="0" marB="0" anchor="ctr"/>
                </a:tc>
                <a:tc>
                  <a:txBody>
                    <a:bodyPr>
                      <a:spAutoFit/>
                    </a:bodyPr>
                    <a:p>
                      <a:pPr marL="304800" indent="0"/>
                      <a:r>
                        <a:rPr lang="en-US" sz="1900" b="1">
                          <a:latin typeface="Calibri" panose="020F0502020204030204"/>
                        </a:rPr>
                        <a:t>protected</a:t>
                      </a:r>
                      <a:endParaRPr lang="en-US" sz="1900" b="1">
                        <a:latin typeface="Calibri" panose="020F0502020204030204"/>
                      </a:endParaRPr>
                    </a:p>
                  </a:txBody>
                  <a:tcPr marL="0" marR="0" marT="0" marB="0" anchor="ctr"/>
                </a:tc>
                <a:tc>
                  <a:txBody>
                    <a:bodyPr>
                      <a:spAutoFit/>
                    </a:bodyPr>
                    <a:p>
                      <a:pPr marL="317500" indent="0"/>
                      <a:r>
                        <a:rPr lang="en-US" sz="1900" b="1">
                          <a:latin typeface="Calibri" panose="020F0502020204030204"/>
                        </a:rPr>
                        <a:t>internal</a:t>
                      </a:r>
                      <a:endParaRPr lang="en-US" sz="1900" b="1">
                        <a:latin typeface="Calibri" panose="020F0502020204030204"/>
                      </a:endParaRPr>
                    </a:p>
                  </a:txBody>
                  <a:tcPr marL="0" marR="0" marT="0" marB="0" anchor="ctr"/>
                </a:tc>
                <a:tc>
                  <a:txBody>
                    <a:bodyPr>
                      <a:spAutoFit/>
                    </a:bodyPr>
                    <a:p>
                      <a:pPr marL="317500" indent="0">
                        <a:spcAft>
                          <a:spcPts val="630"/>
                        </a:spcAft>
                      </a:pPr>
                      <a:r>
                        <a:rPr lang="en-US" sz="1900" b="1">
                          <a:latin typeface="Calibri" panose="020F0502020204030204"/>
                        </a:rPr>
                        <a:t>protected</a:t>
                      </a:r>
                      <a:endParaRPr lang="en-US" sz="1900" b="1">
                        <a:latin typeface="Calibri" panose="020F0502020204030204"/>
                      </a:endParaRPr>
                    </a:p>
                    <a:p>
                      <a:pPr indent="0" algn="ctr"/>
                      <a:r>
                        <a:rPr lang="en-US" sz="1900" b="1">
                          <a:latin typeface="Calibri" panose="020F0502020204030204"/>
                        </a:rPr>
                        <a:t>internal</a:t>
                      </a:r>
                      <a:endParaRPr lang="en-US" sz="1900" b="1">
                        <a:latin typeface="Calibri" panose="020F0502020204030204"/>
                      </a:endParaRPr>
                    </a:p>
                  </a:txBody>
                  <a:tcPr marL="0" marR="0" marT="0" marB="0" anchor="b"/>
                </a:tc>
                <a:tc>
                  <a:txBody>
                    <a:bodyPr>
                      <a:spAutoFit/>
                    </a:bodyPr>
                    <a:p>
                      <a:pPr marL="279400" indent="0"/>
                      <a:r>
                        <a:rPr lang="en-US" sz="1900" b="1">
                          <a:latin typeface="Calibri" panose="020F0502020204030204"/>
                        </a:rPr>
                        <a:t>private</a:t>
                      </a:r>
                      <a:endParaRPr lang="en-US" sz="1900" b="1">
                        <a:latin typeface="Calibri" panose="020F0502020204030204"/>
                      </a:endParaRPr>
                    </a:p>
                  </a:txBody>
                  <a:tcPr marL="0" marR="0" marT="0" marB="0" anchor="ctr"/>
                </a:tc>
                <a:tc>
                  <a:txBody>
                    <a:bodyPr>
                      <a:spAutoFit/>
                    </a:bodyPr>
                    <a:p>
                      <a:pPr indent="0" algn="ctr">
                        <a:spcAft>
                          <a:spcPts val="630"/>
                        </a:spcAft>
                      </a:pPr>
                      <a:r>
                        <a:rPr lang="en-US" sz="1900" b="1">
                          <a:latin typeface="Calibri" panose="020F0502020204030204"/>
                        </a:rPr>
                        <a:t>private</a:t>
                      </a:r>
                      <a:endParaRPr lang="en-US" sz="1900" b="1">
                        <a:latin typeface="Calibri" panose="020F0502020204030204"/>
                      </a:endParaRPr>
                    </a:p>
                    <a:p>
                      <a:pPr marL="279400" indent="0"/>
                      <a:r>
                        <a:rPr lang="en-US" sz="1900" b="1">
                          <a:latin typeface="Calibri" panose="020F0502020204030204"/>
                        </a:rPr>
                        <a:t>protected</a:t>
                      </a:r>
                      <a:endParaRPr lang="en-US" sz="1900" b="1">
                        <a:latin typeface="Calibri" panose="020F0502020204030204"/>
                      </a:endParaRPr>
                    </a:p>
                  </a:txBody>
                  <a:tcPr marL="0" marR="0" marT="0" marB="0" anchor="b"/>
                </a:tc>
              </a:tr>
              <a:tr h="481584">
                <a:tc>
                  <a:txBody>
                    <a:bodyPr>
                      <a:spAutoFit/>
                    </a:bodyPr>
                    <a:p>
                      <a:pPr indent="0"/>
                      <a:r>
                        <a:rPr lang="en-US" sz="1600" b="1" i="1">
                          <a:solidFill>
                            <a:srgbClr val="01205F"/>
                          </a:solidFill>
                          <a:latin typeface="Calibri" panose="020F0502020204030204"/>
                        </a:rPr>
                        <a:t>Entire program</a:t>
                      </a:r>
                      <a:endParaRPr lang="en-US" sz="1600" b="1" i="1">
                        <a:solidFill>
                          <a:srgbClr val="01205F"/>
                        </a:solidFill>
                        <a:latin typeface="Calibri" panose="020F0502020204030204"/>
                      </a:endParaRPr>
                    </a:p>
                  </a:txBody>
                  <a:tcPr marL="0" marR="0" marT="0" marB="0" anchor="ctr">
                    <a:solidFill>
                      <a:srgbClr val="E6E6E6"/>
                    </a:solidFill>
                  </a:tcPr>
                </a:tc>
                <a:tc>
                  <a:txBody>
                    <a:bodyPr>
                      <a:spAutoFit/>
                    </a:bodyPr>
                    <a:p>
                      <a:pPr marL="76200" indent="0" algn="ctr"/>
                      <a:r>
                        <a:rPr lang="en-US" sz="1700" spc="-50">
                          <a:latin typeface="Calibri" panose="020F0502020204030204"/>
                        </a:rPr>
                        <a:t>Yes</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solidFill>
                      <a:srgbClr val="E6E6E6"/>
                    </a:solidFill>
                  </a:tcPr>
                </a:tc>
              </a:tr>
              <a:tr h="573024">
                <a:tc>
                  <a:txBody>
                    <a:bodyPr>
                      <a:spAutoFit/>
                    </a:bodyPr>
                    <a:p>
                      <a:pPr indent="0"/>
                      <a:r>
                        <a:rPr lang="en-US" sz="1600" b="1" i="1">
                          <a:solidFill>
                            <a:srgbClr val="01205F"/>
                          </a:solidFill>
                          <a:latin typeface="Calibri" panose="020F0502020204030204"/>
                        </a:rPr>
                        <a:t>Containing class</a:t>
                      </a:r>
                      <a:endParaRPr lang="en-US" sz="1600" b="1" i="1">
                        <a:solidFill>
                          <a:srgbClr val="01205F"/>
                        </a:solidFill>
                        <a:latin typeface="Calibri" panose="020F0502020204030204"/>
                      </a:endParaRPr>
                    </a:p>
                  </a:txBody>
                  <a:tcPr marL="0" marR="0" marT="0" marB="0" anchor="ctr"/>
                </a:tc>
                <a:tc>
                  <a:txBody>
                    <a:bodyPr>
                      <a:spAutoFit/>
                    </a:bodyPr>
                    <a:p>
                      <a:pPr marL="76200" indent="0" algn="ctr"/>
                      <a:r>
                        <a:rPr lang="en-US" sz="1700" spc="-50">
                          <a:latin typeface="Calibri" panose="020F0502020204030204"/>
                        </a:rPr>
                        <a:t>Yes</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tc>
              </a:tr>
              <a:tr h="576072">
                <a:tc>
                  <a:txBody>
                    <a:bodyPr>
                      <a:spAutoFit/>
                    </a:bodyPr>
                    <a:p>
                      <a:pPr indent="0"/>
                      <a:r>
                        <a:rPr lang="en-US" sz="1600" b="1" i="1">
                          <a:solidFill>
                            <a:srgbClr val="01205F"/>
                          </a:solidFill>
                          <a:latin typeface="Calibri" panose="020F0502020204030204"/>
                        </a:rPr>
                        <a:t>Current assembly</a:t>
                      </a:r>
                      <a:endParaRPr lang="en-US" sz="1600" b="1" i="1">
                        <a:solidFill>
                          <a:srgbClr val="01205F"/>
                        </a:solidFill>
                        <a:latin typeface="Calibri" panose="020F0502020204030204"/>
                      </a:endParaRPr>
                    </a:p>
                  </a:txBody>
                  <a:tcPr marL="0" marR="0" marT="0" marB="0" anchor="ctr">
                    <a:solidFill>
                      <a:srgbClr val="E6E6E6"/>
                    </a:solidFill>
                  </a:tcPr>
                </a:tc>
                <a:tc>
                  <a:txBody>
                    <a:bodyPr>
                      <a:spAutoFit/>
                    </a:bodyPr>
                    <a:p>
                      <a:pPr marL="76200" indent="0" algn="ctr"/>
                      <a:r>
                        <a:rPr lang="en-US" sz="1700" spc="-50">
                          <a:latin typeface="Calibri" panose="020F0502020204030204"/>
                        </a:rPr>
                        <a:t>Yes</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solidFill>
                      <a:srgbClr val="E6E6E6"/>
                    </a:solidFill>
                  </a:tcPr>
                </a:tc>
              </a:tr>
              <a:tr h="478536">
                <a:tc>
                  <a:txBody>
                    <a:bodyPr>
                      <a:spAutoFit/>
                    </a:bodyPr>
                    <a:p>
                      <a:pPr indent="0"/>
                      <a:r>
                        <a:rPr lang="en-US" sz="1600" b="1" i="1">
                          <a:solidFill>
                            <a:srgbClr val="01205F"/>
                          </a:solidFill>
                          <a:latin typeface="Calibri" panose="020F0502020204030204"/>
                        </a:rPr>
                        <a:t>Derived types</a:t>
                      </a:r>
                      <a:endParaRPr lang="en-US" sz="1600" b="1" i="1">
                        <a:solidFill>
                          <a:srgbClr val="01205F"/>
                        </a:solidFill>
                        <a:latin typeface="Calibri" panose="020F0502020204030204"/>
                      </a:endParaRPr>
                    </a:p>
                  </a:txBody>
                  <a:tcPr marL="0" marR="0" marT="0" marB="0" anchor="ctr"/>
                </a:tc>
                <a:tc>
                  <a:txBody>
                    <a:bodyPr>
                      <a:spAutoFit/>
                    </a:bodyPr>
                    <a:p>
                      <a:pPr marL="76200" indent="0" algn="ctr"/>
                      <a:r>
                        <a:rPr lang="en-US" sz="1700" spc="-50">
                          <a:latin typeface="Calibri" panose="020F0502020204030204"/>
                        </a:rPr>
                        <a:t>Yes</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ctr"/>
                </a:tc>
              </a:tr>
              <a:tr h="649224">
                <a:tc>
                  <a:txBody>
                    <a:bodyPr>
                      <a:spAutoFit/>
                    </a:bodyPr>
                    <a:p>
                      <a:pPr indent="0">
                        <a:lnSpc>
                          <a:spcPts val="2135"/>
                        </a:lnSpc>
                      </a:pPr>
                      <a:r>
                        <a:rPr lang="en-US" sz="1600" b="1" i="1">
                          <a:solidFill>
                            <a:srgbClr val="01205F"/>
                          </a:solidFill>
                          <a:latin typeface="Calibri" panose="020F0502020204030204"/>
                        </a:rPr>
                        <a:t>Derived types within current</a:t>
                      </a:r>
                      <a:endParaRPr lang="en-US" sz="1600" b="1" i="1">
                        <a:solidFill>
                          <a:srgbClr val="01205F"/>
                        </a:solidFill>
                        <a:latin typeface="Calibri" panose="020F0502020204030204"/>
                      </a:endParaRPr>
                    </a:p>
                  </a:txBody>
                  <a:tcPr marL="0" marR="0" marT="0" marB="0" anchor="b">
                    <a:solidFill>
                      <a:srgbClr val="E6E6E6"/>
                    </a:solidFill>
                  </a:tcPr>
                </a:tc>
                <a:tc>
                  <a:txBody>
                    <a:bodyPr>
                      <a:spAutoFit/>
                    </a:bodyPr>
                    <a:p>
                      <a:pPr marL="76200" indent="0" algn="ctr"/>
                      <a:r>
                        <a:rPr lang="en-US" sz="1700" spc="-50">
                          <a:latin typeface="Calibri" panose="020F0502020204030204"/>
                        </a:rPr>
                        <a:t>Yes</a:t>
                      </a:r>
                      <a:endParaRPr lang="en-US" sz="1700" spc="-50">
                        <a:latin typeface="Calibri" panose="020F0502020204030204"/>
                      </a:endParaRPr>
                    </a:p>
                  </a:txBody>
                  <a:tcPr marL="0" marR="0" marT="0" marB="0" anchor="b">
                    <a:solidFill>
                      <a:srgbClr val="E6E6E6"/>
                    </a:solidFill>
                  </a:tcP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b">
                    <a:solidFill>
                      <a:srgbClr val="E6E6E6"/>
                    </a:solidFill>
                  </a:tcP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b">
                    <a:solidFill>
                      <a:srgbClr val="E6E6E6"/>
                    </a:solidFill>
                  </a:tcP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b">
                    <a:solidFill>
                      <a:srgbClr val="E6E6E6"/>
                    </a:solidFill>
                  </a:tcPr>
                </a:tc>
                <a:tc>
                  <a:txBody>
                    <a:bodyPr>
                      <a:spAutoFit/>
                    </a:bodyPr>
                    <a:p>
                      <a:pPr indent="0" algn="ctr"/>
                      <a:r>
                        <a:rPr lang="en-US" sz="1700" spc="-50">
                          <a:latin typeface="Calibri" panose="020F0502020204030204"/>
                        </a:rPr>
                        <a:t>No</a:t>
                      </a:r>
                      <a:endParaRPr lang="en-US" sz="1700" spc="-50">
                        <a:latin typeface="Calibri" panose="020F0502020204030204"/>
                      </a:endParaRPr>
                    </a:p>
                  </a:txBody>
                  <a:tcPr marL="0" marR="0" marT="0" marB="0" anchor="b">
                    <a:solidFill>
                      <a:srgbClr val="E6E6E6"/>
                    </a:solidFill>
                  </a:tcPr>
                </a:tc>
                <a:tc>
                  <a:txBody>
                    <a:bodyPr>
                      <a:spAutoFit/>
                    </a:bodyPr>
                    <a:p>
                      <a:pPr indent="0" algn="ctr"/>
                      <a:r>
                        <a:rPr lang="en-US" sz="1700" spc="-50">
                          <a:latin typeface="Calibri" panose="020F0502020204030204"/>
                        </a:rPr>
                        <a:t>Yes</a:t>
                      </a:r>
                      <a:endParaRPr lang="en-US" sz="1700" spc="-50">
                        <a:latin typeface="Calibri" panose="020F0502020204030204"/>
                      </a:endParaRPr>
                    </a:p>
                  </a:txBody>
                  <a:tcPr marL="0" marR="0" marT="0" marB="0" anchor="b">
                    <a:solidFill>
                      <a:srgbClr val="E6E6E6"/>
                    </a:solidFill>
                  </a:tcPr>
                </a:tc>
              </a:tr>
              <a:tr h="365760">
                <a:tc>
                  <a:txBody>
                    <a:bodyPr>
                      <a:spAutoFit/>
                    </a:bodyPr>
                    <a:p>
                      <a:pPr indent="0"/>
                      <a:r>
                        <a:rPr lang="en-US" sz="1600" b="1" i="1">
                          <a:solidFill>
                            <a:srgbClr val="01205F"/>
                          </a:solidFill>
                          <a:latin typeface="Calibri" panose="020F0502020204030204"/>
                        </a:rPr>
                        <a:t>assembly</a:t>
                      </a:r>
                      <a:endParaRPr lang="en-US" sz="1600" b="1" i="1">
                        <a:solidFill>
                          <a:srgbClr val="01205F"/>
                        </a:solidFill>
                        <a:latin typeface="Calibri" panose="020F0502020204030204"/>
                      </a:endParaRPr>
                    </a:p>
                  </a:txBody>
                  <a:tcPr marL="0" marR="0" marT="0" marB="0">
                    <a:solidFill>
                      <a:srgbClr val="E6E6E6"/>
                    </a:solidFill>
                  </a:tcPr>
                </a:tc>
                <a:tc>
                  <a:txBody>
                    <a:bodyPr>
                      <a:spAutoFit/>
                    </a:bodyPr>
                    <a:p>
                      <a:endParaRPr sz="1800"/>
                    </a:p>
                  </a:txBody>
                  <a:tcPr marL="0" marR="0" marT="0" marB="0">
                    <a:solidFill>
                      <a:srgbClr val="E6E6E6"/>
                    </a:solidFill>
                  </a:tcPr>
                </a:tc>
                <a:tc>
                  <a:txBody>
                    <a:bodyPr>
                      <a:spAutoFit/>
                    </a:bodyPr>
                    <a:p>
                      <a:endParaRPr sz="1800"/>
                    </a:p>
                  </a:txBody>
                  <a:tcPr marL="0" marR="0" marT="0" marB="0">
                    <a:solidFill>
                      <a:srgbClr val="E6E6E6"/>
                    </a:solidFill>
                  </a:tcPr>
                </a:tc>
                <a:tc>
                  <a:txBody>
                    <a:bodyPr>
                      <a:spAutoFit/>
                    </a:bodyPr>
                    <a:p>
                      <a:endParaRPr sz="1800"/>
                    </a:p>
                  </a:txBody>
                  <a:tcPr marL="0" marR="0" marT="0" marB="0">
                    <a:solidFill>
                      <a:srgbClr val="E6E6E6"/>
                    </a:solidFill>
                  </a:tcPr>
                </a:tc>
                <a:tc>
                  <a:txBody>
                    <a:bodyPr>
                      <a:spAutoFit/>
                    </a:bodyPr>
                    <a:p>
                      <a:endParaRPr sz="1800"/>
                    </a:p>
                  </a:txBody>
                  <a:tcPr marL="0" marR="0" marT="0" marB="0">
                    <a:solidFill>
                      <a:srgbClr val="E6E6E6"/>
                    </a:solidFill>
                  </a:tcPr>
                </a:tc>
                <a:tc>
                  <a:txBody>
                    <a:bodyPr>
                      <a:spAutoFit/>
                    </a:bodyPr>
                    <a:p>
                      <a:endParaRPr sz="1800"/>
                    </a:p>
                  </a:txBody>
                  <a:tcPr marL="0" marR="0" marT="0" marB="0">
                    <a:solidFill>
                      <a:srgbClr val="E6E6E6"/>
                    </a:solidFill>
                  </a:tcPr>
                </a:tc>
                <a:tc>
                  <a:txBody>
                    <a:bodyPr>
                      <a:spAutoFit/>
                    </a:bodyPr>
                    <a:p>
                      <a:endParaRPr sz="1800"/>
                    </a:p>
                  </a:txBody>
                  <a:tcPr marL="0" marR="0" marT="0" marB="0">
                    <a:solidFill>
                      <a:srgbClr val="E6E6E6"/>
                    </a:solidFill>
                  </a:tcPr>
                </a:tc>
              </a:tr>
            </a:tbl>
          </a:graphicData>
        </a:graphic>
      </p:graphicFrame>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5256" y="804672"/>
            <a:ext cx="10402824" cy="405384"/>
          </a:xfrm>
          <a:prstGeom prst="rect">
            <a:avLst/>
          </a:prstGeom>
        </p:spPr>
        <p:txBody>
          <a:bodyPr wrap="none" lIns="0" tIns="0" rIns="0" bIns="0">
            <a:noAutofit/>
          </a:bodyPr>
          <a:p>
            <a:pPr indent="0"/>
            <a:r>
              <a:rPr lang="en-US" sz="4200">
                <a:latin typeface="Calibri" panose="020F0502020204030204"/>
              </a:rPr>
              <a:t>Inheritance</a:t>
            </a:r>
            <a:endParaRPr lang="en-US" sz="4200">
              <a:latin typeface="Calibri" panose="020F0502020204030204"/>
            </a:endParaRPr>
          </a:p>
        </p:txBody>
      </p:sp>
      <p:sp>
        <p:nvSpPr>
          <p:cNvPr id="3" name="Rectangles 2"/>
          <p:cNvSpPr/>
          <p:nvPr/>
        </p:nvSpPr>
        <p:spPr>
          <a:xfrm>
            <a:off x="905256" y="1514856"/>
            <a:ext cx="10402824" cy="4102608"/>
          </a:xfrm>
          <a:prstGeom prst="rect">
            <a:avLst/>
          </a:prstGeom>
        </p:spPr>
        <p:txBody>
          <a:bodyPr lIns="0" tIns="0" rIns="0" bIns="0">
            <a:noAutofit/>
          </a:bodyPr>
          <a:p>
            <a:pPr indent="0" algn="just">
              <a:spcAft>
                <a:spcPts val="1260"/>
              </a:spcAft>
            </a:pPr>
            <a:r>
              <a:rPr lang="en-US" sz="2600" b="1">
                <a:solidFill>
                  <a:srgbClr val="016DC0"/>
                </a:solidFill>
                <a:latin typeface="Calibri" panose="020F0502020204030204"/>
              </a:rPr>
              <a:t>Constructors in Hierarchy:</a:t>
            </a:r>
            <a:endParaRPr lang="en-US" sz="2600" b="1">
              <a:solidFill>
                <a:srgbClr val="016DC0"/>
              </a:solidFill>
              <a:latin typeface="Calibri" panose="020F0502020204030204"/>
            </a:endParaRPr>
          </a:p>
          <a:p>
            <a:pPr indent="0" algn="just">
              <a:spcAft>
                <a:spcPts val="1260"/>
              </a:spcAft>
            </a:pPr>
            <a:r>
              <a:rPr lang="en-US" sz="2600" b="1">
                <a:latin typeface="Calibri" panose="020F0502020204030204"/>
              </a:rPr>
              <a:t>Two different cases arise </a:t>
            </a:r>
            <a:r>
              <a:rPr lang="en-US" sz="2600">
                <a:latin typeface="Calibri" panose="020F0502020204030204"/>
              </a:rPr>
              <a:t>as follows:</a:t>
            </a:r>
            <a:endParaRPr lang="en-US" sz="2600">
              <a:latin typeface="Calibri" panose="020F0502020204030204"/>
            </a:endParaRPr>
          </a:p>
          <a:p>
            <a:pPr indent="0" algn="just">
              <a:lnSpc>
                <a:spcPts val="3025"/>
              </a:lnSpc>
              <a:spcAft>
                <a:spcPts val="630"/>
              </a:spcAft>
            </a:pPr>
            <a:r>
              <a:rPr lang="en-US" sz="2600" b="1">
                <a:latin typeface="Calibri" panose="020F0502020204030204"/>
              </a:rPr>
              <a:t>Case 1: </a:t>
            </a:r>
            <a:r>
              <a:rPr lang="en-US" sz="2600">
                <a:solidFill>
                  <a:srgbClr val="FC0000"/>
                </a:solidFill>
                <a:latin typeface="Calibri" panose="020F0502020204030204"/>
              </a:rPr>
              <a:t>Only derived class contains a constructor. </a:t>
            </a:r>
            <a:r>
              <a:rPr lang="en-US" sz="2600">
                <a:latin typeface="Calibri" panose="020F0502020204030204"/>
              </a:rPr>
              <a:t>So the objects of the derived class are instantiated by that constructor and the objects of the base class are instantiated automatically by the default constructor.</a:t>
            </a:r>
            <a:endParaRPr lang="en-US" sz="2600">
              <a:latin typeface="Calibri" panose="020F0502020204030204"/>
            </a:endParaRPr>
          </a:p>
          <a:p>
            <a:pPr indent="0" algn="just">
              <a:lnSpc>
                <a:spcPts val="3025"/>
              </a:lnSpc>
            </a:pPr>
            <a:r>
              <a:rPr lang="en-US" sz="2600" b="1">
                <a:latin typeface="Calibri" panose="020F0502020204030204"/>
              </a:rPr>
              <a:t>Case 2: </a:t>
            </a:r>
            <a:r>
              <a:rPr lang="en-US" sz="2600">
                <a:latin typeface="Calibri" panose="020F0502020204030204"/>
              </a:rPr>
              <a:t>In this case, </a:t>
            </a:r>
            <a:r>
              <a:rPr lang="en-US" sz="2600">
                <a:solidFill>
                  <a:srgbClr val="FC0000"/>
                </a:solidFill>
                <a:latin typeface="Calibri" panose="020F0502020204030204"/>
              </a:rPr>
              <a:t>both the base class and derived class has their own constructors, </a:t>
            </a:r>
            <a:r>
              <a:rPr lang="en-US" sz="2600">
                <a:latin typeface="Calibri" panose="020F0502020204030204"/>
              </a:rPr>
              <a:t>so the process is complicated because the constructors of both classes must be executed. To overcome this situation C# provide a keyword known as a </a:t>
            </a:r>
            <a:r>
              <a:rPr lang="en-US" sz="2600" b="1">
                <a:latin typeface="Calibri" panose="020F0502020204030204"/>
              </a:rPr>
              <a:t>base </a:t>
            </a:r>
            <a:r>
              <a:rPr lang="en-US" sz="2600">
                <a:latin typeface="Calibri" panose="020F0502020204030204"/>
              </a:rPr>
              <a:t>keyword. With the help of base keyword, the derived class can call the constructor which is defined in its base class.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0496" y="804672"/>
            <a:ext cx="10384536" cy="405384"/>
          </a:xfrm>
          <a:prstGeom prst="rect">
            <a:avLst/>
          </a:prstGeom>
        </p:spPr>
        <p:txBody>
          <a:bodyPr wrap="none" lIns="0" tIns="0" rIns="0" bIns="0">
            <a:noAutofit/>
          </a:bodyPr>
          <a:p>
            <a:pPr indent="0"/>
            <a:r>
              <a:rPr lang="en-US" sz="4200">
                <a:latin typeface="Calibri" panose="020F0502020204030204"/>
              </a:rPr>
              <a:t>Inheritance</a:t>
            </a:r>
            <a:endParaRPr lang="en-US" sz="4200">
              <a:latin typeface="Calibri" panose="020F0502020204030204"/>
            </a:endParaRPr>
          </a:p>
        </p:txBody>
      </p:sp>
      <p:sp>
        <p:nvSpPr>
          <p:cNvPr id="3" name="Rectangles 2"/>
          <p:cNvSpPr/>
          <p:nvPr/>
        </p:nvSpPr>
        <p:spPr>
          <a:xfrm>
            <a:off x="920496" y="1520952"/>
            <a:ext cx="10384536" cy="3389376"/>
          </a:xfrm>
          <a:prstGeom prst="rect">
            <a:avLst/>
          </a:prstGeom>
        </p:spPr>
        <p:txBody>
          <a:bodyPr lIns="0" tIns="0" rIns="0" bIns="0">
            <a:noAutofit/>
          </a:bodyPr>
          <a:p>
            <a:pPr marL="254000" indent="-254000" algn="just">
              <a:spcAft>
                <a:spcPts val="1260"/>
              </a:spcAft>
            </a:pPr>
            <a:r>
              <a:rPr lang="en-US" sz="2600" b="1">
                <a:solidFill>
                  <a:srgbClr val="016DC0"/>
                </a:solidFill>
                <a:latin typeface="Calibri" panose="020F0502020204030204"/>
              </a:rPr>
              <a:t>Overloading</a:t>
            </a:r>
            <a:endParaRPr lang="en-US" sz="2600" b="1">
              <a:solidFill>
                <a:srgbClr val="016DC0"/>
              </a:solidFill>
              <a:latin typeface="Calibri" panose="020F0502020204030204"/>
            </a:endParaRPr>
          </a:p>
          <a:p>
            <a:pPr marL="254000" indent="-254000" algn="just">
              <a:lnSpc>
                <a:spcPts val="3025"/>
              </a:lnSpc>
              <a:spcAft>
                <a:spcPts val="630"/>
              </a:spcAft>
            </a:pPr>
            <a:r>
              <a:rPr lang="en-US" sz="2600">
                <a:latin typeface="Calibri" panose="020F0502020204030204"/>
              </a:rPr>
              <a:t>•When the compiler goes looking for instance method overloads, it considers the compile-time class of the "target" of the call, and looks at methods declared there.</a:t>
            </a:r>
            <a:endParaRPr lang="en-US" sz="2600">
              <a:latin typeface="Calibri" panose="020F0502020204030204"/>
            </a:endParaRPr>
          </a:p>
          <a:p>
            <a:pPr marL="254000" indent="-254000" algn="just">
              <a:lnSpc>
                <a:spcPts val="3025"/>
              </a:lnSpc>
              <a:spcAft>
                <a:spcPts val="630"/>
              </a:spcAft>
            </a:pPr>
            <a:r>
              <a:rPr lang="en-US" sz="2600">
                <a:latin typeface="Calibri" panose="020F0502020204030204"/>
              </a:rPr>
              <a:t>•If it can't find anything suitable, it then looks at the parent class then the grandparent class, etc.</a:t>
            </a:r>
            <a:endParaRPr lang="en-US" sz="2600">
              <a:latin typeface="Calibri" panose="020F0502020204030204"/>
            </a:endParaRPr>
          </a:p>
          <a:p>
            <a:pPr marL="254000" indent="-254000" algn="just">
              <a:lnSpc>
                <a:spcPts val="3025"/>
              </a:lnSpc>
            </a:pPr>
            <a:r>
              <a:rPr lang="en-US" sz="2600">
                <a:latin typeface="Calibri" panose="020F0502020204030204"/>
              </a:rPr>
              <a:t>•This means that if there are two methods at different levels of the hierarchy, the "deeper" one will be chosen first</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0496" y="804672"/>
            <a:ext cx="10408920" cy="405384"/>
          </a:xfrm>
          <a:prstGeom prst="rect">
            <a:avLst/>
          </a:prstGeom>
        </p:spPr>
        <p:txBody>
          <a:bodyPr wrap="none" lIns="0" tIns="0" rIns="0" bIns="0">
            <a:noAutofit/>
          </a:bodyPr>
          <a:p>
            <a:pPr indent="0"/>
            <a:r>
              <a:rPr lang="en-US" sz="4200">
                <a:latin typeface="Calibri" panose="020F0502020204030204"/>
              </a:rPr>
              <a:t>Inheritance</a:t>
            </a:r>
            <a:endParaRPr lang="en-US" sz="4200">
              <a:latin typeface="Calibri" panose="020F0502020204030204"/>
            </a:endParaRPr>
          </a:p>
        </p:txBody>
      </p:sp>
      <p:sp>
        <p:nvSpPr>
          <p:cNvPr id="3" name="Rectangles 2"/>
          <p:cNvSpPr/>
          <p:nvPr/>
        </p:nvSpPr>
        <p:spPr>
          <a:xfrm>
            <a:off x="920496" y="1514856"/>
            <a:ext cx="10408920" cy="4163568"/>
          </a:xfrm>
          <a:prstGeom prst="rect">
            <a:avLst/>
          </a:prstGeom>
        </p:spPr>
        <p:txBody>
          <a:bodyPr lIns="0" tIns="0" rIns="0" bIns="0">
            <a:noAutofit/>
          </a:bodyPr>
          <a:p>
            <a:pPr marL="254000" indent="-254000" algn="just">
              <a:spcAft>
                <a:spcPts val="1260"/>
              </a:spcAft>
            </a:pPr>
            <a:r>
              <a:rPr lang="en-US" sz="2600" b="1">
                <a:solidFill>
                  <a:srgbClr val="016DC0"/>
                </a:solidFill>
                <a:latin typeface="Calibri" panose="020F0502020204030204"/>
              </a:rPr>
              <a:t>Overriding:</a:t>
            </a:r>
            <a:endParaRPr lang="en-US" sz="2600" b="1">
              <a:solidFill>
                <a:srgbClr val="016DC0"/>
              </a:solidFill>
              <a:latin typeface="Calibri" panose="020F0502020204030204"/>
            </a:endParaRPr>
          </a:p>
          <a:p>
            <a:pPr marL="254000" indent="-254000" algn="just">
              <a:lnSpc>
                <a:spcPts val="3025"/>
              </a:lnSpc>
              <a:spcAft>
                <a:spcPts val="630"/>
              </a:spcAft>
            </a:pPr>
            <a:r>
              <a:rPr lang="en-US" sz="2600">
                <a:latin typeface="Calibri" panose="020F0502020204030204"/>
              </a:rPr>
              <a:t>•    Overriding is a feature that allows a </a:t>
            </a:r>
            <a:r>
              <a:rPr lang="en-US" sz="2600">
                <a:solidFill>
                  <a:srgbClr val="FC0000"/>
                </a:solidFill>
                <a:latin typeface="Calibri" panose="020F0502020204030204"/>
              </a:rPr>
              <a:t>subclass </a:t>
            </a:r>
            <a:r>
              <a:rPr lang="en-US" sz="2600">
                <a:latin typeface="Calibri" panose="020F0502020204030204"/>
              </a:rPr>
              <a:t>or child class </a:t>
            </a:r>
            <a:r>
              <a:rPr lang="en-US" sz="2600">
                <a:solidFill>
                  <a:srgbClr val="FC0000"/>
                </a:solidFill>
                <a:latin typeface="Calibri" panose="020F0502020204030204"/>
              </a:rPr>
              <a:t>to provide a specific implementation of a method </a:t>
            </a:r>
            <a:r>
              <a:rPr lang="en-US" sz="2600">
                <a:latin typeface="Calibri" panose="020F0502020204030204"/>
              </a:rPr>
              <a:t>that is </a:t>
            </a:r>
            <a:r>
              <a:rPr lang="en-US" sz="2600">
                <a:solidFill>
                  <a:srgbClr val="FC0000"/>
                </a:solidFill>
                <a:latin typeface="Calibri" panose="020F0502020204030204"/>
              </a:rPr>
              <a:t>already provided </a:t>
            </a:r>
            <a:r>
              <a:rPr lang="en-US" sz="2600">
                <a:latin typeface="Calibri" panose="020F0502020204030204"/>
              </a:rPr>
              <a:t>by one of its </a:t>
            </a:r>
            <a:r>
              <a:rPr lang="en-US" sz="2600">
                <a:solidFill>
                  <a:srgbClr val="FC0000"/>
                </a:solidFill>
                <a:latin typeface="Calibri" panose="020F0502020204030204"/>
              </a:rPr>
              <a:t>super-classes </a:t>
            </a:r>
            <a:r>
              <a:rPr lang="en-US" sz="2600">
                <a:latin typeface="Calibri" panose="020F0502020204030204"/>
              </a:rPr>
              <a:t>or parent classes.</a:t>
            </a:r>
            <a:endParaRPr lang="en-US" sz="2600">
              <a:latin typeface="Calibri" panose="020F0502020204030204"/>
            </a:endParaRPr>
          </a:p>
          <a:p>
            <a:pPr marL="254000" indent="-254000" algn="just">
              <a:lnSpc>
                <a:spcPts val="3025"/>
              </a:lnSpc>
              <a:spcAft>
                <a:spcPts val="630"/>
              </a:spcAft>
            </a:pPr>
            <a:r>
              <a:rPr lang="en-US" sz="2600">
                <a:latin typeface="Calibri" panose="020F0502020204030204"/>
              </a:rPr>
              <a:t>•When a method in a subclass has the </a:t>
            </a:r>
            <a:r>
              <a:rPr lang="en-US" sz="2600">
                <a:solidFill>
                  <a:srgbClr val="FC0000"/>
                </a:solidFill>
                <a:latin typeface="Calibri" panose="020F0502020204030204"/>
              </a:rPr>
              <a:t>same name, same parameters </a:t>
            </a:r>
            <a:r>
              <a:rPr lang="en-US" sz="2600">
                <a:latin typeface="Calibri" panose="020F0502020204030204"/>
              </a:rPr>
              <a:t>or signature and </a:t>
            </a:r>
            <a:r>
              <a:rPr lang="en-US" sz="2600">
                <a:solidFill>
                  <a:srgbClr val="FC0000"/>
                </a:solidFill>
                <a:latin typeface="Calibri" panose="020F0502020204030204"/>
              </a:rPr>
              <a:t>same return </a:t>
            </a:r>
            <a:r>
              <a:rPr lang="en-US" sz="2600">
                <a:solidFill>
                  <a:srgbClr val="AC0000"/>
                </a:solidFill>
                <a:latin typeface="Calibri" panose="020F0502020204030204"/>
              </a:rPr>
              <a:t>type(or </a:t>
            </a:r>
            <a:r>
              <a:rPr lang="en-US" sz="2600">
                <a:latin typeface="Calibri" panose="020F0502020204030204"/>
              </a:rPr>
              <a:t>sub-type) as a method in its super-class, then the method in the subclass is said to override the method in the super-class.</a:t>
            </a:r>
            <a:endParaRPr lang="en-US" sz="2600">
              <a:latin typeface="Calibri" panose="020F0502020204030204"/>
            </a:endParaRPr>
          </a:p>
          <a:p>
            <a:pPr marL="254000" indent="-254000" algn="just">
              <a:lnSpc>
                <a:spcPts val="3025"/>
              </a:lnSpc>
            </a:pPr>
            <a:r>
              <a:rPr lang="en-US" sz="2600">
                <a:latin typeface="Calibri" panose="020F0502020204030204"/>
              </a:rPr>
              <a:t>•    Method overriding is one of the ways by which C# achieve </a:t>
            </a:r>
            <a:r>
              <a:rPr lang="en-US" sz="2600">
                <a:solidFill>
                  <a:srgbClr val="FC0000"/>
                </a:solidFill>
                <a:latin typeface="Calibri" panose="020F0502020204030204"/>
              </a:rPr>
              <a:t>Run Time Polymorphism(Dynamic Polymorphism).</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0496" y="804672"/>
            <a:ext cx="9848088" cy="1530096"/>
          </a:xfrm>
          <a:prstGeom prst="rect">
            <a:avLst/>
          </a:prstGeom>
        </p:spPr>
        <p:txBody>
          <a:bodyPr lIns="0" tIns="0" rIns="0" bIns="0">
            <a:noAutofit/>
          </a:bodyPr>
          <a:p>
            <a:pPr indent="0">
              <a:spcAft>
                <a:spcPts val="1470"/>
              </a:spcAft>
            </a:pPr>
            <a:r>
              <a:rPr lang="en-US" sz="4300">
                <a:latin typeface="Calibri" panose="020F0502020204030204"/>
              </a:rPr>
              <a:t>Inheritance</a:t>
            </a:r>
            <a:endParaRPr lang="en-US" sz="4300">
              <a:latin typeface="Calibri" panose="020F0502020204030204"/>
            </a:endParaRPr>
          </a:p>
          <a:p>
            <a:pPr indent="0">
              <a:spcAft>
                <a:spcPts val="1470"/>
              </a:spcAft>
            </a:pPr>
            <a:r>
              <a:rPr lang="en-US" sz="2600" b="1">
                <a:solidFill>
                  <a:srgbClr val="016DC0"/>
                </a:solidFill>
                <a:latin typeface="Calibri" panose="020F0502020204030204"/>
              </a:rPr>
              <a:t>Overriding:</a:t>
            </a:r>
            <a:endParaRPr lang="en-US" sz="2600" b="1">
              <a:solidFill>
                <a:srgbClr val="016DC0"/>
              </a:solidFill>
              <a:latin typeface="Calibri" panose="020F0502020204030204"/>
            </a:endParaRPr>
          </a:p>
          <a:p>
            <a:pPr indent="0">
              <a:spcAft>
                <a:spcPts val="2310"/>
              </a:spcAft>
            </a:pPr>
            <a:r>
              <a:rPr lang="en-US" sz="2600">
                <a:latin typeface="Calibri" panose="020F0502020204030204"/>
              </a:rPr>
              <a:t>•The overridden base method must be virtual, abstract, or override.</a:t>
            </a:r>
            <a:endParaRPr lang="en-US" sz="2600">
              <a:latin typeface="Calibri" panose="020F0502020204030204"/>
            </a:endParaRPr>
          </a:p>
        </p:txBody>
      </p:sp>
      <p:sp>
        <p:nvSpPr>
          <p:cNvPr id="3" name="Rectangles 2"/>
          <p:cNvSpPr/>
          <p:nvPr/>
        </p:nvSpPr>
        <p:spPr>
          <a:xfrm>
            <a:off x="4748784" y="2676144"/>
            <a:ext cx="1225296" cy="207264"/>
          </a:xfrm>
          <a:prstGeom prst="rect">
            <a:avLst/>
          </a:prstGeom>
          <a:solidFill>
            <a:srgbClr val="ED7D31"/>
          </a:solidFill>
        </p:spPr>
        <p:txBody>
          <a:bodyPr wrap="none" lIns="0" tIns="0" rIns="0" bIns="0">
            <a:noAutofit/>
          </a:bodyPr>
          <a:p>
            <a:pPr marL="121285" indent="0">
              <a:spcBef>
                <a:spcPts val="2310"/>
              </a:spcBef>
              <a:spcAft>
                <a:spcPts val="3570"/>
              </a:spcAft>
            </a:pPr>
            <a:r>
              <a:rPr lang="en-US" sz="1600" b="1">
                <a:solidFill>
                  <a:srgbClr val="FFFFFF"/>
                </a:solidFill>
                <a:latin typeface="Calibri" panose="020F0502020204030204"/>
              </a:rPr>
              <a:t>Parent Class</a:t>
            </a:r>
            <a:endParaRPr lang="en-US" sz="1600" b="1">
              <a:solidFill>
                <a:srgbClr val="FFFFFF"/>
              </a:solidFill>
              <a:latin typeface="Calibri" panose="020F0502020204030204"/>
            </a:endParaRPr>
          </a:p>
        </p:txBody>
      </p:sp>
      <p:sp>
        <p:nvSpPr>
          <p:cNvPr id="4" name="Rectangles 3"/>
          <p:cNvSpPr/>
          <p:nvPr/>
        </p:nvSpPr>
        <p:spPr>
          <a:xfrm>
            <a:off x="4846320" y="3480816"/>
            <a:ext cx="1011936" cy="536448"/>
          </a:xfrm>
          <a:prstGeom prst="rect">
            <a:avLst/>
          </a:prstGeom>
          <a:solidFill>
            <a:srgbClr val="ED7D31"/>
          </a:solidFill>
        </p:spPr>
        <p:txBody>
          <a:bodyPr lIns="0" tIns="0" rIns="0" bIns="0">
            <a:noAutofit/>
          </a:bodyPr>
          <a:p>
            <a:pPr indent="0">
              <a:spcBef>
                <a:spcPts val="3570"/>
              </a:spcBef>
              <a:spcAft>
                <a:spcPts val="420"/>
              </a:spcAft>
            </a:pPr>
            <a:r>
              <a:rPr lang="en-US" sz="1700">
                <a:solidFill>
                  <a:srgbClr val="FFFFFF"/>
                </a:solidFill>
                <a:latin typeface="Calibri" panose="020F0502020204030204"/>
              </a:rPr>
              <a:t>addNumQ</a:t>
            </a:r>
            <a:endParaRPr lang="en-US" sz="1700">
              <a:solidFill>
                <a:srgbClr val="FFFFFF"/>
              </a:solidFill>
              <a:latin typeface="Calibri" panose="020F0502020204030204"/>
            </a:endParaRPr>
          </a:p>
          <a:p>
            <a:pPr indent="0">
              <a:spcAft>
                <a:spcPts val="1890"/>
              </a:spcAft>
            </a:pPr>
            <a:r>
              <a:rPr lang="en-US" sz="1700">
                <a:solidFill>
                  <a:srgbClr val="FFFFFF"/>
                </a:solidFill>
                <a:latin typeface="Calibri" panose="020F0502020204030204"/>
              </a:rPr>
              <a:t>subNumQ</a:t>
            </a:r>
            <a:endParaRPr lang="en-US" sz="1700">
              <a:solidFill>
                <a:srgbClr val="FFFFFF"/>
              </a:solidFill>
              <a:latin typeface="Calibri" panose="020F0502020204030204"/>
            </a:endParaRPr>
          </a:p>
        </p:txBody>
      </p:sp>
      <p:sp>
        <p:nvSpPr>
          <p:cNvPr id="5" name="Rectangles 4"/>
          <p:cNvSpPr/>
          <p:nvPr/>
        </p:nvSpPr>
        <p:spPr>
          <a:xfrm>
            <a:off x="5535168" y="4297680"/>
            <a:ext cx="944880" cy="262128"/>
          </a:xfrm>
          <a:prstGeom prst="rect">
            <a:avLst/>
          </a:prstGeom>
        </p:spPr>
        <p:txBody>
          <a:bodyPr wrap="none" lIns="0" tIns="0" rIns="0" bIns="0">
            <a:noAutofit/>
          </a:bodyPr>
          <a:p>
            <a:pPr indent="0" algn="ctr">
              <a:spcBef>
                <a:spcPts val="1890"/>
              </a:spcBef>
              <a:spcAft>
                <a:spcPts val="1890"/>
              </a:spcAft>
            </a:pPr>
            <a:r>
              <a:rPr lang="en-US" sz="1700">
                <a:latin typeface="Calibri" panose="020F0502020204030204"/>
              </a:rPr>
              <a:t>inheriting</a:t>
            </a:r>
            <a:endParaRPr lang="en-US" sz="1700">
              <a:latin typeface="Calibri" panose="020F0502020204030204"/>
            </a:endParaRPr>
          </a:p>
        </p:txBody>
      </p:sp>
      <p:sp>
        <p:nvSpPr>
          <p:cNvPr id="6" name="Rectangles 5"/>
          <p:cNvSpPr/>
          <p:nvPr/>
        </p:nvSpPr>
        <p:spPr>
          <a:xfrm>
            <a:off x="4815840" y="4828032"/>
            <a:ext cx="1085088" cy="207264"/>
          </a:xfrm>
          <a:prstGeom prst="rect">
            <a:avLst/>
          </a:prstGeom>
          <a:solidFill>
            <a:srgbClr val="549AD9"/>
          </a:solidFill>
        </p:spPr>
        <p:txBody>
          <a:bodyPr wrap="none" lIns="0" tIns="0" rIns="0" bIns="0">
            <a:noAutofit/>
          </a:bodyPr>
          <a:p>
            <a:pPr indent="0">
              <a:spcBef>
                <a:spcPts val="1890"/>
              </a:spcBef>
            </a:pPr>
            <a:r>
              <a:rPr lang="en-US" sz="1600" b="1">
                <a:solidFill>
                  <a:srgbClr val="FFFFFF"/>
                </a:solidFill>
                <a:latin typeface="Calibri" panose="020F0502020204030204"/>
              </a:rPr>
              <a:t>Child Class</a:t>
            </a:r>
            <a:endParaRPr lang="en-US" sz="1600" b="1">
              <a:solidFill>
                <a:srgbClr val="FFFFFF"/>
              </a:solidFill>
              <a:latin typeface="Calibri" panose="020F0502020204030204"/>
            </a:endParaRPr>
          </a:p>
        </p:txBody>
      </p:sp>
      <p:sp>
        <p:nvSpPr>
          <p:cNvPr id="7" name="Rectangles 6"/>
          <p:cNvSpPr/>
          <p:nvPr/>
        </p:nvSpPr>
        <p:spPr>
          <a:xfrm>
            <a:off x="4687824" y="5632704"/>
            <a:ext cx="1335024" cy="536448"/>
          </a:xfrm>
          <a:prstGeom prst="rect">
            <a:avLst/>
          </a:prstGeom>
          <a:solidFill>
            <a:srgbClr val="549AD9"/>
          </a:solidFill>
        </p:spPr>
        <p:txBody>
          <a:bodyPr lIns="0" tIns="0" rIns="0" bIns="0">
            <a:noAutofit/>
          </a:bodyPr>
          <a:p>
            <a:pPr marL="203200" indent="0">
              <a:spcAft>
                <a:spcPts val="420"/>
              </a:spcAft>
            </a:pPr>
            <a:r>
              <a:rPr lang="en-US" sz="1700">
                <a:solidFill>
                  <a:srgbClr val="FFFFFF"/>
                </a:solidFill>
                <a:latin typeface="Calibri" panose="020F0502020204030204"/>
              </a:rPr>
              <a:t>addNumQ</a:t>
            </a:r>
            <a:endParaRPr lang="en-US" sz="1700">
              <a:solidFill>
                <a:srgbClr val="FFFFFF"/>
              </a:solidFill>
              <a:latin typeface="Calibri" panose="020F0502020204030204"/>
            </a:endParaRPr>
          </a:p>
          <a:p>
            <a:pPr indent="0"/>
            <a:r>
              <a:rPr lang="en-US" sz="1700">
                <a:solidFill>
                  <a:srgbClr val="FFFFFF"/>
                </a:solidFill>
                <a:latin typeface="Calibri" panose="020F0502020204030204"/>
              </a:rPr>
              <a:t>muliplyNumQ</a:t>
            </a:r>
            <a:endParaRPr lang="en-US" sz="1700">
              <a:solidFill>
                <a:srgbClr val="FFFFFF"/>
              </a:solidFill>
              <a:latin typeface="Calibri" panose="020F0502020204030204"/>
            </a:endParaRPr>
          </a:p>
        </p:txBody>
      </p:sp>
      <p:sp>
        <p:nvSpPr>
          <p:cNvPr id="8" name="Rectangles 7"/>
          <p:cNvSpPr/>
          <p:nvPr/>
        </p:nvSpPr>
        <p:spPr>
          <a:xfrm>
            <a:off x="7906512" y="3416808"/>
            <a:ext cx="938784" cy="469392"/>
          </a:xfrm>
          <a:prstGeom prst="rect">
            <a:avLst/>
          </a:prstGeom>
        </p:spPr>
        <p:txBody>
          <a:bodyPr lIns="0" tIns="0" rIns="0" bIns="0">
            <a:noAutofit/>
          </a:bodyPr>
          <a:p>
            <a:pPr indent="0">
              <a:spcAft>
                <a:spcPts val="420"/>
              </a:spcAft>
            </a:pPr>
            <a:r>
              <a:rPr lang="en-US" sz="1700">
                <a:latin typeface="Calibri" panose="020F0502020204030204"/>
              </a:rPr>
              <a:t>Overriden</a:t>
            </a:r>
            <a:endParaRPr lang="en-US" sz="1700">
              <a:latin typeface="Calibri" panose="020F0502020204030204"/>
            </a:endParaRPr>
          </a:p>
          <a:p>
            <a:pPr indent="0"/>
            <a:r>
              <a:rPr lang="en-US" sz="1700">
                <a:latin typeface="Calibri" panose="020F0502020204030204"/>
              </a:rPr>
              <a:t>Method</a:t>
            </a:r>
            <a:endParaRPr lang="en-US" sz="1700">
              <a:latin typeface="Calibri" panose="020F0502020204030204"/>
            </a:endParaRPr>
          </a:p>
        </p:txBody>
      </p:sp>
      <p:sp>
        <p:nvSpPr>
          <p:cNvPr id="9" name="Rectangles 8"/>
          <p:cNvSpPr/>
          <p:nvPr/>
        </p:nvSpPr>
        <p:spPr>
          <a:xfrm>
            <a:off x="7540752" y="5391912"/>
            <a:ext cx="1234440" cy="469392"/>
          </a:xfrm>
          <a:prstGeom prst="rect">
            <a:avLst/>
          </a:prstGeom>
        </p:spPr>
        <p:txBody>
          <a:bodyPr lIns="0" tIns="0" rIns="0" bIns="0">
            <a:noAutofit/>
          </a:bodyPr>
          <a:p>
            <a:pPr indent="254000">
              <a:lnSpc>
                <a:spcPts val="2185"/>
              </a:lnSpc>
            </a:pPr>
            <a:r>
              <a:rPr lang="en-US" sz="1700">
                <a:latin typeface="Calibri" panose="020F0502020204030204"/>
              </a:rPr>
              <a:t>Overriding ► Method</a:t>
            </a:r>
            <a:endParaRPr lang="en-US" sz="1700">
              <a:latin typeface="Calibri" panose="020F0502020204030204"/>
            </a:endParaRPr>
          </a:p>
        </p:txBody>
      </p:sp>
      <p:sp>
        <p:nvSpPr>
          <p:cNvPr id="10" name="Rectangles 9"/>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11" name="Rectangles 10"/>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04672"/>
            <a:ext cx="7549896" cy="524256"/>
          </a:xfrm>
          <a:prstGeom prst="rect">
            <a:avLst/>
          </a:prstGeom>
        </p:spPr>
        <p:txBody>
          <a:bodyPr wrap="none" lIns="0" tIns="0" rIns="0" bIns="0">
            <a:noAutofit/>
          </a:bodyPr>
          <a:p>
            <a:pPr indent="0"/>
            <a:r>
              <a:rPr lang="en-US" sz="4200">
                <a:latin typeface="Calibri" panose="020F0502020204030204"/>
              </a:rPr>
              <a:t>Common Language Runtime(CLR)</a:t>
            </a:r>
            <a:endParaRPr lang="en-US" sz="4200">
              <a:latin typeface="Calibri" panose="020F0502020204030204"/>
            </a:endParaRPr>
          </a:p>
        </p:txBody>
      </p:sp>
      <p:sp>
        <p:nvSpPr>
          <p:cNvPr id="3" name="Rectangles 2"/>
          <p:cNvSpPr/>
          <p:nvPr/>
        </p:nvSpPr>
        <p:spPr>
          <a:xfrm>
            <a:off x="908304" y="1905000"/>
            <a:ext cx="10332720" cy="3416808"/>
          </a:xfrm>
          <a:prstGeom prst="rect">
            <a:avLst/>
          </a:prstGeom>
        </p:spPr>
        <p:txBody>
          <a:bodyPr lIns="0" tIns="0" rIns="0" bIns="0">
            <a:noAutofit/>
          </a:bodyPr>
          <a:p>
            <a:pPr marL="266700" indent="-266700" algn="just">
              <a:spcAft>
                <a:spcPts val="1260"/>
              </a:spcAft>
            </a:pPr>
            <a:r>
              <a:rPr lang="en-US" sz="2600" b="1">
                <a:solidFill>
                  <a:srgbClr val="00AD50"/>
                </a:solidFill>
                <a:latin typeface="Calibri" panose="020F0502020204030204"/>
              </a:rPr>
              <a:t>Application Domains (or AppDomain)</a:t>
            </a:r>
            <a:endParaRPr lang="en-US" sz="2600" b="1">
              <a:solidFill>
                <a:srgbClr val="00AD50"/>
              </a:solidFill>
              <a:latin typeface="Calibri" panose="020F0502020204030204"/>
            </a:endParaRPr>
          </a:p>
          <a:p>
            <a:pPr marL="266700" indent="-266700" algn="just">
              <a:spcAft>
                <a:spcPts val="1260"/>
              </a:spcAft>
            </a:pPr>
            <a:r>
              <a:rPr lang="en-US" sz="2600">
                <a:latin typeface="Calibri" panose="020F0502020204030204"/>
              </a:rPr>
              <a:t>•This are like </a:t>
            </a:r>
            <a:r>
              <a:rPr lang="en-US" sz="2600">
                <a:solidFill>
                  <a:srgbClr val="FC0000"/>
                </a:solidFill>
                <a:latin typeface="Calibri" panose="020F0502020204030204"/>
              </a:rPr>
              <a:t>lightweight processes</a:t>
            </a:r>
            <a:endParaRPr lang="en-US" sz="2600">
              <a:solidFill>
                <a:srgbClr val="FC0000"/>
              </a:solidFill>
              <a:latin typeface="Calibri" panose="020F0502020204030204"/>
            </a:endParaRPr>
          </a:p>
          <a:p>
            <a:pPr marL="266700" indent="-266700" algn="just">
              <a:lnSpc>
                <a:spcPts val="3025"/>
              </a:lnSpc>
              <a:spcAft>
                <a:spcPts val="630"/>
              </a:spcAft>
            </a:pPr>
            <a:r>
              <a:rPr lang="en-US" sz="2600">
                <a:latin typeface="Calibri" panose="020F0502020204030204"/>
              </a:rPr>
              <a:t>•</a:t>
            </a:r>
            <a:r>
              <a:rPr lang="en-US" sz="2600">
                <a:highlight>
                  <a:srgbClr val="FFFF00"/>
                </a:highlight>
                <a:latin typeface="Calibri" panose="020F0502020204030204"/>
              </a:rPr>
              <a:t>An AppDomain, which may contain one or more assemblies, is </a:t>
            </a:r>
            <a:r>
              <a:rPr lang="en-US" sz="2600">
                <a:solidFill>
                  <a:srgbClr val="FC0000"/>
                </a:solidFill>
                <a:highlight>
                  <a:srgbClr val="FFFF00"/>
                </a:highlight>
                <a:latin typeface="Calibri" panose="020F0502020204030204"/>
              </a:rPr>
              <a:t>completely isolated </a:t>
            </a:r>
            <a:r>
              <a:rPr lang="en-US" sz="2600">
                <a:highlight>
                  <a:srgbClr val="FFFF00"/>
                </a:highlight>
                <a:latin typeface="Calibri" panose="020F0502020204030204"/>
              </a:rPr>
              <a:t>from any other AppDomains running in the same process so there's </a:t>
            </a:r>
            <a:r>
              <a:rPr lang="en-US" sz="2600">
                <a:solidFill>
                  <a:srgbClr val="FC0000"/>
                </a:solidFill>
                <a:highlight>
                  <a:srgbClr val="FFFF00"/>
                </a:highlight>
                <a:latin typeface="Calibri" panose="020F0502020204030204"/>
              </a:rPr>
              <a:t>no sharing of memory </a:t>
            </a:r>
            <a:r>
              <a:rPr lang="en-US" sz="2600">
                <a:highlight>
                  <a:srgbClr val="FFFF00"/>
                </a:highlight>
                <a:latin typeface="Calibri" panose="020F0502020204030204"/>
              </a:rPr>
              <a:t>or </a:t>
            </a:r>
            <a:r>
              <a:rPr lang="en-US" sz="2600">
                <a:solidFill>
                  <a:srgbClr val="FC0000"/>
                </a:solidFill>
                <a:highlight>
                  <a:srgbClr val="FFFF00"/>
                </a:highlight>
                <a:latin typeface="Calibri" panose="020F0502020204030204"/>
              </a:rPr>
              <a:t>data.</a:t>
            </a:r>
            <a:endParaRPr lang="en-US" sz="2600">
              <a:solidFill>
                <a:srgbClr val="FC0000"/>
              </a:solidFill>
              <a:latin typeface="Calibri" panose="020F0502020204030204"/>
            </a:endParaRPr>
          </a:p>
          <a:p>
            <a:pPr marL="266700" indent="-266700" algn="just">
              <a:lnSpc>
                <a:spcPts val="3025"/>
              </a:lnSpc>
            </a:pPr>
            <a:r>
              <a:rPr lang="en-US" sz="2600">
                <a:latin typeface="Calibri" panose="020F0502020204030204"/>
              </a:rPr>
              <a:t>•In fact, the separation is so complete that another AppDomain running in the same process is treated in exactly the same way as one residing on another machine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20496" y="804672"/>
            <a:ext cx="10390632" cy="405384"/>
          </a:xfrm>
          <a:prstGeom prst="rect">
            <a:avLst/>
          </a:prstGeom>
        </p:spPr>
        <p:txBody>
          <a:bodyPr wrap="none" lIns="0" tIns="0" rIns="0" bIns="0">
            <a:noAutofit/>
          </a:bodyPr>
          <a:p>
            <a:pPr indent="0"/>
            <a:r>
              <a:rPr lang="en-US" sz="4200">
                <a:latin typeface="Calibri" panose="020F0502020204030204"/>
              </a:rPr>
              <a:t>Inheritance</a:t>
            </a:r>
            <a:endParaRPr lang="en-US" sz="4200">
              <a:latin typeface="Calibri" panose="020F0502020204030204"/>
            </a:endParaRPr>
          </a:p>
        </p:txBody>
      </p:sp>
      <p:sp>
        <p:nvSpPr>
          <p:cNvPr id="3" name="Rectangles 2"/>
          <p:cNvSpPr/>
          <p:nvPr/>
        </p:nvSpPr>
        <p:spPr>
          <a:xfrm>
            <a:off x="920496" y="1514856"/>
            <a:ext cx="10390632" cy="3395472"/>
          </a:xfrm>
          <a:prstGeom prst="rect">
            <a:avLst/>
          </a:prstGeom>
        </p:spPr>
        <p:txBody>
          <a:bodyPr lIns="0" tIns="0" rIns="0" bIns="0">
            <a:noAutofit/>
          </a:bodyPr>
          <a:p>
            <a:pPr marL="254000" indent="-254000">
              <a:spcAft>
                <a:spcPts val="1260"/>
              </a:spcAft>
            </a:pPr>
            <a:r>
              <a:rPr lang="en-US" sz="2600" b="1">
                <a:solidFill>
                  <a:srgbClr val="016DC0"/>
                </a:solidFill>
                <a:latin typeface="Calibri" panose="020F0502020204030204"/>
              </a:rPr>
              <a:t>Overriding:</a:t>
            </a:r>
            <a:endParaRPr lang="en-US" sz="2600" b="1">
              <a:solidFill>
                <a:srgbClr val="016DC0"/>
              </a:solidFill>
              <a:latin typeface="Calibri" panose="020F0502020204030204"/>
            </a:endParaRPr>
          </a:p>
          <a:p>
            <a:pPr marL="254000" indent="-254000">
              <a:spcAft>
                <a:spcPts val="1260"/>
              </a:spcAft>
            </a:pPr>
            <a:r>
              <a:rPr lang="en-US" sz="2600">
                <a:latin typeface="Calibri" panose="020F0502020204030204"/>
              </a:rPr>
              <a:t>In C# we can use 2 types of keywords for Method Overriding:</a:t>
            </a:r>
            <a:endParaRPr lang="en-US" sz="2600">
              <a:latin typeface="Calibri" panose="020F0502020204030204"/>
            </a:endParaRPr>
          </a:p>
          <a:p>
            <a:pPr marL="254000" indent="-254000">
              <a:lnSpc>
                <a:spcPts val="3025"/>
              </a:lnSpc>
              <a:spcAft>
                <a:spcPts val="630"/>
              </a:spcAft>
            </a:pPr>
            <a:r>
              <a:rPr lang="en-US" sz="2600" b="1">
                <a:latin typeface="Calibri" panose="020F0502020204030204"/>
              </a:rPr>
              <a:t>•virtual keyword: </a:t>
            </a:r>
            <a:r>
              <a:rPr lang="en-US" sz="2600">
                <a:latin typeface="Calibri" panose="020F0502020204030204"/>
              </a:rPr>
              <a:t>This modifier or keyword </a:t>
            </a:r>
            <a:r>
              <a:rPr lang="en-US" sz="2600">
                <a:solidFill>
                  <a:srgbClr val="FC0000"/>
                </a:solidFill>
                <a:latin typeface="Calibri" panose="020F0502020204030204"/>
              </a:rPr>
              <a:t>use within base class method. </a:t>
            </a:r>
            <a:r>
              <a:rPr lang="en-US" sz="2600">
                <a:latin typeface="Calibri" panose="020F0502020204030204"/>
              </a:rPr>
              <a:t>It is used to modify a method in </a:t>
            </a:r>
            <a:r>
              <a:rPr lang="en-US" sz="2700" i="1">
                <a:latin typeface="Calibri" panose="020F0502020204030204"/>
              </a:rPr>
              <a:t>class</a:t>
            </a:r>
            <a:r>
              <a:rPr lang="en-US" sz="2600">
                <a:latin typeface="Calibri" panose="020F0502020204030204"/>
              </a:rPr>
              <a:t> for </a:t>
            </a:r>
            <a:r>
              <a:rPr lang="en-US" sz="2700" i="1">
                <a:latin typeface="Calibri" panose="020F0502020204030204"/>
              </a:rPr>
              <a:t>overridden</a:t>
            </a:r>
            <a:r>
              <a:rPr lang="en-US" sz="2600">
                <a:latin typeface="Calibri" panose="020F0502020204030204"/>
              </a:rPr>
              <a:t> that particular method in the derived class.</a:t>
            </a:r>
            <a:endParaRPr lang="en-US" sz="2600">
              <a:latin typeface="Calibri" panose="020F0502020204030204"/>
            </a:endParaRPr>
          </a:p>
          <a:p>
            <a:pPr marL="254000" indent="-254000">
              <a:lnSpc>
                <a:spcPts val="3025"/>
              </a:lnSpc>
            </a:pPr>
            <a:r>
              <a:rPr lang="en-US" sz="2600" b="1">
                <a:latin typeface="Calibri" panose="020F0502020204030204"/>
              </a:rPr>
              <a:t>•override: </a:t>
            </a:r>
            <a:r>
              <a:rPr lang="en-US" sz="2600">
                <a:latin typeface="Calibri" panose="020F0502020204030204"/>
              </a:rPr>
              <a:t>This modifier or keyword </a:t>
            </a:r>
            <a:r>
              <a:rPr lang="en-US" sz="2600">
                <a:solidFill>
                  <a:srgbClr val="FC0000"/>
                </a:solidFill>
                <a:latin typeface="Calibri" panose="020F0502020204030204"/>
              </a:rPr>
              <a:t>use with derived class method. </a:t>
            </a:r>
            <a:r>
              <a:rPr lang="en-US" sz="2600">
                <a:latin typeface="Calibri" panose="020F0502020204030204"/>
              </a:rPr>
              <a:t>It is used to modify a    </a:t>
            </a:r>
            <a:r>
              <a:rPr lang="en-US" sz="2700" i="1">
                <a:latin typeface="Calibri" panose="020F0502020204030204"/>
              </a:rPr>
              <a:t>virtual</a:t>
            </a:r>
            <a:r>
              <a:rPr lang="en-US" sz="2600">
                <a:latin typeface="Calibri" panose="020F0502020204030204"/>
              </a:rPr>
              <a:t> or    </a:t>
            </a:r>
            <a:r>
              <a:rPr lang="en-US" sz="2700" i="1">
                <a:latin typeface="Calibri" panose="020F0502020204030204"/>
              </a:rPr>
              <a:t>abstract</a:t>
            </a:r>
            <a:r>
              <a:rPr lang="en-US" sz="2600">
                <a:latin typeface="Calibri" panose="020F0502020204030204"/>
              </a:rPr>
              <a:t> method into    which</a:t>
            </a:r>
            <a:endParaRPr lang="en-US" sz="2600">
              <a:latin typeface="Calibri" panose="020F0502020204030204"/>
            </a:endParaRPr>
          </a:p>
          <a:p>
            <a:pPr marL="254000" indent="0">
              <a:lnSpc>
                <a:spcPts val="3025"/>
              </a:lnSpc>
            </a:pPr>
            <a:r>
              <a:rPr lang="en-US" sz="2600">
                <a:latin typeface="Calibri" panose="020F0502020204030204"/>
              </a:rPr>
              <a:t>presents in base class.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17448" y="804672"/>
            <a:ext cx="10387584" cy="405384"/>
          </a:xfrm>
          <a:prstGeom prst="rect">
            <a:avLst/>
          </a:prstGeom>
        </p:spPr>
        <p:txBody>
          <a:bodyPr wrap="none" lIns="0" tIns="0" rIns="0" bIns="0">
            <a:noAutofit/>
          </a:bodyPr>
          <a:p>
            <a:pPr indent="0"/>
            <a:r>
              <a:rPr lang="en-US" sz="4200">
                <a:latin typeface="Calibri" panose="020F0502020204030204"/>
              </a:rPr>
              <a:t>Inheritance</a:t>
            </a:r>
            <a:endParaRPr lang="en-US" sz="4200">
              <a:latin typeface="Calibri" panose="020F0502020204030204"/>
            </a:endParaRPr>
          </a:p>
        </p:txBody>
      </p:sp>
      <p:sp>
        <p:nvSpPr>
          <p:cNvPr id="3" name="Rectangles 2"/>
          <p:cNvSpPr/>
          <p:nvPr/>
        </p:nvSpPr>
        <p:spPr>
          <a:xfrm>
            <a:off x="917448" y="1520952"/>
            <a:ext cx="10387584" cy="3965448"/>
          </a:xfrm>
          <a:prstGeom prst="rect">
            <a:avLst/>
          </a:prstGeom>
        </p:spPr>
        <p:txBody>
          <a:bodyPr lIns="0" tIns="0" rIns="0" bIns="0">
            <a:noAutofit/>
          </a:bodyPr>
          <a:p>
            <a:pPr indent="0" algn="just">
              <a:spcAft>
                <a:spcPts val="1260"/>
              </a:spcAft>
            </a:pPr>
            <a:r>
              <a:rPr lang="en-US" sz="2600" b="1">
                <a:solidFill>
                  <a:srgbClr val="016DC0"/>
                </a:solidFill>
                <a:latin typeface="Calibri" panose="020F0502020204030204"/>
              </a:rPr>
              <a:t>Sealed Class</a:t>
            </a:r>
            <a:endParaRPr lang="en-US" sz="2600" b="1">
              <a:solidFill>
                <a:srgbClr val="016DC0"/>
              </a:solidFill>
              <a:latin typeface="Calibri" panose="020F0502020204030204"/>
            </a:endParaRPr>
          </a:p>
          <a:p>
            <a:pPr marL="241300" indent="-241300">
              <a:lnSpc>
                <a:spcPts val="3025"/>
              </a:lnSpc>
              <a:spcAft>
                <a:spcPts val="630"/>
              </a:spcAft>
            </a:pPr>
            <a:r>
              <a:rPr lang="en-US" sz="2600">
                <a:latin typeface="Calibri" panose="020F0502020204030204"/>
              </a:rPr>
              <a:t>•Sealed classes are used to </a:t>
            </a:r>
            <a:r>
              <a:rPr lang="en-US" sz="2600">
                <a:highlight>
                  <a:srgbClr val="FFFF00"/>
                </a:highlight>
                <a:latin typeface="Calibri" panose="020F0502020204030204"/>
              </a:rPr>
              <a:t>restrict the users from inheriting</a:t>
            </a:r>
            <a:r>
              <a:rPr lang="en-US" sz="2600">
                <a:latin typeface="Calibri" panose="020F0502020204030204"/>
              </a:rPr>
              <a:t> the class. A class can be sealed by using the </a:t>
            </a:r>
            <a:r>
              <a:rPr lang="en-US" sz="2700" b="1" i="1">
                <a:latin typeface="Calibri" panose="020F0502020204030204"/>
              </a:rPr>
              <a:t>sealed</a:t>
            </a:r>
            <a:r>
              <a:rPr lang="en-US" sz="2700">
                <a:latin typeface="Calibri" panose="020F0502020204030204"/>
              </a:rPr>
              <a:t> </a:t>
            </a:r>
            <a:r>
              <a:rPr lang="en-US" sz="2600">
                <a:latin typeface="Calibri" panose="020F0502020204030204"/>
              </a:rPr>
              <a:t>keyword.</a:t>
            </a:r>
            <a:endParaRPr lang="en-US" sz="2600">
              <a:latin typeface="Calibri" panose="020F0502020204030204"/>
            </a:endParaRPr>
          </a:p>
          <a:p>
            <a:pPr indent="0" algn="just">
              <a:spcAft>
                <a:spcPts val="1260"/>
              </a:spcAft>
            </a:pPr>
            <a:r>
              <a:rPr lang="en-US" sz="2600">
                <a:latin typeface="Calibri" panose="020F0502020204030204"/>
              </a:rPr>
              <a:t>•    No class can be derived from a sealed class.</a:t>
            </a:r>
            <a:endParaRPr lang="en-US" sz="2600">
              <a:latin typeface="Calibri" panose="020F0502020204030204"/>
            </a:endParaRPr>
          </a:p>
          <a:p>
            <a:pPr indent="0" algn="just">
              <a:spcAft>
                <a:spcPts val="1260"/>
              </a:spcAft>
            </a:pPr>
            <a:r>
              <a:rPr lang="en-US" sz="2600" b="1">
                <a:solidFill>
                  <a:srgbClr val="016DC0"/>
                </a:solidFill>
                <a:latin typeface="Calibri" panose="020F0502020204030204"/>
              </a:rPr>
              <a:t>Sealed Method</a:t>
            </a:r>
            <a:endParaRPr lang="en-US" sz="2600" b="1">
              <a:solidFill>
                <a:srgbClr val="016DC0"/>
              </a:solidFill>
              <a:latin typeface="Calibri" panose="020F0502020204030204"/>
            </a:endParaRPr>
          </a:p>
          <a:p>
            <a:pPr marL="241300" indent="-241300">
              <a:lnSpc>
                <a:spcPts val="3025"/>
              </a:lnSpc>
              <a:spcAft>
                <a:spcPts val="630"/>
              </a:spcAft>
            </a:pPr>
            <a:r>
              <a:rPr lang="en-US" sz="2700" i="1">
                <a:latin typeface="Calibri" panose="020F0502020204030204"/>
              </a:rPr>
              <a:t>•A method can also be sealed,</a:t>
            </a:r>
            <a:r>
              <a:rPr lang="en-US" sz="2600">
                <a:latin typeface="Calibri" panose="020F0502020204030204"/>
              </a:rPr>
              <a:t> and in that case, the method cannot be overridden.</a:t>
            </a:r>
            <a:endParaRPr lang="en-US" sz="2600">
              <a:latin typeface="Calibri" panose="020F0502020204030204"/>
            </a:endParaRPr>
          </a:p>
          <a:p>
            <a:pPr marL="241300" indent="-241300">
              <a:lnSpc>
                <a:spcPts val="3025"/>
              </a:lnSpc>
            </a:pPr>
            <a:r>
              <a:rPr lang="en-US" sz="2600">
                <a:latin typeface="Calibri" panose="020F0502020204030204"/>
              </a:rPr>
              <a:t>•    If you want to declare a method as sealed, then it has to be declared as </a:t>
            </a:r>
            <a:r>
              <a:rPr lang="en-US" sz="2600" b="1">
                <a:latin typeface="Calibri" panose="020F0502020204030204"/>
              </a:rPr>
              <a:t>virtual </a:t>
            </a:r>
            <a:r>
              <a:rPr lang="en-US" sz="2600">
                <a:latin typeface="Calibri" panose="020F0502020204030204"/>
              </a:rPr>
              <a:t>in its base class.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3736" cy="134112"/>
          </a:xfrm>
          <a:prstGeom prst="rect">
            <a:avLst/>
          </a:prstGeom>
        </p:spPr>
        <p:txBody>
          <a:bodyPr wrap="none" lIns="0" tIns="0" rIns="0" bIns="0">
            <a:noAutofit/>
          </a:bodyPr>
          <a:p>
            <a:pPr indent="0"/>
            <a:r>
              <a:rPr lang="en-US" sz="1100">
                <a:solidFill>
                  <a:srgbClr val="888888"/>
                </a:solidFill>
                <a:latin typeface="Calibri" panose="020F0502020204030204"/>
              </a:rPr>
              <a:t>16</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08304" y="804672"/>
            <a:ext cx="10393680" cy="405384"/>
          </a:xfrm>
          <a:prstGeom prst="rect">
            <a:avLst/>
          </a:prstGeom>
        </p:spPr>
        <p:txBody>
          <a:bodyPr wrap="none" lIns="0" tIns="0" rIns="0" bIns="0">
            <a:noAutofit/>
          </a:bodyPr>
          <a:p>
            <a:pPr indent="0"/>
            <a:r>
              <a:rPr lang="en-US" sz="4200">
                <a:latin typeface="Calibri" panose="020F0502020204030204"/>
              </a:rPr>
              <a:t>Inheritance</a:t>
            </a:r>
            <a:endParaRPr lang="en-US" sz="4200">
              <a:latin typeface="Calibri" panose="020F0502020204030204"/>
            </a:endParaRPr>
          </a:p>
        </p:txBody>
      </p:sp>
      <p:sp>
        <p:nvSpPr>
          <p:cNvPr id="3" name="Rectangles 2"/>
          <p:cNvSpPr/>
          <p:nvPr/>
        </p:nvSpPr>
        <p:spPr>
          <a:xfrm>
            <a:off x="908304" y="1484376"/>
            <a:ext cx="10393680" cy="4495800"/>
          </a:xfrm>
          <a:prstGeom prst="rect">
            <a:avLst/>
          </a:prstGeom>
        </p:spPr>
        <p:txBody>
          <a:bodyPr lIns="0" tIns="0" rIns="0" bIns="0">
            <a:noAutofit/>
          </a:bodyPr>
          <a:p>
            <a:pPr marL="266700" indent="-266700">
              <a:spcAft>
                <a:spcPts val="1050"/>
              </a:spcAft>
            </a:pPr>
            <a:r>
              <a:rPr lang="en-US" sz="2600" b="1">
                <a:solidFill>
                  <a:srgbClr val="016DC0"/>
                </a:solidFill>
                <a:latin typeface="Calibri" panose="020F0502020204030204"/>
              </a:rPr>
              <a:t>Abstract Class</a:t>
            </a:r>
            <a:endParaRPr lang="en-US" sz="2600" b="1">
              <a:solidFill>
                <a:srgbClr val="016DC0"/>
              </a:solidFill>
              <a:latin typeface="Calibri" panose="020F0502020204030204"/>
            </a:endParaRPr>
          </a:p>
          <a:p>
            <a:pPr marL="266700" indent="-266700">
              <a:spcAft>
                <a:spcPts val="1050"/>
              </a:spcAft>
            </a:pPr>
            <a:r>
              <a:rPr lang="en-US" sz="2600">
                <a:latin typeface="Calibri" panose="020F0502020204030204"/>
              </a:rPr>
              <a:t>•An Abstract class is never intended to be instantiated directly.</a:t>
            </a:r>
            <a:endParaRPr lang="en-US" sz="2600">
              <a:latin typeface="Calibri" panose="020F0502020204030204"/>
            </a:endParaRPr>
          </a:p>
          <a:p>
            <a:pPr marL="266700" indent="-266700">
              <a:lnSpc>
                <a:spcPts val="2690"/>
              </a:lnSpc>
              <a:spcAft>
                <a:spcPts val="420"/>
              </a:spcAft>
            </a:pPr>
            <a:r>
              <a:rPr lang="en-US" sz="2600">
                <a:latin typeface="Calibri" panose="020F0502020204030204"/>
              </a:rPr>
              <a:t>•This class must contain at least one </a:t>
            </a:r>
            <a:r>
              <a:rPr lang="en-US" sz="2700" i="1">
                <a:latin typeface="Calibri" panose="020F0502020204030204"/>
              </a:rPr>
              <a:t>abstract method,</a:t>
            </a:r>
            <a:r>
              <a:rPr lang="en-US" sz="2600">
                <a:latin typeface="Calibri" panose="020F0502020204030204"/>
              </a:rPr>
              <a:t> which is marked by the keyword or modifier </a:t>
            </a:r>
            <a:r>
              <a:rPr lang="en-US" sz="2700" i="1">
                <a:latin typeface="Calibri" panose="020F0502020204030204"/>
              </a:rPr>
              <a:t>abstract</a:t>
            </a:r>
            <a:r>
              <a:rPr lang="en-US" sz="2600">
                <a:latin typeface="Calibri" panose="020F0502020204030204"/>
              </a:rPr>
              <a:t> in the class definition.</a:t>
            </a:r>
            <a:endParaRPr lang="en-US" sz="2600">
              <a:latin typeface="Calibri" panose="020F0502020204030204"/>
            </a:endParaRPr>
          </a:p>
          <a:p>
            <a:pPr marL="266700" indent="-266700">
              <a:lnSpc>
                <a:spcPts val="2690"/>
              </a:lnSpc>
              <a:spcAft>
                <a:spcPts val="420"/>
              </a:spcAft>
            </a:pPr>
            <a:r>
              <a:rPr lang="en-US" sz="2600">
                <a:latin typeface="Calibri" panose="020F0502020204030204"/>
              </a:rPr>
              <a:t>•The Abstract classes are typically used to define a base class in the </a:t>
            </a:r>
            <a:r>
              <a:rPr lang="en-US" sz="2700" i="1">
                <a:latin typeface="Calibri" panose="020F0502020204030204"/>
              </a:rPr>
              <a:t>class hierarchy</a:t>
            </a:r>
            <a:endParaRPr lang="en-US" sz="2700" i="1">
              <a:latin typeface="Calibri" panose="020F0502020204030204"/>
            </a:endParaRPr>
          </a:p>
          <a:p>
            <a:pPr marL="266700" indent="-266700">
              <a:spcAft>
                <a:spcPts val="1050"/>
              </a:spcAft>
            </a:pPr>
            <a:r>
              <a:rPr lang="en-US" sz="2600" b="1">
                <a:solidFill>
                  <a:srgbClr val="016DC0"/>
                </a:solidFill>
                <a:latin typeface="Calibri" panose="020F0502020204030204"/>
              </a:rPr>
              <a:t>Abstract Method</a:t>
            </a:r>
            <a:endParaRPr lang="en-US" sz="2600" b="1">
              <a:solidFill>
                <a:srgbClr val="016DC0"/>
              </a:solidFill>
              <a:latin typeface="Calibri" panose="020F0502020204030204"/>
            </a:endParaRPr>
          </a:p>
          <a:p>
            <a:pPr marL="266700" indent="-266700">
              <a:lnSpc>
                <a:spcPts val="2690"/>
              </a:lnSpc>
              <a:spcAft>
                <a:spcPts val="420"/>
              </a:spcAft>
            </a:pPr>
            <a:r>
              <a:rPr lang="en-US" sz="2600">
                <a:latin typeface="Calibri" panose="020F0502020204030204"/>
              </a:rPr>
              <a:t>•A method which is declared abstract, has no "body" and declared inside the abstract class only.</a:t>
            </a:r>
            <a:endParaRPr lang="en-US" sz="2600">
              <a:latin typeface="Calibri" panose="020F0502020204030204"/>
            </a:endParaRPr>
          </a:p>
          <a:p>
            <a:pPr marL="266700" indent="-266700">
              <a:lnSpc>
                <a:spcPts val="2690"/>
              </a:lnSpc>
            </a:pPr>
            <a:r>
              <a:rPr lang="en-US" sz="2600">
                <a:latin typeface="Calibri" panose="020F0502020204030204"/>
              </a:rPr>
              <a:t>• An abstract method must be implemented in all non-abstract classes using the override keyword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2459736" cy="423672"/>
          </a:xfrm>
          <a:prstGeom prst="rect">
            <a:avLst/>
          </a:prstGeom>
        </p:spPr>
        <p:txBody>
          <a:bodyPr wrap="none" lIns="0" tIns="0" rIns="0" bIns="0">
            <a:noAutofit/>
          </a:bodyPr>
          <a:p>
            <a:pPr indent="0"/>
            <a:r>
              <a:rPr lang="en-US" sz="4200">
                <a:latin typeface="Calibri" panose="020F0502020204030204"/>
              </a:rPr>
              <a:t>References</a:t>
            </a:r>
            <a:endParaRPr lang="en-US" sz="4200">
              <a:latin typeface="Calibri" panose="020F0502020204030204"/>
            </a:endParaRPr>
          </a:p>
        </p:txBody>
      </p:sp>
      <p:sp>
        <p:nvSpPr>
          <p:cNvPr id="3" name="Rectangles 2"/>
          <p:cNvSpPr/>
          <p:nvPr/>
        </p:nvSpPr>
        <p:spPr>
          <a:xfrm>
            <a:off x="835152" y="1908048"/>
            <a:ext cx="9899904" cy="1240536"/>
          </a:xfrm>
          <a:prstGeom prst="rect">
            <a:avLst/>
          </a:prstGeom>
        </p:spPr>
        <p:txBody>
          <a:bodyPr lIns="0" tIns="0" rIns="0" bIns="0">
            <a:noAutofit/>
          </a:bodyPr>
          <a:p>
            <a:pPr marL="635000" indent="-635000">
              <a:lnSpc>
                <a:spcPts val="3000"/>
              </a:lnSpc>
              <a:spcAft>
                <a:spcPts val="630"/>
              </a:spcAft>
            </a:pPr>
            <a:r>
              <a:rPr lang="en-US" sz="2600">
                <a:latin typeface="Calibri" panose="020F0502020204030204"/>
              </a:rPr>
              <a:t>1.    C# 8.0 and .NET Core 3.0 - Modern Cross-Platform Development Fourth Edition by MarkJ. Price</a:t>
            </a:r>
            <a:endParaRPr lang="en-US" sz="2600">
              <a:latin typeface="Calibri" panose="020F0502020204030204"/>
            </a:endParaRPr>
          </a:p>
          <a:p>
            <a:pPr indent="0" algn="just"/>
            <a:r>
              <a:rPr lang="en-US" sz="2600">
                <a:latin typeface="Calibri" panose="020F0502020204030204"/>
              </a:rPr>
              <a:t>2.    </a:t>
            </a:r>
            <a:r>
              <a:rPr lang="en-US" sz="2600" u="sng">
                <a:solidFill>
                  <a:srgbClr val="016DC0"/>
                </a:solidFill>
                <a:latin typeface="Calibri" panose="020F0502020204030204"/>
                <a:hlinkClick r:id="rId1"/>
              </a:rPr>
              <a:t>https://www.geeksforgeeks.org</a:t>
            </a:r>
            <a:endParaRPr lang="en-US" sz="2600" u="sng">
              <a:solidFill>
                <a:srgbClr val="016DC0"/>
              </a:solidFill>
              <a:latin typeface="Calibri" panose="020F0502020204030204"/>
              <a:hlinkClick r:id="rId1"/>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18</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724400" y="1606296"/>
            <a:ext cx="2660904" cy="499872"/>
          </a:xfrm>
          <a:prstGeom prst="rect">
            <a:avLst/>
          </a:prstGeom>
        </p:spPr>
        <p:txBody>
          <a:bodyPr wrap="none" lIns="0" tIns="0" rIns="0" bIns="0">
            <a:noAutofit/>
          </a:bodyPr>
          <a:p>
            <a:pPr indent="0" algn="ctr">
              <a:spcAft>
                <a:spcPts val="5460"/>
              </a:spcAft>
            </a:pPr>
            <a:r>
              <a:rPr lang="en-US" sz="5300" b="1" spc="-50">
                <a:solidFill>
                  <a:srgbClr val="BF0000"/>
                </a:solidFill>
                <a:latin typeface="Calibri" panose="020F0502020204030204"/>
              </a:rPr>
              <a:t>Session-5</a:t>
            </a:r>
            <a:endParaRPr lang="en-US" sz="5300" b="1" spc="-50">
              <a:solidFill>
                <a:srgbClr val="BF0000"/>
              </a:solidFill>
              <a:latin typeface="Calibri" panose="020F0502020204030204"/>
            </a:endParaRPr>
          </a:p>
        </p:txBody>
      </p:sp>
      <p:sp>
        <p:nvSpPr>
          <p:cNvPr id="3" name="Rectangles 2"/>
          <p:cNvSpPr/>
          <p:nvPr/>
        </p:nvSpPr>
        <p:spPr>
          <a:xfrm>
            <a:off x="2697480" y="3072384"/>
            <a:ext cx="6757416" cy="1371600"/>
          </a:xfrm>
          <a:prstGeom prst="rect">
            <a:avLst/>
          </a:prstGeom>
        </p:spPr>
        <p:txBody>
          <a:bodyPr lIns="0" tIns="0" rIns="0" bIns="0">
            <a:noAutofit/>
          </a:bodyPr>
          <a:p>
            <a:pPr indent="0" algn="ctr">
              <a:spcBef>
                <a:spcPts val="5460"/>
              </a:spcBef>
              <a:spcAft>
                <a:spcPts val="1260"/>
              </a:spcAft>
            </a:pPr>
            <a:r>
              <a:rPr lang="en-US" sz="5300" b="1" spc="-50">
                <a:latin typeface="Calibri" panose="020F0502020204030204"/>
              </a:rPr>
              <a:t>Interfaces and Operator</a:t>
            </a:r>
            <a:endParaRPr lang="en-US" sz="5300" b="1" spc="-50">
              <a:latin typeface="Calibri" panose="020F0502020204030204"/>
            </a:endParaRPr>
          </a:p>
          <a:p>
            <a:pPr indent="0" algn="ctr"/>
            <a:r>
              <a:rPr lang="en-US" sz="5300" b="1" spc="-50">
                <a:latin typeface="Calibri" panose="020F0502020204030204"/>
              </a:rPr>
              <a:t>Overloading</a:t>
            </a:r>
            <a:endParaRPr lang="en-US" sz="5300" b="1" spc="-5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32688" y="832104"/>
            <a:ext cx="4846320" cy="3468624"/>
          </a:xfrm>
          <a:prstGeom prst="rect">
            <a:avLst/>
          </a:prstGeom>
        </p:spPr>
        <p:txBody>
          <a:bodyPr lIns="0" tIns="0" rIns="0" bIns="0">
            <a:noAutofit/>
          </a:bodyPr>
          <a:p>
            <a:pPr indent="0">
              <a:spcAft>
                <a:spcPts val="1470"/>
              </a:spcAft>
            </a:pPr>
            <a:r>
              <a:rPr lang="en-US" sz="4300">
                <a:latin typeface="Calibri" panose="020F0502020204030204"/>
              </a:rPr>
              <a:t>Contents</a:t>
            </a:r>
            <a:endParaRPr lang="en-US" sz="4300">
              <a:latin typeface="Calibri" panose="020F0502020204030204"/>
            </a:endParaRPr>
          </a:p>
          <a:p>
            <a:pPr indent="0">
              <a:spcAft>
                <a:spcPts val="840"/>
              </a:spcAft>
            </a:pPr>
            <a:r>
              <a:rPr lang="en-US" sz="2600">
                <a:latin typeface="Calibri" panose="020F0502020204030204"/>
              </a:rPr>
              <a:t>• Interfaces</a:t>
            </a:r>
            <a:endParaRPr lang="en-US" sz="2600">
              <a:latin typeface="Calibri" panose="020F0502020204030204"/>
            </a:endParaRPr>
          </a:p>
          <a:p>
            <a:pPr marL="511810" indent="0" algn="just">
              <a:lnSpc>
                <a:spcPts val="3070"/>
              </a:lnSpc>
            </a:pPr>
            <a:r>
              <a:rPr lang="en-US" sz="2300">
                <a:latin typeface="Calibri" panose="020F0502020204030204"/>
              </a:rPr>
              <a:t>•    Implementing interfaces</a:t>
            </a:r>
            <a:endParaRPr lang="en-US" sz="2300">
              <a:latin typeface="Calibri" panose="020F0502020204030204"/>
            </a:endParaRPr>
          </a:p>
          <a:p>
            <a:pPr marL="511810" indent="0" algn="just">
              <a:lnSpc>
                <a:spcPts val="3070"/>
              </a:lnSpc>
            </a:pPr>
            <a:r>
              <a:rPr lang="en-US" sz="2300">
                <a:latin typeface="Calibri" panose="020F0502020204030204"/>
              </a:rPr>
              <a:t>•    Explicitly implementing interfaces</a:t>
            </a:r>
            <a:endParaRPr lang="en-US" sz="2300">
              <a:latin typeface="Calibri" panose="020F0502020204030204"/>
            </a:endParaRPr>
          </a:p>
          <a:p>
            <a:pPr marL="511810" indent="0" algn="just">
              <a:lnSpc>
                <a:spcPts val="3070"/>
              </a:lnSpc>
            </a:pPr>
            <a:r>
              <a:rPr lang="en-US" sz="2300">
                <a:latin typeface="Calibri" panose="020F0502020204030204"/>
              </a:rPr>
              <a:t>•    Inheritance in interfaces</a:t>
            </a:r>
            <a:endParaRPr lang="en-US" sz="2300">
              <a:latin typeface="Calibri" panose="020F0502020204030204"/>
            </a:endParaRPr>
          </a:p>
          <a:p>
            <a:pPr marL="511810" indent="0" algn="just">
              <a:lnSpc>
                <a:spcPts val="3070"/>
              </a:lnSpc>
            </a:pPr>
            <a:r>
              <a:rPr lang="en-US" sz="2300">
                <a:latin typeface="Calibri" panose="020F0502020204030204"/>
              </a:rPr>
              <a:t>•    Default interfaces methods</a:t>
            </a:r>
            <a:endParaRPr lang="en-US" sz="2300">
              <a:latin typeface="Calibri" panose="020F0502020204030204"/>
            </a:endParaRPr>
          </a:p>
          <a:p>
            <a:pPr marL="511810" indent="0" algn="just">
              <a:lnSpc>
                <a:spcPts val="3070"/>
              </a:lnSpc>
              <a:spcAft>
                <a:spcPts val="420"/>
              </a:spcAft>
            </a:pPr>
            <a:r>
              <a:rPr lang="en-US" sz="2300">
                <a:latin typeface="Calibri" panose="020F0502020204030204"/>
              </a:rPr>
              <a:t>•    IDisposable and IComparable</a:t>
            </a:r>
            <a:endParaRPr lang="en-US" sz="2300">
              <a:latin typeface="Calibri" panose="020F0502020204030204"/>
            </a:endParaRPr>
          </a:p>
          <a:p>
            <a:pPr indent="0"/>
            <a:r>
              <a:rPr lang="en-US" sz="2600">
                <a:latin typeface="Calibri" panose="020F0502020204030204"/>
              </a:rPr>
              <a:t>•Operator Overloading</a:t>
            </a:r>
            <a:endParaRPr lang="en-US" sz="2600">
              <a:latin typeface="Calibri" panose="020F0502020204030204"/>
            </a:endParaRPr>
          </a:p>
        </p:txBody>
      </p:sp>
      <p:sp>
        <p:nvSpPr>
          <p:cNvPr id="3" name="Rectangles 2"/>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4" name="Rectangles 3"/>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5008"/>
            <a:ext cx="1987296" cy="423672"/>
          </a:xfrm>
          <a:prstGeom prst="rect">
            <a:avLst/>
          </a:prstGeom>
        </p:spPr>
        <p:txBody>
          <a:bodyPr wrap="none" lIns="0" tIns="0" rIns="0" bIns="0">
            <a:noAutofit/>
          </a:bodyPr>
          <a:p>
            <a:pPr indent="0"/>
            <a:r>
              <a:rPr lang="en-US" sz="4200">
                <a:latin typeface="Calibri" panose="020F0502020204030204"/>
              </a:rPr>
              <a:t>Interface</a:t>
            </a:r>
            <a:endParaRPr lang="en-US" sz="4200">
              <a:latin typeface="Calibri" panose="020F0502020204030204"/>
            </a:endParaRPr>
          </a:p>
        </p:txBody>
      </p:sp>
      <p:sp>
        <p:nvSpPr>
          <p:cNvPr id="3" name="Rectangles 2"/>
          <p:cNvSpPr/>
          <p:nvPr/>
        </p:nvSpPr>
        <p:spPr>
          <a:xfrm>
            <a:off x="984504" y="1569720"/>
            <a:ext cx="10256520" cy="3895344"/>
          </a:xfrm>
          <a:prstGeom prst="rect">
            <a:avLst/>
          </a:prstGeom>
        </p:spPr>
        <p:txBody>
          <a:bodyPr lIns="0" tIns="0" rIns="0" bIns="0">
            <a:noAutofit/>
          </a:bodyPr>
          <a:p>
            <a:pPr marL="190500" indent="-190500" algn="just">
              <a:lnSpc>
                <a:spcPts val="2495"/>
              </a:lnSpc>
              <a:spcAft>
                <a:spcPts val="630"/>
              </a:spcAft>
            </a:pPr>
            <a:r>
              <a:rPr lang="en-US" sz="2600">
                <a:latin typeface="Calibri" panose="020F0502020204030204"/>
              </a:rPr>
              <a:t>•It is like abstract class because </a:t>
            </a:r>
            <a:r>
              <a:rPr lang="en-US" sz="2600">
                <a:solidFill>
                  <a:srgbClr val="FC0000"/>
                </a:solidFill>
                <a:latin typeface="Calibri" panose="020F0502020204030204"/>
              </a:rPr>
              <a:t>all the methods </a:t>
            </a:r>
            <a:r>
              <a:rPr lang="en-US" sz="2600">
                <a:latin typeface="Calibri" panose="020F0502020204030204"/>
              </a:rPr>
              <a:t>which are </a:t>
            </a:r>
            <a:r>
              <a:rPr lang="en-US" sz="2600">
                <a:solidFill>
                  <a:srgbClr val="FC0000"/>
                </a:solidFill>
                <a:latin typeface="Calibri" panose="020F0502020204030204"/>
              </a:rPr>
              <a:t>declared </a:t>
            </a:r>
            <a:r>
              <a:rPr lang="en-US" sz="2600">
                <a:latin typeface="Calibri" panose="020F0502020204030204"/>
              </a:rPr>
              <a:t>inside the interface are </a:t>
            </a:r>
            <a:r>
              <a:rPr lang="en-US" sz="2600">
                <a:solidFill>
                  <a:srgbClr val="FC0000"/>
                </a:solidFill>
                <a:latin typeface="Calibri" panose="020F0502020204030204"/>
              </a:rPr>
              <a:t>abstract methods. </a:t>
            </a:r>
            <a:r>
              <a:rPr lang="en-US" sz="2600">
                <a:latin typeface="Calibri" panose="020F0502020204030204"/>
              </a:rPr>
              <a:t>It cannot have method body but in C# 8.0 this feature has also been implemented using </a:t>
            </a:r>
            <a:r>
              <a:rPr lang="en-US" sz="2600">
                <a:solidFill>
                  <a:srgbClr val="FC0000"/>
                </a:solidFill>
                <a:latin typeface="Calibri" panose="020F0502020204030204"/>
              </a:rPr>
              <a:t>Default interface methods.</a:t>
            </a:r>
            <a:endParaRPr lang="en-US" sz="2600">
              <a:solidFill>
                <a:srgbClr val="FC0000"/>
              </a:solidFill>
              <a:latin typeface="Calibri" panose="020F0502020204030204"/>
            </a:endParaRPr>
          </a:p>
          <a:p>
            <a:pPr marL="190500" indent="-190500" algn="just">
              <a:spcAft>
                <a:spcPts val="840"/>
              </a:spcAft>
            </a:pPr>
            <a:r>
              <a:rPr lang="en-US" sz="2600">
                <a:latin typeface="Calibri" panose="020F0502020204030204"/>
              </a:rPr>
              <a:t>•They cannot be instantiated.</a:t>
            </a:r>
            <a:endParaRPr lang="en-US" sz="2600">
              <a:latin typeface="Calibri" panose="020F0502020204030204"/>
            </a:endParaRPr>
          </a:p>
          <a:p>
            <a:pPr marL="190500" indent="-190500" algn="just">
              <a:lnSpc>
                <a:spcPts val="2470"/>
              </a:lnSpc>
              <a:spcAft>
                <a:spcPts val="630"/>
              </a:spcAft>
            </a:pPr>
            <a:r>
              <a:rPr lang="en-US" sz="2600">
                <a:latin typeface="Calibri" panose="020F0502020204030204"/>
              </a:rPr>
              <a:t>•It is used </a:t>
            </a:r>
            <a:r>
              <a:rPr lang="en-US" sz="2700" i="1">
                <a:solidFill>
                  <a:srgbClr val="FC0000"/>
                </a:solidFill>
                <a:latin typeface="Calibri" panose="020F0502020204030204"/>
              </a:rPr>
              <a:t>to achieve multiple inheritance</a:t>
            </a:r>
            <a:r>
              <a:rPr lang="en-US" sz="2600">
                <a:solidFill>
                  <a:srgbClr val="FC0000"/>
                </a:solidFill>
                <a:latin typeface="Calibri" panose="020F0502020204030204"/>
              </a:rPr>
              <a:t> </a:t>
            </a:r>
            <a:r>
              <a:rPr lang="en-US" sz="2600">
                <a:latin typeface="Calibri" panose="020F0502020204030204"/>
              </a:rPr>
              <a:t>which can't be achieved by class. It is used </a:t>
            </a:r>
            <a:r>
              <a:rPr lang="en-US" sz="2700" i="1">
                <a:latin typeface="Calibri" panose="020F0502020204030204"/>
              </a:rPr>
              <a:t>to achieve fully abstraction</a:t>
            </a:r>
            <a:r>
              <a:rPr lang="en-US" sz="2600">
                <a:latin typeface="Calibri" panose="020F0502020204030204"/>
              </a:rPr>
              <a:t> because it cannot have method body.</a:t>
            </a:r>
            <a:endParaRPr lang="en-US" sz="2600">
              <a:latin typeface="Calibri" panose="020F0502020204030204"/>
            </a:endParaRPr>
          </a:p>
          <a:p>
            <a:pPr marL="190500" indent="-190500" algn="just">
              <a:lnSpc>
                <a:spcPts val="2470"/>
              </a:lnSpc>
            </a:pPr>
            <a:r>
              <a:rPr lang="en-US" sz="2600">
                <a:latin typeface="Calibri" panose="020F0502020204030204"/>
              </a:rPr>
              <a:t>•Its </a:t>
            </a:r>
            <a:r>
              <a:rPr lang="en-US" sz="2600">
                <a:solidFill>
                  <a:srgbClr val="FC0000"/>
                </a:solidFill>
                <a:highlight>
                  <a:srgbClr val="FFFF00"/>
                </a:highlight>
                <a:latin typeface="Calibri" panose="020F0502020204030204"/>
              </a:rPr>
              <a:t>implementation </a:t>
            </a:r>
            <a:r>
              <a:rPr lang="en-US" sz="2600">
                <a:highlight>
                  <a:srgbClr val="FFFF00"/>
                </a:highlight>
                <a:latin typeface="Calibri" panose="020F0502020204030204"/>
              </a:rPr>
              <a:t>must be provided by </a:t>
            </a:r>
            <a:r>
              <a:rPr lang="en-US" sz="2600">
                <a:solidFill>
                  <a:srgbClr val="FC0000"/>
                </a:solidFill>
                <a:highlight>
                  <a:srgbClr val="FFFF00"/>
                </a:highlight>
                <a:latin typeface="Calibri" panose="020F0502020204030204"/>
              </a:rPr>
              <a:t>class </a:t>
            </a:r>
            <a:r>
              <a:rPr lang="en-US" sz="2600">
                <a:highlight>
                  <a:srgbClr val="FFFF00"/>
                </a:highlight>
                <a:latin typeface="Calibri" panose="020F0502020204030204"/>
              </a:rPr>
              <a:t>or </a:t>
            </a:r>
            <a:r>
              <a:rPr lang="en-US" sz="2600">
                <a:solidFill>
                  <a:srgbClr val="FC0000"/>
                </a:solidFill>
                <a:highlight>
                  <a:srgbClr val="FFFF00"/>
                </a:highlight>
                <a:latin typeface="Calibri" panose="020F0502020204030204"/>
              </a:rPr>
              <a:t>struct</a:t>
            </a:r>
            <a:r>
              <a:rPr lang="en-US" sz="2600">
                <a:solidFill>
                  <a:srgbClr val="FC0000"/>
                </a:solidFill>
                <a:latin typeface="Calibri" panose="020F0502020204030204"/>
              </a:rPr>
              <a:t>. </a:t>
            </a:r>
            <a:r>
              <a:rPr lang="en-US" sz="2600">
                <a:latin typeface="Calibri" panose="020F0502020204030204"/>
              </a:rPr>
              <a:t>The class or struct which implements the interface, </a:t>
            </a:r>
            <a:r>
              <a:rPr lang="en-US" sz="2600">
                <a:solidFill>
                  <a:srgbClr val="FC0000"/>
                </a:solidFill>
                <a:latin typeface="Calibri" panose="020F0502020204030204"/>
              </a:rPr>
              <a:t>must provide </a:t>
            </a:r>
            <a:r>
              <a:rPr lang="en-US" sz="2600">
                <a:latin typeface="Calibri" panose="020F0502020204030204"/>
              </a:rPr>
              <a:t>the </a:t>
            </a:r>
            <a:r>
              <a:rPr lang="en-US" sz="2600">
                <a:solidFill>
                  <a:srgbClr val="FC0000"/>
                </a:solidFill>
                <a:latin typeface="Calibri" panose="020F0502020204030204"/>
              </a:rPr>
              <a:t>implementation </a:t>
            </a:r>
            <a:r>
              <a:rPr lang="en-US" sz="2600">
                <a:latin typeface="Calibri" panose="020F0502020204030204"/>
              </a:rPr>
              <a:t>of </a:t>
            </a:r>
            <a:r>
              <a:rPr lang="en-US" sz="2600">
                <a:solidFill>
                  <a:srgbClr val="FC0000"/>
                </a:solidFill>
                <a:latin typeface="Calibri" panose="020F0502020204030204"/>
              </a:rPr>
              <a:t>all the methods </a:t>
            </a:r>
            <a:r>
              <a:rPr lang="en-US" sz="2600">
                <a:latin typeface="Calibri" panose="020F0502020204030204"/>
              </a:rPr>
              <a:t>declared </a:t>
            </a:r>
            <a:r>
              <a:rPr lang="en-US" sz="2600">
                <a:solidFill>
                  <a:srgbClr val="FC0000"/>
                </a:solidFill>
                <a:latin typeface="Calibri" panose="020F0502020204030204"/>
              </a:rPr>
              <a:t>inside </a:t>
            </a:r>
            <a:r>
              <a:rPr lang="en-US" sz="2600">
                <a:latin typeface="Calibri" panose="020F0502020204030204"/>
              </a:rPr>
              <a:t>the </a:t>
            </a:r>
            <a:r>
              <a:rPr lang="en-US" sz="2600">
                <a:solidFill>
                  <a:srgbClr val="FC0000"/>
                </a:solidFill>
                <a:latin typeface="Calibri" panose="020F0502020204030204"/>
              </a:rPr>
              <a:t>interface.</a:t>
            </a:r>
            <a:endParaRPr lang="en-US" sz="2600">
              <a:solidFill>
                <a:srgbClr val="FC0000"/>
              </a:solidFill>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3112"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5008"/>
            <a:ext cx="1987296" cy="423672"/>
          </a:xfrm>
          <a:prstGeom prst="rect">
            <a:avLst/>
          </a:prstGeom>
        </p:spPr>
        <p:txBody>
          <a:bodyPr wrap="none" lIns="0" tIns="0" rIns="0" bIns="0">
            <a:noAutofit/>
          </a:bodyPr>
          <a:p>
            <a:pPr indent="0"/>
            <a:r>
              <a:rPr lang="en-US" sz="4200">
                <a:latin typeface="Calibri" panose="020F0502020204030204"/>
              </a:rPr>
              <a:t>Interface</a:t>
            </a:r>
            <a:endParaRPr lang="en-US" sz="4200">
              <a:latin typeface="Calibri" panose="020F0502020204030204"/>
            </a:endParaRPr>
          </a:p>
        </p:txBody>
      </p:sp>
      <p:sp>
        <p:nvSpPr>
          <p:cNvPr id="3" name="Rectangles 2"/>
          <p:cNvSpPr/>
          <p:nvPr/>
        </p:nvSpPr>
        <p:spPr>
          <a:xfrm>
            <a:off x="987552" y="1645920"/>
            <a:ext cx="3867912" cy="2950464"/>
          </a:xfrm>
          <a:prstGeom prst="rect">
            <a:avLst/>
          </a:prstGeom>
        </p:spPr>
        <p:txBody>
          <a:bodyPr lIns="0" tIns="0" rIns="0" bIns="0">
            <a:noAutofit/>
          </a:bodyPr>
          <a:p>
            <a:pPr marL="190500" indent="-190500">
              <a:lnSpc>
                <a:spcPts val="3430"/>
              </a:lnSpc>
            </a:pPr>
            <a:r>
              <a:rPr lang="en-US" sz="2200" spc="150">
                <a:latin typeface="Impact" panose="020B0806030902050204"/>
              </a:rPr>
              <a:t>•Interface methods are </a:t>
            </a:r>
            <a:r>
              <a:rPr lang="en-US" sz="2200" spc="150">
                <a:solidFill>
                  <a:srgbClr val="FC0000"/>
                </a:solidFill>
                <a:latin typeface="Impact" panose="020B0806030902050204"/>
              </a:rPr>
              <a:t>public </a:t>
            </a:r>
            <a:r>
              <a:rPr lang="en-US" sz="2200" spc="150">
                <a:latin typeface="Impact" panose="020B0806030902050204"/>
              </a:rPr>
              <a:t>and </a:t>
            </a:r>
            <a:r>
              <a:rPr lang="en-US" sz="2200" spc="150">
                <a:solidFill>
                  <a:srgbClr val="FC0000"/>
                </a:solidFill>
                <a:latin typeface="Impact" panose="020B0806030902050204"/>
              </a:rPr>
              <a:t>abstract </a:t>
            </a:r>
            <a:r>
              <a:rPr lang="en-US" sz="2200" spc="150">
                <a:latin typeface="Impact" panose="020B0806030902050204"/>
              </a:rPr>
              <a:t>by default. You </a:t>
            </a:r>
            <a:r>
              <a:rPr lang="en-US" sz="2200" spc="150">
                <a:solidFill>
                  <a:srgbClr val="FC0000"/>
                </a:solidFill>
                <a:latin typeface="Impact" panose="020B0806030902050204"/>
              </a:rPr>
              <a:t>cannot explicitly </a:t>
            </a:r>
            <a:r>
              <a:rPr lang="en-US" sz="2200" spc="150">
                <a:latin typeface="Impact" panose="020B0806030902050204"/>
              </a:rPr>
              <a:t>use public and abstract keywords for an interface method.</a:t>
            </a:r>
            <a:endParaRPr lang="en-US" sz="2200" spc="150">
              <a:latin typeface="Impact" panose="020B0806030902050204"/>
            </a:endParaRPr>
          </a:p>
        </p:txBody>
      </p:sp>
      <p:sp>
        <p:nvSpPr>
          <p:cNvPr id="4" name="Rectangles 3"/>
          <p:cNvSpPr/>
          <p:nvPr/>
        </p:nvSpPr>
        <p:spPr>
          <a:xfrm>
            <a:off x="5269992" y="1560576"/>
            <a:ext cx="5821680" cy="2819400"/>
          </a:xfrm>
          <a:prstGeom prst="rect">
            <a:avLst/>
          </a:prstGeom>
        </p:spPr>
        <p:txBody>
          <a:bodyPr lIns="0" tIns="0" rIns="0" bIns="0">
            <a:noAutofit/>
          </a:bodyPr>
          <a:p>
            <a:pPr indent="0">
              <a:lnSpc>
                <a:spcPts val="2545"/>
              </a:lnSpc>
            </a:pPr>
            <a:r>
              <a:rPr lang="en-US" sz="1800" spc="-50">
                <a:solidFill>
                  <a:srgbClr val="130ECE"/>
                </a:solidFill>
                <a:latin typeface="Consolas" panose="020B0609020204030204"/>
              </a:rPr>
              <a:t>namespace </a:t>
            </a:r>
            <a:r>
              <a:rPr lang="en-US" sz="1800" spc="-50">
                <a:latin typeface="Consolas" panose="020B0609020204030204"/>
              </a:rPr>
              <a:t>FirstConsoleApp</a:t>
            </a:r>
            <a:endParaRPr lang="en-US" sz="1800" spc="-50">
              <a:latin typeface="Consolas" panose="020B0609020204030204"/>
            </a:endParaRPr>
          </a:p>
          <a:p>
            <a:pPr indent="0">
              <a:lnSpc>
                <a:spcPts val="2545"/>
              </a:lnSpc>
            </a:pPr>
            <a:r>
              <a:rPr lang="en-US" sz="2600">
                <a:latin typeface="Calibri" panose="020F0502020204030204"/>
              </a:rPr>
              <a:t>{</a:t>
            </a:r>
            <a:endParaRPr lang="en-US" sz="2600">
              <a:latin typeface="Calibri" panose="020F0502020204030204"/>
            </a:endParaRPr>
          </a:p>
          <a:p>
            <a:pPr indent="0">
              <a:spcAft>
                <a:spcPts val="210"/>
              </a:spcAft>
            </a:pPr>
            <a:r>
              <a:rPr lang="en-US" sz="1200" spc="-50">
                <a:solidFill>
                  <a:srgbClr val="A6A4A6"/>
                </a:solidFill>
                <a:latin typeface="Calibri" panose="020F0502020204030204"/>
              </a:rPr>
              <a:t>2 references</a:t>
            </a:r>
            <a:endParaRPr lang="en-US" sz="1200" spc="-50">
              <a:solidFill>
                <a:srgbClr val="A6A4A6"/>
              </a:solidFill>
              <a:latin typeface="Calibri" panose="020F0502020204030204"/>
            </a:endParaRPr>
          </a:p>
          <a:p>
            <a:pPr indent="0">
              <a:lnSpc>
                <a:spcPts val="2640"/>
              </a:lnSpc>
            </a:pPr>
            <a:r>
              <a:rPr lang="en-US" sz="1800" spc="-50">
                <a:solidFill>
                  <a:srgbClr val="130ECE"/>
                </a:solidFill>
                <a:latin typeface="Consolas" panose="020B0609020204030204"/>
              </a:rPr>
              <a:t>internal interface </a:t>
            </a:r>
            <a:r>
              <a:rPr lang="en-US" sz="1800" spc="-50">
                <a:solidFill>
                  <a:srgbClr val="408EA2"/>
                </a:solidFill>
                <a:latin typeface="Consolas" panose="020B0609020204030204"/>
              </a:rPr>
              <a:t>ICalculate</a:t>
            </a:r>
            <a:endParaRPr lang="en-US" sz="1800" spc="-50">
              <a:solidFill>
                <a:srgbClr val="408EA2"/>
              </a:solidFill>
              <a:latin typeface="Consolas" panose="020B0609020204030204"/>
            </a:endParaRPr>
          </a:p>
          <a:p>
            <a:pPr indent="0">
              <a:lnSpc>
                <a:spcPts val="2640"/>
              </a:lnSpc>
            </a:pPr>
            <a:r>
              <a:rPr lang="en-US" sz="2600">
                <a:solidFill>
                  <a:srgbClr val="332F38"/>
                </a:solidFill>
                <a:latin typeface="Calibri" panose="020F0502020204030204"/>
              </a:rPr>
              <a:t>{</a:t>
            </a:r>
            <a:endParaRPr lang="en-US" sz="2600">
              <a:solidFill>
                <a:srgbClr val="332F38"/>
              </a:solidFill>
              <a:latin typeface="Calibri" panose="020F0502020204030204"/>
            </a:endParaRPr>
          </a:p>
          <a:p>
            <a:pPr indent="0">
              <a:spcAft>
                <a:spcPts val="210"/>
              </a:spcAft>
            </a:pPr>
            <a:r>
              <a:rPr lang="en-US" sz="1200" spc="-50">
                <a:solidFill>
                  <a:srgbClr val="A6A4A6"/>
                </a:solidFill>
                <a:latin typeface="Calibri" panose="020F0502020204030204"/>
              </a:rPr>
              <a:t>2 references</a:t>
            </a:r>
            <a:endParaRPr lang="en-US" sz="1200" spc="-50">
              <a:solidFill>
                <a:srgbClr val="A6A4A6"/>
              </a:solidFill>
              <a:latin typeface="Calibri" panose="020F0502020204030204"/>
            </a:endParaRPr>
          </a:p>
          <a:p>
            <a:pPr indent="0">
              <a:spcAft>
                <a:spcPts val="210"/>
              </a:spcAft>
            </a:pPr>
            <a:r>
              <a:rPr lang="en-US" sz="1800" spc="-50">
                <a:solidFill>
                  <a:srgbClr val="130ECE"/>
                </a:solidFill>
                <a:latin typeface="Consolas" panose="020B0609020204030204"/>
              </a:rPr>
              <a:t>double </a:t>
            </a:r>
            <a:r>
              <a:rPr lang="en-US" sz="1800" spc="-50">
                <a:solidFill>
                  <a:srgbClr val="4D4160"/>
                </a:solidFill>
                <a:latin typeface="Consolas" panose="020B0609020204030204"/>
              </a:rPr>
              <a:t>calculateArea(-float </a:t>
            </a:r>
            <a:r>
              <a:rPr lang="en-US" sz="1800" spc="-50">
                <a:solidFill>
                  <a:srgbClr val="332F38"/>
                </a:solidFill>
                <a:latin typeface="Consolas" panose="020B0609020204030204"/>
              </a:rPr>
              <a:t>r);</a:t>
            </a:r>
            <a:endParaRPr lang="en-US" sz="1800" spc="-50">
              <a:solidFill>
                <a:srgbClr val="332F38"/>
              </a:solidFill>
              <a:latin typeface="Consolas" panose="020B0609020204030204"/>
            </a:endParaRPr>
          </a:p>
          <a:p>
            <a:pPr indent="0">
              <a:spcAft>
                <a:spcPts val="210"/>
              </a:spcAft>
            </a:pPr>
            <a:r>
              <a:rPr lang="en-US" sz="1200" spc="-50">
                <a:solidFill>
                  <a:srgbClr val="A6A4A6"/>
                </a:solidFill>
                <a:latin typeface="Calibri" panose="020F0502020204030204"/>
              </a:rPr>
              <a:t>2 references</a:t>
            </a:r>
            <a:endParaRPr lang="en-US" sz="1200" spc="-50">
              <a:solidFill>
                <a:srgbClr val="A6A4A6"/>
              </a:solidFill>
              <a:latin typeface="Calibri" panose="020F0502020204030204"/>
            </a:endParaRPr>
          </a:p>
          <a:p>
            <a:pPr indent="0">
              <a:spcAft>
                <a:spcPts val="210"/>
              </a:spcAft>
            </a:pPr>
            <a:r>
              <a:rPr lang="en-US" sz="1800" spc="-50">
                <a:solidFill>
                  <a:srgbClr val="130ECE"/>
                </a:solidFill>
                <a:latin typeface="Consolas" panose="020B0609020204030204"/>
              </a:rPr>
              <a:t>double </a:t>
            </a:r>
            <a:r>
              <a:rPr lang="en-US" sz="1800" spc="-50">
                <a:solidFill>
                  <a:srgbClr val="4D4160"/>
                </a:solidFill>
                <a:latin typeface="Consolas" panose="020B0609020204030204"/>
              </a:rPr>
              <a:t>calculateAreaCint </a:t>
            </a:r>
            <a:r>
              <a:rPr lang="en-US" sz="1800" spc="-50">
                <a:solidFill>
                  <a:srgbClr val="130ECE"/>
                </a:solidFill>
                <a:latin typeface="Consolas" panose="020B0609020204030204"/>
              </a:rPr>
              <a:t>l,int </a:t>
            </a:r>
            <a:r>
              <a:rPr lang="en-US" sz="1800" spc="-50">
                <a:solidFill>
                  <a:srgbClr val="332F38"/>
                </a:solidFill>
                <a:latin typeface="Consolas" panose="020B0609020204030204"/>
              </a:rPr>
              <a:t>b)</a:t>
            </a:r>
            <a:endParaRPr lang="en-US" sz="1800" spc="-50">
              <a:solidFill>
                <a:srgbClr val="332F38"/>
              </a:solidFill>
              <a:latin typeface="Consolas" panose="020B0609020204030204"/>
            </a:endParaRPr>
          </a:p>
          <a:p>
            <a:pPr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5008"/>
            <a:ext cx="5279136" cy="518160"/>
          </a:xfrm>
          <a:prstGeom prst="rect">
            <a:avLst/>
          </a:prstGeom>
        </p:spPr>
        <p:txBody>
          <a:bodyPr wrap="none" lIns="0" tIns="0" rIns="0" bIns="0">
            <a:noAutofit/>
          </a:bodyPr>
          <a:p>
            <a:pPr indent="0"/>
            <a:r>
              <a:rPr lang="en-US" sz="4200">
                <a:latin typeface="Calibri" panose="020F0502020204030204"/>
              </a:rPr>
              <a:t>Implementing Interface</a:t>
            </a:r>
            <a:endParaRPr lang="en-US" sz="4200">
              <a:latin typeface="Calibri" panose="020F0502020204030204"/>
            </a:endParaRPr>
          </a:p>
        </p:txBody>
      </p:sp>
      <p:sp>
        <p:nvSpPr>
          <p:cNvPr id="3" name="Rectangles 2"/>
          <p:cNvSpPr/>
          <p:nvPr/>
        </p:nvSpPr>
        <p:spPr>
          <a:xfrm>
            <a:off x="347472" y="1484376"/>
            <a:ext cx="5050536" cy="3956304"/>
          </a:xfrm>
          <a:prstGeom prst="rect">
            <a:avLst/>
          </a:prstGeom>
        </p:spPr>
        <p:txBody>
          <a:bodyPr lIns="0" tIns="0" rIns="0" bIns="0">
            <a:noAutofit/>
          </a:bodyPr>
          <a:p>
            <a:pPr indent="0">
              <a:lnSpc>
                <a:spcPts val="2015"/>
              </a:lnSpc>
            </a:pPr>
            <a:r>
              <a:rPr lang="en-US" sz="1700" spc="-50">
                <a:solidFill>
                  <a:srgbClr val="130ECE"/>
                </a:solidFill>
                <a:latin typeface="Consolas" panose="020B0609020204030204"/>
              </a:rPr>
              <a:t>namespace </a:t>
            </a:r>
            <a:r>
              <a:rPr lang="en-US" sz="1700" spc="-50">
                <a:solidFill>
                  <a:srgbClr val="120D18"/>
                </a:solidFill>
                <a:latin typeface="Consolas" panose="020B0609020204030204"/>
              </a:rPr>
              <a:t>FirstConsoleApp</a:t>
            </a:r>
            <a:endParaRPr lang="en-US" sz="1700" spc="-50">
              <a:solidFill>
                <a:srgbClr val="120D18"/>
              </a:solidFill>
              <a:latin typeface="Consolas" panose="020B0609020204030204"/>
            </a:endParaRPr>
          </a:p>
          <a:p>
            <a:pPr indent="0">
              <a:lnSpc>
                <a:spcPts val="201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31800" indent="0">
              <a:spcAft>
                <a:spcPts val="210"/>
              </a:spcAft>
            </a:pPr>
            <a:r>
              <a:rPr lang="en-US" sz="850" spc="-50">
                <a:solidFill>
                  <a:srgbClr val="A6A4A6"/>
                </a:solidFill>
                <a:latin typeface="Calibri" panose="020F0502020204030204"/>
              </a:rPr>
              <a:t>1 reference</a:t>
            </a:r>
            <a:endParaRPr lang="en-US" sz="850" spc="-50">
              <a:solidFill>
                <a:srgbClr val="A6A4A6"/>
              </a:solidFill>
              <a:latin typeface="Calibri" panose="020F0502020204030204"/>
            </a:endParaRPr>
          </a:p>
          <a:p>
            <a:pPr marL="431800" indent="0">
              <a:lnSpc>
                <a:spcPts val="2090"/>
              </a:lnSpc>
            </a:pPr>
            <a:r>
              <a:rPr lang="en-US" sz="1700" spc="-50">
                <a:solidFill>
                  <a:srgbClr val="130ECE"/>
                </a:solidFill>
                <a:latin typeface="Consolas" panose="020B0609020204030204"/>
              </a:rPr>
              <a:t>internal class </a:t>
            </a:r>
            <a:r>
              <a:rPr lang="en-US" sz="1700" spc="-50">
                <a:solidFill>
                  <a:srgbClr val="408EA2"/>
                </a:solidFill>
                <a:latin typeface="Consolas" panose="020B0609020204030204"/>
              </a:rPr>
              <a:t>Shape </a:t>
            </a:r>
            <a:r>
              <a:rPr lang="en-US" sz="1700" spc="-50">
                <a:solidFill>
                  <a:srgbClr val="120D18"/>
                </a:solidFill>
                <a:latin typeface="Consolas" panose="020B0609020204030204"/>
              </a:rPr>
              <a:t>: </a:t>
            </a:r>
            <a:r>
              <a:rPr lang="en-US" sz="1700" spc="-50">
                <a:solidFill>
                  <a:srgbClr val="408EA2"/>
                </a:solidFill>
                <a:latin typeface="Consolas" panose="020B0609020204030204"/>
              </a:rPr>
              <a:t>ICalculate</a:t>
            </a:r>
            <a:endParaRPr lang="en-US" sz="1700" spc="-50">
              <a:solidFill>
                <a:srgbClr val="408EA2"/>
              </a:solidFill>
              <a:latin typeface="Consolas" panose="020B0609020204030204"/>
            </a:endParaRPr>
          </a:p>
          <a:p>
            <a:pPr marL="431800" indent="0">
              <a:lnSpc>
                <a:spcPts val="209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38200" indent="0">
              <a:spcAft>
                <a:spcPts val="210"/>
              </a:spcAft>
            </a:pPr>
            <a:r>
              <a:rPr lang="en-US" sz="850" spc="-50">
                <a:solidFill>
                  <a:srgbClr val="A6A4A6"/>
                </a:solidFill>
                <a:latin typeface="Calibri" panose="020F0502020204030204"/>
              </a:rPr>
              <a:t>2 references</a:t>
            </a:r>
            <a:endParaRPr lang="en-US" sz="850" spc="-50">
              <a:solidFill>
                <a:srgbClr val="A6A4A6"/>
              </a:solidFill>
              <a:latin typeface="Calibri" panose="020F0502020204030204"/>
            </a:endParaRPr>
          </a:p>
          <a:p>
            <a:pPr marL="838200" indent="0">
              <a:spcAft>
                <a:spcPts val="210"/>
              </a:spcAft>
            </a:pPr>
            <a:r>
              <a:rPr lang="en-US" sz="1700" spc="-50">
                <a:solidFill>
                  <a:srgbClr val="130ECE"/>
                </a:solidFill>
                <a:latin typeface="Consolas" panose="020B0609020204030204"/>
              </a:rPr>
              <a:t>public double </a:t>
            </a:r>
            <a:r>
              <a:rPr lang="en-US" sz="1700" spc="-50">
                <a:solidFill>
                  <a:srgbClr val="4D4160"/>
                </a:solidFill>
                <a:latin typeface="Consolas" panose="020B0609020204030204"/>
              </a:rPr>
              <a:t>calculateArea(float </a:t>
            </a:r>
            <a:r>
              <a:rPr lang="en-US" sz="1700" spc="-50">
                <a:solidFill>
                  <a:srgbClr val="242D55"/>
                </a:solidFill>
                <a:latin typeface="Consolas" panose="020B0609020204030204"/>
              </a:rPr>
              <a:t>r)</a:t>
            </a:r>
            <a:endParaRPr lang="en-US" sz="1700" spc="-50">
              <a:solidFill>
                <a:srgbClr val="242D55"/>
              </a:solidFill>
              <a:latin typeface="Consolas" panose="020B0609020204030204"/>
            </a:endParaRPr>
          </a:p>
          <a:p>
            <a:pPr marL="8382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244600" indent="0">
              <a:spcAft>
                <a:spcPts val="210"/>
              </a:spcAft>
            </a:pPr>
            <a:r>
              <a:rPr lang="en-US" sz="1700" spc="-50">
                <a:solidFill>
                  <a:srgbClr val="811BAD"/>
                </a:solidFill>
                <a:latin typeface="Consolas" panose="020B0609020204030204"/>
              </a:rPr>
              <a:t>return </a:t>
            </a:r>
            <a:r>
              <a:rPr lang="en-US" sz="1700" spc="-50">
                <a:solidFill>
                  <a:srgbClr val="120D18"/>
                </a:solidFill>
                <a:latin typeface="Consolas" panose="020B0609020204030204"/>
              </a:rPr>
              <a:t>3.14-f * </a:t>
            </a:r>
            <a:r>
              <a:rPr lang="en-US" sz="1700" spc="-50">
                <a:solidFill>
                  <a:srgbClr val="242D55"/>
                </a:solidFill>
                <a:latin typeface="Consolas" panose="020B0609020204030204"/>
              </a:rPr>
              <a:t>r </a:t>
            </a:r>
            <a:r>
              <a:rPr lang="en-US" sz="1700" spc="-50">
                <a:solidFill>
                  <a:srgbClr val="120D18"/>
                </a:solidFill>
                <a:latin typeface="Consolas" panose="020B0609020204030204"/>
              </a:rPr>
              <a:t>* </a:t>
            </a:r>
            <a:r>
              <a:rPr lang="en-US" sz="1700" spc="-50">
                <a:solidFill>
                  <a:srgbClr val="242D55"/>
                </a:solidFill>
                <a:latin typeface="Consolas" panose="020B0609020204030204"/>
              </a:rPr>
              <a:t>r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838200" indent="0">
              <a:spcAft>
                <a:spcPts val="147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838200" indent="0">
              <a:spcAft>
                <a:spcPts val="210"/>
              </a:spcAft>
            </a:pPr>
            <a:r>
              <a:rPr lang="en-US" sz="850" spc="-50">
                <a:solidFill>
                  <a:srgbClr val="A6A4A6"/>
                </a:solidFill>
                <a:latin typeface="Calibri" panose="020F0502020204030204"/>
              </a:rPr>
              <a:t>2 references</a:t>
            </a:r>
            <a:endParaRPr lang="en-US" sz="850" spc="-50">
              <a:solidFill>
                <a:srgbClr val="A6A4A6"/>
              </a:solidFill>
              <a:latin typeface="Calibri" panose="020F0502020204030204"/>
            </a:endParaRPr>
          </a:p>
          <a:p>
            <a:pPr marL="838200" indent="0">
              <a:lnSpc>
                <a:spcPts val="2015"/>
              </a:lnSpc>
            </a:pPr>
            <a:r>
              <a:rPr lang="en-US" sz="1700" spc="-50">
                <a:solidFill>
                  <a:srgbClr val="130ECE"/>
                </a:solidFill>
                <a:latin typeface="Consolas" panose="020B0609020204030204"/>
              </a:rPr>
              <a:t>public double </a:t>
            </a:r>
            <a:r>
              <a:rPr lang="en-US" sz="1700" spc="-50">
                <a:solidFill>
                  <a:srgbClr val="4D4160"/>
                </a:solidFill>
                <a:latin typeface="Consolas" panose="020B0609020204030204"/>
              </a:rPr>
              <a:t>calculateArea(int </a:t>
            </a:r>
            <a:r>
              <a:rPr lang="en-US" sz="1700" spc="-50">
                <a:solidFill>
                  <a:srgbClr val="242D55"/>
                </a:solidFill>
                <a:latin typeface="Consolas" panose="020B0609020204030204"/>
              </a:rPr>
              <a:t>l, </a:t>
            </a:r>
            <a:r>
              <a:rPr lang="en-US" sz="1700" spc="-50">
                <a:solidFill>
                  <a:srgbClr val="130ECE"/>
                </a:solidFill>
                <a:latin typeface="Consolas" panose="020B0609020204030204"/>
              </a:rPr>
              <a:t>int </a:t>
            </a:r>
            <a:r>
              <a:rPr lang="en-US" sz="1700" spc="-50">
                <a:solidFill>
                  <a:srgbClr val="242D55"/>
                </a:solidFill>
                <a:latin typeface="Consolas" panose="020B0609020204030204"/>
              </a:rPr>
              <a:t>b)</a:t>
            </a:r>
            <a:endParaRPr lang="en-US" sz="1700" spc="-50">
              <a:solidFill>
                <a:srgbClr val="242D55"/>
              </a:solidFill>
              <a:latin typeface="Consolas" panose="020B0609020204030204"/>
            </a:endParaRPr>
          </a:p>
          <a:p>
            <a:pPr marL="838200" indent="0">
              <a:lnSpc>
                <a:spcPts val="201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244600" indent="0">
              <a:spcAft>
                <a:spcPts val="210"/>
              </a:spcAft>
            </a:pPr>
            <a:r>
              <a:rPr lang="en-US" sz="1700" spc="-50">
                <a:solidFill>
                  <a:srgbClr val="811BAD"/>
                </a:solidFill>
                <a:latin typeface="Consolas" panose="020B0609020204030204"/>
              </a:rPr>
              <a:t>return </a:t>
            </a:r>
            <a:r>
              <a:rPr lang="en-US" sz="1700" spc="-50">
                <a:solidFill>
                  <a:srgbClr val="242D55"/>
                </a:solidFill>
                <a:latin typeface="Consolas" panose="020B0609020204030204"/>
              </a:rPr>
              <a:t>l*b </a:t>
            </a:r>
            <a:r>
              <a:rPr lang="en-US" sz="1700" spc="-50">
                <a:solidFill>
                  <a:srgbClr val="120D18"/>
                </a:solidFill>
                <a:latin typeface="Consolas" panose="020B0609020204030204"/>
              </a:rPr>
              <a:t>;</a:t>
            </a:r>
            <a:endParaRPr lang="en-US" sz="1700" spc="-50">
              <a:solidFill>
                <a:srgbClr val="120D18"/>
              </a:solidFill>
              <a:latin typeface="Consolas" panose="020B0609020204030204"/>
            </a:endParaRPr>
          </a:p>
          <a:p>
            <a:pPr marL="83820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431800"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lnSpc>
                <a:spcPts val="1850"/>
              </a:lnSpc>
            </a:pPr>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4" name="Rectangles 3"/>
          <p:cNvSpPr/>
          <p:nvPr/>
        </p:nvSpPr>
        <p:spPr>
          <a:xfrm>
            <a:off x="5629656" y="1542288"/>
            <a:ext cx="6041136" cy="3057144"/>
          </a:xfrm>
          <a:prstGeom prst="rect">
            <a:avLst/>
          </a:prstGeom>
        </p:spPr>
        <p:txBody>
          <a:bodyPr lIns="0" tIns="0" rIns="0" bIns="0">
            <a:noAutofit/>
          </a:bodyPr>
          <a:p>
            <a:pPr marR="3302000" indent="0">
              <a:lnSpc>
                <a:spcPts val="2135"/>
              </a:lnSpc>
            </a:pPr>
            <a:r>
              <a:rPr lang="en-US" sz="1700" spc="-50">
                <a:solidFill>
                  <a:srgbClr val="130ECE"/>
                </a:solidFill>
                <a:latin typeface="Consolas" panose="020B0609020204030204"/>
              </a:rPr>
              <a:t>namespace </a:t>
            </a:r>
            <a:r>
              <a:rPr lang="en-US" sz="1700" spc="-50">
                <a:solidFill>
                  <a:srgbClr val="1C1929"/>
                </a:solidFill>
                <a:latin typeface="Consolas" panose="020B0609020204030204"/>
              </a:rPr>
              <a:t>FirstConsoleApp {</a:t>
            </a:r>
            <a:endParaRPr lang="en-US" sz="1700" spc="-50">
              <a:solidFill>
                <a:srgbClr val="1C1929"/>
              </a:solidFill>
              <a:latin typeface="Consolas" panose="020B0609020204030204"/>
            </a:endParaRPr>
          </a:p>
          <a:p>
            <a:pPr marL="4572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457200" marR="4178300" indent="0">
              <a:lnSpc>
                <a:spcPts val="2160"/>
              </a:lnSpc>
            </a:pPr>
            <a:r>
              <a:rPr lang="en-US" sz="1700" spc="-50">
                <a:solidFill>
                  <a:srgbClr val="130ECE"/>
                </a:solidFill>
                <a:latin typeface="Consolas" panose="020B0609020204030204"/>
              </a:rPr>
              <a:t>class </a:t>
            </a:r>
            <a:r>
              <a:rPr lang="en-US" sz="1600" spc="-50">
                <a:solidFill>
                  <a:srgbClr val="408EA2"/>
                </a:solidFill>
                <a:latin typeface="Consolas" panose="020B0609020204030204"/>
              </a:rPr>
              <a:t>Program </a:t>
            </a:r>
            <a:r>
              <a:rPr lang="en-US" sz="1600" spc="-50">
                <a:solidFill>
                  <a:srgbClr val="1C1929"/>
                </a:solidFill>
                <a:latin typeface="Consolas" panose="020B0609020204030204"/>
              </a:rPr>
              <a:t>{</a:t>
            </a:r>
            <a:endParaRPr lang="en-US" sz="1600" spc="-50">
              <a:solidFill>
                <a:srgbClr val="1C1929"/>
              </a:solidFill>
              <a:latin typeface="Consolas" panose="020B0609020204030204"/>
            </a:endParaRPr>
          </a:p>
          <a:p>
            <a:pPr marL="901700" indent="0">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901700" indent="0">
              <a:spcAft>
                <a:spcPts val="210"/>
              </a:spcAft>
            </a:pPr>
            <a:r>
              <a:rPr lang="en-US" sz="1700" spc="-50">
                <a:solidFill>
                  <a:srgbClr val="130ECE"/>
                </a:solidFill>
                <a:latin typeface="Consolas" panose="020B0609020204030204"/>
              </a:rPr>
              <a:t>static void </a:t>
            </a:r>
            <a:r>
              <a:rPr lang="en-US" sz="1700" spc="-50">
                <a:solidFill>
                  <a:srgbClr val="2C3569"/>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9017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1333500" indent="0" algn="just">
              <a:lnSpc>
                <a:spcPts val="1990"/>
              </a:lnSpc>
            </a:pPr>
            <a:r>
              <a:rPr lang="en-US" sz="1600" spc="-50">
                <a:solidFill>
                  <a:srgbClr val="408EA2"/>
                </a:solidFill>
                <a:latin typeface="Consolas" panose="020B0609020204030204"/>
              </a:rPr>
              <a:t>ICalculate </a:t>
            </a:r>
            <a:r>
              <a:rPr lang="en-US" sz="1700" spc="-50">
                <a:solidFill>
                  <a:srgbClr val="2C3569"/>
                </a:solidFill>
                <a:latin typeface="Consolas" panose="020B0609020204030204"/>
              </a:rPr>
              <a:t>obj </a:t>
            </a:r>
            <a:r>
              <a:rPr lang="en-US" sz="1700" spc="-50">
                <a:latin typeface="Consolas" panose="020B0609020204030204"/>
              </a:rPr>
              <a:t>= </a:t>
            </a:r>
            <a:r>
              <a:rPr lang="en-US" sz="1700" spc="-50">
                <a:solidFill>
                  <a:srgbClr val="130ECE"/>
                </a:solidFill>
                <a:latin typeface="Consolas" panose="020B0609020204030204"/>
              </a:rPr>
              <a:t>new </a:t>
            </a:r>
            <a:r>
              <a:rPr lang="en-US" sz="1600" spc="-50">
                <a:solidFill>
                  <a:srgbClr val="366D7F"/>
                </a:solidFill>
                <a:latin typeface="Consolas" panose="020B0609020204030204"/>
              </a:rPr>
              <a:t>ShapeQ</a:t>
            </a:r>
            <a:r>
              <a:rPr lang="en-US" sz="1600" spc="-50">
                <a:solidFill>
                  <a:srgbClr val="1C1929"/>
                </a:solidFill>
                <a:latin typeface="Consolas" panose="020B0609020204030204"/>
              </a:rPr>
              <a:t>;</a:t>
            </a:r>
            <a:endParaRPr lang="en-US" sz="1600" spc="-50">
              <a:solidFill>
                <a:srgbClr val="1C1929"/>
              </a:solidFill>
              <a:latin typeface="Consolas" panose="020B0609020204030204"/>
            </a:endParaRPr>
          </a:p>
          <a:p>
            <a:pPr marL="1333500" indent="0" algn="just">
              <a:lnSpc>
                <a:spcPts val="1990"/>
              </a:lnSpc>
            </a:pPr>
            <a:r>
              <a:rPr lang="en-US" sz="1600" spc="-50">
                <a:solidFill>
                  <a:srgbClr val="408EA2"/>
                </a:solidFill>
                <a:latin typeface="Consolas" panose="020B0609020204030204"/>
              </a:rPr>
              <a:t>Console.</a:t>
            </a:r>
            <a:r>
              <a:rPr lang="en-US" sz="1600" spc="-50">
                <a:solidFill>
                  <a:srgbClr val="6A4735"/>
                </a:solidFill>
                <a:latin typeface="Consolas" panose="020B0609020204030204"/>
              </a:rPr>
              <a:t>WriteLine</a:t>
            </a:r>
            <a:r>
              <a:rPr lang="en-US" sz="1700" spc="-50">
                <a:solidFill>
                  <a:srgbClr val="2C3569"/>
                </a:solidFill>
                <a:latin typeface="Consolas" panose="020B0609020204030204"/>
              </a:rPr>
              <a:t>(obj</a:t>
            </a:r>
            <a:r>
              <a:rPr lang="en-US" sz="1600" spc="-50">
                <a:latin typeface="Consolas" panose="020B0609020204030204"/>
              </a:rPr>
              <a:t>.</a:t>
            </a:r>
            <a:r>
              <a:rPr lang="en-US" sz="1600" spc="-50">
                <a:solidFill>
                  <a:srgbClr val="6A4735"/>
                </a:solidFill>
                <a:latin typeface="Consolas" panose="020B0609020204030204"/>
              </a:rPr>
              <a:t>calculateAreaC2.</a:t>
            </a:r>
            <a:r>
              <a:rPr lang="en-US" sz="1700" spc="-50">
                <a:solidFill>
                  <a:srgbClr val="1C1929"/>
                </a:solidFill>
                <a:latin typeface="Consolas" panose="020B0609020204030204"/>
              </a:rPr>
              <a:t>3f)); </a:t>
            </a:r>
            <a:r>
              <a:rPr lang="en-US" sz="1600" spc="-50">
                <a:solidFill>
                  <a:srgbClr val="408EA2"/>
                </a:solidFill>
                <a:latin typeface="Consolas" panose="020B0609020204030204"/>
              </a:rPr>
              <a:t>Console.</a:t>
            </a:r>
            <a:r>
              <a:rPr lang="en-US" sz="1600" spc="-50">
                <a:solidFill>
                  <a:srgbClr val="6A4735"/>
                </a:solidFill>
                <a:latin typeface="Consolas" panose="020B0609020204030204"/>
              </a:rPr>
              <a:t>WriteLineC </a:t>
            </a:r>
            <a:r>
              <a:rPr lang="en-US" sz="1700" spc="-50">
                <a:solidFill>
                  <a:srgbClr val="2C3569"/>
                </a:solidFill>
                <a:latin typeface="Consolas" panose="020B0609020204030204"/>
              </a:rPr>
              <a:t>obj</a:t>
            </a:r>
            <a:r>
              <a:rPr lang="en-US" sz="1600" spc="-50">
                <a:solidFill>
                  <a:srgbClr val="6A4735"/>
                </a:solidFill>
                <a:latin typeface="Consolas" panose="020B0609020204030204"/>
              </a:rPr>
              <a:t>.calculateArea(3, </a:t>
            </a:r>
            <a:r>
              <a:rPr lang="en-US" sz="1700" spc="-50">
                <a:solidFill>
                  <a:srgbClr val="1C1929"/>
                </a:solidFill>
                <a:latin typeface="Consolas" panose="020B0609020204030204"/>
              </a:rPr>
              <a:t>4))</a:t>
            </a:r>
            <a:endParaRPr lang="en-US" sz="1700" spc="-50">
              <a:solidFill>
                <a:srgbClr val="1C1929"/>
              </a:solidFill>
              <a:latin typeface="Consolas" panose="020B0609020204030204"/>
            </a:endParaRPr>
          </a:p>
          <a:p>
            <a:pPr marL="9017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457200" indent="0"/>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5" name="Rectangles 4"/>
          <p:cNvSpPr/>
          <p:nvPr/>
        </p:nvSpPr>
        <p:spPr>
          <a:xfrm>
            <a:off x="5635752" y="4879848"/>
            <a:ext cx="103632" cy="225552"/>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80064" y="6477000"/>
            <a:ext cx="97536" cy="134112"/>
          </a:xfrm>
          <a:prstGeom prst="rect">
            <a:avLst/>
          </a:prstGeom>
        </p:spPr>
        <p:txBody>
          <a:bodyPr wrap="none" lIns="0" tIns="0" rIns="0" bIns="0">
            <a:noAutofit/>
          </a:bodyPr>
          <a:p>
            <a:pPr indent="0"/>
            <a:r>
              <a:rPr lang="en-US" sz="1100">
                <a:solidFill>
                  <a:srgbClr val="888888"/>
                </a:solidFill>
                <a:latin typeface="Calibri" panose="020F0502020204030204"/>
              </a:rPr>
              <a:t>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05384"/>
            <a:ext cx="7400544" cy="518160"/>
          </a:xfrm>
          <a:prstGeom prst="rect">
            <a:avLst/>
          </a:prstGeom>
        </p:spPr>
        <p:txBody>
          <a:bodyPr wrap="none" lIns="0" tIns="0" rIns="0" bIns="0">
            <a:noAutofit/>
          </a:bodyPr>
          <a:p>
            <a:pPr indent="0">
              <a:spcAft>
                <a:spcPts val="4620"/>
              </a:spcAft>
            </a:pPr>
            <a:r>
              <a:rPr lang="en-US" sz="4300">
                <a:latin typeface="Calibri" panose="020F0502020204030204"/>
              </a:rPr>
              <a:t>Explicitly Implementing Interface</a:t>
            </a:r>
            <a:endParaRPr lang="en-US" sz="4300">
              <a:latin typeface="Calibri" panose="020F0502020204030204"/>
            </a:endParaRPr>
          </a:p>
        </p:txBody>
      </p:sp>
      <p:sp>
        <p:nvSpPr>
          <p:cNvPr id="3" name="Rectangles 2"/>
          <p:cNvSpPr/>
          <p:nvPr/>
        </p:nvSpPr>
        <p:spPr>
          <a:xfrm>
            <a:off x="987552" y="1645920"/>
            <a:ext cx="9677400" cy="3398520"/>
          </a:xfrm>
          <a:prstGeom prst="rect">
            <a:avLst/>
          </a:prstGeom>
        </p:spPr>
        <p:txBody>
          <a:bodyPr lIns="0" tIns="0" rIns="0" bIns="0">
            <a:noAutofit/>
          </a:bodyPr>
          <a:p>
            <a:pPr indent="0">
              <a:spcBef>
                <a:spcPts val="4620"/>
              </a:spcBef>
              <a:spcAft>
                <a:spcPts val="1260"/>
              </a:spcAft>
            </a:pPr>
            <a:r>
              <a:rPr lang="en-US" sz="2200" spc="150">
                <a:latin typeface="Impact" panose="020B0806030902050204"/>
              </a:rPr>
              <a:t>•Using </a:t>
            </a:r>
            <a:r>
              <a:rPr lang="en-US" sz="2900" b="1" i="1">
                <a:solidFill>
                  <a:srgbClr val="00AD50"/>
                </a:solidFill>
                <a:latin typeface="Calibri" panose="020F0502020204030204"/>
              </a:rPr>
              <a:t>&lt;lnterfaceName&gt;.&lt;MemberName&gt;</a:t>
            </a:r>
            <a:endParaRPr lang="en-US" sz="2900" b="1" i="1">
              <a:solidFill>
                <a:srgbClr val="00AD50"/>
              </a:solidFill>
              <a:latin typeface="Calibri" panose="020F0502020204030204"/>
            </a:endParaRPr>
          </a:p>
          <a:p>
            <a:pPr marL="195580" indent="-177800">
              <a:lnSpc>
                <a:spcPts val="3455"/>
              </a:lnSpc>
              <a:spcAft>
                <a:spcPts val="630"/>
              </a:spcAft>
            </a:pPr>
            <a:r>
              <a:rPr lang="en-US" sz="2200" spc="150">
                <a:latin typeface="Impact" panose="020B0806030902050204"/>
              </a:rPr>
              <a:t>•Explicit implementation is useful when </a:t>
            </a:r>
            <a:r>
              <a:rPr lang="en-US" sz="2200" spc="150">
                <a:solidFill>
                  <a:srgbClr val="FC0000"/>
                </a:solidFill>
                <a:latin typeface="Impact" panose="020B0806030902050204"/>
              </a:rPr>
              <a:t>class </a:t>
            </a:r>
            <a:r>
              <a:rPr lang="en-US" sz="2200" spc="150">
                <a:latin typeface="Impact" panose="020B0806030902050204"/>
              </a:rPr>
              <a:t>is </a:t>
            </a:r>
            <a:r>
              <a:rPr lang="en-US" sz="2200" spc="150">
                <a:solidFill>
                  <a:srgbClr val="FC0000"/>
                </a:solidFill>
                <a:latin typeface="Impact" panose="020B0806030902050204"/>
              </a:rPr>
              <a:t>implementing multiple interfaces</a:t>
            </a:r>
            <a:endParaRPr lang="en-US" sz="2200" spc="150">
              <a:solidFill>
                <a:srgbClr val="FC0000"/>
              </a:solidFill>
              <a:latin typeface="Impact" panose="020B0806030902050204"/>
            </a:endParaRPr>
          </a:p>
          <a:p>
            <a:pPr marL="195580" indent="-177800">
              <a:lnSpc>
                <a:spcPts val="3455"/>
              </a:lnSpc>
              <a:spcAft>
                <a:spcPts val="630"/>
              </a:spcAft>
            </a:pPr>
            <a:r>
              <a:rPr lang="en-US" sz="2200" spc="150">
                <a:latin typeface="Impact" panose="020B0806030902050204"/>
              </a:rPr>
              <a:t>•It is also useful if </a:t>
            </a:r>
            <a:r>
              <a:rPr lang="en-US" sz="2200" spc="150">
                <a:solidFill>
                  <a:srgbClr val="FC0000"/>
                </a:solidFill>
                <a:latin typeface="Impact" panose="020B0806030902050204"/>
              </a:rPr>
              <a:t>interfaces </a:t>
            </a:r>
            <a:r>
              <a:rPr lang="en-US" sz="2200" spc="150">
                <a:latin typeface="Impact" panose="020B0806030902050204"/>
              </a:rPr>
              <a:t>have the </a:t>
            </a:r>
            <a:r>
              <a:rPr lang="en-US" sz="2200" spc="150">
                <a:solidFill>
                  <a:srgbClr val="FC0000"/>
                </a:solidFill>
                <a:latin typeface="Impact" panose="020B0806030902050204"/>
              </a:rPr>
              <a:t>same method name </a:t>
            </a:r>
            <a:r>
              <a:rPr lang="en-US" sz="2200" spc="150">
                <a:latin typeface="Impact" panose="020B0806030902050204"/>
              </a:rPr>
              <a:t>coincidently.</a:t>
            </a:r>
            <a:endParaRPr lang="en-US" sz="2200" spc="150">
              <a:latin typeface="Impact" panose="020B0806030902050204"/>
            </a:endParaRPr>
          </a:p>
          <a:p>
            <a:pPr marL="195580" indent="-177800">
              <a:lnSpc>
                <a:spcPts val="3455"/>
              </a:lnSpc>
            </a:pPr>
            <a:r>
              <a:rPr lang="en-US" sz="2200" spc="150">
                <a:solidFill>
                  <a:srgbClr val="FC0000"/>
                </a:solidFill>
                <a:latin typeface="Impact" panose="020B0806030902050204"/>
              </a:rPr>
              <a:t>•Do not </a:t>
            </a:r>
            <a:r>
              <a:rPr lang="en-US" sz="2200" spc="150">
                <a:latin typeface="Impact" panose="020B0806030902050204"/>
              </a:rPr>
              <a:t>use </a:t>
            </a:r>
            <a:r>
              <a:rPr lang="en-US" sz="3100" i="1">
                <a:solidFill>
                  <a:srgbClr val="FC0000"/>
                </a:solidFill>
                <a:latin typeface="Calibri" panose="020F0502020204030204"/>
              </a:rPr>
              <a:t>public</a:t>
            </a:r>
            <a:r>
              <a:rPr lang="en-US" sz="3100">
                <a:solidFill>
                  <a:srgbClr val="FC0000"/>
                </a:solidFill>
                <a:latin typeface="Calibri" panose="020F0502020204030204"/>
              </a:rPr>
              <a:t> </a:t>
            </a:r>
            <a:r>
              <a:rPr lang="en-US" sz="2200" spc="150">
                <a:latin typeface="Impact" panose="020B0806030902050204"/>
              </a:rPr>
              <a:t>modifier with an explicit implementation. It will give a compile-time error.</a:t>
            </a:r>
            <a:endParaRPr lang="en-US" sz="2200" spc="150">
              <a:latin typeface="Impact" panose="020B080603090205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 name="Picture 1"/>
          <p:cNvPicPr>
            <a:picLocks noChangeAspect="1"/>
          </p:cNvPicPr>
          <p:nvPr/>
        </p:nvPicPr>
        <p:blipFill>
          <a:blip r:embed="rId1"/>
          <a:stretch>
            <a:fillRect/>
          </a:stretch>
        </p:blipFill>
        <p:spPr>
          <a:xfrm>
            <a:off x="7491984" y="2602992"/>
            <a:ext cx="4437888" cy="2322576"/>
          </a:xfrm>
          <a:prstGeom prst="rect">
            <a:avLst/>
          </a:prstGeom>
        </p:spPr>
      </p:pic>
      <p:sp>
        <p:nvSpPr>
          <p:cNvPr id="3" name="Rectangles 2"/>
          <p:cNvSpPr/>
          <p:nvPr/>
        </p:nvSpPr>
        <p:spPr>
          <a:xfrm>
            <a:off x="932688" y="804672"/>
            <a:ext cx="7549896" cy="524256"/>
          </a:xfrm>
          <a:prstGeom prst="rect">
            <a:avLst/>
          </a:prstGeom>
        </p:spPr>
        <p:txBody>
          <a:bodyPr wrap="none" lIns="0" tIns="0" rIns="0" bIns="0">
            <a:noAutofit/>
          </a:bodyPr>
          <a:p>
            <a:pPr indent="0"/>
            <a:r>
              <a:rPr lang="en-US" sz="4200">
                <a:latin typeface="Calibri" panose="020F0502020204030204"/>
              </a:rPr>
              <a:t>Common Language Runtime(CLR)</a:t>
            </a:r>
            <a:endParaRPr lang="en-US" sz="4200">
              <a:latin typeface="Calibri" panose="020F0502020204030204"/>
            </a:endParaRPr>
          </a:p>
        </p:txBody>
      </p:sp>
      <p:sp>
        <p:nvSpPr>
          <p:cNvPr id="4" name="Rectangles 3"/>
          <p:cNvSpPr/>
          <p:nvPr/>
        </p:nvSpPr>
        <p:spPr>
          <a:xfrm>
            <a:off x="371856" y="1703832"/>
            <a:ext cx="6294120" cy="3965448"/>
          </a:xfrm>
          <a:prstGeom prst="rect">
            <a:avLst/>
          </a:prstGeom>
        </p:spPr>
        <p:txBody>
          <a:bodyPr lIns="0" tIns="0" rIns="0" bIns="0">
            <a:noAutofit/>
          </a:bodyPr>
          <a:p>
            <a:pPr indent="0" algn="just">
              <a:spcAft>
                <a:spcPts val="840"/>
              </a:spcAft>
            </a:pPr>
            <a:r>
              <a:rPr lang="en-US" sz="2600" b="1">
                <a:solidFill>
                  <a:srgbClr val="00AD50"/>
                </a:solidFill>
                <a:latin typeface="Calibri" panose="020F0502020204030204"/>
              </a:rPr>
              <a:t>Common Language Specification (CLS)</a:t>
            </a:r>
            <a:endParaRPr lang="en-US" sz="2600" b="1">
              <a:solidFill>
                <a:srgbClr val="00AD50"/>
              </a:solidFill>
              <a:latin typeface="Calibri" panose="020F0502020204030204"/>
            </a:endParaRPr>
          </a:p>
          <a:p>
            <a:pPr indent="0" algn="just">
              <a:lnSpc>
                <a:spcPts val="2185"/>
              </a:lnSpc>
              <a:spcAft>
                <a:spcPts val="420"/>
              </a:spcAft>
            </a:pPr>
            <a:r>
              <a:rPr lang="en-US" sz="2600">
                <a:latin typeface="Calibri" panose="020F0502020204030204"/>
              </a:rPr>
              <a:t>It is responsible for converting the different .NET programming language </a:t>
            </a:r>
            <a:r>
              <a:rPr lang="en-US" sz="2600">
                <a:solidFill>
                  <a:srgbClr val="FC0000"/>
                </a:solidFill>
                <a:latin typeface="Calibri" panose="020F0502020204030204"/>
              </a:rPr>
              <a:t>syntactical rules </a:t>
            </a:r>
            <a:r>
              <a:rPr lang="en-US" sz="2600">
                <a:latin typeface="Calibri" panose="020F0502020204030204"/>
              </a:rPr>
              <a:t>and </a:t>
            </a:r>
            <a:r>
              <a:rPr lang="en-US" sz="2600">
                <a:solidFill>
                  <a:srgbClr val="FC0000"/>
                </a:solidFill>
                <a:latin typeface="Calibri" panose="020F0502020204030204"/>
              </a:rPr>
              <a:t>regulations </a:t>
            </a:r>
            <a:r>
              <a:rPr lang="en-US" sz="2600">
                <a:latin typeface="Calibri" panose="020F0502020204030204"/>
              </a:rPr>
              <a:t>into CLR understandable format. In simple words, CLS enables cross-language integration or Interoperability.</a:t>
            </a:r>
            <a:endParaRPr lang="en-US" sz="2600">
              <a:latin typeface="Calibri" panose="020F0502020204030204"/>
            </a:endParaRPr>
          </a:p>
          <a:p>
            <a:pPr indent="0" algn="just">
              <a:spcAft>
                <a:spcPts val="840"/>
              </a:spcAft>
            </a:pPr>
            <a:r>
              <a:rPr lang="en-US" sz="2600" b="1">
                <a:solidFill>
                  <a:srgbClr val="00AD50"/>
                </a:solidFill>
                <a:latin typeface="Calibri" panose="020F0502020204030204"/>
              </a:rPr>
              <a:t>Common Type System (CTS)</a:t>
            </a:r>
            <a:endParaRPr lang="en-US" sz="2600" b="1">
              <a:solidFill>
                <a:srgbClr val="00AD50"/>
              </a:solidFill>
              <a:latin typeface="Calibri" panose="020F0502020204030204"/>
            </a:endParaRPr>
          </a:p>
          <a:p>
            <a:pPr indent="0" algn="just">
              <a:lnSpc>
                <a:spcPts val="2160"/>
              </a:lnSpc>
            </a:pPr>
            <a:r>
              <a:rPr lang="en-US" sz="2600">
                <a:latin typeface="Calibri" panose="020F0502020204030204"/>
              </a:rPr>
              <a:t>Every programming language has its own data type system, so CTS is responsible for understanding </a:t>
            </a:r>
            <a:r>
              <a:rPr lang="en-US" sz="2600">
                <a:solidFill>
                  <a:srgbClr val="FC0000"/>
                </a:solidFill>
                <a:latin typeface="Calibri" panose="020F0502020204030204"/>
              </a:rPr>
              <a:t>all </a:t>
            </a:r>
            <a:r>
              <a:rPr lang="en-US" sz="2600">
                <a:latin typeface="Calibri" panose="020F0502020204030204"/>
              </a:rPr>
              <a:t>the </a:t>
            </a:r>
            <a:r>
              <a:rPr lang="en-US" sz="2600">
                <a:solidFill>
                  <a:srgbClr val="FC0000"/>
                </a:solidFill>
                <a:latin typeface="Calibri" panose="020F0502020204030204"/>
              </a:rPr>
              <a:t>data type systems </a:t>
            </a:r>
            <a:r>
              <a:rPr lang="en-US" sz="2600">
                <a:latin typeface="Calibri" panose="020F0502020204030204"/>
              </a:rPr>
              <a:t>of .NET programming languages and converting them into CLR understandable format which will be a </a:t>
            </a:r>
            <a:r>
              <a:rPr lang="en-US" sz="2600">
                <a:solidFill>
                  <a:srgbClr val="FC0000"/>
                </a:solidFill>
                <a:latin typeface="Calibri" panose="020F0502020204030204"/>
              </a:rPr>
              <a:t>common format.</a:t>
            </a:r>
            <a:endParaRPr lang="en-US" sz="2600">
              <a:solidFill>
                <a:srgbClr val="FC0000"/>
              </a:solidFill>
              <a:latin typeface="Calibri" panose="020F0502020204030204"/>
            </a:endParaRPr>
          </a:p>
        </p:txBody>
      </p:sp>
      <p:sp>
        <p:nvSpPr>
          <p:cNvPr id="5" name="Rectangles 4"/>
          <p:cNvSpPr/>
          <p:nvPr/>
        </p:nvSpPr>
        <p:spPr>
          <a:xfrm>
            <a:off x="7653528" y="1935480"/>
            <a:ext cx="4133088" cy="225552"/>
          </a:xfrm>
          <a:prstGeom prst="rect">
            <a:avLst/>
          </a:prstGeom>
        </p:spPr>
        <p:txBody>
          <a:bodyPr wrap="none" lIns="0" tIns="0" rIns="0" bIns="0">
            <a:noAutofit/>
          </a:bodyPr>
          <a:p>
            <a:pPr indent="0"/>
            <a:r>
              <a:rPr lang="en-US" sz="1700">
                <a:solidFill>
                  <a:srgbClr val="BF0000"/>
                </a:solidFill>
                <a:latin typeface="Calibri" panose="020F0502020204030204"/>
              </a:rPr>
              <a:t>Language Data types CLR Data type</a:t>
            </a:r>
            <a:endParaRPr lang="en-US" sz="1700">
              <a:solidFill>
                <a:srgbClr val="BF0000"/>
              </a:solidFill>
              <a:latin typeface="Calibri" panose="020F0502020204030204"/>
            </a:endParaRPr>
          </a:p>
        </p:txBody>
      </p:sp>
      <p:sp>
        <p:nvSpPr>
          <p:cNvPr id="6" name="Rectangles 5"/>
          <p:cNvSpPr/>
          <p:nvPr/>
        </p:nvSpPr>
        <p:spPr>
          <a:xfrm>
            <a:off x="8328025" y="5091684"/>
            <a:ext cx="2484120" cy="204216"/>
          </a:xfrm>
          <a:prstGeom prst="rect">
            <a:avLst/>
          </a:prstGeom>
        </p:spPr>
        <p:txBody>
          <a:bodyPr wrap="none" lIns="0" tIns="0" rIns="0" bIns="0">
            <a:noAutofit/>
          </a:bodyPr>
          <a:p>
            <a:pPr indent="0"/>
            <a:r>
              <a:rPr lang="en-US" sz="1500">
                <a:latin typeface="Calibri" panose="020F0502020204030204"/>
              </a:rPr>
              <a:t>Figure : Common Type System</a:t>
            </a:r>
            <a:endParaRPr lang="en-US" sz="1500">
              <a:latin typeface="Calibri" panose="020F0502020204030204"/>
            </a:endParaRPr>
          </a:p>
        </p:txBody>
      </p:sp>
      <p:sp>
        <p:nvSpPr>
          <p:cNvPr id="7" name="Rectangles 6"/>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8" name="Rectangles 7"/>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445008"/>
            <a:ext cx="7400544" cy="518160"/>
          </a:xfrm>
          <a:prstGeom prst="rect">
            <a:avLst/>
          </a:prstGeom>
        </p:spPr>
        <p:txBody>
          <a:bodyPr wrap="none" lIns="0" tIns="0" rIns="0" bIns="0">
            <a:noAutofit/>
          </a:bodyPr>
          <a:p>
            <a:pPr indent="0">
              <a:spcAft>
                <a:spcPts val="5040"/>
              </a:spcAft>
            </a:pPr>
            <a:r>
              <a:rPr lang="en-US" sz="4300">
                <a:latin typeface="Calibri" panose="020F0502020204030204"/>
              </a:rPr>
              <a:t>Explicitly Implementing Interface</a:t>
            </a:r>
            <a:endParaRPr lang="en-US" sz="4300">
              <a:latin typeface="Calibri" panose="020F0502020204030204"/>
            </a:endParaRPr>
          </a:p>
        </p:txBody>
      </p:sp>
      <p:sp>
        <p:nvSpPr>
          <p:cNvPr id="3" name="Rectangles 2"/>
          <p:cNvSpPr/>
          <p:nvPr/>
        </p:nvSpPr>
        <p:spPr>
          <a:xfrm>
            <a:off x="73152" y="1780032"/>
            <a:ext cx="6153912" cy="3486912"/>
          </a:xfrm>
          <a:prstGeom prst="rect">
            <a:avLst/>
          </a:prstGeom>
        </p:spPr>
        <p:txBody>
          <a:bodyPr lIns="0" tIns="0" rIns="0" bIns="0">
            <a:noAutofit/>
          </a:bodyPr>
          <a:p>
            <a:pPr indent="0">
              <a:lnSpc>
                <a:spcPts val="1895"/>
              </a:lnSpc>
              <a:spcBef>
                <a:spcPts val="5040"/>
              </a:spcBef>
            </a:pPr>
            <a:r>
              <a:rPr lang="en-US" sz="1200">
                <a:solidFill>
                  <a:srgbClr val="130ECE"/>
                </a:solidFill>
                <a:latin typeface="Consolas" panose="020B0609020204030204"/>
              </a:rPr>
              <a:t>namespace </a:t>
            </a:r>
            <a:r>
              <a:rPr lang="en-US" sz="1200">
                <a:latin typeface="Consolas" panose="020B0609020204030204"/>
              </a:rPr>
              <a:t>FirstConsoleApp</a:t>
            </a:r>
            <a:endParaRPr lang="en-US" sz="1200">
              <a:latin typeface="Consolas" panose="020B0609020204030204"/>
            </a:endParaRPr>
          </a:p>
          <a:p>
            <a:pPr indent="0">
              <a:lnSpc>
                <a:spcPts val="1895"/>
              </a:lnSpc>
            </a:pPr>
            <a:r>
              <a:rPr lang="en-US" sz="2600">
                <a:latin typeface="Calibri" panose="020F0502020204030204"/>
              </a:rPr>
              <a:t>{</a:t>
            </a:r>
            <a:endParaRPr lang="en-US" sz="2600">
              <a:latin typeface="Calibri" panose="020F0502020204030204"/>
            </a:endParaRPr>
          </a:p>
          <a:p>
            <a:pPr marL="406400" indent="0">
              <a:spcAft>
                <a:spcPts val="210"/>
              </a:spcAft>
            </a:pPr>
            <a:r>
              <a:rPr lang="en-US" sz="700" spc="-50">
                <a:solidFill>
                  <a:srgbClr val="A6A4A6"/>
                </a:solidFill>
                <a:latin typeface="Calibri" panose="020F0502020204030204"/>
              </a:rPr>
              <a:t>1 reference</a:t>
            </a:r>
            <a:endParaRPr lang="en-US" sz="700" spc="-50">
              <a:solidFill>
                <a:srgbClr val="A6A4A6"/>
              </a:solidFill>
              <a:latin typeface="Calibri" panose="020F0502020204030204"/>
            </a:endParaRPr>
          </a:p>
          <a:p>
            <a:pPr marL="406400" indent="0">
              <a:lnSpc>
                <a:spcPts val="1920"/>
              </a:lnSpc>
            </a:pPr>
            <a:r>
              <a:rPr lang="en-US" sz="1200">
                <a:solidFill>
                  <a:srgbClr val="130ECE"/>
                </a:solidFill>
                <a:latin typeface="Consolas" panose="020B0609020204030204"/>
              </a:rPr>
              <a:t>internal class </a:t>
            </a:r>
            <a:r>
              <a:rPr lang="en-US" sz="1200">
                <a:solidFill>
                  <a:srgbClr val="408EA2"/>
                </a:solidFill>
                <a:latin typeface="Consolas" panose="020B0609020204030204"/>
              </a:rPr>
              <a:t>Shape </a:t>
            </a:r>
            <a:r>
              <a:rPr lang="en-US" sz="1200">
                <a:latin typeface="Consolas" panose="020B0609020204030204"/>
              </a:rPr>
              <a:t>: </a:t>
            </a:r>
            <a:r>
              <a:rPr lang="en-US" sz="1200">
                <a:solidFill>
                  <a:srgbClr val="408EA2"/>
                </a:solidFill>
                <a:latin typeface="Consolas" panose="020B0609020204030204"/>
              </a:rPr>
              <a:t>ICalShapePerimer</a:t>
            </a:r>
            <a:endParaRPr lang="en-US" sz="1200">
              <a:solidFill>
                <a:srgbClr val="408EA2"/>
              </a:solidFill>
              <a:latin typeface="Consolas" panose="020B0609020204030204"/>
            </a:endParaRPr>
          </a:p>
          <a:p>
            <a:pPr marL="406400" indent="0">
              <a:lnSpc>
                <a:spcPts val="192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736600" indent="0">
              <a:spcAft>
                <a:spcPts val="210"/>
              </a:spcAft>
            </a:pPr>
            <a:r>
              <a:rPr lang="en-US" sz="700" spc="-50">
                <a:solidFill>
                  <a:srgbClr val="A6A4A6"/>
                </a:solidFill>
                <a:latin typeface="Calibri" panose="020F0502020204030204"/>
              </a:rPr>
              <a:t>2 references</a:t>
            </a:r>
            <a:endParaRPr lang="en-US" sz="700" spc="-50">
              <a:solidFill>
                <a:srgbClr val="A6A4A6"/>
              </a:solidFill>
              <a:latin typeface="Calibri" panose="020F0502020204030204"/>
            </a:endParaRPr>
          </a:p>
          <a:p>
            <a:pPr marL="736600" indent="0">
              <a:spcAft>
                <a:spcPts val="210"/>
              </a:spcAft>
            </a:pPr>
            <a:r>
              <a:rPr lang="en-US" sz="1200">
                <a:solidFill>
                  <a:srgbClr val="130ECE"/>
                </a:solidFill>
                <a:latin typeface="Consolas" panose="020B0609020204030204"/>
              </a:rPr>
              <a:t>void </a:t>
            </a:r>
            <a:r>
              <a:rPr lang="en-US" sz="1200">
                <a:solidFill>
                  <a:srgbClr val="408EA2"/>
                </a:solidFill>
                <a:latin typeface="Consolas" panose="020B0609020204030204"/>
              </a:rPr>
              <a:t>ICalShapePerimer.</a:t>
            </a:r>
            <a:r>
              <a:rPr lang="en-US" sz="1200">
                <a:solidFill>
                  <a:srgbClr val="545454"/>
                </a:solidFill>
                <a:latin typeface="Consolas" panose="020B0609020204030204"/>
              </a:rPr>
              <a:t>calculatePerimeter(int </a:t>
            </a:r>
            <a:r>
              <a:rPr lang="en-US" sz="1200">
                <a:solidFill>
                  <a:srgbClr val="1C1929"/>
                </a:solidFill>
                <a:latin typeface="Consolas" panose="020B0609020204030204"/>
              </a:rPr>
              <a:t>l, </a:t>
            </a:r>
            <a:r>
              <a:rPr lang="en-US" sz="1200">
                <a:solidFill>
                  <a:srgbClr val="130ECE"/>
                </a:solidFill>
                <a:latin typeface="Consolas" panose="020B0609020204030204"/>
              </a:rPr>
              <a:t>int </a:t>
            </a:r>
            <a:r>
              <a:rPr lang="en-US" sz="1200">
                <a:solidFill>
                  <a:srgbClr val="1C1929"/>
                </a:solidFill>
                <a:latin typeface="Consolas" panose="020B0609020204030204"/>
              </a:rPr>
              <a:t>w)</a:t>
            </a:r>
            <a:endParaRPr lang="en-US" sz="1200">
              <a:solidFill>
                <a:srgbClr val="1C1929"/>
              </a:solidFill>
              <a:latin typeface="Consolas" panose="020B0609020204030204"/>
            </a:endParaRPr>
          </a:p>
          <a:p>
            <a:pPr marL="7366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r">
              <a:spcAft>
                <a:spcPts val="210"/>
              </a:spcAft>
            </a:pPr>
            <a:r>
              <a:rPr lang="en-US" sz="1200">
                <a:solidFill>
                  <a:srgbClr val="408EA2"/>
                </a:solidFill>
                <a:latin typeface="Consolas" panose="020B0609020204030204"/>
              </a:rPr>
              <a:t>Console.</a:t>
            </a:r>
            <a:r>
              <a:rPr lang="en-US" sz="1200">
                <a:solidFill>
                  <a:srgbClr val="8D202B"/>
                </a:solidFill>
                <a:latin typeface="Consolas" panose="020B0609020204030204"/>
              </a:rPr>
              <a:t>Write("Perimeter of Rec:" </a:t>
            </a:r>
            <a:r>
              <a:rPr lang="en-US" sz="1200">
                <a:latin typeface="Consolas" panose="020B0609020204030204"/>
              </a:rPr>
              <a:t>+ (2 * </a:t>
            </a:r>
            <a:r>
              <a:rPr lang="en-US" sz="1200">
                <a:solidFill>
                  <a:srgbClr val="1C1929"/>
                </a:solidFill>
                <a:latin typeface="Consolas" panose="020B0609020204030204"/>
              </a:rPr>
              <a:t>(l </a:t>
            </a:r>
            <a:r>
              <a:rPr lang="en-US" sz="1200">
                <a:latin typeface="Consolas" panose="020B0609020204030204"/>
              </a:rPr>
              <a:t>+ </a:t>
            </a:r>
            <a:r>
              <a:rPr lang="en-US" sz="1200">
                <a:solidFill>
                  <a:srgbClr val="1C1929"/>
                </a:solidFill>
                <a:latin typeface="Consolas" panose="020B0609020204030204"/>
              </a:rPr>
              <a:t>w)));</a:t>
            </a:r>
            <a:endParaRPr lang="en-US" sz="1200">
              <a:solidFill>
                <a:srgbClr val="1C1929"/>
              </a:solidFill>
              <a:latin typeface="Consolas" panose="020B0609020204030204"/>
            </a:endParaRPr>
          </a:p>
          <a:p>
            <a:pPr marL="7366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736600" indent="0">
              <a:spcAft>
                <a:spcPts val="210"/>
              </a:spcAft>
            </a:pPr>
            <a:r>
              <a:rPr lang="en-US" sz="700" spc="-50">
                <a:solidFill>
                  <a:srgbClr val="A6A4A6"/>
                </a:solidFill>
                <a:latin typeface="Calibri" panose="020F0502020204030204"/>
              </a:rPr>
              <a:t>2 references</a:t>
            </a:r>
            <a:endParaRPr lang="en-US" sz="700" spc="-50">
              <a:solidFill>
                <a:srgbClr val="A6A4A6"/>
              </a:solidFill>
              <a:latin typeface="Calibri" panose="020F0502020204030204"/>
            </a:endParaRPr>
          </a:p>
          <a:p>
            <a:pPr marL="736600" indent="0">
              <a:spcAft>
                <a:spcPts val="210"/>
              </a:spcAft>
            </a:pPr>
            <a:r>
              <a:rPr lang="en-US" sz="1200">
                <a:solidFill>
                  <a:srgbClr val="130ECE"/>
                </a:solidFill>
                <a:latin typeface="Consolas" panose="020B0609020204030204"/>
              </a:rPr>
              <a:t>void </a:t>
            </a:r>
            <a:r>
              <a:rPr lang="en-US" sz="1200">
                <a:solidFill>
                  <a:srgbClr val="408EA2"/>
                </a:solidFill>
                <a:latin typeface="Consolas" panose="020B0609020204030204"/>
              </a:rPr>
              <a:t>ICalShapePerimer.</a:t>
            </a:r>
            <a:r>
              <a:rPr lang="en-US" sz="1200">
                <a:solidFill>
                  <a:srgbClr val="545454"/>
                </a:solidFill>
                <a:latin typeface="Consolas" panose="020B0609020204030204"/>
              </a:rPr>
              <a:t>calculateCircumference(int </a:t>
            </a:r>
            <a:r>
              <a:rPr lang="en-US" sz="1200">
                <a:solidFill>
                  <a:srgbClr val="1C1929"/>
                </a:solidFill>
                <a:latin typeface="Consolas" panose="020B0609020204030204"/>
              </a:rPr>
              <a:t>r)</a:t>
            </a:r>
            <a:endParaRPr lang="en-US" sz="1200">
              <a:solidFill>
                <a:srgbClr val="1C1929"/>
              </a:solidFill>
              <a:latin typeface="Consolas" panose="020B0609020204030204"/>
            </a:endParaRPr>
          </a:p>
          <a:p>
            <a:pPr marL="736600" indent="0">
              <a:spcAft>
                <a:spcPts val="210"/>
              </a:spcAft>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gn="r">
              <a:spcAft>
                <a:spcPts val="210"/>
              </a:spcAft>
            </a:pPr>
            <a:r>
              <a:rPr lang="en-US" sz="1200">
                <a:solidFill>
                  <a:srgbClr val="408EA2"/>
                </a:solidFill>
                <a:latin typeface="Consolas" panose="020B0609020204030204"/>
              </a:rPr>
              <a:t>Console.</a:t>
            </a:r>
            <a:r>
              <a:rPr lang="en-US" sz="1200">
                <a:solidFill>
                  <a:srgbClr val="545454"/>
                </a:solidFill>
                <a:latin typeface="Consolas" panose="020B0609020204030204"/>
              </a:rPr>
              <a:t>Write</a:t>
            </a:r>
            <a:r>
              <a:rPr lang="en-US" sz="1200">
                <a:solidFill>
                  <a:srgbClr val="8D202B"/>
                </a:solidFill>
                <a:latin typeface="Consolas" panose="020B0609020204030204"/>
              </a:rPr>
              <a:t>("Circumference of Circle:" </a:t>
            </a:r>
            <a:r>
              <a:rPr lang="en-US" sz="1200">
                <a:latin typeface="Consolas" panose="020B0609020204030204"/>
              </a:rPr>
              <a:t>+ (2 * 3</a:t>
            </a:r>
            <a:r>
              <a:rPr lang="en-US" sz="1200">
                <a:solidFill>
                  <a:srgbClr val="1C1929"/>
                </a:solidFill>
                <a:latin typeface="Consolas" panose="020B0609020204030204"/>
              </a:rPr>
              <a:t>.</a:t>
            </a:r>
            <a:r>
              <a:rPr lang="en-US" sz="1200">
                <a:latin typeface="Consolas" panose="020B0609020204030204"/>
              </a:rPr>
              <a:t>14f * </a:t>
            </a:r>
            <a:r>
              <a:rPr lang="en-US" sz="1200">
                <a:solidFill>
                  <a:srgbClr val="1C1929"/>
                </a:solidFill>
                <a:latin typeface="Consolas" panose="020B0609020204030204"/>
              </a:rPr>
              <a:t>r));</a:t>
            </a:r>
            <a:endParaRPr lang="en-US" sz="1200">
              <a:solidFill>
                <a:srgbClr val="1C1929"/>
              </a:solidFill>
              <a:latin typeface="Consolas" panose="020B0609020204030204"/>
            </a:endParaRPr>
          </a:p>
          <a:p>
            <a:pPr marL="736600" indent="0">
              <a:lnSpc>
                <a:spcPts val="175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marL="406400" indent="0">
              <a:lnSpc>
                <a:spcPts val="1750"/>
              </a:lnSpc>
            </a:pPr>
            <a:r>
              <a:rPr lang="en-US" sz="2600">
                <a:solidFill>
                  <a:srgbClr val="1C1929"/>
                </a:solidFill>
                <a:latin typeface="Calibri" panose="020F0502020204030204"/>
              </a:rPr>
              <a:t>}</a:t>
            </a:r>
            <a:endParaRPr lang="en-US" sz="2600">
              <a:solidFill>
                <a:srgbClr val="1C1929"/>
              </a:solidFill>
              <a:latin typeface="Calibri" panose="020F0502020204030204"/>
            </a:endParaRPr>
          </a:p>
          <a:p>
            <a:pPr indent="0">
              <a:lnSpc>
                <a:spcPts val="1750"/>
              </a:lnSpc>
            </a:pPr>
            <a:r>
              <a:rPr lang="en-US" sz="2600">
                <a:solidFill>
                  <a:srgbClr val="1C1929"/>
                </a:solidFill>
                <a:latin typeface="Calibri" panose="020F0502020204030204"/>
              </a:rPr>
              <a:t>}</a:t>
            </a:r>
            <a:endParaRPr lang="en-US" sz="2600">
              <a:solidFill>
                <a:srgbClr val="1C1929"/>
              </a:solidFill>
              <a:latin typeface="Calibri" panose="020F0502020204030204"/>
            </a:endParaRPr>
          </a:p>
        </p:txBody>
      </p:sp>
      <p:sp>
        <p:nvSpPr>
          <p:cNvPr id="4" name="Rectangles 3"/>
          <p:cNvSpPr/>
          <p:nvPr/>
        </p:nvSpPr>
        <p:spPr>
          <a:xfrm>
            <a:off x="6473952" y="1752600"/>
            <a:ext cx="4937760" cy="2404872"/>
          </a:xfrm>
          <a:prstGeom prst="rect">
            <a:avLst/>
          </a:prstGeom>
        </p:spPr>
        <p:txBody>
          <a:bodyPr lIns="0" tIns="0" rIns="0" bIns="0">
            <a:noAutofit/>
          </a:bodyPr>
          <a:p>
            <a:pPr marR="2133600" indent="0">
              <a:lnSpc>
                <a:spcPts val="2015"/>
              </a:lnSpc>
            </a:pPr>
            <a:r>
              <a:rPr lang="en-US" sz="1700" spc="-50">
                <a:solidFill>
                  <a:srgbClr val="130ECE"/>
                </a:solidFill>
                <a:latin typeface="Consolas" panose="020B0609020204030204"/>
              </a:rPr>
              <a:t>namespace </a:t>
            </a:r>
            <a:r>
              <a:rPr lang="en-US" sz="1700" spc="-50">
                <a:latin typeface="Consolas" panose="020B0609020204030204"/>
              </a:rPr>
              <a:t>FirstConsoleApp {</a:t>
            </a:r>
            <a:endParaRPr lang="en-US" sz="1700" spc="-50">
              <a:latin typeface="Consolas" panose="020B0609020204030204"/>
            </a:endParaRPr>
          </a:p>
          <a:p>
            <a:pPr marL="457200" indent="0">
              <a:spcAft>
                <a:spcPts val="210"/>
              </a:spcAft>
            </a:pPr>
            <a:r>
              <a:rPr lang="en-US" sz="900" spc="-50">
                <a:solidFill>
                  <a:srgbClr val="A6A4A6"/>
                </a:solidFill>
                <a:latin typeface="Calibri" panose="020F0502020204030204"/>
              </a:rPr>
              <a:t>O references</a:t>
            </a:r>
            <a:endParaRPr lang="en-US" sz="900" spc="-50">
              <a:solidFill>
                <a:srgbClr val="A6A4A6"/>
              </a:solidFill>
              <a:latin typeface="Calibri" panose="020F0502020204030204"/>
            </a:endParaRPr>
          </a:p>
          <a:p>
            <a:pPr marL="457200" marR="3035300" indent="0">
              <a:lnSpc>
                <a:spcPts val="2065"/>
              </a:lnSpc>
            </a:pPr>
            <a:r>
              <a:rPr lang="en-US" sz="1700" spc="-50">
                <a:solidFill>
                  <a:srgbClr val="130ECE"/>
                </a:solidFill>
                <a:latin typeface="Consolas" panose="020B0609020204030204"/>
              </a:rPr>
              <a:t>class </a:t>
            </a:r>
            <a:r>
              <a:rPr lang="en-US" sz="1700" spc="-50">
                <a:solidFill>
                  <a:srgbClr val="408EA2"/>
                </a:solidFill>
                <a:latin typeface="Consolas" panose="020B0609020204030204"/>
              </a:rPr>
              <a:t>Program </a:t>
            </a:r>
            <a:r>
              <a:rPr lang="en-US" sz="1700" spc="-50">
                <a:latin typeface="Consolas" panose="020B0609020204030204"/>
              </a:rPr>
              <a:t>{</a:t>
            </a:r>
            <a:endParaRPr lang="en-US" sz="1700" spc="-50">
              <a:latin typeface="Consolas" panose="020B0609020204030204"/>
            </a:endParaRPr>
          </a:p>
          <a:p>
            <a:pPr marL="914400" indent="0">
              <a:spcAft>
                <a:spcPts val="210"/>
              </a:spcAft>
            </a:pPr>
            <a:r>
              <a:rPr lang="en-US" sz="900" spc="-50">
                <a:solidFill>
                  <a:srgbClr val="A6A4A6"/>
                </a:solidFill>
                <a:latin typeface="Calibri" panose="020F0502020204030204"/>
              </a:rPr>
              <a:t>O references</a:t>
            </a:r>
            <a:endParaRPr lang="en-US" sz="900" spc="-50">
              <a:solidFill>
                <a:srgbClr val="A6A4A6"/>
              </a:solidFill>
              <a:latin typeface="Calibri" panose="020F0502020204030204"/>
            </a:endParaRPr>
          </a:p>
          <a:p>
            <a:pPr marL="914400" indent="0">
              <a:spcAft>
                <a:spcPts val="210"/>
              </a:spcAft>
            </a:pPr>
            <a:r>
              <a:rPr lang="en-US" sz="1700" spc="-50">
                <a:solidFill>
                  <a:srgbClr val="130ECE"/>
                </a:solidFill>
                <a:latin typeface="Consolas" panose="020B0609020204030204"/>
              </a:rPr>
              <a:t>static void </a:t>
            </a:r>
            <a:r>
              <a:rPr lang="en-US" sz="1700" spc="-50">
                <a:solidFill>
                  <a:srgbClr val="312694"/>
                </a:solidFill>
                <a:latin typeface="Consolas" panose="020B0609020204030204"/>
              </a:rPr>
              <a:t>MainCstring</a:t>
            </a:r>
            <a:r>
              <a:rPr lang="en-US" sz="1700" spc="-50">
                <a:latin typeface="Consolas" panose="020B0609020204030204"/>
              </a:rPr>
              <a:t>[] </a:t>
            </a:r>
            <a:r>
              <a:rPr lang="en-US" sz="1700" spc="-50">
                <a:solidFill>
                  <a:srgbClr val="2C3569"/>
                </a:solidFill>
                <a:latin typeface="Consolas" panose="020B0609020204030204"/>
              </a:rPr>
              <a:t>args)</a:t>
            </a:r>
            <a:endParaRPr lang="en-US" sz="1700" spc="-50">
              <a:solidFill>
                <a:srgbClr val="2C3569"/>
              </a:solidFill>
              <a:latin typeface="Consolas" panose="020B0609020204030204"/>
            </a:endParaRPr>
          </a:p>
          <a:p>
            <a:pPr marL="914400" indent="0">
              <a:spcAft>
                <a:spcPts val="210"/>
              </a:spcAft>
            </a:pPr>
            <a:r>
              <a:rPr lang="en-US" sz="2600">
                <a:latin typeface="Calibri" panose="020F0502020204030204"/>
              </a:rPr>
              <a:t>{</a:t>
            </a:r>
            <a:endParaRPr lang="en-US" sz="2600">
              <a:latin typeface="Calibri" panose="020F0502020204030204"/>
            </a:endParaRPr>
          </a:p>
          <a:p>
            <a:pPr marL="1371600" indent="0">
              <a:lnSpc>
                <a:spcPts val="1850"/>
              </a:lnSpc>
            </a:pPr>
            <a:r>
              <a:rPr lang="en-US" sz="1700" spc="-50">
                <a:solidFill>
                  <a:srgbClr val="408EA2"/>
                </a:solidFill>
                <a:latin typeface="Consolas" panose="020B0609020204030204"/>
              </a:rPr>
              <a:t>ICalShapePerimer </a:t>
            </a:r>
            <a:r>
              <a:rPr lang="en-US" sz="1700" spc="-50">
                <a:solidFill>
                  <a:srgbClr val="2C3569"/>
                </a:solidFill>
                <a:latin typeface="Consolas" panose="020B0609020204030204"/>
              </a:rPr>
              <a:t>p </a:t>
            </a:r>
            <a:r>
              <a:rPr lang="en-US" sz="1700" spc="-50">
                <a:latin typeface="Consolas" panose="020B0609020204030204"/>
              </a:rPr>
              <a:t>= </a:t>
            </a:r>
            <a:r>
              <a:rPr lang="en-US" sz="1700" spc="-50">
                <a:solidFill>
                  <a:srgbClr val="130ECE"/>
                </a:solidFill>
                <a:latin typeface="Consolas" panose="020B0609020204030204"/>
              </a:rPr>
              <a:t>new </a:t>
            </a:r>
            <a:r>
              <a:rPr lang="en-US" sz="1700" spc="-50">
                <a:solidFill>
                  <a:srgbClr val="366D7F"/>
                </a:solidFill>
                <a:latin typeface="Consolas" panose="020B0609020204030204"/>
              </a:rPr>
              <a:t>ShapeO </a:t>
            </a:r>
            <a:r>
              <a:rPr lang="en-US" sz="1700" spc="-50">
                <a:solidFill>
                  <a:srgbClr val="2C3569"/>
                </a:solidFill>
                <a:latin typeface="Consolas" panose="020B0609020204030204"/>
              </a:rPr>
              <a:t>p.</a:t>
            </a:r>
            <a:r>
              <a:rPr lang="en-US" sz="1700" spc="-50">
                <a:solidFill>
                  <a:srgbClr val="6A4735"/>
                </a:solidFill>
                <a:latin typeface="Consolas" panose="020B0609020204030204"/>
              </a:rPr>
              <a:t>calculatePerimeter(2, </a:t>
            </a:r>
            <a:r>
              <a:rPr lang="en-US" sz="1700" spc="-50">
                <a:latin typeface="Consolas" panose="020B0609020204030204"/>
              </a:rPr>
              <a:t>3); </a:t>
            </a:r>
            <a:r>
              <a:rPr lang="en-US" sz="1700" spc="-50">
                <a:solidFill>
                  <a:srgbClr val="2C3569"/>
                </a:solidFill>
                <a:latin typeface="Consolas" panose="020B0609020204030204"/>
              </a:rPr>
              <a:t>p</a:t>
            </a:r>
            <a:r>
              <a:rPr lang="en-US" sz="1700" spc="-50">
                <a:latin typeface="Consolas" panose="020B0609020204030204"/>
              </a:rPr>
              <a:t>. </a:t>
            </a:r>
            <a:r>
              <a:rPr lang="en-US" sz="1700" spc="-50">
                <a:solidFill>
                  <a:srgbClr val="6A4735"/>
                </a:solidFill>
                <a:latin typeface="Consolas" panose="020B0609020204030204"/>
              </a:rPr>
              <a:t>calculateCircum-ference(2)</a:t>
            </a:r>
            <a:r>
              <a:rPr lang="en-US" sz="1700" spc="-50">
                <a:latin typeface="Consolas" panose="020B0609020204030204"/>
              </a:rPr>
              <a:t>;</a:t>
            </a:r>
            <a:endParaRPr lang="en-US" sz="1700" spc="-50">
              <a:latin typeface="Consolas" panose="020B0609020204030204"/>
            </a:endParaRPr>
          </a:p>
        </p:txBody>
      </p:sp>
      <p:sp>
        <p:nvSpPr>
          <p:cNvPr id="5" name="Rectangles 4"/>
          <p:cNvSpPr/>
          <p:nvPr/>
        </p:nvSpPr>
        <p:spPr>
          <a:xfrm>
            <a:off x="6928104" y="4626864"/>
            <a:ext cx="106680" cy="216408"/>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6" name="Rectangles 5"/>
          <p:cNvSpPr/>
          <p:nvPr/>
        </p:nvSpPr>
        <p:spPr>
          <a:xfrm>
            <a:off x="6477000" y="4870704"/>
            <a:ext cx="106680" cy="210312"/>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7" name="Rectangles 6"/>
          <p:cNvSpPr/>
          <p:nvPr/>
        </p:nvSpPr>
        <p:spPr>
          <a:xfrm>
            <a:off x="7376160" y="4395216"/>
            <a:ext cx="106680" cy="213360"/>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8" name="Rectangles 7"/>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9" name="Rectangles 8"/>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alibri" panose="020F0502020204030204"/>
              </a:rPr>
              <a:t>7</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5242560" cy="423672"/>
          </a:xfrm>
          <a:prstGeom prst="rect">
            <a:avLst/>
          </a:prstGeom>
        </p:spPr>
        <p:txBody>
          <a:bodyPr wrap="none" lIns="0" tIns="0" rIns="0" bIns="0">
            <a:noAutofit/>
          </a:bodyPr>
          <a:p>
            <a:pPr indent="0"/>
            <a:r>
              <a:rPr lang="en-US" sz="4200">
                <a:latin typeface="Calibri" panose="020F0502020204030204"/>
              </a:rPr>
              <a:t>Inheritance in Interface</a:t>
            </a:r>
            <a:endParaRPr lang="en-US" sz="4200">
              <a:latin typeface="Calibri" panose="020F0502020204030204"/>
            </a:endParaRPr>
          </a:p>
        </p:txBody>
      </p:sp>
      <p:sp>
        <p:nvSpPr>
          <p:cNvPr id="3" name="Rectangles 2"/>
          <p:cNvSpPr/>
          <p:nvPr/>
        </p:nvSpPr>
        <p:spPr>
          <a:xfrm>
            <a:off x="981456" y="1908048"/>
            <a:ext cx="10244328" cy="3227832"/>
          </a:xfrm>
          <a:prstGeom prst="rect">
            <a:avLst/>
          </a:prstGeom>
        </p:spPr>
        <p:txBody>
          <a:bodyPr lIns="0" tIns="0" rIns="0" bIns="0">
            <a:noAutofit/>
          </a:bodyPr>
          <a:p>
            <a:pPr marL="190500" indent="-190500" algn="just">
              <a:spcAft>
                <a:spcPts val="1260"/>
              </a:spcAft>
            </a:pPr>
            <a:r>
              <a:rPr lang="en-US" sz="2600">
                <a:latin typeface="Calibri" panose="020F0502020204030204"/>
              </a:rPr>
              <a:t>•    C# allows the user to </a:t>
            </a:r>
            <a:r>
              <a:rPr lang="en-US" sz="2600">
                <a:solidFill>
                  <a:srgbClr val="FC0000"/>
                </a:solidFill>
                <a:latin typeface="Calibri" panose="020F0502020204030204"/>
              </a:rPr>
              <a:t>inherit one </a:t>
            </a:r>
            <a:r>
              <a:rPr lang="en-US" sz="2600">
                <a:solidFill>
                  <a:srgbClr val="AC0000"/>
                </a:solidFill>
                <a:latin typeface="Calibri" panose="020F0502020204030204"/>
              </a:rPr>
              <a:t>interface.into </a:t>
            </a:r>
            <a:r>
              <a:rPr lang="en-US" sz="2600">
                <a:solidFill>
                  <a:srgbClr val="FC0000"/>
                </a:solidFill>
                <a:latin typeface="Calibri" panose="020F0502020204030204"/>
              </a:rPr>
              <a:t>another interface.</a:t>
            </a:r>
            <a:endParaRPr lang="en-US" sz="2600">
              <a:solidFill>
                <a:srgbClr val="FC0000"/>
              </a:solidFill>
              <a:latin typeface="Calibri" panose="020F0502020204030204"/>
            </a:endParaRPr>
          </a:p>
          <a:p>
            <a:pPr marL="190500" indent="-190500" algn="just">
              <a:lnSpc>
                <a:spcPts val="3025"/>
              </a:lnSpc>
              <a:spcAft>
                <a:spcPts val="630"/>
              </a:spcAft>
            </a:pPr>
            <a:r>
              <a:rPr lang="en-US" sz="2600">
                <a:latin typeface="Calibri" panose="020F0502020204030204"/>
              </a:rPr>
              <a:t>•When a class implements the inherited interface then it must provide the </a:t>
            </a:r>
            <a:r>
              <a:rPr lang="en-US" sz="2600">
                <a:solidFill>
                  <a:srgbClr val="FC0000"/>
                </a:solidFill>
                <a:latin typeface="Calibri" panose="020F0502020204030204"/>
              </a:rPr>
              <a:t>implementation of all the members </a:t>
            </a:r>
            <a:r>
              <a:rPr lang="en-US" sz="2600">
                <a:latin typeface="Calibri" panose="020F0502020204030204"/>
              </a:rPr>
              <a:t>that are defined within the </a:t>
            </a:r>
            <a:r>
              <a:rPr lang="en-US" sz="2600">
                <a:solidFill>
                  <a:srgbClr val="FC0000"/>
                </a:solidFill>
                <a:latin typeface="Calibri" panose="020F0502020204030204"/>
              </a:rPr>
              <a:t>interface inheritance chain </a:t>
            </a:r>
            <a:r>
              <a:rPr lang="en-US" sz="2600">
                <a:latin typeface="Calibri" panose="020F0502020204030204"/>
              </a:rPr>
              <a:t>(i.e including the base interface methods) Otherwise, the compiler throws an error.</a:t>
            </a:r>
            <a:endParaRPr lang="en-US" sz="2600">
              <a:latin typeface="Calibri" panose="020F0502020204030204"/>
            </a:endParaRPr>
          </a:p>
          <a:p>
            <a:pPr marL="190500" indent="-190500">
              <a:lnSpc>
                <a:spcPts val="3025"/>
              </a:lnSpc>
            </a:pPr>
            <a:r>
              <a:rPr lang="en-US" sz="2600">
                <a:latin typeface="Calibri" panose="020F0502020204030204"/>
              </a:rPr>
              <a:t>•    If both derived interface and base interface declares the same member then the </a:t>
            </a:r>
            <a:r>
              <a:rPr lang="en-US" sz="2600">
                <a:solidFill>
                  <a:srgbClr val="FC0000"/>
                </a:solidFill>
                <a:latin typeface="Calibri" panose="020F0502020204030204"/>
              </a:rPr>
              <a:t>base interface member </a:t>
            </a:r>
            <a:r>
              <a:rPr lang="en-US" sz="2600">
                <a:latin typeface="Calibri" panose="020F0502020204030204"/>
              </a:rPr>
              <a:t>name is </a:t>
            </a:r>
            <a:r>
              <a:rPr lang="en-US" sz="2600">
                <a:solidFill>
                  <a:srgbClr val="FC0000"/>
                </a:solidFill>
                <a:latin typeface="Calibri" panose="020F0502020204030204"/>
              </a:rPr>
              <a:t>hidden </a:t>
            </a:r>
            <a:r>
              <a:rPr lang="en-US" sz="2600">
                <a:latin typeface="Calibri" panose="020F0502020204030204"/>
              </a:rPr>
              <a:t>by the </a:t>
            </a:r>
            <a:r>
              <a:rPr lang="en-US" sz="2600">
                <a:solidFill>
                  <a:srgbClr val="FC0000"/>
                </a:solidFill>
                <a:latin typeface="Calibri" panose="020F0502020204030204"/>
              </a:rPr>
              <a:t>derived interface member </a:t>
            </a:r>
            <a:r>
              <a:rPr lang="en-US" sz="2600">
                <a:latin typeface="Calibri" panose="020F0502020204030204"/>
              </a:rPr>
              <a:t>name.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80064" y="6477000"/>
            <a:ext cx="100584" cy="134112"/>
          </a:xfrm>
          <a:prstGeom prst="rect">
            <a:avLst/>
          </a:prstGeom>
        </p:spPr>
        <p:txBody>
          <a:bodyPr wrap="none" lIns="0" tIns="0" rIns="0" bIns="0">
            <a:noAutofit/>
          </a:bodyPr>
          <a:p>
            <a:pPr indent="0"/>
            <a:r>
              <a:rPr lang="en-US" sz="1100">
                <a:solidFill>
                  <a:srgbClr val="888888"/>
                </a:solidFill>
                <a:latin typeface="Consolas" panose="020B0609020204030204"/>
              </a:rPr>
              <a:t>8</a:t>
            </a:r>
            <a:endParaRPr lang="en-US" sz="1100">
              <a:solidFill>
                <a:srgbClr val="888888"/>
              </a:solidFill>
              <a:latin typeface="Consolas" panose="020B0609020204030204"/>
            </a:endParaRP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432816" y="557784"/>
            <a:ext cx="5239512" cy="423672"/>
          </a:xfrm>
          <a:prstGeom prst="rect">
            <a:avLst/>
          </a:prstGeom>
        </p:spPr>
        <p:txBody>
          <a:bodyPr wrap="none" lIns="0" tIns="0" rIns="0" bIns="0">
            <a:noAutofit/>
          </a:bodyPr>
          <a:p>
            <a:pPr indent="0">
              <a:spcAft>
                <a:spcPts val="2730"/>
              </a:spcAft>
            </a:pPr>
            <a:r>
              <a:rPr lang="en-US" sz="4300">
                <a:latin typeface="Calibri" panose="020F0502020204030204"/>
              </a:rPr>
              <a:t>Inheritance in Interface</a:t>
            </a:r>
            <a:endParaRPr lang="en-US" sz="4300">
              <a:latin typeface="Calibri" panose="020F0502020204030204"/>
            </a:endParaRPr>
          </a:p>
        </p:txBody>
      </p:sp>
      <p:sp>
        <p:nvSpPr>
          <p:cNvPr id="3" name="Rectangles 2"/>
          <p:cNvSpPr/>
          <p:nvPr/>
        </p:nvSpPr>
        <p:spPr>
          <a:xfrm>
            <a:off x="350520" y="1481328"/>
            <a:ext cx="3563112" cy="3685032"/>
          </a:xfrm>
          <a:prstGeom prst="rect">
            <a:avLst/>
          </a:prstGeom>
        </p:spPr>
        <p:txBody>
          <a:bodyPr lIns="0" tIns="0" rIns="0" bIns="0">
            <a:noAutofit/>
          </a:bodyPr>
          <a:p>
            <a:pPr indent="0">
              <a:lnSpc>
                <a:spcPts val="2545"/>
              </a:lnSpc>
              <a:spcBef>
                <a:spcPts val="2730"/>
              </a:spcBef>
            </a:pPr>
            <a:r>
              <a:rPr lang="en-US" sz="1800" spc="-50">
                <a:solidFill>
                  <a:srgbClr val="130ECE"/>
                </a:solidFill>
                <a:latin typeface="Consolas" panose="020B0609020204030204"/>
              </a:rPr>
              <a:t>namespace </a:t>
            </a:r>
            <a:r>
              <a:rPr lang="en-US" sz="1800" spc="-50">
                <a:solidFill>
                  <a:srgbClr val="120D18"/>
                </a:solidFill>
                <a:latin typeface="Consolas" panose="020B0609020204030204"/>
              </a:rPr>
              <a:t>FirstConsoleApp</a:t>
            </a:r>
            <a:endParaRPr lang="en-US" sz="1800" spc="-50">
              <a:solidFill>
                <a:srgbClr val="120D18"/>
              </a:solidFill>
              <a:latin typeface="Consolas" panose="020B0609020204030204"/>
            </a:endParaRPr>
          </a:p>
          <a:p>
            <a:pPr indent="0" algn="just">
              <a:lnSpc>
                <a:spcPts val="254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84200" indent="0">
              <a:spcAft>
                <a:spcPts val="210"/>
              </a:spcAft>
            </a:pPr>
            <a:r>
              <a:rPr lang="en-US" sz="1200" spc="-50">
                <a:solidFill>
                  <a:srgbClr val="A6A4A6"/>
                </a:solidFill>
                <a:latin typeface="Calibri" panose="020F0502020204030204"/>
              </a:rPr>
              <a:t>1 reference</a:t>
            </a:r>
            <a:endParaRPr lang="en-US" sz="1200" spc="-50">
              <a:solidFill>
                <a:srgbClr val="A6A4A6"/>
              </a:solidFill>
              <a:latin typeface="Calibri" panose="020F0502020204030204"/>
            </a:endParaRPr>
          </a:p>
          <a:p>
            <a:pPr marL="584200" indent="0">
              <a:spcAft>
                <a:spcPts val="210"/>
              </a:spcAft>
            </a:pPr>
            <a:r>
              <a:rPr lang="en-US" sz="1800" spc="-50">
                <a:solidFill>
                  <a:srgbClr val="130ECE"/>
                </a:solidFill>
                <a:latin typeface="Consolas" panose="020B0609020204030204"/>
              </a:rPr>
              <a:t>interface </a:t>
            </a:r>
            <a:r>
              <a:rPr lang="en-US" sz="1800" spc="-50">
                <a:solidFill>
                  <a:srgbClr val="408EA2"/>
                </a:solidFill>
                <a:latin typeface="Consolas" panose="020B0609020204030204"/>
              </a:rPr>
              <a:t>A</a:t>
            </a:r>
            <a:endParaRPr lang="en-US" sz="1800" spc="-50">
              <a:solidFill>
                <a:srgbClr val="408EA2"/>
              </a:solidFill>
              <a:latin typeface="Consolas" panose="020B0609020204030204"/>
            </a:endParaRPr>
          </a:p>
          <a:p>
            <a:pPr indent="0" algn="just">
              <a:spcAft>
                <a:spcPts val="210"/>
              </a:spcAft>
            </a:pPr>
            <a:r>
              <a:rPr lang="en-US" sz="3300">
                <a:solidFill>
                  <a:srgbClr val="D4D4D4"/>
                </a:solidFill>
                <a:latin typeface="Consolas" panose="020B0609020204030204"/>
              </a:rPr>
              <a:t>i    </a:t>
            </a:r>
            <a:r>
              <a:rPr lang="en-US" sz="3300">
                <a:solidFill>
                  <a:srgbClr val="120D18"/>
                </a:solidFill>
                <a:latin typeface="Consolas" panose="020B0609020204030204"/>
              </a:rPr>
              <a:t>{</a:t>
            </a:r>
            <a:endParaRPr lang="en-US" sz="3300">
              <a:solidFill>
                <a:srgbClr val="120D18"/>
              </a:solidFill>
              <a:latin typeface="Consolas" panose="020B0609020204030204"/>
            </a:endParaRPr>
          </a:p>
          <a:p>
            <a:pPr marL="1143000" indent="0">
              <a:spcAft>
                <a:spcPts val="210"/>
              </a:spcAft>
            </a:pPr>
            <a:r>
              <a:rPr lang="en-US" sz="1200" spc="-50">
                <a:solidFill>
                  <a:srgbClr val="A6A4A6"/>
                </a:solidFill>
                <a:latin typeface="Calibri" panose="020F0502020204030204"/>
              </a:rPr>
              <a:t>2 references</a:t>
            </a:r>
            <a:endParaRPr lang="en-US" sz="1200" spc="-50">
              <a:solidFill>
                <a:srgbClr val="A6A4A6"/>
              </a:solidFill>
              <a:latin typeface="Calibri" panose="020F0502020204030204"/>
            </a:endParaRPr>
          </a:p>
          <a:p>
            <a:pPr marL="1143000" indent="0">
              <a:spcAft>
                <a:spcPts val="210"/>
              </a:spcAft>
            </a:pPr>
            <a:r>
              <a:rPr lang="en-US" sz="1800" spc="-50">
                <a:solidFill>
                  <a:srgbClr val="130ECE"/>
                </a:solidFill>
                <a:latin typeface="Consolas" panose="020B0609020204030204"/>
              </a:rPr>
              <a:t>void </a:t>
            </a:r>
            <a:r>
              <a:rPr lang="en-US" sz="1800" spc="-50">
                <a:solidFill>
                  <a:srgbClr val="574733"/>
                </a:solidFill>
                <a:latin typeface="Consolas" panose="020B0609020204030204"/>
              </a:rPr>
              <a:t>showAO;</a:t>
            </a:r>
            <a:endParaRPr lang="en-US" sz="1800" spc="-50">
              <a:solidFill>
                <a:srgbClr val="574733"/>
              </a:solidFill>
              <a:latin typeface="Consolas" panose="020B0609020204030204"/>
            </a:endParaRPr>
          </a:p>
          <a:p>
            <a:pPr indent="0" algn="just">
              <a:spcAft>
                <a:spcPts val="210"/>
              </a:spcAft>
            </a:pPr>
            <a:r>
              <a:rPr lang="en-US" sz="3300">
                <a:solidFill>
                  <a:srgbClr val="D4D4D4"/>
                </a:solidFill>
                <a:latin typeface="Consolas" panose="020B0609020204030204"/>
              </a:rPr>
              <a:t>j    </a:t>
            </a:r>
            <a:r>
              <a:rPr lang="en-US" sz="3300">
                <a:solidFill>
                  <a:srgbClr val="120D18"/>
                </a:solidFill>
                <a:latin typeface="Consolas" panose="020B0609020204030204"/>
              </a:rPr>
              <a:t>&gt;</a:t>
            </a:r>
            <a:endParaRPr lang="en-US" sz="3300">
              <a:solidFill>
                <a:srgbClr val="120D18"/>
              </a:solidFill>
              <a:latin typeface="Consolas" panose="020B0609020204030204"/>
            </a:endParaRPr>
          </a:p>
          <a:p>
            <a:pPr marL="584200" indent="0">
              <a:spcAft>
                <a:spcPts val="210"/>
              </a:spcAft>
            </a:pPr>
            <a:r>
              <a:rPr lang="en-US" sz="1200" spc="-50">
                <a:solidFill>
                  <a:srgbClr val="A6A4A6"/>
                </a:solidFill>
                <a:latin typeface="Calibri" panose="020F0502020204030204"/>
              </a:rPr>
              <a:t>1 reference</a:t>
            </a:r>
            <a:endParaRPr lang="en-US" sz="1200" spc="-50">
              <a:solidFill>
                <a:srgbClr val="A6A4A6"/>
              </a:solidFill>
              <a:latin typeface="Calibri" panose="020F0502020204030204"/>
            </a:endParaRPr>
          </a:p>
          <a:p>
            <a:pPr marL="584200" indent="0">
              <a:spcAft>
                <a:spcPts val="210"/>
              </a:spcAft>
            </a:pPr>
            <a:r>
              <a:rPr lang="en-US" sz="1800" spc="-50">
                <a:solidFill>
                  <a:srgbClr val="130ECE"/>
                </a:solidFill>
                <a:latin typeface="Consolas" panose="020B0609020204030204"/>
              </a:rPr>
              <a:t>interface </a:t>
            </a:r>
            <a:r>
              <a:rPr lang="en-US" sz="1800" spc="-50">
                <a:solidFill>
                  <a:srgbClr val="408EA2"/>
                </a:solidFill>
                <a:latin typeface="Consolas" panose="020B0609020204030204"/>
              </a:rPr>
              <a:t>B </a:t>
            </a:r>
            <a:r>
              <a:rPr lang="en-US" sz="1800" spc="-50">
                <a:solidFill>
                  <a:srgbClr val="120D18"/>
                </a:solidFill>
                <a:latin typeface="Consolas" panose="020B0609020204030204"/>
              </a:rPr>
              <a:t>: </a:t>
            </a:r>
            <a:r>
              <a:rPr lang="en-US" sz="1800" spc="-50">
                <a:solidFill>
                  <a:srgbClr val="408EA2"/>
                </a:solidFill>
                <a:latin typeface="Consolas" panose="020B0609020204030204"/>
              </a:rPr>
              <a:t>A</a:t>
            </a:r>
            <a:endParaRPr lang="en-US" sz="1800" spc="-50">
              <a:solidFill>
                <a:srgbClr val="408EA2"/>
              </a:solidFill>
              <a:latin typeface="Consolas" panose="020B0609020204030204"/>
            </a:endParaRPr>
          </a:p>
          <a:p>
            <a:pPr indent="0" algn="just">
              <a:spcAft>
                <a:spcPts val="1260"/>
              </a:spcAft>
            </a:pPr>
            <a:r>
              <a:rPr lang="en-US" sz="2600">
                <a:solidFill>
                  <a:srgbClr val="D4D4D4"/>
                </a:solidFill>
                <a:latin typeface="Calibri" panose="020F0502020204030204"/>
              </a:rPr>
              <a:t>i    </a:t>
            </a:r>
            <a:r>
              <a:rPr lang="en-US" sz="2600">
                <a:solidFill>
                  <a:srgbClr val="120D18"/>
                </a:solidFill>
                <a:latin typeface="Calibri" panose="020F0502020204030204"/>
              </a:rPr>
              <a:t>{</a:t>
            </a:r>
            <a:endParaRPr lang="en-US" sz="2600">
              <a:solidFill>
                <a:srgbClr val="120D18"/>
              </a:solidFill>
              <a:latin typeface="Calibri" panose="020F0502020204030204"/>
            </a:endParaRPr>
          </a:p>
          <a:p>
            <a:pPr marL="1143000" indent="0">
              <a:spcAft>
                <a:spcPts val="210"/>
              </a:spcAft>
            </a:pPr>
            <a:r>
              <a:rPr lang="en-US" sz="1800" spc="-50">
                <a:solidFill>
                  <a:srgbClr val="130ECE"/>
                </a:solidFill>
                <a:latin typeface="Consolas" panose="020B0609020204030204"/>
              </a:rPr>
              <a:t>void </a:t>
            </a:r>
            <a:r>
              <a:rPr lang="en-US" sz="1800" spc="-50">
                <a:solidFill>
                  <a:srgbClr val="574733"/>
                </a:solidFill>
                <a:latin typeface="Consolas" panose="020B0609020204030204"/>
              </a:rPr>
              <a:t>showBO</a:t>
            </a:r>
            <a:r>
              <a:rPr lang="en-US" sz="1800" spc="-50">
                <a:solidFill>
                  <a:srgbClr val="120D18"/>
                </a:solidFill>
                <a:latin typeface="Consolas" panose="020B0609020204030204"/>
              </a:rPr>
              <a:t>;</a:t>
            </a:r>
            <a:endParaRPr lang="en-US" sz="1800" spc="-50">
              <a:solidFill>
                <a:srgbClr val="120D18"/>
              </a:solidFill>
              <a:latin typeface="Consolas" panose="020B0609020204030204"/>
            </a:endParaRPr>
          </a:p>
          <a:p>
            <a:pPr marL="584200"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4" name="Rectangles 3"/>
          <p:cNvSpPr/>
          <p:nvPr/>
        </p:nvSpPr>
        <p:spPr>
          <a:xfrm>
            <a:off x="5334000" y="6528816"/>
            <a:ext cx="149352" cy="228600"/>
          </a:xfrm>
          <a:prstGeom prst="rect">
            <a:avLst/>
          </a:prstGeom>
        </p:spPr>
        <p:txBody>
          <a:bodyPr wrap="none" lIns="0" tIns="0" rIns="0" bIns="0">
            <a:noAutofit/>
          </a:bodyPr>
          <a:p>
            <a:pPr indent="0"/>
            <a:r>
              <a:rPr lang="en-US" sz="2300" b="1" spc="-100">
                <a:latin typeface="Calibri" panose="020F0502020204030204"/>
              </a:rPr>
              <a:t>&gt;1</a:t>
            </a:r>
            <a:endParaRPr lang="en-US" sz="2300" b="1" spc="-100">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51816" y="1289304"/>
            <a:ext cx="5775960" cy="5236464"/>
          </a:xfrm>
          <a:prstGeom prst="rect">
            <a:avLst/>
          </a:prstGeom>
        </p:spPr>
        <p:txBody>
          <a:bodyPr lIns="0" tIns="0" rIns="0" bIns="0">
            <a:noAutofit/>
          </a:bodyPr>
          <a:p>
            <a:pPr indent="0">
              <a:spcAft>
                <a:spcPts val="210"/>
              </a:spcAft>
            </a:pPr>
            <a:r>
              <a:rPr lang="en-US" sz="850" i="1">
                <a:solidFill>
                  <a:srgbClr val="A6A4A6"/>
                </a:solidFill>
                <a:latin typeface="Calibri" panose="020F0502020204030204"/>
              </a:rPr>
              <a:t>i</a:t>
            </a:r>
            <a:r>
              <a:rPr lang="en-US" sz="900" spc="-50">
                <a:solidFill>
                  <a:srgbClr val="A6A4A6"/>
                </a:solidFill>
                <a:latin typeface="Calibri" panose="020F0502020204030204"/>
              </a:rPr>
              <a:t> reierences</a:t>
            </a:r>
            <a:endParaRPr lang="en-US" sz="900" spc="-50">
              <a:solidFill>
                <a:srgbClr val="A6A4A6"/>
              </a:solidFill>
              <a:latin typeface="Calibri" panose="020F0502020204030204"/>
            </a:endParaRPr>
          </a:p>
          <a:p>
            <a:pPr indent="0">
              <a:lnSpc>
                <a:spcPts val="2330"/>
              </a:lnSpc>
            </a:pPr>
            <a:r>
              <a:rPr lang="en-US" sz="1600">
                <a:solidFill>
                  <a:srgbClr val="130ECE"/>
                </a:solidFill>
                <a:latin typeface="Consolas" panose="020B0609020204030204"/>
              </a:rPr>
              <a:t>class </a:t>
            </a:r>
            <a:r>
              <a:rPr lang="en-US" sz="1600">
                <a:solidFill>
                  <a:srgbClr val="408EA2"/>
                </a:solidFill>
                <a:latin typeface="Consolas" panose="020B0609020204030204"/>
              </a:rPr>
              <a:t>Program:B</a:t>
            </a:r>
            <a:endParaRPr lang="en-US" sz="1600">
              <a:solidFill>
                <a:srgbClr val="408EA2"/>
              </a:solidFill>
              <a:latin typeface="Consolas" panose="020B0609020204030204"/>
            </a:endParaRPr>
          </a:p>
          <a:p>
            <a:pPr indent="0">
              <a:lnSpc>
                <a:spcPts val="233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20700" indent="0" algn="just">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520700" indent="0">
              <a:lnSpc>
                <a:spcPts val="2210"/>
              </a:lnSpc>
            </a:pPr>
            <a:r>
              <a:rPr lang="en-US" sz="1600">
                <a:solidFill>
                  <a:srgbClr val="130ECE"/>
                </a:solidFill>
                <a:latin typeface="Consolas" panose="020B0609020204030204"/>
              </a:rPr>
              <a:t>public void </a:t>
            </a:r>
            <a:r>
              <a:rPr lang="en-US" sz="1600">
                <a:solidFill>
                  <a:srgbClr val="574733"/>
                </a:solidFill>
                <a:latin typeface="Consolas" panose="020B0609020204030204"/>
              </a:rPr>
              <a:t>showAO</a:t>
            </a:r>
            <a:endParaRPr lang="en-US" sz="1600">
              <a:solidFill>
                <a:srgbClr val="574733"/>
              </a:solidFill>
              <a:latin typeface="Consolas" panose="020B0609020204030204"/>
            </a:endParaRPr>
          </a:p>
          <a:p>
            <a:pPr marL="520700" indent="0">
              <a:lnSpc>
                <a:spcPts val="221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03300" indent="0">
              <a:spcAft>
                <a:spcPts val="210"/>
              </a:spcAft>
            </a:pPr>
            <a:r>
              <a:rPr lang="en-US" sz="1600">
                <a:solidFill>
                  <a:srgbClr val="408EA2"/>
                </a:solidFill>
                <a:latin typeface="Consolas" panose="020B0609020204030204"/>
              </a:rPr>
              <a:t>Console.</a:t>
            </a:r>
            <a:r>
              <a:rPr lang="en-US" sz="1600">
                <a:solidFill>
                  <a:srgbClr val="574733"/>
                </a:solidFill>
                <a:latin typeface="Consolas" panose="020B0609020204030204"/>
              </a:rPr>
              <a:t>WriteLineC"</a:t>
            </a:r>
            <a:r>
              <a:rPr lang="en-US" sz="1600">
                <a:solidFill>
                  <a:srgbClr val="8D202B"/>
                </a:solidFill>
                <a:latin typeface="Consolas" panose="020B0609020204030204"/>
              </a:rPr>
              <a:t>Interface A Method")</a:t>
            </a:r>
            <a:endParaRPr lang="en-US" sz="1600">
              <a:solidFill>
                <a:srgbClr val="8D202B"/>
              </a:solidFill>
              <a:latin typeface="Consolas" panose="020B0609020204030204"/>
            </a:endParaRPr>
          </a:p>
          <a:p>
            <a:pPr marL="5207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20700" indent="0" algn="just">
              <a:spcAft>
                <a:spcPts val="210"/>
              </a:spcAft>
            </a:pPr>
            <a:r>
              <a:rPr lang="en-US" sz="900" spc="-50">
                <a:solidFill>
                  <a:srgbClr val="A6A4A6"/>
                </a:solidFill>
                <a:latin typeface="Calibri" panose="020F0502020204030204"/>
              </a:rPr>
              <a:t>2 references</a:t>
            </a:r>
            <a:endParaRPr lang="en-US" sz="900" spc="-50">
              <a:solidFill>
                <a:srgbClr val="A6A4A6"/>
              </a:solidFill>
              <a:latin typeface="Calibri" panose="020F0502020204030204"/>
            </a:endParaRPr>
          </a:p>
          <a:p>
            <a:pPr marL="520700" indent="0">
              <a:lnSpc>
                <a:spcPts val="2255"/>
              </a:lnSpc>
            </a:pPr>
            <a:r>
              <a:rPr lang="en-US" sz="1600">
                <a:solidFill>
                  <a:srgbClr val="130ECE"/>
                </a:solidFill>
                <a:latin typeface="Consolas" panose="020B0609020204030204"/>
              </a:rPr>
              <a:t>public void </a:t>
            </a:r>
            <a:r>
              <a:rPr lang="en-US" sz="1600">
                <a:solidFill>
                  <a:srgbClr val="574733"/>
                </a:solidFill>
                <a:latin typeface="Consolas" panose="020B0609020204030204"/>
              </a:rPr>
              <a:t>showBO</a:t>
            </a:r>
            <a:endParaRPr lang="en-US" sz="1600">
              <a:solidFill>
                <a:srgbClr val="574733"/>
              </a:solidFill>
              <a:latin typeface="Consolas" panose="020B0609020204030204"/>
            </a:endParaRPr>
          </a:p>
          <a:p>
            <a:pPr marL="520700" indent="0">
              <a:lnSpc>
                <a:spcPts val="2255"/>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03300" indent="0">
              <a:spcAft>
                <a:spcPts val="210"/>
              </a:spcAft>
            </a:pPr>
            <a:r>
              <a:rPr lang="en-US" sz="1600">
                <a:solidFill>
                  <a:srgbClr val="408EA2"/>
                </a:solidFill>
                <a:latin typeface="Consolas" panose="020B0609020204030204"/>
              </a:rPr>
              <a:t>Console.</a:t>
            </a:r>
            <a:r>
              <a:rPr lang="en-US" sz="1600">
                <a:solidFill>
                  <a:srgbClr val="574733"/>
                </a:solidFill>
                <a:latin typeface="Consolas" panose="020B0609020204030204"/>
              </a:rPr>
              <a:t>WriteLineC"</a:t>
            </a:r>
            <a:r>
              <a:rPr lang="en-US" sz="1600">
                <a:solidFill>
                  <a:srgbClr val="8D202B"/>
                </a:solidFill>
                <a:latin typeface="Consolas" panose="020B0609020204030204"/>
              </a:rPr>
              <a:t>Interface B Method")</a:t>
            </a:r>
            <a:endParaRPr lang="en-US" sz="1600">
              <a:solidFill>
                <a:srgbClr val="8D202B"/>
              </a:solidFill>
              <a:latin typeface="Consolas" panose="020B0609020204030204"/>
            </a:endParaRPr>
          </a:p>
          <a:p>
            <a:pPr marL="5207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20700" indent="0" algn="just">
              <a:spcAft>
                <a:spcPts val="210"/>
              </a:spcAft>
            </a:pPr>
            <a:r>
              <a:rPr lang="en-US" sz="900" spc="-50">
                <a:solidFill>
                  <a:srgbClr val="A6A4A6"/>
                </a:solidFill>
                <a:latin typeface="Calibri" panose="020F0502020204030204"/>
              </a:rPr>
              <a:t>0</a:t>
            </a:r>
            <a:r>
              <a:rPr lang="en-US" sz="900" spc="-50">
                <a:latin typeface="Calibri" panose="020F0502020204030204"/>
              </a:rPr>
              <a:t> </a:t>
            </a:r>
            <a:r>
              <a:rPr lang="en-US" sz="900" spc="-50">
                <a:solidFill>
                  <a:srgbClr val="A6A4A6"/>
                </a:solidFill>
                <a:latin typeface="Calibri" panose="020F0502020204030204"/>
              </a:rPr>
              <a:t>references</a:t>
            </a:r>
            <a:endParaRPr lang="en-US" sz="900" spc="-50">
              <a:solidFill>
                <a:srgbClr val="A6A4A6"/>
              </a:solidFill>
              <a:latin typeface="Calibri" panose="020F0502020204030204"/>
            </a:endParaRPr>
          </a:p>
          <a:p>
            <a:pPr marL="520700" indent="0">
              <a:spcAft>
                <a:spcPts val="210"/>
              </a:spcAft>
            </a:pPr>
            <a:r>
              <a:rPr lang="en-US" sz="1600">
                <a:solidFill>
                  <a:srgbClr val="130ECE"/>
                </a:solidFill>
                <a:latin typeface="Consolas" panose="020B0609020204030204"/>
              </a:rPr>
              <a:t>static void </a:t>
            </a:r>
            <a:r>
              <a:rPr lang="en-US" sz="1600">
                <a:solidFill>
                  <a:srgbClr val="312694"/>
                </a:solidFill>
                <a:latin typeface="Consolas" panose="020B0609020204030204"/>
              </a:rPr>
              <a:t>MainCstring</a:t>
            </a:r>
            <a:r>
              <a:rPr lang="en-US" sz="1600">
                <a:solidFill>
                  <a:srgbClr val="120D18"/>
                </a:solidFill>
                <a:latin typeface="Consolas" panose="020B0609020204030204"/>
              </a:rPr>
              <a:t>[] </a:t>
            </a:r>
            <a:r>
              <a:rPr lang="en-US" sz="1600">
                <a:solidFill>
                  <a:srgbClr val="2C3569"/>
                </a:solidFill>
                <a:latin typeface="Consolas" panose="020B0609020204030204"/>
              </a:rPr>
              <a:t>args)</a:t>
            </a:r>
            <a:endParaRPr lang="en-US" sz="1600">
              <a:solidFill>
                <a:srgbClr val="2C3569"/>
              </a:solidFill>
              <a:latin typeface="Consolas" panose="020B0609020204030204"/>
            </a:endParaRPr>
          </a:p>
          <a:p>
            <a:pPr marL="5207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1003300" indent="0">
              <a:lnSpc>
                <a:spcPts val="2040"/>
              </a:lnSpc>
              <a:spcAft>
                <a:spcPts val="1470"/>
              </a:spcAft>
            </a:pPr>
            <a:r>
              <a:rPr lang="en-US" sz="1600">
                <a:solidFill>
                  <a:srgbClr val="408EA2"/>
                </a:solidFill>
                <a:latin typeface="Consolas" panose="020B0609020204030204"/>
              </a:rPr>
              <a:t>Program </a:t>
            </a:r>
            <a:r>
              <a:rPr lang="en-US" sz="1600">
                <a:solidFill>
                  <a:srgbClr val="2C3569"/>
                </a:solidFill>
                <a:latin typeface="Consolas" panose="020B0609020204030204"/>
              </a:rPr>
              <a:t>obj= </a:t>
            </a:r>
            <a:r>
              <a:rPr lang="en-US" sz="1600">
                <a:solidFill>
                  <a:srgbClr val="130ECE"/>
                </a:solidFill>
                <a:latin typeface="Consolas" panose="020B0609020204030204"/>
              </a:rPr>
              <a:t>new </a:t>
            </a:r>
            <a:r>
              <a:rPr lang="en-US" sz="1600">
                <a:solidFill>
                  <a:srgbClr val="408EA2"/>
                </a:solidFill>
                <a:latin typeface="Consolas" panose="020B0609020204030204"/>
              </a:rPr>
              <a:t>ProgramO; </a:t>
            </a:r>
            <a:r>
              <a:rPr lang="en-US" sz="1600">
                <a:solidFill>
                  <a:srgbClr val="2C3569"/>
                </a:solidFill>
                <a:latin typeface="Consolas" panose="020B0609020204030204"/>
              </a:rPr>
              <a:t>obj </a:t>
            </a:r>
            <a:r>
              <a:rPr lang="en-US" sz="1600">
                <a:solidFill>
                  <a:srgbClr val="120D18"/>
                </a:solidFill>
                <a:latin typeface="Consolas" panose="020B0609020204030204"/>
              </a:rPr>
              <a:t>. </a:t>
            </a:r>
            <a:r>
              <a:rPr lang="en-US" sz="1600">
                <a:solidFill>
                  <a:srgbClr val="574733"/>
                </a:solidFill>
                <a:latin typeface="Consolas" panose="020B0609020204030204"/>
              </a:rPr>
              <a:t>showAQ </a:t>
            </a:r>
            <a:r>
              <a:rPr lang="en-US" sz="1600">
                <a:solidFill>
                  <a:srgbClr val="120D18"/>
                </a:solidFill>
                <a:latin typeface="Consolas" panose="020B0609020204030204"/>
              </a:rPr>
              <a:t>; </a:t>
            </a:r>
            <a:r>
              <a:rPr lang="en-US" sz="1600">
                <a:solidFill>
                  <a:srgbClr val="2C3569"/>
                </a:solidFill>
                <a:latin typeface="Consolas" panose="020B0609020204030204"/>
              </a:rPr>
              <a:t>obj </a:t>
            </a:r>
            <a:r>
              <a:rPr lang="en-US" sz="1600">
                <a:solidFill>
                  <a:srgbClr val="120D18"/>
                </a:solidFill>
                <a:latin typeface="Consolas" panose="020B0609020204030204"/>
              </a:rPr>
              <a:t>. </a:t>
            </a:r>
            <a:r>
              <a:rPr lang="en-US" sz="1600">
                <a:solidFill>
                  <a:srgbClr val="574733"/>
                </a:solidFill>
                <a:latin typeface="Consolas" panose="020B0609020204030204"/>
              </a:rPr>
              <a:t>showBQ</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5207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5934456" cy="423672"/>
          </a:xfrm>
          <a:prstGeom prst="rect">
            <a:avLst/>
          </a:prstGeom>
        </p:spPr>
        <p:txBody>
          <a:bodyPr wrap="none" lIns="0" tIns="0" rIns="0" bIns="0">
            <a:noAutofit/>
          </a:bodyPr>
          <a:p>
            <a:pPr indent="0"/>
            <a:r>
              <a:rPr lang="en-US" sz="4200">
                <a:latin typeface="Calibri" panose="020F0502020204030204"/>
              </a:rPr>
              <a:t>Default Interface Methods</a:t>
            </a:r>
            <a:endParaRPr lang="en-US" sz="4200">
              <a:latin typeface="Calibri" panose="020F0502020204030204"/>
            </a:endParaRPr>
          </a:p>
        </p:txBody>
      </p:sp>
      <p:sp>
        <p:nvSpPr>
          <p:cNvPr id="3" name="Rectangles 2"/>
          <p:cNvSpPr/>
          <p:nvPr/>
        </p:nvSpPr>
        <p:spPr>
          <a:xfrm>
            <a:off x="972312" y="1874520"/>
            <a:ext cx="9951720" cy="3855720"/>
          </a:xfrm>
          <a:prstGeom prst="rect">
            <a:avLst/>
          </a:prstGeom>
        </p:spPr>
        <p:txBody>
          <a:bodyPr lIns="0" tIns="0" rIns="0" bIns="0">
            <a:noAutofit/>
          </a:bodyPr>
          <a:p>
            <a:pPr marL="203200" indent="-203200">
              <a:lnSpc>
                <a:spcPts val="2495"/>
              </a:lnSpc>
              <a:spcAft>
                <a:spcPts val="630"/>
              </a:spcAft>
            </a:pPr>
            <a:r>
              <a:rPr lang="en-US" sz="2600">
                <a:latin typeface="Calibri" panose="020F0502020204030204"/>
              </a:rPr>
              <a:t>•    C# 8.0 is allowed to </a:t>
            </a:r>
            <a:r>
              <a:rPr lang="en-US" sz="2600">
                <a:solidFill>
                  <a:srgbClr val="FC0000"/>
                </a:solidFill>
                <a:latin typeface="Calibri" panose="020F0502020204030204"/>
              </a:rPr>
              <a:t>add members </a:t>
            </a:r>
            <a:r>
              <a:rPr lang="en-US" sz="2600">
                <a:latin typeface="Calibri" panose="020F0502020204030204"/>
              </a:rPr>
              <a:t>as well as </a:t>
            </a:r>
            <a:r>
              <a:rPr lang="en-US" sz="2600">
                <a:solidFill>
                  <a:srgbClr val="FC0000"/>
                </a:solidFill>
                <a:latin typeface="Calibri" panose="020F0502020204030204"/>
              </a:rPr>
              <a:t>their implementation </a:t>
            </a:r>
            <a:r>
              <a:rPr lang="en-US" sz="2600">
                <a:latin typeface="Calibri" panose="020F0502020204030204"/>
              </a:rPr>
              <a:t>to the interface.</a:t>
            </a:r>
            <a:endParaRPr lang="en-US" sz="2600">
              <a:latin typeface="Calibri" panose="020F0502020204030204"/>
            </a:endParaRPr>
          </a:p>
          <a:p>
            <a:pPr marL="203200" indent="-203200">
              <a:lnSpc>
                <a:spcPts val="2470"/>
              </a:lnSpc>
              <a:spcAft>
                <a:spcPts val="630"/>
              </a:spcAft>
            </a:pPr>
            <a:r>
              <a:rPr lang="en-US" sz="2600">
                <a:latin typeface="Calibri" panose="020F0502020204030204"/>
              </a:rPr>
              <a:t>•    Now you are allowed to </a:t>
            </a:r>
            <a:r>
              <a:rPr lang="en-US" sz="2600">
                <a:solidFill>
                  <a:srgbClr val="FC0000"/>
                </a:solidFill>
                <a:latin typeface="Calibri" panose="020F0502020204030204"/>
              </a:rPr>
              <a:t>add a method with their implementation </a:t>
            </a:r>
            <a:r>
              <a:rPr lang="en-US" sz="2600">
                <a:latin typeface="Calibri" panose="020F0502020204030204"/>
              </a:rPr>
              <a:t>to the </a:t>
            </a:r>
            <a:r>
              <a:rPr lang="en-US" sz="2600">
                <a:solidFill>
                  <a:srgbClr val="FC0000"/>
                </a:solidFill>
                <a:latin typeface="Calibri" panose="020F0502020204030204"/>
              </a:rPr>
              <a:t>interface </a:t>
            </a:r>
            <a:r>
              <a:rPr lang="en-US" sz="2600">
                <a:latin typeface="Calibri" panose="020F0502020204030204"/>
              </a:rPr>
              <a:t>without breaking the existing implementation of the interface, such type of methods is known as </a:t>
            </a:r>
            <a:r>
              <a:rPr lang="en-US" sz="2600" b="1">
                <a:latin typeface="Calibri" panose="020F0502020204030204"/>
              </a:rPr>
              <a:t>default interface methods(also known as the virtual extension methods).</a:t>
            </a:r>
            <a:endParaRPr lang="en-US" sz="2600" b="1">
              <a:latin typeface="Calibri" panose="020F0502020204030204"/>
            </a:endParaRPr>
          </a:p>
          <a:p>
            <a:pPr marL="203200" indent="-203200">
              <a:lnSpc>
                <a:spcPts val="2495"/>
              </a:lnSpc>
              <a:spcAft>
                <a:spcPts val="630"/>
              </a:spcAft>
            </a:pPr>
            <a:r>
              <a:rPr lang="en-US" sz="2600">
                <a:latin typeface="Calibri" panose="020F0502020204030204"/>
              </a:rPr>
              <a:t>•    You are allowed to implement indexer, property, or event accessor in the interface.</a:t>
            </a:r>
            <a:endParaRPr lang="en-US" sz="2600">
              <a:latin typeface="Calibri" panose="020F0502020204030204"/>
            </a:endParaRPr>
          </a:p>
          <a:p>
            <a:pPr marL="203200" indent="-203200">
              <a:lnSpc>
                <a:spcPts val="2470"/>
              </a:lnSpc>
            </a:pPr>
            <a:r>
              <a:rPr lang="en-US" sz="2600">
                <a:latin typeface="Calibri" panose="020F0502020204030204"/>
              </a:rPr>
              <a:t>•You are allowed to use access modifiers like private, protected, internal, public, virtual, abstract, override, sealed, static, extern with default methods, properties, etc. in the interface.</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10</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5934456" cy="423672"/>
          </a:xfrm>
          <a:prstGeom prst="rect">
            <a:avLst/>
          </a:prstGeom>
        </p:spPr>
        <p:txBody>
          <a:bodyPr wrap="none" lIns="0" tIns="0" rIns="0" bIns="0">
            <a:noAutofit/>
          </a:bodyPr>
          <a:p>
            <a:pPr indent="0"/>
            <a:r>
              <a:rPr lang="en-US" sz="4200">
                <a:latin typeface="Calibri" panose="020F0502020204030204"/>
              </a:rPr>
              <a:t>Default Interface Methods</a:t>
            </a:r>
            <a:endParaRPr lang="en-US" sz="4200">
              <a:latin typeface="Calibri" panose="020F0502020204030204"/>
            </a:endParaRPr>
          </a:p>
        </p:txBody>
      </p:sp>
      <p:sp>
        <p:nvSpPr>
          <p:cNvPr id="3" name="Rectangles 2"/>
          <p:cNvSpPr/>
          <p:nvPr/>
        </p:nvSpPr>
        <p:spPr>
          <a:xfrm>
            <a:off x="981456" y="1908048"/>
            <a:ext cx="10027920" cy="3797808"/>
          </a:xfrm>
          <a:prstGeom prst="rect">
            <a:avLst/>
          </a:prstGeom>
        </p:spPr>
        <p:txBody>
          <a:bodyPr lIns="0" tIns="0" rIns="0" bIns="0">
            <a:noAutofit/>
          </a:bodyPr>
          <a:p>
            <a:pPr marL="190500" indent="-190500">
              <a:lnSpc>
                <a:spcPts val="3000"/>
              </a:lnSpc>
              <a:spcAft>
                <a:spcPts val="630"/>
              </a:spcAft>
            </a:pPr>
            <a:r>
              <a:rPr lang="en-US" sz="2600">
                <a:latin typeface="Calibri" panose="020F0502020204030204"/>
              </a:rPr>
              <a:t>•You are allowed to create static fields, methods, properties and events in the interface.</a:t>
            </a:r>
            <a:endParaRPr lang="en-US" sz="2600">
              <a:latin typeface="Calibri" panose="020F0502020204030204"/>
            </a:endParaRPr>
          </a:p>
          <a:p>
            <a:pPr marL="190500" indent="-190500">
              <a:spcAft>
                <a:spcPts val="1260"/>
              </a:spcAft>
            </a:pPr>
            <a:r>
              <a:rPr lang="en-US" sz="2600">
                <a:latin typeface="Calibri" panose="020F0502020204030204"/>
              </a:rPr>
              <a:t>•The explicit access modifiers with default access are </a:t>
            </a:r>
            <a:r>
              <a:rPr lang="en-US" sz="2600">
                <a:solidFill>
                  <a:srgbClr val="FC0000"/>
                </a:solidFill>
                <a:latin typeface="Calibri" panose="020F0502020204030204"/>
              </a:rPr>
              <a:t>public.</a:t>
            </a:r>
            <a:endParaRPr lang="en-US" sz="2600">
              <a:solidFill>
                <a:srgbClr val="FC0000"/>
              </a:solidFill>
              <a:latin typeface="Calibri" panose="020F0502020204030204"/>
            </a:endParaRPr>
          </a:p>
          <a:p>
            <a:pPr marL="190500" indent="-190500">
              <a:lnSpc>
                <a:spcPts val="3025"/>
              </a:lnSpc>
              <a:spcAft>
                <a:spcPts val="630"/>
              </a:spcAft>
            </a:pPr>
            <a:r>
              <a:rPr lang="en-US" sz="2600">
                <a:solidFill>
                  <a:srgbClr val="FC0000"/>
                </a:solidFill>
                <a:latin typeface="Calibri" panose="020F0502020204030204"/>
              </a:rPr>
              <a:t>• If </a:t>
            </a:r>
            <a:r>
              <a:rPr lang="en-US" sz="2600">
                <a:latin typeface="Calibri" panose="020F0502020204030204"/>
              </a:rPr>
              <a:t>an interface contains </a:t>
            </a:r>
            <a:r>
              <a:rPr lang="en-US" sz="2600">
                <a:solidFill>
                  <a:srgbClr val="FC0000"/>
                </a:solidFill>
                <a:latin typeface="Calibri" panose="020F0502020204030204"/>
              </a:rPr>
              <a:t>default method </a:t>
            </a:r>
            <a:r>
              <a:rPr lang="en-US" sz="2600">
                <a:latin typeface="Calibri" panose="020F0502020204030204"/>
              </a:rPr>
              <a:t>and </a:t>
            </a:r>
            <a:r>
              <a:rPr lang="en-US" sz="2600">
                <a:solidFill>
                  <a:srgbClr val="FC0000"/>
                </a:solidFill>
                <a:latin typeface="Calibri" panose="020F0502020204030204"/>
              </a:rPr>
              <a:t>inherited </a:t>
            </a:r>
            <a:r>
              <a:rPr lang="en-US" sz="2600">
                <a:latin typeface="Calibri" panose="020F0502020204030204"/>
              </a:rPr>
              <a:t>by some specified class, then the </a:t>
            </a:r>
            <a:r>
              <a:rPr lang="en-US" sz="2600">
                <a:solidFill>
                  <a:srgbClr val="FC0000"/>
                </a:solidFill>
                <a:latin typeface="Calibri" panose="020F0502020204030204"/>
              </a:rPr>
              <a:t>class does not know anything about the existence of the default methods </a:t>
            </a:r>
            <a:r>
              <a:rPr lang="en-US" sz="2600">
                <a:latin typeface="Calibri" panose="020F0502020204030204"/>
              </a:rPr>
              <a:t>of that interface and also does not contain the implementation of the default method.</a:t>
            </a:r>
            <a:endParaRPr lang="en-US" sz="2600">
              <a:latin typeface="Calibri" panose="020F0502020204030204"/>
            </a:endParaRPr>
          </a:p>
          <a:p>
            <a:pPr marL="190500" indent="-190500">
              <a:lnSpc>
                <a:spcPts val="3025"/>
              </a:lnSpc>
            </a:pPr>
            <a:r>
              <a:rPr lang="en-US" sz="2600">
                <a:latin typeface="Calibri" panose="020F0502020204030204"/>
              </a:rPr>
              <a:t>•You are allowed to use the same name methods in the interface, but they must have different parameter lists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11</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5934456" cy="423672"/>
          </a:xfrm>
          <a:prstGeom prst="rect">
            <a:avLst/>
          </a:prstGeom>
        </p:spPr>
        <p:txBody>
          <a:bodyPr wrap="none" lIns="0" tIns="0" rIns="0" bIns="0">
            <a:noAutofit/>
          </a:bodyPr>
          <a:p>
            <a:pPr indent="0"/>
            <a:r>
              <a:rPr lang="en-US" sz="4200">
                <a:latin typeface="Calibri" panose="020F0502020204030204"/>
              </a:rPr>
              <a:t>Default Interface Methods</a:t>
            </a:r>
            <a:endParaRPr lang="en-US" sz="4200">
              <a:latin typeface="Calibri" panose="020F0502020204030204"/>
            </a:endParaRPr>
          </a:p>
        </p:txBody>
      </p:sp>
      <p:sp>
        <p:nvSpPr>
          <p:cNvPr id="3" name="Rectangles 2"/>
          <p:cNvSpPr/>
          <p:nvPr/>
        </p:nvSpPr>
        <p:spPr>
          <a:xfrm>
            <a:off x="88392" y="1783080"/>
            <a:ext cx="5675376" cy="2907792"/>
          </a:xfrm>
          <a:prstGeom prst="rect">
            <a:avLst/>
          </a:prstGeom>
        </p:spPr>
        <p:txBody>
          <a:bodyPr lIns="0" tIns="0" rIns="0" bIns="0">
            <a:noAutofit/>
          </a:bodyPr>
          <a:p>
            <a:pPr indent="0">
              <a:lnSpc>
                <a:spcPts val="2110"/>
              </a:lnSpc>
            </a:pPr>
            <a:r>
              <a:rPr lang="en-US" sz="1700" spc="-50">
                <a:solidFill>
                  <a:srgbClr val="130ECE"/>
                </a:solidFill>
                <a:latin typeface="Consolas" panose="020B0609020204030204"/>
              </a:rPr>
              <a:t>namespace </a:t>
            </a:r>
            <a:r>
              <a:rPr lang="en-US" sz="1700" spc="-50">
                <a:latin typeface="Consolas" panose="020B0609020204030204"/>
              </a:rPr>
              <a:t>nrstconsoieApp</a:t>
            </a:r>
            <a:endParaRPr lang="en-US" sz="1700" spc="-50">
              <a:latin typeface="Consolas" panose="020B0609020204030204"/>
            </a:endParaRPr>
          </a:p>
          <a:p>
            <a:pPr indent="0">
              <a:lnSpc>
                <a:spcPts val="2110"/>
              </a:lnSpc>
            </a:pPr>
            <a:r>
              <a:rPr lang="en-US" sz="2600">
                <a:latin typeface="Calibri" panose="020F0502020204030204"/>
              </a:rPr>
              <a:t>{</a:t>
            </a:r>
            <a:endParaRPr lang="en-US" sz="2600">
              <a:latin typeface="Calibri" panose="020F0502020204030204"/>
            </a:endParaRPr>
          </a:p>
          <a:p>
            <a:pPr marL="381000" indent="0" algn="just">
              <a:spcAft>
                <a:spcPts val="210"/>
              </a:spcAft>
            </a:pPr>
            <a:r>
              <a:rPr lang="en-US" sz="700" spc="-50">
                <a:solidFill>
                  <a:srgbClr val="A6A4A6"/>
                </a:solidFill>
                <a:latin typeface="Calibri" panose="020F0502020204030204"/>
              </a:rPr>
              <a:t>2    references</a:t>
            </a:r>
            <a:endParaRPr lang="en-US" sz="700" spc="-50">
              <a:solidFill>
                <a:srgbClr val="A6A4A6"/>
              </a:solidFill>
              <a:latin typeface="Calibri" panose="020F0502020204030204"/>
            </a:endParaRPr>
          </a:p>
          <a:p>
            <a:pPr marL="381000" indent="0">
              <a:lnSpc>
                <a:spcPts val="2065"/>
              </a:lnSpc>
            </a:pPr>
            <a:r>
              <a:rPr lang="en-US" sz="1300" spc="-50">
                <a:solidFill>
                  <a:srgbClr val="130ECE"/>
                </a:solidFill>
                <a:latin typeface="Consolas" panose="020B0609020204030204"/>
              </a:rPr>
              <a:t>interface </a:t>
            </a:r>
            <a:r>
              <a:rPr lang="en-US" sz="1500">
                <a:solidFill>
                  <a:srgbClr val="408EA2"/>
                </a:solidFill>
                <a:latin typeface="Calibri" panose="020F0502020204030204"/>
              </a:rPr>
              <a:t>A</a:t>
            </a:r>
            <a:endParaRPr lang="en-US" sz="1500">
              <a:solidFill>
                <a:srgbClr val="408EA2"/>
              </a:solidFill>
              <a:latin typeface="Calibri" panose="020F0502020204030204"/>
            </a:endParaRPr>
          </a:p>
          <a:p>
            <a:pPr marL="381000" indent="0">
              <a:lnSpc>
                <a:spcPts val="2065"/>
              </a:lnSpc>
            </a:pPr>
            <a:r>
              <a:rPr lang="en-US" sz="2600">
                <a:latin typeface="Calibri" panose="020F0502020204030204"/>
              </a:rPr>
              <a:t>{</a:t>
            </a:r>
            <a:endParaRPr lang="en-US" sz="2600">
              <a:latin typeface="Calibri" panose="020F0502020204030204"/>
            </a:endParaRPr>
          </a:p>
          <a:p>
            <a:pPr marL="749300" indent="0" algn="just">
              <a:spcAft>
                <a:spcPts val="210"/>
              </a:spcAft>
            </a:pPr>
            <a:r>
              <a:rPr lang="en-US" sz="700" spc="-50">
                <a:solidFill>
                  <a:srgbClr val="A6A4A6"/>
                </a:solidFill>
                <a:latin typeface="Calibri" panose="020F0502020204030204"/>
              </a:rPr>
              <a:t>2 references</a:t>
            </a:r>
            <a:endParaRPr lang="en-US" sz="700" spc="-50">
              <a:solidFill>
                <a:srgbClr val="A6A4A6"/>
              </a:solidFill>
              <a:latin typeface="Calibri" panose="020F0502020204030204"/>
            </a:endParaRPr>
          </a:p>
          <a:p>
            <a:pPr marL="749300" indent="0">
              <a:spcAft>
                <a:spcPts val="210"/>
              </a:spcAft>
            </a:pPr>
            <a:r>
              <a:rPr lang="en-US" sz="1300" spc="-50">
                <a:solidFill>
                  <a:srgbClr val="130ECE"/>
                </a:solidFill>
                <a:latin typeface="Consolas" panose="020B0609020204030204"/>
              </a:rPr>
              <a:t>void </a:t>
            </a:r>
            <a:r>
              <a:rPr lang="en-US" sz="1300" spc="-50">
                <a:solidFill>
                  <a:srgbClr val="574733"/>
                </a:solidFill>
                <a:latin typeface="Consolas" panose="020B0609020204030204"/>
              </a:rPr>
              <a:t>showAO;</a:t>
            </a:r>
            <a:endParaRPr lang="en-US" sz="1300" spc="-50">
              <a:solidFill>
                <a:srgbClr val="574733"/>
              </a:solidFill>
              <a:latin typeface="Consolas" panose="020B0609020204030204"/>
            </a:endParaRPr>
          </a:p>
          <a:p>
            <a:pPr marL="749300" indent="0" algn="just">
              <a:spcAft>
                <a:spcPts val="210"/>
              </a:spcAft>
            </a:pPr>
            <a:r>
              <a:rPr lang="en-US" sz="700" spc="-50">
                <a:solidFill>
                  <a:srgbClr val="A6A4A6"/>
                </a:solidFill>
                <a:latin typeface="Calibri" panose="020F0502020204030204"/>
              </a:rPr>
              <a:t>1</a:t>
            </a:r>
            <a:r>
              <a:rPr lang="en-US" sz="700" spc="-50">
                <a:latin typeface="Calibri" panose="020F0502020204030204"/>
              </a:rPr>
              <a:t> </a:t>
            </a:r>
            <a:r>
              <a:rPr lang="en-US" sz="700" spc="-50">
                <a:solidFill>
                  <a:srgbClr val="A6A4A6"/>
                </a:solidFill>
                <a:latin typeface="Calibri" panose="020F0502020204030204"/>
              </a:rPr>
              <a:t>reference</a:t>
            </a:r>
            <a:endParaRPr lang="en-US" sz="700" spc="-50">
              <a:solidFill>
                <a:srgbClr val="A6A4A6"/>
              </a:solidFill>
              <a:latin typeface="Calibri" panose="020F0502020204030204"/>
            </a:endParaRPr>
          </a:p>
          <a:p>
            <a:pPr marL="749300" indent="0">
              <a:lnSpc>
                <a:spcPts val="2110"/>
              </a:lnSpc>
            </a:pPr>
            <a:r>
              <a:rPr lang="en-US" sz="1300" spc="-50">
                <a:solidFill>
                  <a:srgbClr val="130ECE"/>
                </a:solidFill>
                <a:latin typeface="Consolas" panose="020B0609020204030204"/>
              </a:rPr>
              <a:t>public void </a:t>
            </a:r>
            <a:r>
              <a:rPr lang="en-US" sz="1300" spc="-50">
                <a:solidFill>
                  <a:srgbClr val="4D4160"/>
                </a:solidFill>
                <a:latin typeface="Consolas" panose="020B0609020204030204"/>
              </a:rPr>
              <a:t>addNumfint </a:t>
            </a:r>
            <a:r>
              <a:rPr lang="en-US" sz="1300" spc="-50">
                <a:solidFill>
                  <a:srgbClr val="1B7721"/>
                </a:solidFill>
                <a:latin typeface="Consolas" panose="020B0609020204030204"/>
              </a:rPr>
              <a:t>num)//Default interface method</a:t>
            </a:r>
            <a:endParaRPr lang="en-US" sz="1300" spc="-50">
              <a:solidFill>
                <a:srgbClr val="1B7721"/>
              </a:solidFill>
              <a:latin typeface="Consolas" panose="020B0609020204030204"/>
            </a:endParaRPr>
          </a:p>
          <a:p>
            <a:pPr marL="749300" indent="0">
              <a:lnSpc>
                <a:spcPts val="2110"/>
              </a:lnSpc>
            </a:pPr>
            <a:r>
              <a:rPr lang="en-US" sz="2600">
                <a:latin typeface="Calibri" panose="020F0502020204030204"/>
              </a:rPr>
              <a:t>{</a:t>
            </a:r>
            <a:endParaRPr lang="en-US" sz="2600">
              <a:latin typeface="Calibri" panose="020F0502020204030204"/>
            </a:endParaRPr>
          </a:p>
          <a:p>
            <a:pPr marL="1104900" indent="0">
              <a:spcAft>
                <a:spcPts val="210"/>
              </a:spcAft>
            </a:pPr>
            <a:r>
              <a:rPr lang="en-US" sz="1300" spc="-50">
                <a:solidFill>
                  <a:srgbClr val="408EA2"/>
                </a:solidFill>
                <a:latin typeface="Consolas" panose="020B0609020204030204"/>
              </a:rPr>
              <a:t>Console.</a:t>
            </a:r>
            <a:r>
              <a:rPr lang="en-US" sz="1300" spc="-50">
                <a:solidFill>
                  <a:srgbClr val="574733"/>
                </a:solidFill>
                <a:latin typeface="Consolas" panose="020B0609020204030204"/>
              </a:rPr>
              <a:t>WriteLine(num);</a:t>
            </a:r>
            <a:endParaRPr lang="en-US" sz="1300" spc="-50">
              <a:solidFill>
                <a:srgbClr val="574733"/>
              </a:solidFill>
              <a:latin typeface="Consolas" panose="020B0609020204030204"/>
            </a:endParaRPr>
          </a:p>
          <a:p>
            <a:pPr marL="749300" indent="0">
              <a:spcAft>
                <a:spcPts val="210"/>
              </a:spcAft>
            </a:pPr>
            <a:r>
              <a:rPr lang="en-US" sz="2600">
                <a:latin typeface="Calibri" panose="020F0502020204030204"/>
              </a:rPr>
              <a:t>}</a:t>
            </a:r>
            <a:endParaRPr lang="en-US" sz="2600">
              <a:latin typeface="Calibri" panose="020F0502020204030204"/>
            </a:endParaRPr>
          </a:p>
          <a:p>
            <a:pPr marL="381000" indent="0">
              <a:spcAft>
                <a:spcPts val="210"/>
              </a:spcAft>
            </a:pPr>
            <a:r>
              <a:rPr lang="en-US" sz="2600">
                <a:latin typeface="Calibri" panose="020F0502020204030204"/>
              </a:rPr>
              <a:t>}</a:t>
            </a:r>
            <a:endParaRPr lang="en-US" sz="2600">
              <a:latin typeface="Calibri" panose="020F0502020204030204"/>
            </a:endParaRPr>
          </a:p>
          <a:p>
            <a:pPr marL="381000" indent="0" algn="just"/>
            <a:r>
              <a:rPr lang="en-US" sz="550">
                <a:solidFill>
                  <a:srgbClr val="A6A4A6"/>
                </a:solidFill>
                <a:latin typeface="Sylfaen" panose="010A0502050306030303"/>
              </a:rPr>
              <a:t>3    raforflnrflc</a:t>
            </a:r>
            <a:endParaRPr lang="en-US" sz="550">
              <a:solidFill>
                <a:srgbClr val="A6A4A6"/>
              </a:solidFill>
              <a:latin typeface="Sylfaen" panose="010A0502050306030303"/>
            </a:endParaRPr>
          </a:p>
        </p:txBody>
      </p:sp>
      <p:sp>
        <p:nvSpPr>
          <p:cNvPr id="4" name="Rectangles 3"/>
          <p:cNvSpPr/>
          <p:nvPr/>
        </p:nvSpPr>
        <p:spPr>
          <a:xfrm>
            <a:off x="5775960" y="5739384"/>
            <a:ext cx="109728" cy="222504"/>
          </a:xfrm>
          <a:prstGeom prst="rect">
            <a:avLst/>
          </a:prstGeom>
        </p:spPr>
        <p:txBody>
          <a:bodyPr wrap="none" lIns="0" tIns="0" rIns="0" bIns="0">
            <a:noAutofit/>
          </a:bodyPr>
          <a:p>
            <a:pPr indent="0"/>
            <a:r>
              <a:rPr lang="en-US" sz="2600">
                <a:latin typeface="Calibri" panose="020F0502020204030204"/>
              </a:rPr>
              <a:t>}</a:t>
            </a:r>
            <a:endParaRPr lang="en-US" sz="2600">
              <a:latin typeface="Calibri" panose="020F0502020204030204"/>
            </a:endParaRPr>
          </a:p>
        </p:txBody>
      </p:sp>
      <p:sp>
        <p:nvSpPr>
          <p:cNvPr id="5" name="Rectangles 4"/>
          <p:cNvSpPr/>
          <p:nvPr/>
        </p:nvSpPr>
        <p:spPr>
          <a:xfrm>
            <a:off x="6236208" y="1581912"/>
            <a:ext cx="5580888" cy="4166616"/>
          </a:xfrm>
          <a:prstGeom prst="rect">
            <a:avLst/>
          </a:prstGeom>
        </p:spPr>
        <p:txBody>
          <a:bodyPr lIns="0" tIns="0" rIns="0" bIns="0">
            <a:noAutofit/>
          </a:bodyPr>
          <a:p>
            <a:pPr indent="0">
              <a:spcAft>
                <a:spcPts val="210"/>
              </a:spcAft>
            </a:pPr>
            <a:r>
              <a:rPr lang="en-US" sz="850" i="1">
                <a:solidFill>
                  <a:srgbClr val="A6A4A6"/>
                </a:solidFill>
                <a:latin typeface="Calibri" panose="020F0502020204030204"/>
              </a:rPr>
              <a:t>i</a:t>
            </a:r>
            <a:r>
              <a:rPr lang="en-US" sz="900" spc="-50">
                <a:solidFill>
                  <a:srgbClr val="A6A4A6"/>
                </a:solidFill>
                <a:latin typeface="Calibri" panose="020F0502020204030204"/>
              </a:rPr>
              <a:t> references</a:t>
            </a:r>
            <a:endParaRPr lang="en-US" sz="900" spc="-50">
              <a:solidFill>
                <a:srgbClr val="A6A4A6"/>
              </a:solidFill>
              <a:latin typeface="Calibri" panose="020F0502020204030204"/>
            </a:endParaRPr>
          </a:p>
          <a:p>
            <a:pPr indent="0">
              <a:lnSpc>
                <a:spcPts val="2210"/>
              </a:lnSpc>
            </a:pPr>
            <a:r>
              <a:rPr lang="en-US" sz="1600">
                <a:solidFill>
                  <a:srgbClr val="130ECE"/>
                </a:solidFill>
                <a:latin typeface="Consolas" panose="020B0609020204030204"/>
              </a:rPr>
              <a:t>class </a:t>
            </a:r>
            <a:r>
              <a:rPr lang="en-US" sz="1600">
                <a:solidFill>
                  <a:srgbClr val="408EA2"/>
                </a:solidFill>
                <a:latin typeface="Consolas" panose="020B0609020204030204"/>
              </a:rPr>
              <a:t>Program:A</a:t>
            </a:r>
            <a:endParaRPr lang="en-US" sz="1600">
              <a:solidFill>
                <a:srgbClr val="408EA2"/>
              </a:solidFill>
              <a:latin typeface="Consolas" panose="020B0609020204030204"/>
            </a:endParaRPr>
          </a:p>
          <a:p>
            <a:pPr indent="0">
              <a:lnSpc>
                <a:spcPts val="221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08000" indent="0" algn="just">
              <a:spcAft>
                <a:spcPts val="210"/>
              </a:spcAft>
            </a:pPr>
            <a:r>
              <a:rPr lang="en-US" sz="900" spc="-50">
                <a:solidFill>
                  <a:srgbClr val="A6A4A6"/>
                </a:solidFill>
                <a:latin typeface="Calibri" panose="020F0502020204030204"/>
              </a:rPr>
              <a:t>2</a:t>
            </a:r>
            <a:r>
              <a:rPr lang="en-US" sz="900" spc="-50">
                <a:latin typeface="Calibri" panose="020F0502020204030204"/>
              </a:rPr>
              <a:t> </a:t>
            </a:r>
            <a:r>
              <a:rPr lang="en-US" sz="900" spc="-50">
                <a:solidFill>
                  <a:srgbClr val="A6A4A6"/>
                </a:solidFill>
                <a:latin typeface="Calibri" panose="020F0502020204030204"/>
              </a:rPr>
              <a:t>references</a:t>
            </a:r>
            <a:endParaRPr lang="en-US" sz="900" spc="-50">
              <a:solidFill>
                <a:srgbClr val="A6A4A6"/>
              </a:solidFill>
              <a:latin typeface="Calibri" panose="020F0502020204030204"/>
            </a:endParaRPr>
          </a:p>
          <a:p>
            <a:pPr marL="508000" indent="0">
              <a:lnSpc>
                <a:spcPts val="2110"/>
              </a:lnSpc>
            </a:pPr>
            <a:r>
              <a:rPr lang="en-US" sz="1600">
                <a:solidFill>
                  <a:srgbClr val="130ECE"/>
                </a:solidFill>
                <a:latin typeface="Consolas" panose="020B0609020204030204"/>
              </a:rPr>
              <a:t>public void </a:t>
            </a:r>
            <a:r>
              <a:rPr lang="en-US" sz="1600">
                <a:solidFill>
                  <a:srgbClr val="574733"/>
                </a:solidFill>
                <a:latin typeface="Consolas" panose="020B0609020204030204"/>
              </a:rPr>
              <a:t>showAO</a:t>
            </a:r>
            <a:endParaRPr lang="en-US" sz="1600">
              <a:solidFill>
                <a:srgbClr val="574733"/>
              </a:solidFill>
              <a:latin typeface="Consolas" panose="020B0609020204030204"/>
            </a:endParaRPr>
          </a:p>
          <a:p>
            <a:pPr marL="508000" indent="0">
              <a:lnSpc>
                <a:spcPts val="2110"/>
              </a:lnSpc>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77900" indent="0">
              <a:spcAft>
                <a:spcPts val="210"/>
              </a:spcAft>
            </a:pPr>
            <a:r>
              <a:rPr lang="en-US" sz="1600">
                <a:solidFill>
                  <a:srgbClr val="408EA2"/>
                </a:solidFill>
                <a:latin typeface="Consolas" panose="020B0609020204030204"/>
              </a:rPr>
              <a:t>Console</a:t>
            </a:r>
            <a:r>
              <a:rPr lang="en-US" sz="1600">
                <a:solidFill>
                  <a:srgbClr val="6A4735"/>
                </a:solidFill>
                <a:latin typeface="Consolas" panose="020B0609020204030204"/>
              </a:rPr>
              <a:t>.WriteLine("Inter-face A Method")</a:t>
            </a:r>
            <a:endParaRPr lang="en-US" sz="1600">
              <a:solidFill>
                <a:srgbClr val="6A4735"/>
              </a:solidFill>
              <a:latin typeface="Consolas" panose="020B0609020204030204"/>
            </a:endParaRPr>
          </a:p>
          <a:p>
            <a:pPr marL="508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508000" indent="0" algn="just">
              <a:spcAft>
                <a:spcPts val="210"/>
              </a:spcAft>
            </a:pPr>
            <a:r>
              <a:rPr lang="en-US" sz="900" spc="-50">
                <a:solidFill>
                  <a:srgbClr val="A6A4A6"/>
                </a:solidFill>
                <a:latin typeface="Calibri" panose="020F0502020204030204"/>
              </a:rPr>
              <a:t>0 references</a:t>
            </a:r>
            <a:endParaRPr lang="en-US" sz="900" spc="-50">
              <a:solidFill>
                <a:srgbClr val="A6A4A6"/>
              </a:solidFill>
              <a:latin typeface="Calibri" panose="020F0502020204030204"/>
            </a:endParaRPr>
          </a:p>
          <a:p>
            <a:pPr marL="508000" indent="0">
              <a:spcAft>
                <a:spcPts val="210"/>
              </a:spcAft>
            </a:pPr>
            <a:r>
              <a:rPr lang="en-US" sz="1600">
                <a:solidFill>
                  <a:srgbClr val="130ECE"/>
                </a:solidFill>
                <a:latin typeface="Consolas" panose="020B0609020204030204"/>
              </a:rPr>
              <a:t>static void </a:t>
            </a:r>
            <a:r>
              <a:rPr lang="en-US" sz="1700" spc="-50">
                <a:solidFill>
                  <a:srgbClr val="2C3569"/>
                </a:solidFill>
                <a:latin typeface="Consolas" panose="020B0609020204030204"/>
              </a:rPr>
              <a:t>Main(string[] </a:t>
            </a:r>
            <a:r>
              <a:rPr lang="en-US" sz="1700" spc="-50">
                <a:solidFill>
                  <a:srgbClr val="888888"/>
                </a:solidFill>
                <a:latin typeface="Consolas" panose="020B0609020204030204"/>
              </a:rPr>
              <a:t>args)</a:t>
            </a:r>
            <a:endParaRPr lang="en-US" sz="1700" spc="-50">
              <a:solidFill>
                <a:srgbClr val="888888"/>
              </a:solidFill>
              <a:latin typeface="Consolas" panose="020B0609020204030204"/>
            </a:endParaRPr>
          </a:p>
          <a:p>
            <a:pPr marL="508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marL="977900" indent="0">
              <a:lnSpc>
                <a:spcPts val="2015"/>
              </a:lnSpc>
              <a:spcAft>
                <a:spcPts val="1260"/>
              </a:spcAft>
            </a:pPr>
            <a:r>
              <a:rPr lang="en-US" sz="1600">
                <a:solidFill>
                  <a:srgbClr val="408EA2"/>
                </a:solidFill>
                <a:latin typeface="Consolas" panose="020B0609020204030204"/>
              </a:rPr>
              <a:t>Program </a:t>
            </a:r>
            <a:r>
              <a:rPr lang="en-US" sz="1600">
                <a:solidFill>
                  <a:srgbClr val="2C3569"/>
                </a:solidFill>
                <a:latin typeface="Consolas" panose="020B0609020204030204"/>
              </a:rPr>
              <a:t>obj= </a:t>
            </a:r>
            <a:r>
              <a:rPr lang="en-US" sz="1600">
                <a:solidFill>
                  <a:srgbClr val="130ECE"/>
                </a:solidFill>
                <a:latin typeface="Consolas" panose="020B0609020204030204"/>
              </a:rPr>
              <a:t>new </a:t>
            </a:r>
            <a:r>
              <a:rPr lang="en-US" sz="1600">
                <a:solidFill>
                  <a:srgbClr val="408EA2"/>
                </a:solidFill>
                <a:latin typeface="Consolas" panose="020B0609020204030204"/>
              </a:rPr>
              <a:t>ProgramO; </a:t>
            </a:r>
            <a:r>
              <a:rPr lang="en-US" sz="1600">
                <a:solidFill>
                  <a:srgbClr val="2C3569"/>
                </a:solidFill>
                <a:latin typeface="Consolas" panose="020B0609020204030204"/>
              </a:rPr>
              <a:t>obj </a:t>
            </a:r>
            <a:r>
              <a:rPr lang="en-US" sz="1600">
                <a:solidFill>
                  <a:srgbClr val="120D18"/>
                </a:solidFill>
                <a:latin typeface="Consolas" panose="020B0609020204030204"/>
              </a:rPr>
              <a:t>. </a:t>
            </a:r>
            <a:r>
              <a:rPr lang="en-US" sz="1600">
                <a:solidFill>
                  <a:srgbClr val="574733"/>
                </a:solidFill>
                <a:latin typeface="Consolas" panose="020B0609020204030204"/>
              </a:rPr>
              <a:t>showAO</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977900" marR="2057400" indent="-127000">
              <a:lnSpc>
                <a:spcPts val="1920"/>
              </a:lnSpc>
              <a:spcAft>
                <a:spcPts val="210"/>
              </a:spcAft>
            </a:pPr>
            <a:r>
              <a:rPr lang="en-US" sz="1600">
                <a:solidFill>
                  <a:srgbClr val="408EA2"/>
                </a:solidFill>
                <a:latin typeface="Consolas" panose="020B0609020204030204"/>
              </a:rPr>
              <a:t>A </a:t>
            </a:r>
            <a:r>
              <a:rPr lang="en-US" sz="1600">
                <a:solidFill>
                  <a:srgbClr val="2C3569"/>
                </a:solidFill>
                <a:latin typeface="Consolas" panose="020B0609020204030204"/>
              </a:rPr>
              <a:t>obj2 </a:t>
            </a:r>
            <a:r>
              <a:rPr lang="en-US" sz="1600">
                <a:latin typeface="Consolas" panose="020B0609020204030204"/>
              </a:rPr>
              <a:t>= </a:t>
            </a:r>
            <a:r>
              <a:rPr lang="en-US" sz="1600">
                <a:solidFill>
                  <a:srgbClr val="130ECE"/>
                </a:solidFill>
                <a:latin typeface="Consolas" panose="020B0609020204030204"/>
              </a:rPr>
              <a:t>new </a:t>
            </a:r>
            <a:r>
              <a:rPr lang="en-US" sz="1600">
                <a:solidFill>
                  <a:srgbClr val="408EA2"/>
                </a:solidFill>
                <a:latin typeface="Consolas" panose="020B0609020204030204"/>
              </a:rPr>
              <a:t>ProgramO; </a:t>
            </a:r>
            <a:r>
              <a:rPr lang="en-US" sz="1600">
                <a:solidFill>
                  <a:srgbClr val="574733"/>
                </a:solidFill>
                <a:latin typeface="Consolas" panose="020B0609020204030204"/>
              </a:rPr>
              <a:t>obj2.addl\lum(22)</a:t>
            </a:r>
            <a:r>
              <a:rPr lang="en-US" sz="1600">
                <a:solidFill>
                  <a:srgbClr val="120D18"/>
                </a:solidFill>
                <a:latin typeface="Consolas" panose="020B0609020204030204"/>
              </a:rPr>
              <a:t>;</a:t>
            </a:r>
            <a:endParaRPr lang="en-US" sz="1600">
              <a:solidFill>
                <a:srgbClr val="120D18"/>
              </a:solidFill>
              <a:latin typeface="Consolas" panose="020B0609020204030204"/>
            </a:endParaRPr>
          </a:p>
          <a:p>
            <a:pPr marL="508000" indent="0">
              <a:spcAft>
                <a:spcPts val="210"/>
              </a:spcAft>
            </a:pPr>
            <a:r>
              <a:rPr lang="en-US" sz="2600">
                <a:solidFill>
                  <a:srgbClr val="120D18"/>
                </a:solidFill>
                <a:latin typeface="Calibri" panose="020F0502020204030204"/>
              </a:rPr>
              <a:t>}</a:t>
            </a:r>
            <a:endParaRPr lang="en-US" sz="2600">
              <a:solidFill>
                <a:srgbClr val="120D18"/>
              </a:solidFill>
              <a:latin typeface="Calibri" panose="020F0502020204030204"/>
            </a:endParaRPr>
          </a:p>
          <a:p>
            <a:pPr indent="0"/>
            <a:r>
              <a:rPr lang="en-US" sz="2600">
                <a:solidFill>
                  <a:srgbClr val="120D18"/>
                </a:solidFill>
                <a:latin typeface="Calibri" panose="020F0502020204030204"/>
              </a:rPr>
              <a:t>}</a:t>
            </a:r>
            <a:endParaRPr lang="en-US" sz="2600">
              <a:solidFill>
                <a:srgbClr val="120D18"/>
              </a:solidFill>
              <a:latin typeface="Calibri" panose="020F0502020204030204"/>
            </a:endParaRPr>
          </a:p>
        </p:txBody>
      </p:sp>
      <p:sp>
        <p:nvSpPr>
          <p:cNvPr id="6" name="Rectangles 5"/>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7" name="Rectangles 6"/>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12</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4937760" cy="518160"/>
          </a:xfrm>
          <a:prstGeom prst="rect">
            <a:avLst/>
          </a:prstGeom>
        </p:spPr>
        <p:txBody>
          <a:bodyPr wrap="none" lIns="0" tIns="0" rIns="0" bIns="0">
            <a:noAutofit/>
          </a:bodyPr>
          <a:p>
            <a:pPr indent="0"/>
            <a:r>
              <a:rPr lang="en-US" sz="4200">
                <a:latin typeface="Calibri" panose="020F0502020204030204"/>
              </a:rPr>
              <a:t>IDisposable Interfaces</a:t>
            </a:r>
            <a:endParaRPr lang="en-US" sz="4200">
              <a:latin typeface="Calibri" panose="020F0502020204030204"/>
            </a:endParaRPr>
          </a:p>
        </p:txBody>
      </p:sp>
      <p:sp>
        <p:nvSpPr>
          <p:cNvPr id="3" name="Rectangles 2"/>
          <p:cNvSpPr/>
          <p:nvPr/>
        </p:nvSpPr>
        <p:spPr>
          <a:xfrm>
            <a:off x="838200" y="1908048"/>
            <a:ext cx="10326624" cy="4020312"/>
          </a:xfrm>
          <a:prstGeom prst="rect">
            <a:avLst/>
          </a:prstGeom>
        </p:spPr>
        <p:txBody>
          <a:bodyPr lIns="0" tIns="0" rIns="0" bIns="0">
            <a:noAutofit/>
          </a:bodyPr>
          <a:p>
            <a:pPr marL="330200" indent="-177800">
              <a:lnSpc>
                <a:spcPts val="2785"/>
              </a:lnSpc>
              <a:spcAft>
                <a:spcPts val="630"/>
              </a:spcAft>
            </a:pPr>
            <a:r>
              <a:rPr lang="en-US" sz="2600">
                <a:latin typeface="Calibri" panose="020F0502020204030204"/>
              </a:rPr>
              <a:t>•    When the garbage collector runs it can </a:t>
            </a:r>
            <a:r>
              <a:rPr lang="en-US" sz="2600">
                <a:solidFill>
                  <a:srgbClr val="FC0000"/>
                </a:solidFill>
                <a:latin typeface="Calibri" panose="020F0502020204030204"/>
              </a:rPr>
              <a:t>clean up your managed resources. </a:t>
            </a:r>
            <a:r>
              <a:rPr lang="en-US" sz="2600">
                <a:latin typeface="Calibri" panose="020F0502020204030204"/>
              </a:rPr>
              <a:t>The garbage collector </a:t>
            </a:r>
            <a:r>
              <a:rPr lang="en-US" sz="2600">
                <a:solidFill>
                  <a:srgbClr val="FC0000"/>
                </a:solidFill>
                <a:latin typeface="Calibri" panose="020F0502020204030204"/>
              </a:rPr>
              <a:t>does not know how to free unmanaged resources </a:t>
            </a:r>
            <a:r>
              <a:rPr lang="en-US" sz="2600">
                <a:latin typeface="Calibri" panose="020F0502020204030204"/>
              </a:rPr>
              <a:t>(such as file handles, network connections and database connections).</a:t>
            </a:r>
            <a:endParaRPr lang="en-US" sz="2600">
              <a:latin typeface="Calibri" panose="020F0502020204030204"/>
            </a:endParaRPr>
          </a:p>
          <a:p>
            <a:pPr marL="330200" indent="-177800">
              <a:lnSpc>
                <a:spcPts val="2785"/>
              </a:lnSpc>
              <a:spcAft>
                <a:spcPts val="630"/>
              </a:spcAft>
            </a:pPr>
            <a:r>
              <a:rPr lang="en-US" sz="2600">
                <a:latin typeface="Calibri" panose="020F0502020204030204"/>
              </a:rPr>
              <a:t>•The term </a:t>
            </a:r>
            <a:r>
              <a:rPr lang="en-US" sz="2600" b="1">
                <a:latin typeface="Calibri" panose="020F0502020204030204"/>
              </a:rPr>
              <a:t>"</a:t>
            </a:r>
            <a:r>
              <a:rPr lang="en-US" sz="2600" b="1">
                <a:highlight>
                  <a:srgbClr val="FFFF00"/>
                </a:highlight>
                <a:latin typeface="Calibri" panose="020F0502020204030204"/>
              </a:rPr>
              <a:t>unmanaged resource</a:t>
            </a:r>
            <a:r>
              <a:rPr lang="en-US" sz="2600" b="1">
                <a:latin typeface="Calibri" panose="020F0502020204030204"/>
              </a:rPr>
              <a:t>" </a:t>
            </a:r>
            <a:r>
              <a:rPr lang="en-US" sz="2600">
                <a:latin typeface="Calibri" panose="020F0502020204030204"/>
              </a:rPr>
              <a:t>is usually used to describe something </a:t>
            </a:r>
            <a:r>
              <a:rPr lang="en-US" sz="2700" i="1" spc="-50">
                <a:solidFill>
                  <a:srgbClr val="FC0000"/>
                </a:solidFill>
                <a:latin typeface="Calibri" panose="020F0502020204030204"/>
              </a:rPr>
              <a:t>not directly under the control of the garbage collector</a:t>
            </a:r>
            <a:endParaRPr lang="en-US" sz="2700" i="1" spc="-50">
              <a:solidFill>
                <a:srgbClr val="FC0000"/>
              </a:solidFill>
              <a:latin typeface="Calibri" panose="020F0502020204030204"/>
            </a:endParaRPr>
          </a:p>
          <a:p>
            <a:pPr marL="330200" indent="-177800">
              <a:lnSpc>
                <a:spcPts val="2760"/>
              </a:lnSpc>
              <a:spcAft>
                <a:spcPts val="2520"/>
              </a:spcAft>
            </a:pPr>
            <a:r>
              <a:rPr lang="en-US" sz="2700" i="1" spc="-50">
                <a:latin typeface="Calibri" panose="020F0502020204030204"/>
              </a:rPr>
              <a:t>•</a:t>
            </a:r>
            <a:r>
              <a:rPr lang="en-US" sz="2600">
                <a:latin typeface="Calibri" panose="020F0502020204030204"/>
              </a:rPr>
              <a:t>    The following are two mechanisms to automate the freeing of unmanaged resources:</a:t>
            </a:r>
            <a:endParaRPr lang="en-US" sz="2600">
              <a:latin typeface="Calibri" panose="020F0502020204030204"/>
            </a:endParaRPr>
          </a:p>
          <a:p>
            <a:pPr indent="0" algn="just">
              <a:spcAft>
                <a:spcPts val="1260"/>
              </a:spcAft>
            </a:pPr>
            <a:r>
              <a:rPr lang="en-US" sz="2600">
                <a:latin typeface="Calibri" panose="020F0502020204030204"/>
              </a:rPr>
              <a:t>1.    Declaring a </a:t>
            </a:r>
            <a:r>
              <a:rPr lang="en-US" sz="2600" b="1">
                <a:solidFill>
                  <a:srgbClr val="00AD50"/>
                </a:solidFill>
                <a:latin typeface="Calibri" panose="020F0502020204030204"/>
              </a:rPr>
              <a:t>destructor (or Finalizer) </a:t>
            </a:r>
            <a:r>
              <a:rPr lang="en-US" sz="2600">
                <a:latin typeface="Calibri" panose="020F0502020204030204"/>
              </a:rPr>
              <a:t>as a member of your class.</a:t>
            </a:r>
            <a:endParaRPr lang="en-US" sz="2600">
              <a:latin typeface="Calibri" panose="020F0502020204030204"/>
            </a:endParaRPr>
          </a:p>
          <a:p>
            <a:pPr indent="0" algn="just"/>
            <a:r>
              <a:rPr lang="en-US" sz="2600">
                <a:latin typeface="Calibri" panose="020F0502020204030204"/>
              </a:rPr>
              <a:t>2.    Implementing the </a:t>
            </a:r>
            <a:r>
              <a:rPr lang="en-US" sz="2600" b="1">
                <a:solidFill>
                  <a:srgbClr val="00AD50"/>
                </a:solidFill>
                <a:latin typeface="Calibri" panose="020F0502020204030204"/>
              </a:rPr>
              <a:t>System.lDisposable </a:t>
            </a:r>
            <a:r>
              <a:rPr lang="en-US" sz="2600">
                <a:latin typeface="Calibri" panose="020F0502020204030204"/>
              </a:rPr>
              <a:t>interface in your class.</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13</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10296144" cy="502920"/>
          </a:xfrm>
          <a:prstGeom prst="rect">
            <a:avLst/>
          </a:prstGeom>
        </p:spPr>
        <p:txBody>
          <a:bodyPr wrap="none" lIns="0" tIns="0" rIns="0" bIns="0">
            <a:noAutofit/>
          </a:bodyPr>
          <a:p>
            <a:pPr indent="0"/>
            <a:r>
              <a:rPr lang="en-US" sz="4200">
                <a:latin typeface="Calibri" panose="020F0502020204030204"/>
              </a:rPr>
              <a:t>IDisposable Interfaces</a:t>
            </a:r>
            <a:endParaRPr lang="en-US" sz="4200">
              <a:latin typeface="Calibri" panose="020F0502020204030204"/>
            </a:endParaRPr>
          </a:p>
        </p:txBody>
      </p:sp>
      <p:sp>
        <p:nvSpPr>
          <p:cNvPr id="3" name="Rectangles 2"/>
          <p:cNvSpPr/>
          <p:nvPr/>
        </p:nvSpPr>
        <p:spPr>
          <a:xfrm>
            <a:off x="950976" y="1557528"/>
            <a:ext cx="10296144" cy="4416552"/>
          </a:xfrm>
          <a:prstGeom prst="rect">
            <a:avLst/>
          </a:prstGeom>
        </p:spPr>
        <p:txBody>
          <a:bodyPr lIns="0" tIns="0" rIns="0" bIns="0">
            <a:noAutofit/>
          </a:bodyPr>
          <a:p>
            <a:pPr marL="215900" indent="-215900" algn="just">
              <a:lnSpc>
                <a:spcPts val="2520"/>
              </a:lnSpc>
              <a:spcAft>
                <a:spcPts val="630"/>
              </a:spcAft>
            </a:pPr>
            <a:r>
              <a:rPr lang="en-US" sz="2600" b="1">
                <a:latin typeface="Calibri" panose="020F0502020204030204"/>
              </a:rPr>
              <a:t>•    IDisposable </a:t>
            </a:r>
            <a:r>
              <a:rPr lang="en-US" sz="2600">
                <a:latin typeface="Calibri" panose="020F0502020204030204"/>
              </a:rPr>
              <a:t>is an interface that contains </a:t>
            </a:r>
            <a:r>
              <a:rPr lang="en-US" sz="2600">
                <a:solidFill>
                  <a:srgbClr val="FC0000"/>
                </a:solidFill>
                <a:latin typeface="Calibri" panose="020F0502020204030204"/>
              </a:rPr>
              <a:t>only a single method </a:t>
            </a:r>
            <a:r>
              <a:rPr lang="en-US" sz="2600">
                <a:latin typeface="Calibri" panose="020F0502020204030204"/>
              </a:rPr>
              <a:t>i.e. </a:t>
            </a:r>
            <a:r>
              <a:rPr lang="en-US" sz="2600" b="1">
                <a:latin typeface="Calibri" panose="020F0502020204030204"/>
              </a:rPr>
              <a:t>Dispose(), </a:t>
            </a:r>
            <a:r>
              <a:rPr lang="en-US" sz="2600">
                <a:latin typeface="Calibri" panose="020F0502020204030204"/>
              </a:rPr>
              <a:t>for </a:t>
            </a:r>
            <a:r>
              <a:rPr lang="en-US" sz="2600">
                <a:solidFill>
                  <a:srgbClr val="FC0000"/>
                </a:solidFill>
                <a:latin typeface="Calibri" panose="020F0502020204030204"/>
              </a:rPr>
              <a:t>releasing unmanaged resources.</a:t>
            </a:r>
            <a:endParaRPr lang="en-US" sz="2600">
              <a:solidFill>
                <a:srgbClr val="FC0000"/>
              </a:solidFill>
              <a:latin typeface="Calibri" panose="020F0502020204030204"/>
            </a:endParaRPr>
          </a:p>
          <a:p>
            <a:pPr marL="215900" indent="-215900" algn="just">
              <a:spcAft>
                <a:spcPts val="1050"/>
              </a:spcAft>
            </a:pPr>
            <a:r>
              <a:rPr lang="en-US" sz="2600" b="1">
                <a:latin typeface="Calibri" panose="020F0502020204030204"/>
              </a:rPr>
              <a:t>•    IDisposable </a:t>
            </a:r>
            <a:r>
              <a:rPr lang="en-US" sz="2600">
                <a:latin typeface="Calibri" panose="020F0502020204030204"/>
              </a:rPr>
              <a:t>is defined in the </a:t>
            </a:r>
            <a:r>
              <a:rPr lang="en-US" sz="2600" b="1">
                <a:latin typeface="Calibri" panose="020F0502020204030204"/>
              </a:rPr>
              <a:t>System </a:t>
            </a:r>
            <a:r>
              <a:rPr lang="en-US" sz="2600">
                <a:latin typeface="Calibri" panose="020F0502020204030204"/>
              </a:rPr>
              <a:t>namespace.</a:t>
            </a:r>
            <a:endParaRPr lang="en-US" sz="2600">
              <a:latin typeface="Calibri" panose="020F0502020204030204"/>
            </a:endParaRPr>
          </a:p>
          <a:p>
            <a:pPr marL="215900" indent="-215900" algn="just">
              <a:lnSpc>
                <a:spcPts val="2470"/>
              </a:lnSpc>
              <a:spcAft>
                <a:spcPts val="630"/>
              </a:spcAft>
            </a:pPr>
            <a:r>
              <a:rPr lang="en-US" sz="2600">
                <a:latin typeface="Calibri" panose="020F0502020204030204"/>
              </a:rPr>
              <a:t>•When your application or class library encapsulates unmanaged resources such as </a:t>
            </a:r>
            <a:r>
              <a:rPr lang="en-US" sz="2600">
                <a:solidFill>
                  <a:srgbClr val="FC0000"/>
                </a:solidFill>
                <a:latin typeface="Calibri" panose="020F0502020204030204"/>
              </a:rPr>
              <a:t>files, streams, database connections, </a:t>
            </a:r>
            <a:r>
              <a:rPr lang="en-US" sz="2600">
                <a:latin typeface="Calibri" panose="020F0502020204030204"/>
              </a:rPr>
              <a:t>etc, they should implement the </a:t>
            </a:r>
            <a:r>
              <a:rPr lang="en-US" sz="2600" b="1">
                <a:latin typeface="Calibri" panose="020F0502020204030204"/>
              </a:rPr>
              <a:t>IDisposable </a:t>
            </a:r>
            <a:r>
              <a:rPr lang="en-US" sz="2600">
                <a:latin typeface="Calibri" panose="020F0502020204030204"/>
              </a:rPr>
              <a:t>interface</a:t>
            </a:r>
            <a:endParaRPr lang="en-US" sz="2600">
              <a:latin typeface="Calibri" panose="020F0502020204030204"/>
            </a:endParaRPr>
          </a:p>
          <a:p>
            <a:pPr marL="215900" indent="-215900" algn="just">
              <a:spcAft>
                <a:spcPts val="1050"/>
              </a:spcAft>
            </a:pPr>
            <a:r>
              <a:rPr lang="en-US" sz="2600">
                <a:latin typeface="Calibri" panose="020F0502020204030204"/>
              </a:rPr>
              <a:t>•    Inside the </a:t>
            </a:r>
            <a:r>
              <a:rPr lang="en-US" sz="2600" b="1">
                <a:latin typeface="Calibri" panose="020F0502020204030204"/>
              </a:rPr>
              <a:t>Dispose() </a:t>
            </a:r>
            <a:r>
              <a:rPr lang="en-US" sz="2600">
                <a:latin typeface="Calibri" panose="020F0502020204030204"/>
              </a:rPr>
              <a:t>method we can perform the </a:t>
            </a:r>
            <a:r>
              <a:rPr lang="en-US" sz="2600">
                <a:solidFill>
                  <a:srgbClr val="FC0000"/>
                </a:solidFill>
                <a:latin typeface="Calibri" panose="020F0502020204030204"/>
              </a:rPr>
              <a:t>resources clean-up</a:t>
            </a:r>
            <a:endParaRPr lang="en-US" sz="2600">
              <a:solidFill>
                <a:srgbClr val="FC0000"/>
              </a:solidFill>
              <a:latin typeface="Calibri" panose="020F0502020204030204"/>
            </a:endParaRPr>
          </a:p>
          <a:p>
            <a:pPr marL="215900" indent="-215900" algn="just">
              <a:lnSpc>
                <a:spcPts val="2495"/>
              </a:lnSpc>
              <a:spcAft>
                <a:spcPts val="630"/>
              </a:spcAft>
            </a:pPr>
            <a:r>
              <a:rPr lang="en-US" sz="2600">
                <a:latin typeface="Calibri" panose="020F0502020204030204"/>
              </a:rPr>
              <a:t>•    If you are using a class that implements the </a:t>
            </a:r>
            <a:r>
              <a:rPr lang="en-US" sz="2600" b="1">
                <a:latin typeface="Calibri" panose="020F0502020204030204"/>
              </a:rPr>
              <a:t>IDisposable </a:t>
            </a:r>
            <a:r>
              <a:rPr lang="en-US" sz="2600">
                <a:latin typeface="Calibri" panose="020F0502020204030204"/>
              </a:rPr>
              <a:t>interface, you should call its </a:t>
            </a:r>
            <a:r>
              <a:rPr lang="en-US" sz="2600" b="1">
                <a:latin typeface="Calibri" panose="020F0502020204030204"/>
              </a:rPr>
              <a:t>Dispose() </a:t>
            </a:r>
            <a:r>
              <a:rPr lang="en-US" sz="2600">
                <a:latin typeface="Calibri" panose="020F0502020204030204"/>
              </a:rPr>
              <a:t>method when you are finished using the class by </a:t>
            </a:r>
            <a:r>
              <a:rPr lang="en-US" sz="2600" b="1">
                <a:latin typeface="Calibri" panose="020F0502020204030204"/>
              </a:rPr>
              <a:t>try/finally block </a:t>
            </a:r>
            <a:r>
              <a:rPr lang="en-US" sz="2600">
                <a:latin typeface="Calibri" panose="020F0502020204030204"/>
              </a:rPr>
              <a:t>or </a:t>
            </a:r>
            <a:r>
              <a:rPr lang="en-US" sz="2600" b="1">
                <a:latin typeface="Calibri" panose="020F0502020204030204"/>
              </a:rPr>
              <a:t>using statement.</a:t>
            </a:r>
            <a:endParaRPr lang="en-US" sz="2600" b="1">
              <a:latin typeface="Calibri" panose="020F0502020204030204"/>
            </a:endParaRPr>
          </a:p>
          <a:p>
            <a:pPr marL="215900" indent="-215900" algn="just">
              <a:lnSpc>
                <a:spcPts val="2470"/>
              </a:lnSpc>
            </a:pPr>
            <a:r>
              <a:rPr lang="en-US" sz="2600">
                <a:latin typeface="Calibri" panose="020F0502020204030204"/>
              </a:rPr>
              <a:t>•To prevent the dispose method from running twice (in case the object already has been disposed ), we add </a:t>
            </a:r>
            <a:r>
              <a:rPr lang="en-US" sz="2600" b="1">
                <a:latin typeface="Calibri" panose="020F0502020204030204"/>
              </a:rPr>
              <a:t>GC.SuppressFinalize(this)</a:t>
            </a:r>
            <a:endParaRPr lang="en-US" sz="2600" b="1">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70688" cy="134112"/>
          </a:xfrm>
          <a:prstGeom prst="rect">
            <a:avLst/>
          </a:prstGeom>
        </p:spPr>
        <p:txBody>
          <a:bodyPr wrap="none" lIns="0" tIns="0" rIns="0" bIns="0">
            <a:noAutofit/>
          </a:bodyPr>
          <a:p>
            <a:pPr indent="0"/>
            <a:r>
              <a:rPr lang="en-US" sz="1100">
                <a:solidFill>
                  <a:srgbClr val="888888"/>
                </a:solidFill>
                <a:latin typeface="Calibri" panose="020F0502020204030204"/>
              </a:rPr>
              <a:t>14</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s 1"/>
          <p:cNvSpPr/>
          <p:nvPr/>
        </p:nvSpPr>
        <p:spPr>
          <a:xfrm>
            <a:off x="950976" y="810768"/>
            <a:ext cx="5001768" cy="518160"/>
          </a:xfrm>
          <a:prstGeom prst="rect">
            <a:avLst/>
          </a:prstGeom>
        </p:spPr>
        <p:txBody>
          <a:bodyPr wrap="none" lIns="0" tIns="0" rIns="0" bIns="0">
            <a:noAutofit/>
          </a:bodyPr>
          <a:p>
            <a:pPr indent="0"/>
            <a:r>
              <a:rPr lang="en-US" sz="4200">
                <a:latin typeface="Calibri" panose="020F0502020204030204"/>
              </a:rPr>
              <a:t>IComparable Interface</a:t>
            </a:r>
            <a:endParaRPr lang="en-US" sz="4200">
              <a:latin typeface="Calibri" panose="020F0502020204030204"/>
            </a:endParaRPr>
          </a:p>
        </p:txBody>
      </p:sp>
      <p:sp>
        <p:nvSpPr>
          <p:cNvPr id="3" name="Rectangles 2"/>
          <p:cNvSpPr/>
          <p:nvPr/>
        </p:nvSpPr>
        <p:spPr>
          <a:xfrm>
            <a:off x="981456" y="1908048"/>
            <a:ext cx="9906000" cy="2008632"/>
          </a:xfrm>
          <a:prstGeom prst="rect">
            <a:avLst/>
          </a:prstGeom>
        </p:spPr>
        <p:txBody>
          <a:bodyPr lIns="0" tIns="0" rIns="0" bIns="0">
            <a:noAutofit/>
          </a:bodyPr>
          <a:p>
            <a:pPr marL="198120" indent="-228600">
              <a:lnSpc>
                <a:spcPts val="3000"/>
              </a:lnSpc>
              <a:spcAft>
                <a:spcPts val="630"/>
              </a:spcAft>
            </a:pPr>
            <a:r>
              <a:rPr lang="en-US" sz="2600">
                <a:latin typeface="Calibri" panose="020F0502020204030204"/>
              </a:rPr>
              <a:t>•    Use the IComparable Interface in C# to sort elements. It is also used to </a:t>
            </a:r>
            <a:r>
              <a:rPr lang="en-US" sz="2600">
                <a:solidFill>
                  <a:srgbClr val="FC0000"/>
                </a:solidFill>
                <a:latin typeface="Calibri" panose="020F0502020204030204"/>
              </a:rPr>
              <a:t>compare </a:t>
            </a:r>
            <a:r>
              <a:rPr lang="en-US" sz="2600">
                <a:latin typeface="Calibri" panose="020F0502020204030204"/>
              </a:rPr>
              <a:t>the </a:t>
            </a:r>
            <a:r>
              <a:rPr lang="en-US" sz="2600">
                <a:solidFill>
                  <a:srgbClr val="FC0000"/>
                </a:solidFill>
                <a:latin typeface="Calibri" panose="020F0502020204030204"/>
              </a:rPr>
              <a:t>current instance </a:t>
            </a:r>
            <a:r>
              <a:rPr lang="en-US" sz="2600">
                <a:latin typeface="Calibri" panose="020F0502020204030204"/>
              </a:rPr>
              <a:t>with </a:t>
            </a:r>
            <a:r>
              <a:rPr lang="en-US" sz="2600">
                <a:solidFill>
                  <a:srgbClr val="FC0000"/>
                </a:solidFill>
                <a:latin typeface="Calibri" panose="020F0502020204030204"/>
              </a:rPr>
              <a:t>another object of same type.</a:t>
            </a:r>
            <a:endParaRPr lang="en-US" sz="2600">
              <a:solidFill>
                <a:srgbClr val="FC0000"/>
              </a:solidFill>
              <a:latin typeface="Calibri" panose="020F0502020204030204"/>
            </a:endParaRPr>
          </a:p>
          <a:p>
            <a:pPr marL="198120" indent="-228600">
              <a:lnSpc>
                <a:spcPts val="3025"/>
              </a:lnSpc>
            </a:pPr>
            <a:r>
              <a:rPr lang="en-US" sz="2600">
                <a:latin typeface="Calibri" panose="020F0502020204030204"/>
              </a:rPr>
              <a:t>•    It provides you with a method of comparing two objects of a particular type. Remember, while implementing the IComparable interface, </a:t>
            </a:r>
            <a:r>
              <a:rPr lang="en-US" sz="2600" b="1">
                <a:solidFill>
                  <a:srgbClr val="00AD50"/>
                </a:solidFill>
                <a:latin typeface="Calibri" panose="020F0502020204030204"/>
              </a:rPr>
              <a:t>CompareToQ </a:t>
            </a:r>
            <a:r>
              <a:rPr lang="en-US" sz="2600">
                <a:latin typeface="Calibri" panose="020F0502020204030204"/>
              </a:rPr>
              <a:t>method should also be implemented.</a:t>
            </a:r>
            <a:endParaRPr lang="en-US" sz="2600">
              <a:latin typeface="Calibri" panose="020F0502020204030204"/>
            </a:endParaRPr>
          </a:p>
        </p:txBody>
      </p:sp>
      <p:sp>
        <p:nvSpPr>
          <p:cNvPr id="4" name="Rectangles 3"/>
          <p:cNvSpPr/>
          <p:nvPr/>
        </p:nvSpPr>
        <p:spPr>
          <a:xfrm>
            <a:off x="5635752" y="6470904"/>
            <a:ext cx="926592" cy="164592"/>
          </a:xfrm>
          <a:prstGeom prst="rect">
            <a:avLst/>
          </a:prstGeom>
        </p:spPr>
        <p:txBody>
          <a:bodyPr wrap="none" lIns="0" tIns="0" rIns="0" bIns="0">
            <a:noAutofit/>
          </a:bodyPr>
          <a:p>
            <a:pPr indent="0"/>
            <a:r>
              <a:rPr lang="en-US" sz="1100">
                <a:solidFill>
                  <a:srgbClr val="888888"/>
                </a:solidFill>
                <a:latin typeface="Calibri" panose="020F0502020204030204"/>
              </a:rPr>
              <a:t>By : Dr. Vikrant</a:t>
            </a:r>
            <a:endParaRPr lang="en-US" sz="1100">
              <a:solidFill>
                <a:srgbClr val="888888"/>
              </a:solidFill>
              <a:latin typeface="Calibri" panose="020F0502020204030204"/>
            </a:endParaRPr>
          </a:p>
        </p:txBody>
      </p:sp>
      <p:sp>
        <p:nvSpPr>
          <p:cNvPr id="5" name="Rectangles 4"/>
          <p:cNvSpPr/>
          <p:nvPr/>
        </p:nvSpPr>
        <p:spPr>
          <a:xfrm>
            <a:off x="11106912" y="6477000"/>
            <a:ext cx="167640" cy="134112"/>
          </a:xfrm>
          <a:prstGeom prst="rect">
            <a:avLst/>
          </a:prstGeom>
        </p:spPr>
        <p:txBody>
          <a:bodyPr wrap="none" lIns="0" tIns="0" rIns="0" bIns="0">
            <a:noAutofit/>
          </a:bodyPr>
          <a:p>
            <a:pPr indent="0"/>
            <a:r>
              <a:rPr lang="en-US" sz="1100">
                <a:solidFill>
                  <a:srgbClr val="888888"/>
                </a:solidFill>
                <a:latin typeface="Calibri" panose="020F0502020204030204"/>
              </a:rPr>
              <a:t>15</a:t>
            </a:r>
            <a:endParaRPr lang="en-US" sz="1100">
              <a:solidFill>
                <a:srgbClr val="888888"/>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191053</Words>
  <Application>WPS Presentation</Application>
  <PresentationFormat/>
  <Paragraphs>9073</Paragraphs>
  <Slides>464</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464</vt:i4>
      </vt:variant>
    </vt:vector>
  </HeadingPairs>
  <TitlesOfParts>
    <vt:vector size="491" baseType="lpstr">
      <vt:lpstr>Arial</vt:lpstr>
      <vt:lpstr>SimSun</vt:lpstr>
      <vt:lpstr>Wingdings</vt:lpstr>
      <vt:lpstr>Calibri</vt:lpstr>
      <vt:lpstr>Impact</vt:lpstr>
      <vt:lpstr>Consolas</vt:lpstr>
      <vt:lpstr>Microsoft YaHei</vt:lpstr>
      <vt:lpstr>Arial Unicode MS</vt:lpstr>
      <vt:lpstr>Microsoft Sans Serif</vt:lpstr>
      <vt:lpstr>Sylfaen</vt:lpstr>
      <vt:lpstr>Gulim</vt:lpstr>
      <vt:lpstr>Segoe Print</vt:lpstr>
      <vt:lpstr>Lucida Sans Unicode</vt:lpstr>
      <vt:lpstr>Arial</vt:lpstr>
      <vt:lpstr>Constantia</vt:lpstr>
      <vt:lpstr>Courier New</vt:lpstr>
      <vt:lpstr>Times New Roman</vt:lpstr>
      <vt:lpstr>Verdana</vt:lpstr>
      <vt:lpstr>Palatino Linotype</vt:lpstr>
      <vt:lpstr>MS Gothic</vt:lpstr>
      <vt:lpstr>Cambria</vt:lpstr>
      <vt:lpstr>Corbel</vt:lpstr>
      <vt:lpstr>Trebuchet MS</vt:lpstr>
      <vt:lpstr>Segoe UI</vt:lpstr>
      <vt:lpstr>Calibri</vt:lpstr>
      <vt:lpstr>Cambria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9</cp:revision>
  <dcterms:created xsi:type="dcterms:W3CDTF">2022-08-20T13:50:00Z</dcterms:created>
  <dcterms:modified xsi:type="dcterms:W3CDTF">2022-08-22T09:55:42Z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5AE5B632A94A497FB81D821216B46063</vt:lpwstr>
  </property>
  <property fmtid="{D5CDD505-2E9C-101B-9397-08002B2CF9AE}" pid="3" name="KSOProductBuildVer">
    <vt:lpwstr>1033-11.2.0.11210</vt:lpwstr>
  </property>
</Properties>
</file>