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77" r:id="rId14"/>
    <p:sldId id="286" r:id="rId15"/>
    <p:sldId id="287" r:id="rId16"/>
    <p:sldId id="288" r:id="rId17"/>
    <p:sldId id="281" r:id="rId18"/>
    <p:sldId id="282" r:id="rId19"/>
    <p:sldId id="283" r:id="rId20"/>
    <p:sldId id="284" r:id="rId21"/>
    <p:sldId id="28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91" y="2099733"/>
            <a:ext cx="10972800" cy="2677648"/>
          </a:xfrm>
        </p:spPr>
        <p:txBody>
          <a:bodyPr/>
          <a:lstStyle/>
          <a:p>
            <a:r>
              <a:rPr lang="en-IN" dirty="0" smtClean="0"/>
              <a:t>ASP.NET </a:t>
            </a:r>
            <a:r>
              <a:rPr lang="en-IN" dirty="0" smtClean="0"/>
              <a:t>MVC</a:t>
            </a:r>
            <a:br>
              <a:rPr lang="en-IN" dirty="0" smtClean="0"/>
            </a:br>
            <a:r>
              <a:rPr lang="en-IN" dirty="0" smtClean="0"/>
              <a:t>Working with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LINQ and CRUD – [</a:t>
            </a:r>
            <a:r>
              <a:rPr lang="en-IN" sz="2000" b="1" dirty="0" smtClean="0"/>
              <a:t>Create</a:t>
            </a:r>
            <a:r>
              <a:rPr lang="en-IN" sz="2000" dirty="0" smtClean="0"/>
              <a:t>/</a:t>
            </a:r>
            <a:r>
              <a:rPr lang="en-IN" sz="2000" b="1" dirty="0" smtClean="0"/>
              <a:t>Read</a:t>
            </a:r>
            <a:r>
              <a:rPr lang="en-IN" sz="2000" dirty="0" smtClean="0"/>
              <a:t>/</a:t>
            </a:r>
            <a:r>
              <a:rPr lang="en-IN" sz="2000" b="1" dirty="0" smtClean="0"/>
              <a:t>Update</a:t>
            </a:r>
            <a:r>
              <a:rPr lang="en-IN" sz="2000" dirty="0" smtClean="0"/>
              <a:t>/</a:t>
            </a:r>
            <a:r>
              <a:rPr lang="en-IN" sz="2000" b="1" dirty="0" smtClean="0"/>
              <a:t>Delete</a:t>
            </a:r>
            <a:r>
              <a:rPr lang="en-IN" dirty="0" smtClean="0"/>
              <a:t>]</a:t>
            </a:r>
            <a:endParaRPr lang="en-IN" dirty="0"/>
          </a:p>
        </p:txBody>
      </p:sp>
      <p:pic>
        <p:nvPicPr>
          <p:cNvPr id="4098" name="Picture 2" descr="E:\MVC5\PPT\Images\inse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192" y="2309223"/>
            <a:ext cx="817734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LINQ and CRUD – [</a:t>
            </a:r>
            <a:r>
              <a:rPr lang="en-IN" sz="2000" b="1" dirty="0" smtClean="0"/>
              <a:t>Create</a:t>
            </a:r>
            <a:r>
              <a:rPr lang="en-IN" sz="2000" dirty="0" smtClean="0"/>
              <a:t>/</a:t>
            </a:r>
            <a:r>
              <a:rPr lang="en-IN" sz="2000" b="1" dirty="0" smtClean="0"/>
              <a:t>Read</a:t>
            </a:r>
            <a:r>
              <a:rPr lang="en-IN" sz="2000" dirty="0" smtClean="0"/>
              <a:t>/</a:t>
            </a:r>
            <a:r>
              <a:rPr lang="en-IN" sz="2000" b="1" dirty="0" smtClean="0"/>
              <a:t>Update</a:t>
            </a:r>
            <a:r>
              <a:rPr lang="en-IN" sz="2000" dirty="0" smtClean="0"/>
              <a:t>/</a:t>
            </a:r>
            <a:r>
              <a:rPr lang="en-IN" sz="2000" b="1" dirty="0" smtClean="0"/>
              <a:t>Delete</a:t>
            </a:r>
            <a:r>
              <a:rPr lang="en-IN" dirty="0" smtClean="0"/>
              <a:t>]</a:t>
            </a:r>
            <a:endParaRPr lang="en-IN" dirty="0"/>
          </a:p>
        </p:txBody>
      </p:sp>
      <p:pic>
        <p:nvPicPr>
          <p:cNvPr id="5122" name="Picture 2" descr="E:\MVC5\PPT\Images\up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1131" y="2359297"/>
            <a:ext cx="7419703" cy="4498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LINQ and CRUD – [</a:t>
            </a:r>
            <a:r>
              <a:rPr lang="en-IN" sz="2000" b="1" dirty="0" smtClean="0"/>
              <a:t>Create</a:t>
            </a:r>
            <a:r>
              <a:rPr lang="en-IN" sz="2000" dirty="0" smtClean="0"/>
              <a:t>/</a:t>
            </a:r>
            <a:r>
              <a:rPr lang="en-IN" sz="2000" b="1" dirty="0" smtClean="0"/>
              <a:t>Read</a:t>
            </a:r>
            <a:r>
              <a:rPr lang="en-IN" sz="2000" dirty="0" smtClean="0"/>
              <a:t>/</a:t>
            </a:r>
            <a:r>
              <a:rPr lang="en-IN" sz="2000" b="1" dirty="0" smtClean="0"/>
              <a:t>Update</a:t>
            </a:r>
            <a:r>
              <a:rPr lang="en-IN" sz="2000" dirty="0" smtClean="0"/>
              <a:t>/</a:t>
            </a:r>
            <a:r>
              <a:rPr lang="en-IN" sz="2000" b="1" dirty="0" smtClean="0"/>
              <a:t>Delete</a:t>
            </a:r>
            <a:r>
              <a:rPr lang="en-IN" dirty="0" smtClean="0"/>
              <a:t>]</a:t>
            </a:r>
            <a:endParaRPr lang="en-IN" dirty="0"/>
          </a:p>
        </p:txBody>
      </p:sp>
      <p:pic>
        <p:nvPicPr>
          <p:cNvPr id="6146" name="Picture 2" descr="E:\MVC5\PPT\Images\dele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4" y="2286000"/>
            <a:ext cx="877825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Repository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2431"/>
          </a:xfrm>
        </p:spPr>
        <p:txBody>
          <a:bodyPr/>
          <a:lstStyle/>
          <a:p>
            <a:r>
              <a:rPr lang="en-IN" dirty="0" smtClean="0"/>
              <a:t>Use a repository to separate the logic that retrieves the data and maps it to the entity model</a:t>
            </a:r>
          </a:p>
          <a:p>
            <a:r>
              <a:rPr lang="en-IN" dirty="0" smtClean="0"/>
              <a:t>The repository mediates between the data source layer and the business layers of the application</a:t>
            </a:r>
          </a:p>
          <a:p>
            <a:r>
              <a:rPr lang="en-IN" dirty="0" smtClean="0"/>
              <a:t>Using repository pattern, you can make your code reusable which can act as a mediator between entity model and different data sources like SQL Server, Oracle, My SQL etc.</a:t>
            </a:r>
          </a:p>
          <a:p>
            <a:r>
              <a:rPr lang="en-IN" dirty="0" smtClean="0"/>
              <a:t>In simple words, Repository Pattern is a separation between Business Logic and Data Access Layer</a:t>
            </a:r>
          </a:p>
          <a:p>
            <a:r>
              <a:rPr lang="en-IN" dirty="0" smtClean="0"/>
              <a:t>Repository Pattern facilitate automated unit testing or test-driven development (TDD).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12897" cy="706964"/>
          </a:xfrm>
        </p:spPr>
        <p:txBody>
          <a:bodyPr/>
          <a:lstStyle/>
          <a:p>
            <a:r>
              <a:rPr lang="en-IN" dirty="0" smtClean="0"/>
              <a:t>Architecture without Repository Pattern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8822" y="3344096"/>
            <a:ext cx="11482251" cy="1567542"/>
            <a:chOff x="470263" y="3200403"/>
            <a:chExt cx="11482251" cy="1567542"/>
          </a:xfrm>
        </p:grpSpPr>
        <p:sp>
          <p:nvSpPr>
            <p:cNvPr id="4" name="Rectangle 3"/>
            <p:cNvSpPr/>
            <p:nvPr/>
          </p:nvSpPr>
          <p:spPr>
            <a:xfrm>
              <a:off x="470263" y="3618410"/>
              <a:ext cx="1541417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IIS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13174" y="3614056"/>
              <a:ext cx="1541417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Controller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7711" y="3622765"/>
              <a:ext cx="1541417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DbContext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46766" y="3618409"/>
              <a:ext cx="1541417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Entity Framework</a:t>
              </a:r>
              <a:endParaRPr lang="en-IN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10319657" y="3200403"/>
              <a:ext cx="1632857" cy="15675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Database</a:t>
              </a:r>
              <a:endParaRPr lang="en-IN" dirty="0"/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 flipV="1">
              <a:off x="2011680" y="3979816"/>
              <a:ext cx="1001494" cy="4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4554591" y="3979816"/>
              <a:ext cx="923120" cy="8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 flipV="1">
              <a:off x="7019128" y="3984169"/>
              <a:ext cx="1027638" cy="4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2"/>
            </p:cNvCxnSpPr>
            <p:nvPr/>
          </p:nvCxnSpPr>
          <p:spPr>
            <a:xfrm>
              <a:off x="9588183" y="3984169"/>
              <a:ext cx="731474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12897" cy="706964"/>
          </a:xfrm>
        </p:spPr>
        <p:txBody>
          <a:bodyPr/>
          <a:lstStyle/>
          <a:p>
            <a:r>
              <a:rPr lang="en-IN" dirty="0" smtClean="0"/>
              <a:t>Architecture with Repository Pattern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0263" y="3618410"/>
            <a:ext cx="15414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IIS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0835" y="3614056"/>
            <a:ext cx="15414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046766" y="3618409"/>
            <a:ext cx="15414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Entity Framework</a:t>
            </a:r>
            <a:endParaRPr lang="en-IN" dirty="0"/>
          </a:p>
        </p:txBody>
      </p:sp>
      <p:sp>
        <p:nvSpPr>
          <p:cNvPr id="8" name="Can 7"/>
          <p:cNvSpPr/>
          <p:nvPr/>
        </p:nvSpPr>
        <p:spPr>
          <a:xfrm>
            <a:off x="10319657" y="3200403"/>
            <a:ext cx="1632857" cy="15675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011680" y="3979816"/>
            <a:ext cx="309155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2"/>
          </p:cNvCxnSpPr>
          <p:nvPr/>
        </p:nvCxnSpPr>
        <p:spPr>
          <a:xfrm>
            <a:off x="9588183" y="3984169"/>
            <a:ext cx="731474" cy="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45429" y="2338250"/>
            <a:ext cx="3487782" cy="3291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519749" y="3069771"/>
            <a:ext cx="12670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Repository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4528456" y="4397841"/>
            <a:ext cx="12670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Repository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6305006" y="3757749"/>
            <a:ext cx="12670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DbContext</a:t>
            </a:r>
            <a:endParaRPr lang="en-IN" sz="1600" dirty="0"/>
          </a:p>
        </p:txBody>
      </p:sp>
      <p:cxnSp>
        <p:nvCxnSpPr>
          <p:cNvPr id="25" name="Straight Arrow Connector 24"/>
          <p:cNvCxnSpPr>
            <a:stCxn id="5" idx="3"/>
            <a:endCxn id="20" idx="1"/>
          </p:cNvCxnSpPr>
          <p:nvPr/>
        </p:nvCxnSpPr>
        <p:spPr>
          <a:xfrm>
            <a:off x="3862252" y="3979816"/>
            <a:ext cx="383177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7" idx="1"/>
          </p:cNvCxnSpPr>
          <p:nvPr/>
        </p:nvCxnSpPr>
        <p:spPr>
          <a:xfrm flipV="1">
            <a:off x="7733211" y="3984169"/>
            <a:ext cx="3135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9018" y="242969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Unit Of Work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510177" cy="706964"/>
          </a:xfrm>
        </p:spPr>
        <p:txBody>
          <a:bodyPr/>
          <a:lstStyle/>
          <a:p>
            <a:r>
              <a:rPr lang="en-IN" dirty="0" smtClean="0"/>
              <a:t>Architecture with Repository Pattern for Testing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0263" y="3618410"/>
            <a:ext cx="15414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IIS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0835" y="3614056"/>
            <a:ext cx="15414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8" name="Can 7"/>
          <p:cNvSpPr/>
          <p:nvPr/>
        </p:nvSpPr>
        <p:spPr>
          <a:xfrm>
            <a:off x="9562012" y="2886891"/>
            <a:ext cx="1632857" cy="21684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Alternative Persistence Medium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011680" y="3979816"/>
            <a:ext cx="309155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3"/>
            <a:endCxn id="8" idx="2"/>
          </p:cNvCxnSpPr>
          <p:nvPr/>
        </p:nvCxnSpPr>
        <p:spPr>
          <a:xfrm flipV="1">
            <a:off x="8412487" y="3971109"/>
            <a:ext cx="1149525" cy="13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924705" y="2338250"/>
            <a:ext cx="3487782" cy="3291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146773" y="2952203"/>
            <a:ext cx="1267097" cy="77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Mock Repository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5155480" y="4280274"/>
            <a:ext cx="1267097" cy="827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Mock Repository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6932030" y="3757749"/>
            <a:ext cx="12670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DbContext</a:t>
            </a:r>
            <a:endParaRPr lang="en-IN" sz="1600" dirty="0"/>
          </a:p>
        </p:txBody>
      </p:sp>
      <p:cxnSp>
        <p:nvCxnSpPr>
          <p:cNvPr id="25" name="Straight Arrow Connector 24"/>
          <p:cNvCxnSpPr>
            <a:stCxn id="5" idx="3"/>
            <a:endCxn id="20" idx="1"/>
          </p:cNvCxnSpPr>
          <p:nvPr/>
        </p:nvCxnSpPr>
        <p:spPr>
          <a:xfrm>
            <a:off x="3862252" y="3979816"/>
            <a:ext cx="1062453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5593" y="242969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Mock Unit Of Work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Generic Repository Pattern</a:t>
            </a:r>
            <a:endParaRPr lang="en-IN" dirty="0"/>
          </a:p>
        </p:txBody>
      </p:sp>
      <p:pic>
        <p:nvPicPr>
          <p:cNvPr id="7170" name="Picture 2" descr="E:\MVC5\PPT\Images\genericrepointerf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575" y="2353174"/>
            <a:ext cx="9105899" cy="4112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Generic Repository Pattern</a:t>
            </a:r>
            <a:endParaRPr lang="en-IN" dirty="0"/>
          </a:p>
        </p:txBody>
      </p:sp>
      <p:pic>
        <p:nvPicPr>
          <p:cNvPr id="8194" name="Picture 2" descr="E:\MVC5\PPT\Images\genericrepocla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289" y="2340656"/>
            <a:ext cx="10889841" cy="4517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Generic Repository Pattern</a:t>
            </a:r>
            <a:endParaRPr lang="en-IN" dirty="0"/>
          </a:p>
        </p:txBody>
      </p:sp>
      <p:pic>
        <p:nvPicPr>
          <p:cNvPr id="9218" name="Picture 2" descr="E:\MVC5\PPT\Images\genericrepocla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0869" y="2350860"/>
            <a:ext cx="8752114" cy="4507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ORM</a:t>
            </a:r>
          </a:p>
          <a:p>
            <a:r>
              <a:rPr lang="en-IN" dirty="0" smtClean="0"/>
              <a:t>A closer look at </a:t>
            </a:r>
            <a:r>
              <a:rPr lang="en-IN" dirty="0" err="1" smtClean="0"/>
              <a:t>NuGet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Introduction to Entity Framework</a:t>
            </a:r>
          </a:p>
          <a:p>
            <a:r>
              <a:rPr lang="en-IN" dirty="0" smtClean="0"/>
              <a:t>Introduction to Database First/Model First/Code First Modelling</a:t>
            </a:r>
          </a:p>
          <a:p>
            <a:r>
              <a:rPr lang="en-IN" dirty="0" smtClean="0"/>
              <a:t>Writing LINQ queries</a:t>
            </a:r>
          </a:p>
          <a:p>
            <a:r>
              <a:rPr lang="en-IN" dirty="0" smtClean="0"/>
              <a:t>Implement CRUD operations</a:t>
            </a:r>
          </a:p>
          <a:p>
            <a:r>
              <a:rPr lang="en-IN" dirty="0" smtClean="0"/>
              <a:t>ASP.NET MVC Scaffolding </a:t>
            </a:r>
          </a:p>
          <a:p>
            <a:r>
              <a:rPr lang="en-IN" dirty="0" smtClean="0"/>
              <a:t>Introduction to Repository Pattern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Generic Repository Pattern</a:t>
            </a:r>
            <a:endParaRPr lang="en-IN" dirty="0"/>
          </a:p>
        </p:txBody>
      </p:sp>
      <p:pic>
        <p:nvPicPr>
          <p:cNvPr id="10242" name="Picture 2" descr="E:\MVC5\PPT\Images\genericrepoclas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653" y="2560276"/>
            <a:ext cx="6635975" cy="3801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21903" cy="706964"/>
          </a:xfrm>
        </p:spPr>
        <p:txBody>
          <a:bodyPr/>
          <a:lstStyle/>
          <a:p>
            <a:r>
              <a:rPr lang="en-IN" dirty="0" smtClean="0"/>
              <a:t>Consume Generic Repository in Controller</a:t>
            </a:r>
            <a:endParaRPr lang="en-IN" dirty="0"/>
          </a:p>
        </p:txBody>
      </p:sp>
      <p:pic>
        <p:nvPicPr>
          <p:cNvPr id="11266" name="Picture 2" descr="E:\MVC5\PPT\Images\consumegenrepoinctr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565" y="2353492"/>
            <a:ext cx="10478498" cy="4504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ORM</a:t>
            </a:r>
          </a:p>
          <a:p>
            <a:r>
              <a:rPr lang="en-IN" dirty="0" smtClean="0"/>
              <a:t>A closer look at </a:t>
            </a:r>
            <a:r>
              <a:rPr lang="en-IN" dirty="0" err="1" smtClean="0"/>
              <a:t>NuGet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Introduction to Entity Framework</a:t>
            </a:r>
          </a:p>
          <a:p>
            <a:r>
              <a:rPr lang="en-IN" dirty="0" smtClean="0"/>
              <a:t>Introduction to Database First/Model First/Code First Modelling</a:t>
            </a:r>
          </a:p>
          <a:p>
            <a:r>
              <a:rPr lang="en-IN" dirty="0" smtClean="0"/>
              <a:t>Writing LINQ queries</a:t>
            </a:r>
          </a:p>
          <a:p>
            <a:r>
              <a:rPr lang="en-IN" dirty="0" smtClean="0"/>
              <a:t>Implement CRUD operations</a:t>
            </a:r>
          </a:p>
          <a:p>
            <a:r>
              <a:rPr lang="en-IN" dirty="0" smtClean="0"/>
              <a:t>ASP.NET MVC Scaffolding </a:t>
            </a:r>
          </a:p>
          <a:p>
            <a:r>
              <a:rPr lang="en-IN" dirty="0" smtClean="0"/>
              <a:t>Introduction to Repository Pattern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ORM?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ORM – Object Relational Mapping</a:t>
            </a:r>
          </a:p>
          <a:p>
            <a:r>
              <a:rPr lang="en-IN" dirty="0" smtClean="0"/>
              <a:t>In ORM there are three main parts which we need to focus – </a:t>
            </a:r>
          </a:p>
          <a:p>
            <a:pPr lvl="1"/>
            <a:r>
              <a:rPr lang="en-IN" dirty="0" smtClean="0"/>
              <a:t>Domain Entities</a:t>
            </a:r>
          </a:p>
          <a:p>
            <a:pPr lvl="1"/>
            <a:r>
              <a:rPr lang="en-IN" dirty="0" smtClean="0"/>
              <a:t>Relational Database Objects [Tables, Views and Stored Procedures]</a:t>
            </a:r>
          </a:p>
          <a:p>
            <a:pPr lvl="1"/>
            <a:r>
              <a:rPr lang="en-IN" dirty="0" smtClean="0"/>
              <a:t>Mapping between Domain Entities and Relational Database objects</a:t>
            </a:r>
          </a:p>
          <a:p>
            <a:r>
              <a:rPr lang="en-IN" dirty="0" smtClean="0"/>
              <a:t>You can perform CRUD operations using ORM Frameworks.</a:t>
            </a:r>
          </a:p>
          <a:p>
            <a:r>
              <a:rPr lang="en-IN" dirty="0" smtClean="0"/>
              <a:t>.NET Framework provides LINQ-To-SQL and Entity Framework which are ORM frameworks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Framework 6.1.3</a:t>
            </a:r>
            <a:endParaRPr lang="en-IN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6390" y="2299062"/>
            <a:ext cx="11181808" cy="4167052"/>
            <a:chOff x="195943" y="2299062"/>
            <a:chExt cx="11538856" cy="4402184"/>
          </a:xfrm>
        </p:grpSpPr>
        <p:sp>
          <p:nvSpPr>
            <p:cNvPr id="5" name="Flowchart: Magnetic Disk 4"/>
            <p:cNvSpPr/>
            <p:nvPr/>
          </p:nvSpPr>
          <p:spPr>
            <a:xfrm>
              <a:off x="9644744" y="2299062"/>
              <a:ext cx="2076994" cy="10058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Microsoft SQL Server</a:t>
              </a:r>
              <a:endParaRPr lang="en-IN" sz="1400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9640389" y="3431176"/>
              <a:ext cx="2076994" cy="10058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SQL Compact</a:t>
              </a:r>
              <a:endParaRPr lang="en-IN" sz="1400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9636034" y="4563290"/>
              <a:ext cx="2076994" cy="10058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Oracle</a:t>
              </a:r>
              <a:endParaRPr lang="en-IN" sz="1400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9657805" y="5695405"/>
              <a:ext cx="2076994" cy="10058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Others</a:t>
              </a:r>
              <a:endParaRPr lang="en-IN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23806" y="3500847"/>
              <a:ext cx="3435532" cy="21292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001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Entity Framework</a:t>
              </a:r>
              <a:endParaRPr lang="en-IN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5943" y="2717076"/>
              <a:ext cx="2390503" cy="111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Database/Schema First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4651" y="4005955"/>
              <a:ext cx="2390503" cy="111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Model First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0297" y="5307887"/>
              <a:ext cx="2390503" cy="111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Code First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10" idx="3"/>
              <a:endCxn id="9" idx="1"/>
            </p:cNvCxnSpPr>
            <p:nvPr/>
          </p:nvCxnSpPr>
          <p:spPr>
            <a:xfrm>
              <a:off x="2586446" y="3272248"/>
              <a:ext cx="1737360" cy="12932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9" idx="1"/>
            </p:cNvCxnSpPr>
            <p:nvPr/>
          </p:nvCxnSpPr>
          <p:spPr>
            <a:xfrm>
              <a:off x="2595154" y="4561127"/>
              <a:ext cx="1728652" cy="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9" idx="1"/>
            </p:cNvCxnSpPr>
            <p:nvPr/>
          </p:nvCxnSpPr>
          <p:spPr>
            <a:xfrm flipV="1">
              <a:off x="2590800" y="4565470"/>
              <a:ext cx="1733006" cy="1297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5" idx="2"/>
            </p:cNvCxnSpPr>
            <p:nvPr/>
          </p:nvCxnSpPr>
          <p:spPr>
            <a:xfrm flipV="1">
              <a:off x="7759338" y="2801983"/>
              <a:ext cx="1885406" cy="1763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6" idx="2"/>
            </p:cNvCxnSpPr>
            <p:nvPr/>
          </p:nvCxnSpPr>
          <p:spPr>
            <a:xfrm flipV="1">
              <a:off x="7759338" y="3934097"/>
              <a:ext cx="1881051" cy="6313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7" idx="2"/>
            </p:cNvCxnSpPr>
            <p:nvPr/>
          </p:nvCxnSpPr>
          <p:spPr>
            <a:xfrm>
              <a:off x="7759338" y="4565470"/>
              <a:ext cx="1876696" cy="500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stCxn id="9" idx="3"/>
            <a:endCxn id="8" idx="2"/>
          </p:cNvCxnSpPr>
          <p:nvPr/>
        </p:nvCxnSpPr>
        <p:spPr>
          <a:xfrm>
            <a:off x="7825750" y="4444416"/>
            <a:ext cx="1839723" cy="154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Framework 6.1.3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9176"/>
            <a:ext cx="8825659" cy="4528823"/>
          </a:xfrm>
        </p:spPr>
        <p:txBody>
          <a:bodyPr>
            <a:normAutofit/>
          </a:bodyPr>
          <a:lstStyle/>
          <a:p>
            <a:r>
              <a:rPr lang="en-IN" dirty="0" smtClean="0"/>
              <a:t>Database/Schema First – </a:t>
            </a:r>
          </a:p>
          <a:p>
            <a:pPr lvl="1"/>
            <a:r>
              <a:rPr lang="en-IN" dirty="0" smtClean="0"/>
              <a:t>Use this approach for existing database.</a:t>
            </a:r>
          </a:p>
          <a:p>
            <a:pPr lvl="1"/>
            <a:r>
              <a:rPr lang="en-IN" dirty="0" smtClean="0"/>
              <a:t>ADO.NET Entity Framework will help convert Database objects [Tables, Views, Stores Procedures] into .NET object [Class]</a:t>
            </a:r>
          </a:p>
          <a:p>
            <a:r>
              <a:rPr lang="en-IN" dirty="0" smtClean="0"/>
              <a:t>Model First – </a:t>
            </a:r>
          </a:p>
          <a:p>
            <a:pPr lvl="1"/>
            <a:r>
              <a:rPr lang="en-IN" dirty="0" smtClean="0"/>
              <a:t>Use this approach to create a new model using the Entity Framework Designer</a:t>
            </a:r>
          </a:p>
          <a:p>
            <a:pPr lvl="1"/>
            <a:r>
              <a:rPr lang="en-IN" dirty="0" smtClean="0"/>
              <a:t>Then generate a database schema from the model</a:t>
            </a:r>
          </a:p>
          <a:p>
            <a:r>
              <a:rPr lang="en-IN" dirty="0" smtClean="0"/>
              <a:t>Code First – </a:t>
            </a:r>
          </a:p>
          <a:p>
            <a:pPr lvl="1"/>
            <a:r>
              <a:rPr lang="en-IN" dirty="0" smtClean="0"/>
              <a:t>Developer friendly</a:t>
            </a:r>
          </a:p>
          <a:p>
            <a:pPr lvl="1"/>
            <a:r>
              <a:rPr lang="en-IN" dirty="0" smtClean="0"/>
              <a:t>Use this approach to create a new database by using C#/VB.NET classes</a:t>
            </a:r>
          </a:p>
          <a:p>
            <a:pPr lvl="1"/>
            <a:r>
              <a:rPr lang="en-IN" dirty="0" smtClean="0"/>
              <a:t>Extremely flexible when you have schema changing environment in development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Framework – Connection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3243"/>
          </a:xfrm>
        </p:spPr>
        <p:txBody>
          <a:bodyPr/>
          <a:lstStyle/>
          <a:p>
            <a:r>
              <a:rPr lang="en-IN" dirty="0" smtClean="0"/>
              <a:t>Database First / Model First Connection String – </a:t>
            </a:r>
          </a:p>
          <a:p>
            <a:pPr lvl="1"/>
            <a:r>
              <a:rPr lang="en-IN" dirty="0" smtClean="0"/>
              <a:t>CSDL – Conceptual Schema Definition Language</a:t>
            </a:r>
          </a:p>
          <a:p>
            <a:pPr lvl="2"/>
            <a:r>
              <a:rPr lang="en-IN" dirty="0" smtClean="0"/>
              <a:t>It is an XML-based language.</a:t>
            </a:r>
          </a:p>
          <a:p>
            <a:pPr lvl="2"/>
            <a:r>
              <a:rPr lang="en-IN" dirty="0" smtClean="0"/>
              <a:t>It describes the entities, relationships, and functions.</a:t>
            </a:r>
          </a:p>
          <a:p>
            <a:pPr lvl="1"/>
            <a:r>
              <a:rPr lang="en-IN" dirty="0" smtClean="0"/>
              <a:t>SSDL – Store Schema Definition Language</a:t>
            </a:r>
          </a:p>
          <a:p>
            <a:pPr lvl="2"/>
            <a:r>
              <a:rPr lang="en-IN" dirty="0" smtClean="0"/>
              <a:t>It is an XML-based language.</a:t>
            </a:r>
          </a:p>
          <a:p>
            <a:pPr lvl="2"/>
            <a:r>
              <a:rPr lang="en-IN" dirty="0" smtClean="0"/>
              <a:t>It describes the storage model of an Entity Framework application.</a:t>
            </a:r>
          </a:p>
          <a:p>
            <a:pPr lvl="1"/>
            <a:r>
              <a:rPr lang="en-IN" dirty="0" smtClean="0"/>
              <a:t>MSL – Mapping Specification Language</a:t>
            </a:r>
          </a:p>
          <a:p>
            <a:pPr lvl="2"/>
            <a:r>
              <a:rPr lang="en-IN" dirty="0" smtClean="0"/>
              <a:t>It is an XML-based language.</a:t>
            </a:r>
          </a:p>
          <a:p>
            <a:pPr lvl="2"/>
            <a:r>
              <a:rPr lang="en-IN" dirty="0" smtClean="0"/>
              <a:t>It describes the mapping between the conceptual model and storage model.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Framework – Code First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4675"/>
            <a:ext cx="8825659" cy="414020"/>
          </a:xfrm>
        </p:spPr>
        <p:txBody>
          <a:bodyPr/>
          <a:lstStyle/>
          <a:p>
            <a:r>
              <a:rPr lang="en-IN" dirty="0" smtClean="0"/>
              <a:t>Write POCO – </a:t>
            </a:r>
            <a:r>
              <a:rPr lang="en-IN" b="1" dirty="0" smtClean="0"/>
              <a:t>P</a:t>
            </a:r>
            <a:r>
              <a:rPr lang="en-IN" dirty="0" smtClean="0"/>
              <a:t>lain </a:t>
            </a:r>
            <a:r>
              <a:rPr lang="en-IN" b="1" dirty="0" smtClean="0"/>
              <a:t>O</a:t>
            </a:r>
            <a:r>
              <a:rPr lang="en-IN" dirty="0" smtClean="0"/>
              <a:t>ld </a:t>
            </a:r>
            <a:r>
              <a:rPr lang="en-IN" b="1" dirty="0" smtClean="0"/>
              <a:t>C</a:t>
            </a:r>
            <a:r>
              <a:rPr lang="en-IN" dirty="0" smtClean="0"/>
              <a:t>LR </a:t>
            </a:r>
            <a:r>
              <a:rPr lang="en-IN" b="1" dirty="0" smtClean="0"/>
              <a:t>O</a:t>
            </a:r>
            <a:r>
              <a:rPr lang="en-IN" dirty="0" smtClean="0"/>
              <a:t>bject</a:t>
            </a:r>
            <a:endParaRPr lang="en-IN" dirty="0"/>
          </a:p>
        </p:txBody>
      </p:sp>
      <p:pic>
        <p:nvPicPr>
          <p:cNvPr id="1026" name="Picture 2" descr="E:\MVC5\PPT\Images\dataanno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86" y="2662823"/>
            <a:ext cx="9705703" cy="4025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Framework – Code First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3051"/>
            <a:ext cx="8825659" cy="36177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Generate Database using EF Data Context</a:t>
            </a:r>
            <a:endParaRPr lang="en-IN" dirty="0"/>
          </a:p>
        </p:txBody>
      </p:sp>
      <p:pic>
        <p:nvPicPr>
          <p:cNvPr id="2050" name="Picture 2" descr="E:\MVC5\PPT\Images\shoppingdbcontex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670" y="2952658"/>
            <a:ext cx="10129701" cy="3657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5412" cy="706964"/>
          </a:xfrm>
        </p:spPr>
        <p:txBody>
          <a:bodyPr/>
          <a:lstStyle/>
          <a:p>
            <a:r>
              <a:rPr lang="en-IN" dirty="0" smtClean="0"/>
              <a:t>Writing LINQ – Accessing data in Controller</a:t>
            </a:r>
            <a:endParaRPr lang="en-IN" dirty="0"/>
          </a:p>
        </p:txBody>
      </p:sp>
      <p:pic>
        <p:nvPicPr>
          <p:cNvPr id="3074" name="Picture 2" descr="E:\MVC5\PPT\Images\writinglin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899" y="2299063"/>
            <a:ext cx="10607039" cy="430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2119</TotalTime>
  <Words>540</Words>
  <Application>Microsoft Office PowerPoint</Application>
  <PresentationFormat>Custom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 Boardroom</vt:lpstr>
      <vt:lpstr>ASP.NET MVC Working with Data</vt:lpstr>
      <vt:lpstr>Agenda –</vt:lpstr>
      <vt:lpstr>What is ORM?</vt:lpstr>
      <vt:lpstr>Entity Framework 6.1.3</vt:lpstr>
      <vt:lpstr>Entity Framework 6.1.3</vt:lpstr>
      <vt:lpstr>Entity Framework – Connection String</vt:lpstr>
      <vt:lpstr>Entity Framework – Code First</vt:lpstr>
      <vt:lpstr>Entity Framework – Code First</vt:lpstr>
      <vt:lpstr>Writing LINQ – Accessing data in Controller</vt:lpstr>
      <vt:lpstr>LINQ and CRUD – [Create/Read/Update/Delete]</vt:lpstr>
      <vt:lpstr>LINQ and CRUD – [Create/Read/Update/Delete]</vt:lpstr>
      <vt:lpstr>LINQ and CRUD – [Create/Read/Update/Delete]</vt:lpstr>
      <vt:lpstr>Introduction to Repository Pattern</vt:lpstr>
      <vt:lpstr>Architecture without Repository Pattern</vt:lpstr>
      <vt:lpstr>Architecture with Repository Pattern</vt:lpstr>
      <vt:lpstr>Architecture with Repository Pattern for Testing</vt:lpstr>
      <vt:lpstr>Writing Generic Repository Pattern</vt:lpstr>
      <vt:lpstr>Writing Generic Repository Pattern</vt:lpstr>
      <vt:lpstr>Writing Generic Repository Pattern</vt:lpstr>
      <vt:lpstr>Writing Generic Repository Pattern</vt:lpstr>
      <vt:lpstr>Consume Generic Repository in Controller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Pravinkumar Dabade</cp:lastModifiedBy>
  <cp:revision>130</cp:revision>
  <dcterms:created xsi:type="dcterms:W3CDTF">2014-11-24T17:04:30Z</dcterms:created>
  <dcterms:modified xsi:type="dcterms:W3CDTF">2015-10-26T05:02:03Z</dcterms:modified>
</cp:coreProperties>
</file>