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jpaqXUdHyJtmztY+1ylp9iKhMp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32325B-DCB6-4556-9DB6-34C7CD88E262}">
  <a:tblStyle styleId="{AF32325B-DCB6-4556-9DB6-34C7CD88E262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6EA"/>
          </a:solidFill>
        </a:fill>
      </a:tcStyle>
    </a:wholeTbl>
    <a:band1H>
      <a:tcTxStyle/>
      <a:tcStyle>
        <a:fill>
          <a:solidFill>
            <a:srgbClr val="E4CAD2"/>
          </a:solidFill>
        </a:fill>
      </a:tcStyle>
    </a:band1H>
    <a:band2H>
      <a:tcTxStyle/>
    </a:band2H>
    <a:band1V>
      <a:tcTxStyle/>
      <a:tcStyle>
        <a:fill>
          <a:solidFill>
            <a:srgbClr val="E4CAD2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0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9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9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9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2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0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0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3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30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3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1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3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31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31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31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3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3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2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3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32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3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33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33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33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33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33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33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33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3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34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34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34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34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34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34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34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34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34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34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3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4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35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3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6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6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6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36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2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2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22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22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24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24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7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7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2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27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8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8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8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2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9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9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IN"/>
              <a:t>Introduction to Controller</a:t>
            </a:r>
            <a:endParaRPr/>
          </a:p>
        </p:txBody>
      </p:sp>
      <p:sp>
        <p:nvSpPr>
          <p:cNvPr id="250" name="Google Shape;250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/>
              <a:t>PRAVINKUMAR DABADE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4" y="3358112"/>
            <a:ext cx="10049666" cy="326709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Routes and Controllers</a:t>
            </a:r>
            <a:endParaRPr/>
          </a:p>
        </p:txBody>
      </p:sp>
      <p:sp>
        <p:nvSpPr>
          <p:cNvPr id="411" name="Google Shape;411;p10"/>
          <p:cNvSpPr txBox="1"/>
          <p:nvPr/>
        </p:nvSpPr>
        <p:spPr>
          <a:xfrm>
            <a:off x="1154954" y="2508986"/>
            <a:ext cx="3860352" cy="369332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http:/localhost:9090/home/index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2" name="Google Shape;412;p10"/>
          <p:cNvSpPr/>
          <p:nvPr/>
        </p:nvSpPr>
        <p:spPr>
          <a:xfrm>
            <a:off x="8603087" y="2213859"/>
            <a:ext cx="2936383" cy="1328918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HomeController</a:t>
            </a:r>
            <a:endParaRPr b="1" sz="18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13" name="Google Shape;413;p10"/>
          <p:cNvCxnSpPr>
            <a:stCxn id="411" idx="3"/>
            <a:endCxn id="412" idx="2"/>
          </p:cNvCxnSpPr>
          <p:nvPr/>
        </p:nvCxnSpPr>
        <p:spPr>
          <a:xfrm>
            <a:off x="5015306" y="2693652"/>
            <a:ext cx="3587700" cy="1848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4" name="Google Shape;414;p10"/>
          <p:cNvCxnSpPr>
            <a:stCxn id="412" idx="4"/>
          </p:cNvCxnSpPr>
          <p:nvPr/>
        </p:nvCxnSpPr>
        <p:spPr>
          <a:xfrm flipH="1">
            <a:off x="8087978" y="3542777"/>
            <a:ext cx="1983300" cy="13908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Action and Action Parameter</a:t>
            </a:r>
            <a:endParaRPr/>
          </a:p>
        </p:txBody>
      </p:sp>
      <p:sp>
        <p:nvSpPr>
          <p:cNvPr id="420" name="Google Shape;420;p11"/>
          <p:cNvSpPr txBox="1"/>
          <p:nvPr>
            <p:ph idx="1" type="body"/>
          </p:nvPr>
        </p:nvSpPr>
        <p:spPr>
          <a:xfrm>
            <a:off x="1154954" y="2603499"/>
            <a:ext cx="8825659" cy="3720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Action methods are the ultimate request destination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These Action methods are non-static methods and there is no return value restrictions on these methods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Any public method you write in side controller is an action which can be called using URL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Don’t write the methods in controller which you don’t want to call using URL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Action methods can accept parameters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Simple parameters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Complex parameters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Action Parameters</a:t>
            </a:r>
            <a:endParaRPr/>
          </a:p>
        </p:txBody>
      </p:sp>
      <p:sp>
        <p:nvSpPr>
          <p:cNvPr id="426" name="Google Shape;426;p1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Action can take different types of parameters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Primitive parameters like – Integer, String, Boolean etc.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Complex Parameters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MVC framework/Model Binder looks for parameter values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 route data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 form data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 query string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List of ActionResult</a:t>
            </a:r>
            <a:endParaRPr/>
          </a:p>
        </p:txBody>
      </p:sp>
      <p:graphicFrame>
        <p:nvGraphicFramePr>
          <p:cNvPr id="432" name="Google Shape;432;p13"/>
          <p:cNvGraphicFramePr/>
          <p:nvPr/>
        </p:nvGraphicFramePr>
        <p:xfrm>
          <a:off x="953037" y="25227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{AF32325B-DCB6-4556-9DB6-34C7CD88E262}</a:tableStyleId>
              </a:tblPr>
              <a:tblGrid>
                <a:gridCol w="2756075"/>
                <a:gridCol w="7598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Return 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Description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ContentResult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Returns a string literal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EmptyResult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No response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FileContentResult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Return the contents</a:t>
                      </a:r>
                      <a:r>
                        <a:rPr lang="en-IN" sz="1800"/>
                        <a:t> of file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JavaScriptResult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Returns</a:t>
                      </a:r>
                      <a:r>
                        <a:rPr lang="en-IN" sz="1800"/>
                        <a:t> a script to execute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JsonResult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Returns data in JSON format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RedirectResult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Redirects the client to the new URL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RedirectToRouteResult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Redirects to another action or another</a:t>
                      </a:r>
                      <a:r>
                        <a:rPr lang="en-IN" sz="1800"/>
                        <a:t> controller’s action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ViewResult/PartialViewResult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Response is</a:t>
                      </a:r>
                      <a:r>
                        <a:rPr lang="en-IN" sz="1800"/>
                        <a:t> generated by a view engine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Action Selectors</a:t>
            </a:r>
            <a:endParaRPr/>
          </a:p>
        </p:txBody>
      </p:sp>
      <p:sp>
        <p:nvSpPr>
          <p:cNvPr id="438" name="Google Shape;438;p1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Action Name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Accept Verbs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HttpGet, HttpPost, HttpPut, HttpDelete etc.</a:t>
            </a:r>
            <a:endParaRPr/>
          </a:p>
        </p:txBody>
      </p:sp>
      <p:pic>
        <p:nvPicPr>
          <p:cNvPr id="439" name="Google Shape;4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910" y="4311649"/>
            <a:ext cx="9228282" cy="2140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Action Filters</a:t>
            </a:r>
            <a:endParaRPr/>
          </a:p>
        </p:txBody>
      </p:sp>
      <p:graphicFrame>
        <p:nvGraphicFramePr>
          <p:cNvPr id="445" name="Google Shape;445;p15"/>
          <p:cNvGraphicFramePr/>
          <p:nvPr/>
        </p:nvGraphicFramePr>
        <p:xfrm>
          <a:off x="953037" y="2522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{AF32325B-DCB6-4556-9DB6-34C7CD88E262}</a:tableStyleId>
              </a:tblPr>
              <a:tblGrid>
                <a:gridCol w="3219725"/>
                <a:gridCol w="7134900"/>
              </a:tblGrid>
              <a:tr h="55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Return 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Description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5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OutputCache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Cache</a:t>
                      </a:r>
                      <a:r>
                        <a:rPr lang="en-IN" sz="1800"/>
                        <a:t> the output of a controller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5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ValidateInput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Turn off request validation and allow dangerous input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5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Authorize</a:t>
                      </a:r>
                      <a:r>
                        <a:rPr lang="en-IN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Restrict an action to authorized users or roles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5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ValidateAntiForgeryToken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Helps prevent cross site request forgeries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6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HandleError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Can specify a view to render in the event of an unhandled exception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Writing Custom Action Filter</a:t>
            </a:r>
            <a:endParaRPr/>
          </a:p>
        </p:txBody>
      </p:sp>
      <p:pic>
        <p:nvPicPr>
          <p:cNvPr descr="E:\MVC5\customactionfilter.png" id="451" name="Google Shape;4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452" y="2312126"/>
            <a:ext cx="11129554" cy="45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Using Custom Action Filter</a:t>
            </a:r>
            <a:endParaRPr/>
          </a:p>
        </p:txBody>
      </p:sp>
      <p:pic>
        <p:nvPicPr>
          <p:cNvPr descr="E:\MVC5\usecustomfilter.png" id="457" name="Google Shape;4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06" y="2291579"/>
            <a:ext cx="10828519" cy="4383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Summary </a:t>
            </a:r>
            <a:endParaRPr/>
          </a:p>
        </p:txBody>
      </p:sp>
      <p:sp>
        <p:nvSpPr>
          <p:cNvPr id="463" name="Google Shape;463;p18"/>
          <p:cNvSpPr txBox="1"/>
          <p:nvPr>
            <p:ph idx="1" type="body"/>
          </p:nvPr>
        </p:nvSpPr>
        <p:spPr>
          <a:xfrm>
            <a:off x="1154954" y="2390503"/>
            <a:ext cx="8825659" cy="4297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Controller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ASP.NET MVC Request Life Cycle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Controller Working – Synchronous and Asynchronous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Routes in ASP.NET MVC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Writing Custom Routes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Action Methods and Parameters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</a:t>
            </a:r>
            <a:r>
              <a:rPr b="1" lang="en-IN" u="sng"/>
              <a:t>ActionResult</a:t>
            </a:r>
            <a:r>
              <a:rPr lang="en-IN"/>
              <a:t> and Controller’s output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Action Filters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Writing Custom Action Filters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Asynchronous Controller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Agenda –</a:t>
            </a:r>
            <a:endParaRPr/>
          </a:p>
        </p:txBody>
      </p:sp>
      <p:sp>
        <p:nvSpPr>
          <p:cNvPr id="256" name="Google Shape;256;p2"/>
          <p:cNvSpPr txBox="1"/>
          <p:nvPr>
            <p:ph idx="1" type="body"/>
          </p:nvPr>
        </p:nvSpPr>
        <p:spPr>
          <a:xfrm>
            <a:off x="1154954" y="2603499"/>
            <a:ext cx="8825659" cy="391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Controller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ASP.NET MVC Request Life Cycle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Controller Working – Synchronous and Asynchronous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Routes in ASP.NET MVC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Writing Custom Routes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Action Methods and Parameters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</a:t>
            </a:r>
            <a:r>
              <a:rPr b="1" lang="en-IN" u="sng"/>
              <a:t>ActionResult</a:t>
            </a:r>
            <a:r>
              <a:rPr lang="en-IN"/>
              <a:t> and Controller’s output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Action Filters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Writing Custom Action Filters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Asynchronous Controller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Introduction to Controller</a:t>
            </a:r>
            <a:endParaRPr/>
          </a:p>
        </p:txBody>
      </p:sp>
      <p:sp>
        <p:nvSpPr>
          <p:cNvPr id="262" name="Google Shape;262;p3"/>
          <p:cNvSpPr/>
          <p:nvPr/>
        </p:nvSpPr>
        <p:spPr>
          <a:xfrm>
            <a:off x="2047114" y="3933140"/>
            <a:ext cx="2505075" cy="2403475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EEEFD7"/>
              </a:gs>
              <a:gs pos="100000">
                <a:srgbClr val="D5D69C"/>
              </a:gs>
            </a:gsLst>
            <a:lin ang="2700000" scaled="0"/>
          </a:gra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AFAFA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 objects are the parts of the application that implement the logic for the application's data domain</a:t>
            </a:r>
            <a:endParaRPr/>
          </a:p>
        </p:txBody>
      </p:sp>
      <p:pic>
        <p:nvPicPr>
          <p:cNvPr descr="Flowchart" id="263" name="Google Shape;2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806" y="2590619"/>
            <a:ext cx="1111585" cy="114425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"/>
          <p:cNvSpPr/>
          <p:nvPr/>
        </p:nvSpPr>
        <p:spPr>
          <a:xfrm>
            <a:off x="4841907" y="3934728"/>
            <a:ext cx="2403475" cy="2401887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EEEFD7"/>
              </a:gs>
              <a:gs pos="100000">
                <a:srgbClr val="D5D69C"/>
              </a:gs>
            </a:gsLst>
            <a:lin ang="2700000" scaled="0"/>
          </a:gra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AFAFA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Views</a:t>
            </a:r>
            <a:endParaRPr b="1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Views are the components that display the application's user interface (UI)</a:t>
            </a:r>
            <a:endParaRPr/>
          </a:p>
        </p:txBody>
      </p:sp>
      <p:pic>
        <p:nvPicPr>
          <p:cNvPr descr="Search" id="265" name="Google Shape;2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5190" y="2643799"/>
            <a:ext cx="858612" cy="109107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"/>
          <p:cNvSpPr/>
          <p:nvPr/>
        </p:nvSpPr>
        <p:spPr>
          <a:xfrm>
            <a:off x="7535100" y="3934727"/>
            <a:ext cx="2406650" cy="2401888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FFFF00"/>
              </a:gs>
              <a:gs pos="100000">
                <a:srgbClr val="D5D69C"/>
              </a:gs>
            </a:gsLst>
            <a:lin ang="2700000" scaled="0"/>
          </a:gra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AFAFA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Controllers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Controllers are the components that handle user interaction, work with the model, and select a view to render the UI</a:t>
            </a:r>
            <a:endParaRPr/>
          </a:p>
        </p:txBody>
      </p:sp>
      <p:pic>
        <p:nvPicPr>
          <p:cNvPr descr="Components" id="267" name="Google Shape;26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63447" y="2663643"/>
            <a:ext cx="1415403" cy="107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Introduction to Controller</a:t>
            </a:r>
            <a:endParaRPr/>
          </a:p>
        </p:txBody>
      </p:sp>
      <p:sp>
        <p:nvSpPr>
          <p:cNvPr id="273" name="Google Shape;273;p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ASP.NET Controllers are the classes which are responsible for –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Handing the user/browser requests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Retrieve the model data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Make use of View templates to render the response to the browsers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Controller contains collection of methods which are known as </a:t>
            </a:r>
            <a:r>
              <a:rPr b="1" i="1" lang="en-IN" u="sng"/>
              <a:t>Action Methods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Action methods are the ultimate request destination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These Action methods are non-static methods and there is no return value restrictions on these methods.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ASP.NET MVC Application Life Cycle</a:t>
            </a:r>
            <a:endParaRPr/>
          </a:p>
        </p:txBody>
      </p:sp>
      <p:sp>
        <p:nvSpPr>
          <p:cNvPr id="279" name="Google Shape;279;p5"/>
          <p:cNvSpPr/>
          <p:nvPr/>
        </p:nvSpPr>
        <p:spPr>
          <a:xfrm>
            <a:off x="4379301" y="2454324"/>
            <a:ext cx="2309463" cy="55379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URLRoutingModule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p5"/>
          <p:cNvSpPr txBox="1"/>
          <p:nvPr/>
        </p:nvSpPr>
        <p:spPr>
          <a:xfrm>
            <a:off x="1687129" y="2567951"/>
            <a:ext cx="1627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 Request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p5"/>
          <p:cNvSpPr/>
          <p:nvPr/>
        </p:nvSpPr>
        <p:spPr>
          <a:xfrm>
            <a:off x="3314498" y="2610949"/>
            <a:ext cx="987529" cy="3263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5"/>
          <p:cNvSpPr/>
          <p:nvPr/>
        </p:nvSpPr>
        <p:spPr>
          <a:xfrm>
            <a:off x="7792204" y="2454324"/>
            <a:ext cx="2309463" cy="55379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Route Table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I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 of Routes</a:t>
            </a: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p5"/>
          <p:cNvSpPr/>
          <p:nvPr/>
        </p:nvSpPr>
        <p:spPr>
          <a:xfrm>
            <a:off x="6740280" y="2610949"/>
            <a:ext cx="987529" cy="3263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p5"/>
          <p:cNvSpPr/>
          <p:nvPr/>
        </p:nvSpPr>
        <p:spPr>
          <a:xfrm>
            <a:off x="7827186" y="3654088"/>
            <a:ext cx="2309463" cy="55379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MvcRouteHandler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5"/>
          <p:cNvSpPr/>
          <p:nvPr/>
        </p:nvSpPr>
        <p:spPr>
          <a:xfrm>
            <a:off x="8784009" y="3046425"/>
            <a:ext cx="325851" cy="56935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p5"/>
          <p:cNvSpPr/>
          <p:nvPr/>
        </p:nvSpPr>
        <p:spPr>
          <a:xfrm>
            <a:off x="4479849" y="3632563"/>
            <a:ext cx="2309463" cy="55379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MvcHandler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5"/>
          <p:cNvSpPr/>
          <p:nvPr/>
        </p:nvSpPr>
        <p:spPr>
          <a:xfrm rot="10800000">
            <a:off x="6839657" y="3767817"/>
            <a:ext cx="987529" cy="3263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5"/>
          <p:cNvSpPr/>
          <p:nvPr/>
        </p:nvSpPr>
        <p:spPr>
          <a:xfrm>
            <a:off x="1111831" y="3654088"/>
            <a:ext cx="2309463" cy="55379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ProcessRequest()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5"/>
          <p:cNvSpPr/>
          <p:nvPr/>
        </p:nvSpPr>
        <p:spPr>
          <a:xfrm rot="10800000">
            <a:off x="3449197" y="3767817"/>
            <a:ext cx="987529" cy="3263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5"/>
          <p:cNvSpPr/>
          <p:nvPr/>
        </p:nvSpPr>
        <p:spPr>
          <a:xfrm>
            <a:off x="1949694" y="4283150"/>
            <a:ext cx="325851" cy="56935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5"/>
          <p:cNvSpPr/>
          <p:nvPr/>
        </p:nvSpPr>
        <p:spPr>
          <a:xfrm>
            <a:off x="1104411" y="4924685"/>
            <a:ext cx="2309463" cy="55379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Controller Factory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[Create controller]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5"/>
          <p:cNvSpPr/>
          <p:nvPr/>
        </p:nvSpPr>
        <p:spPr>
          <a:xfrm>
            <a:off x="4530193" y="4924685"/>
            <a:ext cx="2309463" cy="55379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Action Invoker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I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Selects Action Method</a:t>
            </a: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5"/>
          <p:cNvSpPr/>
          <p:nvPr/>
        </p:nvSpPr>
        <p:spPr>
          <a:xfrm>
            <a:off x="3478269" y="5081310"/>
            <a:ext cx="987529" cy="3263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5"/>
          <p:cNvSpPr/>
          <p:nvPr/>
        </p:nvSpPr>
        <p:spPr>
          <a:xfrm>
            <a:off x="7895234" y="4924685"/>
            <a:ext cx="2309463" cy="55379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Action Method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I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Returns ActionResult</a:t>
            </a: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5"/>
          <p:cNvSpPr/>
          <p:nvPr/>
        </p:nvSpPr>
        <p:spPr>
          <a:xfrm>
            <a:off x="6878293" y="5105290"/>
            <a:ext cx="987529" cy="3263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p5"/>
          <p:cNvSpPr/>
          <p:nvPr/>
        </p:nvSpPr>
        <p:spPr>
          <a:xfrm>
            <a:off x="8818991" y="5529993"/>
            <a:ext cx="325851" cy="71680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5"/>
          <p:cNvSpPr/>
          <p:nvPr/>
        </p:nvSpPr>
        <p:spPr>
          <a:xfrm rot="10800000">
            <a:off x="7985162" y="6153809"/>
            <a:ext cx="987529" cy="3263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5"/>
          <p:cNvSpPr/>
          <p:nvPr/>
        </p:nvSpPr>
        <p:spPr>
          <a:xfrm>
            <a:off x="4530193" y="6040080"/>
            <a:ext cx="3416332" cy="55379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ActionResult.ExecuteResult()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I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Generates the Response</a:t>
            </a: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5"/>
          <p:cNvSpPr txBox="1"/>
          <p:nvPr/>
        </p:nvSpPr>
        <p:spPr>
          <a:xfrm>
            <a:off x="1736497" y="6094615"/>
            <a:ext cx="17892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 Response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p5"/>
          <p:cNvSpPr/>
          <p:nvPr/>
        </p:nvSpPr>
        <p:spPr>
          <a:xfrm rot="10800000">
            <a:off x="3498565" y="6122505"/>
            <a:ext cx="987529" cy="3263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ASP.NET MVC Application Life Cycle</a:t>
            </a:r>
            <a:endParaRPr/>
          </a:p>
        </p:txBody>
      </p:sp>
      <p:sp>
        <p:nvSpPr>
          <p:cNvPr id="306" name="Google Shape;306;p6"/>
          <p:cNvSpPr txBox="1"/>
          <p:nvPr>
            <p:ph idx="1" type="body"/>
          </p:nvPr>
        </p:nvSpPr>
        <p:spPr>
          <a:xfrm>
            <a:off x="1154954" y="2395471"/>
            <a:ext cx="8825659" cy="4250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UrlRoutingModule – knows about all the routes. It is registered under Application_Start method from Global.asax file.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MapRoute method tells UrlRoutingModule about the routes which is defined under App_Start folder and RouteConfig.cs file.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This method attach MvcRouteHandler with the route.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The UrlRoutingModule always select the first matching route from the route table.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MvcRouteHandler has GetHttpHandler() method which returns the reference of MvcHandler.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It is a normal HttpHanlder which has ProcessRequest() method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This method calls ProcessRequestInit() method which creates the controller Factory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ASP.NET MVC Application Life Cycle</a:t>
            </a:r>
            <a:endParaRPr/>
          </a:p>
        </p:txBody>
      </p:sp>
      <p:sp>
        <p:nvSpPr>
          <p:cNvPr id="312" name="Google Shape;312;p7"/>
          <p:cNvSpPr txBox="1"/>
          <p:nvPr>
            <p:ph idx="1" type="body"/>
          </p:nvPr>
        </p:nvSpPr>
        <p:spPr>
          <a:xfrm>
            <a:off x="1154954" y="2603500"/>
            <a:ext cx="8825659" cy="400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The controller factory creates a controller.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 controller is a collection of Action Methods.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The controller calls ActionInvoker to call the action methods.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The controller factory gives a call to Execute() method and this method gives a call to ExecuteCore().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The ExecuteCore() method retrieves the action name from the route data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Then ExecuteCore() method gives a call to ActionInvoker’s InvokeAction method.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The ActionMethod is invoked and it always returns the ActionResult type.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The ActionResult generates the response by calling ExecuteResult method.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8"/>
          <p:cNvGrpSpPr/>
          <p:nvPr/>
        </p:nvGrpSpPr>
        <p:grpSpPr>
          <a:xfrm>
            <a:off x="4359965" y="2782955"/>
            <a:ext cx="7315200" cy="3617844"/>
            <a:chOff x="4359965" y="2782955"/>
            <a:chExt cx="7315200" cy="3617844"/>
          </a:xfrm>
        </p:grpSpPr>
        <p:grpSp>
          <p:nvGrpSpPr>
            <p:cNvPr id="318" name="Google Shape;318;p8"/>
            <p:cNvGrpSpPr/>
            <p:nvPr/>
          </p:nvGrpSpPr>
          <p:grpSpPr>
            <a:xfrm>
              <a:off x="4359965" y="2782955"/>
              <a:ext cx="7315200" cy="3617844"/>
              <a:chOff x="4359965" y="2782955"/>
              <a:chExt cx="7315200" cy="3617844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4359965" y="2782955"/>
                <a:ext cx="7315200" cy="3617844"/>
              </a:xfrm>
              <a:prstGeom prst="rect">
                <a:avLst/>
              </a:prstGeom>
              <a:solidFill>
                <a:schemeClr val="lt2"/>
              </a:solidFill>
              <a:ln cap="rnd" cmpd="sng" w="19050">
                <a:solidFill>
                  <a:srgbClr val="820C4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4797287" y="3008244"/>
                <a:ext cx="2332383" cy="3180522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CLR Thread-Pool</a:t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321" name="Google Shape;321;p8"/>
            <p:cNvSpPr/>
            <p:nvPr/>
          </p:nvSpPr>
          <p:spPr>
            <a:xfrm>
              <a:off x="7712765" y="3445565"/>
              <a:ext cx="3776870" cy="2160105"/>
            </a:xfrm>
            <a:prstGeom prst="ellipse">
              <a:avLst/>
            </a:prstGeom>
            <a:solidFill>
              <a:schemeClr val="dk2"/>
            </a:solidFill>
            <a:ln cap="rnd" cmpd="sng" w="19050">
              <a:solidFill>
                <a:srgbClr val="820C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ASP.NET Application</a:t>
              </a:r>
              <a:endParaRPr b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22" name="Google Shape;322;p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Synchronous Controller Architecture</a:t>
            </a:r>
            <a:endParaRPr/>
          </a:p>
        </p:txBody>
      </p:sp>
      <p:sp>
        <p:nvSpPr>
          <p:cNvPr id="323" name="Google Shape;323;p8"/>
          <p:cNvSpPr/>
          <p:nvPr/>
        </p:nvSpPr>
        <p:spPr>
          <a:xfrm>
            <a:off x="1528354" y="2286001"/>
            <a:ext cx="2325189" cy="438912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p8"/>
          <p:cNvSpPr/>
          <p:nvPr/>
        </p:nvSpPr>
        <p:spPr>
          <a:xfrm>
            <a:off x="1619792" y="4258487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p8"/>
          <p:cNvSpPr/>
          <p:nvPr/>
        </p:nvSpPr>
        <p:spPr>
          <a:xfrm>
            <a:off x="2046512" y="4254132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8"/>
          <p:cNvSpPr/>
          <p:nvPr/>
        </p:nvSpPr>
        <p:spPr>
          <a:xfrm>
            <a:off x="2477586" y="4254133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p8"/>
          <p:cNvSpPr/>
          <p:nvPr/>
        </p:nvSpPr>
        <p:spPr>
          <a:xfrm>
            <a:off x="2917369" y="4249778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p8"/>
          <p:cNvSpPr/>
          <p:nvPr/>
        </p:nvSpPr>
        <p:spPr>
          <a:xfrm>
            <a:off x="1628500" y="4711333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9" name="Google Shape;329;p8"/>
          <p:cNvSpPr/>
          <p:nvPr/>
        </p:nvSpPr>
        <p:spPr>
          <a:xfrm>
            <a:off x="2055220" y="4706978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8"/>
          <p:cNvSpPr/>
          <p:nvPr/>
        </p:nvSpPr>
        <p:spPr>
          <a:xfrm>
            <a:off x="2486294" y="4706979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8"/>
          <p:cNvSpPr/>
          <p:nvPr/>
        </p:nvSpPr>
        <p:spPr>
          <a:xfrm>
            <a:off x="2926077" y="4702624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8"/>
          <p:cNvSpPr/>
          <p:nvPr/>
        </p:nvSpPr>
        <p:spPr>
          <a:xfrm>
            <a:off x="3352799" y="4711333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8"/>
          <p:cNvSpPr/>
          <p:nvPr/>
        </p:nvSpPr>
        <p:spPr>
          <a:xfrm>
            <a:off x="1615438" y="5168532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8"/>
          <p:cNvSpPr/>
          <p:nvPr/>
        </p:nvSpPr>
        <p:spPr>
          <a:xfrm>
            <a:off x="2042158" y="5164177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8"/>
          <p:cNvSpPr/>
          <p:nvPr/>
        </p:nvSpPr>
        <p:spPr>
          <a:xfrm>
            <a:off x="2473232" y="5164178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8"/>
          <p:cNvSpPr/>
          <p:nvPr/>
        </p:nvSpPr>
        <p:spPr>
          <a:xfrm>
            <a:off x="2913015" y="5159823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8"/>
          <p:cNvSpPr/>
          <p:nvPr/>
        </p:nvSpPr>
        <p:spPr>
          <a:xfrm>
            <a:off x="3339737" y="5168532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p8"/>
          <p:cNvSpPr/>
          <p:nvPr/>
        </p:nvSpPr>
        <p:spPr>
          <a:xfrm>
            <a:off x="1628500" y="5638796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p8"/>
          <p:cNvSpPr/>
          <p:nvPr/>
        </p:nvSpPr>
        <p:spPr>
          <a:xfrm>
            <a:off x="2055220" y="5634441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p8"/>
          <p:cNvSpPr/>
          <p:nvPr/>
        </p:nvSpPr>
        <p:spPr>
          <a:xfrm>
            <a:off x="2486294" y="5634442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8"/>
          <p:cNvSpPr/>
          <p:nvPr/>
        </p:nvSpPr>
        <p:spPr>
          <a:xfrm>
            <a:off x="2926077" y="5630087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p8"/>
          <p:cNvSpPr/>
          <p:nvPr/>
        </p:nvSpPr>
        <p:spPr>
          <a:xfrm>
            <a:off x="3352799" y="5638796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3" name="Google Shape;343;p8"/>
          <p:cNvSpPr/>
          <p:nvPr/>
        </p:nvSpPr>
        <p:spPr>
          <a:xfrm>
            <a:off x="0" y="3297715"/>
            <a:ext cx="640080" cy="3788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4" name="Google Shape;344;p8"/>
          <p:cNvSpPr txBox="1"/>
          <p:nvPr/>
        </p:nvSpPr>
        <p:spPr>
          <a:xfrm>
            <a:off x="0" y="3712689"/>
            <a:ext cx="15675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 Request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p8"/>
          <p:cNvSpPr txBox="1"/>
          <p:nvPr/>
        </p:nvSpPr>
        <p:spPr>
          <a:xfrm>
            <a:off x="1524000" y="6228520"/>
            <a:ext cx="2332690" cy="338554"/>
          </a:xfrm>
          <a:prstGeom prst="rect">
            <a:avLst/>
          </a:prstGeom>
          <a:solidFill>
            <a:schemeClr val="accent5"/>
          </a:solidFill>
          <a:ln cap="rnd" cmpd="sng" w="19050">
            <a:solidFill>
              <a:srgbClr val="714E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IIS Native Thread-Pool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p8"/>
          <p:cNvSpPr txBox="1"/>
          <p:nvPr/>
        </p:nvSpPr>
        <p:spPr>
          <a:xfrm>
            <a:off x="1616765" y="2716691"/>
            <a:ext cx="2145139" cy="369332"/>
          </a:xfrm>
          <a:prstGeom prst="rect">
            <a:avLst/>
          </a:prstGeom>
          <a:gradFill>
            <a:gsLst>
              <a:gs pos="0">
                <a:srgbClr val="F9F7FE"/>
              </a:gs>
              <a:gs pos="100000">
                <a:srgbClr val="BDA0F6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IIS Worker Process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p8"/>
          <p:cNvSpPr txBox="1"/>
          <p:nvPr/>
        </p:nvSpPr>
        <p:spPr>
          <a:xfrm>
            <a:off x="6970620" y="2345638"/>
            <a:ext cx="2081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ASP.NET Pipe-line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p8"/>
          <p:cNvSpPr/>
          <p:nvPr/>
        </p:nvSpPr>
        <p:spPr>
          <a:xfrm>
            <a:off x="5111737" y="4357878"/>
            <a:ext cx="365760" cy="378823"/>
          </a:xfrm>
          <a:prstGeom prst="ellipse">
            <a:avLst/>
          </a:prstGeom>
          <a:solidFill>
            <a:schemeClr val="accen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p8"/>
          <p:cNvSpPr/>
          <p:nvPr/>
        </p:nvSpPr>
        <p:spPr>
          <a:xfrm>
            <a:off x="5118365" y="4815074"/>
            <a:ext cx="365760" cy="378823"/>
          </a:xfrm>
          <a:prstGeom prst="ellipse">
            <a:avLst/>
          </a:prstGeom>
          <a:solidFill>
            <a:schemeClr val="accen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p8"/>
          <p:cNvSpPr/>
          <p:nvPr/>
        </p:nvSpPr>
        <p:spPr>
          <a:xfrm>
            <a:off x="5542429" y="4351254"/>
            <a:ext cx="365760" cy="378823"/>
          </a:xfrm>
          <a:prstGeom prst="ellipse">
            <a:avLst/>
          </a:prstGeom>
          <a:solidFill>
            <a:schemeClr val="accen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8"/>
          <p:cNvSpPr/>
          <p:nvPr/>
        </p:nvSpPr>
        <p:spPr>
          <a:xfrm>
            <a:off x="5549057" y="4808450"/>
            <a:ext cx="365760" cy="378823"/>
          </a:xfrm>
          <a:prstGeom prst="ellipse">
            <a:avLst/>
          </a:prstGeom>
          <a:solidFill>
            <a:schemeClr val="accen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2" name="Google Shape;352;p8"/>
          <p:cNvSpPr/>
          <p:nvPr/>
        </p:nvSpPr>
        <p:spPr>
          <a:xfrm>
            <a:off x="5966493" y="4351254"/>
            <a:ext cx="365760" cy="378823"/>
          </a:xfrm>
          <a:prstGeom prst="ellipse">
            <a:avLst/>
          </a:prstGeom>
          <a:solidFill>
            <a:schemeClr val="accen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p8"/>
          <p:cNvSpPr/>
          <p:nvPr/>
        </p:nvSpPr>
        <p:spPr>
          <a:xfrm>
            <a:off x="5973121" y="4808450"/>
            <a:ext cx="365760" cy="378823"/>
          </a:xfrm>
          <a:prstGeom prst="ellipse">
            <a:avLst/>
          </a:prstGeom>
          <a:solidFill>
            <a:schemeClr val="accen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p8"/>
          <p:cNvSpPr/>
          <p:nvPr/>
        </p:nvSpPr>
        <p:spPr>
          <a:xfrm>
            <a:off x="6403809" y="4338002"/>
            <a:ext cx="365760" cy="378823"/>
          </a:xfrm>
          <a:prstGeom prst="ellipse">
            <a:avLst/>
          </a:prstGeom>
          <a:solidFill>
            <a:schemeClr val="accen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5" name="Google Shape;355;p8"/>
          <p:cNvSpPr/>
          <p:nvPr/>
        </p:nvSpPr>
        <p:spPr>
          <a:xfrm>
            <a:off x="6410437" y="4795198"/>
            <a:ext cx="365760" cy="378823"/>
          </a:xfrm>
          <a:prstGeom prst="ellipse">
            <a:avLst/>
          </a:prstGeom>
          <a:solidFill>
            <a:schemeClr val="accen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p8"/>
          <p:cNvSpPr/>
          <p:nvPr/>
        </p:nvSpPr>
        <p:spPr>
          <a:xfrm>
            <a:off x="3344091" y="4258487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9"/>
          <p:cNvGrpSpPr/>
          <p:nvPr/>
        </p:nvGrpSpPr>
        <p:grpSpPr>
          <a:xfrm>
            <a:off x="4359965" y="2782955"/>
            <a:ext cx="7315200" cy="3617844"/>
            <a:chOff x="4359965" y="2782955"/>
            <a:chExt cx="7315200" cy="3617844"/>
          </a:xfrm>
        </p:grpSpPr>
        <p:grpSp>
          <p:nvGrpSpPr>
            <p:cNvPr id="362" name="Google Shape;362;p9"/>
            <p:cNvGrpSpPr/>
            <p:nvPr/>
          </p:nvGrpSpPr>
          <p:grpSpPr>
            <a:xfrm>
              <a:off x="4359965" y="2782955"/>
              <a:ext cx="7315200" cy="3617844"/>
              <a:chOff x="4359965" y="2782955"/>
              <a:chExt cx="7315200" cy="3617844"/>
            </a:xfrm>
          </p:grpSpPr>
          <p:sp>
            <p:nvSpPr>
              <p:cNvPr id="363" name="Google Shape;363;p9"/>
              <p:cNvSpPr/>
              <p:nvPr/>
            </p:nvSpPr>
            <p:spPr>
              <a:xfrm>
                <a:off x="4359965" y="2782955"/>
                <a:ext cx="7315200" cy="3617844"/>
              </a:xfrm>
              <a:prstGeom prst="rect">
                <a:avLst/>
              </a:prstGeom>
              <a:solidFill>
                <a:schemeClr val="lt2"/>
              </a:solidFill>
              <a:ln cap="rnd" cmpd="sng" w="19050">
                <a:solidFill>
                  <a:srgbClr val="820C4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4797287" y="3008244"/>
                <a:ext cx="2332383" cy="3180522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CLR Thread-Pool</a:t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365" name="Google Shape;365;p9"/>
            <p:cNvSpPr/>
            <p:nvPr/>
          </p:nvSpPr>
          <p:spPr>
            <a:xfrm>
              <a:off x="7712765" y="3445565"/>
              <a:ext cx="3776870" cy="2160105"/>
            </a:xfrm>
            <a:prstGeom prst="ellipse">
              <a:avLst/>
            </a:prstGeom>
            <a:solidFill>
              <a:schemeClr val="dk2"/>
            </a:solidFill>
            <a:ln cap="rnd" cmpd="sng" w="19050">
              <a:solidFill>
                <a:srgbClr val="820C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ASP.NET Application</a:t>
              </a:r>
              <a:endParaRPr b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66" name="Google Shape;366;p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Asynchronous Controller Architecture</a:t>
            </a:r>
            <a:endParaRPr/>
          </a:p>
        </p:txBody>
      </p:sp>
      <p:sp>
        <p:nvSpPr>
          <p:cNvPr id="367" name="Google Shape;367;p9"/>
          <p:cNvSpPr/>
          <p:nvPr/>
        </p:nvSpPr>
        <p:spPr>
          <a:xfrm>
            <a:off x="1528354" y="2286001"/>
            <a:ext cx="2325189" cy="438912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9"/>
          <p:cNvSpPr/>
          <p:nvPr/>
        </p:nvSpPr>
        <p:spPr>
          <a:xfrm>
            <a:off x="1619792" y="4258487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9"/>
          <p:cNvSpPr/>
          <p:nvPr/>
        </p:nvSpPr>
        <p:spPr>
          <a:xfrm>
            <a:off x="2477586" y="4254133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9"/>
          <p:cNvSpPr/>
          <p:nvPr/>
        </p:nvSpPr>
        <p:spPr>
          <a:xfrm>
            <a:off x="1628500" y="4711333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1" name="Google Shape;371;p9"/>
          <p:cNvSpPr/>
          <p:nvPr/>
        </p:nvSpPr>
        <p:spPr>
          <a:xfrm>
            <a:off x="2055220" y="4706978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9"/>
          <p:cNvSpPr/>
          <p:nvPr/>
        </p:nvSpPr>
        <p:spPr>
          <a:xfrm>
            <a:off x="2486294" y="4706979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9"/>
          <p:cNvSpPr/>
          <p:nvPr/>
        </p:nvSpPr>
        <p:spPr>
          <a:xfrm>
            <a:off x="2926077" y="4702624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9"/>
          <p:cNvSpPr/>
          <p:nvPr/>
        </p:nvSpPr>
        <p:spPr>
          <a:xfrm>
            <a:off x="3352799" y="4711333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9"/>
          <p:cNvSpPr/>
          <p:nvPr/>
        </p:nvSpPr>
        <p:spPr>
          <a:xfrm>
            <a:off x="1615438" y="5168532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9"/>
          <p:cNvSpPr/>
          <p:nvPr/>
        </p:nvSpPr>
        <p:spPr>
          <a:xfrm>
            <a:off x="2042158" y="5164177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7" name="Google Shape;377;p9"/>
          <p:cNvSpPr/>
          <p:nvPr/>
        </p:nvSpPr>
        <p:spPr>
          <a:xfrm>
            <a:off x="2473232" y="5164178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8" name="Google Shape;378;p9"/>
          <p:cNvSpPr/>
          <p:nvPr/>
        </p:nvSpPr>
        <p:spPr>
          <a:xfrm>
            <a:off x="2913015" y="5159823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9"/>
          <p:cNvSpPr/>
          <p:nvPr/>
        </p:nvSpPr>
        <p:spPr>
          <a:xfrm>
            <a:off x="3339737" y="5168532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0" name="Google Shape;380;p9"/>
          <p:cNvSpPr/>
          <p:nvPr/>
        </p:nvSpPr>
        <p:spPr>
          <a:xfrm>
            <a:off x="1628500" y="5638796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p9"/>
          <p:cNvSpPr/>
          <p:nvPr/>
        </p:nvSpPr>
        <p:spPr>
          <a:xfrm>
            <a:off x="2055220" y="5634441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p9"/>
          <p:cNvSpPr/>
          <p:nvPr/>
        </p:nvSpPr>
        <p:spPr>
          <a:xfrm>
            <a:off x="2486294" y="5634442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p9"/>
          <p:cNvSpPr/>
          <p:nvPr/>
        </p:nvSpPr>
        <p:spPr>
          <a:xfrm>
            <a:off x="2926077" y="5630087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p9"/>
          <p:cNvSpPr/>
          <p:nvPr/>
        </p:nvSpPr>
        <p:spPr>
          <a:xfrm>
            <a:off x="3352799" y="5638796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9"/>
          <p:cNvSpPr/>
          <p:nvPr/>
        </p:nvSpPr>
        <p:spPr>
          <a:xfrm>
            <a:off x="0" y="3284463"/>
            <a:ext cx="640080" cy="3788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p9"/>
          <p:cNvSpPr txBox="1"/>
          <p:nvPr/>
        </p:nvSpPr>
        <p:spPr>
          <a:xfrm>
            <a:off x="0" y="3712689"/>
            <a:ext cx="15675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 Request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9"/>
          <p:cNvSpPr txBox="1"/>
          <p:nvPr/>
        </p:nvSpPr>
        <p:spPr>
          <a:xfrm>
            <a:off x="1524000" y="6228520"/>
            <a:ext cx="2332690" cy="338554"/>
          </a:xfrm>
          <a:prstGeom prst="rect">
            <a:avLst/>
          </a:prstGeom>
          <a:solidFill>
            <a:schemeClr val="accent5"/>
          </a:solidFill>
          <a:ln cap="rnd" cmpd="sng" w="19050">
            <a:solidFill>
              <a:srgbClr val="714E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IIS Native Thread-Pool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8" name="Google Shape;388;p9"/>
          <p:cNvSpPr txBox="1"/>
          <p:nvPr/>
        </p:nvSpPr>
        <p:spPr>
          <a:xfrm>
            <a:off x="1616765" y="2888967"/>
            <a:ext cx="2145139" cy="369332"/>
          </a:xfrm>
          <a:prstGeom prst="rect">
            <a:avLst/>
          </a:prstGeom>
          <a:gradFill>
            <a:gsLst>
              <a:gs pos="0">
                <a:srgbClr val="F9F7FE"/>
              </a:gs>
              <a:gs pos="100000">
                <a:srgbClr val="BDA0F6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IIS Worker Process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9" name="Google Shape;389;p9"/>
          <p:cNvSpPr txBox="1"/>
          <p:nvPr/>
        </p:nvSpPr>
        <p:spPr>
          <a:xfrm>
            <a:off x="6970620" y="2345638"/>
            <a:ext cx="2081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ASP.NET Pipe-line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5111737" y="4357878"/>
            <a:ext cx="365760" cy="378823"/>
          </a:xfrm>
          <a:prstGeom prst="ellipse">
            <a:avLst/>
          </a:prstGeom>
          <a:solidFill>
            <a:schemeClr val="accen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p9"/>
          <p:cNvSpPr/>
          <p:nvPr/>
        </p:nvSpPr>
        <p:spPr>
          <a:xfrm>
            <a:off x="5118365" y="4815074"/>
            <a:ext cx="365760" cy="378823"/>
          </a:xfrm>
          <a:prstGeom prst="ellipse">
            <a:avLst/>
          </a:prstGeom>
          <a:solidFill>
            <a:schemeClr val="accen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9"/>
          <p:cNvSpPr/>
          <p:nvPr/>
        </p:nvSpPr>
        <p:spPr>
          <a:xfrm>
            <a:off x="5549057" y="4808450"/>
            <a:ext cx="365760" cy="378823"/>
          </a:xfrm>
          <a:prstGeom prst="ellipse">
            <a:avLst/>
          </a:prstGeom>
          <a:solidFill>
            <a:schemeClr val="accen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p9"/>
          <p:cNvSpPr/>
          <p:nvPr/>
        </p:nvSpPr>
        <p:spPr>
          <a:xfrm>
            <a:off x="5966493" y="4351254"/>
            <a:ext cx="365760" cy="378823"/>
          </a:xfrm>
          <a:prstGeom prst="ellipse">
            <a:avLst/>
          </a:prstGeom>
          <a:solidFill>
            <a:schemeClr val="accen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973121" y="4808450"/>
            <a:ext cx="365760" cy="378823"/>
          </a:xfrm>
          <a:prstGeom prst="ellipse">
            <a:avLst/>
          </a:prstGeom>
          <a:solidFill>
            <a:schemeClr val="accen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6403809" y="4338002"/>
            <a:ext cx="365760" cy="378823"/>
          </a:xfrm>
          <a:prstGeom prst="ellipse">
            <a:avLst/>
          </a:prstGeom>
          <a:solidFill>
            <a:schemeClr val="accen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9"/>
          <p:cNvSpPr/>
          <p:nvPr/>
        </p:nvSpPr>
        <p:spPr>
          <a:xfrm>
            <a:off x="6410437" y="4795198"/>
            <a:ext cx="365760" cy="378823"/>
          </a:xfrm>
          <a:prstGeom prst="ellipse">
            <a:avLst/>
          </a:prstGeom>
          <a:solidFill>
            <a:schemeClr val="accen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3344091" y="4258487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p9"/>
          <p:cNvSpPr/>
          <p:nvPr/>
        </p:nvSpPr>
        <p:spPr>
          <a:xfrm>
            <a:off x="1908311" y="2358887"/>
            <a:ext cx="543339" cy="437322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rnd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Google Shape;399;p9"/>
          <p:cNvSpPr/>
          <p:nvPr/>
        </p:nvSpPr>
        <p:spPr>
          <a:xfrm>
            <a:off x="2829337" y="2365513"/>
            <a:ext cx="543339" cy="437322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rnd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" name="Google Shape;400;p9"/>
          <p:cNvSpPr/>
          <p:nvPr/>
        </p:nvSpPr>
        <p:spPr>
          <a:xfrm>
            <a:off x="5542429" y="4351254"/>
            <a:ext cx="365760" cy="378823"/>
          </a:xfrm>
          <a:prstGeom prst="ellipse">
            <a:avLst/>
          </a:prstGeom>
          <a:solidFill>
            <a:schemeClr val="accen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1" name="Google Shape;401;p9"/>
          <p:cNvSpPr/>
          <p:nvPr/>
        </p:nvSpPr>
        <p:spPr>
          <a:xfrm>
            <a:off x="2917369" y="4249778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2" name="Google Shape;402;p9"/>
          <p:cNvSpPr/>
          <p:nvPr/>
        </p:nvSpPr>
        <p:spPr>
          <a:xfrm>
            <a:off x="2046512" y="4254132"/>
            <a:ext cx="365760" cy="378823"/>
          </a:xfrm>
          <a:prstGeom prst="ellipse">
            <a:avLst/>
          </a:prstGeom>
          <a:gradFill>
            <a:gsLst>
              <a:gs pos="0">
                <a:srgbClr val="BC9DF6"/>
              </a:gs>
              <a:gs pos="100000">
                <a:srgbClr val="7337DE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p9"/>
          <p:cNvSpPr txBox="1"/>
          <p:nvPr/>
        </p:nvSpPr>
        <p:spPr>
          <a:xfrm>
            <a:off x="0" y="2001078"/>
            <a:ext cx="14574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IO Completion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04" name="Google Shape;404;p9"/>
          <p:cNvCxnSpPr>
            <a:stCxn id="403" idx="3"/>
            <a:endCxn id="398" idx="1"/>
          </p:cNvCxnSpPr>
          <p:nvPr/>
        </p:nvCxnSpPr>
        <p:spPr>
          <a:xfrm>
            <a:off x="1457450" y="2262688"/>
            <a:ext cx="530400" cy="160200"/>
          </a:xfrm>
          <a:prstGeom prst="straightConnector1">
            <a:avLst/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2014-11-24T17:04:30Z</dcterms:created>
  <dc:creator>Pravinkumar Dabade</dc:creator>
</cp:coreProperties>
</file>