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10/29/2015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444862" cy="2677648"/>
          </a:xfrm>
        </p:spPr>
        <p:txBody>
          <a:bodyPr/>
          <a:lstStyle/>
          <a:p>
            <a:r>
              <a:rPr lang="en-IN" dirty="0" smtClean="0"/>
              <a:t>ASP.NET </a:t>
            </a:r>
            <a:r>
              <a:rPr lang="en-IN" dirty="0" smtClean="0"/>
              <a:t>MVC – Identity Authentication &amp; Authorization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Pravinkumar Dabade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0187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Identity Key Components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2038219544"/>
              </p:ext>
            </p:extLst>
          </p:nvPr>
        </p:nvGraphicFramePr>
        <p:xfrm>
          <a:off x="561703" y="2719073"/>
          <a:ext cx="5301076" cy="274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1076"/>
              </a:tblGrid>
              <a:tr h="2194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Middleware</a:t>
                      </a:r>
                      <a:endParaRPr lang="en-US" sz="1800" dirty="0"/>
                    </a:p>
                  </a:txBody>
                  <a:tcPr/>
                </a:tc>
              </a:tr>
              <a:tr h="361315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Microsoft.AspNet.Security.Facebook</a:t>
                      </a:r>
                      <a:endParaRPr lang="en-US" sz="1800" dirty="0" smtClean="0"/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Microsoft.AspNet.Security.Google</a:t>
                      </a:r>
                      <a:r>
                        <a:rPr lang="en-US" sz="1800" dirty="0" smtClean="0"/>
                        <a:t>	</a:t>
                      </a:r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Microsoft.AspNet.Security.MicrosoftAccount</a:t>
                      </a:r>
                      <a:endParaRPr lang="en-US" sz="1800" dirty="0" smtClean="0"/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Microsoft.AspNet.Security.Oauth</a:t>
                      </a:r>
                      <a:endParaRPr lang="en-US" sz="1800" dirty="0" smtClean="0"/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Microsoft.AspNet.Security.Twitter</a:t>
                      </a:r>
                      <a:endParaRPr lang="en-US" sz="1800" dirty="0" smtClean="0"/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Microsoft.AspNet.Security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xmlns="" val="3898630465"/>
              </p:ext>
            </p:extLst>
          </p:nvPr>
        </p:nvGraphicFramePr>
        <p:xfrm>
          <a:off x="6160341" y="2723010"/>
          <a:ext cx="5413349" cy="120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349"/>
              </a:tblGrid>
              <a:tr h="2194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Identity</a:t>
                      </a:r>
                      <a:endParaRPr lang="en-US" sz="2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Microsoft.AspNet.Identity</a:t>
                      </a:r>
                      <a:endParaRPr lang="en-US" sz="1800" dirty="0" smtClean="0"/>
                    </a:p>
                  </a:txBody>
                  <a:tcPr/>
                </a:tc>
              </a:tr>
              <a:tr h="384046">
                <a:tc>
                  <a:txBody>
                    <a:bodyPr/>
                    <a:lstStyle/>
                    <a:p>
                      <a:pPr marL="0" marR="0" indent="0" algn="l" defTabSz="9140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Microsoft.AspNet.Identity.EntityFramework</a:t>
                      </a:r>
                      <a:endParaRPr lang="en-US" sz="1800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Types to look at !!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IdentityUser</a:t>
            </a:r>
            <a:r>
              <a:rPr lang="en-US" dirty="0" smtClean="0"/>
              <a:t> – That’s you with your </a:t>
            </a:r>
            <a:r>
              <a:rPr lang="en-US" dirty="0" smtClean="0"/>
              <a:t>properties.</a:t>
            </a:r>
          </a:p>
          <a:p>
            <a:pPr lvl="1"/>
            <a:r>
              <a:rPr lang="en-US" sz="1600" dirty="0" err="1" smtClean="0"/>
              <a:t>UserName</a:t>
            </a:r>
            <a:r>
              <a:rPr lang="en-US" sz="1600" dirty="0" smtClean="0"/>
              <a:t>, Email, Email Verified </a:t>
            </a:r>
          </a:p>
          <a:p>
            <a:r>
              <a:rPr lang="en-US" dirty="0" err="1" smtClean="0"/>
              <a:t>EmailService</a:t>
            </a:r>
            <a:r>
              <a:rPr lang="en-US" dirty="0" smtClean="0"/>
              <a:t>, </a:t>
            </a:r>
            <a:r>
              <a:rPr lang="en-US" dirty="0" err="1" smtClean="0"/>
              <a:t>SmsService</a:t>
            </a:r>
            <a:r>
              <a:rPr lang="en-US" dirty="0" smtClean="0"/>
              <a:t> – Notified during 2-factor authentication</a:t>
            </a:r>
          </a:p>
          <a:p>
            <a:r>
              <a:rPr lang="en-US" dirty="0" err="1" smtClean="0"/>
              <a:t>ApplicationUserManager</a:t>
            </a:r>
            <a:r>
              <a:rPr lang="en-US" dirty="0" smtClean="0"/>
              <a:t> – You call this to manage users. Talks to </a:t>
            </a:r>
            <a:r>
              <a:rPr lang="en-US" dirty="0" err="1" smtClean="0"/>
              <a:t>UserStore</a:t>
            </a:r>
            <a:endParaRPr lang="en-US" dirty="0" smtClean="0"/>
          </a:p>
          <a:p>
            <a:r>
              <a:rPr lang="en-US" dirty="0" err="1" smtClean="0"/>
              <a:t>SigninManager</a:t>
            </a:r>
            <a:r>
              <a:rPr lang="en-US" dirty="0" smtClean="0"/>
              <a:t> – You call this to sign-in a user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Internet Authentication – Local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not authenticated with a third party</a:t>
            </a:r>
          </a:p>
          <a:p>
            <a:r>
              <a:rPr lang="en-US" dirty="0" smtClean="0"/>
              <a:t>Typically </a:t>
            </a:r>
            <a:r>
              <a:rPr lang="en-US" dirty="0" smtClean="0"/>
              <a:t>information stored in SQL databases</a:t>
            </a:r>
            <a:endParaRPr lang="en-US" dirty="0" smtClean="0"/>
          </a:p>
          <a:p>
            <a:r>
              <a:rPr lang="en-US" dirty="0" smtClean="0"/>
              <a:t>Authentication code exists on same server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2" y="973668"/>
            <a:ext cx="10959738" cy="706964"/>
          </a:xfrm>
        </p:spPr>
        <p:txBody>
          <a:bodyPr/>
          <a:lstStyle/>
          <a:p>
            <a:r>
              <a:rPr lang="en-IN" dirty="0" smtClean="0"/>
              <a:t>Creating and customizing SQL Server </a:t>
            </a:r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IdentityUser</a:t>
            </a:r>
            <a:r>
              <a:rPr lang="en-US" dirty="0" smtClean="0"/>
              <a:t> is typically for an EF implementation</a:t>
            </a:r>
          </a:p>
          <a:p>
            <a:pPr lvl="1"/>
            <a:r>
              <a:rPr lang="en-US" sz="2400" dirty="0" smtClean="0"/>
              <a:t>Easily changeable via inheritance</a:t>
            </a:r>
          </a:p>
          <a:p>
            <a:r>
              <a:rPr lang="en-US" dirty="0" err="1" smtClean="0"/>
              <a:t>UserStore</a:t>
            </a:r>
            <a:r>
              <a:rPr lang="en-US" dirty="0" smtClean="0"/>
              <a:t> is an EF implementation</a:t>
            </a:r>
          </a:p>
          <a:p>
            <a:pPr lvl="1"/>
            <a:r>
              <a:rPr lang="en-US" dirty="0" smtClean="0"/>
              <a:t>So far so good</a:t>
            </a:r>
          </a:p>
          <a:p>
            <a:r>
              <a:rPr lang="en-US" dirty="0" smtClean="0"/>
              <a:t>Default user fields are based </a:t>
            </a:r>
            <a:r>
              <a:rPr lang="en-US" dirty="0" smtClean="0"/>
              <a:t>on </a:t>
            </a:r>
            <a:r>
              <a:rPr lang="en-US" dirty="0" err="1" smtClean="0"/>
              <a:t>ApplicationUser</a:t>
            </a:r>
            <a:r>
              <a:rPr lang="en-US" dirty="0" smtClean="0"/>
              <a:t> : </a:t>
            </a:r>
            <a:r>
              <a:rPr lang="en-US" dirty="0" err="1" smtClean="0"/>
              <a:t>IdentityUser</a:t>
            </a:r>
            <a:endParaRPr lang="en-US" dirty="0" smtClean="0"/>
          </a:p>
          <a:p>
            <a:pPr lvl="1"/>
            <a:r>
              <a:rPr lang="en-US" sz="1800" dirty="0" smtClean="0"/>
              <a:t>Add to this class or create you own new one</a:t>
            </a:r>
          </a:p>
          <a:p>
            <a:r>
              <a:rPr lang="en-US" dirty="0" smtClean="0"/>
              <a:t>All other Identity tables have a backing class EF is initialized with</a:t>
            </a:r>
          </a:p>
          <a:p>
            <a:pPr lvl="1"/>
            <a:r>
              <a:rPr lang="en-US" dirty="0" smtClean="0"/>
              <a:t>Change context’s </a:t>
            </a:r>
            <a:r>
              <a:rPr lang="en-US" dirty="0" err="1" smtClean="0"/>
              <a:t>OnModelCreating</a:t>
            </a:r>
            <a:r>
              <a:rPr lang="en-US" dirty="0" smtClean="0"/>
              <a:t> to look at custom classes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OAuth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is a protocol</a:t>
            </a:r>
          </a:p>
          <a:p>
            <a:r>
              <a:rPr lang="en-US" dirty="0" smtClean="0"/>
              <a:t>The protocol allows for third party applications to access resources without users giving credentials to third party</a:t>
            </a:r>
          </a:p>
          <a:p>
            <a:r>
              <a:rPr lang="en-US" dirty="0" smtClean="0"/>
              <a:t>Supports desktop, web, mobile, etc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use </a:t>
            </a:r>
            <a:r>
              <a:rPr lang="en-IN" dirty="0" err="1" smtClean="0"/>
              <a:t>OAuth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your app to easily accept user registration</a:t>
            </a:r>
          </a:p>
          <a:p>
            <a:pPr lvl="1"/>
            <a:r>
              <a:rPr lang="en-US" dirty="0" smtClean="0"/>
              <a:t>Very low friction to use existing accounts</a:t>
            </a:r>
          </a:p>
          <a:p>
            <a:pPr lvl="1"/>
            <a:r>
              <a:rPr lang="en-US" dirty="0" smtClean="0"/>
              <a:t>Ensures user isn’t sharing credentials with your app = more trust</a:t>
            </a:r>
          </a:p>
          <a:p>
            <a:r>
              <a:rPr lang="en-US" dirty="0" smtClean="0"/>
              <a:t>Allows your app to request resources on behalf of user with controlled access</a:t>
            </a:r>
          </a:p>
          <a:p>
            <a:pPr lvl="1"/>
            <a:r>
              <a:rPr lang="en-US" dirty="0" smtClean="0"/>
              <a:t>Give this app my </a:t>
            </a:r>
            <a:r>
              <a:rPr lang="en-US" dirty="0" err="1" smtClean="0"/>
              <a:t>facebook</a:t>
            </a:r>
            <a:r>
              <a:rPr lang="en-US" dirty="0" smtClean="0"/>
              <a:t> profile </a:t>
            </a:r>
            <a:r>
              <a:rPr lang="en-US" dirty="0" smtClean="0">
                <a:solidFill>
                  <a:srgbClr val="00B050"/>
                </a:solidFill>
              </a:rPr>
              <a:t>YES</a:t>
            </a:r>
          </a:p>
          <a:p>
            <a:pPr lvl="1"/>
            <a:r>
              <a:rPr lang="en-US" dirty="0" smtClean="0"/>
              <a:t>Give this app access to all my friends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works?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1097289" y="256031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grpSp>
        <p:nvGrpSpPr>
          <p:cNvPr id="73" name="Group 72"/>
          <p:cNvGrpSpPr/>
          <p:nvPr/>
        </p:nvGrpSpPr>
        <p:grpSpPr>
          <a:xfrm>
            <a:off x="783780" y="2207623"/>
            <a:ext cx="10293531" cy="4493623"/>
            <a:chOff x="0" y="2194560"/>
            <a:chExt cx="10293531" cy="4493623"/>
          </a:xfrm>
        </p:grpSpPr>
        <p:grpSp>
          <p:nvGrpSpPr>
            <p:cNvPr id="72" name="Group 71"/>
            <p:cNvGrpSpPr/>
            <p:nvPr/>
          </p:nvGrpSpPr>
          <p:grpSpPr>
            <a:xfrm>
              <a:off x="0" y="3161211"/>
              <a:ext cx="1619794" cy="2599508"/>
              <a:chOff x="0" y="3161211"/>
              <a:chExt cx="1619794" cy="2599508"/>
            </a:xfrm>
          </p:grpSpPr>
          <p:sp>
            <p:nvSpPr>
              <p:cNvPr id="29" name="Smiley Face 28"/>
              <p:cNvSpPr/>
              <p:nvPr/>
            </p:nvSpPr>
            <p:spPr>
              <a:xfrm>
                <a:off x="222069" y="3161211"/>
                <a:ext cx="822960" cy="587829"/>
              </a:xfrm>
              <a:prstGeom prst="smileyFac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0" name="Flowchart: Decision 29"/>
              <p:cNvSpPr/>
              <p:nvPr/>
            </p:nvSpPr>
            <p:spPr>
              <a:xfrm>
                <a:off x="313508" y="3762103"/>
                <a:ext cx="613954" cy="979714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32" name="Straight Connector 31"/>
              <p:cNvCxnSpPr>
                <a:stCxn id="30" idx="1"/>
              </p:cNvCxnSpPr>
              <p:nvPr/>
            </p:nvCxnSpPr>
            <p:spPr>
              <a:xfrm rot="10800000" flipV="1">
                <a:off x="0" y="4251959"/>
                <a:ext cx="313508" cy="5159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0" idx="3"/>
              </p:cNvCxnSpPr>
              <p:nvPr/>
            </p:nvCxnSpPr>
            <p:spPr>
              <a:xfrm flipV="1">
                <a:off x="927462" y="3905794"/>
                <a:ext cx="692332" cy="346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30" idx="2"/>
              </p:cNvCxnSpPr>
              <p:nvPr/>
            </p:nvCxnSpPr>
            <p:spPr>
              <a:xfrm rot="16200000" flipH="1">
                <a:off x="120831" y="5241470"/>
                <a:ext cx="1018903" cy="195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1606731" y="2220681"/>
              <a:ext cx="1854926" cy="4467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Client Application</a:t>
              </a:r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 smtClean="0"/>
            </a:p>
            <a:p>
              <a:pPr algn="ctr"/>
              <a:endParaRPr lang="en-IN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9259" y="2633147"/>
              <a:ext cx="4038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70C0"/>
                  </a:solidFill>
                </a:rPr>
                <a:t>Can I have permission to send the user to you on behalf of my app?</a:t>
              </a:r>
              <a:endParaRPr lang="en-US" sz="14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0800000">
              <a:off x="3491049" y="3276602"/>
              <a:ext cx="4882243" cy="2178"/>
            </a:xfrm>
            <a:prstGeom prst="straightConnector1">
              <a:avLst/>
            </a:prstGeom>
            <a:ln w="57150">
              <a:solidFill>
                <a:srgbClr val="0070C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8373291" y="2194560"/>
              <a:ext cx="1920240" cy="44936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Service</a:t>
              </a:r>
              <a:endParaRPr lang="en-IN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474720" y="3762107"/>
              <a:ext cx="4937760" cy="13063"/>
            </a:xfrm>
            <a:prstGeom prst="straightConnector1">
              <a:avLst/>
            </a:prstGeom>
            <a:ln w="57150"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532809" y="3368498"/>
              <a:ext cx="33789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1">
                      <a:lumMod val="75000"/>
                    </a:schemeClr>
                  </a:solidFill>
                </a:rPr>
                <a:t>Sure, here’s request token</a:t>
              </a:r>
              <a:endParaRPr lang="en-US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rot="10800000" flipV="1">
              <a:off x="1224048" y="4232368"/>
              <a:ext cx="7005552" cy="17345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958044" y="3904706"/>
              <a:ext cx="31037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User logs in directly w/provider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3566154" y="4807136"/>
              <a:ext cx="4702633" cy="24042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4503478" y="4404981"/>
              <a:ext cx="2781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</a:rPr>
                <a:t>Access token granted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rot="10800000" flipV="1">
              <a:off x="3596153" y="5473340"/>
              <a:ext cx="4777139" cy="9492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284617" y="4996353"/>
              <a:ext cx="32996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7030A0"/>
                  </a:solidFill>
                </a:rPr>
                <a:t>Resource request w/access token</a:t>
              </a:r>
              <a:endParaRPr lang="en-US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500846" y="6191797"/>
              <a:ext cx="4885508" cy="39189"/>
            </a:xfrm>
            <a:prstGeom prst="straightConnector1">
              <a:avLst/>
            </a:prstGeom>
            <a:ln w="57150">
              <a:solidFill>
                <a:srgbClr val="92D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570367" y="5688221"/>
              <a:ext cx="2781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00B050"/>
                  </a:solidFill>
                </a:rPr>
                <a:t>Protected resource</a:t>
              </a:r>
              <a:endParaRPr lang="en-US" sz="1400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Store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AspNetUserLogin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Tracks provider name</a:t>
            </a:r>
          </a:p>
          <a:p>
            <a:r>
              <a:rPr lang="en-US" dirty="0" smtClean="0"/>
              <a:t>Tokens are </a:t>
            </a:r>
            <a:r>
              <a:rPr lang="en-US" b="1" dirty="0" smtClean="0"/>
              <a:t>not</a:t>
            </a:r>
            <a:r>
              <a:rPr lang="en-US" dirty="0" smtClean="0"/>
              <a:t> stored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22" y="4112614"/>
            <a:ext cx="4758892" cy="2006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872" y="2573382"/>
            <a:ext cx="5533333" cy="3729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58557"/>
          </a:xfrm>
        </p:spPr>
        <p:txBody>
          <a:bodyPr>
            <a:normAutofit/>
          </a:bodyPr>
          <a:lstStyle/>
          <a:p>
            <a:r>
              <a:rPr lang="en-IN" dirty="0" smtClean="0"/>
              <a:t>What is Identity?</a:t>
            </a:r>
          </a:p>
          <a:p>
            <a:r>
              <a:rPr lang="en-IN" dirty="0" smtClean="0"/>
              <a:t>How it started?</a:t>
            </a:r>
          </a:p>
          <a:p>
            <a:r>
              <a:rPr lang="en-IN" dirty="0" smtClean="0"/>
              <a:t>Architecture of ASP.NET Identity</a:t>
            </a:r>
          </a:p>
          <a:p>
            <a:r>
              <a:rPr lang="en-IN" dirty="0" smtClean="0"/>
              <a:t>Internet Authentication and </a:t>
            </a:r>
            <a:r>
              <a:rPr lang="en-IN" dirty="0" smtClean="0"/>
              <a:t>Authorization – Local </a:t>
            </a:r>
            <a:endParaRPr lang="en-IN" dirty="0" smtClean="0"/>
          </a:p>
          <a:p>
            <a:r>
              <a:rPr lang="en-IN" dirty="0" smtClean="0"/>
              <a:t>Creating </a:t>
            </a:r>
            <a:r>
              <a:rPr lang="en-IN" dirty="0" smtClean="0"/>
              <a:t>and customizing SQL Server Database</a:t>
            </a:r>
          </a:p>
          <a:p>
            <a:r>
              <a:rPr lang="en-IN" dirty="0" smtClean="0"/>
              <a:t>Setting authentication and authorization in ASP.NET MVC Application</a:t>
            </a:r>
          </a:p>
          <a:p>
            <a:r>
              <a:rPr lang="en-IN" dirty="0" smtClean="0"/>
              <a:t>Introduction to </a:t>
            </a:r>
            <a:r>
              <a:rPr lang="en-IN" dirty="0" err="1" smtClean="0"/>
              <a:t>OAuth</a:t>
            </a:r>
            <a:endParaRPr lang="en-IN" dirty="0" smtClean="0"/>
          </a:p>
          <a:p>
            <a:r>
              <a:rPr lang="en-IN" dirty="0" smtClean="0"/>
              <a:t>How Identity use </a:t>
            </a:r>
            <a:r>
              <a:rPr lang="en-IN" dirty="0" err="1" smtClean="0"/>
              <a:t>OAuth</a:t>
            </a:r>
            <a:r>
              <a:rPr lang="en-IN" dirty="0" smtClean="0"/>
              <a:t>?</a:t>
            </a:r>
          </a:p>
          <a:p>
            <a:r>
              <a:rPr lang="en-IN" dirty="0" smtClean="0"/>
              <a:t>Integrating with Social  Authentication provider - Facebook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 –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14867"/>
          </a:xfrm>
        </p:spPr>
        <p:txBody>
          <a:bodyPr>
            <a:normAutofit/>
          </a:bodyPr>
          <a:lstStyle/>
          <a:p>
            <a:r>
              <a:rPr lang="en-IN" dirty="0" smtClean="0"/>
              <a:t>What is Identity?</a:t>
            </a:r>
          </a:p>
          <a:p>
            <a:r>
              <a:rPr lang="en-IN" dirty="0" smtClean="0"/>
              <a:t>How it started?</a:t>
            </a:r>
          </a:p>
          <a:p>
            <a:r>
              <a:rPr lang="en-IN" dirty="0" smtClean="0"/>
              <a:t>Architecture of ASP.NET Identity</a:t>
            </a:r>
          </a:p>
          <a:p>
            <a:r>
              <a:rPr lang="en-IN" dirty="0" smtClean="0"/>
              <a:t>Internet Authentication and Authorization</a:t>
            </a:r>
          </a:p>
          <a:p>
            <a:r>
              <a:rPr lang="en-IN" dirty="0" smtClean="0"/>
              <a:t>Creating and customizing SQL Server Database</a:t>
            </a:r>
          </a:p>
          <a:p>
            <a:r>
              <a:rPr lang="en-IN" dirty="0" smtClean="0"/>
              <a:t>Setting authentication and authorization in ASP.NET MVC Application</a:t>
            </a:r>
          </a:p>
          <a:p>
            <a:r>
              <a:rPr lang="en-IN" dirty="0" smtClean="0"/>
              <a:t>Introduction to </a:t>
            </a:r>
            <a:r>
              <a:rPr lang="en-IN" dirty="0" err="1" smtClean="0"/>
              <a:t>OAuth</a:t>
            </a:r>
            <a:endParaRPr lang="en-IN" dirty="0" smtClean="0"/>
          </a:p>
          <a:p>
            <a:r>
              <a:rPr lang="en-IN" dirty="0" smtClean="0"/>
              <a:t>How </a:t>
            </a:r>
            <a:r>
              <a:rPr lang="en-IN" dirty="0" smtClean="0"/>
              <a:t>Identity use </a:t>
            </a:r>
            <a:r>
              <a:rPr lang="en-IN" dirty="0" err="1" smtClean="0"/>
              <a:t>OAuth</a:t>
            </a:r>
            <a:r>
              <a:rPr lang="en-IN" dirty="0" smtClean="0"/>
              <a:t>?</a:t>
            </a:r>
          </a:p>
          <a:p>
            <a:r>
              <a:rPr lang="en-IN" dirty="0" smtClean="0"/>
              <a:t>Integrating with Social  Authentication provider - Facebook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95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Identity?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Identity is Users, Authentication, Authorization</a:t>
            </a:r>
          </a:p>
          <a:p>
            <a:pPr lvl="1"/>
            <a:r>
              <a:rPr lang="en-US" dirty="0" smtClean="0"/>
              <a:t>*Everyone has a different definition</a:t>
            </a:r>
          </a:p>
          <a:p>
            <a:r>
              <a:rPr lang="en-US" dirty="0" smtClean="0"/>
              <a:t>Identity works with OWIN middleware and Identity system. </a:t>
            </a:r>
          </a:p>
          <a:p>
            <a:r>
              <a:rPr lang="en-US" dirty="0" smtClean="0"/>
              <a:t>It is a claims based system</a:t>
            </a:r>
          </a:p>
          <a:p>
            <a:pPr lvl="1"/>
            <a:r>
              <a:rPr lang="en-US" dirty="0" smtClean="0"/>
              <a:t>Stores login, claims, roles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ASP.NET Identity Supports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/ </a:t>
            </a:r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dirty="0" smtClean="0"/>
              <a:t>Organizational – AD, Azure AD, Office 365</a:t>
            </a:r>
          </a:p>
          <a:p>
            <a:pPr lvl="1"/>
            <a:r>
              <a:rPr lang="en-US" dirty="0" smtClean="0"/>
              <a:t>Allows SSO</a:t>
            </a:r>
          </a:p>
          <a:p>
            <a:r>
              <a:rPr lang="en-US" dirty="0" smtClean="0"/>
              <a:t>Individual database backed auth</a:t>
            </a:r>
          </a:p>
          <a:p>
            <a:r>
              <a:rPr lang="en-US" dirty="0" smtClean="0"/>
              <a:t>Custom data stores (extendable)</a:t>
            </a:r>
          </a:p>
          <a:p>
            <a:r>
              <a:rPr lang="en-US" dirty="0" smtClean="0"/>
              <a:t>Roles</a:t>
            </a:r>
          </a:p>
          <a:p>
            <a:r>
              <a:rPr lang="en-US" dirty="0" smtClean="0"/>
              <a:t>Claims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SSO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Sign On</a:t>
            </a:r>
          </a:p>
          <a:p>
            <a:pPr lvl="1"/>
            <a:r>
              <a:rPr lang="en-US" dirty="0" smtClean="0"/>
              <a:t>User provides same credentials to access multiple services</a:t>
            </a:r>
          </a:p>
          <a:p>
            <a:pPr lvl="1"/>
            <a:r>
              <a:rPr lang="en-US" dirty="0" smtClean="0"/>
              <a:t>User provides credentials once to access multiple services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are claims?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97746"/>
          </a:xfrm>
        </p:spPr>
        <p:txBody>
          <a:bodyPr>
            <a:normAutofit/>
          </a:bodyPr>
          <a:lstStyle/>
          <a:p>
            <a:r>
              <a:rPr lang="en-US" dirty="0" smtClean="0"/>
              <a:t>Identity makes extensive use of Claims</a:t>
            </a:r>
          </a:p>
          <a:p>
            <a:r>
              <a:rPr lang="en-US" dirty="0" smtClean="0"/>
              <a:t>User delivers claims to your app</a:t>
            </a:r>
          </a:p>
          <a:p>
            <a:pPr lvl="1"/>
            <a:r>
              <a:rPr lang="en-US" dirty="0" smtClean="0"/>
              <a:t>Where do they come from?</a:t>
            </a:r>
          </a:p>
          <a:p>
            <a:pPr lvl="1"/>
            <a:r>
              <a:rPr lang="en-US" dirty="0" smtClean="0"/>
              <a:t>Serialized in secured token</a:t>
            </a:r>
          </a:p>
          <a:p>
            <a:r>
              <a:rPr lang="en-US" dirty="0" smtClean="0"/>
              <a:t>Can contain much information about user</a:t>
            </a:r>
          </a:p>
          <a:p>
            <a:r>
              <a:rPr lang="en-US" dirty="0" smtClean="0"/>
              <a:t>Roles are single valued</a:t>
            </a:r>
          </a:p>
          <a:p>
            <a:pPr lvl="1"/>
            <a:r>
              <a:rPr lang="en-US" dirty="0" smtClean="0"/>
              <a:t>Ex “</a:t>
            </a:r>
            <a:r>
              <a:rPr lang="en-US" dirty="0" err="1" smtClean="0"/>
              <a:t>Admins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Claims are key/value per user</a:t>
            </a:r>
          </a:p>
          <a:p>
            <a:pPr lvl="1"/>
            <a:r>
              <a:rPr lang="en-US" dirty="0" smtClean="0"/>
              <a:t>Ex “Facebook Access Token”, “CAAVl6UvghVkBAIGZB…”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it started?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0180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Nov 2005</a:t>
            </a:r>
            <a:r>
              <a:rPr lang="en-US" sz="2400" dirty="0" smtClean="0"/>
              <a:t> ASP.NET 2.0 – Introducing Membership!</a:t>
            </a:r>
          </a:p>
          <a:p>
            <a:pPr lvl="1"/>
            <a:r>
              <a:rPr lang="en-US" sz="2000" dirty="0" smtClean="0"/>
              <a:t>SQL Server, SQL Express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May 2012</a:t>
            </a:r>
            <a:r>
              <a:rPr lang="en-US" sz="2400" dirty="0" smtClean="0"/>
              <a:t> Universal Providers (First NuGet)</a:t>
            </a:r>
          </a:p>
          <a:p>
            <a:pPr lvl="1"/>
            <a:r>
              <a:rPr lang="en-US" sz="2000" dirty="0" smtClean="0"/>
              <a:t>SQL CE, Azure, one provider to access all SQL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Aug 2012</a:t>
            </a:r>
            <a:r>
              <a:rPr lang="en-US" sz="2400" dirty="0" smtClean="0"/>
              <a:t> Simple Membership</a:t>
            </a:r>
          </a:p>
          <a:p>
            <a:pPr lvl="1"/>
            <a:r>
              <a:rPr lang="en-US" sz="2000" dirty="0" smtClean="0"/>
              <a:t>Sourced in Web Pages, came to MVC / Web Forms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Oct 2013 </a:t>
            </a:r>
            <a:r>
              <a:rPr lang="en-US" sz="2400" dirty="0" smtClean="0"/>
              <a:t>ASP.NET Identity v1</a:t>
            </a:r>
          </a:p>
          <a:p>
            <a:pPr lvl="1"/>
            <a:r>
              <a:rPr lang="en-US" sz="2000" dirty="0" smtClean="0"/>
              <a:t>Completely new model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Mar 2014 </a:t>
            </a:r>
            <a:r>
              <a:rPr lang="en-US" sz="2400" dirty="0" smtClean="0"/>
              <a:t>ASP.NET Identity v2</a:t>
            </a:r>
          </a:p>
          <a:p>
            <a:pPr lvl="1"/>
            <a:r>
              <a:rPr lang="en-US" sz="2000" dirty="0" smtClean="0"/>
              <a:t>Two factor, account lockout, confirmation, reset, etc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Katana and </a:t>
            </a:r>
            <a:r>
              <a:rPr lang="en-IN" dirty="0" err="1" smtClean="0"/>
              <a:t>Owin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10363"/>
          </a:xfrm>
        </p:spPr>
        <p:txBody>
          <a:bodyPr/>
          <a:lstStyle/>
          <a:p>
            <a:r>
              <a:rPr lang="en-US" dirty="0" smtClean="0"/>
              <a:t>Identity uses security middleware</a:t>
            </a:r>
          </a:p>
          <a:p>
            <a:r>
              <a:rPr lang="en-US" dirty="0" smtClean="0"/>
              <a:t>Microsoft’s OWIN Implementation is Project Katana for v1, v2</a:t>
            </a:r>
          </a:p>
          <a:p>
            <a:r>
              <a:rPr lang="en-US" dirty="0" smtClean="0"/>
              <a:t>Katana now fully integrated into ASP.NET 5 </a:t>
            </a:r>
          </a:p>
          <a:p>
            <a:pPr lvl="1"/>
            <a:r>
              <a:rPr lang="en-US" dirty="0" smtClean="0"/>
              <a:t>No longer called Katana in Identity v3</a:t>
            </a:r>
          </a:p>
          <a:p>
            <a:r>
              <a:rPr lang="en-US" dirty="0" smtClean="0"/>
              <a:t>OWIN defines easy interface for items to communicate</a:t>
            </a:r>
          </a:p>
          <a:p>
            <a:pPr lvl="1"/>
            <a:r>
              <a:rPr lang="en-US" dirty="0" smtClean="0"/>
              <a:t>Middleware gets </a:t>
            </a:r>
            <a:r>
              <a:rPr lang="en-US" dirty="0" err="1" smtClean="0"/>
              <a:t>IDictionary</a:t>
            </a:r>
            <a:r>
              <a:rPr lang="en-US" dirty="0" smtClean="0"/>
              <a:t>&lt;string, object&gt;</a:t>
            </a:r>
          </a:p>
          <a:p>
            <a:r>
              <a:rPr lang="en-US" dirty="0" smtClean="0"/>
              <a:t>ASP.NET Identity can be hosted in any OWIN hosted app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Managers and Stores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</a:t>
            </a:r>
          </a:p>
          <a:p>
            <a:pPr lvl="1"/>
            <a:r>
              <a:rPr lang="en-US" dirty="0" smtClean="0"/>
              <a:t>High-level classes </a:t>
            </a:r>
          </a:p>
          <a:p>
            <a:pPr lvl="1"/>
            <a:r>
              <a:rPr lang="en-US" dirty="0" smtClean="0"/>
              <a:t>Operations such as create user</a:t>
            </a:r>
          </a:p>
          <a:p>
            <a:pPr lvl="1"/>
            <a:r>
              <a:rPr lang="en-US" dirty="0" smtClean="0"/>
              <a:t>Talks to stores via Interface </a:t>
            </a:r>
            <a:r>
              <a:rPr lang="en-US" dirty="0" smtClean="0"/>
              <a:t>(pluggable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Stores</a:t>
            </a:r>
          </a:p>
          <a:p>
            <a:pPr lvl="1"/>
            <a:r>
              <a:rPr lang="en-US" dirty="0" smtClean="0"/>
              <a:t>Talks to data access layer </a:t>
            </a:r>
          </a:p>
          <a:p>
            <a:pPr lvl="1"/>
            <a:r>
              <a:rPr lang="en-US" dirty="0" smtClean="0"/>
              <a:t>Store users, roles, claims</a:t>
            </a:r>
          </a:p>
          <a:p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6117892" y="2429691"/>
            <a:ext cx="5885850" cy="4336868"/>
            <a:chOff x="6265809" y="2429691"/>
            <a:chExt cx="5885850" cy="4336868"/>
          </a:xfrm>
        </p:grpSpPr>
        <p:sp>
          <p:nvSpPr>
            <p:cNvPr id="5" name="Rectangle 4"/>
            <p:cNvSpPr/>
            <p:nvPr/>
          </p:nvSpPr>
          <p:spPr>
            <a:xfrm>
              <a:off x="6270163" y="2429691"/>
              <a:ext cx="3461657" cy="6923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ASP.NET Applications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265809" y="3261359"/>
              <a:ext cx="3461657" cy="69233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Managers 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74518" y="4119153"/>
              <a:ext cx="3461657" cy="69233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Stores 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270164" y="4963883"/>
              <a:ext cx="3461657" cy="69233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Access Layer</a:t>
              </a:r>
              <a:endParaRPr lang="en-IN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7080068" y="5826033"/>
              <a:ext cx="1959429" cy="940526"/>
            </a:xfrm>
            <a:prstGeom prst="flowChartMagneticDisk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Data Store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69276" y="3468957"/>
              <a:ext cx="23823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/>
                <a:t>User Manager, Role Manager</a:t>
              </a:r>
              <a:endParaRPr lang="en-IN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64920" y="4313696"/>
              <a:ext cx="1736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/>
                <a:t>User Store, Role Store</a:t>
              </a:r>
              <a:endParaRPr lang="en-IN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773628" y="5145365"/>
              <a:ext cx="1447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/>
                <a:t>Entity Framework</a:t>
              </a:r>
              <a:endParaRPr lang="en-IN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769272" y="6016230"/>
              <a:ext cx="2345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b="1" dirty="0" smtClean="0"/>
                <a:t>SQL Server, </a:t>
              </a:r>
              <a:r>
                <a:rPr lang="en-IN" sz="1200" b="1" dirty="0" err="1" smtClean="0"/>
                <a:t>MySQL</a:t>
              </a:r>
              <a:r>
                <a:rPr lang="en-IN" sz="1200" b="1" dirty="0" smtClean="0"/>
                <a:t>, Windows </a:t>
              </a:r>
            </a:p>
            <a:p>
              <a:r>
                <a:rPr lang="en-IN" sz="1200" b="1" dirty="0" smtClean="0"/>
                <a:t>Azure Table Storage</a:t>
              </a:r>
              <a:endParaRPr lang="en-IN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757</TotalTime>
  <Words>735</Words>
  <Application>Microsoft Office PowerPoint</Application>
  <PresentationFormat>Custom</PresentationFormat>
  <Paragraphs>153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Ion Boardroom</vt:lpstr>
      <vt:lpstr>ASP.NET MVC – Identity Authentication &amp; Authorization</vt:lpstr>
      <vt:lpstr>Agenda –</vt:lpstr>
      <vt:lpstr>What is Identity?</vt:lpstr>
      <vt:lpstr>ASP.NET Identity Supports</vt:lpstr>
      <vt:lpstr>Introduction to SSO</vt:lpstr>
      <vt:lpstr>What are claims?</vt:lpstr>
      <vt:lpstr>How it started?</vt:lpstr>
      <vt:lpstr>Katana and Owin </vt:lpstr>
      <vt:lpstr>Managers and Stores</vt:lpstr>
      <vt:lpstr>Identity Key Components</vt:lpstr>
      <vt:lpstr>Important Types to look at !!</vt:lpstr>
      <vt:lpstr>Internet Authentication – Local </vt:lpstr>
      <vt:lpstr>Creating and customizing SQL Server Database</vt:lpstr>
      <vt:lpstr>What is OAuth?</vt:lpstr>
      <vt:lpstr>Why use OAuth?</vt:lpstr>
      <vt:lpstr>How it works?</vt:lpstr>
      <vt:lpstr>ASP.NET Store</vt:lpstr>
      <vt:lpstr>Summary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Controller</dc:title>
  <dc:creator>Pravinkumar Dabade</dc:creator>
  <cp:lastModifiedBy>LENOVO</cp:lastModifiedBy>
  <cp:revision>115</cp:revision>
  <dcterms:created xsi:type="dcterms:W3CDTF">2014-11-24T17:04:30Z</dcterms:created>
  <dcterms:modified xsi:type="dcterms:W3CDTF">2015-10-29T08:51:35Z</dcterms:modified>
</cp:coreProperties>
</file>