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5" roundtripDataSignature="AMtx7mjFR1tTvaWEhKgtjLHR6qKqrY5a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3BEE77-5AB9-4888-948E-E79D4622671F}">
  <a:tblStyle styleId="{473BEE77-5AB9-4888-948E-E79D4622671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6"/>
          <p:cNvGrpSpPr/>
          <p:nvPr/>
        </p:nvGrpSpPr>
        <p:grpSpPr>
          <a:xfrm>
            <a:off x="0" y="0"/>
            <a:ext cx="12192000" cy="6858000"/>
            <a:chOff x="0" y="0"/>
            <a:chExt cx="12192000" cy="6858000"/>
          </a:xfrm>
        </p:grpSpPr>
        <p:sp>
          <p:nvSpPr>
            <p:cNvPr id="24" name="Google Shape;24;p1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16"/>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8" name="Google Shape;28;p16"/>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25"/>
          <p:cNvGrpSpPr/>
          <p:nvPr/>
        </p:nvGrpSpPr>
        <p:grpSpPr>
          <a:xfrm>
            <a:off x="0" y="0"/>
            <a:ext cx="12192000" cy="6858000"/>
            <a:chOff x="0" y="0"/>
            <a:chExt cx="12192000" cy="6858000"/>
          </a:xfrm>
        </p:grpSpPr>
        <p:sp>
          <p:nvSpPr>
            <p:cNvPr id="122" name="Google Shape;122;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5"/>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2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25"/>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5"/>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3" name="Google Shape;133;p25"/>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2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26"/>
          <p:cNvGrpSpPr/>
          <p:nvPr/>
        </p:nvGrpSpPr>
        <p:grpSpPr>
          <a:xfrm>
            <a:off x="0" y="0"/>
            <a:ext cx="12192000" cy="6858000"/>
            <a:chOff x="0" y="0"/>
            <a:chExt cx="12192000" cy="6858000"/>
          </a:xfrm>
        </p:grpSpPr>
        <p:sp>
          <p:nvSpPr>
            <p:cNvPr id="140" name="Google Shape;140;p2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2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26"/>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6"/>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2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27"/>
          <p:cNvGrpSpPr/>
          <p:nvPr/>
        </p:nvGrpSpPr>
        <p:grpSpPr>
          <a:xfrm>
            <a:off x="0" y="0"/>
            <a:ext cx="12192000" cy="6858000"/>
            <a:chOff x="0" y="0"/>
            <a:chExt cx="12192000" cy="6858000"/>
          </a:xfrm>
        </p:grpSpPr>
        <p:sp>
          <p:nvSpPr>
            <p:cNvPr id="157" name="Google Shape;157;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2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27"/>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9600">
                <a:solidFill>
                  <a:srgbClr val="EE52A4"/>
                </a:solidFill>
                <a:latin typeface="Arial"/>
                <a:ea typeface="Arial"/>
                <a:cs typeface="Arial"/>
                <a:sym typeface="Arial"/>
              </a:rPr>
              <a:t>“</a:t>
            </a:r>
            <a:endParaRPr/>
          </a:p>
        </p:txBody>
      </p:sp>
      <p:sp>
        <p:nvSpPr>
          <p:cNvPr id="167" name="Google Shape;167;p27"/>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9600">
                <a:solidFill>
                  <a:srgbClr val="EE52A4"/>
                </a:solidFill>
                <a:latin typeface="Arial"/>
                <a:ea typeface="Arial"/>
                <a:cs typeface="Arial"/>
                <a:sym typeface="Arial"/>
              </a:rPr>
              <a:t>”</a:t>
            </a:r>
            <a:endParaRPr/>
          </a:p>
        </p:txBody>
      </p:sp>
      <p:sp>
        <p:nvSpPr>
          <p:cNvPr id="168" name="Google Shape;168;p27"/>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7"/>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27"/>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2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5" name="Shape 175"/>
        <p:cNvGrpSpPr/>
        <p:nvPr/>
      </p:nvGrpSpPr>
      <p:grpSpPr>
        <a:xfrm>
          <a:off x="0" y="0"/>
          <a:ext cx="0" cy="0"/>
          <a:chOff x="0" y="0"/>
          <a:chExt cx="0" cy="0"/>
        </a:xfrm>
      </p:grpSpPr>
      <p:grpSp>
        <p:nvGrpSpPr>
          <p:cNvPr id="176" name="Google Shape;176;p28"/>
          <p:cNvGrpSpPr/>
          <p:nvPr/>
        </p:nvGrpSpPr>
        <p:grpSpPr>
          <a:xfrm>
            <a:off x="0" y="0"/>
            <a:ext cx="12192000" cy="6858000"/>
            <a:chOff x="0" y="0"/>
            <a:chExt cx="12192000" cy="6858000"/>
          </a:xfrm>
        </p:grpSpPr>
        <p:sp>
          <p:nvSpPr>
            <p:cNvPr id="177" name="Google Shape;177;p2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2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28"/>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8"/>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2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2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sp>
        <p:nvSpPr>
          <p:cNvPr id="193" name="Google Shape;193;p29"/>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9"/>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29"/>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29"/>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29"/>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29"/>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29"/>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29"/>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29"/>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2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5" name="Shape 205"/>
        <p:cNvGrpSpPr/>
        <p:nvPr/>
      </p:nvGrpSpPr>
      <p:grpSpPr>
        <a:xfrm>
          <a:off x="0" y="0"/>
          <a:ext cx="0" cy="0"/>
          <a:chOff x="0" y="0"/>
          <a:chExt cx="0" cy="0"/>
        </a:xfrm>
      </p:grpSpPr>
      <p:sp>
        <p:nvSpPr>
          <p:cNvPr id="206" name="Google Shape;206;p30"/>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0"/>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30"/>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09" name="Google Shape;209;p30"/>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30"/>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30"/>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2" name="Google Shape;212;p30"/>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30"/>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30"/>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5" name="Google Shape;215;p30"/>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30"/>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30"/>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3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30"/>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31"/>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31"/>
          <p:cNvSpPr txBox="1"/>
          <p:nvPr>
            <p:ph idx="1" type="body"/>
          </p:nvPr>
        </p:nvSpPr>
        <p:spPr>
          <a:xfrm rot="5400000">
            <a:off x="3859634" y="-101180"/>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31"/>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3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32"/>
          <p:cNvGrpSpPr/>
          <p:nvPr/>
        </p:nvGrpSpPr>
        <p:grpSpPr>
          <a:xfrm>
            <a:off x="0" y="0"/>
            <a:ext cx="12192000" cy="6858000"/>
            <a:chOff x="0" y="0"/>
            <a:chExt cx="12192000" cy="6858000"/>
          </a:xfrm>
        </p:grpSpPr>
        <p:sp>
          <p:nvSpPr>
            <p:cNvPr id="229" name="Google Shape;229;p3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2"/>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2"/>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2"/>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3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32"/>
          <p:cNvSpPr txBox="1"/>
          <p:nvPr>
            <p:ph type="title"/>
          </p:nvPr>
        </p:nvSpPr>
        <p:spPr>
          <a:xfrm rot="5400000">
            <a:off x="6915922" y="2947779"/>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32"/>
          <p:cNvSpPr txBox="1"/>
          <p:nvPr>
            <p:ph idx="1" type="body"/>
          </p:nvPr>
        </p:nvSpPr>
        <p:spPr>
          <a:xfrm rot="5400000">
            <a:off x="1908671"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32"/>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3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3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1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1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18"/>
          <p:cNvGrpSpPr/>
          <p:nvPr/>
        </p:nvGrpSpPr>
        <p:grpSpPr>
          <a:xfrm>
            <a:off x="0" y="0"/>
            <a:ext cx="12192000" cy="6858000"/>
            <a:chOff x="0" y="0"/>
            <a:chExt cx="12192000" cy="6858000"/>
          </a:xfrm>
        </p:grpSpPr>
        <p:sp>
          <p:nvSpPr>
            <p:cNvPr id="40" name="Google Shape;40;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8"/>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8"/>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18"/>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18"/>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1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19"/>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1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2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20"/>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20"/>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20"/>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9" name="Google Shape;69;p2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2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2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23"/>
          <p:cNvGrpSpPr/>
          <p:nvPr/>
        </p:nvGrpSpPr>
        <p:grpSpPr>
          <a:xfrm>
            <a:off x="0" y="0"/>
            <a:ext cx="12192000" cy="6858000"/>
            <a:chOff x="0" y="0"/>
            <a:chExt cx="12192000" cy="6858000"/>
          </a:xfrm>
        </p:grpSpPr>
        <p:sp>
          <p:nvSpPr>
            <p:cNvPr id="84" name="Google Shape;84;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3"/>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3"/>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3"/>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2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23"/>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23"/>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2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24"/>
          <p:cNvGrpSpPr/>
          <p:nvPr/>
        </p:nvGrpSpPr>
        <p:grpSpPr>
          <a:xfrm>
            <a:off x="0" y="0"/>
            <a:ext cx="12192000" cy="6858000"/>
            <a:chOff x="0" y="0"/>
            <a:chExt cx="12192000" cy="6858000"/>
          </a:xfrm>
        </p:grpSpPr>
        <p:sp>
          <p:nvSpPr>
            <p:cNvPr id="103" name="Google Shape;103;p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4"/>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4"/>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4"/>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2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24"/>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4"/>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5" name="Google Shape;115;p24"/>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2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5"/>
          <p:cNvGrpSpPr/>
          <p:nvPr/>
        </p:nvGrpSpPr>
        <p:grpSpPr>
          <a:xfrm>
            <a:off x="0" y="0"/>
            <a:ext cx="12192000" cy="6858000"/>
            <a:chOff x="0" y="0"/>
            <a:chExt cx="12192000" cy="6858000"/>
          </a:xfrm>
        </p:grpSpPr>
        <p:sp>
          <p:nvSpPr>
            <p:cNvPr id="7" name="Google Shape;7;p15"/>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5"/>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5"/>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5"/>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
          <p:cNvSpPr txBox="1"/>
          <p:nvPr>
            <p:ph type="ctrTitle"/>
          </p:nvPr>
        </p:nvSpPr>
        <p:spPr>
          <a:xfrm>
            <a:off x="1154955" y="2099733"/>
            <a:ext cx="9766330" cy="267764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Century Gothic"/>
              <a:buNone/>
            </a:pPr>
            <a:r>
              <a:rPr lang="en-IN"/>
              <a:t>Introduction to ASP.NET MVC</a:t>
            </a:r>
            <a:endParaRPr/>
          </a:p>
        </p:txBody>
      </p:sp>
      <p:sp>
        <p:nvSpPr>
          <p:cNvPr id="250" name="Google Shape;250;p1"/>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IN"/>
              <a:t>PRAVINKUMAR DABADE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Architecture – ASP.NET MVC</a:t>
            </a:r>
            <a:endParaRPr/>
          </a:p>
        </p:txBody>
      </p:sp>
      <p:sp>
        <p:nvSpPr>
          <p:cNvPr id="311" name="Google Shape;311;p10"/>
          <p:cNvSpPr/>
          <p:nvPr/>
        </p:nvSpPr>
        <p:spPr>
          <a:xfrm>
            <a:off x="159026" y="2862471"/>
            <a:ext cx="2186609" cy="490330"/>
          </a:xfrm>
          <a:prstGeom prst="rightArrow">
            <a:avLst>
              <a:gd fmla="val 50000" name="adj1"/>
              <a:gd fmla="val 50000" name="adj2"/>
            </a:avLst>
          </a:prstGeom>
          <a:solidFill>
            <a:schemeClr val="accen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entury Gothic"/>
                <a:ea typeface="Century Gothic"/>
                <a:cs typeface="Century Gothic"/>
                <a:sym typeface="Century Gothic"/>
              </a:rPr>
              <a:t>HTTP Request</a:t>
            </a:r>
            <a:endParaRPr b="0" i="0" sz="1800" u="none" cap="none" strike="noStrike">
              <a:solidFill>
                <a:schemeClr val="lt1"/>
              </a:solidFill>
              <a:latin typeface="Century Gothic"/>
              <a:ea typeface="Century Gothic"/>
              <a:cs typeface="Century Gothic"/>
              <a:sym typeface="Century Gothic"/>
            </a:endParaRPr>
          </a:p>
        </p:txBody>
      </p:sp>
      <p:cxnSp>
        <p:nvCxnSpPr>
          <p:cNvPr id="312" name="Google Shape;312;p10"/>
          <p:cNvCxnSpPr/>
          <p:nvPr/>
        </p:nvCxnSpPr>
        <p:spPr>
          <a:xfrm rot="5400000">
            <a:off x="192160" y="4499113"/>
            <a:ext cx="4386470" cy="1588"/>
          </a:xfrm>
          <a:prstGeom prst="straightConnector1">
            <a:avLst/>
          </a:prstGeom>
          <a:noFill/>
          <a:ln cap="rnd" cmpd="sng" w="9525">
            <a:solidFill>
              <a:schemeClr val="accent1"/>
            </a:solidFill>
            <a:prstDash val="solid"/>
            <a:round/>
            <a:headEnd len="sm" w="sm" type="none"/>
            <a:tailEnd len="sm" w="sm" type="none"/>
          </a:ln>
        </p:spPr>
      </p:cxnSp>
      <p:sp>
        <p:nvSpPr>
          <p:cNvPr id="313" name="Google Shape;313;p10"/>
          <p:cNvSpPr/>
          <p:nvPr/>
        </p:nvSpPr>
        <p:spPr>
          <a:xfrm>
            <a:off x="2478162" y="2597426"/>
            <a:ext cx="2279374" cy="1033670"/>
          </a:xfrm>
          <a:prstGeom prst="roundRect">
            <a:avLst>
              <a:gd fmla="val 16667" name="adj"/>
            </a:avLst>
          </a:prstGeom>
          <a:solidFill>
            <a:schemeClr val="accen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entury Gothic"/>
                <a:ea typeface="Century Gothic"/>
                <a:cs typeface="Century Gothic"/>
                <a:sym typeface="Century Gothic"/>
              </a:rPr>
              <a:t>Routing Engine</a:t>
            </a:r>
            <a:endParaRPr b="0" i="0" sz="1800" u="none" cap="none" strike="noStrike">
              <a:solidFill>
                <a:schemeClr val="lt1"/>
              </a:solidFill>
              <a:latin typeface="Century Gothic"/>
              <a:ea typeface="Century Gothic"/>
              <a:cs typeface="Century Gothic"/>
              <a:sym typeface="Century Gothic"/>
            </a:endParaRPr>
          </a:p>
        </p:txBody>
      </p:sp>
      <p:sp>
        <p:nvSpPr>
          <p:cNvPr id="314" name="Google Shape;314;p10"/>
          <p:cNvSpPr/>
          <p:nvPr/>
        </p:nvSpPr>
        <p:spPr>
          <a:xfrm>
            <a:off x="5314121" y="2504661"/>
            <a:ext cx="2610679" cy="1219200"/>
          </a:xfrm>
          <a:prstGeom prst="flowChartDecision">
            <a:avLst/>
          </a:prstGeom>
          <a:solidFill>
            <a:schemeClr val="accen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entury Gothic"/>
                <a:ea typeface="Century Gothic"/>
                <a:cs typeface="Century Gothic"/>
                <a:sym typeface="Century Gothic"/>
              </a:rPr>
              <a:t>Search Controller</a:t>
            </a:r>
            <a:endParaRPr b="0" i="0" sz="1800" u="none" cap="none" strike="noStrike">
              <a:solidFill>
                <a:schemeClr val="lt1"/>
              </a:solidFill>
              <a:latin typeface="Century Gothic"/>
              <a:ea typeface="Century Gothic"/>
              <a:cs typeface="Century Gothic"/>
              <a:sym typeface="Century Gothic"/>
            </a:endParaRPr>
          </a:p>
        </p:txBody>
      </p:sp>
      <p:cxnSp>
        <p:nvCxnSpPr>
          <p:cNvPr id="315" name="Google Shape;315;p10"/>
          <p:cNvCxnSpPr>
            <a:stCxn id="313" idx="3"/>
            <a:endCxn id="314" idx="1"/>
          </p:cNvCxnSpPr>
          <p:nvPr/>
        </p:nvCxnSpPr>
        <p:spPr>
          <a:xfrm>
            <a:off x="4757536" y="3114261"/>
            <a:ext cx="556500" cy="0"/>
          </a:xfrm>
          <a:prstGeom prst="straightConnector1">
            <a:avLst/>
          </a:prstGeom>
          <a:noFill/>
          <a:ln cap="rnd" cmpd="sng" w="9525">
            <a:solidFill>
              <a:schemeClr val="accent1"/>
            </a:solidFill>
            <a:prstDash val="solid"/>
            <a:round/>
            <a:headEnd len="sm" w="sm" type="none"/>
            <a:tailEnd len="med" w="med" type="stealth"/>
          </a:ln>
        </p:spPr>
      </p:cxnSp>
      <p:sp>
        <p:nvSpPr>
          <p:cNvPr id="316" name="Google Shape;316;p10"/>
          <p:cNvSpPr txBox="1"/>
          <p:nvPr/>
        </p:nvSpPr>
        <p:spPr>
          <a:xfrm>
            <a:off x="4770782" y="3657600"/>
            <a:ext cx="122180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600" u="none" cap="none" strike="noStrike">
                <a:solidFill>
                  <a:schemeClr val="dk1"/>
                </a:solidFill>
                <a:latin typeface="Century Gothic"/>
                <a:ea typeface="Century Gothic"/>
                <a:cs typeface="Century Gothic"/>
                <a:sym typeface="Century Gothic"/>
              </a:rPr>
              <a:t>Not Found</a:t>
            </a:r>
            <a:endParaRPr sz="1600">
              <a:solidFill>
                <a:schemeClr val="dk1"/>
              </a:solidFill>
              <a:latin typeface="Century Gothic"/>
              <a:ea typeface="Century Gothic"/>
              <a:cs typeface="Century Gothic"/>
              <a:sym typeface="Century Gothic"/>
            </a:endParaRPr>
          </a:p>
        </p:txBody>
      </p:sp>
      <p:cxnSp>
        <p:nvCxnSpPr>
          <p:cNvPr id="317" name="Google Shape;317;p10"/>
          <p:cNvCxnSpPr>
            <a:stCxn id="314" idx="2"/>
            <a:endCxn id="313" idx="2"/>
          </p:cNvCxnSpPr>
          <p:nvPr/>
        </p:nvCxnSpPr>
        <p:spPr>
          <a:xfrm flipH="1" rot="5400000">
            <a:off x="5072361" y="2176761"/>
            <a:ext cx="92700" cy="3001500"/>
          </a:xfrm>
          <a:prstGeom prst="bentConnector3">
            <a:avLst>
              <a:gd fmla="val -389563" name="adj1"/>
            </a:avLst>
          </a:prstGeom>
          <a:noFill/>
          <a:ln cap="rnd" cmpd="sng" w="9525">
            <a:solidFill>
              <a:schemeClr val="accent1"/>
            </a:solidFill>
            <a:prstDash val="solid"/>
            <a:round/>
            <a:headEnd len="sm" w="sm" type="none"/>
            <a:tailEnd len="med" w="med" type="stealth"/>
          </a:ln>
        </p:spPr>
      </p:cxnSp>
      <p:sp>
        <p:nvSpPr>
          <p:cNvPr id="318" name="Google Shape;318;p10"/>
          <p:cNvSpPr txBox="1"/>
          <p:nvPr/>
        </p:nvSpPr>
        <p:spPr>
          <a:xfrm>
            <a:off x="7812118" y="2604068"/>
            <a:ext cx="80983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entury Gothic"/>
                <a:ea typeface="Century Gothic"/>
                <a:cs typeface="Century Gothic"/>
                <a:sym typeface="Century Gothic"/>
              </a:rPr>
              <a:t>Found</a:t>
            </a:r>
            <a:endParaRPr sz="1600">
              <a:solidFill>
                <a:schemeClr val="dk1"/>
              </a:solidFill>
              <a:latin typeface="Century Gothic"/>
              <a:ea typeface="Century Gothic"/>
              <a:cs typeface="Century Gothic"/>
              <a:sym typeface="Century Gothic"/>
            </a:endParaRPr>
          </a:p>
        </p:txBody>
      </p:sp>
      <p:sp>
        <p:nvSpPr>
          <p:cNvPr id="319" name="Google Shape;319;p10"/>
          <p:cNvSpPr/>
          <p:nvPr/>
        </p:nvSpPr>
        <p:spPr>
          <a:xfrm>
            <a:off x="7752522" y="4200934"/>
            <a:ext cx="1696278" cy="940904"/>
          </a:xfrm>
          <a:prstGeom prst="roundRect">
            <a:avLst>
              <a:gd fmla="val 16667" name="adj"/>
            </a:avLst>
          </a:prstGeom>
          <a:solidFill>
            <a:schemeClr val="accen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entury Gothic"/>
                <a:ea typeface="Century Gothic"/>
                <a:cs typeface="Century Gothic"/>
                <a:sym typeface="Century Gothic"/>
              </a:rPr>
              <a:t>Controllers</a:t>
            </a:r>
            <a:endParaRPr sz="1800">
              <a:solidFill>
                <a:schemeClr val="lt1"/>
              </a:solidFill>
              <a:latin typeface="Century Gothic"/>
              <a:ea typeface="Century Gothic"/>
              <a:cs typeface="Century Gothic"/>
              <a:sym typeface="Century Gothic"/>
            </a:endParaRPr>
          </a:p>
        </p:txBody>
      </p:sp>
      <p:cxnSp>
        <p:nvCxnSpPr>
          <p:cNvPr id="320" name="Google Shape;320;p10"/>
          <p:cNvCxnSpPr>
            <a:stCxn id="314" idx="3"/>
            <a:endCxn id="319" idx="0"/>
          </p:cNvCxnSpPr>
          <p:nvPr/>
        </p:nvCxnSpPr>
        <p:spPr>
          <a:xfrm>
            <a:off x="7924800" y="3114261"/>
            <a:ext cx="675900" cy="1086600"/>
          </a:xfrm>
          <a:prstGeom prst="bentConnector2">
            <a:avLst/>
          </a:prstGeom>
          <a:noFill/>
          <a:ln cap="rnd" cmpd="sng" w="9525">
            <a:solidFill>
              <a:schemeClr val="accent1"/>
            </a:solidFill>
            <a:prstDash val="solid"/>
            <a:round/>
            <a:headEnd len="sm" w="sm" type="none"/>
            <a:tailEnd len="med" w="med" type="stealth"/>
          </a:ln>
        </p:spPr>
      </p:cxnSp>
      <p:cxnSp>
        <p:nvCxnSpPr>
          <p:cNvPr id="321" name="Google Shape;321;p10"/>
          <p:cNvCxnSpPr>
            <a:stCxn id="319" idx="1"/>
          </p:cNvCxnSpPr>
          <p:nvPr/>
        </p:nvCxnSpPr>
        <p:spPr>
          <a:xfrm flipH="1">
            <a:off x="2398722" y="4671386"/>
            <a:ext cx="5353800" cy="6600"/>
          </a:xfrm>
          <a:prstGeom prst="straightConnector1">
            <a:avLst/>
          </a:prstGeom>
          <a:noFill/>
          <a:ln cap="rnd" cmpd="sng" w="9525">
            <a:solidFill>
              <a:schemeClr val="accent1"/>
            </a:solidFill>
            <a:prstDash val="solid"/>
            <a:round/>
            <a:headEnd len="sm" w="sm" type="none"/>
            <a:tailEnd len="med" w="med" type="stealth"/>
          </a:ln>
        </p:spPr>
      </p:cxnSp>
      <p:sp>
        <p:nvSpPr>
          <p:cNvPr id="322" name="Google Shape;322;p10"/>
          <p:cNvSpPr txBox="1"/>
          <p:nvPr/>
        </p:nvSpPr>
        <p:spPr>
          <a:xfrm>
            <a:off x="4359965" y="4784035"/>
            <a:ext cx="24833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entury Gothic"/>
                <a:ea typeface="Century Gothic"/>
                <a:cs typeface="Century Gothic"/>
                <a:sym typeface="Century Gothic"/>
              </a:rPr>
              <a:t>View (HTML, JSON, etc)</a:t>
            </a:r>
            <a:endParaRPr sz="1600">
              <a:solidFill>
                <a:schemeClr val="dk1"/>
              </a:solidFill>
              <a:latin typeface="Century Gothic"/>
              <a:ea typeface="Century Gothic"/>
              <a:cs typeface="Century Gothic"/>
              <a:sym typeface="Century Gothic"/>
            </a:endParaRPr>
          </a:p>
        </p:txBody>
      </p:sp>
      <p:sp>
        <p:nvSpPr>
          <p:cNvPr id="323" name="Google Shape;323;p10"/>
          <p:cNvSpPr/>
          <p:nvPr/>
        </p:nvSpPr>
        <p:spPr>
          <a:xfrm>
            <a:off x="106016" y="4399722"/>
            <a:ext cx="2252870" cy="543339"/>
          </a:xfrm>
          <a:prstGeom prst="leftArrow">
            <a:avLst>
              <a:gd fmla="val 50000" name="adj1"/>
              <a:gd fmla="val 50000" name="adj2"/>
            </a:avLst>
          </a:prstGeom>
          <a:solidFill>
            <a:schemeClr val="accen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entury Gothic"/>
                <a:ea typeface="Century Gothic"/>
                <a:cs typeface="Century Gothic"/>
                <a:sym typeface="Century Gothic"/>
              </a:rPr>
              <a:t>Http Response</a:t>
            </a:r>
            <a:endParaRPr sz="1800">
              <a:solidFill>
                <a:schemeClr val="lt1"/>
              </a:solidFill>
              <a:latin typeface="Century Gothic"/>
              <a:ea typeface="Century Gothic"/>
              <a:cs typeface="Century Gothic"/>
              <a:sym typeface="Century Gothic"/>
            </a:endParaRPr>
          </a:p>
        </p:txBody>
      </p:sp>
      <p:sp>
        <p:nvSpPr>
          <p:cNvPr id="324" name="Google Shape;324;p10"/>
          <p:cNvSpPr/>
          <p:nvPr/>
        </p:nvSpPr>
        <p:spPr>
          <a:xfrm>
            <a:off x="7752523" y="5777948"/>
            <a:ext cx="1669774" cy="901148"/>
          </a:xfrm>
          <a:prstGeom prst="roundRect">
            <a:avLst>
              <a:gd fmla="val 16667" name="adj"/>
            </a:avLst>
          </a:prstGeom>
          <a:solidFill>
            <a:schemeClr val="accen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entury Gothic"/>
                <a:ea typeface="Century Gothic"/>
                <a:cs typeface="Century Gothic"/>
                <a:sym typeface="Century Gothic"/>
              </a:rPr>
              <a:t>Views</a:t>
            </a:r>
            <a:endParaRPr sz="1800">
              <a:solidFill>
                <a:schemeClr val="lt1"/>
              </a:solidFill>
              <a:latin typeface="Century Gothic"/>
              <a:ea typeface="Century Gothic"/>
              <a:cs typeface="Century Gothic"/>
              <a:sym typeface="Century Gothic"/>
            </a:endParaRPr>
          </a:p>
        </p:txBody>
      </p:sp>
      <p:cxnSp>
        <p:nvCxnSpPr>
          <p:cNvPr id="325" name="Google Shape;325;p10"/>
          <p:cNvCxnSpPr>
            <a:endCxn id="324" idx="0"/>
          </p:cNvCxnSpPr>
          <p:nvPr/>
        </p:nvCxnSpPr>
        <p:spPr>
          <a:xfrm flipH="1">
            <a:off x="8587410" y="5141948"/>
            <a:ext cx="13200" cy="636000"/>
          </a:xfrm>
          <a:prstGeom prst="straightConnector1">
            <a:avLst/>
          </a:prstGeom>
          <a:noFill/>
          <a:ln cap="rnd" cmpd="sng" w="9525">
            <a:solidFill>
              <a:schemeClr val="accent1"/>
            </a:solidFill>
            <a:prstDash val="solid"/>
            <a:round/>
            <a:headEnd len="sm" w="sm" type="none"/>
            <a:tailEnd len="med" w="med" type="stealth"/>
          </a:ln>
        </p:spPr>
      </p:cxnSp>
      <p:cxnSp>
        <p:nvCxnSpPr>
          <p:cNvPr id="326" name="Google Shape;326;p10"/>
          <p:cNvCxnSpPr>
            <a:stCxn id="324" idx="1"/>
          </p:cNvCxnSpPr>
          <p:nvPr/>
        </p:nvCxnSpPr>
        <p:spPr>
          <a:xfrm flipH="1" rot="10800000">
            <a:off x="7752523" y="5141922"/>
            <a:ext cx="344700" cy="1086600"/>
          </a:xfrm>
          <a:prstGeom prst="bentConnector4">
            <a:avLst>
              <a:gd fmla="val -66318" name="adj1"/>
              <a:gd fmla="val 70737" name="adj2"/>
            </a:avLst>
          </a:prstGeom>
          <a:noFill/>
          <a:ln cap="rnd" cmpd="sng" w="9525">
            <a:solidFill>
              <a:schemeClr val="accent1"/>
            </a:solidFill>
            <a:prstDash val="solid"/>
            <a:round/>
            <a:headEnd len="sm" w="sm" type="none"/>
            <a:tailEnd len="med" w="med" type="stealth"/>
          </a:ln>
        </p:spPr>
      </p:cxnSp>
      <p:sp>
        <p:nvSpPr>
          <p:cNvPr id="327" name="Google Shape;327;p10"/>
          <p:cNvSpPr txBox="1"/>
          <p:nvPr/>
        </p:nvSpPr>
        <p:spPr>
          <a:xfrm>
            <a:off x="8786192" y="5287618"/>
            <a:ext cx="142539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entury Gothic"/>
                <a:ea typeface="Century Gothic"/>
                <a:cs typeface="Century Gothic"/>
                <a:sym typeface="Century Gothic"/>
              </a:rPr>
              <a:t>Search View</a:t>
            </a:r>
            <a:endParaRPr sz="1600">
              <a:solidFill>
                <a:schemeClr val="dk1"/>
              </a:solidFill>
              <a:latin typeface="Century Gothic"/>
              <a:ea typeface="Century Gothic"/>
              <a:cs typeface="Century Gothic"/>
              <a:sym typeface="Century Gothic"/>
            </a:endParaRPr>
          </a:p>
        </p:txBody>
      </p:sp>
      <p:sp>
        <p:nvSpPr>
          <p:cNvPr id="328" name="Google Shape;328;p10"/>
          <p:cNvSpPr txBox="1"/>
          <p:nvPr/>
        </p:nvSpPr>
        <p:spPr>
          <a:xfrm>
            <a:off x="6553200" y="5652053"/>
            <a:ext cx="80983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entury Gothic"/>
                <a:ea typeface="Century Gothic"/>
                <a:cs typeface="Century Gothic"/>
                <a:sym typeface="Century Gothic"/>
              </a:rPr>
              <a:t>Found</a:t>
            </a:r>
            <a:endParaRPr sz="1600">
              <a:solidFill>
                <a:schemeClr val="dk1"/>
              </a:solidFill>
              <a:latin typeface="Century Gothic"/>
              <a:ea typeface="Century Gothic"/>
              <a:cs typeface="Century Gothic"/>
              <a:sym typeface="Century Gothic"/>
            </a:endParaRPr>
          </a:p>
        </p:txBody>
      </p:sp>
      <p:sp>
        <p:nvSpPr>
          <p:cNvPr id="329" name="Google Shape;329;p10"/>
          <p:cNvSpPr/>
          <p:nvPr/>
        </p:nvSpPr>
        <p:spPr>
          <a:xfrm>
            <a:off x="10005391" y="4187687"/>
            <a:ext cx="1895061" cy="967409"/>
          </a:xfrm>
          <a:prstGeom prst="ellipse">
            <a:avLst/>
          </a:prstGeom>
          <a:solidFill>
            <a:schemeClr val="accent1"/>
          </a:soli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entury Gothic"/>
                <a:ea typeface="Century Gothic"/>
                <a:cs typeface="Century Gothic"/>
                <a:sym typeface="Century Gothic"/>
              </a:rPr>
              <a:t>Models</a:t>
            </a:r>
            <a:endParaRPr sz="1800">
              <a:solidFill>
                <a:schemeClr val="lt1"/>
              </a:solidFill>
              <a:latin typeface="Century Gothic"/>
              <a:ea typeface="Century Gothic"/>
              <a:cs typeface="Century Gothic"/>
              <a:sym typeface="Century Gothic"/>
            </a:endParaRPr>
          </a:p>
        </p:txBody>
      </p:sp>
      <p:cxnSp>
        <p:nvCxnSpPr>
          <p:cNvPr id="330" name="Google Shape;330;p10"/>
          <p:cNvCxnSpPr>
            <a:stCxn id="319" idx="3"/>
            <a:endCxn id="329" idx="2"/>
          </p:cNvCxnSpPr>
          <p:nvPr/>
        </p:nvCxnSpPr>
        <p:spPr>
          <a:xfrm>
            <a:off x="9448800" y="4671386"/>
            <a:ext cx="556500" cy="0"/>
          </a:xfrm>
          <a:prstGeom prst="straightConnector1">
            <a:avLst/>
          </a:prstGeom>
          <a:noFill/>
          <a:ln cap="rnd" cmpd="sng" w="9525">
            <a:solidFill>
              <a:schemeClr val="accent1"/>
            </a:solidFill>
            <a:prstDash val="solid"/>
            <a:round/>
            <a:headEnd len="med" w="med" type="stealth"/>
            <a:tailEnd len="med" w="med" type="stealth"/>
          </a:ln>
        </p:spPr>
      </p:cxnSp>
      <p:sp>
        <p:nvSpPr>
          <p:cNvPr id="331" name="Google Shape;331;p10"/>
          <p:cNvSpPr txBox="1"/>
          <p:nvPr/>
        </p:nvSpPr>
        <p:spPr>
          <a:xfrm>
            <a:off x="3193774" y="2186608"/>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1</a:t>
            </a:r>
            <a:endParaRPr sz="1800">
              <a:solidFill>
                <a:schemeClr val="dk1"/>
              </a:solidFill>
              <a:latin typeface="Century Gothic"/>
              <a:ea typeface="Century Gothic"/>
              <a:cs typeface="Century Gothic"/>
              <a:sym typeface="Century Gothic"/>
            </a:endParaRPr>
          </a:p>
        </p:txBody>
      </p:sp>
      <p:sp>
        <p:nvSpPr>
          <p:cNvPr id="332" name="Google Shape;332;p10"/>
          <p:cNvSpPr txBox="1"/>
          <p:nvPr/>
        </p:nvSpPr>
        <p:spPr>
          <a:xfrm>
            <a:off x="5771322" y="2299252"/>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2</a:t>
            </a:r>
            <a:endParaRPr sz="1800">
              <a:solidFill>
                <a:schemeClr val="dk1"/>
              </a:solidFill>
              <a:latin typeface="Century Gothic"/>
              <a:ea typeface="Century Gothic"/>
              <a:cs typeface="Century Gothic"/>
              <a:sym typeface="Century Gothic"/>
            </a:endParaRPr>
          </a:p>
        </p:txBody>
      </p:sp>
      <p:sp>
        <p:nvSpPr>
          <p:cNvPr id="333" name="Google Shape;333;p10"/>
          <p:cNvSpPr txBox="1"/>
          <p:nvPr/>
        </p:nvSpPr>
        <p:spPr>
          <a:xfrm>
            <a:off x="8766314" y="3597965"/>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3</a:t>
            </a:r>
            <a:endParaRPr sz="1800">
              <a:solidFill>
                <a:schemeClr val="dk1"/>
              </a:solidFill>
              <a:latin typeface="Century Gothic"/>
              <a:ea typeface="Century Gothic"/>
              <a:cs typeface="Century Gothic"/>
              <a:sym typeface="Century Gothic"/>
            </a:endParaRPr>
          </a:p>
        </p:txBody>
      </p:sp>
      <p:sp>
        <p:nvSpPr>
          <p:cNvPr id="334" name="Google Shape;334;p10"/>
          <p:cNvSpPr txBox="1"/>
          <p:nvPr/>
        </p:nvSpPr>
        <p:spPr>
          <a:xfrm>
            <a:off x="10721010" y="3631095"/>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4</a:t>
            </a:r>
            <a:endParaRPr sz="1800">
              <a:solidFill>
                <a:schemeClr val="dk1"/>
              </a:solidFill>
              <a:latin typeface="Century Gothic"/>
              <a:ea typeface="Century Gothic"/>
              <a:cs typeface="Century Gothic"/>
              <a:sym typeface="Century Gothic"/>
            </a:endParaRPr>
          </a:p>
        </p:txBody>
      </p:sp>
      <p:sp>
        <p:nvSpPr>
          <p:cNvPr id="335" name="Google Shape;335;p10"/>
          <p:cNvSpPr txBox="1"/>
          <p:nvPr/>
        </p:nvSpPr>
        <p:spPr>
          <a:xfrm>
            <a:off x="9674088" y="6069495"/>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5</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Architecture Explained</a:t>
            </a:r>
            <a:endParaRPr/>
          </a:p>
        </p:txBody>
      </p:sp>
      <p:sp>
        <p:nvSpPr>
          <p:cNvPr id="341" name="Google Shape;341;p11"/>
          <p:cNvSpPr txBox="1"/>
          <p:nvPr>
            <p:ph idx="1" type="body"/>
          </p:nvPr>
        </p:nvSpPr>
        <p:spPr>
          <a:xfrm>
            <a:off x="1154954" y="2603500"/>
            <a:ext cx="8825659" cy="393896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IN"/>
              <a:t>Step 1:</a:t>
            </a:r>
            <a:r>
              <a:rPr lang="en-IN"/>
              <a:t> The request goes through the ASP.NET stack and is handed over to the routing engine the first thing</a:t>
            </a:r>
            <a:endParaRPr/>
          </a:p>
          <a:p>
            <a:pPr indent="-342900" lvl="0" marL="342900" rtl="0" algn="l">
              <a:spcBef>
                <a:spcPts val="1000"/>
              </a:spcBef>
              <a:spcAft>
                <a:spcPts val="0"/>
              </a:spcAft>
              <a:buSzPts val="1440"/>
              <a:buChar char="►"/>
            </a:pPr>
            <a:r>
              <a:rPr b="1" lang="en-IN"/>
              <a:t>Step 2:</a:t>
            </a:r>
            <a:r>
              <a:rPr lang="en-IN"/>
              <a:t> Based on the route configuration, the routing engine looks for the appropriate controller. If the controller is found, it is invoked. If not found, a Controller not found is returned by the Routing engine</a:t>
            </a:r>
            <a:endParaRPr/>
          </a:p>
          <a:p>
            <a:pPr indent="-342900" lvl="0" marL="342900" rtl="0" algn="l">
              <a:spcBef>
                <a:spcPts val="1000"/>
              </a:spcBef>
              <a:spcAft>
                <a:spcPts val="0"/>
              </a:spcAft>
              <a:buSzPts val="1440"/>
              <a:buChar char="►"/>
            </a:pPr>
            <a:r>
              <a:rPr b="1" lang="en-IN"/>
              <a:t>Step 3:</a:t>
            </a:r>
            <a:r>
              <a:rPr lang="en-IN"/>
              <a:t> The Controller interacts with the Model as required. If there is incoming data, Model binding is done by ASP.NET MVC to make the incoming data into a strongly type Model if required</a:t>
            </a:r>
            <a:endParaRPr/>
          </a:p>
          <a:p>
            <a:pPr indent="-342900" lvl="0" marL="342900" rtl="0" algn="l">
              <a:spcBef>
                <a:spcPts val="1000"/>
              </a:spcBef>
              <a:spcAft>
                <a:spcPts val="0"/>
              </a:spcAft>
              <a:buSzPts val="1440"/>
              <a:buChar char="►"/>
            </a:pPr>
            <a:r>
              <a:rPr b="1" lang="en-IN"/>
              <a:t>Step 4:</a:t>
            </a:r>
            <a:r>
              <a:rPr lang="en-IN"/>
              <a:t> The model if invoked, retrieves or save appropriate data and returns to the controller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Architecture Explained</a:t>
            </a:r>
            <a:endParaRPr/>
          </a:p>
        </p:txBody>
      </p:sp>
      <p:sp>
        <p:nvSpPr>
          <p:cNvPr id="347" name="Google Shape;347;p12"/>
          <p:cNvSpPr txBox="1"/>
          <p:nvPr>
            <p:ph idx="1" type="body"/>
          </p:nvPr>
        </p:nvSpPr>
        <p:spPr>
          <a:xfrm>
            <a:off x="1154954" y="2603500"/>
            <a:ext cx="8825659" cy="393896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IN"/>
              <a:t>Step 5:</a:t>
            </a:r>
            <a:r>
              <a:rPr lang="en-IN"/>
              <a:t> The controller then requests for a View with (or without) the data from Model. There may be one or more View engines registered so MVC Cycles through all the View engine until it finds one and renders the view. Then hands over the request to the View Engine which returns the Result to the Controller. The Controller send back the Result as a part of the HTTP response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Visual Studio and ASP.NET MVC</a:t>
            </a:r>
            <a:endParaRPr/>
          </a:p>
        </p:txBody>
      </p:sp>
      <p:sp>
        <p:nvSpPr>
          <p:cNvPr id="353" name="Google Shape;353;p13"/>
          <p:cNvSpPr/>
          <p:nvPr/>
        </p:nvSpPr>
        <p:spPr>
          <a:xfrm rot="-1807630">
            <a:off x="2345780" y="3981852"/>
            <a:ext cx="7231467" cy="923330"/>
          </a:xfrm>
          <a:prstGeom prst="rect">
            <a:avLst/>
          </a:prstGeom>
          <a:solidFill>
            <a:schemeClr val="lt1"/>
          </a:solidFill>
          <a:ln cap="rnd" cmpd="sng" w="1905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5400" cap="none">
                <a:solidFill>
                  <a:schemeClr val="accent1"/>
                </a:solidFill>
                <a:latin typeface="Century Gothic"/>
                <a:ea typeface="Century Gothic"/>
                <a:cs typeface="Century Gothic"/>
                <a:sym typeface="Century Gothic"/>
              </a:rPr>
              <a:t>Let’s see an Example</a:t>
            </a:r>
            <a:endParaRPr b="0" sz="5400" cap="none">
              <a:solidFill>
                <a:schemeClr val="accent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Analysing ASP.NET MVC Application </a:t>
            </a:r>
            <a:endParaRPr/>
          </a:p>
        </p:txBody>
      </p:sp>
      <p:sp>
        <p:nvSpPr>
          <p:cNvPr id="359" name="Google Shape;359;p14"/>
          <p:cNvSpPr/>
          <p:nvPr/>
        </p:nvSpPr>
        <p:spPr>
          <a:xfrm rot="-1807630">
            <a:off x="3514379" y="3150856"/>
            <a:ext cx="4894289" cy="2585323"/>
          </a:xfrm>
          <a:prstGeom prst="rect">
            <a:avLst/>
          </a:prstGeom>
          <a:solidFill>
            <a:schemeClr val="lt1"/>
          </a:solidFill>
          <a:ln cap="rnd" cmpd="sng" w="1905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5400">
                <a:solidFill>
                  <a:schemeClr val="accent1"/>
                </a:solidFill>
                <a:latin typeface="Century Gothic"/>
                <a:ea typeface="Century Gothic"/>
                <a:cs typeface="Century Gothic"/>
                <a:sym typeface="Century Gothic"/>
              </a:rPr>
              <a:t>ASP.NET MVC </a:t>
            </a:r>
            <a:endParaRPr/>
          </a:p>
          <a:p>
            <a:pPr indent="0" lvl="0" marL="0" marR="0" rtl="0" algn="ctr">
              <a:spcBef>
                <a:spcPts val="0"/>
              </a:spcBef>
              <a:spcAft>
                <a:spcPts val="0"/>
              </a:spcAft>
              <a:buNone/>
            </a:pPr>
            <a:r>
              <a:rPr lang="en-IN" sz="5400">
                <a:solidFill>
                  <a:schemeClr val="accent1"/>
                </a:solidFill>
                <a:latin typeface="Century Gothic"/>
                <a:ea typeface="Century Gothic"/>
                <a:cs typeface="Century Gothic"/>
                <a:sym typeface="Century Gothic"/>
              </a:rPr>
              <a:t>Application</a:t>
            </a:r>
            <a:endParaRPr/>
          </a:p>
          <a:p>
            <a:pPr indent="0" lvl="0" marL="0" marR="0" rtl="0" algn="ctr">
              <a:spcBef>
                <a:spcPts val="0"/>
              </a:spcBef>
              <a:spcAft>
                <a:spcPts val="0"/>
              </a:spcAft>
              <a:buNone/>
            </a:pPr>
            <a:r>
              <a:rPr lang="en-IN" sz="5400">
                <a:solidFill>
                  <a:schemeClr val="accent1"/>
                </a:solidFill>
                <a:latin typeface="Century Gothic"/>
                <a:ea typeface="Century Gothic"/>
                <a:cs typeface="Century Gothic"/>
                <a:sym typeface="Century Gothic"/>
              </a:rPr>
              <a:t> Structure</a:t>
            </a:r>
            <a:endParaRPr b="0" sz="5400" cap="none">
              <a:solidFill>
                <a:schemeClr val="accen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Agenda – </a:t>
            </a:r>
            <a:endParaRPr/>
          </a:p>
        </p:txBody>
      </p:sp>
      <p:sp>
        <p:nvSpPr>
          <p:cNvPr id="256" name="Google Shape;256;p2"/>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Why MVC? Comparison between Web Forms and MVC</a:t>
            </a:r>
            <a:endParaRPr/>
          </a:p>
          <a:p>
            <a:pPr indent="-342900" lvl="0" marL="342900" rtl="0" algn="l">
              <a:spcBef>
                <a:spcPts val="1000"/>
              </a:spcBef>
              <a:spcAft>
                <a:spcPts val="0"/>
              </a:spcAft>
              <a:buSzPts val="1440"/>
              <a:buChar char="►"/>
            </a:pPr>
            <a:r>
              <a:rPr lang="en-IN"/>
              <a:t>Introduction of Model – View – Controller</a:t>
            </a:r>
            <a:endParaRPr/>
          </a:p>
          <a:p>
            <a:pPr indent="-342900" lvl="0" marL="342900" rtl="0" algn="l">
              <a:spcBef>
                <a:spcPts val="1000"/>
              </a:spcBef>
              <a:spcAft>
                <a:spcPts val="0"/>
              </a:spcAft>
              <a:buSzPts val="1440"/>
              <a:buChar char="►"/>
            </a:pPr>
            <a:r>
              <a:rPr lang="en-IN"/>
              <a:t>Architecture of ASP.NET MVC</a:t>
            </a:r>
            <a:endParaRPr/>
          </a:p>
          <a:p>
            <a:pPr indent="-342900" lvl="0" marL="342900" rtl="0" algn="l">
              <a:spcBef>
                <a:spcPts val="1000"/>
              </a:spcBef>
              <a:spcAft>
                <a:spcPts val="0"/>
              </a:spcAft>
              <a:buSzPts val="1440"/>
              <a:buChar char="►"/>
            </a:pPr>
            <a:r>
              <a:rPr lang="en-IN"/>
              <a:t>Introduction to Visual Studio and ASP.NET MVC templates</a:t>
            </a:r>
            <a:endParaRPr/>
          </a:p>
          <a:p>
            <a:pPr indent="-342900" lvl="0" marL="342900" rtl="0" algn="l">
              <a:spcBef>
                <a:spcPts val="1000"/>
              </a:spcBef>
              <a:spcAft>
                <a:spcPts val="0"/>
              </a:spcAft>
              <a:buSzPts val="1440"/>
              <a:buChar char="►"/>
            </a:pPr>
            <a:r>
              <a:rPr lang="en-IN"/>
              <a:t>Creating and Analysing the first ASP.NET MVC project</a:t>
            </a:r>
            <a:endParaRPr/>
          </a:p>
          <a:p>
            <a:pPr indent="-342900" lvl="0" marL="342900" rtl="0" algn="l">
              <a:spcBef>
                <a:spcPts val="1000"/>
              </a:spcBef>
              <a:spcAft>
                <a:spcPts val="0"/>
              </a:spcAft>
              <a:buSzPts val="1440"/>
              <a:buChar char="►"/>
            </a:pPr>
            <a:r>
              <a:rPr lang="en-IN"/>
              <a:t>Discussion about assignments for this course</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Why MVC?</a:t>
            </a:r>
            <a:endParaRPr/>
          </a:p>
        </p:txBody>
      </p:sp>
      <p:sp>
        <p:nvSpPr>
          <p:cNvPr id="262" name="Google Shape;262;p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lang="en-IN"/>
              <a:t>It is a software architectural pattern for implementing User Interfaces</a:t>
            </a:r>
            <a:endParaRPr/>
          </a:p>
          <a:p>
            <a:pPr indent="-342900" lvl="0" marL="342900" rtl="0" algn="l">
              <a:spcBef>
                <a:spcPts val="1000"/>
              </a:spcBef>
              <a:spcAft>
                <a:spcPts val="0"/>
              </a:spcAft>
              <a:buSzPts val="1440"/>
              <a:buChar char="►"/>
            </a:pPr>
            <a:r>
              <a:rPr lang="en-IN"/>
              <a:t>MVC is an implementation of </a:t>
            </a:r>
            <a:r>
              <a:rPr b="1" i="1" lang="en-IN" u="sng"/>
              <a:t>Separation of Concerns</a:t>
            </a:r>
            <a:endParaRPr/>
          </a:p>
          <a:p>
            <a:pPr indent="-342900" lvl="0" marL="342900" rtl="0" algn="l">
              <a:spcBef>
                <a:spcPts val="1000"/>
              </a:spcBef>
              <a:spcAft>
                <a:spcPts val="0"/>
              </a:spcAft>
              <a:buSzPts val="1440"/>
              <a:buChar char="►"/>
            </a:pPr>
            <a:r>
              <a:rPr lang="en-IN"/>
              <a:t>Ability to automatically test your applications without extra infrastructure or supporting framework</a:t>
            </a:r>
            <a:endParaRPr/>
          </a:p>
          <a:p>
            <a:pPr indent="-342900" lvl="0" marL="342900" rtl="0" algn="l">
              <a:spcBef>
                <a:spcPts val="1000"/>
              </a:spcBef>
              <a:spcAft>
                <a:spcPts val="0"/>
              </a:spcAft>
              <a:buSzPts val="1440"/>
              <a:buChar char="►"/>
            </a:pPr>
            <a:r>
              <a:rPr lang="en-IN"/>
              <a:t>Greater control over mark-up</a:t>
            </a:r>
            <a:endParaRPr/>
          </a:p>
          <a:p>
            <a:pPr indent="-342900" lvl="0" marL="342900" rtl="0" algn="l">
              <a:spcBef>
                <a:spcPts val="1000"/>
              </a:spcBef>
              <a:spcAft>
                <a:spcPts val="0"/>
              </a:spcAft>
              <a:buSzPts val="1440"/>
              <a:buChar char="►"/>
            </a:pPr>
            <a:r>
              <a:rPr lang="en-IN"/>
              <a:t>It is lightweight, highly testable presentation framework</a:t>
            </a:r>
            <a:endParaRPr/>
          </a:p>
          <a:p>
            <a:pPr indent="-342900" lvl="0" marL="342900" rtl="0" algn="l">
              <a:spcBef>
                <a:spcPts val="1000"/>
              </a:spcBef>
              <a:spcAft>
                <a:spcPts val="0"/>
              </a:spcAft>
              <a:buSzPts val="1440"/>
              <a:buChar char="►"/>
            </a:pPr>
            <a:r>
              <a:rPr lang="en-IN"/>
              <a:t>It is an Extensible and Pluggable framework</a:t>
            </a:r>
            <a:endParaRPr/>
          </a:p>
          <a:p>
            <a:pPr indent="-342900" lvl="0" marL="342900" rtl="0" algn="l">
              <a:spcBef>
                <a:spcPts val="1000"/>
              </a:spcBef>
              <a:spcAft>
                <a:spcPts val="0"/>
              </a:spcAft>
              <a:buSzPts val="1440"/>
              <a:buChar char="►"/>
            </a:pPr>
            <a:r>
              <a:rPr lang="en-IN"/>
              <a:t>Better support for Test-Driven-Development [TDD]</a:t>
            </a:r>
            <a:endParaRPr/>
          </a:p>
          <a:p>
            <a:pPr indent="-342900" lvl="0" marL="342900" rtl="0" algn="l">
              <a:spcBef>
                <a:spcPts val="1000"/>
              </a:spcBef>
              <a:spcAft>
                <a:spcPts val="0"/>
              </a:spcAft>
              <a:buSzPts val="1440"/>
              <a:buChar char="►"/>
            </a:pPr>
            <a:r>
              <a:rPr lang="en-IN"/>
              <a:t>Other reasons over ASP.NET Web Forms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ASP.NET Web Forms Vs ASP.NET MVC</a:t>
            </a:r>
            <a:endParaRPr/>
          </a:p>
        </p:txBody>
      </p:sp>
      <p:sp>
        <p:nvSpPr>
          <p:cNvPr id="268" name="Google Shape;268;p4"/>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ASP.NET Web Form follows traditional event-driven development whereas ASP.NET MVC follows a architectural pattern for implementing UI</a:t>
            </a:r>
            <a:endParaRPr/>
          </a:p>
          <a:p>
            <a:pPr indent="-342900" lvl="0" marL="342900" rtl="0" algn="l">
              <a:spcBef>
                <a:spcPts val="1000"/>
              </a:spcBef>
              <a:spcAft>
                <a:spcPts val="0"/>
              </a:spcAft>
              <a:buSzPts val="1440"/>
              <a:buChar char="►"/>
            </a:pPr>
            <a:r>
              <a:rPr lang="en-IN"/>
              <a:t>ASP.NET Web Form makes uses of Server controls whereas ASP.NET MVC makes uses of HTML helper methods</a:t>
            </a:r>
            <a:endParaRPr/>
          </a:p>
          <a:p>
            <a:pPr indent="-342900" lvl="0" marL="342900" rtl="0" algn="l">
              <a:spcBef>
                <a:spcPts val="1000"/>
              </a:spcBef>
              <a:spcAft>
                <a:spcPts val="0"/>
              </a:spcAft>
              <a:buSzPts val="1440"/>
              <a:buChar char="►"/>
            </a:pPr>
            <a:r>
              <a:rPr lang="en-IN"/>
              <a:t>While using Web Server controls in ASP.NET Web form, we have very less control over the HTML generated by the framework. In MVC we can have a precise control over HTML</a:t>
            </a:r>
            <a:endParaRPr/>
          </a:p>
          <a:p>
            <a:pPr indent="-342900" lvl="0" marL="342900" rtl="0" algn="l">
              <a:spcBef>
                <a:spcPts val="1000"/>
              </a:spcBef>
              <a:spcAft>
                <a:spcPts val="0"/>
              </a:spcAft>
              <a:buSzPts val="1440"/>
              <a:buChar char="►"/>
            </a:pPr>
            <a:r>
              <a:rPr lang="en-IN"/>
              <a:t>ASP.NET Web form has support for ViewState which may degrade the performance of web page rendering. In ASP.NET MVC we don’t‘ have ViewState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ASP.NET Web Forms Vs ASP.NET MVC</a:t>
            </a:r>
            <a:endParaRPr/>
          </a:p>
        </p:txBody>
      </p:sp>
      <p:sp>
        <p:nvSpPr>
          <p:cNvPr id="274" name="Google Shape;274;p5"/>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ASP.NET web form URL includes the name of the file which must be present physically in your application. In ASP.NET MVC, the URL target Controller and its action and it is based on Controller</a:t>
            </a:r>
            <a:endParaRPr/>
          </a:p>
          <a:p>
            <a:pPr indent="-342900" lvl="0" marL="342900" rtl="0" algn="l">
              <a:spcBef>
                <a:spcPts val="1000"/>
              </a:spcBef>
              <a:spcAft>
                <a:spcPts val="0"/>
              </a:spcAft>
              <a:buSzPts val="1440"/>
              <a:buChar char="►"/>
            </a:pPr>
            <a:r>
              <a:rPr lang="en-IN"/>
              <a:t>ASP.NET Web form follows web form syntax. ASP.NET MVC follows </a:t>
            </a:r>
            <a:r>
              <a:rPr b="1" i="1" lang="en-IN" u="sng"/>
              <a:t>RAZOR</a:t>
            </a:r>
            <a:r>
              <a:rPr lang="en-IN"/>
              <a:t> syntax</a:t>
            </a:r>
            <a:endParaRPr/>
          </a:p>
          <a:p>
            <a:pPr indent="-342900" lvl="0" marL="342900" rtl="0" algn="l">
              <a:spcBef>
                <a:spcPts val="1000"/>
              </a:spcBef>
              <a:spcAft>
                <a:spcPts val="0"/>
              </a:spcAft>
              <a:buSzPts val="1440"/>
              <a:buChar char="►"/>
            </a:pPr>
            <a:r>
              <a:rPr lang="en-IN"/>
              <a:t>ASP.NET Web form are having design and the logic tightly coupled with each other. In ASP.NET MVC, the View and Logic are separated from each other.</a:t>
            </a:r>
            <a:endParaRPr/>
          </a:p>
          <a:p>
            <a:pPr indent="-342900" lvl="0" marL="342900" rtl="0" algn="l">
              <a:spcBef>
                <a:spcPts val="1000"/>
              </a:spcBef>
              <a:spcAft>
                <a:spcPts val="0"/>
              </a:spcAft>
              <a:buSzPts val="1440"/>
              <a:buChar char="►"/>
            </a:pPr>
            <a:r>
              <a:rPr lang="en-IN"/>
              <a:t>ASP.NET web forms make use of </a:t>
            </a:r>
            <a:r>
              <a:rPr b="1" i="1" lang="en-IN" u="sng"/>
              <a:t>Master Page</a:t>
            </a:r>
            <a:r>
              <a:rPr lang="en-IN"/>
              <a:t> and ASP.NET MVC makes use of </a:t>
            </a:r>
            <a:r>
              <a:rPr b="1" i="1" lang="en-IN" u="sng"/>
              <a:t>Layout Page</a:t>
            </a:r>
            <a:r>
              <a:rPr lang="en-IN"/>
              <a:t> for common look and feel</a:t>
            </a:r>
            <a:endParaRPr b="1" i="1"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ASP.NET Web Forms Vs ASP.NET MVC</a:t>
            </a:r>
            <a:endParaRPr/>
          </a:p>
        </p:txBody>
      </p:sp>
      <p:sp>
        <p:nvSpPr>
          <p:cNvPr id="280" name="Google Shape;280;p6"/>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ASP.NET web form makes uses of </a:t>
            </a:r>
            <a:r>
              <a:rPr b="1" i="1" lang="en-IN" u="sng"/>
              <a:t>User Controls</a:t>
            </a:r>
            <a:r>
              <a:rPr lang="en-IN"/>
              <a:t> [.ascx] and ASP.NET MVC makes use of </a:t>
            </a:r>
            <a:r>
              <a:rPr b="1" i="1" lang="en-IN" u="sng"/>
              <a:t>partial views</a:t>
            </a:r>
            <a:endParaRPr/>
          </a:p>
          <a:p>
            <a:pPr indent="-342900" lvl="0" marL="342900" rtl="0" algn="l">
              <a:spcBef>
                <a:spcPts val="1000"/>
              </a:spcBef>
              <a:spcAft>
                <a:spcPts val="0"/>
              </a:spcAft>
              <a:buSzPts val="1440"/>
              <a:buChar char="►"/>
            </a:pPr>
            <a:r>
              <a:rPr lang="en-IN"/>
              <a:t>ASP.NET Web forms makes uses of built-in server controls which abstracts the generation of HTML and hence we don’t have a better control over the same. In ASP.NET MVC, we have a full control over HTML and follows all the web standards as required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When to Use Web Form Vs MVC</a:t>
            </a:r>
            <a:endParaRPr/>
          </a:p>
        </p:txBody>
      </p:sp>
      <p:graphicFrame>
        <p:nvGraphicFramePr>
          <p:cNvPr id="286" name="Google Shape;286;p7"/>
          <p:cNvGraphicFramePr/>
          <p:nvPr/>
        </p:nvGraphicFramePr>
        <p:xfrm>
          <a:off x="1154954" y="2783804"/>
          <a:ext cx="3000000" cy="3000000"/>
        </p:xfrm>
        <a:graphic>
          <a:graphicData uri="http://schemas.openxmlformats.org/drawingml/2006/table">
            <a:tbl>
              <a:tblPr bandRow="1" firstRow="1">
                <a:noFill/>
                <a:tableStyleId>{473BEE77-5AB9-4888-948E-E79D4622671F}</a:tableStyleId>
              </a:tblPr>
              <a:tblGrid>
                <a:gridCol w="2650075"/>
                <a:gridCol w="2650075"/>
                <a:gridCol w="2650075"/>
              </a:tblGrid>
              <a:tr h="431650">
                <a:tc>
                  <a:txBody>
                    <a:bodyPr/>
                    <a:lstStyle/>
                    <a:p>
                      <a:pPr indent="0" lvl="0" marL="0" marR="0" rtl="0" algn="ctr">
                        <a:spcBef>
                          <a:spcPts val="0"/>
                        </a:spcBef>
                        <a:spcAft>
                          <a:spcPts val="0"/>
                        </a:spcAft>
                        <a:buNone/>
                      </a:pPr>
                      <a:r>
                        <a:rPr lang="en-IN" sz="1800" u="none" cap="none" strike="noStrike"/>
                        <a:t>Priority</a:t>
                      </a:r>
                      <a:endParaRPr sz="1800" u="none" cap="none" strike="noStrike"/>
                    </a:p>
                  </a:txBody>
                  <a:tcPr marT="45700" marB="45700" marR="91450" marL="91450"/>
                </a:tc>
                <a:tc>
                  <a:txBody>
                    <a:bodyPr/>
                    <a:lstStyle/>
                    <a:p>
                      <a:pPr indent="0" lvl="0" marL="0" marR="0" rtl="0" algn="ctr">
                        <a:spcBef>
                          <a:spcPts val="0"/>
                        </a:spcBef>
                        <a:spcAft>
                          <a:spcPts val="0"/>
                        </a:spcAft>
                        <a:buNone/>
                      </a:pPr>
                      <a:r>
                        <a:rPr lang="en-IN" sz="1800" u="none" cap="none" strike="noStrike"/>
                        <a:t>Web-Forms</a:t>
                      </a:r>
                      <a:endParaRPr sz="1800" u="none" cap="none" strike="noStrike"/>
                    </a:p>
                  </a:txBody>
                  <a:tcPr marT="45700" marB="45700" marR="91450" marL="91450"/>
                </a:tc>
                <a:tc>
                  <a:txBody>
                    <a:bodyPr/>
                    <a:lstStyle/>
                    <a:p>
                      <a:pPr indent="0" lvl="0" marL="0" marR="0" rtl="0" algn="ctr">
                        <a:spcBef>
                          <a:spcPts val="0"/>
                        </a:spcBef>
                        <a:spcAft>
                          <a:spcPts val="0"/>
                        </a:spcAft>
                        <a:buNone/>
                      </a:pPr>
                      <a:r>
                        <a:rPr lang="en-IN" sz="1800" u="none" cap="none" strike="noStrike"/>
                        <a:t>MVC</a:t>
                      </a:r>
                      <a:endParaRPr sz="1800" u="none" cap="none" strike="noStrike"/>
                    </a:p>
                  </a:txBody>
                  <a:tcPr marT="45700" marB="45700" marR="91450" marL="91450"/>
                </a:tc>
              </a:tr>
              <a:tr h="502750">
                <a:tc>
                  <a:txBody>
                    <a:bodyPr/>
                    <a:lstStyle/>
                    <a:p>
                      <a:pPr indent="0" lvl="0" marL="0" marR="0" rtl="0" algn="ctr">
                        <a:spcBef>
                          <a:spcPts val="0"/>
                        </a:spcBef>
                        <a:spcAft>
                          <a:spcPts val="0"/>
                        </a:spcAft>
                        <a:buNone/>
                      </a:pPr>
                      <a:r>
                        <a:rPr lang="en-IN" sz="1800" u="none" cap="none" strike="noStrike"/>
                        <a:t>Control over Markup</a:t>
                      </a:r>
                      <a:endParaRPr sz="1800" u="none" cap="none" strike="noStrike"/>
                    </a:p>
                  </a:txBody>
                  <a:tcPr marT="45700" marB="45700" marR="91450" marL="91450" anchor="ctr"/>
                </a:tc>
                <a:tc>
                  <a:txBody>
                    <a:bodyPr/>
                    <a:lstStyle/>
                    <a:p>
                      <a:pPr indent="0" lvl="0" marL="0" marR="0" rtl="0" algn="ctr">
                        <a:spcBef>
                          <a:spcPts val="0"/>
                        </a:spcBef>
                        <a:spcAft>
                          <a:spcPts val="0"/>
                        </a:spcAft>
                        <a:buNone/>
                      </a:pPr>
                      <a:r>
                        <a:t/>
                      </a:r>
                      <a:endParaRPr b="1" sz="1800" u="none" cap="none" strike="noStrike"/>
                    </a:p>
                  </a:txBody>
                  <a:tcPr marT="45700" marB="45700" marR="91450" marL="91450" anchor="ctr"/>
                </a:tc>
                <a:tc>
                  <a:txBody>
                    <a:bodyPr/>
                    <a:lstStyle/>
                    <a:p>
                      <a:pPr indent="0" lvl="0" marL="0" marR="0" rtl="0" algn="ctr">
                        <a:spcBef>
                          <a:spcPts val="0"/>
                        </a:spcBef>
                        <a:spcAft>
                          <a:spcPts val="0"/>
                        </a:spcAft>
                        <a:buNone/>
                      </a:pPr>
                      <a:r>
                        <a:rPr b="1" lang="en-IN" sz="1800" u="none" cap="none" strike="noStrike"/>
                        <a:t>X</a:t>
                      </a:r>
                      <a:endParaRPr b="1" sz="1800" u="none" cap="none" strike="noStrike"/>
                    </a:p>
                  </a:txBody>
                  <a:tcPr marT="45700" marB="45700" marR="91450" marL="91450" anchor="ctr"/>
                </a:tc>
              </a:tr>
              <a:tr h="411350">
                <a:tc>
                  <a:txBody>
                    <a:bodyPr/>
                    <a:lstStyle/>
                    <a:p>
                      <a:pPr indent="0" lvl="0" marL="0" marR="0" rtl="0" algn="ctr">
                        <a:spcBef>
                          <a:spcPts val="0"/>
                        </a:spcBef>
                        <a:spcAft>
                          <a:spcPts val="0"/>
                        </a:spcAft>
                        <a:buNone/>
                      </a:pPr>
                      <a:r>
                        <a:rPr lang="en-IN" sz="1800" u="none" cap="none" strike="noStrike"/>
                        <a:t>RAD</a:t>
                      </a:r>
                      <a:endParaRPr sz="1800" u="none" cap="none" strike="noStrike"/>
                    </a:p>
                  </a:txBody>
                  <a:tcPr marT="45700" marB="45700" marR="91450" marL="91450" anchor="ctr"/>
                </a:tc>
                <a:tc>
                  <a:txBody>
                    <a:bodyPr/>
                    <a:lstStyle/>
                    <a:p>
                      <a:pPr indent="0" lvl="0" marL="0" marR="0" rtl="0" algn="ctr">
                        <a:spcBef>
                          <a:spcPts val="0"/>
                        </a:spcBef>
                        <a:spcAft>
                          <a:spcPts val="0"/>
                        </a:spcAft>
                        <a:buNone/>
                      </a:pPr>
                      <a:r>
                        <a:rPr b="1" lang="en-IN" sz="1800" u="none" cap="none" strike="noStrike"/>
                        <a:t>X</a:t>
                      </a:r>
                      <a:endParaRPr/>
                    </a:p>
                  </a:txBody>
                  <a:tcPr marT="45700" marB="45700" marR="91450" marL="91450" anchor="ctr"/>
                </a:tc>
                <a:tc>
                  <a:txBody>
                    <a:bodyPr/>
                    <a:lstStyle/>
                    <a:p>
                      <a:pPr indent="0" lvl="0" marL="0" marR="0" rtl="0" algn="ctr">
                        <a:spcBef>
                          <a:spcPts val="0"/>
                        </a:spcBef>
                        <a:spcAft>
                          <a:spcPts val="0"/>
                        </a:spcAft>
                        <a:buNone/>
                      </a:pPr>
                      <a:r>
                        <a:t/>
                      </a:r>
                      <a:endParaRPr b="1" sz="1800" u="none" cap="none" strike="noStrike"/>
                    </a:p>
                  </a:txBody>
                  <a:tcPr marT="45700" marB="45700" marR="91450" marL="91450" anchor="ctr"/>
                </a:tc>
              </a:tr>
              <a:tr h="411350">
                <a:tc>
                  <a:txBody>
                    <a:bodyPr/>
                    <a:lstStyle/>
                    <a:p>
                      <a:pPr indent="0" lvl="0" marL="0" marR="0" rtl="0" algn="ctr">
                        <a:spcBef>
                          <a:spcPts val="0"/>
                        </a:spcBef>
                        <a:spcAft>
                          <a:spcPts val="0"/>
                        </a:spcAft>
                        <a:buNone/>
                      </a:pPr>
                      <a:r>
                        <a:rPr lang="en-IN" sz="1800" u="none" cap="none" strike="noStrike"/>
                        <a:t>Unit Testing</a:t>
                      </a:r>
                      <a:endParaRPr sz="1800" u="none" cap="none" strike="noStrike"/>
                    </a:p>
                  </a:txBody>
                  <a:tcPr marT="45700" marB="45700" marR="91450" marL="91450" anchor="ctr"/>
                </a:tc>
                <a:tc>
                  <a:txBody>
                    <a:bodyPr/>
                    <a:lstStyle/>
                    <a:p>
                      <a:pPr indent="0" lvl="0" marL="0" marR="0" rtl="0" algn="ctr">
                        <a:spcBef>
                          <a:spcPts val="0"/>
                        </a:spcBef>
                        <a:spcAft>
                          <a:spcPts val="0"/>
                        </a:spcAft>
                        <a:buNone/>
                      </a:pPr>
                      <a:r>
                        <a:t/>
                      </a:r>
                      <a:endParaRPr b="1" sz="1800" u="none" cap="none" strike="noStrike"/>
                    </a:p>
                  </a:txBody>
                  <a:tcPr marT="45700" marB="45700" marR="91450" marL="91450" anchor="ctr"/>
                </a:tc>
                <a:tc>
                  <a:txBody>
                    <a:bodyPr/>
                    <a:lstStyle/>
                    <a:p>
                      <a:pPr indent="0" lvl="0" marL="0" marR="0" rtl="0" algn="ctr">
                        <a:spcBef>
                          <a:spcPts val="0"/>
                        </a:spcBef>
                        <a:spcAft>
                          <a:spcPts val="0"/>
                        </a:spcAft>
                        <a:buNone/>
                      </a:pPr>
                      <a:r>
                        <a:rPr b="1" lang="en-IN" sz="1800" u="none" cap="none" strike="noStrike"/>
                        <a:t>X</a:t>
                      </a:r>
                      <a:endParaRPr b="1" sz="1800" u="none" cap="none" strike="noStrike"/>
                    </a:p>
                  </a:txBody>
                  <a:tcPr marT="45700" marB="45700" marR="91450" marL="91450" anchor="ctr"/>
                </a:tc>
              </a:tr>
              <a:tr h="640050">
                <a:tc>
                  <a:txBody>
                    <a:bodyPr/>
                    <a:lstStyle/>
                    <a:p>
                      <a:pPr indent="0" lvl="0" marL="0" marR="0" rtl="0" algn="ctr">
                        <a:spcBef>
                          <a:spcPts val="0"/>
                        </a:spcBef>
                        <a:spcAft>
                          <a:spcPts val="0"/>
                        </a:spcAft>
                        <a:buNone/>
                      </a:pPr>
                      <a:r>
                        <a:rPr lang="en-IN" sz="1800" u="none" cap="none" strike="noStrike"/>
                        <a:t>Familiarity with patterns</a:t>
                      </a:r>
                      <a:endParaRPr sz="1800" u="none" cap="none" strike="noStrike"/>
                    </a:p>
                  </a:txBody>
                  <a:tcPr marT="45700" marB="45700" marR="91450" marL="91450" anchor="ctr"/>
                </a:tc>
                <a:tc>
                  <a:txBody>
                    <a:bodyPr/>
                    <a:lstStyle/>
                    <a:p>
                      <a:pPr indent="0" lvl="0" marL="0" marR="0" rtl="0" algn="ctr">
                        <a:spcBef>
                          <a:spcPts val="0"/>
                        </a:spcBef>
                        <a:spcAft>
                          <a:spcPts val="0"/>
                        </a:spcAft>
                        <a:buNone/>
                      </a:pPr>
                      <a:r>
                        <a:t/>
                      </a:r>
                      <a:endParaRPr b="1" sz="1800" u="none" cap="none" strike="noStrike"/>
                    </a:p>
                  </a:txBody>
                  <a:tcPr marT="45700" marB="45700" marR="91450" marL="91450" anchor="ctr"/>
                </a:tc>
                <a:tc>
                  <a:txBody>
                    <a:bodyPr/>
                    <a:lstStyle/>
                    <a:p>
                      <a:pPr indent="0" lvl="0" marL="0" marR="0" rtl="0" algn="ctr">
                        <a:spcBef>
                          <a:spcPts val="0"/>
                        </a:spcBef>
                        <a:spcAft>
                          <a:spcPts val="0"/>
                        </a:spcAft>
                        <a:buNone/>
                      </a:pPr>
                      <a:r>
                        <a:rPr b="1" lang="en-IN" sz="1800" u="none" cap="none" strike="noStrike"/>
                        <a:t>X</a:t>
                      </a:r>
                      <a:endParaRPr b="1" sz="1800" u="none" cap="none" strike="noStrike"/>
                    </a:p>
                  </a:txBody>
                  <a:tcPr marT="45700" marB="45700" marR="91450" marL="9145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Introduction to Model-View-Controller</a:t>
            </a:r>
            <a:endParaRPr/>
          </a:p>
        </p:txBody>
      </p:sp>
      <p:pic>
        <p:nvPicPr>
          <p:cNvPr id="292" name="Google Shape;292;p8"/>
          <p:cNvPicPr preferRelativeResize="0"/>
          <p:nvPr>
            <p:ph idx="1" type="body"/>
          </p:nvPr>
        </p:nvPicPr>
        <p:blipFill rotWithShape="1">
          <a:blip r:embed="rId3">
            <a:alphaModFix/>
          </a:blip>
          <a:srcRect b="0" l="0" r="0" t="0"/>
          <a:stretch/>
        </p:blipFill>
        <p:spPr>
          <a:xfrm>
            <a:off x="3876541" y="2425308"/>
            <a:ext cx="4661671" cy="39346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Introduction to Model-View-Controller</a:t>
            </a:r>
            <a:endParaRPr/>
          </a:p>
        </p:txBody>
      </p:sp>
      <p:sp>
        <p:nvSpPr>
          <p:cNvPr id="298" name="Google Shape;298;p9"/>
          <p:cNvSpPr/>
          <p:nvPr/>
        </p:nvSpPr>
        <p:spPr>
          <a:xfrm>
            <a:off x="2111509" y="2315902"/>
            <a:ext cx="8134350" cy="790575"/>
          </a:xfrm>
          <a:prstGeom prst="roundRect">
            <a:avLst>
              <a:gd fmla="val 4167" name="adj"/>
            </a:avLst>
          </a:prstGeom>
          <a:gradFill>
            <a:gsLst>
              <a:gs pos="0">
                <a:srgbClr val="F0F1E1"/>
              </a:gs>
              <a:gs pos="100000">
                <a:srgbClr val="D5D69C"/>
              </a:gs>
            </a:gsLst>
            <a:lin ang="2700000" scaled="0"/>
          </a:gradFill>
          <a:ln cap="flat" cmpd="sng" w="9525">
            <a:solidFill>
              <a:srgbClr val="808080"/>
            </a:solidFill>
            <a:prstDash val="solid"/>
            <a:round/>
            <a:headEnd len="sm" w="sm" type="none"/>
            <a:tailEnd len="sm" w="sm" type="none"/>
          </a:ln>
        </p:spPr>
        <p:txBody>
          <a:bodyPr anchorCtr="0" anchor="ctr" bIns="45700" lIns="274300" spcFirstLastPara="1" rIns="91425" wrap="square" tIns="0">
            <a:noAutofit/>
          </a:bodyPr>
          <a:lstStyle/>
          <a:p>
            <a:pPr indent="0" lvl="0" marL="0" marR="0" rtl="0" algn="l">
              <a:lnSpc>
                <a:spcPct val="140000"/>
              </a:lnSpc>
              <a:spcBef>
                <a:spcPts val="0"/>
              </a:spcBef>
              <a:spcAft>
                <a:spcPts val="0"/>
              </a:spcAft>
              <a:buNone/>
            </a:pPr>
            <a:r>
              <a:rPr b="1" i="0" lang="en-IN" sz="1400" u="none" cap="none" strike="noStrike">
                <a:solidFill>
                  <a:schemeClr val="dk1"/>
                </a:solidFill>
                <a:latin typeface="Verdana"/>
                <a:ea typeface="Verdana"/>
                <a:cs typeface="Verdana"/>
                <a:sym typeface="Verdana"/>
              </a:rPr>
              <a:t>The ASP.NET MVC framework is a lightweight, highly testable presentation framework that is integrated with the existing ASP.NET features </a:t>
            </a:r>
            <a:endParaRPr/>
          </a:p>
        </p:txBody>
      </p:sp>
      <p:sp>
        <p:nvSpPr>
          <p:cNvPr id="299" name="Google Shape;299;p9"/>
          <p:cNvSpPr txBox="1"/>
          <p:nvPr/>
        </p:nvSpPr>
        <p:spPr>
          <a:xfrm>
            <a:off x="2768734" y="3099448"/>
            <a:ext cx="68199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600" u="none" cap="none" strike="noStrike">
                <a:solidFill>
                  <a:schemeClr val="dk1"/>
                </a:solidFill>
                <a:latin typeface="Verdana"/>
                <a:ea typeface="Verdana"/>
                <a:cs typeface="Verdana"/>
                <a:sym typeface="Verdana"/>
              </a:rPr>
              <a:t>The MVC framework includes the following components:</a:t>
            </a:r>
            <a:endParaRPr/>
          </a:p>
        </p:txBody>
      </p:sp>
      <p:sp>
        <p:nvSpPr>
          <p:cNvPr id="300" name="Google Shape;300;p9"/>
          <p:cNvSpPr/>
          <p:nvPr/>
        </p:nvSpPr>
        <p:spPr>
          <a:xfrm>
            <a:off x="2111509" y="4358142"/>
            <a:ext cx="2505075" cy="2403475"/>
          </a:xfrm>
          <a:prstGeom prst="roundRect">
            <a:avLst>
              <a:gd fmla="val 4167" name="adj"/>
            </a:avLst>
          </a:prstGeom>
          <a:gradFill>
            <a:gsLst>
              <a:gs pos="0">
                <a:srgbClr val="EEEFD7"/>
              </a:gs>
              <a:gs pos="100000">
                <a:srgbClr val="D5D69C"/>
              </a:gs>
            </a:gsLst>
            <a:lin ang="2700000" scaled="0"/>
          </a:gradFill>
          <a:ln cap="flat" cmpd="sng" w="9525">
            <a:solidFill>
              <a:srgbClr val="4D4D4D"/>
            </a:solidFill>
            <a:prstDash val="solid"/>
            <a:round/>
            <a:headEnd len="sm" w="sm" type="none"/>
            <a:tailEnd len="sm" w="sm" type="none"/>
          </a:ln>
          <a:effectLst>
            <a:outerShdw rotWithShape="0" algn="ctr" dir="2700000" dist="35921">
              <a:srgbClr val="AFAFAF"/>
            </a:outerShdw>
          </a:effectLst>
        </p:spPr>
        <p:txBody>
          <a:bodyPr anchorCtr="0" anchor="t" bIns="91425" lIns="91425" spcFirstLastPara="1" rIns="91425" wrap="square" tIns="91425">
            <a:noAutofit/>
          </a:bodyPr>
          <a:lstStyle/>
          <a:p>
            <a:pPr indent="0" lvl="0" marL="0" marR="0" rtl="0" algn="l">
              <a:lnSpc>
                <a:spcPct val="110000"/>
              </a:lnSpc>
              <a:spcBef>
                <a:spcPts val="0"/>
              </a:spcBef>
              <a:spcAft>
                <a:spcPts val="0"/>
              </a:spcAft>
              <a:buNone/>
            </a:pPr>
            <a:r>
              <a:rPr b="1" i="0" lang="en-IN" sz="1600" u="none" cap="none" strike="noStrike">
                <a:solidFill>
                  <a:schemeClr val="dk1"/>
                </a:solidFill>
                <a:latin typeface="Verdana"/>
                <a:ea typeface="Verdana"/>
                <a:cs typeface="Verdana"/>
                <a:sym typeface="Verdana"/>
              </a:rPr>
              <a:t>Models</a:t>
            </a:r>
            <a:endParaRPr/>
          </a:p>
          <a:p>
            <a:pPr indent="0" lvl="0" marL="0" marR="0" rtl="0" algn="l">
              <a:lnSpc>
                <a:spcPct val="110000"/>
              </a:lnSpc>
              <a:spcBef>
                <a:spcPts val="640"/>
              </a:spcBef>
              <a:spcAft>
                <a:spcPts val="0"/>
              </a:spcAft>
              <a:buNone/>
            </a:pPr>
            <a:r>
              <a:rPr b="0" i="0" lang="en-IN" sz="1600" u="none" cap="none" strike="noStrike">
                <a:solidFill>
                  <a:schemeClr val="dk1"/>
                </a:solidFill>
                <a:latin typeface="Verdana"/>
                <a:ea typeface="Verdana"/>
                <a:cs typeface="Verdana"/>
                <a:sym typeface="Verdana"/>
              </a:rPr>
              <a:t>Model objects are the parts of the application that implement the logic for the application's data domain</a:t>
            </a:r>
            <a:endParaRPr/>
          </a:p>
        </p:txBody>
      </p:sp>
      <p:pic>
        <p:nvPicPr>
          <p:cNvPr descr="Flowchart" id="301" name="Google Shape;301;p9"/>
          <p:cNvPicPr preferRelativeResize="0"/>
          <p:nvPr/>
        </p:nvPicPr>
        <p:blipFill rotWithShape="1">
          <a:blip r:embed="rId3">
            <a:alphaModFix/>
          </a:blip>
          <a:srcRect b="0" l="0" r="0" t="0"/>
          <a:stretch/>
        </p:blipFill>
        <p:spPr>
          <a:xfrm>
            <a:off x="3017971" y="3456892"/>
            <a:ext cx="723900" cy="857536"/>
          </a:xfrm>
          <a:prstGeom prst="rect">
            <a:avLst/>
          </a:prstGeom>
          <a:noFill/>
          <a:ln>
            <a:noFill/>
          </a:ln>
        </p:spPr>
      </p:pic>
      <p:sp>
        <p:nvSpPr>
          <p:cNvPr id="302" name="Google Shape;302;p9"/>
          <p:cNvSpPr/>
          <p:nvPr/>
        </p:nvSpPr>
        <p:spPr>
          <a:xfrm>
            <a:off x="4906302" y="4359730"/>
            <a:ext cx="2403475" cy="2401887"/>
          </a:xfrm>
          <a:prstGeom prst="roundRect">
            <a:avLst>
              <a:gd fmla="val 4167" name="adj"/>
            </a:avLst>
          </a:prstGeom>
          <a:gradFill>
            <a:gsLst>
              <a:gs pos="0">
                <a:srgbClr val="EEEFD7"/>
              </a:gs>
              <a:gs pos="100000">
                <a:srgbClr val="D5D69C"/>
              </a:gs>
            </a:gsLst>
            <a:lin ang="2700000" scaled="0"/>
          </a:gradFill>
          <a:ln cap="flat" cmpd="sng" w="9525">
            <a:solidFill>
              <a:srgbClr val="4D4D4D"/>
            </a:solidFill>
            <a:prstDash val="solid"/>
            <a:round/>
            <a:headEnd len="sm" w="sm" type="none"/>
            <a:tailEnd len="sm" w="sm" type="none"/>
          </a:ln>
          <a:effectLst>
            <a:outerShdw rotWithShape="0" algn="ctr" dir="2700000" dist="35921">
              <a:srgbClr val="AFAFAF"/>
            </a:outerShdw>
          </a:effectLst>
        </p:spPr>
        <p:txBody>
          <a:bodyPr anchorCtr="0" anchor="t" bIns="91425" lIns="91425" spcFirstLastPara="1" rIns="91425" wrap="square" tIns="91425">
            <a:noAutofit/>
          </a:bodyPr>
          <a:lstStyle/>
          <a:p>
            <a:pPr indent="0" lvl="0" marL="0" marR="0" rtl="0" algn="l">
              <a:lnSpc>
                <a:spcPct val="110000"/>
              </a:lnSpc>
              <a:spcBef>
                <a:spcPts val="0"/>
              </a:spcBef>
              <a:spcAft>
                <a:spcPts val="0"/>
              </a:spcAft>
              <a:buNone/>
            </a:pPr>
            <a:r>
              <a:rPr b="1" i="0" lang="en-IN" sz="1600" u="none" cap="none" strike="noStrike">
                <a:solidFill>
                  <a:schemeClr val="dk1"/>
                </a:solidFill>
                <a:latin typeface="Verdana"/>
                <a:ea typeface="Verdana"/>
                <a:cs typeface="Verdana"/>
                <a:sym typeface="Verdana"/>
              </a:rPr>
              <a:t>Views</a:t>
            </a:r>
            <a:endParaRPr b="1" i="0" sz="1400" u="none" cap="none" strike="noStrike">
              <a:solidFill>
                <a:schemeClr val="dk1"/>
              </a:solidFill>
              <a:latin typeface="Verdana"/>
              <a:ea typeface="Verdana"/>
              <a:cs typeface="Verdana"/>
              <a:sym typeface="Verdana"/>
            </a:endParaRPr>
          </a:p>
          <a:p>
            <a:pPr indent="0" lvl="0" marL="0" marR="0" rtl="0" algn="l">
              <a:lnSpc>
                <a:spcPct val="110000"/>
              </a:lnSpc>
              <a:spcBef>
                <a:spcPts val="640"/>
              </a:spcBef>
              <a:spcAft>
                <a:spcPts val="0"/>
              </a:spcAft>
              <a:buNone/>
            </a:pPr>
            <a:r>
              <a:rPr b="0" i="0" lang="en-IN" sz="1600" u="none" cap="none" strike="noStrike">
                <a:solidFill>
                  <a:schemeClr val="dk1"/>
                </a:solidFill>
                <a:latin typeface="Verdana"/>
                <a:ea typeface="Verdana"/>
                <a:cs typeface="Verdana"/>
                <a:sym typeface="Verdana"/>
              </a:rPr>
              <a:t>Views are the components that display the application's user interface (UI)</a:t>
            </a:r>
            <a:endParaRPr/>
          </a:p>
        </p:txBody>
      </p:sp>
      <p:pic>
        <p:nvPicPr>
          <p:cNvPr descr="Search" id="303" name="Google Shape;303;p9"/>
          <p:cNvPicPr preferRelativeResize="0"/>
          <p:nvPr/>
        </p:nvPicPr>
        <p:blipFill rotWithShape="1">
          <a:blip r:embed="rId4">
            <a:alphaModFix/>
          </a:blip>
          <a:srcRect b="0" l="0" r="0" t="0"/>
          <a:stretch/>
        </p:blipFill>
        <p:spPr>
          <a:xfrm>
            <a:off x="5877059" y="3563253"/>
            <a:ext cx="525462" cy="751175"/>
          </a:xfrm>
          <a:prstGeom prst="rect">
            <a:avLst/>
          </a:prstGeom>
          <a:noFill/>
          <a:ln>
            <a:noFill/>
          </a:ln>
        </p:spPr>
      </p:pic>
      <p:sp>
        <p:nvSpPr>
          <p:cNvPr id="304" name="Google Shape;304;p9"/>
          <p:cNvSpPr/>
          <p:nvPr/>
        </p:nvSpPr>
        <p:spPr>
          <a:xfrm>
            <a:off x="7599495" y="4359729"/>
            <a:ext cx="2406650" cy="2401888"/>
          </a:xfrm>
          <a:prstGeom prst="roundRect">
            <a:avLst>
              <a:gd fmla="val 4167" name="adj"/>
            </a:avLst>
          </a:prstGeom>
          <a:gradFill>
            <a:gsLst>
              <a:gs pos="0">
                <a:srgbClr val="FFFF00"/>
              </a:gs>
              <a:gs pos="100000">
                <a:srgbClr val="D5D69C"/>
              </a:gs>
            </a:gsLst>
            <a:lin ang="2700000" scaled="0"/>
          </a:gradFill>
          <a:ln cap="flat" cmpd="sng" w="9525">
            <a:solidFill>
              <a:srgbClr val="4D4D4D"/>
            </a:solidFill>
            <a:prstDash val="solid"/>
            <a:round/>
            <a:headEnd len="sm" w="sm" type="none"/>
            <a:tailEnd len="sm" w="sm" type="none"/>
          </a:ln>
          <a:effectLst>
            <a:outerShdw rotWithShape="0" algn="ctr" dir="2700000" dist="35921">
              <a:srgbClr val="AFAFAF"/>
            </a:outerShdw>
          </a:effectLst>
        </p:spPr>
        <p:txBody>
          <a:bodyPr anchorCtr="0" anchor="t" bIns="91425" lIns="91425" spcFirstLastPara="1" rIns="91425" wrap="square" tIns="91425">
            <a:noAutofit/>
          </a:bodyPr>
          <a:lstStyle/>
          <a:p>
            <a:pPr indent="0" lvl="0" marL="0" marR="0" rtl="0" algn="l">
              <a:lnSpc>
                <a:spcPct val="105000"/>
              </a:lnSpc>
              <a:spcBef>
                <a:spcPts val="0"/>
              </a:spcBef>
              <a:spcAft>
                <a:spcPts val="0"/>
              </a:spcAft>
              <a:buNone/>
            </a:pPr>
            <a:r>
              <a:rPr b="1" i="0" lang="en-IN" sz="1600" u="none" cap="none" strike="noStrike">
                <a:solidFill>
                  <a:schemeClr val="dk1"/>
                </a:solidFill>
                <a:latin typeface="Verdana"/>
                <a:ea typeface="Verdana"/>
                <a:cs typeface="Verdana"/>
                <a:sym typeface="Verdana"/>
              </a:rPr>
              <a:t>Controllers</a:t>
            </a:r>
            <a:endParaRPr/>
          </a:p>
          <a:p>
            <a:pPr indent="0" lvl="0" marL="0" marR="0" rtl="0" algn="l">
              <a:lnSpc>
                <a:spcPct val="105000"/>
              </a:lnSpc>
              <a:spcBef>
                <a:spcPts val="640"/>
              </a:spcBef>
              <a:spcAft>
                <a:spcPts val="0"/>
              </a:spcAft>
              <a:buNone/>
            </a:pPr>
            <a:r>
              <a:rPr b="0" i="0" lang="en-IN" sz="1600" u="none" cap="none" strike="noStrike">
                <a:solidFill>
                  <a:schemeClr val="dk1"/>
                </a:solidFill>
                <a:latin typeface="Verdana"/>
                <a:ea typeface="Verdana"/>
                <a:cs typeface="Verdana"/>
                <a:sym typeface="Verdana"/>
              </a:rPr>
              <a:t>Controllers are the components that handle user interaction, work with the model, and select a view to render the UI</a:t>
            </a:r>
            <a:endParaRPr/>
          </a:p>
        </p:txBody>
      </p:sp>
      <p:pic>
        <p:nvPicPr>
          <p:cNvPr descr="Components" id="305" name="Google Shape;305;p9"/>
          <p:cNvPicPr preferRelativeResize="0"/>
          <p:nvPr/>
        </p:nvPicPr>
        <p:blipFill rotWithShape="1">
          <a:blip r:embed="rId5">
            <a:alphaModFix/>
          </a:blip>
          <a:srcRect b="0" l="0" r="0" t="0"/>
          <a:stretch/>
        </p:blipFill>
        <p:spPr>
          <a:xfrm>
            <a:off x="8028121" y="3602941"/>
            <a:ext cx="996950" cy="7114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2014-11-23T17:00:17Z</dcterms:created>
  <dc:creator>Pravinkumar Dabade</dc:creator>
</cp:coreProperties>
</file>