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ASP.NET MVC – jQuery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 AJAX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jQuery allows Ajax requests to be made from a page – </a:t>
            </a:r>
          </a:p>
          <a:p>
            <a:pPr lvl="1"/>
            <a:r>
              <a:rPr lang="en-IN" dirty="0" smtClean="0"/>
              <a:t>Allows parts of a page to be updated.</a:t>
            </a:r>
          </a:p>
          <a:p>
            <a:pPr lvl="1"/>
            <a:r>
              <a:rPr lang="en-IN" dirty="0" smtClean="0"/>
              <a:t>Cross-Browser support.</a:t>
            </a:r>
          </a:p>
          <a:p>
            <a:pPr lvl="1"/>
            <a:r>
              <a:rPr lang="en-IN" dirty="0" smtClean="0"/>
              <a:t>Simple API.</a:t>
            </a:r>
          </a:p>
          <a:p>
            <a:pPr lvl="1"/>
            <a:r>
              <a:rPr lang="en-IN" dirty="0" smtClean="0"/>
              <a:t>GET and POST support.</a:t>
            </a:r>
          </a:p>
          <a:p>
            <a:pPr lvl="1"/>
            <a:r>
              <a:rPr lang="en-IN" dirty="0" smtClean="0"/>
              <a:t>Load JSON, XML, HTML or even scripts.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AJAX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103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ajax</a:t>
            </a:r>
            <a:r>
              <a:rPr lang="en-IN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function provides extra control over making Ajax calls to a server.</a:t>
            </a:r>
          </a:p>
          <a:p>
            <a:r>
              <a:rPr lang="en-IN" dirty="0" smtClean="0"/>
              <a:t>Configure using JSON properties – </a:t>
            </a:r>
          </a:p>
          <a:p>
            <a:pPr lvl="1"/>
            <a:r>
              <a:rPr lang="en-IN" dirty="0" smtClean="0"/>
              <a:t>contentType – JSON/XML</a:t>
            </a:r>
          </a:p>
          <a:p>
            <a:pPr lvl="1"/>
            <a:r>
              <a:rPr lang="en-IN" dirty="0" smtClean="0"/>
              <a:t>data – the data which you are passing.</a:t>
            </a:r>
          </a:p>
          <a:p>
            <a:pPr lvl="1"/>
            <a:r>
              <a:rPr lang="en-IN" dirty="0" smtClean="0"/>
              <a:t>dataType – what is the type of data you are getting back.</a:t>
            </a:r>
          </a:p>
          <a:p>
            <a:pPr lvl="1"/>
            <a:r>
              <a:rPr lang="en-IN" dirty="0" smtClean="0"/>
              <a:t>error – call back hook-up to error if there is any.</a:t>
            </a:r>
          </a:p>
          <a:p>
            <a:pPr lvl="1"/>
            <a:r>
              <a:rPr lang="en-IN" dirty="0" smtClean="0"/>
              <a:t>done - </a:t>
            </a:r>
            <a:endParaRPr lang="en-IN" dirty="0" smtClean="0"/>
          </a:p>
          <a:p>
            <a:pPr lvl="1"/>
            <a:r>
              <a:rPr lang="en-IN" dirty="0" smtClean="0"/>
              <a:t>type (GET/POST)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ajax</a:t>
            </a:r>
            <a:r>
              <a:rPr lang="en-IN" dirty="0" smtClean="0"/>
              <a:t>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2126"/>
            <a:ext cx="8825659" cy="4545874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ajax</a:t>
            </a:r>
            <a:r>
              <a:rPr lang="en-IN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function is configured by assigning values to JSON properties – 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$.</a:t>
            </a:r>
            <a:r>
              <a:rPr lang="en-IN" dirty="0" err="1" smtClean="0">
                <a:solidFill>
                  <a:srgbClr val="002060"/>
                </a:solidFill>
              </a:rPr>
              <a:t>ajax</a:t>
            </a:r>
            <a:r>
              <a:rPr lang="en-IN" dirty="0" smtClean="0">
                <a:solidFill>
                  <a:srgbClr val="002060"/>
                </a:solidFill>
              </a:rPr>
              <a:t>({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</a:t>
            </a:r>
            <a:r>
              <a:rPr lang="en-IN" dirty="0" err="1" smtClean="0">
                <a:solidFill>
                  <a:srgbClr val="002060"/>
                </a:solidFill>
              </a:rPr>
              <a:t>url</a:t>
            </a:r>
            <a:r>
              <a:rPr lang="en-IN" dirty="0" smtClean="0">
                <a:solidFill>
                  <a:srgbClr val="002060"/>
                </a:solidFill>
              </a:rPr>
              <a:t>: ‘../EmployeeService.svc/</a:t>
            </a:r>
            <a:r>
              <a:rPr lang="en-IN" dirty="0" err="1" smtClean="0">
                <a:solidFill>
                  <a:srgbClr val="002060"/>
                </a:solidFill>
              </a:rPr>
              <a:t>InsertEmployees</a:t>
            </a:r>
            <a:r>
              <a:rPr lang="en-IN" dirty="0" smtClean="0">
                <a:solidFill>
                  <a:srgbClr val="002060"/>
                </a:solidFill>
              </a:rPr>
              <a:t>’,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   data: customer,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dataType: ‘</a:t>
            </a:r>
            <a:r>
              <a:rPr lang="en-IN" dirty="0" err="1" smtClean="0">
                <a:solidFill>
                  <a:srgbClr val="002060"/>
                </a:solidFill>
              </a:rPr>
              <a:t>json</a:t>
            </a:r>
            <a:r>
              <a:rPr lang="en-IN" dirty="0" smtClean="0">
                <a:solidFill>
                  <a:srgbClr val="002060"/>
                </a:solidFill>
              </a:rPr>
              <a:t>’,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done: function (data, status, </a:t>
            </a:r>
            <a:r>
              <a:rPr lang="en-IN" dirty="0" err="1" smtClean="0">
                <a:solidFill>
                  <a:srgbClr val="002060"/>
                </a:solidFill>
              </a:rPr>
              <a:t>xhr</a:t>
            </a:r>
            <a:r>
              <a:rPr lang="en-IN" dirty="0" smtClean="0">
                <a:solidFill>
                  <a:srgbClr val="002060"/>
                </a:solidFill>
              </a:rPr>
              <a:t>) {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		alert(‘Insert Status - ’ + </a:t>
            </a:r>
            <a:r>
              <a:rPr lang="en-IN" dirty="0" err="1" smtClean="0">
                <a:solidFill>
                  <a:srgbClr val="002060"/>
                </a:solidFill>
              </a:rPr>
              <a:t>data.d.Status</a:t>
            </a:r>
            <a:r>
              <a:rPr lang="en-IN" dirty="0" smtClean="0">
                <a:solidFill>
                  <a:srgbClr val="002060"/>
                </a:solidFill>
              </a:rPr>
              <a:t> + ‘\n’ + </a:t>
            </a:r>
            <a:r>
              <a:rPr lang="en-IN" dirty="0" err="1" smtClean="0">
                <a:solidFill>
                  <a:srgbClr val="002060"/>
                </a:solidFill>
              </a:rPr>
              <a:t>data.d.Message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},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fail: function (</a:t>
            </a:r>
            <a:r>
              <a:rPr lang="en-IN" dirty="0" err="1" smtClean="0">
                <a:solidFill>
                  <a:srgbClr val="002060"/>
                </a:solidFill>
              </a:rPr>
              <a:t>xhr</a:t>
            </a:r>
            <a:r>
              <a:rPr lang="en-IN" dirty="0" smtClean="0">
                <a:solidFill>
                  <a:srgbClr val="002060"/>
                </a:solidFill>
              </a:rPr>
              <a:t>, status, error) {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		alert(‘Error - ’ + status);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	}</a:t>
            </a:r>
          </a:p>
          <a:p>
            <a:pPr lvl="1">
              <a:buNone/>
            </a:pPr>
            <a:r>
              <a:rPr lang="en-IN" dirty="0" smtClean="0">
                <a:solidFill>
                  <a:srgbClr val="002060"/>
                </a:solidFill>
              </a:rPr>
              <a:t>});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AJAX?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49551"/>
          </a:xfrm>
        </p:spPr>
        <p:txBody>
          <a:bodyPr/>
          <a:lstStyle/>
          <a:p>
            <a:r>
              <a:rPr lang="en-IN" dirty="0" smtClean="0"/>
              <a:t>AJAX  - Asynchronous JavaScript and XML</a:t>
            </a:r>
          </a:p>
          <a:p>
            <a:r>
              <a:rPr lang="en-IN" dirty="0" smtClean="0"/>
              <a:t>Using AJAX, you can – </a:t>
            </a:r>
          </a:p>
          <a:p>
            <a:pPr lvl="1"/>
            <a:r>
              <a:rPr lang="en-IN" dirty="0" smtClean="0"/>
              <a:t>Load data from server asynchronously</a:t>
            </a:r>
          </a:p>
          <a:p>
            <a:pPr lvl="1"/>
            <a:r>
              <a:rPr lang="en-IN" dirty="0" smtClean="0"/>
              <a:t>Update part of the page without full post back – also known as Partial Page Updates</a:t>
            </a:r>
          </a:p>
          <a:p>
            <a:r>
              <a:rPr lang="en-IN" dirty="0" smtClean="0"/>
              <a:t>AJAX offers several advantages like – </a:t>
            </a:r>
          </a:p>
          <a:p>
            <a:pPr lvl="1"/>
            <a:r>
              <a:rPr lang="en-IN" dirty="0" smtClean="0"/>
              <a:t>Non-blocking calls to server</a:t>
            </a:r>
          </a:p>
          <a:p>
            <a:pPr lvl="1"/>
            <a:r>
              <a:rPr lang="en-IN" dirty="0" smtClean="0"/>
              <a:t>Responsive UI</a:t>
            </a:r>
          </a:p>
          <a:p>
            <a:pPr lvl="1"/>
            <a:r>
              <a:rPr lang="en-IN" dirty="0" smtClean="0"/>
              <a:t>Reduced network traffic with performance</a:t>
            </a:r>
          </a:p>
          <a:p>
            <a:pPr lvl="1"/>
            <a:r>
              <a:rPr lang="en-IN" dirty="0" smtClean="0"/>
              <a:t>Non-flickering screens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and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19414"/>
          </a:xfrm>
        </p:spPr>
        <p:txBody>
          <a:bodyPr/>
          <a:lstStyle/>
          <a:p>
            <a:r>
              <a:rPr lang="en-IN" dirty="0" smtClean="0"/>
              <a:t>ASP.NET MVC offers number of AJAX functionalities by providing AJAX helper methods – </a:t>
            </a:r>
          </a:p>
          <a:p>
            <a:pPr lvl="1"/>
            <a:r>
              <a:rPr lang="en-IN" dirty="0" smtClean="0"/>
              <a:t>AJAX enabled links which works with action and controller. For example – </a:t>
            </a:r>
          </a:p>
          <a:p>
            <a:pPr lvl="1"/>
            <a:endParaRPr lang="en-IN" dirty="0"/>
          </a:p>
        </p:txBody>
      </p:sp>
      <p:pic>
        <p:nvPicPr>
          <p:cNvPr id="1027" name="Picture 3" descr="F:\MVC5\PPT\Images\ajaxactionl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3973150"/>
            <a:ext cx="8164286" cy="2114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Search engine like Google, Bing can not index Ajax pages</a:t>
            </a:r>
          </a:p>
          <a:p>
            <a:r>
              <a:rPr lang="en-IN" dirty="0" smtClean="0"/>
              <a:t>You can not Bookmark AJAX pages</a:t>
            </a:r>
          </a:p>
          <a:p>
            <a:r>
              <a:rPr lang="en-IN" dirty="0" smtClean="0"/>
              <a:t>AJAX relies on JavaScript. If JavaScript is disabled, AJAX functionality will not work</a:t>
            </a:r>
          </a:p>
          <a:p>
            <a:r>
              <a:rPr lang="en-IN" dirty="0" smtClean="0"/>
              <a:t>AJAX code is hard to debug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Options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391712"/>
          <a:ext cx="1137774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331"/>
                <a:gridCol w="839941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Url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 request for a resource using URL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Confirm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Displays confirmation dialog box. On click of OK, the AJAX</a:t>
                      </a:r>
                      <a:r>
                        <a:rPr lang="en-IN" sz="1600" baseline="0" dirty="0" smtClean="0"/>
                        <a:t> call execute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OnBegin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 user defined JavaScript function is</a:t>
                      </a:r>
                      <a:r>
                        <a:rPr lang="en-IN" sz="1600" baseline="0" dirty="0" smtClean="0"/>
                        <a:t> called at the beginning of AJAX request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OnComplete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 user defined JavaScript function is</a:t>
                      </a:r>
                      <a:r>
                        <a:rPr lang="en-IN" sz="1600" baseline="0" dirty="0" smtClean="0"/>
                        <a:t> called at the end of AJAX request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OnSuccess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 user defined JavaScript function is</a:t>
                      </a:r>
                      <a:r>
                        <a:rPr lang="en-IN" sz="1600" baseline="0" dirty="0" smtClean="0"/>
                        <a:t> called when AJAX request is successful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OnFailure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 user defined JavaScript function is</a:t>
                      </a:r>
                      <a:r>
                        <a:rPr lang="en-IN" sz="1600" baseline="0" dirty="0" smtClean="0"/>
                        <a:t> called when AJAX request is failed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LoadingElementID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Specifies an ID of the control which displays progress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LoadingElementDuration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Time in milliseconds which controls</a:t>
                      </a:r>
                      <a:r>
                        <a:rPr lang="en-IN" sz="1600" baseline="0" dirty="0" smtClean="0"/>
                        <a:t> the progress of animation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UpdateTargetID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 control ID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dirty="0" smtClean="0"/>
                        <a:t>to be updated with HTML returned</a:t>
                      </a:r>
                      <a:r>
                        <a:rPr lang="en-IN" sz="1600" baseline="0" dirty="0" smtClean="0"/>
                        <a:t> by an Action Method</a:t>
                      </a:r>
                      <a:endParaRPr lang="en-I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InsertionMode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/>
                        <a:t>InsertAfter</a:t>
                      </a:r>
                      <a:r>
                        <a:rPr lang="en-IN" sz="1600" dirty="0" smtClean="0"/>
                        <a:t>, </a:t>
                      </a:r>
                      <a:r>
                        <a:rPr lang="en-IN" sz="1600" dirty="0" err="1" smtClean="0"/>
                        <a:t>InsertBefore</a:t>
                      </a:r>
                      <a:r>
                        <a:rPr lang="en-IN" sz="1600" dirty="0" smtClean="0"/>
                        <a:t>,</a:t>
                      </a:r>
                      <a:r>
                        <a:rPr lang="en-IN" sz="1600" baseline="0" dirty="0" smtClean="0"/>
                        <a:t> Replace [Default]</a:t>
                      </a:r>
                      <a:endParaRPr lang="en-I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Paging using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583837"/>
          </a:xfrm>
        </p:spPr>
        <p:txBody>
          <a:bodyPr/>
          <a:lstStyle/>
          <a:p>
            <a:r>
              <a:rPr lang="en-IN" dirty="0" smtClean="0"/>
              <a:t>To implement paging in ASP.NET MVC, install the NuGet packages – </a:t>
            </a:r>
          </a:p>
          <a:p>
            <a:endParaRPr lang="en-IN" dirty="0"/>
          </a:p>
        </p:txBody>
      </p:sp>
      <p:pic>
        <p:nvPicPr>
          <p:cNvPr id="1026" name="Picture 2" descr="F:\MVC5\PPT\Images\pagedlistnugetpack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3566" y="3325359"/>
            <a:ext cx="8595360" cy="2095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Paging using </a:t>
            </a:r>
            <a:r>
              <a:rPr lang="en-IN" dirty="0" smtClean="0"/>
              <a:t>AJAX – Model Query</a:t>
            </a:r>
            <a:endParaRPr lang="en-IN" dirty="0"/>
          </a:p>
        </p:txBody>
      </p:sp>
      <p:pic>
        <p:nvPicPr>
          <p:cNvPr id="2050" name="Picture 2" descr="F:\MVC5\PPT\Images\pagelistqu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789" y="2504296"/>
            <a:ext cx="9575074" cy="3400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Pager into Partial View</a:t>
            </a:r>
            <a:endParaRPr lang="en-IN" dirty="0"/>
          </a:p>
        </p:txBody>
      </p:sp>
      <p:pic>
        <p:nvPicPr>
          <p:cNvPr id="3074" name="Picture 2" descr="F:\MVC5\PPT\Images\addpag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" y="3012893"/>
            <a:ext cx="10580914" cy="2486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jQuery</a:t>
            </a:r>
          </a:p>
          <a:p>
            <a:r>
              <a:rPr lang="en-IN" dirty="0" smtClean="0"/>
              <a:t>Including jQuery into ASP.NET MVC application</a:t>
            </a:r>
          </a:p>
          <a:p>
            <a:r>
              <a:rPr lang="en-IN" dirty="0" smtClean="0"/>
              <a:t>Using jQuery AJAX functionalities in ASP.NET MVC application</a:t>
            </a:r>
          </a:p>
          <a:p>
            <a:r>
              <a:rPr lang="en-IN" dirty="0" smtClean="0"/>
              <a:t>AJAX and Partial Page updates</a:t>
            </a:r>
          </a:p>
          <a:p>
            <a:r>
              <a:rPr lang="en-IN" dirty="0" smtClean="0"/>
              <a:t>Implementing Paging in ASP.NET MVC application</a:t>
            </a:r>
          </a:p>
          <a:p>
            <a:r>
              <a:rPr lang="en-IN" dirty="0" smtClean="0"/>
              <a:t>Introduction to jQuery UI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Invoke Partial View</a:t>
            </a:r>
            <a:endParaRPr lang="en-IN" dirty="0"/>
          </a:p>
        </p:txBody>
      </p:sp>
      <p:pic>
        <p:nvPicPr>
          <p:cNvPr id="4098" name="Picture 2" descr="F:\MVC5\PPT\Images\invokepagerpartial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593" y="2481943"/>
            <a:ext cx="10345783" cy="3997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JavaScript Function for Paging</a:t>
            </a:r>
            <a:endParaRPr lang="en-IN" dirty="0"/>
          </a:p>
        </p:txBody>
      </p:sp>
      <p:pic>
        <p:nvPicPr>
          <p:cNvPr id="5122" name="Picture 2" descr="F:\MVC5\PPT\Images\jquerypagerfun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405" y="2390820"/>
            <a:ext cx="10084525" cy="4467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4520" cy="706964"/>
          </a:xfrm>
        </p:spPr>
        <p:txBody>
          <a:bodyPr/>
          <a:lstStyle/>
          <a:p>
            <a:r>
              <a:rPr lang="en-IN" dirty="0" smtClean="0"/>
              <a:t>AJAX Helper – </a:t>
            </a:r>
            <a:r>
              <a:rPr lang="en-IN" dirty="0" err="1" smtClean="0"/>
              <a:t>Ajax.BeginForm</a:t>
            </a:r>
            <a:r>
              <a:rPr lang="en-IN" dirty="0" smtClean="0"/>
              <a:t>()  Method</a:t>
            </a:r>
            <a:endParaRPr lang="en-IN" dirty="0"/>
          </a:p>
        </p:txBody>
      </p:sp>
      <p:pic>
        <p:nvPicPr>
          <p:cNvPr id="6147" name="Picture 3" descr="F:\MVC5\PPT\Images\ajaxbegin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2338251"/>
            <a:ext cx="10411097" cy="4153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jQuery 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jQuery UI from jqueryui.com</a:t>
            </a:r>
          </a:p>
          <a:p>
            <a:r>
              <a:rPr lang="en-IN" dirty="0" smtClean="0"/>
              <a:t>Pick a theme</a:t>
            </a:r>
          </a:p>
          <a:p>
            <a:r>
              <a:rPr lang="en-IN" dirty="0" smtClean="0"/>
              <a:t>Use the options, events and methods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 UI Widgets</a:t>
            </a:r>
            <a:endParaRPr lang="en-IN" dirty="0"/>
          </a:p>
        </p:txBody>
      </p:sp>
      <p:pic>
        <p:nvPicPr>
          <p:cNvPr id="4" name="Picture 2" descr="E:\jQuery\accord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86" y="2285998"/>
            <a:ext cx="6142946" cy="1633357"/>
          </a:xfrm>
          <a:prstGeom prst="rect">
            <a:avLst/>
          </a:prstGeom>
          <a:noFill/>
        </p:spPr>
      </p:pic>
      <p:pic>
        <p:nvPicPr>
          <p:cNvPr id="5" name="Picture 3" descr="E:\jQuery\autocomp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2024" y="4037884"/>
            <a:ext cx="2088232" cy="2592288"/>
          </a:xfrm>
          <a:prstGeom prst="rect">
            <a:avLst/>
          </a:prstGeom>
          <a:noFill/>
        </p:spPr>
      </p:pic>
      <p:pic>
        <p:nvPicPr>
          <p:cNvPr id="6" name="Picture 4" descr="E:\jQuery\t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9926" y="2587581"/>
            <a:ext cx="3528392" cy="1152128"/>
          </a:xfrm>
          <a:prstGeom prst="rect">
            <a:avLst/>
          </a:prstGeom>
          <a:noFill/>
        </p:spPr>
      </p:pic>
      <p:pic>
        <p:nvPicPr>
          <p:cNvPr id="7" name="Picture 5" descr="E:\jQuery\dialogbo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3520" y="4177478"/>
            <a:ext cx="4812779" cy="161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 UI Widgets</a:t>
            </a:r>
            <a:endParaRPr lang="en-IN" dirty="0"/>
          </a:p>
        </p:txBody>
      </p:sp>
      <p:pic>
        <p:nvPicPr>
          <p:cNvPr id="4" name="Picture 2" descr="E:\jQuery\datepick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576" y="2753544"/>
            <a:ext cx="2736304" cy="2750054"/>
          </a:xfrm>
          <a:prstGeom prst="rect">
            <a:avLst/>
          </a:prstGeom>
          <a:noFill/>
        </p:spPr>
      </p:pic>
      <p:pic>
        <p:nvPicPr>
          <p:cNvPr id="5" name="Picture 3" descr="E:\jQuery\progressb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4920" y="2753544"/>
            <a:ext cx="5472608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jQuery</a:t>
            </a:r>
          </a:p>
          <a:p>
            <a:r>
              <a:rPr lang="en-IN" dirty="0" smtClean="0"/>
              <a:t>Including jQuery into ASP.NET MVC application</a:t>
            </a:r>
          </a:p>
          <a:p>
            <a:r>
              <a:rPr lang="en-IN" dirty="0" smtClean="0"/>
              <a:t>Using jQuery AJAX functionalities in ASP.NET MVC application</a:t>
            </a:r>
          </a:p>
          <a:p>
            <a:r>
              <a:rPr lang="en-IN" dirty="0" smtClean="0"/>
              <a:t>AJAX and Partial Page updates</a:t>
            </a:r>
          </a:p>
          <a:p>
            <a:r>
              <a:rPr lang="en-IN" dirty="0" smtClean="0"/>
              <a:t>Implementing Paging in ASP.NET MVC application</a:t>
            </a:r>
          </a:p>
          <a:p>
            <a:r>
              <a:rPr lang="en-IN" dirty="0" smtClean="0"/>
              <a:t>Introduction to jQuery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jQuery?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IN" dirty="0" smtClean="0"/>
              <a:t>It is a single file.</a:t>
            </a:r>
          </a:p>
          <a:p>
            <a:r>
              <a:rPr lang="en-IN" dirty="0" smtClean="0"/>
              <a:t>Work cross-browser.</a:t>
            </a:r>
          </a:p>
          <a:p>
            <a:r>
              <a:rPr lang="en-IN" dirty="0" smtClean="0"/>
              <a:t>You can use different selectors.</a:t>
            </a:r>
          </a:p>
          <a:p>
            <a:r>
              <a:rPr lang="en-IN" dirty="0" smtClean="0"/>
              <a:t>Supports event handling.</a:t>
            </a:r>
          </a:p>
          <a:p>
            <a:r>
              <a:rPr lang="en-IN" dirty="0" smtClean="0"/>
              <a:t>Supports AJAX functionalities.</a:t>
            </a:r>
          </a:p>
          <a:p>
            <a:r>
              <a:rPr lang="en-IN" dirty="0" smtClean="0"/>
              <a:t>You can create your own plug-ins or use thousands of plug-ins available.</a:t>
            </a:r>
          </a:p>
          <a:p>
            <a:r>
              <a:rPr lang="en-IN" dirty="0" smtClean="0"/>
              <a:t>Supported by modern browsers as well as old browsers.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jQuery?</a:t>
            </a:r>
            <a:endParaRPr lang="en-IN" dirty="0"/>
          </a:p>
        </p:txBody>
      </p:sp>
      <p:pic>
        <p:nvPicPr>
          <p:cNvPr id="4" name="Picture 2" descr="E:\jQuery\brows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9869" y="3316505"/>
            <a:ext cx="3384376" cy="21585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69123" y="2530786"/>
            <a:ext cx="337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Arial Rounded MT Bold" pitchFamily="34" charset="0"/>
              </a:rPr>
              <a:t>How do you locate elements </a:t>
            </a:r>
          </a:p>
          <a:p>
            <a:r>
              <a:rPr lang="en-IN" i="1" dirty="0" smtClean="0">
                <a:latin typeface="Arial Rounded MT Bold" pitchFamily="34" charset="0"/>
              </a:rPr>
              <a:t>with a specific class?</a:t>
            </a:r>
            <a:endParaRPr lang="en-IN" i="1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5013" y="2530786"/>
            <a:ext cx="3206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Arial Rounded MT Bold" pitchFamily="34" charset="0"/>
              </a:rPr>
              <a:t>How do you apply styles to </a:t>
            </a:r>
          </a:p>
          <a:p>
            <a:r>
              <a:rPr lang="en-IN" i="1" dirty="0" smtClean="0">
                <a:latin typeface="Arial Rounded MT Bold" pitchFamily="34" charset="0"/>
              </a:rPr>
              <a:t>multiple elements?</a:t>
            </a:r>
            <a:endParaRPr lang="en-IN" i="1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123" y="5699787"/>
            <a:ext cx="361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Arial Rounded MT Bold" pitchFamily="34" charset="0"/>
              </a:rPr>
              <a:t>How do you handle events in a </a:t>
            </a:r>
          </a:p>
          <a:p>
            <a:r>
              <a:rPr lang="en-IN" i="1" dirty="0" smtClean="0">
                <a:latin typeface="Arial Rounded MT Bold" pitchFamily="34" charset="0"/>
              </a:rPr>
              <a:t>cross-browser manner?</a:t>
            </a:r>
            <a:endParaRPr lang="en-IN" i="1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2137" y="5681772"/>
            <a:ext cx="412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Arial Rounded MT Bold" pitchFamily="34" charset="0"/>
              </a:rPr>
              <a:t>How many hours have you spent </a:t>
            </a:r>
          </a:p>
          <a:p>
            <a:r>
              <a:rPr lang="en-IN" i="1" dirty="0" smtClean="0">
                <a:latin typeface="Arial Rounded MT Bold" pitchFamily="34" charset="0"/>
              </a:rPr>
              <a:t>dealing with cross-browser issues?</a:t>
            </a:r>
            <a:endParaRPr lang="en-IN" i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Started –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use jQuery in your Web Apps – </a:t>
            </a:r>
          </a:p>
          <a:p>
            <a:pPr lvl="1"/>
            <a:r>
              <a:rPr lang="en-IN" dirty="0" smtClean="0"/>
              <a:t>You can download jQuery script from </a:t>
            </a:r>
            <a:r>
              <a:rPr lang="en-IN" dirty="0" smtClean="0">
                <a:hlinkClick r:id="rId2"/>
              </a:rPr>
              <a:t>http://jquery.com</a:t>
            </a:r>
            <a:endParaRPr lang="en-IN" dirty="0" smtClean="0"/>
          </a:p>
          <a:p>
            <a:pPr lvl="1"/>
            <a:r>
              <a:rPr lang="en-IN" dirty="0" smtClean="0"/>
              <a:t>Take a decision – </a:t>
            </a:r>
          </a:p>
          <a:p>
            <a:pPr lvl="2"/>
            <a:r>
              <a:rPr lang="en-IN" dirty="0" smtClean="0"/>
              <a:t>Need support for old browsers – use jQuery 1.x.</a:t>
            </a:r>
          </a:p>
          <a:p>
            <a:pPr lvl="2"/>
            <a:r>
              <a:rPr lang="en-IN" dirty="0" smtClean="0"/>
              <a:t>Need support only for modern browsers – use jQuery 2.x.</a:t>
            </a:r>
          </a:p>
          <a:p>
            <a:pPr lvl="1"/>
            <a:r>
              <a:rPr lang="en-IN" dirty="0" smtClean="0"/>
              <a:t>Reference jQuery as shown below – </a:t>
            </a:r>
          </a:p>
          <a:p>
            <a:pPr lvl="1"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&lt;script type=“text/</a:t>
            </a:r>
            <a:r>
              <a:rPr lang="en-IN" b="1" i="1" dirty="0" err="1" smtClean="0">
                <a:solidFill>
                  <a:srgbClr val="002060"/>
                </a:solidFill>
              </a:rPr>
              <a:t>javascript</a:t>
            </a:r>
            <a:r>
              <a:rPr lang="en-IN" b="1" i="1" dirty="0" smtClean="0">
                <a:solidFill>
                  <a:srgbClr val="002060"/>
                </a:solidFill>
              </a:rPr>
              <a:t>” </a:t>
            </a:r>
            <a:r>
              <a:rPr lang="en-IN" b="1" i="1" dirty="0" err="1" smtClean="0">
                <a:solidFill>
                  <a:srgbClr val="002060"/>
                </a:solidFill>
              </a:rPr>
              <a:t>src</a:t>
            </a:r>
            <a:r>
              <a:rPr lang="en-IN" b="1" i="1" dirty="0" smtClean="0">
                <a:solidFill>
                  <a:srgbClr val="002060"/>
                </a:solidFill>
              </a:rPr>
              <a:t>=“jquery.js”&gt; &lt;/script&gt;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Delivery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CDN is an alternative to download the jQuery into your application.</a:t>
            </a:r>
          </a:p>
          <a:p>
            <a:r>
              <a:rPr lang="en-IN" dirty="0" smtClean="0"/>
              <a:t>For example – you can make use Microsoft or Google CDN. </a:t>
            </a:r>
          </a:p>
          <a:p>
            <a:pPr marL="420624" lvl="1" indent="-384048">
              <a:buNone/>
            </a:pPr>
            <a:endParaRPr lang="en-IN" b="1" i="1" dirty="0" smtClean="0">
              <a:solidFill>
                <a:srgbClr val="002060"/>
              </a:solidFill>
            </a:endParaRPr>
          </a:p>
          <a:p>
            <a:pPr marL="420624" lvl="1" indent="-384048">
              <a:buNone/>
            </a:pPr>
            <a:endParaRPr lang="en-IN" b="1" i="1" dirty="0" smtClean="0">
              <a:solidFill>
                <a:srgbClr val="002060"/>
              </a:solidFill>
            </a:endParaRPr>
          </a:p>
          <a:p>
            <a:pPr marL="420624" lvl="1" indent="-384048"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</a:t>
            </a:r>
            <a:r>
              <a:rPr lang="en-IN" b="1" i="1" dirty="0" smtClean="0">
                <a:solidFill>
                  <a:srgbClr val="002060"/>
                </a:solidFill>
              </a:rPr>
              <a:t>script type=“text/</a:t>
            </a:r>
            <a:r>
              <a:rPr lang="en-IN" b="1" i="1" dirty="0" err="1" smtClean="0">
                <a:solidFill>
                  <a:srgbClr val="002060"/>
                </a:solidFill>
              </a:rPr>
              <a:t>javascript</a:t>
            </a:r>
            <a:r>
              <a:rPr lang="en-IN" b="1" i="1" dirty="0" smtClean="0">
                <a:solidFill>
                  <a:srgbClr val="002060"/>
                </a:solidFill>
              </a:rPr>
              <a:t>” </a:t>
            </a:r>
            <a:r>
              <a:rPr lang="en-IN" b="1" i="1" dirty="0" err="1" smtClean="0">
                <a:solidFill>
                  <a:srgbClr val="002060"/>
                </a:solidFill>
              </a:rPr>
              <a:t>src</a:t>
            </a:r>
            <a:r>
              <a:rPr lang="en-IN" b="1" i="1" dirty="0" smtClean="0">
                <a:solidFill>
                  <a:srgbClr val="002060"/>
                </a:solidFill>
              </a:rPr>
              <a:t>=“http://ajax.microsoft.com/ajax/jquery/jquery-[version].js”&gt; &lt;/script&gt;</a:t>
            </a:r>
          </a:p>
          <a:p>
            <a:pPr marL="420624" lvl="1" indent="-384048"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&lt;script type=“text/</a:t>
            </a:r>
            <a:r>
              <a:rPr lang="en-IN" b="1" i="1" dirty="0" err="1" smtClean="0">
                <a:solidFill>
                  <a:srgbClr val="002060"/>
                </a:solidFill>
              </a:rPr>
              <a:t>javascript</a:t>
            </a:r>
            <a:r>
              <a:rPr lang="en-IN" b="1" i="1" dirty="0" smtClean="0">
                <a:solidFill>
                  <a:srgbClr val="002060"/>
                </a:solidFill>
              </a:rPr>
              <a:t>” </a:t>
            </a:r>
            <a:r>
              <a:rPr lang="en-IN" b="1" i="1" dirty="0" err="1" smtClean="0">
                <a:solidFill>
                  <a:srgbClr val="002060"/>
                </a:solidFill>
              </a:rPr>
              <a:t>src</a:t>
            </a:r>
            <a:r>
              <a:rPr lang="en-IN" b="1" i="1" dirty="0" smtClean="0">
                <a:solidFill>
                  <a:srgbClr val="002060"/>
                </a:solidFill>
              </a:rPr>
              <a:t>=“http://ajax.googleapis.com/ajax/lib/jquery/[version]/jquery.min.js”&gt; &lt;/script&gt;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 DOM ready()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Use $(document).ready() to detect when a page has loaded and is ready to use.</a:t>
            </a:r>
          </a:p>
          <a:p>
            <a:r>
              <a:rPr lang="en-IN" dirty="0" smtClean="0"/>
              <a:t>Call once DOM hierarchy is loaded.</a:t>
            </a:r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&lt;script type=“text/</a:t>
            </a:r>
            <a:r>
              <a:rPr lang="en-IN" b="1" i="1" dirty="0" err="1" smtClean="0">
                <a:solidFill>
                  <a:srgbClr val="002060"/>
                </a:solidFill>
              </a:rPr>
              <a:t>javascript</a:t>
            </a:r>
            <a:r>
              <a:rPr lang="en-IN" b="1" i="1" dirty="0" smtClean="0">
                <a:solidFill>
                  <a:srgbClr val="002060"/>
                </a:solidFill>
              </a:rPr>
              <a:t>”&gt;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	$(document).ready(function(){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			//add code here.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		});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&lt;script&gt;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 DOM ready()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&lt;script type=“text/</a:t>
            </a:r>
            <a:r>
              <a:rPr lang="en-IN" b="1" i="1" dirty="0" err="1" smtClean="0">
                <a:solidFill>
                  <a:srgbClr val="002060"/>
                </a:solidFill>
              </a:rPr>
              <a:t>javascript</a:t>
            </a:r>
            <a:r>
              <a:rPr lang="en-IN" b="1" i="1" dirty="0" smtClean="0">
                <a:solidFill>
                  <a:srgbClr val="002060"/>
                </a:solidFill>
              </a:rPr>
              <a:t>”&gt;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	$ (function(){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			//add code here.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		});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&lt;script&gt;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 Documentation</a:t>
            </a:r>
            <a:endParaRPr lang="en-IN" dirty="0"/>
          </a:p>
        </p:txBody>
      </p:sp>
      <p:pic>
        <p:nvPicPr>
          <p:cNvPr id="4" name="Picture 2" descr="E:\jQuery\jquery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464" y="2359671"/>
            <a:ext cx="10345782" cy="4276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832</TotalTime>
  <Words>793</Words>
  <Application>Microsoft Office PowerPoint</Application>
  <PresentationFormat>Custom</PresentationFormat>
  <Paragraphs>147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 Boardroom</vt:lpstr>
      <vt:lpstr>ASP.NET MVC – jQuery</vt:lpstr>
      <vt:lpstr>Agenda –</vt:lpstr>
      <vt:lpstr>What is jQuery?</vt:lpstr>
      <vt:lpstr>Why use jQuery?</vt:lpstr>
      <vt:lpstr>Getting Started – </vt:lpstr>
      <vt:lpstr>Content Delivery Networks</vt:lpstr>
      <vt:lpstr>jQuery DOM ready() Function</vt:lpstr>
      <vt:lpstr>jQuery DOM ready() Function</vt:lpstr>
      <vt:lpstr>jQuery Documentation</vt:lpstr>
      <vt:lpstr>jQuery AJAX Functions</vt:lpstr>
      <vt:lpstr>Introduction to AJAX Function</vt:lpstr>
      <vt:lpstr>Using ajax() function</vt:lpstr>
      <vt:lpstr>What is AJAX?</vt:lpstr>
      <vt:lpstr>ASP.NET MVC and AJAX</vt:lpstr>
      <vt:lpstr>Disadvantages of AJAX</vt:lpstr>
      <vt:lpstr>AJAX Options</vt:lpstr>
      <vt:lpstr>Paging using AJAX</vt:lpstr>
      <vt:lpstr>Paging using AJAX – Model Query</vt:lpstr>
      <vt:lpstr>Add Pager into Partial View</vt:lpstr>
      <vt:lpstr>Invoke Partial View</vt:lpstr>
      <vt:lpstr>Write JavaScript Function for Paging</vt:lpstr>
      <vt:lpstr>AJAX Helper – Ajax.BeginForm()  Method</vt:lpstr>
      <vt:lpstr>Introduction to jQuery UI</vt:lpstr>
      <vt:lpstr>jQuery UI Widgets</vt:lpstr>
      <vt:lpstr>jQuery UI Widgets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LENOVO</cp:lastModifiedBy>
  <cp:revision>113</cp:revision>
  <dcterms:created xsi:type="dcterms:W3CDTF">2014-11-24T17:04:30Z</dcterms:created>
  <dcterms:modified xsi:type="dcterms:W3CDTF">2015-10-28T05:26:39Z</dcterms:modified>
</cp:coreProperties>
</file>