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737" r:id="rId3"/>
    <p:sldId id="257" r:id="rId4"/>
    <p:sldId id="258" r:id="rId5"/>
    <p:sldId id="259" r:id="rId6"/>
    <p:sldId id="271" r:id="rId7"/>
    <p:sldId id="557" r:id="rId8"/>
    <p:sldId id="738" r:id="rId9"/>
    <p:sldId id="735" r:id="rId10"/>
    <p:sldId id="648" r:id="rId11"/>
    <p:sldId id="649" r:id="rId12"/>
    <p:sldId id="272" r:id="rId13"/>
    <p:sldId id="273" r:id="rId14"/>
    <p:sldId id="736" r:id="rId15"/>
    <p:sldId id="261" r:id="rId16"/>
    <p:sldId id="262" r:id="rId17"/>
    <p:sldId id="450" r:id="rId18"/>
    <p:sldId id="395" r:id="rId19"/>
    <p:sldId id="403" r:id="rId20"/>
    <p:sldId id="645" r:id="rId21"/>
    <p:sldId id="487" r:id="rId22"/>
    <p:sldId id="488" r:id="rId23"/>
    <p:sldId id="489" r:id="rId24"/>
    <p:sldId id="490" r:id="rId25"/>
    <p:sldId id="683" r:id="rId26"/>
    <p:sldId id="527" r:id="rId27"/>
    <p:sldId id="528" r:id="rId28"/>
    <p:sldId id="529" r:id="rId29"/>
    <p:sldId id="741" r:id="rId30"/>
    <p:sldId id="260" r:id="rId31"/>
    <p:sldId id="740" r:id="rId32"/>
    <p:sldId id="270" r:id="rId33"/>
    <p:sldId id="269" r:id="rId34"/>
    <p:sldId id="609" r:id="rId35"/>
    <p:sldId id="610" r:id="rId36"/>
    <p:sldId id="692" r:id="rId37"/>
    <p:sldId id="693" r:id="rId38"/>
    <p:sldId id="694" r:id="rId39"/>
    <p:sldId id="730" r:id="rId40"/>
    <p:sldId id="695" r:id="rId41"/>
    <p:sldId id="696" r:id="rId42"/>
    <p:sldId id="697" r:id="rId43"/>
    <p:sldId id="698" r:id="rId44"/>
    <p:sldId id="699" r:id="rId45"/>
    <p:sldId id="739" r:id="rId46"/>
    <p:sldId id="274" r:id="rId47"/>
    <p:sldId id="275" r:id="rId48"/>
    <p:sldId id="608" r:id="rId49"/>
    <p:sldId id="406" r:id="rId50"/>
    <p:sldId id="459" r:id="rId51"/>
    <p:sldId id="731" r:id="rId52"/>
    <p:sldId id="732" r:id="rId53"/>
    <p:sldId id="723" r:id="rId54"/>
    <p:sldId id="733" r:id="rId55"/>
    <p:sldId id="734" r:id="rId56"/>
    <p:sldId id="267" r:id="rId57"/>
    <p:sldId id="268" r:id="rId58"/>
    <p:sldId id="266" r:id="rId59"/>
    <p:sldId id="552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287-23AB-4CBC-9B44-50167EB3111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234-8CBC-4C57-9B9D-CFD190F7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287-23AB-4CBC-9B44-50167EB3111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234-8CBC-4C57-9B9D-CFD190F7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3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287-23AB-4CBC-9B44-50167EB3111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234-8CBC-4C57-9B9D-CFD190F7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5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287-23AB-4CBC-9B44-50167EB3111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234-8CBC-4C57-9B9D-CFD190F7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0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287-23AB-4CBC-9B44-50167EB3111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234-8CBC-4C57-9B9D-CFD190F7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287-23AB-4CBC-9B44-50167EB3111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234-8CBC-4C57-9B9D-CFD190F7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6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287-23AB-4CBC-9B44-50167EB3111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234-8CBC-4C57-9B9D-CFD190F7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287-23AB-4CBC-9B44-50167EB3111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234-8CBC-4C57-9B9D-CFD190F7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287-23AB-4CBC-9B44-50167EB3111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234-8CBC-4C57-9B9D-CFD190F7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2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287-23AB-4CBC-9B44-50167EB3111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234-8CBC-4C57-9B9D-CFD190F7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287-23AB-4CBC-9B44-50167EB3111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234-8CBC-4C57-9B9D-CFD190F7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8C287-23AB-4CBC-9B44-50167EB3111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5234-8CBC-4C57-9B9D-CFD190F7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50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mputer-monitor-desktop-pc-670185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5D61-3D1D-DDE9-F248-CE9E60F40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DAC -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5F55D-547E-BDE3-FCEB-3E763A7F3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Atul Kahate</a:t>
            </a:r>
          </a:p>
        </p:txBody>
      </p:sp>
    </p:spTree>
    <p:extLst>
      <p:ext uri="{BB962C8B-B14F-4D97-AF65-F5344CB8AC3E}">
        <p14:creationId xmlns:p14="http://schemas.microsoft.com/office/powerpoint/2010/main" val="165336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ACB3-59ED-ABF3-8A83-F6FFF6E9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 Container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7FC9-44EA-A93E-3F9C-C39CF2D7A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Docker Image (</a:t>
            </a:r>
            <a:r>
              <a:rPr lang="en-IN" b="1" dirty="0"/>
              <a:t>docker build</a:t>
            </a:r>
            <a:r>
              <a:rPr lang="en-IN" dirty="0"/>
              <a:t> command)</a:t>
            </a:r>
          </a:p>
        </p:txBody>
      </p:sp>
      <p:pic>
        <p:nvPicPr>
          <p:cNvPr id="1026" name="Picture 2" descr="War File Icon - Download in Glyph Style">
            <a:extLst>
              <a:ext uri="{FF2B5EF4-FFF2-40B4-BE49-F238E27FC236}">
                <a16:creationId xmlns:a16="http://schemas.microsoft.com/office/drawing/2014/main" id="{17289B60-4DE5-FD88-281A-40F8E4BCE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97" y="2556641"/>
            <a:ext cx="796499" cy="7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logo and symbol, meaning, history, PNG">
            <a:extLst>
              <a:ext uri="{FF2B5EF4-FFF2-40B4-BE49-F238E27FC236}">
                <a16:creationId xmlns:a16="http://schemas.microsoft.com/office/drawing/2014/main" id="{06886E38-823C-3654-1F27-010F43E8F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60" y="2477280"/>
            <a:ext cx="1337681" cy="83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sted MySQL - Amazon RDS for MySQL - AWS">
            <a:extLst>
              <a:ext uri="{FF2B5EF4-FFF2-40B4-BE49-F238E27FC236}">
                <a16:creationId xmlns:a16="http://schemas.microsoft.com/office/drawing/2014/main" id="{745AD158-3697-AEE8-1969-826BB0C70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74" y="3547467"/>
            <a:ext cx="1615608" cy="83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ache Tomcat - Wikipedia">
            <a:extLst>
              <a:ext uri="{FF2B5EF4-FFF2-40B4-BE49-F238E27FC236}">
                <a16:creationId xmlns:a16="http://schemas.microsoft.com/office/drawing/2014/main" id="{B11E967A-86AD-EF17-05A9-7301B088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24" y="3463010"/>
            <a:ext cx="1704805" cy="120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ring Boot Tutorial">
            <a:extLst>
              <a:ext uri="{FF2B5EF4-FFF2-40B4-BE49-F238E27FC236}">
                <a16:creationId xmlns:a16="http://schemas.microsoft.com/office/drawing/2014/main" id="{B9183804-69CB-D0CD-18AD-8FA19DBF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09" y="4840978"/>
            <a:ext cx="1941852" cy="102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p 8 MongoDB GUI Tools to Use in 2023">
            <a:extLst>
              <a:ext uri="{FF2B5EF4-FFF2-40B4-BE49-F238E27FC236}">
                <a16:creationId xmlns:a16="http://schemas.microsoft.com/office/drawing/2014/main" id="{251A2823-1CA0-A131-3C0D-7C2C7A1A0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24" y="4665412"/>
            <a:ext cx="1704805" cy="136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83277B-B254-6AE4-BDB3-59DDFB82FF2A}"/>
              </a:ext>
            </a:extLst>
          </p:cNvPr>
          <p:cNvSpPr txBox="1"/>
          <p:nvPr/>
        </p:nvSpPr>
        <p:spPr>
          <a:xfrm>
            <a:off x="591015" y="2308873"/>
            <a:ext cx="4817326" cy="4401205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Docker Image</a:t>
            </a:r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8B6EEE3C-CC62-B9A3-141E-9A13C1E15121}"/>
              </a:ext>
            </a:extLst>
          </p:cNvPr>
          <p:cNvSpPr/>
          <p:nvPr/>
        </p:nvSpPr>
        <p:spPr>
          <a:xfrm>
            <a:off x="6096000" y="3891776"/>
            <a:ext cx="1141141" cy="773636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025EC-4365-603D-B0F6-A879C081117D}"/>
              </a:ext>
            </a:extLst>
          </p:cNvPr>
          <p:cNvSpPr txBox="1"/>
          <p:nvPr/>
        </p:nvSpPr>
        <p:spPr>
          <a:xfrm>
            <a:off x="7783550" y="3658977"/>
            <a:ext cx="2787805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Take anywhere and run – it will always work and will always produce consistent output</a:t>
            </a:r>
          </a:p>
        </p:txBody>
      </p:sp>
    </p:spTree>
    <p:extLst>
      <p:ext uri="{BB962C8B-B14F-4D97-AF65-F5344CB8AC3E}">
        <p14:creationId xmlns:p14="http://schemas.microsoft.com/office/powerpoint/2010/main" val="12702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ACB3-59ED-ABF3-8A83-F6FFF6E9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 Container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7FC9-44EA-A93E-3F9C-C39CF2D7A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Execute the </a:t>
            </a:r>
            <a:r>
              <a:rPr lang="en-IN" i="1" dirty="0"/>
              <a:t>built</a:t>
            </a:r>
            <a:r>
              <a:rPr lang="en-IN" dirty="0"/>
              <a:t> Docker Image (</a:t>
            </a:r>
            <a:r>
              <a:rPr lang="en-IN" b="1" dirty="0"/>
              <a:t>docker run </a:t>
            </a:r>
            <a:r>
              <a:rPr lang="en-IN" dirty="0"/>
              <a:t>command)</a:t>
            </a:r>
          </a:p>
        </p:txBody>
      </p:sp>
      <p:pic>
        <p:nvPicPr>
          <p:cNvPr id="1026" name="Picture 2" descr="War File Icon - Download in Glyph Style">
            <a:extLst>
              <a:ext uri="{FF2B5EF4-FFF2-40B4-BE49-F238E27FC236}">
                <a16:creationId xmlns:a16="http://schemas.microsoft.com/office/drawing/2014/main" id="{17289B60-4DE5-FD88-281A-40F8E4BCE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97" y="2556641"/>
            <a:ext cx="796499" cy="7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logo and symbol, meaning, history, PNG">
            <a:extLst>
              <a:ext uri="{FF2B5EF4-FFF2-40B4-BE49-F238E27FC236}">
                <a16:creationId xmlns:a16="http://schemas.microsoft.com/office/drawing/2014/main" id="{06886E38-823C-3654-1F27-010F43E8F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60" y="2477280"/>
            <a:ext cx="1337681" cy="83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sted MySQL - Amazon RDS for MySQL - AWS">
            <a:extLst>
              <a:ext uri="{FF2B5EF4-FFF2-40B4-BE49-F238E27FC236}">
                <a16:creationId xmlns:a16="http://schemas.microsoft.com/office/drawing/2014/main" id="{745AD158-3697-AEE8-1969-826BB0C70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74" y="3547467"/>
            <a:ext cx="1615608" cy="83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ache Tomcat - Wikipedia">
            <a:extLst>
              <a:ext uri="{FF2B5EF4-FFF2-40B4-BE49-F238E27FC236}">
                <a16:creationId xmlns:a16="http://schemas.microsoft.com/office/drawing/2014/main" id="{B11E967A-86AD-EF17-05A9-7301B088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24" y="3463010"/>
            <a:ext cx="1704805" cy="120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ring Boot Tutorial">
            <a:extLst>
              <a:ext uri="{FF2B5EF4-FFF2-40B4-BE49-F238E27FC236}">
                <a16:creationId xmlns:a16="http://schemas.microsoft.com/office/drawing/2014/main" id="{B9183804-69CB-D0CD-18AD-8FA19DBF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09" y="4840978"/>
            <a:ext cx="1941852" cy="102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p 8 MongoDB GUI Tools to Use in 2023">
            <a:extLst>
              <a:ext uri="{FF2B5EF4-FFF2-40B4-BE49-F238E27FC236}">
                <a16:creationId xmlns:a16="http://schemas.microsoft.com/office/drawing/2014/main" id="{251A2823-1CA0-A131-3C0D-7C2C7A1A0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24" y="4665412"/>
            <a:ext cx="1704805" cy="136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83277B-B254-6AE4-BDB3-59DDFB82FF2A}"/>
              </a:ext>
            </a:extLst>
          </p:cNvPr>
          <p:cNvSpPr txBox="1"/>
          <p:nvPr/>
        </p:nvSpPr>
        <p:spPr>
          <a:xfrm>
            <a:off x="591015" y="2308873"/>
            <a:ext cx="4817326" cy="4401205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Docker Image</a:t>
            </a:r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8B6EEE3C-CC62-B9A3-141E-9A13C1E15121}"/>
              </a:ext>
            </a:extLst>
          </p:cNvPr>
          <p:cNvSpPr/>
          <p:nvPr/>
        </p:nvSpPr>
        <p:spPr>
          <a:xfrm>
            <a:off x="5553478" y="3891776"/>
            <a:ext cx="1141141" cy="773636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 descr="War File Icon - Download in Glyph Style">
            <a:extLst>
              <a:ext uri="{FF2B5EF4-FFF2-40B4-BE49-F238E27FC236}">
                <a16:creationId xmlns:a16="http://schemas.microsoft.com/office/drawing/2014/main" id="{D94A198D-4120-F085-9EE3-2B51FF2CE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188" y="2524897"/>
            <a:ext cx="796499" cy="7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Java logo and symbol, meaning, history, PNG">
            <a:extLst>
              <a:ext uri="{FF2B5EF4-FFF2-40B4-BE49-F238E27FC236}">
                <a16:creationId xmlns:a16="http://schemas.microsoft.com/office/drawing/2014/main" id="{4D3F6207-BB30-1DDF-87EE-F01DC1DEF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151" y="2445536"/>
            <a:ext cx="1337681" cy="83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osted MySQL - Amazon RDS for MySQL - AWS">
            <a:extLst>
              <a:ext uri="{FF2B5EF4-FFF2-40B4-BE49-F238E27FC236}">
                <a16:creationId xmlns:a16="http://schemas.microsoft.com/office/drawing/2014/main" id="{07EBFECE-E9E4-21BE-93AA-C62918467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165" y="3515723"/>
            <a:ext cx="1615608" cy="83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Apache Tomcat - Wikipedia">
            <a:extLst>
              <a:ext uri="{FF2B5EF4-FFF2-40B4-BE49-F238E27FC236}">
                <a16:creationId xmlns:a16="http://schemas.microsoft.com/office/drawing/2014/main" id="{512C0973-022B-5E27-58BD-EEC9B3837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415" y="3431266"/>
            <a:ext cx="1704805" cy="120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pring Boot Tutorial">
            <a:extLst>
              <a:ext uri="{FF2B5EF4-FFF2-40B4-BE49-F238E27FC236}">
                <a16:creationId xmlns:a16="http://schemas.microsoft.com/office/drawing/2014/main" id="{6D63578B-6D60-E9F9-B0DA-3B0ED3D30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800" y="4809234"/>
            <a:ext cx="1941852" cy="102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Top 8 MongoDB GUI Tools to Use in 2023">
            <a:extLst>
              <a:ext uri="{FF2B5EF4-FFF2-40B4-BE49-F238E27FC236}">
                <a16:creationId xmlns:a16="http://schemas.microsoft.com/office/drawing/2014/main" id="{9153F90D-2BD4-610C-F28C-6BC566CD8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415" y="4633668"/>
            <a:ext cx="1704805" cy="136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027330-9BA6-23D1-56C5-F67771509094}"/>
              </a:ext>
            </a:extLst>
          </p:cNvPr>
          <p:cNvSpPr txBox="1"/>
          <p:nvPr/>
        </p:nvSpPr>
        <p:spPr>
          <a:xfrm>
            <a:off x="6806206" y="2277129"/>
            <a:ext cx="4817326" cy="4401205"/>
          </a:xfrm>
          <a:prstGeom prst="rect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184304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9C18-94BF-2AC3-7506-B4AC4FCB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C3ED-0471-C090-DB3A-B00DD4C1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What is a PC? Computer Definition and Computer Basics for Beginners">
            <a:extLst>
              <a:ext uri="{FF2B5EF4-FFF2-40B4-BE49-F238E27FC236}">
                <a16:creationId xmlns:a16="http://schemas.microsoft.com/office/drawing/2014/main" id="{E552AD12-42E8-E88D-EA92-C131A222C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78" y="1825625"/>
            <a:ext cx="1021480" cy="102148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0" name="Picture 6" descr="Activate Docker containers | Zadara Cloud Services">
            <a:extLst>
              <a:ext uri="{FF2B5EF4-FFF2-40B4-BE49-F238E27FC236}">
                <a16:creationId xmlns:a16="http://schemas.microsoft.com/office/drawing/2014/main" id="{2368CB39-4462-E570-8983-7CD9D020F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3113850"/>
            <a:ext cx="2093107" cy="1794092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FCC34B-6905-0C67-64E6-02D8B3D9AED2}"/>
              </a:ext>
            </a:extLst>
          </p:cNvPr>
          <p:cNvSpPr txBox="1"/>
          <p:nvPr/>
        </p:nvSpPr>
        <p:spPr>
          <a:xfrm>
            <a:off x="1341120" y="5283200"/>
            <a:ext cx="223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Build Docker Image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3CA7E7-EF9B-AFF2-211D-413FD11EB600}"/>
              </a:ext>
            </a:extLst>
          </p:cNvPr>
          <p:cNvCxnSpPr/>
          <p:nvPr/>
        </p:nvCxnSpPr>
        <p:spPr>
          <a:xfrm>
            <a:off x="3576320" y="4001294"/>
            <a:ext cx="10566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Shipment - Free transport icons">
            <a:extLst>
              <a:ext uri="{FF2B5EF4-FFF2-40B4-BE49-F238E27FC236}">
                <a16:creationId xmlns:a16="http://schemas.microsoft.com/office/drawing/2014/main" id="{D38EF972-4804-45BE-5D8D-C0C3B0F7A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792" y="1553627"/>
            <a:ext cx="1794092" cy="179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cker Hub - The world's leading container content library and ecosystem">
            <a:extLst>
              <a:ext uri="{FF2B5EF4-FFF2-40B4-BE49-F238E27FC236}">
                <a16:creationId xmlns:a16="http://schemas.microsoft.com/office/drawing/2014/main" id="{488A5FF0-740D-5D80-9FEA-AEF20082D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792" y="3182221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47F0A-033E-3440-3C2D-4D73695CE279}"/>
              </a:ext>
            </a:extLst>
          </p:cNvPr>
          <p:cNvSpPr txBox="1"/>
          <p:nvPr/>
        </p:nvSpPr>
        <p:spPr>
          <a:xfrm>
            <a:off x="4886622" y="5300375"/>
            <a:ext cx="223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Ship Docker Image</a:t>
            </a:r>
          </a:p>
        </p:txBody>
      </p:sp>
      <p:pic>
        <p:nvPicPr>
          <p:cNvPr id="1036" name="Picture 12" descr="All-in-one computer - Wikipedia">
            <a:extLst>
              <a:ext uri="{FF2B5EF4-FFF2-40B4-BE49-F238E27FC236}">
                <a16:creationId xmlns:a16="http://schemas.microsoft.com/office/drawing/2014/main" id="{32A6D3FB-0288-6CA1-DBE8-194D81313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515" y="1768110"/>
            <a:ext cx="1699531" cy="127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C419F6-E9A0-4504-B98A-EEE851A92D6D}"/>
              </a:ext>
            </a:extLst>
          </p:cNvPr>
          <p:cNvCxnSpPr/>
          <p:nvPr/>
        </p:nvCxnSpPr>
        <p:spPr>
          <a:xfrm>
            <a:off x="7660640" y="3930174"/>
            <a:ext cx="10566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276A8D-C198-C967-DEC0-260035A06C21}"/>
              </a:ext>
            </a:extLst>
          </p:cNvPr>
          <p:cNvSpPr txBox="1"/>
          <p:nvPr/>
        </p:nvSpPr>
        <p:spPr>
          <a:xfrm>
            <a:off x="8476971" y="5310792"/>
            <a:ext cx="2628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Run Docker Container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E5E952-29D7-F070-D73D-102AEB2E47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6706" y="3179820"/>
            <a:ext cx="2295104" cy="1996035"/>
          </a:xfrm>
          <a:prstGeom prst="rect">
            <a:avLst/>
          </a:prstGeom>
          <a:solidFill>
            <a:srgbClr val="FFFF00">
              <a:alpha val="92000"/>
            </a:srgbClr>
          </a:solidFill>
        </p:spPr>
      </p:pic>
    </p:spTree>
    <p:extLst>
      <p:ext uri="{BB962C8B-B14F-4D97-AF65-F5344CB8AC3E}">
        <p14:creationId xmlns:p14="http://schemas.microsoft.com/office/powerpoint/2010/main" val="349450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29EA-893D-47FE-C6B4-78179788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4E36-8C80-2A88-FECE-81AA714E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50EEA-A90A-6E9F-AC34-0428E774C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1562" y="1825625"/>
            <a:ext cx="5622042" cy="4375363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170570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1058-9204-A8CF-6E26-E4A4E31A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Ready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7911-4CDA-5875-B1A8-7E309F1FE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Desktop application</a:t>
            </a:r>
          </a:p>
          <a:p>
            <a:r>
              <a:rPr lang="en-US" b="1" dirty="0"/>
              <a:t>docker run hello-world</a:t>
            </a:r>
          </a:p>
          <a:p>
            <a:endParaRPr lang="en-US" b="1" dirty="0"/>
          </a:p>
          <a:p>
            <a:r>
              <a:rPr lang="en-US" dirty="0"/>
              <a:t>Web application</a:t>
            </a:r>
          </a:p>
          <a:p>
            <a:r>
              <a:rPr lang="en-US" b="1" dirty="0"/>
              <a:t>docker run -p 9999:8080 tomcat:8.0</a:t>
            </a:r>
          </a:p>
          <a:p>
            <a:r>
              <a:rPr lang="en-US" dirty="0"/>
              <a:t>Try localhost:9999</a:t>
            </a:r>
          </a:p>
          <a:p>
            <a:endParaRPr lang="en-US" dirty="0"/>
          </a:p>
          <a:p>
            <a:r>
              <a:rPr lang="en-US" dirty="0"/>
              <a:t>Giving name to a container: </a:t>
            </a:r>
            <a:r>
              <a:rPr lang="en-US" b="1" dirty="0"/>
              <a:t>docker run -d --name my-tomcat-container -p 9999:8080 tomcat:8.0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1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0232-2502-7415-D6E8-466AB5BA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Tomcat Inside a 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A8A5-61C6-DBB3-8014-1463C8856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the latest Tomcat version</a:t>
            </a:r>
          </a:p>
          <a:p>
            <a:r>
              <a:rPr lang="en-US" b="1" dirty="0"/>
              <a:t>docker run -d --name my-latest-tomcat-container -p 8888:8080 </a:t>
            </a:r>
            <a:r>
              <a:rPr lang="en-US" b="1" dirty="0" err="1"/>
              <a:t>tomcat:latest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3929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E46A-F8B2-087D-EA4B-B1F56274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Tomcat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616-CA59-FC2C-C5D3-10515CA18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Try accessing localhost:8080</a:t>
            </a:r>
          </a:p>
          <a:p>
            <a:r>
              <a:rPr lang="en-US" dirty="0"/>
              <a:t>We will get 404 – Reason: webapps directory in Tomcat Docker container is empty as a security measure</a:t>
            </a:r>
          </a:p>
          <a:p>
            <a:r>
              <a:rPr lang="en-US" dirty="0"/>
              <a:t>Do the following:</a:t>
            </a:r>
          </a:p>
          <a:p>
            <a:r>
              <a:rPr lang="en-US" dirty="0"/>
              <a:t>Try accessing localhost:8888 - Error</a:t>
            </a:r>
          </a:p>
          <a:p>
            <a:r>
              <a:rPr lang="en-US" b="1" dirty="0"/>
              <a:t>docker exec -it my-latest-tomcat-container /bin/bash</a:t>
            </a:r>
          </a:p>
          <a:p>
            <a:r>
              <a:rPr lang="en-US" dirty="0"/>
              <a:t>rm -r webapps</a:t>
            </a:r>
          </a:p>
          <a:p>
            <a:r>
              <a:rPr lang="en-US" dirty="0"/>
              <a:t>mv </a:t>
            </a:r>
            <a:r>
              <a:rPr lang="en-US" dirty="0" err="1"/>
              <a:t>webapps.dist</a:t>
            </a:r>
            <a:r>
              <a:rPr lang="en-US" dirty="0"/>
              <a:t> webapps</a:t>
            </a:r>
          </a:p>
          <a:p>
            <a:r>
              <a:rPr lang="en-US" dirty="0"/>
              <a:t>cd /</a:t>
            </a:r>
            <a:r>
              <a:rPr lang="en-US" dirty="0" err="1"/>
              <a:t>usr</a:t>
            </a:r>
            <a:r>
              <a:rPr lang="en-US" dirty="0"/>
              <a:t>/local/tomcat/bin</a:t>
            </a:r>
          </a:p>
          <a:p>
            <a:r>
              <a:rPr lang="en-US" dirty="0"/>
              <a:t>./startup.sh</a:t>
            </a:r>
          </a:p>
          <a:p>
            <a:r>
              <a:rPr lang="en-US" dirty="0"/>
              <a:t>Now try accessing localhost:8088 or curl localhost:8088</a:t>
            </a:r>
          </a:p>
        </p:txBody>
      </p:sp>
    </p:spTree>
    <p:extLst>
      <p:ext uri="{BB962C8B-B14F-4D97-AF65-F5344CB8AC3E}">
        <p14:creationId xmlns:p14="http://schemas.microsoft.com/office/powerpoint/2010/main" val="211789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45F767-F9B7-3B23-C15B-BAF7912A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Our Own ‘Hello World’ Image in Docker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6E369-9301-2096-D1A2-D47CE9988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11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137D-4708-D4F7-D536-E89A4F45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‘Hello World’ in Java using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A081-E607-7721-2178-30292EA2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HelloWorld.java in </a:t>
            </a:r>
            <a:r>
              <a:rPr lang="fr-FR" dirty="0"/>
              <a:t>C:\lectures\CDAC\Cloud\docker\hello-world-java\HelloWorld.java</a:t>
            </a:r>
          </a:p>
          <a:p>
            <a:pPr lvl="1"/>
            <a:r>
              <a:rPr lang="en-IN" dirty="0"/>
              <a:t>public class HelloWorld {</a:t>
            </a:r>
          </a:p>
          <a:p>
            <a:pPr lvl="1"/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lvl="1"/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("Hello, World");</a:t>
            </a:r>
          </a:p>
          <a:p>
            <a:pPr lvl="1"/>
            <a:r>
              <a:rPr lang="en-IN" dirty="0"/>
              <a:t>    }</a:t>
            </a:r>
          </a:p>
          <a:p>
            <a:pPr lvl="1"/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Compile: </a:t>
            </a:r>
            <a:r>
              <a:rPr lang="en-IN" dirty="0" err="1"/>
              <a:t>javac</a:t>
            </a:r>
            <a:r>
              <a:rPr lang="en-IN" dirty="0"/>
              <a:t> HelloWorld.java</a:t>
            </a:r>
          </a:p>
          <a:p>
            <a:r>
              <a:rPr lang="en-IN" dirty="0"/>
              <a:t>Test: java HelloWorld</a:t>
            </a:r>
          </a:p>
        </p:txBody>
      </p:sp>
    </p:spTree>
    <p:extLst>
      <p:ext uri="{BB962C8B-B14F-4D97-AF65-F5344CB8AC3E}">
        <p14:creationId xmlns:p14="http://schemas.microsoft.com/office/powerpoint/2010/main" val="418627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137D-4708-D4F7-D536-E89A4F45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A081-E607-7721-2178-30292EA2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FR" dirty="0"/>
              <a:t>C:\lectures\CDAC\Cloud\docker\hello-world-java\Dockerfile</a:t>
            </a:r>
          </a:p>
          <a:p>
            <a:r>
              <a:rPr lang="en-US" sz="3400" b="1" dirty="0"/>
              <a:t># Use the official OpenJDK image as a parent image</a:t>
            </a:r>
          </a:p>
          <a:p>
            <a:r>
              <a:rPr lang="en-US" sz="3400" b="1" dirty="0"/>
              <a:t>FROM </a:t>
            </a:r>
            <a:r>
              <a:rPr lang="en-US" sz="3400" b="1" dirty="0" err="1"/>
              <a:t>openjdk:latest</a:t>
            </a:r>
            <a:endParaRPr lang="en-US" sz="3400" b="1" dirty="0"/>
          </a:p>
          <a:p>
            <a:endParaRPr lang="en-US" sz="3400" b="1" dirty="0"/>
          </a:p>
          <a:p>
            <a:r>
              <a:rPr lang="en-US" sz="3400" b="1" dirty="0"/>
              <a:t># Set the working directory to /app</a:t>
            </a:r>
          </a:p>
          <a:p>
            <a:r>
              <a:rPr lang="en-US" sz="3400" b="1" dirty="0"/>
              <a:t>WORKDIR /app</a:t>
            </a:r>
          </a:p>
          <a:p>
            <a:endParaRPr lang="en-US" sz="3400" b="1" dirty="0"/>
          </a:p>
          <a:p>
            <a:r>
              <a:rPr lang="en-US" sz="3400" b="1" dirty="0"/>
              <a:t># Copy the current directory contents into the container at /app</a:t>
            </a:r>
          </a:p>
          <a:p>
            <a:r>
              <a:rPr lang="en-US" sz="3400" b="1" dirty="0"/>
              <a:t>COPY .   /app</a:t>
            </a:r>
          </a:p>
          <a:p>
            <a:endParaRPr lang="en-US" sz="3400" b="1" dirty="0"/>
          </a:p>
          <a:p>
            <a:r>
              <a:rPr lang="en-US" sz="3400" b="1" dirty="0"/>
              <a:t># Compile the Java code</a:t>
            </a:r>
          </a:p>
          <a:p>
            <a:r>
              <a:rPr lang="en-US" sz="3400" b="1" dirty="0"/>
              <a:t>RUN </a:t>
            </a:r>
            <a:r>
              <a:rPr lang="en-US" sz="3400" b="1" dirty="0" err="1"/>
              <a:t>javac</a:t>
            </a:r>
            <a:r>
              <a:rPr lang="en-US" sz="3400" b="1" dirty="0"/>
              <a:t> HelloWorld.java</a:t>
            </a:r>
          </a:p>
          <a:p>
            <a:endParaRPr lang="en-US" sz="3400" b="1" dirty="0"/>
          </a:p>
          <a:p>
            <a:r>
              <a:rPr lang="en-US" sz="3400" b="1" dirty="0"/>
              <a:t># Run the program when the container starts</a:t>
            </a:r>
          </a:p>
          <a:p>
            <a:r>
              <a:rPr lang="en-US" sz="3400" b="1" dirty="0"/>
              <a:t>CMD ["java", "HelloWorld"]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DFD90-2CEA-9F40-C08B-01DE47E13755}"/>
              </a:ext>
            </a:extLst>
          </p:cNvPr>
          <p:cNvSpPr txBox="1"/>
          <p:nvPr/>
        </p:nvSpPr>
        <p:spPr>
          <a:xfrm>
            <a:off x="9179726" y="4523303"/>
            <a:ext cx="197205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Oracle Linux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F09FA-115D-DC9D-1BB9-CAB99885F5CA}"/>
              </a:ext>
            </a:extLst>
          </p:cNvPr>
          <p:cNvSpPr txBox="1"/>
          <p:nvPr/>
        </p:nvSpPr>
        <p:spPr>
          <a:xfrm>
            <a:off x="9179726" y="5945856"/>
            <a:ext cx="197205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Our OS (Host)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1B982-A6A8-622E-E8BF-D62C9216FCAA}"/>
              </a:ext>
            </a:extLst>
          </p:cNvPr>
          <p:cNvSpPr txBox="1"/>
          <p:nvPr/>
        </p:nvSpPr>
        <p:spPr>
          <a:xfrm>
            <a:off x="9179726" y="5165467"/>
            <a:ext cx="197205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Docker (VM with a Linux Kernel)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6991D444-39A7-31EF-AD25-CB04CF1D9FED}"/>
              </a:ext>
            </a:extLst>
          </p:cNvPr>
          <p:cNvSpPr/>
          <p:nvPr/>
        </p:nvSpPr>
        <p:spPr>
          <a:xfrm>
            <a:off x="6305104" y="5469047"/>
            <a:ext cx="1881963" cy="1011496"/>
          </a:xfrm>
          <a:prstGeom prst="accentBorderCallout1">
            <a:avLst>
              <a:gd name="adj1" fmla="val 18750"/>
              <a:gd name="adj2" fmla="val -8333"/>
              <a:gd name="adj3" fmla="val 41021"/>
              <a:gd name="adj4" fmla="val 151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two are already there</a:t>
            </a:r>
          </a:p>
        </p:txBody>
      </p:sp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91688EF0-CF12-805C-9355-A642E07A438C}"/>
              </a:ext>
            </a:extLst>
          </p:cNvPr>
          <p:cNvSpPr/>
          <p:nvPr/>
        </p:nvSpPr>
        <p:spPr>
          <a:xfrm>
            <a:off x="6305103" y="3730348"/>
            <a:ext cx="1881963" cy="1585909"/>
          </a:xfrm>
          <a:prstGeom prst="accentBorderCallout1">
            <a:avLst>
              <a:gd name="adj1" fmla="val 18750"/>
              <a:gd name="adj2" fmla="val -8333"/>
              <a:gd name="adj3" fmla="val 39282"/>
              <a:gd name="adj4" fmla="val 1519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 want JDK, but it comes with Oracle Linux User Space (not Kernel)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B0FAE-2A12-F246-0770-A158F2935761}"/>
              </a:ext>
            </a:extLst>
          </p:cNvPr>
          <p:cNvSpPr txBox="1"/>
          <p:nvPr/>
        </p:nvSpPr>
        <p:spPr>
          <a:xfrm>
            <a:off x="9179726" y="3816628"/>
            <a:ext cx="197205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OpenJDK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1A263-49E0-5BD2-7F73-743709FA8164}"/>
              </a:ext>
            </a:extLst>
          </p:cNvPr>
          <p:cNvSpPr txBox="1"/>
          <p:nvPr/>
        </p:nvSpPr>
        <p:spPr>
          <a:xfrm>
            <a:off x="9179726" y="3084385"/>
            <a:ext cx="197205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 folder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574F4-1D70-776A-025B-61FB16503032}"/>
              </a:ext>
            </a:extLst>
          </p:cNvPr>
          <p:cNvSpPr txBox="1"/>
          <p:nvPr/>
        </p:nvSpPr>
        <p:spPr>
          <a:xfrm>
            <a:off x="9179726" y="2393198"/>
            <a:ext cx="197205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HelloWorld.class</a:t>
            </a:r>
            <a:endParaRPr lang="en-IN" b="1" dirty="0"/>
          </a:p>
        </p:txBody>
      </p:sp>
      <p:sp>
        <p:nvSpPr>
          <p:cNvPr id="13" name="Callout: Line with Border and Accent Bar 12">
            <a:extLst>
              <a:ext uri="{FF2B5EF4-FFF2-40B4-BE49-F238E27FC236}">
                <a16:creationId xmlns:a16="http://schemas.microsoft.com/office/drawing/2014/main" id="{80709627-466F-F9ED-1A14-4CFF5C64CCEA}"/>
              </a:ext>
            </a:extLst>
          </p:cNvPr>
          <p:cNvSpPr/>
          <p:nvPr/>
        </p:nvSpPr>
        <p:spPr>
          <a:xfrm>
            <a:off x="6305102" y="1941958"/>
            <a:ext cx="1881963" cy="1585909"/>
          </a:xfrm>
          <a:prstGeom prst="accentBorderCallout1">
            <a:avLst>
              <a:gd name="adj1" fmla="val 18750"/>
              <a:gd name="adj2" fmla="val -8333"/>
              <a:gd name="adj3" fmla="val 84872"/>
              <a:gd name="adj4" fmla="val 1434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will be created/added because of the commands in </a:t>
            </a:r>
            <a:r>
              <a:rPr lang="en-IN" dirty="0" err="1"/>
              <a:t>Dockerfile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91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CBED-1052-DE74-AD72-D117C983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2250-1C0E-DD19-FF3C-D70945A3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he DevOps workflow. Source: Pease, 2017.">
            <a:extLst>
              <a:ext uri="{FF2B5EF4-FFF2-40B4-BE49-F238E27FC236}">
                <a16:creationId xmlns:a16="http://schemas.microsoft.com/office/drawing/2014/main" id="{D3AE6C15-A722-7F7F-147F-802DDC9D1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4" y="1617915"/>
            <a:ext cx="9695380" cy="49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33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EF84-EDD9-6F9D-4FE5-0BF39683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8A8F-5A8D-63A3-D6C5-D99A8B9F8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71594-8853-21C9-D556-A3C2ED1FDA85}"/>
              </a:ext>
            </a:extLst>
          </p:cNvPr>
          <p:cNvSpPr txBox="1"/>
          <p:nvPr/>
        </p:nvSpPr>
        <p:spPr>
          <a:xfrm>
            <a:off x="4022935" y="4343172"/>
            <a:ext cx="197205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Oracle Linux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669813-3264-7DF0-790C-B56B72DDFFEB}"/>
              </a:ext>
            </a:extLst>
          </p:cNvPr>
          <p:cNvSpPr txBox="1"/>
          <p:nvPr/>
        </p:nvSpPr>
        <p:spPr>
          <a:xfrm>
            <a:off x="4022935" y="5765725"/>
            <a:ext cx="197205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Our OS (Host)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773A73-DEB1-3028-B0D4-0E42556CFFD6}"/>
              </a:ext>
            </a:extLst>
          </p:cNvPr>
          <p:cNvSpPr txBox="1"/>
          <p:nvPr/>
        </p:nvSpPr>
        <p:spPr>
          <a:xfrm>
            <a:off x="4022935" y="4985336"/>
            <a:ext cx="197205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Docker (VM with a Linux Kernel)</a:t>
            </a:r>
          </a:p>
        </p:txBody>
      </p:sp>
      <p:sp>
        <p:nvSpPr>
          <p:cNvPr id="16" name="Callout: Line with Border and Accent Bar 15">
            <a:extLst>
              <a:ext uri="{FF2B5EF4-FFF2-40B4-BE49-F238E27FC236}">
                <a16:creationId xmlns:a16="http://schemas.microsoft.com/office/drawing/2014/main" id="{CEBD0209-27E0-AA48-FBD1-C9227CF44E90}"/>
              </a:ext>
            </a:extLst>
          </p:cNvPr>
          <p:cNvSpPr/>
          <p:nvPr/>
        </p:nvSpPr>
        <p:spPr>
          <a:xfrm>
            <a:off x="1148313" y="5288916"/>
            <a:ext cx="1881963" cy="1011496"/>
          </a:xfrm>
          <a:prstGeom prst="accentBorderCallout1">
            <a:avLst>
              <a:gd name="adj1" fmla="val 18750"/>
              <a:gd name="adj2" fmla="val -8333"/>
              <a:gd name="adj3" fmla="val 41021"/>
              <a:gd name="adj4" fmla="val 151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two are already there</a:t>
            </a:r>
          </a:p>
        </p:txBody>
      </p:sp>
      <p:sp>
        <p:nvSpPr>
          <p:cNvPr id="17" name="Callout: Line with Border and Accent Bar 16">
            <a:extLst>
              <a:ext uri="{FF2B5EF4-FFF2-40B4-BE49-F238E27FC236}">
                <a16:creationId xmlns:a16="http://schemas.microsoft.com/office/drawing/2014/main" id="{FFF64AAF-C7F8-F67F-5E72-F503B5146352}"/>
              </a:ext>
            </a:extLst>
          </p:cNvPr>
          <p:cNvSpPr/>
          <p:nvPr/>
        </p:nvSpPr>
        <p:spPr>
          <a:xfrm>
            <a:off x="1148312" y="3550217"/>
            <a:ext cx="1881963" cy="1585909"/>
          </a:xfrm>
          <a:prstGeom prst="accentBorderCallout1">
            <a:avLst>
              <a:gd name="adj1" fmla="val 18750"/>
              <a:gd name="adj2" fmla="val -8333"/>
              <a:gd name="adj3" fmla="val 39282"/>
              <a:gd name="adj4" fmla="val 1519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 want JDK, but it comes with Oracle Linux User Space (not Kernel)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2876F8-5A3C-E557-0355-4F1BFF6F5FC3}"/>
              </a:ext>
            </a:extLst>
          </p:cNvPr>
          <p:cNvSpPr txBox="1"/>
          <p:nvPr/>
        </p:nvSpPr>
        <p:spPr>
          <a:xfrm>
            <a:off x="4022935" y="3636497"/>
            <a:ext cx="197205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OpenJDK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6F7DEE-F608-AA1F-7AB7-AB4D08ACA95A}"/>
              </a:ext>
            </a:extLst>
          </p:cNvPr>
          <p:cNvSpPr txBox="1"/>
          <p:nvPr/>
        </p:nvSpPr>
        <p:spPr>
          <a:xfrm>
            <a:off x="4022935" y="2904254"/>
            <a:ext cx="197205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.app folder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BDA-2BFB-89DD-E601-D96AED4B2476}"/>
              </a:ext>
            </a:extLst>
          </p:cNvPr>
          <p:cNvSpPr txBox="1"/>
          <p:nvPr/>
        </p:nvSpPr>
        <p:spPr>
          <a:xfrm>
            <a:off x="4022935" y="2213067"/>
            <a:ext cx="197205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HelloWorld.class</a:t>
            </a:r>
            <a:endParaRPr lang="en-IN" b="1" dirty="0"/>
          </a:p>
        </p:txBody>
      </p:sp>
      <p:sp>
        <p:nvSpPr>
          <p:cNvPr id="21" name="Callout: Line with Border and Accent Bar 20">
            <a:extLst>
              <a:ext uri="{FF2B5EF4-FFF2-40B4-BE49-F238E27FC236}">
                <a16:creationId xmlns:a16="http://schemas.microsoft.com/office/drawing/2014/main" id="{6FFA4B8D-F1D0-387A-44E4-0A51268B62D2}"/>
              </a:ext>
            </a:extLst>
          </p:cNvPr>
          <p:cNvSpPr/>
          <p:nvPr/>
        </p:nvSpPr>
        <p:spPr>
          <a:xfrm>
            <a:off x="1148311" y="1761827"/>
            <a:ext cx="1881963" cy="1585909"/>
          </a:xfrm>
          <a:prstGeom prst="accentBorderCallout1">
            <a:avLst>
              <a:gd name="adj1" fmla="val 18750"/>
              <a:gd name="adj2" fmla="val -8333"/>
              <a:gd name="adj3" fmla="val 84872"/>
              <a:gd name="adj4" fmla="val 1434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will be created/added because of the commands in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0B6D1CB4-513C-116F-3210-811B1D3EC19C}"/>
              </a:ext>
            </a:extLst>
          </p:cNvPr>
          <p:cNvSpPr/>
          <p:nvPr/>
        </p:nvSpPr>
        <p:spPr>
          <a:xfrm>
            <a:off x="6197011" y="3636497"/>
            <a:ext cx="818707" cy="646331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FACBB7-0F21-BADC-3617-6769BAA704C2}"/>
              </a:ext>
            </a:extLst>
          </p:cNvPr>
          <p:cNvSpPr txBox="1"/>
          <p:nvPr/>
        </p:nvSpPr>
        <p:spPr>
          <a:xfrm>
            <a:off x="7121487" y="4278519"/>
            <a:ext cx="197205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Oracle Linux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FB19A-AF2D-C339-88CD-FA5EDE955287}"/>
              </a:ext>
            </a:extLst>
          </p:cNvPr>
          <p:cNvSpPr txBox="1"/>
          <p:nvPr/>
        </p:nvSpPr>
        <p:spPr>
          <a:xfrm>
            <a:off x="7121487" y="3916095"/>
            <a:ext cx="1972056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OpenJDK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3DB569-D07F-BE3B-D433-9B53344CEBC6}"/>
              </a:ext>
            </a:extLst>
          </p:cNvPr>
          <p:cNvSpPr txBox="1"/>
          <p:nvPr/>
        </p:nvSpPr>
        <p:spPr>
          <a:xfrm>
            <a:off x="7121487" y="3550217"/>
            <a:ext cx="1972056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.app folder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9C5C74-0698-B892-C806-56D5CA8F907B}"/>
              </a:ext>
            </a:extLst>
          </p:cNvPr>
          <p:cNvSpPr txBox="1"/>
          <p:nvPr/>
        </p:nvSpPr>
        <p:spPr>
          <a:xfrm>
            <a:off x="7121487" y="3191247"/>
            <a:ext cx="1972056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HelloWorld.class</a:t>
            </a:r>
            <a:endParaRPr lang="en-IN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304060-53F3-07F1-767E-608E002E082E}"/>
              </a:ext>
            </a:extLst>
          </p:cNvPr>
          <p:cNvSpPr txBox="1"/>
          <p:nvPr/>
        </p:nvSpPr>
        <p:spPr>
          <a:xfrm>
            <a:off x="9275975" y="4268157"/>
            <a:ext cx="1037606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Layer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F7F97-F7BA-9AB0-E172-74C83C62EBB0}"/>
              </a:ext>
            </a:extLst>
          </p:cNvPr>
          <p:cNvSpPr txBox="1"/>
          <p:nvPr/>
        </p:nvSpPr>
        <p:spPr>
          <a:xfrm>
            <a:off x="9275975" y="3905733"/>
            <a:ext cx="1037606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Layer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2512C8-EB73-25A8-C9B4-E5F969B95DB1}"/>
              </a:ext>
            </a:extLst>
          </p:cNvPr>
          <p:cNvSpPr txBox="1"/>
          <p:nvPr/>
        </p:nvSpPr>
        <p:spPr>
          <a:xfrm>
            <a:off x="9275975" y="3539855"/>
            <a:ext cx="1037606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Layer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F42396-18C2-029E-AA0D-3A8F6CE6D9C7}"/>
              </a:ext>
            </a:extLst>
          </p:cNvPr>
          <p:cNvSpPr txBox="1"/>
          <p:nvPr/>
        </p:nvSpPr>
        <p:spPr>
          <a:xfrm>
            <a:off x="9275975" y="3180885"/>
            <a:ext cx="1037606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Layer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B6DB11-2F23-D295-7848-B41EAF0622E7}"/>
              </a:ext>
            </a:extLst>
          </p:cNvPr>
          <p:cNvSpPr txBox="1"/>
          <p:nvPr/>
        </p:nvSpPr>
        <p:spPr>
          <a:xfrm>
            <a:off x="7251405" y="5061098"/>
            <a:ext cx="29877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Resulting Docker Image</a:t>
            </a:r>
          </a:p>
        </p:txBody>
      </p:sp>
    </p:spTree>
    <p:extLst>
      <p:ext uri="{BB962C8B-B14F-4D97-AF65-F5344CB8AC3E}">
        <p14:creationId xmlns:p14="http://schemas.microsoft.com/office/powerpoint/2010/main" val="313164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EE7E63-EEA3-CDCD-9414-D8ABCCB0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Application with User Input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3F6BE-EBF5-D468-637E-23D7B0EF2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678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7B20-BF9D-789D-A304-1B17BAF0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Create PrimeNumber.java (C:\lectures\CDAC\Cloud\docker\</a:t>
            </a:r>
            <a:r>
              <a:rPr lang="en-IN" dirty="0" err="1"/>
              <a:t>javainputdocker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1F69-334F-1211-727B-F1248A6F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java.util.Scanner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public class </a:t>
            </a:r>
            <a:r>
              <a:rPr lang="en-IN" dirty="0" err="1"/>
              <a:t>PrimeNumber</a:t>
            </a:r>
            <a:r>
              <a:rPr lang="en-IN" dirty="0"/>
              <a:t> {</a:t>
            </a:r>
          </a:p>
          <a:p>
            <a:endParaRPr lang="en-IN" dirty="0"/>
          </a:p>
          <a:p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Scanner </a:t>
            </a:r>
            <a:r>
              <a:rPr lang="en-IN" dirty="0" err="1"/>
              <a:t>sc</a:t>
            </a:r>
            <a:r>
              <a:rPr lang="en-IN" dirty="0"/>
              <a:t> = new Scanner(System.in);</a:t>
            </a:r>
          </a:p>
          <a:p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("Prime number check ... Please enter a number: ");</a:t>
            </a:r>
          </a:p>
          <a:p>
            <a:r>
              <a:rPr lang="en-IN" dirty="0"/>
              <a:t>    int </a:t>
            </a:r>
            <a:r>
              <a:rPr lang="en-IN" dirty="0" err="1"/>
              <a:t>num</a:t>
            </a:r>
            <a:r>
              <a:rPr lang="en-IN" dirty="0"/>
              <a:t> = </a:t>
            </a:r>
            <a:r>
              <a:rPr lang="en-IN" dirty="0" err="1"/>
              <a:t>sc.nextInt</a:t>
            </a:r>
            <a:r>
              <a:rPr lang="en-IN" dirty="0"/>
              <a:t>();</a:t>
            </a:r>
          </a:p>
          <a:p>
            <a:r>
              <a:rPr lang="en-IN" dirty="0"/>
              <a:t>   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isPrime</a:t>
            </a:r>
            <a:r>
              <a:rPr lang="en-IN" dirty="0"/>
              <a:t> = true;  </a:t>
            </a:r>
          </a:p>
          <a:p>
            <a:r>
              <a:rPr lang="en-IN" dirty="0"/>
              <a:t>    for(int </a:t>
            </a:r>
            <a:r>
              <a:rPr lang="en-IN" dirty="0" err="1"/>
              <a:t>i</a:t>
            </a:r>
            <a:r>
              <a:rPr lang="en-IN" dirty="0"/>
              <a:t> = 2;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</a:t>
            </a:r>
            <a:r>
              <a:rPr lang="en-IN" dirty="0"/>
              <a:t>/2;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if(</a:t>
            </a:r>
            <a:r>
              <a:rPr lang="en-IN" dirty="0" err="1"/>
              <a:t>num</a:t>
            </a:r>
            <a:r>
              <a:rPr lang="en-IN" dirty="0"/>
              <a:t> % </a:t>
            </a:r>
            <a:r>
              <a:rPr lang="en-IN" dirty="0" err="1"/>
              <a:t>i</a:t>
            </a:r>
            <a:r>
              <a:rPr lang="en-IN" dirty="0"/>
              <a:t> == 0) {</a:t>
            </a:r>
          </a:p>
          <a:p>
            <a:r>
              <a:rPr lang="en-IN" dirty="0"/>
              <a:t>        </a:t>
            </a:r>
            <a:r>
              <a:rPr lang="en-IN" dirty="0" err="1"/>
              <a:t>isPrime</a:t>
            </a:r>
            <a:r>
              <a:rPr lang="en-IN" dirty="0"/>
              <a:t> = false;</a:t>
            </a:r>
          </a:p>
          <a:p>
            <a:r>
              <a:rPr lang="en-IN" dirty="0"/>
              <a:t>        break;</a:t>
            </a:r>
          </a:p>
          <a:p>
            <a:r>
              <a:rPr lang="en-IN" dirty="0"/>
              <a:t>      }    </a:t>
            </a:r>
          </a:p>
          <a:p>
            <a:r>
              <a:rPr lang="en-IN" dirty="0"/>
              <a:t>	}  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if(</a:t>
            </a:r>
            <a:r>
              <a:rPr lang="en-IN" dirty="0" err="1"/>
              <a:t>isPrime</a:t>
            </a:r>
            <a:r>
              <a:rPr lang="en-IN" dirty="0"/>
              <a:t>)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 + " is a prime number");</a:t>
            </a:r>
          </a:p>
          <a:p>
            <a:r>
              <a:rPr lang="en-IN" dirty="0"/>
              <a:t>    else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 + " is not a prime number");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sc.close</a:t>
            </a:r>
            <a:r>
              <a:rPr lang="en-IN" dirty="0"/>
              <a:t>();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728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F086-82C8-CF2A-4AD0-CDC1904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Dockerfile</a:t>
            </a:r>
            <a:r>
              <a:rPr lang="en-IN" dirty="0"/>
              <a:t> (C:\lectures\CDAC\Cloud\docker\</a:t>
            </a:r>
            <a:r>
              <a:rPr lang="en-IN" dirty="0" err="1"/>
              <a:t>javainputdocker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894D-8AF1-67B1-7480-9F7C4C49E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FROM openjdk:12-alpine</a:t>
            </a:r>
          </a:p>
          <a:p>
            <a:endParaRPr lang="en-IN" dirty="0"/>
          </a:p>
          <a:p>
            <a:r>
              <a:rPr lang="en-IN" dirty="0"/>
              <a:t>COPY . /</a:t>
            </a:r>
            <a:r>
              <a:rPr lang="en-IN" dirty="0" err="1"/>
              <a:t>usr</a:t>
            </a:r>
            <a:r>
              <a:rPr lang="en-IN" dirty="0"/>
              <a:t>/</a:t>
            </a:r>
            <a:r>
              <a:rPr lang="en-IN" dirty="0" err="1"/>
              <a:t>src</a:t>
            </a:r>
            <a:r>
              <a:rPr lang="en-IN" dirty="0"/>
              <a:t>/</a:t>
            </a:r>
            <a:r>
              <a:rPr lang="en-IN" dirty="0" err="1"/>
              <a:t>myjavaapp</a:t>
            </a:r>
            <a:endParaRPr lang="en-IN" dirty="0"/>
          </a:p>
          <a:p>
            <a:endParaRPr lang="en-IN" dirty="0"/>
          </a:p>
          <a:p>
            <a:r>
              <a:rPr lang="en-IN" dirty="0"/>
              <a:t>WORKDIR /</a:t>
            </a:r>
            <a:r>
              <a:rPr lang="en-IN" dirty="0" err="1"/>
              <a:t>usr</a:t>
            </a:r>
            <a:r>
              <a:rPr lang="en-IN" dirty="0"/>
              <a:t>/</a:t>
            </a:r>
            <a:r>
              <a:rPr lang="en-IN" dirty="0" err="1"/>
              <a:t>src</a:t>
            </a:r>
            <a:r>
              <a:rPr lang="en-IN" dirty="0"/>
              <a:t>/</a:t>
            </a:r>
            <a:r>
              <a:rPr lang="en-IN" dirty="0" err="1"/>
              <a:t>myjavaapp</a:t>
            </a:r>
            <a:endParaRPr lang="en-IN" dirty="0"/>
          </a:p>
          <a:p>
            <a:endParaRPr lang="en-IN" dirty="0"/>
          </a:p>
          <a:p>
            <a:r>
              <a:rPr lang="en-IN" dirty="0"/>
              <a:t>RUN </a:t>
            </a:r>
            <a:r>
              <a:rPr lang="en-IN" dirty="0" err="1"/>
              <a:t>javac</a:t>
            </a:r>
            <a:r>
              <a:rPr lang="en-IN" dirty="0"/>
              <a:t> PrimeNumber.java</a:t>
            </a:r>
          </a:p>
          <a:p>
            <a:endParaRPr lang="en-IN" dirty="0"/>
          </a:p>
          <a:p>
            <a:r>
              <a:rPr lang="en-IN" dirty="0"/>
              <a:t>CMD ["java", "</a:t>
            </a:r>
            <a:r>
              <a:rPr lang="en-IN" dirty="0" err="1"/>
              <a:t>PrimeNumber</a:t>
            </a:r>
            <a:r>
              <a:rPr lang="en-IN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4227912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B7C1-CF7F-B600-44DF-C6485C41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image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09EBB-1409-0E0A-321A-FA2C66868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build -t java-app .</a:t>
            </a:r>
          </a:p>
          <a:p>
            <a:r>
              <a:rPr lang="en-IN" dirty="0"/>
              <a:t>docker container run java-app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 resolve: docker container run </a:t>
            </a:r>
            <a:r>
              <a:rPr lang="en-IN" b="1" dirty="0">
                <a:solidFill>
                  <a:srgbClr val="FF0000"/>
                </a:solidFill>
              </a:rPr>
              <a:t>-it</a:t>
            </a:r>
            <a:r>
              <a:rPr lang="en-IN" dirty="0"/>
              <a:t> java-app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15A79-0506-E52F-B077-9AA096DF0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551" y="2924149"/>
            <a:ext cx="8541189" cy="1009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C514B-2F9D-0F85-0D51-686A56FC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35" y="5032375"/>
            <a:ext cx="8877756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43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E7B7-7CD4-B036-7C5C-0162B76C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2D7D-BC61-2DB1-9041-719FF57C4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-</a:t>
            </a:r>
            <a:r>
              <a:rPr lang="en-US" dirty="0">
                <a:solidFill>
                  <a:srgbClr val="FF0000"/>
                </a:solidFill>
              </a:rPr>
              <a:t>it </a:t>
            </a:r>
            <a:r>
              <a:rPr lang="en-US" dirty="0"/>
              <a:t>option is made up of two things: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nteractive and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erminal</a:t>
            </a:r>
          </a:p>
          <a:p>
            <a:r>
              <a:rPr lang="en-US" dirty="0"/>
              <a:t>It allows us to open a terminal inside the container, almost like </a:t>
            </a:r>
            <a:r>
              <a:rPr lang="en-US" dirty="0" err="1"/>
              <a:t>SSHing</a:t>
            </a:r>
            <a:r>
              <a:rPr lang="en-US" dirty="0"/>
              <a:t> inside it</a:t>
            </a:r>
          </a:p>
          <a:p>
            <a:r>
              <a:rPr lang="en-US" dirty="0"/>
              <a:t>We can run any allowed commands inside the container now</a:t>
            </a:r>
          </a:p>
          <a:p>
            <a:r>
              <a:rPr lang="en-US" dirty="0"/>
              <a:t>Example: Launch an Ubuntu container and then install Curl</a:t>
            </a:r>
          </a:p>
          <a:p>
            <a:r>
              <a:rPr lang="en-US" b="1" dirty="0" err="1"/>
              <a:t>sudo</a:t>
            </a:r>
            <a:r>
              <a:rPr lang="en-US" b="1" dirty="0"/>
              <a:t> docker container run -it --name ubuntu </a:t>
            </a:r>
            <a:r>
              <a:rPr lang="en-US" b="1" dirty="0" err="1"/>
              <a:t>ubuntu</a:t>
            </a:r>
            <a:endParaRPr lang="en-US" b="1" dirty="0"/>
          </a:p>
          <a:p>
            <a:r>
              <a:rPr lang="en-US" b="1" dirty="0"/>
              <a:t>apt-get update</a:t>
            </a:r>
          </a:p>
          <a:p>
            <a:r>
              <a:rPr lang="en-US" b="1" dirty="0"/>
              <a:t>apt-get install -y curl</a:t>
            </a:r>
          </a:p>
          <a:p>
            <a:r>
              <a:rPr lang="en-US" b="1" dirty="0"/>
              <a:t>curl google.com</a:t>
            </a:r>
          </a:p>
          <a:p>
            <a:r>
              <a:rPr lang="en-US" b="1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894423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1A3B-EA4A-6C84-9A35-782DDD1F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4C38-B7B6-DCA3-E4EA-F9785A04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docker build</a:t>
            </a:r>
            <a:r>
              <a:rPr lang="en-IN" dirty="0"/>
              <a:t>: Builds a Docker image from a </a:t>
            </a:r>
            <a:r>
              <a:rPr lang="en-IN" dirty="0" err="1"/>
              <a:t>Dockerfile</a:t>
            </a:r>
            <a:r>
              <a:rPr lang="en-IN" dirty="0"/>
              <a:t>.</a:t>
            </a:r>
          </a:p>
          <a:p>
            <a:r>
              <a:rPr lang="en-IN" dirty="0"/>
              <a:t>Example: docker build -t my-image .</a:t>
            </a:r>
          </a:p>
          <a:p>
            <a:endParaRPr lang="en-IN" dirty="0"/>
          </a:p>
          <a:p>
            <a:r>
              <a:rPr lang="en-IN" b="1" dirty="0"/>
              <a:t>Docker container run</a:t>
            </a:r>
            <a:r>
              <a:rPr lang="en-IN" dirty="0"/>
              <a:t>: Runs a Docker container based on a Docker image.</a:t>
            </a:r>
          </a:p>
          <a:p>
            <a:r>
              <a:rPr lang="en-IN" dirty="0"/>
              <a:t>Example: docker run my-image</a:t>
            </a:r>
          </a:p>
          <a:p>
            <a:endParaRPr lang="en-IN" dirty="0"/>
          </a:p>
          <a:p>
            <a:r>
              <a:rPr lang="en-IN" b="1" dirty="0"/>
              <a:t>docker container list</a:t>
            </a:r>
            <a:r>
              <a:rPr lang="en-IN" dirty="0"/>
              <a:t>: Lists running Docker containers.</a:t>
            </a:r>
          </a:p>
          <a:p>
            <a:r>
              <a:rPr lang="en-IN" dirty="0"/>
              <a:t>Example: docker container list or docker </a:t>
            </a:r>
            <a:r>
              <a:rPr lang="en-IN" dirty="0" err="1"/>
              <a:t>ps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796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1A3B-EA4A-6C84-9A35-782DDD1F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4C38-B7B6-DCA3-E4EA-F9785A04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docker container stop</a:t>
            </a:r>
            <a:r>
              <a:rPr lang="en-IN" dirty="0"/>
              <a:t>: Stops a running Docker container.</a:t>
            </a:r>
          </a:p>
          <a:p>
            <a:r>
              <a:rPr lang="en-IN" dirty="0"/>
              <a:t>Example: docker stop container-name</a:t>
            </a:r>
          </a:p>
          <a:p>
            <a:endParaRPr lang="en-IN" dirty="0"/>
          </a:p>
          <a:p>
            <a:r>
              <a:rPr lang="en-IN" b="1" dirty="0"/>
              <a:t>docker container rm</a:t>
            </a:r>
            <a:r>
              <a:rPr lang="en-IN" dirty="0"/>
              <a:t>: Removes a Docker container.</a:t>
            </a:r>
          </a:p>
          <a:p>
            <a:r>
              <a:rPr lang="en-IN" dirty="0"/>
              <a:t>Example: docker rm container-name</a:t>
            </a:r>
          </a:p>
          <a:p>
            <a:endParaRPr lang="en-IN" dirty="0"/>
          </a:p>
          <a:p>
            <a:r>
              <a:rPr lang="en-IN" b="1" dirty="0"/>
              <a:t>docker images</a:t>
            </a:r>
            <a:r>
              <a:rPr lang="en-IN" dirty="0"/>
              <a:t>: Lists Docker images.</a:t>
            </a:r>
          </a:p>
          <a:p>
            <a:r>
              <a:rPr lang="en-IN" dirty="0"/>
              <a:t>Example: docker images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76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1A3B-EA4A-6C84-9A35-782DDD1F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4C38-B7B6-DCA3-E4EA-F9785A04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docker </a:t>
            </a:r>
            <a:r>
              <a:rPr lang="en-IN" b="1" dirty="0" err="1"/>
              <a:t>rmi</a:t>
            </a:r>
            <a:r>
              <a:rPr lang="en-IN" dirty="0"/>
              <a:t>: Removes a Docker image.</a:t>
            </a:r>
          </a:p>
          <a:p>
            <a:r>
              <a:rPr lang="en-IN" dirty="0"/>
              <a:t>Example: docker </a:t>
            </a:r>
            <a:r>
              <a:rPr lang="en-IN" dirty="0" err="1"/>
              <a:t>rmi</a:t>
            </a:r>
            <a:r>
              <a:rPr lang="en-IN" dirty="0"/>
              <a:t> image-name</a:t>
            </a:r>
          </a:p>
          <a:p>
            <a:endParaRPr lang="en-IN" dirty="0"/>
          </a:p>
          <a:p>
            <a:r>
              <a:rPr lang="en-IN" b="1" dirty="0"/>
              <a:t>docker container exec</a:t>
            </a:r>
            <a:r>
              <a:rPr lang="en-IN" dirty="0"/>
              <a:t>: Runs a command inside a running Docker container.</a:t>
            </a:r>
          </a:p>
          <a:p>
            <a:r>
              <a:rPr lang="en-IN" dirty="0"/>
              <a:t>Example: docker exec -it container-name /bin/bash</a:t>
            </a:r>
          </a:p>
          <a:p>
            <a:endParaRPr lang="en-IN" dirty="0"/>
          </a:p>
          <a:p>
            <a:r>
              <a:rPr lang="en-IN" b="1" dirty="0"/>
              <a:t>docker pull</a:t>
            </a:r>
            <a:r>
              <a:rPr lang="en-IN" dirty="0"/>
              <a:t>: Pulls a Docker image from a registry.</a:t>
            </a:r>
          </a:p>
          <a:p>
            <a:r>
              <a:rPr lang="en-IN" dirty="0"/>
              <a:t>Example: docker pull image-name</a:t>
            </a:r>
          </a:p>
          <a:p>
            <a:endParaRPr lang="en-IN" dirty="0"/>
          </a:p>
          <a:p>
            <a:r>
              <a:rPr lang="en-IN" b="1" dirty="0"/>
              <a:t>docker push</a:t>
            </a:r>
            <a:r>
              <a:rPr lang="en-IN" dirty="0"/>
              <a:t>: Pushes a Docker image to a registry.</a:t>
            </a:r>
          </a:p>
          <a:p>
            <a:r>
              <a:rPr lang="en-IN" dirty="0"/>
              <a:t>Example: docker push image-name</a:t>
            </a:r>
          </a:p>
        </p:txBody>
      </p:sp>
    </p:spTree>
    <p:extLst>
      <p:ext uri="{BB962C8B-B14F-4D97-AF65-F5344CB8AC3E}">
        <p14:creationId xmlns:p14="http://schemas.microsoft.com/office/powerpoint/2010/main" val="3756322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4FF3-3059-EAEC-5937-AA712231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10F83-F09B-BFEA-A312-2F85D252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has a default network called </a:t>
            </a:r>
            <a:r>
              <a:rPr lang="en-US" b="1" dirty="0"/>
              <a:t>bridge network</a:t>
            </a:r>
            <a:endParaRPr lang="en-US" dirty="0"/>
          </a:p>
          <a:p>
            <a:r>
              <a:rPr lang="en-US" dirty="0"/>
              <a:t>All containers we create are automatically put in the bridge network</a:t>
            </a:r>
          </a:p>
          <a:p>
            <a:r>
              <a:rPr lang="en-US" dirty="0"/>
              <a:t>These containers cannot access each other</a:t>
            </a:r>
          </a:p>
          <a:p>
            <a:r>
              <a:rPr lang="en-US" dirty="0"/>
              <a:t>Suppose we start a Tomcat container and a MySQL container – both will run inside the same bridge network and yet they will not be able to access each other</a:t>
            </a:r>
          </a:p>
          <a:p>
            <a:r>
              <a:rPr lang="en-US" dirty="0"/>
              <a:t>Solution: Create our own custom network</a:t>
            </a:r>
          </a:p>
        </p:txBody>
      </p:sp>
    </p:spTree>
    <p:extLst>
      <p:ext uri="{BB962C8B-B14F-4D97-AF65-F5344CB8AC3E}">
        <p14:creationId xmlns:p14="http://schemas.microsoft.com/office/powerpoint/2010/main" val="340805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7E4E-ACC3-CEE8-0B79-643E396C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Software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152F-A2D9-647E-37AE-1888791D5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3DED8-BFAE-6833-96BE-F7D03A8989D8}"/>
              </a:ext>
            </a:extLst>
          </p:cNvPr>
          <p:cNvSpPr txBox="1"/>
          <p:nvPr/>
        </p:nvSpPr>
        <p:spPr>
          <a:xfrm>
            <a:off x="1463040" y="1925052"/>
            <a:ext cx="3041583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Monolithic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54E21-075B-70F3-9076-A719C3067B1B}"/>
              </a:ext>
            </a:extLst>
          </p:cNvPr>
          <p:cNvSpPr txBox="1"/>
          <p:nvPr/>
        </p:nvSpPr>
        <p:spPr>
          <a:xfrm>
            <a:off x="7804887" y="1925051"/>
            <a:ext cx="339852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Nano/Microservices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95908C1-1CEB-0E43-E5B7-190E5446AB94}"/>
              </a:ext>
            </a:extLst>
          </p:cNvPr>
          <p:cNvSpPr/>
          <p:nvPr/>
        </p:nvSpPr>
        <p:spPr>
          <a:xfrm>
            <a:off x="5767538" y="1925051"/>
            <a:ext cx="770422" cy="38466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C98F9-FE82-854B-1665-F1CF2C68DA89}"/>
              </a:ext>
            </a:extLst>
          </p:cNvPr>
          <p:cNvSpPr txBox="1"/>
          <p:nvPr/>
        </p:nvSpPr>
        <p:spPr>
          <a:xfrm>
            <a:off x="1463040" y="2688029"/>
            <a:ext cx="3041583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Stateful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1E7D8-4110-48C8-F18D-D2EDC8EA11C9}"/>
              </a:ext>
            </a:extLst>
          </p:cNvPr>
          <p:cNvSpPr txBox="1"/>
          <p:nvPr/>
        </p:nvSpPr>
        <p:spPr>
          <a:xfrm>
            <a:off x="7804887" y="2688028"/>
            <a:ext cx="339852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Stateless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1DE432B-05BE-5443-0C7A-21E80B827551}"/>
              </a:ext>
            </a:extLst>
          </p:cNvPr>
          <p:cNvSpPr/>
          <p:nvPr/>
        </p:nvSpPr>
        <p:spPr>
          <a:xfrm>
            <a:off x="5767538" y="2688028"/>
            <a:ext cx="770422" cy="38466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406B1-FA20-070C-3503-B96515F0C5C4}"/>
              </a:ext>
            </a:extLst>
          </p:cNvPr>
          <p:cNvSpPr txBox="1"/>
          <p:nvPr/>
        </p:nvSpPr>
        <p:spPr>
          <a:xfrm>
            <a:off x="1463040" y="3528009"/>
            <a:ext cx="3041583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Synchronous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39CB9-101F-FE47-3C0A-14222972BFDE}"/>
              </a:ext>
            </a:extLst>
          </p:cNvPr>
          <p:cNvSpPr txBox="1"/>
          <p:nvPr/>
        </p:nvSpPr>
        <p:spPr>
          <a:xfrm>
            <a:off x="7804887" y="3528008"/>
            <a:ext cx="339852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830DE7-E0E6-50F0-F418-2C0600E9C6F0}"/>
              </a:ext>
            </a:extLst>
          </p:cNvPr>
          <p:cNvSpPr/>
          <p:nvPr/>
        </p:nvSpPr>
        <p:spPr>
          <a:xfrm>
            <a:off x="5767538" y="3528008"/>
            <a:ext cx="770422" cy="38466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22CED5-711C-E86D-38A3-55C61A630790}"/>
              </a:ext>
            </a:extLst>
          </p:cNvPr>
          <p:cNvSpPr txBox="1"/>
          <p:nvPr/>
        </p:nvSpPr>
        <p:spPr>
          <a:xfrm>
            <a:off x="1463040" y="4258104"/>
            <a:ext cx="3041583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A-&gt;Call-&gt;B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AE027D-D531-0B37-004D-F05EB1B2A65F}"/>
              </a:ext>
            </a:extLst>
          </p:cNvPr>
          <p:cNvSpPr txBox="1"/>
          <p:nvPr/>
        </p:nvSpPr>
        <p:spPr>
          <a:xfrm>
            <a:off x="7804887" y="4258103"/>
            <a:ext cx="339852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A-&gt;Msg-&gt;B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93FA14B-3998-3C39-A561-5E68309E5904}"/>
              </a:ext>
            </a:extLst>
          </p:cNvPr>
          <p:cNvSpPr/>
          <p:nvPr/>
        </p:nvSpPr>
        <p:spPr>
          <a:xfrm>
            <a:off x="5767538" y="4296604"/>
            <a:ext cx="770422" cy="38466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595DE2-D818-67C7-D7EF-3DE549C7DFAE}"/>
              </a:ext>
            </a:extLst>
          </p:cNvPr>
          <p:cNvSpPr txBox="1"/>
          <p:nvPr/>
        </p:nvSpPr>
        <p:spPr>
          <a:xfrm>
            <a:off x="1463040" y="4955426"/>
            <a:ext cx="3041583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GET/POST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CC0A13-0A91-24C6-06BE-16909AE92534}"/>
              </a:ext>
            </a:extLst>
          </p:cNvPr>
          <p:cNvSpPr txBox="1"/>
          <p:nvPr/>
        </p:nvSpPr>
        <p:spPr>
          <a:xfrm>
            <a:off x="7804886" y="4955425"/>
            <a:ext cx="3398521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GET/POST/PUT…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387B7F-5FA0-0292-BE95-9CB29D6FD914}"/>
              </a:ext>
            </a:extLst>
          </p:cNvPr>
          <p:cNvSpPr/>
          <p:nvPr/>
        </p:nvSpPr>
        <p:spPr>
          <a:xfrm>
            <a:off x="5767538" y="4993926"/>
            <a:ext cx="770422" cy="38466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74F082-9EBD-9B76-5175-DA62A16C294F}"/>
              </a:ext>
            </a:extLst>
          </p:cNvPr>
          <p:cNvSpPr txBox="1"/>
          <p:nvPr/>
        </p:nvSpPr>
        <p:spPr>
          <a:xfrm>
            <a:off x="1463040" y="5673623"/>
            <a:ext cx="3041583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SOAP/XML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D26552-9627-AF09-A015-DA972D44D18D}"/>
              </a:ext>
            </a:extLst>
          </p:cNvPr>
          <p:cNvSpPr txBox="1"/>
          <p:nvPr/>
        </p:nvSpPr>
        <p:spPr>
          <a:xfrm>
            <a:off x="7804887" y="5673622"/>
            <a:ext cx="339852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REST/JSON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58990DB-FF89-9998-9C19-953D47F62F93}"/>
              </a:ext>
            </a:extLst>
          </p:cNvPr>
          <p:cNvSpPr/>
          <p:nvPr/>
        </p:nvSpPr>
        <p:spPr>
          <a:xfrm>
            <a:off x="5767538" y="5712123"/>
            <a:ext cx="770422" cy="38466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30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F88F-C079-4C36-4F66-5FD61C16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Tomcat and MySQL Containers Together Inside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4BE7-1921-82BA-2599-9EB01011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C:\lectures\CDAC\DAC\docker-compose-tomcat-mysql.yaml (Next slide)</a:t>
            </a:r>
          </a:p>
          <a:p>
            <a:r>
              <a:rPr lang="en-US" dirty="0"/>
              <a:t>Go to this directory</a:t>
            </a:r>
          </a:p>
          <a:p>
            <a:r>
              <a:rPr lang="en-US" b="1" dirty="0"/>
              <a:t>docker-compose -f docker-compose-tomcat-</a:t>
            </a:r>
            <a:r>
              <a:rPr lang="en-US" b="1" dirty="0" err="1"/>
              <a:t>mysql.yaml</a:t>
            </a:r>
            <a:r>
              <a:rPr lang="en-US" b="1" dirty="0"/>
              <a:t> up</a:t>
            </a:r>
          </a:p>
          <a:p>
            <a:r>
              <a:rPr lang="en-US" dirty="0"/>
              <a:t>Both containers should start</a:t>
            </a:r>
          </a:p>
          <a:p>
            <a:r>
              <a:rPr lang="en-US" dirty="0"/>
              <a:t>Now open a second command prompt and open a terminal inside the MySQL container</a:t>
            </a:r>
          </a:p>
          <a:p>
            <a:r>
              <a:rPr lang="en-US" b="1" dirty="0"/>
              <a:t>docker exec -it my-</a:t>
            </a:r>
            <a:r>
              <a:rPr lang="en-US" b="1" dirty="0" err="1"/>
              <a:t>mysql</a:t>
            </a:r>
            <a:r>
              <a:rPr lang="en-US" b="1" dirty="0"/>
              <a:t>-container </a:t>
            </a:r>
            <a:r>
              <a:rPr lang="en-US" b="1" dirty="0" err="1"/>
              <a:t>mysql</a:t>
            </a:r>
            <a:r>
              <a:rPr lang="en-US" b="1" dirty="0"/>
              <a:t> -u root -p</a:t>
            </a:r>
          </a:p>
          <a:p>
            <a:r>
              <a:rPr lang="en-US" dirty="0"/>
              <a:t>Give password as </a:t>
            </a:r>
            <a:r>
              <a:rPr lang="en-US" b="1" dirty="0" err="1"/>
              <a:t>root_password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2493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2627-6C7C-6E3D-1A30-86BBA4A7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File for the Previous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9DE2-B636-697A-3B82-EA142666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version: '3'</a:t>
            </a:r>
          </a:p>
          <a:p>
            <a:endParaRPr lang="en-US" dirty="0"/>
          </a:p>
          <a:p>
            <a:r>
              <a:rPr lang="en-US" dirty="0"/>
              <a:t>services:</a:t>
            </a:r>
          </a:p>
          <a:p>
            <a:r>
              <a:rPr lang="en-US" dirty="0"/>
              <a:t>  </a:t>
            </a:r>
            <a:r>
              <a:rPr lang="en-US" dirty="0" err="1"/>
              <a:t>mysql</a:t>
            </a:r>
            <a:r>
              <a:rPr lang="en-US" dirty="0"/>
              <a:t>:</a:t>
            </a:r>
          </a:p>
          <a:p>
            <a:r>
              <a:rPr lang="en-US" dirty="0"/>
              <a:t>    image: </a:t>
            </a:r>
            <a:r>
              <a:rPr lang="en-US" dirty="0" err="1"/>
              <a:t>mysql:latest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container_name</a:t>
            </a:r>
            <a:r>
              <a:rPr lang="en-US" dirty="0"/>
              <a:t>: my-</a:t>
            </a:r>
            <a:r>
              <a:rPr lang="en-US" dirty="0" err="1"/>
              <a:t>mysql</a:t>
            </a:r>
            <a:r>
              <a:rPr lang="en-US" dirty="0"/>
              <a:t>-container</a:t>
            </a:r>
          </a:p>
          <a:p>
            <a:r>
              <a:rPr lang="en-US" dirty="0"/>
              <a:t>    environment:</a:t>
            </a:r>
          </a:p>
          <a:p>
            <a:r>
              <a:rPr lang="en-US" dirty="0"/>
              <a:t>      MYSQL_ROOT_PASSWORD: </a:t>
            </a:r>
            <a:r>
              <a:rPr lang="en-US" dirty="0" err="1"/>
              <a:t>root_password</a:t>
            </a:r>
            <a:endParaRPr lang="en-US" dirty="0"/>
          </a:p>
          <a:p>
            <a:r>
              <a:rPr lang="en-US" dirty="0"/>
              <a:t>      MYSQL_DATABASE: </a:t>
            </a:r>
            <a:r>
              <a:rPr lang="en-US" dirty="0" err="1"/>
              <a:t>sample_db</a:t>
            </a:r>
            <a:endParaRPr lang="en-US" dirty="0"/>
          </a:p>
          <a:p>
            <a:r>
              <a:rPr lang="en-US" dirty="0"/>
              <a:t>      MYSQL_USER: </a:t>
            </a:r>
            <a:r>
              <a:rPr lang="en-US" dirty="0" err="1"/>
              <a:t>sample_user</a:t>
            </a:r>
            <a:endParaRPr lang="en-US" dirty="0"/>
          </a:p>
          <a:p>
            <a:r>
              <a:rPr lang="en-US" dirty="0"/>
              <a:t>      MYSQL_PASSWORD: </a:t>
            </a:r>
            <a:r>
              <a:rPr lang="en-US" dirty="0" err="1"/>
              <a:t>sample_password</a:t>
            </a:r>
            <a:endParaRPr lang="en-US" dirty="0"/>
          </a:p>
          <a:p>
            <a:r>
              <a:rPr lang="en-US" dirty="0"/>
              <a:t>    ports:</a:t>
            </a:r>
          </a:p>
          <a:p>
            <a:r>
              <a:rPr lang="en-US" dirty="0"/>
              <a:t>      - "3306:3306"</a:t>
            </a:r>
          </a:p>
          <a:p>
            <a:r>
              <a:rPr lang="en-US" dirty="0"/>
              <a:t>    networks:</a:t>
            </a:r>
          </a:p>
          <a:p>
            <a:r>
              <a:rPr lang="en-US" dirty="0"/>
              <a:t>      - </a:t>
            </a:r>
            <a:r>
              <a:rPr lang="en-US" dirty="0" err="1"/>
              <a:t>mynetwork</a:t>
            </a:r>
            <a:endParaRPr lang="en-US" dirty="0"/>
          </a:p>
          <a:p>
            <a:r>
              <a:rPr lang="en-US" dirty="0"/>
              <a:t>    volumes:</a:t>
            </a:r>
          </a:p>
          <a:p>
            <a:r>
              <a:rPr lang="en-US" dirty="0"/>
              <a:t>      - </a:t>
            </a:r>
            <a:r>
              <a:rPr lang="en-US" dirty="0" err="1"/>
              <a:t>mysql_data</a:t>
            </a:r>
            <a:r>
              <a:rPr lang="en-US" dirty="0"/>
              <a:t>:/var/lib/</a:t>
            </a:r>
            <a:r>
              <a:rPr lang="en-US" dirty="0" err="1"/>
              <a:t>mysql</a:t>
            </a:r>
            <a:endParaRPr lang="en-US" dirty="0"/>
          </a:p>
          <a:p>
            <a:endParaRPr lang="en-US" dirty="0"/>
          </a:p>
          <a:p>
            <a:r>
              <a:rPr lang="en-US" dirty="0"/>
              <a:t>  tomcat:</a:t>
            </a:r>
          </a:p>
          <a:p>
            <a:r>
              <a:rPr lang="en-US" dirty="0"/>
              <a:t>    image: </a:t>
            </a:r>
            <a:r>
              <a:rPr lang="en-US" dirty="0" err="1"/>
              <a:t>tomcat:latest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container_name</a:t>
            </a:r>
            <a:r>
              <a:rPr lang="en-US" dirty="0"/>
              <a:t>: my-tomcat-container</a:t>
            </a:r>
          </a:p>
          <a:p>
            <a:r>
              <a:rPr lang="en-US" dirty="0"/>
              <a:t>    ports:</a:t>
            </a:r>
          </a:p>
          <a:p>
            <a:r>
              <a:rPr lang="en-US" dirty="0"/>
              <a:t>      - "9999:8080"</a:t>
            </a:r>
          </a:p>
          <a:p>
            <a:r>
              <a:rPr lang="en-US" dirty="0"/>
              <a:t>    networks:</a:t>
            </a:r>
          </a:p>
          <a:p>
            <a:r>
              <a:rPr lang="en-US" dirty="0"/>
              <a:t>      - </a:t>
            </a:r>
            <a:r>
              <a:rPr lang="en-US" dirty="0" err="1"/>
              <a:t>mynetwork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depends_on</a:t>
            </a:r>
            <a:r>
              <a:rPr lang="en-US" dirty="0"/>
              <a:t>:</a:t>
            </a:r>
          </a:p>
          <a:p>
            <a:r>
              <a:rPr lang="en-US" dirty="0"/>
              <a:t>      -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    command: bash -c "apt-get update &amp;&amp; apt-get install -y </a:t>
            </a:r>
            <a:r>
              <a:rPr lang="en-US" dirty="0" err="1"/>
              <a:t>mysql</a:t>
            </a:r>
            <a:r>
              <a:rPr lang="en-US" dirty="0"/>
              <a:t>-client &amp;&amp; catalina.sh run"</a:t>
            </a:r>
          </a:p>
          <a:p>
            <a:endParaRPr lang="en-US" dirty="0"/>
          </a:p>
          <a:p>
            <a:r>
              <a:rPr lang="en-US" dirty="0"/>
              <a:t>networks:</a:t>
            </a:r>
          </a:p>
          <a:p>
            <a:r>
              <a:rPr lang="en-US" dirty="0"/>
              <a:t>  </a:t>
            </a:r>
            <a:r>
              <a:rPr lang="en-US" dirty="0" err="1"/>
              <a:t>mynetwork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volumes:</a:t>
            </a:r>
          </a:p>
          <a:p>
            <a:r>
              <a:rPr lang="en-US" dirty="0"/>
              <a:t>  </a:t>
            </a:r>
            <a:r>
              <a:rPr lang="en-US" dirty="0" err="1"/>
              <a:t>mysql_data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41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0F05-6A37-32D1-44D7-E4351950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Tomcat Container But With Our Local webapps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3973-344F-1D17-F6E7-EC060D49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run  -p 9999:8080   -v   "c:/tomcat/webapps:/usr/local/tomcat/webapps" tomcat</a:t>
            </a:r>
          </a:p>
          <a:p>
            <a:endParaRPr lang="en-US" dirty="0"/>
          </a:p>
          <a:p>
            <a:r>
              <a:rPr lang="en-US" dirty="0"/>
              <a:t>Try accessing any Tomcat application on localhost:9999</a:t>
            </a:r>
          </a:p>
          <a:p>
            <a:endParaRPr lang="en-US" dirty="0"/>
          </a:p>
          <a:p>
            <a:r>
              <a:rPr lang="en-US" dirty="0"/>
              <a:t>E.g. localhost:9999/</a:t>
            </a:r>
            <a:r>
              <a:rPr lang="en-US" dirty="0" err="1"/>
              <a:t>cdac</a:t>
            </a:r>
            <a:r>
              <a:rPr lang="en-US" dirty="0"/>
              <a:t>/</a:t>
            </a:r>
            <a:r>
              <a:rPr lang="en-US" dirty="0" err="1"/>
              <a:t>hello.jsp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49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2C0B-C6DD-5F88-F3B5-C0D7C8C4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</a:t>
            </a:r>
            <a:r>
              <a:rPr lang="en-US" dirty="0" err="1"/>
              <a:t>Dockerfile</a:t>
            </a:r>
            <a:r>
              <a:rPr lang="en-US" dirty="0"/>
              <a:t> of your Spring Boot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D46B-A8C1-3AF3-A6E1-95A7C01A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File: C:\code\spring\expensetrackerapp\Dockerfile</a:t>
            </a:r>
          </a:p>
          <a:p>
            <a:endParaRPr lang="en-US" dirty="0"/>
          </a:p>
          <a:p>
            <a:r>
              <a:rPr lang="en-US" dirty="0"/>
              <a:t>FROM openjdk:8</a:t>
            </a:r>
          </a:p>
          <a:p>
            <a:endParaRPr lang="en-US" dirty="0"/>
          </a:p>
          <a:p>
            <a:r>
              <a:rPr lang="en-US" dirty="0"/>
              <a:t>EXPOSE 8080</a:t>
            </a:r>
          </a:p>
          <a:p>
            <a:endParaRPr lang="en-US" dirty="0"/>
          </a:p>
          <a:p>
            <a:r>
              <a:rPr lang="en-US" dirty="0"/>
              <a:t>COPY build/libs/expensetrackerapp-0.0.1-SNAPSHOT.jar expensetrackerapp-0.0.1-SNAPSHOT.jar</a:t>
            </a:r>
          </a:p>
          <a:p>
            <a:endParaRPr lang="en-US" dirty="0"/>
          </a:p>
          <a:p>
            <a:r>
              <a:rPr lang="en-US" dirty="0"/>
              <a:t>ENTRYPOINT ["java", "-jar", "/expensetrackerapp-0.0.1-SNAPSHOT.jar"]</a:t>
            </a:r>
          </a:p>
        </p:txBody>
      </p:sp>
    </p:spTree>
    <p:extLst>
      <p:ext uri="{BB962C8B-B14F-4D97-AF65-F5344CB8AC3E}">
        <p14:creationId xmlns:p14="http://schemas.microsoft.com/office/powerpoint/2010/main" val="4211666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6F6C-C727-64A0-1F9B-A6741DF5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Swarm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7D7D8-7172-362E-D6AE-EA8F796D2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734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F35D-EA02-144F-F9B8-9B18625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A8AE-55BC-2C60-B359-1CA9E713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Docker Swarm </a:t>
            </a:r>
            <a:r>
              <a:rPr lang="en-IN" dirty="0"/>
              <a:t>is a tool that allows us to manage a group of Docker containers as a single unified system</a:t>
            </a:r>
          </a:p>
          <a:p>
            <a:r>
              <a:rPr lang="en-IN" dirty="0"/>
              <a:t>Allows deployment and scaling of applications across multiple containers</a:t>
            </a:r>
          </a:p>
          <a:p>
            <a:r>
              <a:rPr lang="en-IN" dirty="0"/>
              <a:t>Built-in with Docker</a:t>
            </a:r>
          </a:p>
          <a:p>
            <a:r>
              <a:rPr lang="en-IN" dirty="0"/>
              <a:t>Simple to use</a:t>
            </a:r>
          </a:p>
          <a:p>
            <a:r>
              <a:rPr lang="en-IN" dirty="0"/>
              <a:t>Follows 80/20 rule: 20% features for 80% use cases</a:t>
            </a:r>
          </a:p>
          <a:p>
            <a:r>
              <a:rPr lang="en-IN" dirty="0"/>
              <a:t>Easier to troubleshoot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728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DC6791-EBFF-0063-973B-24DDB2DD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Hands-on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4F280-5C33-2E85-F0D0-0C9F7FAEC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49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7860-6CF0-77BE-A669-913A283C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1486-3B69-2ACB-86A4-13A02953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docker image using NGINX. Push it to docker hub. Create a service on </a:t>
            </a:r>
            <a:r>
              <a:rPr lang="en-US" dirty="0" err="1"/>
              <a:t>Dockerswarm</a:t>
            </a:r>
            <a:r>
              <a:rPr lang="en-US" dirty="0"/>
              <a:t>. Keep initial replicas as 1 and then increase the replicas to 10. Reduce the replicas to 2. Create a new image by modifying “index.html”. Push to docker hub and then update the service for a new image.</a:t>
            </a:r>
          </a:p>
        </p:txBody>
      </p:sp>
    </p:spTree>
    <p:extLst>
      <p:ext uri="{BB962C8B-B14F-4D97-AF65-F5344CB8AC3E}">
        <p14:creationId xmlns:p14="http://schemas.microsoft.com/office/powerpoint/2010/main" val="2580263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ED8C-4CF0-2E5F-CEE4-F0E6DC1D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Docker Image with Nginx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FDB0-29A9-75B0-7F32-E41881E6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Dockerfile</a:t>
            </a:r>
            <a:r>
              <a:rPr lang="en-US" dirty="0"/>
              <a:t> containing the following:</a:t>
            </a:r>
          </a:p>
          <a:p>
            <a:endParaRPr lang="en-US" dirty="0"/>
          </a:p>
          <a:p>
            <a:r>
              <a:rPr lang="en-US" dirty="0"/>
              <a:t># Use the official NGINX base image</a:t>
            </a:r>
          </a:p>
          <a:p>
            <a:r>
              <a:rPr lang="en-US" dirty="0"/>
              <a:t>FROM </a:t>
            </a:r>
            <a:r>
              <a:rPr lang="en-US" dirty="0" err="1"/>
              <a:t>nginx:latest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# Copy custom index.html to the NGINX web root</a:t>
            </a:r>
          </a:p>
          <a:p>
            <a:r>
              <a:rPr lang="en-US" dirty="0"/>
              <a:t>COPY index.html /</a:t>
            </a:r>
            <a:r>
              <a:rPr lang="en-US" dirty="0" err="1"/>
              <a:t>usr</a:t>
            </a:r>
            <a:r>
              <a:rPr lang="en-US" dirty="0"/>
              <a:t>/share/nginx/html/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66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ED8C-4CF0-2E5F-CEE4-F0E6DC1D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index.html in the Same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FDB0-29A9-75B0-7F32-E41881E6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&lt;h1&gt;This is Docker Swarm&lt;/h1&gt;</a:t>
            </a:r>
          </a:p>
        </p:txBody>
      </p:sp>
    </p:spTree>
    <p:extLst>
      <p:ext uri="{BB962C8B-B14F-4D97-AF65-F5344CB8AC3E}">
        <p14:creationId xmlns:p14="http://schemas.microsoft.com/office/powerpoint/2010/main" val="97745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8842-2371-B046-7556-7B9DC20C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the Way We Deploy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B5E3-B90B-D5F6-72B3-3A78311A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8B124-85BC-F99F-CDE6-86B86042796F}"/>
              </a:ext>
            </a:extLst>
          </p:cNvPr>
          <p:cNvSpPr txBox="1"/>
          <p:nvPr/>
        </p:nvSpPr>
        <p:spPr>
          <a:xfrm>
            <a:off x="1191928" y="1977601"/>
            <a:ext cx="4090737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Put everything into a single WAR file and deploy it on the web server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FC035A68-5A21-75F1-9FD9-A95E9CA32098}"/>
              </a:ext>
            </a:extLst>
          </p:cNvPr>
          <p:cNvSpPr/>
          <p:nvPr/>
        </p:nvSpPr>
        <p:spPr>
          <a:xfrm>
            <a:off x="1135782" y="2885396"/>
            <a:ext cx="1318661" cy="1152180"/>
          </a:xfrm>
          <a:prstGeom prst="foldedCorne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Application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EA64FFF3-5139-09D5-7B13-181EADFB6F3D}"/>
              </a:ext>
            </a:extLst>
          </p:cNvPr>
          <p:cNvSpPr/>
          <p:nvPr/>
        </p:nvSpPr>
        <p:spPr>
          <a:xfrm>
            <a:off x="2577968" y="2885396"/>
            <a:ext cx="1318661" cy="1152180"/>
          </a:xfrm>
          <a:prstGeom prst="foldedCorne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 Application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973846DA-D2FF-360E-8747-A84840BEB949}"/>
              </a:ext>
            </a:extLst>
          </p:cNvPr>
          <p:cNvSpPr/>
          <p:nvPr/>
        </p:nvSpPr>
        <p:spPr>
          <a:xfrm>
            <a:off x="4020154" y="2885396"/>
            <a:ext cx="1318661" cy="1152180"/>
          </a:xfrm>
          <a:prstGeom prst="foldedCorne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Application</a:t>
            </a:r>
          </a:p>
        </p:txBody>
      </p:sp>
      <p:pic>
        <p:nvPicPr>
          <p:cNvPr id="1030" name="Picture 6" descr="War File Icon - Download in Glyph Style">
            <a:extLst>
              <a:ext uri="{FF2B5EF4-FFF2-40B4-BE49-F238E27FC236}">
                <a16:creationId xmlns:a16="http://schemas.microsoft.com/office/drawing/2014/main" id="{E1B8D9AF-896B-951E-2CDA-3357D1DA7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70" y="4307267"/>
            <a:ext cx="1224191" cy="115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4D0CC5E8-AFF5-0741-8662-3449A6441B12}"/>
              </a:ext>
            </a:extLst>
          </p:cNvPr>
          <p:cNvSpPr/>
          <p:nvPr/>
        </p:nvSpPr>
        <p:spPr>
          <a:xfrm>
            <a:off x="6323798" y="2885396"/>
            <a:ext cx="1424537" cy="1152180"/>
          </a:xfrm>
          <a:prstGeom prst="foldedCorne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Microservice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04DA60D8-DE7B-AAB0-8F84-0A296CE775CB}"/>
              </a:ext>
            </a:extLst>
          </p:cNvPr>
          <p:cNvSpPr/>
          <p:nvPr/>
        </p:nvSpPr>
        <p:spPr>
          <a:xfrm>
            <a:off x="7871860" y="2885396"/>
            <a:ext cx="1424537" cy="1152180"/>
          </a:xfrm>
          <a:prstGeom prst="foldedCorne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 Microservice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65AB57B3-0B22-E441-34FE-5EF2B9E3207D}"/>
              </a:ext>
            </a:extLst>
          </p:cNvPr>
          <p:cNvSpPr/>
          <p:nvPr/>
        </p:nvSpPr>
        <p:spPr>
          <a:xfrm>
            <a:off x="9419923" y="2885396"/>
            <a:ext cx="1424536" cy="1152180"/>
          </a:xfrm>
          <a:prstGeom prst="foldedCorne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Microservice</a:t>
            </a:r>
          </a:p>
        </p:txBody>
      </p:sp>
      <p:pic>
        <p:nvPicPr>
          <p:cNvPr id="14" name="Picture 6" descr="War File Icon - Download in Glyph Style">
            <a:extLst>
              <a:ext uri="{FF2B5EF4-FFF2-40B4-BE49-F238E27FC236}">
                <a16:creationId xmlns:a16="http://schemas.microsoft.com/office/drawing/2014/main" id="{9196907B-C0B2-24EC-C8AB-DAE6DDF44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032" y="4307267"/>
            <a:ext cx="1224191" cy="115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War File Icon - Download in Glyph Style">
            <a:extLst>
              <a:ext uri="{FF2B5EF4-FFF2-40B4-BE49-F238E27FC236}">
                <a16:creationId xmlns:a16="http://schemas.microsoft.com/office/drawing/2014/main" id="{CFE2DAD7-9EF7-941E-B4D1-7C405A42E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094" y="4307267"/>
            <a:ext cx="1224191" cy="115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War File Icon - Download in Glyph Style">
            <a:extLst>
              <a:ext uri="{FF2B5EF4-FFF2-40B4-BE49-F238E27FC236}">
                <a16:creationId xmlns:a16="http://schemas.microsoft.com/office/drawing/2014/main" id="{342EE752-AFA0-467F-1912-72AAEC17A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202" y="4738800"/>
            <a:ext cx="1224191" cy="115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DEACF2-4104-6E93-8053-C90A3E34FC75}"/>
              </a:ext>
            </a:extLst>
          </p:cNvPr>
          <p:cNvCxnSpPr/>
          <p:nvPr/>
        </p:nvCxnSpPr>
        <p:spPr>
          <a:xfrm>
            <a:off x="1795112" y="4172513"/>
            <a:ext cx="1063591" cy="428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1504BD-4D86-7BA0-4986-F35B06B3A463}"/>
              </a:ext>
            </a:extLst>
          </p:cNvPr>
          <p:cNvCxnSpPr>
            <a:cxnSpLocks/>
          </p:cNvCxnSpPr>
          <p:nvPr/>
        </p:nvCxnSpPr>
        <p:spPr>
          <a:xfrm>
            <a:off x="3106778" y="4172512"/>
            <a:ext cx="130519" cy="42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BFB65A-5EFF-FE38-550A-1574DDEFFA2D}"/>
              </a:ext>
            </a:extLst>
          </p:cNvPr>
          <p:cNvCxnSpPr>
            <a:cxnSpLocks/>
          </p:cNvCxnSpPr>
          <p:nvPr/>
        </p:nvCxnSpPr>
        <p:spPr>
          <a:xfrm flipH="1">
            <a:off x="3698240" y="4093085"/>
            <a:ext cx="842833" cy="417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0CE40D-D6B5-FA87-E13B-7C88A40DC36A}"/>
              </a:ext>
            </a:extLst>
          </p:cNvPr>
          <p:cNvSpPr txBox="1"/>
          <p:nvPr/>
        </p:nvSpPr>
        <p:spPr>
          <a:xfrm>
            <a:off x="6538758" y="2001568"/>
            <a:ext cx="4090737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Each Microservice has its own WAR file, own Database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0C66A9D-66D1-A645-83B7-84F8D62C837E}"/>
              </a:ext>
            </a:extLst>
          </p:cNvPr>
          <p:cNvSpPr/>
          <p:nvPr/>
        </p:nvSpPr>
        <p:spPr>
          <a:xfrm>
            <a:off x="5525500" y="2163180"/>
            <a:ext cx="770422" cy="38466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65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ED8C-4CF0-2E5F-CEE4-F0E6DC1D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Build and Push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FDB0-29A9-75B0-7F32-E41881E6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Build and tag the Docker image</a:t>
            </a:r>
          </a:p>
          <a:p>
            <a:r>
              <a:rPr lang="en-US" dirty="0"/>
              <a:t>docker build -t your-</a:t>
            </a:r>
            <a:r>
              <a:rPr lang="en-US" dirty="0" err="1"/>
              <a:t>dockerhub</a:t>
            </a:r>
            <a:r>
              <a:rPr lang="en-US" dirty="0"/>
              <a:t>-username/nginx-custom .</a:t>
            </a:r>
          </a:p>
          <a:p>
            <a:endParaRPr lang="en-US" dirty="0"/>
          </a:p>
          <a:p>
            <a:r>
              <a:rPr lang="en-US" dirty="0"/>
              <a:t># Log in to Docker Hub</a:t>
            </a:r>
          </a:p>
          <a:p>
            <a:r>
              <a:rPr lang="en-US" dirty="0"/>
              <a:t>docker login</a:t>
            </a:r>
          </a:p>
          <a:p>
            <a:endParaRPr lang="en-US" dirty="0"/>
          </a:p>
          <a:p>
            <a:r>
              <a:rPr lang="en-US" dirty="0"/>
              <a:t># Push the Docker image to Docker Hub</a:t>
            </a:r>
          </a:p>
          <a:p>
            <a:r>
              <a:rPr lang="en-US" dirty="0"/>
              <a:t>docker push your-</a:t>
            </a:r>
            <a:r>
              <a:rPr lang="en-US" dirty="0" err="1"/>
              <a:t>dockerhub</a:t>
            </a:r>
            <a:r>
              <a:rPr lang="en-US" dirty="0"/>
              <a:t>-username/nginx-custom</a:t>
            </a:r>
          </a:p>
        </p:txBody>
      </p:sp>
    </p:spTree>
    <p:extLst>
      <p:ext uri="{BB962C8B-B14F-4D97-AF65-F5344CB8AC3E}">
        <p14:creationId xmlns:p14="http://schemas.microsoft.com/office/powerpoint/2010/main" val="3937902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ED8C-4CF0-2E5F-CEE4-F0E6DC1D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Create a Docker Swarm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FDB0-29A9-75B0-7F32-E41881E6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Initialize Docker Swarm (if not already initialized)</a:t>
            </a:r>
          </a:p>
          <a:p>
            <a:r>
              <a:rPr lang="en-US" dirty="0"/>
              <a:t>docker swarm </a:t>
            </a:r>
            <a:r>
              <a:rPr lang="en-US" dirty="0" err="1"/>
              <a:t>init</a:t>
            </a:r>
            <a:endParaRPr lang="en-US" dirty="0"/>
          </a:p>
          <a:p>
            <a:endParaRPr lang="en-US" dirty="0"/>
          </a:p>
          <a:p>
            <a:r>
              <a:rPr lang="en-US" dirty="0"/>
              <a:t># Create a Docker service with initial replicas as 1</a:t>
            </a:r>
          </a:p>
          <a:p>
            <a:r>
              <a:rPr lang="en-US" dirty="0"/>
              <a:t>docker service create   --replicas 1   --name nginx-service  -p 80:80 your-</a:t>
            </a:r>
            <a:r>
              <a:rPr lang="en-US" dirty="0" err="1"/>
              <a:t>dockerhub</a:t>
            </a:r>
            <a:r>
              <a:rPr lang="en-US" dirty="0"/>
              <a:t>-username/nginx-custom</a:t>
            </a:r>
          </a:p>
        </p:txBody>
      </p:sp>
    </p:spTree>
    <p:extLst>
      <p:ext uri="{BB962C8B-B14F-4D97-AF65-F5344CB8AC3E}">
        <p14:creationId xmlns:p14="http://schemas.microsoft.com/office/powerpoint/2010/main" val="2185901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ED8C-4CF0-2E5F-CEE4-F0E6DC1D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Scale the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FDB0-29A9-75B0-7F32-E41881E6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Scale the service to 10 replicas</a:t>
            </a:r>
          </a:p>
          <a:p>
            <a:r>
              <a:rPr lang="en-US" dirty="0"/>
              <a:t>docker service scale nginx-service=10</a:t>
            </a:r>
          </a:p>
          <a:p>
            <a:endParaRPr lang="en-US" dirty="0"/>
          </a:p>
          <a:p>
            <a:r>
              <a:rPr lang="en-US" dirty="0"/>
              <a:t>docker service ls</a:t>
            </a:r>
          </a:p>
          <a:p>
            <a:r>
              <a:rPr lang="en-US" dirty="0"/>
              <a:t>docker inspect &lt;id of the service&gt;</a:t>
            </a:r>
          </a:p>
          <a:p>
            <a:endParaRPr lang="en-US" dirty="0"/>
          </a:p>
          <a:p>
            <a:r>
              <a:rPr lang="en-US" dirty="0"/>
              <a:t># Reduce the replicas to 2</a:t>
            </a:r>
          </a:p>
          <a:p>
            <a:r>
              <a:rPr lang="en-US" dirty="0"/>
              <a:t>docker service scale nginx-service=2</a:t>
            </a:r>
          </a:p>
        </p:txBody>
      </p:sp>
    </p:spTree>
    <p:extLst>
      <p:ext uri="{BB962C8B-B14F-4D97-AF65-F5344CB8AC3E}">
        <p14:creationId xmlns:p14="http://schemas.microsoft.com/office/powerpoint/2010/main" val="3662973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ED8C-4CF0-2E5F-CEE4-F0E6DC1D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Modify index.html and Create a New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FDB0-29A9-75B0-7F32-E41881E6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your-</a:t>
            </a:r>
            <a:r>
              <a:rPr lang="en-US" dirty="0" err="1"/>
              <a:t>dockerhub</a:t>
            </a:r>
            <a:r>
              <a:rPr lang="en-US" dirty="0"/>
              <a:t>-username/nginx-custom</a:t>
            </a:r>
          </a:p>
          <a:p>
            <a:endParaRPr lang="en-US" dirty="0"/>
          </a:p>
          <a:p>
            <a:r>
              <a:rPr lang="en-US" dirty="0"/>
              <a:t>COPY index.html /</a:t>
            </a:r>
            <a:r>
              <a:rPr lang="en-US" dirty="0" err="1"/>
              <a:t>usr</a:t>
            </a:r>
            <a:r>
              <a:rPr lang="en-US" dirty="0"/>
              <a:t>/share/nginx/html/</a:t>
            </a:r>
          </a:p>
          <a:p>
            <a:endParaRPr lang="en-US" dirty="0"/>
          </a:p>
          <a:p>
            <a:r>
              <a:rPr lang="en-US" dirty="0"/>
              <a:t>Then build and push the image</a:t>
            </a:r>
          </a:p>
          <a:p>
            <a:r>
              <a:rPr lang="en-US" dirty="0"/>
              <a:t>docker build -t your-</a:t>
            </a:r>
            <a:r>
              <a:rPr lang="en-US" dirty="0" err="1"/>
              <a:t>dockerhub</a:t>
            </a:r>
            <a:r>
              <a:rPr lang="en-US" dirty="0"/>
              <a:t>-username/nginx-custom:v2 -f Dockerfile.nginx_v2 .</a:t>
            </a:r>
          </a:p>
          <a:p>
            <a:endParaRPr lang="en-US" dirty="0"/>
          </a:p>
          <a:p>
            <a:r>
              <a:rPr lang="en-US" dirty="0"/>
              <a:t>docker push your-</a:t>
            </a:r>
            <a:r>
              <a:rPr lang="en-US" dirty="0" err="1"/>
              <a:t>dockerhub</a:t>
            </a:r>
            <a:r>
              <a:rPr lang="en-US" dirty="0"/>
              <a:t>-username/nginx-custom:v2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06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ED8C-4CF0-2E5F-CEE4-F0E6DC1D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Update the Docker Swarm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FDB0-29A9-75B0-7F32-E41881E6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Update the Docker service to use the new image</a:t>
            </a:r>
          </a:p>
          <a:p>
            <a:r>
              <a:rPr lang="en-US" dirty="0"/>
              <a:t>docker service update --image your-</a:t>
            </a:r>
            <a:r>
              <a:rPr lang="en-US" dirty="0" err="1"/>
              <a:t>dockerhub</a:t>
            </a:r>
            <a:r>
              <a:rPr lang="en-US" dirty="0"/>
              <a:t>-username/nginx-custom:v2 nginx-service</a:t>
            </a:r>
          </a:p>
        </p:txBody>
      </p:sp>
    </p:spTree>
    <p:extLst>
      <p:ext uri="{BB962C8B-B14F-4D97-AF65-F5344CB8AC3E}">
        <p14:creationId xmlns:p14="http://schemas.microsoft.com/office/powerpoint/2010/main" val="37657755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ED8C-4CF0-2E5F-CEE4-F0E6DC1D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Leave Docker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FDB0-29A9-75B0-7F32-E41881E6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docker swarm leave</a:t>
            </a:r>
          </a:p>
        </p:txBody>
      </p:sp>
    </p:spTree>
    <p:extLst>
      <p:ext uri="{BB962C8B-B14F-4D97-AF65-F5344CB8AC3E}">
        <p14:creationId xmlns:p14="http://schemas.microsoft.com/office/powerpoint/2010/main" val="1500239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F1386-E3BB-3F30-F580-03E4A6E0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ED2B3-28A0-4A7F-11E4-68AE929BC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18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374F-64E4-5D31-2F53-1E28225B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C63C-AB61-6929-1CCB-C1E74FF11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Docker </a:t>
            </a:r>
            <a:r>
              <a:rPr lang="en-US" dirty="0"/>
              <a:t>creates images, which are run as containers</a:t>
            </a:r>
          </a:p>
          <a:p>
            <a:r>
              <a:rPr lang="en-US" dirty="0"/>
              <a:t>In complex environment, we need multiple copies of the same container to address issues such as redundancy, load balancing</a:t>
            </a:r>
          </a:p>
          <a:p>
            <a:r>
              <a:rPr lang="en-US" b="1" dirty="0"/>
              <a:t>Kubernetes </a:t>
            </a:r>
            <a:r>
              <a:rPr lang="en-US" dirty="0"/>
              <a:t>can do this</a:t>
            </a:r>
          </a:p>
          <a:p>
            <a:r>
              <a:rPr lang="en-US" dirty="0"/>
              <a:t>Aim: </a:t>
            </a:r>
            <a:r>
              <a:rPr lang="en-US" b="1" dirty="0"/>
              <a:t>Deploy</a:t>
            </a:r>
            <a:r>
              <a:rPr lang="en-US" dirty="0"/>
              <a:t>, </a:t>
            </a:r>
            <a:r>
              <a:rPr lang="en-US" b="1" dirty="0"/>
              <a:t>scale</a:t>
            </a:r>
            <a:r>
              <a:rPr lang="en-US" dirty="0"/>
              <a:t>, and </a:t>
            </a:r>
            <a:r>
              <a:rPr lang="en-US" b="1" dirty="0"/>
              <a:t>manage </a:t>
            </a:r>
            <a:r>
              <a:rPr lang="en-US" dirty="0"/>
              <a:t>containerized applications on a group of servers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55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BF68-FD3E-CF66-9041-126D8EA5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0AC5-DCA8-6664-567F-D46A1CBC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EB244-9ED6-D97A-993A-4B6A7848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584" y="1402113"/>
            <a:ext cx="7490177" cy="49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76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CE5D1A-DB77-C8BE-27AC-0FE8869A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Pod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DE914C-3420-1C29-F785-4B754CEF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Kubernetes does not deploy containers directly on the worker nodes.</a:t>
            </a:r>
          </a:p>
          <a:p>
            <a:r>
              <a:rPr lang="en-IN" dirty="0"/>
              <a:t>A container is encapsulated into a Kubernetes object called as </a:t>
            </a:r>
            <a:r>
              <a:rPr lang="en-IN" b="1" dirty="0"/>
              <a:t>Pod</a:t>
            </a:r>
            <a:r>
              <a:rPr lang="en-IN" dirty="0"/>
              <a:t>.</a:t>
            </a:r>
          </a:p>
          <a:p>
            <a:r>
              <a:rPr lang="en-IN" b="1" dirty="0"/>
              <a:t>Pod = A Single instance of an application</a:t>
            </a:r>
          </a:p>
          <a:p>
            <a:r>
              <a:rPr lang="en-IN" dirty="0"/>
              <a:t>A Pod is the smallest object that we can create in Kubernetes.</a:t>
            </a:r>
          </a:p>
          <a:p>
            <a:r>
              <a:rPr lang="en-IN" dirty="0"/>
              <a:t>Remember </a:t>
            </a:r>
            <a:r>
              <a:rPr lang="en-IN" b="1" dirty="0"/>
              <a:t>NPC – N</a:t>
            </a:r>
            <a:r>
              <a:rPr lang="en-IN" dirty="0"/>
              <a:t>ode contains </a:t>
            </a:r>
            <a:r>
              <a:rPr lang="en-IN" b="1" dirty="0"/>
              <a:t>P</a:t>
            </a:r>
            <a:r>
              <a:rPr lang="en-IN" dirty="0"/>
              <a:t>od contains </a:t>
            </a:r>
            <a:r>
              <a:rPr lang="en-IN" b="1" dirty="0"/>
              <a:t>C</a:t>
            </a:r>
            <a:r>
              <a:rPr lang="en-IN" dirty="0"/>
              <a:t>ontainer</a:t>
            </a:r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929EFF-F387-674C-51D3-9B3574555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91" y="330846"/>
            <a:ext cx="6964963" cy="309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5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1D4-FEB9-1A3A-3CBC-53354035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DC06-F7D7-034A-8049-5DCD9013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 descr="War File Icon - Download in Glyph Style">
            <a:extLst>
              <a:ext uri="{FF2B5EF4-FFF2-40B4-BE49-F238E27FC236}">
                <a16:creationId xmlns:a16="http://schemas.microsoft.com/office/drawing/2014/main" id="{9CAA626D-8FDA-BD8F-9BC1-D6DAC6DA9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201" y="5184520"/>
            <a:ext cx="752130" cy="7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6DE15300-99B5-54B9-96CA-BFAAA8009F30}"/>
              </a:ext>
            </a:extLst>
          </p:cNvPr>
          <p:cNvSpPr/>
          <p:nvPr/>
        </p:nvSpPr>
        <p:spPr>
          <a:xfrm>
            <a:off x="3859882" y="1786428"/>
            <a:ext cx="1424537" cy="1152180"/>
          </a:xfrm>
          <a:prstGeom prst="foldedCorne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Microservice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1C2DE-7A7B-346D-4738-A03869F29148}"/>
              </a:ext>
            </a:extLst>
          </p:cNvPr>
          <p:cNvSpPr txBox="1"/>
          <p:nvPr/>
        </p:nvSpPr>
        <p:spPr>
          <a:xfrm>
            <a:off x="1143801" y="1970052"/>
            <a:ext cx="2513799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During Development, for Version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CCB0B0-C681-453E-392B-B7A7E4082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96161"/>
            <a:ext cx="3525606" cy="13717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7E13FD-A465-2771-F815-14C0EBB2DC0A}"/>
              </a:ext>
            </a:extLst>
          </p:cNvPr>
          <p:cNvSpPr txBox="1"/>
          <p:nvPr/>
        </p:nvSpPr>
        <p:spPr>
          <a:xfrm>
            <a:off x="1143801" y="5184520"/>
            <a:ext cx="2513799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After Creation of WAR file</a:t>
            </a:r>
          </a:p>
        </p:txBody>
      </p:sp>
      <p:pic>
        <p:nvPicPr>
          <p:cNvPr id="2050" name="Picture 2" descr="Docker Basics | ARKSD Consultancy Private Limited">
            <a:extLst>
              <a:ext uri="{FF2B5EF4-FFF2-40B4-BE49-F238E27FC236}">
                <a16:creationId xmlns:a16="http://schemas.microsoft.com/office/drawing/2014/main" id="{CAB0D071-2808-0050-48FF-54781B5FF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018" y="4476887"/>
            <a:ext cx="2036365" cy="173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op Kubernetes Management Platforms | Datamation">
            <a:extLst>
              <a:ext uri="{FF2B5EF4-FFF2-40B4-BE49-F238E27FC236}">
                <a16:creationId xmlns:a16="http://schemas.microsoft.com/office/drawing/2014/main" id="{F79EF07C-74C5-A28B-E50C-BC48750B0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76" y="4367927"/>
            <a:ext cx="1823223" cy="173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DD3687-CD1E-6368-3E89-A68AEC74CCBB}"/>
              </a:ext>
            </a:extLst>
          </p:cNvPr>
          <p:cNvSpPr txBox="1"/>
          <p:nvPr/>
        </p:nvSpPr>
        <p:spPr>
          <a:xfrm>
            <a:off x="7148726" y="5184520"/>
            <a:ext cx="2036365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Orchestration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50573D-D4A1-4849-F3F4-8091C75EA2DE}"/>
              </a:ext>
            </a:extLst>
          </p:cNvPr>
          <p:cNvSpPr txBox="1"/>
          <p:nvPr/>
        </p:nvSpPr>
        <p:spPr>
          <a:xfrm>
            <a:off x="9011834" y="3339389"/>
            <a:ext cx="2036365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Pipeline</a:t>
            </a:r>
          </a:p>
        </p:txBody>
      </p:sp>
      <p:pic>
        <p:nvPicPr>
          <p:cNvPr id="2056" name="Picture 8" descr="PHPro - Jenkins en Pipeline">
            <a:extLst>
              <a:ext uri="{FF2B5EF4-FFF2-40B4-BE49-F238E27FC236}">
                <a16:creationId xmlns:a16="http://schemas.microsoft.com/office/drawing/2014/main" id="{C74DCE92-EE9A-1C08-77A0-E029BADE2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76" y="1482329"/>
            <a:ext cx="1673574" cy="16735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4502B7F-E418-932A-6642-0C050DA2E5A5}"/>
              </a:ext>
            </a:extLst>
          </p:cNvPr>
          <p:cNvSpPr/>
          <p:nvPr/>
        </p:nvSpPr>
        <p:spPr>
          <a:xfrm>
            <a:off x="4744854" y="5346584"/>
            <a:ext cx="770422" cy="38466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C308670-9EF9-840E-C84B-8D4F29BF914E}"/>
              </a:ext>
            </a:extLst>
          </p:cNvPr>
          <p:cNvSpPr/>
          <p:nvPr/>
        </p:nvSpPr>
        <p:spPr>
          <a:xfrm>
            <a:off x="7568379" y="5619630"/>
            <a:ext cx="770422" cy="38466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EEF6058-1C6E-3A1C-0D3B-3CF378C34887}"/>
              </a:ext>
            </a:extLst>
          </p:cNvPr>
          <p:cNvSpPr/>
          <p:nvPr/>
        </p:nvSpPr>
        <p:spPr>
          <a:xfrm>
            <a:off x="2182211" y="4564038"/>
            <a:ext cx="367222" cy="55301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D645D6E1-EBE9-D20B-D216-7F553E99C224}"/>
              </a:ext>
            </a:extLst>
          </p:cNvPr>
          <p:cNvSpPr/>
          <p:nvPr/>
        </p:nvSpPr>
        <p:spPr>
          <a:xfrm>
            <a:off x="9991616" y="3801239"/>
            <a:ext cx="259290" cy="47186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mparing The Top 3: Google, AWS &amp; Azure | Clouve Inc">
            <a:extLst>
              <a:ext uri="{FF2B5EF4-FFF2-40B4-BE49-F238E27FC236}">
                <a16:creationId xmlns:a16="http://schemas.microsoft.com/office/drawing/2014/main" id="{CAE6AE4C-749E-4637-BE11-BE82298D4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46" y="1558278"/>
            <a:ext cx="2269487" cy="129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5866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B522-519D-3053-49AD-37D8EAEA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Each Pod has a unique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065B-A61E-BBD0-00F0-8F4D5DA9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628E8-C86E-57BF-E10F-5AB716C9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12" y="1825625"/>
            <a:ext cx="9337140" cy="39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79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C744-31DB-AEF9-8AB5-7A0F152E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BF23-E264-8D90-5649-696AD0AC10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pod has a unique IP address and when a pod dies, its IP address is also released</a:t>
            </a:r>
          </a:p>
          <a:p>
            <a:r>
              <a:rPr lang="en-US" dirty="0"/>
              <a:t>How can an external application access a pod seamlessly?</a:t>
            </a:r>
          </a:p>
          <a:p>
            <a:r>
              <a:rPr lang="en-US" dirty="0"/>
              <a:t>Solution: </a:t>
            </a:r>
            <a:r>
              <a:rPr lang="en-US" b="1" dirty="0"/>
              <a:t>service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C46F2-F633-41BC-3117-89C9FA9AC5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A7D0A-4EF8-C2E0-BEA4-58B58F4CC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57452"/>
            <a:ext cx="5530726" cy="536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39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FB7193-17BB-FAC6-A16D-30C2717B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Concept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D800C-569A-D096-8D76-23409B0C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Service:</a:t>
            </a:r>
          </a:p>
          <a:p>
            <a:r>
              <a:rPr lang="en-US" b="1" dirty="0" err="1"/>
              <a:t>ClusterIP</a:t>
            </a:r>
            <a:r>
              <a:rPr lang="en-US" dirty="0"/>
              <a:t>: Access within the cluster</a:t>
            </a:r>
            <a:endParaRPr lang="en-US" b="1" dirty="0"/>
          </a:p>
          <a:p>
            <a:r>
              <a:rPr lang="en-US" b="1" dirty="0" err="1"/>
              <a:t>NodePort</a:t>
            </a:r>
            <a:r>
              <a:rPr lang="en-US" dirty="0"/>
              <a:t>: Expose outside</a:t>
            </a:r>
            <a:endParaRPr lang="en-US" b="1" dirty="0"/>
          </a:p>
          <a:p>
            <a:r>
              <a:rPr lang="en-US" b="1" dirty="0" err="1"/>
              <a:t>LoadBalancer</a:t>
            </a:r>
            <a:r>
              <a:rPr lang="en-US" dirty="0"/>
              <a:t>: Multiple servers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D1440-D232-484C-1D4E-A81C794C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873" y="365125"/>
            <a:ext cx="5743662" cy="60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76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8AAA-A4F9-C912-F94A-C25112B9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Deployment, </a:t>
            </a:r>
            <a:r>
              <a:rPr lang="en-US" dirty="0" err="1"/>
              <a:t>ReplicaSet</a:t>
            </a:r>
            <a:r>
              <a:rPr lang="en-US" dirty="0"/>
              <a:t>, Service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DE5B686-1DE9-1CD2-D4D2-92694FCDF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98337" y="2037079"/>
            <a:ext cx="1929619" cy="130651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CF7EDE-47EF-428F-6DA4-6832DA60727A}"/>
              </a:ext>
            </a:extLst>
          </p:cNvPr>
          <p:cNvSpPr txBox="1"/>
          <p:nvPr/>
        </p:nvSpPr>
        <p:spPr>
          <a:xfrm>
            <a:off x="1203158" y="2228671"/>
            <a:ext cx="2117557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Pod with its randomly generated  internal IP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509FA-E6AF-5184-1534-98922E6BD6FF}"/>
              </a:ext>
            </a:extLst>
          </p:cNvPr>
          <p:cNvSpPr txBox="1"/>
          <p:nvPr/>
        </p:nvSpPr>
        <p:spPr>
          <a:xfrm>
            <a:off x="1212784" y="3563937"/>
            <a:ext cx="2117557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Pod with its randomly generated internal IP 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A84C2-6345-19D5-63F7-7C6659E820E7}"/>
              </a:ext>
            </a:extLst>
          </p:cNvPr>
          <p:cNvSpPr txBox="1"/>
          <p:nvPr/>
        </p:nvSpPr>
        <p:spPr>
          <a:xfrm>
            <a:off x="1212784" y="4870450"/>
            <a:ext cx="2117557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Pod with its randomly generated internal IP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1736F-8B23-67B7-F51A-F1B92AD19B1B}"/>
              </a:ext>
            </a:extLst>
          </p:cNvPr>
          <p:cNvSpPr txBox="1"/>
          <p:nvPr/>
        </p:nvSpPr>
        <p:spPr>
          <a:xfrm>
            <a:off x="4118010" y="3539629"/>
            <a:ext cx="1588169" cy="92333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Service with a fixed external IP address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A302F1F-F902-38E7-D3D8-67CB04908E9D}"/>
              </a:ext>
            </a:extLst>
          </p:cNvPr>
          <p:cNvSpPr/>
          <p:nvPr/>
        </p:nvSpPr>
        <p:spPr>
          <a:xfrm>
            <a:off x="943276" y="1987550"/>
            <a:ext cx="2742397" cy="4018614"/>
          </a:xfrm>
          <a:prstGeom prst="rightBracket">
            <a:avLst/>
          </a:prstGeom>
          <a:solidFill>
            <a:schemeClr val="tx1">
              <a:alpha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AB237976-8010-E88B-7911-FC00B38E1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98337" y="3563937"/>
            <a:ext cx="1929619" cy="1306513"/>
          </a:xfrm>
          <a:prstGeom prst="rect">
            <a:avLst/>
          </a:prstGeom>
        </p:spPr>
      </p:pic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A52686C4-8A4B-C803-0345-5D3800B92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98337" y="5057181"/>
            <a:ext cx="1929619" cy="1306513"/>
          </a:xfrm>
          <a:prstGeom prst="rect">
            <a:avLst/>
          </a:prstGeom>
        </p:spPr>
      </p:pic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9F09AE15-985D-9A51-8648-9F08FFCDA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98336" y="556598"/>
            <a:ext cx="1929619" cy="130651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EAD836-97A5-C3B2-EEE9-2384ABD20AAF}"/>
              </a:ext>
            </a:extLst>
          </p:cNvPr>
          <p:cNvCxnSpPr>
            <a:stCxn id="13" idx="1"/>
          </p:cNvCxnSpPr>
          <p:nvPr/>
        </p:nvCxnSpPr>
        <p:spPr>
          <a:xfrm flipH="1">
            <a:off x="5706179" y="1209855"/>
            <a:ext cx="2992157" cy="26595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B2D967-059F-5125-7F23-EA86C224ED2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706179" y="2648348"/>
            <a:ext cx="2992156" cy="13529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1A1017-1DA7-CEF2-00AD-206224A8294F}"/>
              </a:ext>
            </a:extLst>
          </p:cNvPr>
          <p:cNvCxnSpPr>
            <a:cxnSpLocks/>
          </p:cNvCxnSpPr>
          <p:nvPr/>
        </p:nvCxnSpPr>
        <p:spPr>
          <a:xfrm flipH="1" flipV="1">
            <a:off x="5706179" y="4128829"/>
            <a:ext cx="2992156" cy="869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D92FBF-3120-FD69-EF16-A2D3C6D35AF0}"/>
              </a:ext>
            </a:extLst>
          </p:cNvPr>
          <p:cNvCxnSpPr>
            <a:cxnSpLocks/>
          </p:cNvCxnSpPr>
          <p:nvPr/>
        </p:nvCxnSpPr>
        <p:spPr>
          <a:xfrm flipH="1" flipV="1">
            <a:off x="5706179" y="4343282"/>
            <a:ext cx="2992156" cy="13483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C22C1F-F8F4-A8D9-D98C-4529E323D46D}"/>
              </a:ext>
            </a:extLst>
          </p:cNvPr>
          <p:cNvSpPr txBox="1"/>
          <p:nvPr/>
        </p:nvSpPr>
        <p:spPr>
          <a:xfrm>
            <a:off x="5706178" y="2000531"/>
            <a:ext cx="158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4634A5-7D39-40E0-0DEB-62C2498C3513}"/>
              </a:ext>
            </a:extLst>
          </p:cNvPr>
          <p:cNvSpPr txBox="1"/>
          <p:nvPr/>
        </p:nvSpPr>
        <p:spPr>
          <a:xfrm>
            <a:off x="3685673" y="3869356"/>
            <a:ext cx="43233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D58F5-5EA0-8619-1B7B-F90A4353DF50}"/>
              </a:ext>
            </a:extLst>
          </p:cNvPr>
          <p:cNvSpPr txBox="1"/>
          <p:nvPr/>
        </p:nvSpPr>
        <p:spPr>
          <a:xfrm>
            <a:off x="1827847" y="1476156"/>
            <a:ext cx="158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Deployment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3780B-0756-999C-7F1B-3B3F72D3FC1F}"/>
              </a:ext>
            </a:extLst>
          </p:cNvPr>
          <p:cNvSpPr txBox="1"/>
          <p:nvPr/>
        </p:nvSpPr>
        <p:spPr>
          <a:xfrm>
            <a:off x="943274" y="3140155"/>
            <a:ext cx="158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1663685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AB62-CC04-EB38-E879-F7A7128F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NodePort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3C76-400D-30F5-B054-03460B9B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58596-5AA8-22CA-3202-BD327CD54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00" y="131866"/>
            <a:ext cx="7137767" cy="57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44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AB62-CC04-EB38-E879-F7A7128F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NodePort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Various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3C76-400D-30F5-B054-03460B9B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port and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TargetPort</a:t>
            </a:r>
            <a:r>
              <a:rPr lang="en-US" dirty="0"/>
              <a:t> values are</a:t>
            </a:r>
          </a:p>
          <a:p>
            <a:pPr marL="0" indent="0">
              <a:buNone/>
            </a:pPr>
            <a:r>
              <a:rPr lang="en-US" dirty="0"/>
              <a:t> kept the same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4C65B-BCFE-5029-4E11-EC515FE93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404" y="217695"/>
            <a:ext cx="5048509" cy="557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552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E704-8BEA-A3F7-FB2A-89AB8D69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yaml</a:t>
            </a:r>
            <a:r>
              <a:rPr lang="en-US" dirty="0"/>
              <a:t> File for Running Tomcat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5C1D4-4E11-EC4E-DE3A-61B3938D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C:\lectures\CDAC\DAC \</a:t>
            </a:r>
            <a:r>
              <a:rPr lang="en-US" dirty="0" err="1"/>
              <a:t>kubernetes-tomcat.yaml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run: </a:t>
            </a:r>
            <a:r>
              <a:rPr lang="en-US" dirty="0" err="1"/>
              <a:t>kubectl</a:t>
            </a:r>
            <a:r>
              <a:rPr lang="en-US" dirty="0"/>
              <a:t> apply -f </a:t>
            </a:r>
            <a:r>
              <a:rPr lang="en-US" dirty="0" err="1"/>
              <a:t>kubernetes-tomcat.yaml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kubectl</a:t>
            </a:r>
            <a:r>
              <a:rPr lang="en-US" b="1" dirty="0"/>
              <a:t> logs &lt;pod id&gt;</a:t>
            </a:r>
          </a:p>
          <a:p>
            <a:r>
              <a:rPr lang="en-US" dirty="0"/>
              <a:t>Open a terminal inside a pod: </a:t>
            </a:r>
            <a:r>
              <a:rPr lang="en-US" b="1" dirty="0" err="1"/>
              <a:t>kubectl</a:t>
            </a:r>
            <a:r>
              <a:rPr lang="en-US" b="1" dirty="0"/>
              <a:t> exec tomcat-deployment-865c47d857-8hf6n -it /bin/bash</a:t>
            </a:r>
          </a:p>
          <a:p>
            <a:r>
              <a:rPr lang="en-US" dirty="0"/>
              <a:t>cd /</a:t>
            </a:r>
            <a:r>
              <a:rPr lang="en-US" dirty="0" err="1"/>
              <a:t>usr</a:t>
            </a:r>
            <a:r>
              <a:rPr lang="en-US" dirty="0"/>
              <a:t>/local/tomcat/webapps/examples</a:t>
            </a:r>
          </a:p>
          <a:p>
            <a:r>
              <a:rPr lang="en-US" dirty="0"/>
              <a:t>touch </a:t>
            </a:r>
            <a:r>
              <a:rPr lang="en-US" dirty="0" err="1"/>
              <a:t>hello.jsp</a:t>
            </a:r>
            <a:endParaRPr lang="en-US" dirty="0"/>
          </a:p>
          <a:p>
            <a:r>
              <a:rPr lang="en-US" dirty="0"/>
              <a:t>echo "&lt;h1&gt;Hello from CDAC&lt;/h1&gt;" &gt; </a:t>
            </a:r>
            <a:r>
              <a:rPr lang="en-US" dirty="0" err="1"/>
              <a:t>hello.jsp</a:t>
            </a:r>
            <a:endParaRPr lang="en-US" dirty="0"/>
          </a:p>
          <a:p>
            <a:r>
              <a:rPr lang="en-US" dirty="0"/>
              <a:t>exit</a:t>
            </a:r>
          </a:p>
          <a:p>
            <a:r>
              <a:rPr lang="en-US" dirty="0" err="1"/>
              <a:t>minikube</a:t>
            </a:r>
            <a:r>
              <a:rPr lang="en-US" dirty="0"/>
              <a:t> service tomcat-service</a:t>
            </a:r>
          </a:p>
          <a:p>
            <a:r>
              <a:rPr lang="en-US" dirty="0"/>
              <a:t>You may have to refresh 1-2 times to get the pod we had modified (remember, </a:t>
            </a:r>
            <a:r>
              <a:rPr lang="en-US" dirty="0" err="1"/>
              <a:t>replicaset</a:t>
            </a:r>
            <a:r>
              <a:rPr lang="en-US" dirty="0"/>
              <a:t> has 3 pods, but we modified only one). In the browser, also try appending file name to the URL, e.g. http://127.0.0.1:63592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/examples/hello.jsp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295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E704-8BEA-A3F7-FB2A-89AB8D69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yaml</a:t>
            </a:r>
            <a:r>
              <a:rPr lang="en-US" dirty="0"/>
              <a:t> File for Running Tomcat with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5C1D4-4E11-EC4E-DE3A-61B3938D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C:\lectures\CDAC\DAC \</a:t>
            </a:r>
            <a:r>
              <a:rPr lang="en-US" dirty="0" err="1"/>
              <a:t>kubernetes</a:t>
            </a:r>
            <a:r>
              <a:rPr lang="en-US" dirty="0"/>
              <a:t>-tomcat-</a:t>
            </a:r>
            <a:r>
              <a:rPr lang="en-US" dirty="0" err="1"/>
              <a:t>volume.yaml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run: </a:t>
            </a:r>
            <a:r>
              <a:rPr lang="en-US" dirty="0" err="1"/>
              <a:t>kubectl</a:t>
            </a:r>
            <a:r>
              <a:rPr lang="en-US" dirty="0"/>
              <a:t> apply -f </a:t>
            </a:r>
            <a:r>
              <a:rPr lang="en-US" dirty="0" err="1"/>
              <a:t>kubernetes</a:t>
            </a:r>
            <a:r>
              <a:rPr lang="en-US" dirty="0"/>
              <a:t>-tomcat-</a:t>
            </a:r>
            <a:r>
              <a:rPr lang="en-US" dirty="0" err="1"/>
              <a:t>volume.yaml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see log: </a:t>
            </a:r>
            <a:r>
              <a:rPr lang="en-US" dirty="0" err="1"/>
              <a:t>kubectl</a:t>
            </a:r>
            <a:r>
              <a:rPr lang="en-US" dirty="0"/>
              <a:t> logs -f –p &lt;pod name&gt;</a:t>
            </a:r>
          </a:p>
          <a:p>
            <a:endParaRPr lang="en-US" dirty="0"/>
          </a:p>
          <a:p>
            <a:r>
              <a:rPr lang="en-US" dirty="0"/>
              <a:t>Now if you make changes to the pod, they will be retained</a:t>
            </a:r>
          </a:p>
        </p:txBody>
      </p:sp>
    </p:spTree>
    <p:extLst>
      <p:ext uri="{BB962C8B-B14F-4D97-AF65-F5344CB8AC3E}">
        <p14:creationId xmlns:p14="http://schemas.microsoft.com/office/powerpoint/2010/main" val="285534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D17C-3CE5-39AA-2FE5-19376672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yaml</a:t>
            </a:r>
            <a:r>
              <a:rPr lang="en-US" dirty="0"/>
              <a:t> File for Tomcat-MySQL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F577-B8CE-93FB-0AF8-69A3A082A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C:\lectures\CDAC\DAC\kubernetes-tomcat-mysql.yaml</a:t>
            </a:r>
          </a:p>
          <a:p>
            <a:endParaRPr lang="en-US" dirty="0"/>
          </a:p>
          <a:p>
            <a:r>
              <a:rPr lang="en-US" dirty="0"/>
              <a:t>Go to that directory </a:t>
            </a:r>
          </a:p>
          <a:p>
            <a:endParaRPr lang="en-US" dirty="0"/>
          </a:p>
          <a:p>
            <a:r>
              <a:rPr lang="en-US" dirty="0"/>
              <a:t>To run: </a:t>
            </a:r>
            <a:r>
              <a:rPr lang="en-US" dirty="0" err="1"/>
              <a:t>kubectl</a:t>
            </a:r>
            <a:r>
              <a:rPr lang="en-US" dirty="0"/>
              <a:t> create -f </a:t>
            </a:r>
            <a:r>
              <a:rPr lang="en-US" dirty="0" err="1"/>
              <a:t>kubernetes</a:t>
            </a:r>
            <a:r>
              <a:rPr lang="en-US" dirty="0"/>
              <a:t>-tomcat-</a:t>
            </a:r>
            <a:r>
              <a:rPr lang="en-US" dirty="0" err="1"/>
              <a:t>mysql.yaml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Here, no </a:t>
            </a:r>
            <a:r>
              <a:rPr lang="en-US" i="1" dirty="0"/>
              <a:t>networking</a:t>
            </a:r>
            <a:r>
              <a:rPr lang="en-US" dirty="0"/>
              <a:t> is needed unlike Docker, since Tomcat and MySQL will run in the same Kubernetes cluster, so they can access each other</a:t>
            </a:r>
          </a:p>
          <a:p>
            <a:r>
              <a:rPr lang="en-US" dirty="0"/>
              <a:t>MySQL is </a:t>
            </a:r>
            <a:r>
              <a:rPr lang="en-US" dirty="0" err="1"/>
              <a:t>ClusterIP</a:t>
            </a:r>
            <a:r>
              <a:rPr lang="en-US" dirty="0"/>
              <a:t>, so that it can be accessed only inside the cluster by the Tomcat server, which is a </a:t>
            </a:r>
            <a:r>
              <a:rPr lang="en-US" dirty="0" err="1"/>
              <a:t>LoadBalancer</a:t>
            </a:r>
            <a:r>
              <a:rPr lang="en-US" dirty="0"/>
              <a:t>, so can be accessed from outside</a:t>
            </a:r>
          </a:p>
        </p:txBody>
      </p:sp>
    </p:spTree>
    <p:extLst>
      <p:ext uri="{BB962C8B-B14F-4D97-AF65-F5344CB8AC3E}">
        <p14:creationId xmlns:p14="http://schemas.microsoft.com/office/powerpoint/2010/main" val="30985073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AB08-D050-3123-28BC-02A759F9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kubectl</a:t>
            </a:r>
            <a:r>
              <a:rPr lang="en-IN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5456D-F7B9-CFDF-C789-935B9AD7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88FD2-A41F-6243-7231-EBAD39B2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87" y="1549430"/>
            <a:ext cx="10978826" cy="414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4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AC377E-1355-7FFE-C6A8-4CBEAAAD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2DE34-AD92-777E-7E78-A37332AFB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1AFC7B-A758-5485-0B44-CD2BC4DEC12E}"/>
              </a:ext>
            </a:extLst>
          </p:cNvPr>
          <p:cNvSpPr/>
          <p:nvPr/>
        </p:nvSpPr>
        <p:spPr>
          <a:xfrm>
            <a:off x="8630292" y="3092521"/>
            <a:ext cx="3143892" cy="35959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A1D060-FA66-2442-74E5-BD8DCB2B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Docker?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B785D-6F8A-A276-5F22-8393B87B8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Docker </a:t>
            </a:r>
            <a:r>
              <a:rPr lang="en-IN" dirty="0"/>
              <a:t>is a </a:t>
            </a:r>
            <a:r>
              <a:rPr lang="en-IN" dirty="0">
                <a:solidFill>
                  <a:srgbClr val="FF0000"/>
                </a:solidFill>
              </a:rPr>
              <a:t>container </a:t>
            </a:r>
            <a:r>
              <a:rPr lang="en-IN" dirty="0"/>
              <a:t>technology</a:t>
            </a:r>
          </a:p>
          <a:p>
            <a:r>
              <a:rPr lang="en-IN" dirty="0"/>
              <a:t>Why </a:t>
            </a:r>
            <a:r>
              <a:rPr lang="en-IN" b="1" dirty="0"/>
              <a:t>container</a:t>
            </a:r>
            <a:r>
              <a:rPr lang="en-IN" dirty="0"/>
              <a:t>? Because it </a:t>
            </a:r>
            <a:r>
              <a:rPr lang="en-IN" i="1" dirty="0"/>
              <a:t>contains</a:t>
            </a:r>
            <a:r>
              <a:rPr lang="en-IN" dirty="0"/>
              <a:t> everything needed to execute an application</a:t>
            </a:r>
          </a:p>
          <a:p>
            <a:r>
              <a:rPr lang="en-IN" dirty="0"/>
              <a:t>Takes the virtualization concept to the next level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DC1835-8C28-10B5-CB26-6B255A327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588" y="5853683"/>
            <a:ext cx="2242974" cy="54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Docker and why it is used?">
            <a:extLst>
              <a:ext uri="{FF2B5EF4-FFF2-40B4-BE49-F238E27FC236}">
                <a16:creationId xmlns:a16="http://schemas.microsoft.com/office/drawing/2014/main" id="{C08AD15E-10FA-B3AE-D431-A4DB529CC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809" y="4692466"/>
            <a:ext cx="1240801" cy="102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 ultimate guide to Java Runtime Environment | TechGig">
            <a:extLst>
              <a:ext uri="{FF2B5EF4-FFF2-40B4-BE49-F238E27FC236}">
                <a16:creationId xmlns:a16="http://schemas.microsoft.com/office/drawing/2014/main" id="{C52AC06B-9320-383A-FD63-7A0CE4368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936" y="3711926"/>
            <a:ext cx="1743182" cy="98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F1E453-0CFB-6F64-5F02-3CE21DC4C31F}"/>
              </a:ext>
            </a:extLst>
          </p:cNvPr>
          <p:cNvSpPr txBox="1"/>
          <p:nvPr/>
        </p:nvSpPr>
        <p:spPr>
          <a:xfrm>
            <a:off x="9294690" y="3244334"/>
            <a:ext cx="191762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>
                <a:solidFill>
                  <a:schemeClr val="bg1"/>
                </a:solidFill>
              </a:rPr>
              <a:t>HelloWorld.class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8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9492-F39B-A123-3590-1C8F572F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D81D-683C-6539-D798-AE0F8E19F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Windows: Use Docker Desktop</a:t>
            </a:r>
          </a:p>
          <a:p>
            <a:endParaRPr lang="en-US" dirty="0"/>
          </a:p>
          <a:p>
            <a:r>
              <a:rPr lang="en-US" dirty="0"/>
              <a:t>Linux (Ubuntu): https://docs.docker.com/engine/install/ubuntu/</a:t>
            </a:r>
          </a:p>
        </p:txBody>
      </p:sp>
    </p:spTree>
    <p:extLst>
      <p:ext uri="{BB962C8B-B14F-4D97-AF65-F5344CB8AC3E}">
        <p14:creationId xmlns:p14="http://schemas.microsoft.com/office/powerpoint/2010/main" val="171159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1AFC7B-A758-5485-0B44-CD2BC4DEC12E}"/>
              </a:ext>
            </a:extLst>
          </p:cNvPr>
          <p:cNvSpPr/>
          <p:nvPr/>
        </p:nvSpPr>
        <p:spPr>
          <a:xfrm>
            <a:off x="7089058" y="2043367"/>
            <a:ext cx="3325061" cy="35959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A1D060-FA66-2442-74E5-BD8DCB2B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Deployment: Earlier and Now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D10E95-2680-5E01-CE15-04CD446E17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5026" y="2757192"/>
            <a:ext cx="5453363" cy="2168303"/>
          </a:xfr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DC8C4B-4747-BE55-D955-9A9EE705ED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DC1835-8C28-10B5-CB26-6B255A327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73" y="4804529"/>
            <a:ext cx="2242974" cy="54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Docker and why it is used?">
            <a:extLst>
              <a:ext uri="{FF2B5EF4-FFF2-40B4-BE49-F238E27FC236}">
                <a16:creationId xmlns:a16="http://schemas.microsoft.com/office/drawing/2014/main" id="{C08AD15E-10FA-B3AE-D431-A4DB529CC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394" y="3643312"/>
            <a:ext cx="1240801" cy="102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 ultimate guide to Java Runtime Environment | TechGig">
            <a:extLst>
              <a:ext uri="{FF2B5EF4-FFF2-40B4-BE49-F238E27FC236}">
                <a16:creationId xmlns:a16="http://schemas.microsoft.com/office/drawing/2014/main" id="{C52AC06B-9320-383A-FD63-7A0CE4368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856" y="2630057"/>
            <a:ext cx="1743182" cy="98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(programming language) - Wikipedia">
            <a:extLst>
              <a:ext uri="{FF2B5EF4-FFF2-40B4-BE49-F238E27FC236}">
                <a16:creationId xmlns:a16="http://schemas.microsoft.com/office/drawing/2014/main" id="{7DEB69C4-4B42-935C-7565-4C1FF8AC6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57" y="1690688"/>
            <a:ext cx="819044" cy="14979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pic>
        <p:nvPicPr>
          <p:cNvPr id="1032" name="Picture 8" descr="What is MySQL? - MySQL Relational Databases Explained - AWS">
            <a:extLst>
              <a:ext uri="{FF2B5EF4-FFF2-40B4-BE49-F238E27FC236}">
                <a16:creationId xmlns:a16="http://schemas.microsoft.com/office/drawing/2014/main" id="{A8927FF9-0442-D09E-6E35-4A9E576CE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33" y="4642860"/>
            <a:ext cx="1366667" cy="707357"/>
          </a:xfrm>
          <a:prstGeom prst="rect">
            <a:avLst/>
          </a:prstGeom>
          <a:solidFill>
            <a:schemeClr val="tx2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482960-27C6-95A6-E742-A020524B80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5555" y="2043993"/>
            <a:ext cx="552478" cy="558829"/>
          </a:xfrm>
          <a:prstGeom prst="rect">
            <a:avLst/>
          </a:prstGeom>
        </p:spPr>
      </p:pic>
      <p:pic>
        <p:nvPicPr>
          <p:cNvPr id="11" name="Picture 8" descr="What is MySQL? - MySQL Relational Databases Explained - AWS">
            <a:extLst>
              <a:ext uri="{FF2B5EF4-FFF2-40B4-BE49-F238E27FC236}">
                <a16:creationId xmlns:a16="http://schemas.microsoft.com/office/drawing/2014/main" id="{D485C126-E263-FC67-C1AF-944416B5E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214" y="2756732"/>
            <a:ext cx="1366667" cy="707357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060F5967-6F5A-1D5A-37B6-1E3F8503A9E7}"/>
              </a:ext>
            </a:extLst>
          </p:cNvPr>
          <p:cNvSpPr/>
          <p:nvPr/>
        </p:nvSpPr>
        <p:spPr>
          <a:xfrm>
            <a:off x="5947917" y="3429000"/>
            <a:ext cx="1141141" cy="773636"/>
          </a:xfrm>
          <a:prstGeom prst="striped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4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2514</TotalTime>
  <Words>2485</Words>
  <Application>Microsoft Office PowerPoint</Application>
  <PresentationFormat>Widescreen</PresentationFormat>
  <Paragraphs>460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Office Theme</vt:lpstr>
      <vt:lpstr>DAC - DevOps</vt:lpstr>
      <vt:lpstr>DevOps</vt:lpstr>
      <vt:lpstr>Modern Software Development Approach</vt:lpstr>
      <vt:lpstr>Impact on the Way We Deploy Applications</vt:lpstr>
      <vt:lpstr>DevOps Tools</vt:lpstr>
      <vt:lpstr>Docker</vt:lpstr>
      <vt:lpstr>What is Docker?</vt:lpstr>
      <vt:lpstr>Installing Docker</vt:lpstr>
      <vt:lpstr>Deployment: Earlier and Now</vt:lpstr>
      <vt:lpstr>How to use Container Technology</vt:lpstr>
      <vt:lpstr>How to use Container Technology</vt:lpstr>
      <vt:lpstr>How to Use Docker?</vt:lpstr>
      <vt:lpstr>Docker Infrastructure</vt:lpstr>
      <vt:lpstr>Using Ready Containers</vt:lpstr>
      <vt:lpstr>Run Tomcat Inside a Docker Container</vt:lpstr>
      <vt:lpstr>Accessing Tomcat</vt:lpstr>
      <vt:lpstr>Creating Our Own ‘Hello World’ Image in Docker</vt:lpstr>
      <vt:lpstr>‘Hello World’ in Java using Docker</vt:lpstr>
      <vt:lpstr>Create Dockerfile</vt:lpstr>
      <vt:lpstr>End Result</vt:lpstr>
      <vt:lpstr>Java Application with User Input</vt:lpstr>
      <vt:lpstr>Create PrimeNumber.java (C:\lectures\CDAC\Cloud\docker\javainputdocker)</vt:lpstr>
      <vt:lpstr>Dockerfile (C:\lectures\CDAC\Cloud\docker\javainputdocker)</vt:lpstr>
      <vt:lpstr>Build image and run</vt:lpstr>
      <vt:lpstr>Interactive Terminal</vt:lpstr>
      <vt:lpstr>Common Docker Commands</vt:lpstr>
      <vt:lpstr>Common Docker Commands</vt:lpstr>
      <vt:lpstr>Common Docker Commands</vt:lpstr>
      <vt:lpstr>Docker Networks</vt:lpstr>
      <vt:lpstr>Creating Tomcat and MySQL Containers Together Inside a Network</vt:lpstr>
      <vt:lpstr>YAML File for the Previous Slide</vt:lpstr>
      <vt:lpstr>Running Tomcat Container But With Our Local webapps Directory</vt:lpstr>
      <vt:lpstr>Building a Dockerfile of your Spring Boot Application</vt:lpstr>
      <vt:lpstr>Docker Swarm Introduction</vt:lpstr>
      <vt:lpstr>Docker Swarm</vt:lpstr>
      <vt:lpstr>Docker Swarm Hands-on</vt:lpstr>
      <vt:lpstr>Problem</vt:lpstr>
      <vt:lpstr>Step 1: Create a Docker Image with Nginx</vt:lpstr>
      <vt:lpstr>Step 1: Create index.html in the Same Directory</vt:lpstr>
      <vt:lpstr>Step 2: Build and Push Image</vt:lpstr>
      <vt:lpstr>Step 3: Create a Docker Swarm Service</vt:lpstr>
      <vt:lpstr>Step 4: Scale the Service</vt:lpstr>
      <vt:lpstr>Step 5: Modify index.html and Create a New Image</vt:lpstr>
      <vt:lpstr>Step 6: Update the Docker Swarm Service</vt:lpstr>
      <vt:lpstr>Step 7: Leave Docker Swarm</vt:lpstr>
      <vt:lpstr>Kubernetes</vt:lpstr>
      <vt:lpstr>Kubernetes</vt:lpstr>
      <vt:lpstr>Kubernetes Components</vt:lpstr>
      <vt:lpstr>Pod Concept</vt:lpstr>
      <vt:lpstr>Each Pod has a unique IP address</vt:lpstr>
      <vt:lpstr>Problem</vt:lpstr>
      <vt:lpstr>Service Concept</vt:lpstr>
      <vt:lpstr>Deployment, ReplicaSet, Service</vt:lpstr>
      <vt:lpstr>NodePort  Service</vt:lpstr>
      <vt:lpstr>NodePort:  Various Ports</vt:lpstr>
      <vt:lpstr>Kubernetes yaml File for Running Tomcat</vt:lpstr>
      <vt:lpstr>Kubernetes yaml File for Running Tomcat with Volume</vt:lpstr>
      <vt:lpstr>Kubernetes yaml File for Tomcat-MySQL</vt:lpstr>
      <vt:lpstr>kubectl 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for DAC Students</dc:title>
  <dc:creator>Atul Kahate</dc:creator>
  <cp:lastModifiedBy>Atul Kahate</cp:lastModifiedBy>
  <cp:revision>16</cp:revision>
  <dcterms:created xsi:type="dcterms:W3CDTF">2023-12-17T12:50:25Z</dcterms:created>
  <dcterms:modified xsi:type="dcterms:W3CDTF">2024-01-03T09:49:58Z</dcterms:modified>
</cp:coreProperties>
</file>