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4"/>
    <p:sldMasterId id="2147483830" r:id="rId5"/>
  </p:sldMasterIdLst>
  <p:notesMasterIdLst>
    <p:notesMasterId r:id="rId30"/>
  </p:notesMasterIdLst>
  <p:sldIdLst>
    <p:sldId id="289" r:id="rId6"/>
    <p:sldId id="291" r:id="rId7"/>
    <p:sldId id="295" r:id="rId8"/>
    <p:sldId id="348" r:id="rId9"/>
    <p:sldId id="325" r:id="rId10"/>
    <p:sldId id="323" r:id="rId11"/>
    <p:sldId id="322" r:id="rId12"/>
    <p:sldId id="299" r:id="rId13"/>
    <p:sldId id="363" r:id="rId14"/>
    <p:sldId id="389" r:id="rId15"/>
    <p:sldId id="377" r:id="rId16"/>
    <p:sldId id="379" r:id="rId17"/>
    <p:sldId id="349" r:id="rId18"/>
    <p:sldId id="326" r:id="rId19"/>
    <p:sldId id="351" r:id="rId20"/>
    <p:sldId id="340" r:id="rId21"/>
    <p:sldId id="371" r:id="rId22"/>
    <p:sldId id="301" r:id="rId23"/>
    <p:sldId id="367" r:id="rId24"/>
    <p:sldId id="339" r:id="rId25"/>
    <p:sldId id="392" r:id="rId26"/>
    <p:sldId id="328" r:id="rId27"/>
    <p:sldId id="338" r:id="rId28"/>
    <p:sldId id="386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3" pos="2883">
          <p15:clr>
            <a:srgbClr val="A4A3A4"/>
          </p15:clr>
        </p15:guide>
        <p15:guide id="14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BC"/>
    <a:srgbClr val="FEFEFE"/>
    <a:srgbClr val="000000"/>
    <a:srgbClr val="B22491"/>
    <a:srgbClr val="8BC942"/>
    <a:srgbClr val="F2A52C"/>
    <a:srgbClr val="191E26"/>
    <a:srgbClr val="242B25"/>
    <a:srgbClr val="87898B"/>
    <a:srgbClr val="AEB0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741" autoAdjust="0"/>
  </p:normalViewPr>
  <p:slideViewPr>
    <p:cSldViewPr snapToGrid="0" showGuides="1">
      <p:cViewPr varScale="1">
        <p:scale>
          <a:sx n="114" d="100"/>
          <a:sy n="114" d="100"/>
        </p:scale>
        <p:origin x="108" y="90"/>
      </p:cViewPr>
      <p:guideLst>
        <p:guide pos="2883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10-Nov-23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22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849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1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626" y="4304243"/>
            <a:ext cx="678748" cy="25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8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71450"/>
            <a:ext cx="84582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2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6" userDrawn="1">
          <p15:clr>
            <a:srgbClr val="FBAE40"/>
          </p15:clr>
        </p15:guide>
        <p15:guide id="2" pos="5544" userDrawn="1">
          <p15:clr>
            <a:srgbClr val="FBAE40"/>
          </p15:clr>
        </p15:guide>
        <p15:guide id="3" orient="horz" pos="108" userDrawn="1">
          <p15:clr>
            <a:srgbClr val="FBAE40"/>
          </p15:clr>
        </p15:guide>
        <p15:guide id="4" orient="horz" pos="3060" userDrawn="1">
          <p15:clr>
            <a:srgbClr val="FBAE40"/>
          </p15:clr>
        </p15:guide>
        <p15:guide id="5" orient="horz" pos="68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36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6" userDrawn="1">
          <p15:clr>
            <a:srgbClr val="FBAE40"/>
          </p15:clr>
        </p15:guide>
        <p15:guide id="2" pos="5544" userDrawn="1">
          <p15:clr>
            <a:srgbClr val="FBAE40"/>
          </p15:clr>
        </p15:guide>
        <p15:guide id="3" orient="horz" pos="108" userDrawn="1">
          <p15:clr>
            <a:srgbClr val="FBAE40"/>
          </p15:clr>
        </p15:guide>
        <p15:guide id="4" orient="horz" pos="30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1" y="171451"/>
            <a:ext cx="3238500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71450"/>
            <a:ext cx="5143500" cy="46863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2601" y="1123951"/>
            <a:ext cx="3238500" cy="373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974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8" userDrawn="1">
          <p15:clr>
            <a:srgbClr val="FBAE40"/>
          </p15:clr>
        </p15:guide>
        <p15:guide id="2" orient="horz" pos="3060" userDrawn="1">
          <p15:clr>
            <a:srgbClr val="FBAE40"/>
          </p15:clr>
        </p15:guide>
        <p15:guide id="3" pos="216" userDrawn="1">
          <p15:clr>
            <a:srgbClr val="FBAE40"/>
          </p15:clr>
        </p15:guide>
        <p15:guide id="4" pos="5544" userDrawn="1">
          <p15:clr>
            <a:srgbClr val="FBAE40"/>
          </p15:clr>
        </p15:guide>
        <p15:guide id="5" pos="3456" userDrawn="1">
          <p15:clr>
            <a:srgbClr val="FBAE40"/>
          </p15:clr>
        </p15:guide>
        <p15:guide id="6" pos="3504" userDrawn="1">
          <p15:clr>
            <a:srgbClr val="FBAE40"/>
          </p15:clr>
        </p15:guide>
        <p15:guide id="7" orient="horz" pos="70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4432696"/>
            <a:ext cx="8458200" cy="425054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1" y="171450"/>
            <a:ext cx="8458200" cy="4152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8026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8" userDrawn="1">
          <p15:clr>
            <a:srgbClr val="FBAE40"/>
          </p15:clr>
        </p15:guide>
        <p15:guide id="2" orient="horz" pos="3060" userDrawn="1">
          <p15:clr>
            <a:srgbClr val="FBAE40"/>
          </p15:clr>
        </p15:guide>
        <p15:guide id="3" pos="216" userDrawn="1">
          <p15:clr>
            <a:srgbClr val="FBAE40"/>
          </p15:clr>
        </p15:guide>
        <p15:guide id="4" pos="5544" userDrawn="1">
          <p15:clr>
            <a:srgbClr val="FBAE40"/>
          </p15:clr>
        </p15:guide>
        <p15:guide id="5" orient="horz" pos="272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S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73679" y="1736126"/>
            <a:ext cx="40674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Please give us your feedback on this presentation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73075" y="2363997"/>
            <a:ext cx="3816350" cy="432215"/>
          </a:xfrm>
        </p:spPr>
        <p:txBody>
          <a:bodyPr lIns="0" tIns="0" rIns="0" bIns="0" anchor="ctr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dirty="0"/>
              <a:t>Insert</a:t>
            </a:r>
            <a:r>
              <a:rPr lang="en-US" sz="2400" baseline="0" dirty="0"/>
              <a:t> session ID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68" y="631045"/>
            <a:ext cx="3861799" cy="812522"/>
          </a:xfrm>
          <a:prstGeom prst="rect">
            <a:avLst/>
          </a:prstGeom>
        </p:spPr>
      </p:pic>
      <p:pic>
        <p:nvPicPr>
          <p:cNvPr id="14" name="Picture 13" descr="white copy-01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4" y="4352082"/>
            <a:ext cx="934621" cy="428368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399670" y="4836496"/>
            <a:ext cx="740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b="0" i="0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latin typeface="+mn-lt"/>
                <a:ea typeface="+mn-ea"/>
                <a:cs typeface="+mn-cs"/>
              </a:rPr>
              <a:t>© 2014 Amazon.com, Inc. and its affiliates. All rights reserved. May not be copied, modified, or distributed in whole or in part without the express consent of Amazon.com, Inc.</a:t>
            </a:r>
            <a:endParaRPr lang="en-US" sz="700" b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80826" y="4235316"/>
            <a:ext cx="56418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8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rPr>
              <a:t>Join the conversation on Twitter with </a:t>
            </a:r>
            <a:r>
              <a:rPr lang="en-US" sz="3600" b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</a:rPr>
              <a:t>#reinvent</a:t>
            </a:r>
            <a:endParaRPr lang="en-US" sz="2400" b="0" dirty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1599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3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8023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5916"/>
            <a:ext cx="7772400" cy="1102519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79248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721894"/>
            <a:ext cx="7885113" cy="1021556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96754"/>
            <a:ext cx="7885113" cy="1125140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733800" cy="30861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200150"/>
            <a:ext cx="3733800" cy="30861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3679355"/>
            <a:ext cx="7838392" cy="391510"/>
          </a:xfrm>
        </p:spPr>
        <p:txBody>
          <a:bodyPr anchor="ctr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cs typeface="Arial"/>
              </a:rPr>
              <a:t>November XX, 2014 | Las Vegas, NV</a:t>
            </a:r>
          </a:p>
        </p:txBody>
      </p:sp>
      <p:pic>
        <p:nvPicPr>
          <p:cNvPr id="22" name="Picture 21" descr="white copy-0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4" y="4352082"/>
            <a:ext cx="934621" cy="42836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399670" y="4836496"/>
            <a:ext cx="740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b="0" i="0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latin typeface="+mn-lt"/>
                <a:ea typeface="+mn-ea"/>
                <a:cs typeface="+mn-cs"/>
              </a:rPr>
              <a:t>© 2014 Amazon.com, Inc. and its affiliates. All rights reserved. May not be copied, modified, or distributed in whole or in part without the express consent of Amazon.com, Inc.</a:t>
            </a:r>
            <a:endParaRPr lang="en-US" sz="700" b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68" y="631045"/>
            <a:ext cx="3861799" cy="812522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57201" y="1749668"/>
            <a:ext cx="7838392" cy="1334289"/>
          </a:xfrm>
        </p:spPr>
        <p:txBody>
          <a:bodyPr/>
          <a:lstStyle>
            <a:lvl1pPr>
              <a:defRPr sz="4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Session Title Line 1</a:t>
            </a:r>
            <a:br>
              <a:rPr lang="en-US" dirty="0"/>
            </a:br>
            <a:r>
              <a:rPr lang="en-US" dirty="0"/>
              <a:t>Session Title Line 2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1" y="3161503"/>
            <a:ext cx="7838392" cy="440311"/>
          </a:xfrm>
        </p:spPr>
        <p:txBody>
          <a:bodyPr anchor="ctr"/>
          <a:lstStyle>
            <a:lvl1pPr marL="0" indent="0">
              <a:buFontTx/>
              <a:buNone/>
              <a:defRPr sz="28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0" dirty="0">
                <a:solidFill>
                  <a:schemeClr val="bg1"/>
                </a:solidFill>
                <a:cs typeface="Arial"/>
              </a:rPr>
              <a:t>Speaker Name, Organization</a:t>
            </a:r>
          </a:p>
        </p:txBody>
      </p:sp>
    </p:spTree>
    <p:extLst>
      <p:ext uri="{BB962C8B-B14F-4D97-AF65-F5344CB8AC3E}">
        <p14:creationId xmlns:p14="http://schemas.microsoft.com/office/powerpoint/2010/main" val="283400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  <p15:guide id="2" pos="5232" userDrawn="1">
          <p15:clr>
            <a:srgbClr val="FBAE40"/>
          </p15:clr>
        </p15:guide>
        <p15:guide id="3" orient="horz" pos="1092" userDrawn="1">
          <p15:clr>
            <a:srgbClr val="FBAE40"/>
          </p15:clr>
        </p15:guide>
        <p15:guide id="4" orient="horz" pos="1980" userDrawn="1">
          <p15:clr>
            <a:srgbClr val="FBAE40"/>
          </p15:clr>
        </p15:guide>
        <p15:guide id="5" orient="horz" pos="2316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0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200150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085850"/>
            <a:ext cx="46482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1910919"/>
            <a:ext cx="2971800" cy="23753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085850"/>
            <a:ext cx="3419856" cy="260604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910918"/>
            <a:ext cx="2971800" cy="18038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71651"/>
            <a:ext cx="8229600" cy="1021556"/>
          </a:xfrm>
        </p:spPr>
        <p:txBody>
          <a:bodyPr anchor="ctr">
            <a:noAutofit/>
          </a:bodyPr>
          <a:lstStyle>
            <a:lvl1pPr algn="l">
              <a:defRPr sz="6600" b="1" cap="none"/>
            </a:lvl1pPr>
          </a:lstStyle>
          <a:p>
            <a:r>
              <a:rPr lang="en-US" dirty="0"/>
              <a:t>Section 1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" y="2823444"/>
            <a:ext cx="6563528" cy="140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116" userDrawn="1">
          <p15:clr>
            <a:srgbClr val="FBAE40"/>
          </p15:clr>
        </p15:guide>
        <p15:guide id="2" pos="288" userDrawn="1">
          <p15:clr>
            <a:srgbClr val="FBAE40"/>
          </p15:clr>
        </p15:guide>
        <p15:guide id="3" pos="5472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4432696"/>
            <a:ext cx="8458200" cy="425054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1" y="171450"/>
            <a:ext cx="8458200" cy="4152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8026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8" userDrawn="1">
          <p15:clr>
            <a:srgbClr val="FBAE40"/>
          </p15:clr>
        </p15:guide>
        <p15:guide id="2" orient="horz" pos="3060" userDrawn="1">
          <p15:clr>
            <a:srgbClr val="FBAE40"/>
          </p15:clr>
        </p15:guide>
        <p15:guide id="3" pos="216" userDrawn="1">
          <p15:clr>
            <a:srgbClr val="FBAE40"/>
          </p15:clr>
        </p15:guide>
        <p15:guide id="4" pos="5544" userDrawn="1">
          <p15:clr>
            <a:srgbClr val="FBAE40"/>
          </p15:clr>
        </p15:guide>
        <p15:guide id="5" orient="horz" pos="272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3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802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856" y="171450"/>
            <a:ext cx="8458201" cy="8572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5" y="1084843"/>
            <a:ext cx="8458201" cy="3772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33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6" userDrawn="1">
          <p15:clr>
            <a:srgbClr val="FBAE40"/>
          </p15:clr>
        </p15:guide>
        <p15:guide id="2" pos="5544" userDrawn="1">
          <p15:clr>
            <a:srgbClr val="FBAE40"/>
          </p15:clr>
        </p15:guide>
        <p15:guide id="3" orient="horz" pos="108" userDrawn="1">
          <p15:clr>
            <a:srgbClr val="FBAE40"/>
          </p15:clr>
        </p15:guide>
        <p15:guide id="4" orient="horz" pos="684" userDrawn="1">
          <p15:clr>
            <a:srgbClr val="FBAE40"/>
          </p15:clr>
        </p15:guide>
        <p15:guide id="5" orient="horz" pos="306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4432696"/>
            <a:ext cx="8458200" cy="425054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1" y="171450"/>
            <a:ext cx="8458200" cy="4152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8026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8" userDrawn="1">
          <p15:clr>
            <a:srgbClr val="FBAE40"/>
          </p15:clr>
        </p15:guide>
        <p15:guide id="2" orient="horz" pos="3060" userDrawn="1">
          <p15:clr>
            <a:srgbClr val="FBAE40"/>
          </p15:clr>
        </p15:guide>
        <p15:guide id="3" pos="216" userDrawn="1">
          <p15:clr>
            <a:srgbClr val="FBAE40"/>
          </p15:clr>
        </p15:guide>
        <p15:guide id="4" pos="5544" userDrawn="1">
          <p15:clr>
            <a:srgbClr val="FBAE40"/>
          </p15:clr>
        </p15:guide>
        <p15:guide id="5" orient="horz" pos="2724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4432696"/>
            <a:ext cx="8458200" cy="425054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1" y="171450"/>
            <a:ext cx="8458200" cy="4152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8026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8" userDrawn="1">
          <p15:clr>
            <a:srgbClr val="FBAE40"/>
          </p15:clr>
        </p15:guide>
        <p15:guide id="2" orient="horz" pos="3060" userDrawn="1">
          <p15:clr>
            <a:srgbClr val="FBAE40"/>
          </p15:clr>
        </p15:guide>
        <p15:guide id="3" pos="216" userDrawn="1">
          <p15:clr>
            <a:srgbClr val="FBAE40"/>
          </p15:clr>
        </p15:guide>
        <p15:guide id="4" pos="5544" userDrawn="1">
          <p15:clr>
            <a:srgbClr val="FBAE40"/>
          </p15:clr>
        </p15:guide>
        <p15:guide id="5" orient="horz" pos="272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-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5" y="171450"/>
            <a:ext cx="8458201" cy="857250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en-US" dirty="0"/>
              <a:t>Code Sample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42900" y="1085850"/>
            <a:ext cx="8458200" cy="3771899"/>
          </a:xfrm>
          <a:noFill/>
        </p:spPr>
        <p:txBody>
          <a:bodyPr/>
          <a:lstStyle>
            <a:lvl1pPr marL="0" indent="0">
              <a:buNone/>
              <a:defRPr lang="en-US" sz="110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6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6" userDrawn="1">
          <p15:clr>
            <a:srgbClr val="FBAE40"/>
          </p15:clr>
        </p15:guide>
        <p15:guide id="2" pos="5544" userDrawn="1">
          <p15:clr>
            <a:srgbClr val="FBAE40"/>
          </p15:clr>
        </p15:guide>
        <p15:guide id="3" orient="horz" pos="3060" userDrawn="1">
          <p15:clr>
            <a:srgbClr val="FBAE40"/>
          </p15:clr>
        </p15:guide>
        <p15:guide id="4" orient="horz" pos="684" userDrawn="1">
          <p15:clr>
            <a:srgbClr val="FBAE40"/>
          </p15:clr>
        </p15:guide>
        <p15:guide id="5" orient="horz" pos="10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-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6" y="171450"/>
            <a:ext cx="8458199" cy="857250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en-US" dirty="0"/>
              <a:t>Code Sample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42900" y="1085850"/>
            <a:ext cx="8458200" cy="3771900"/>
          </a:xfrm>
          <a:noFill/>
        </p:spPr>
        <p:txBody>
          <a:bodyPr/>
          <a:lstStyle>
            <a:lvl1pPr marL="0" indent="0">
              <a:buNone/>
              <a:defRPr lang="en-US" sz="1100">
                <a:gradFill>
                  <a:gsLst>
                    <a:gs pos="0">
                      <a:srgbClr val="FEFEFE"/>
                    </a:gs>
                    <a:gs pos="100000">
                      <a:srgbClr val="FEFEFE"/>
                    </a:gs>
                  </a:gsLst>
                  <a:lin ang="5400000" scaled="1"/>
                </a:gra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34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6" userDrawn="1">
          <p15:clr>
            <a:srgbClr val="FBAE40"/>
          </p15:clr>
        </p15:guide>
        <p15:guide id="2" pos="5544" userDrawn="1">
          <p15:clr>
            <a:srgbClr val="FBAE40"/>
          </p15:clr>
        </p15:guide>
        <p15:guide id="3" orient="horz" pos="108" userDrawn="1">
          <p15:clr>
            <a:srgbClr val="FBAE40"/>
          </p15:clr>
        </p15:guide>
        <p15:guide id="4" orient="horz" pos="684" userDrawn="1">
          <p15:clr>
            <a:srgbClr val="FBAE40"/>
          </p15:clr>
        </p15:guide>
        <p15:guide id="5" orient="horz" pos="30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-Simple Rever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171450"/>
            <a:ext cx="8458200" cy="857250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en-US" dirty="0"/>
              <a:t>Code Sample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42900" y="1085850"/>
            <a:ext cx="8458200" cy="3771900"/>
          </a:xfrm>
          <a:solidFill>
            <a:srgbClr val="FEFEFE"/>
          </a:solidFill>
        </p:spPr>
        <p:txBody>
          <a:bodyPr/>
          <a:lstStyle>
            <a:lvl1pPr marL="0" indent="0">
              <a:buNone/>
              <a:defRPr lang="en-US" sz="11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23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6" userDrawn="1">
          <p15:clr>
            <a:srgbClr val="FBAE40"/>
          </p15:clr>
        </p15:guide>
        <p15:guide id="2" pos="5544" userDrawn="1">
          <p15:clr>
            <a:srgbClr val="FBAE40"/>
          </p15:clr>
        </p15:guide>
        <p15:guide id="3" orient="horz" pos="108" userDrawn="1">
          <p15:clr>
            <a:srgbClr val="FBAE40"/>
          </p15:clr>
        </p15:guide>
        <p15:guide id="4" orient="horz" pos="684" userDrawn="1">
          <p15:clr>
            <a:srgbClr val="FBAE40"/>
          </p15:clr>
        </p15:guide>
        <p15:guide id="5" orient="horz" pos="30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71651"/>
            <a:ext cx="8229600" cy="1021556"/>
          </a:xfrm>
        </p:spPr>
        <p:txBody>
          <a:bodyPr anchor="ctr">
            <a:noAutofit/>
          </a:bodyPr>
          <a:lstStyle>
            <a:lvl1pPr algn="l">
              <a:defRPr sz="6600" b="1" cap="none"/>
            </a:lvl1pPr>
          </a:lstStyle>
          <a:p>
            <a:r>
              <a:rPr lang="en-US" dirty="0"/>
              <a:t>Section 1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" y="2823444"/>
            <a:ext cx="6563528" cy="140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116" userDrawn="1">
          <p15:clr>
            <a:srgbClr val="FBAE40"/>
          </p15:clr>
        </p15:guide>
        <p15:guide id="2" pos="288" userDrawn="1">
          <p15:clr>
            <a:srgbClr val="FBAE40"/>
          </p15:clr>
        </p15:guide>
        <p15:guide id="3" pos="54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71450"/>
            <a:ext cx="84582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5850"/>
            <a:ext cx="41910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085850"/>
            <a:ext cx="41910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1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8" userDrawn="1">
          <p15:clr>
            <a:srgbClr val="FBAE40"/>
          </p15:clr>
        </p15:guide>
        <p15:guide id="2" pos="216" userDrawn="1">
          <p15:clr>
            <a:srgbClr val="FBAE40"/>
          </p15:clr>
        </p15:guide>
        <p15:guide id="3" pos="5544" userDrawn="1">
          <p15:clr>
            <a:srgbClr val="FBAE40"/>
          </p15:clr>
        </p15:guide>
        <p15:guide id="4" orient="horz" pos="684" userDrawn="1">
          <p15:clr>
            <a:srgbClr val="FBAE40"/>
          </p15:clr>
        </p15:guide>
        <p15:guide id="5" pos="2856" userDrawn="1">
          <p15:clr>
            <a:srgbClr val="FBAE40"/>
          </p15:clr>
        </p15:guide>
        <p15:guide id="6" pos="2904" userDrawn="1">
          <p15:clr>
            <a:srgbClr val="FBAE40"/>
          </p15:clr>
        </p15:guide>
        <p15:guide id="7" orient="horz" pos="30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71450"/>
            <a:ext cx="84582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085851"/>
            <a:ext cx="4191000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572435"/>
            <a:ext cx="4191000" cy="32853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0101" y="1085851"/>
            <a:ext cx="4191000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1" y="1572435"/>
            <a:ext cx="4191000" cy="32853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0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6" userDrawn="1">
          <p15:clr>
            <a:srgbClr val="FBAE40"/>
          </p15:clr>
        </p15:guide>
        <p15:guide id="2" pos="5544" userDrawn="1">
          <p15:clr>
            <a:srgbClr val="FBAE40"/>
          </p15:clr>
        </p15:guide>
        <p15:guide id="3" orient="horz" pos="108" userDrawn="1">
          <p15:clr>
            <a:srgbClr val="FBAE40"/>
          </p15:clr>
        </p15:guide>
        <p15:guide id="4" orient="horz" pos="684" userDrawn="1">
          <p15:clr>
            <a:srgbClr val="FBAE40"/>
          </p15:clr>
        </p15:guide>
        <p15:guide id="5" pos="2856" userDrawn="1">
          <p15:clr>
            <a:srgbClr val="FBAE40"/>
          </p15:clr>
        </p15:guide>
        <p15:guide id="6" pos="2904" userDrawn="1">
          <p15:clr>
            <a:srgbClr val="FBAE40"/>
          </p15:clr>
        </p15:guide>
        <p15:guide id="7" orient="horz" pos="30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90445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789" y="1084841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0" r:id="rId2"/>
    <p:sldLayoutId id="2147483691" r:id="rId3"/>
    <p:sldLayoutId id="2147483707" r:id="rId4"/>
    <p:sldLayoutId id="2147483710" r:id="rId5"/>
    <p:sldLayoutId id="2147483714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709" r:id="rId14"/>
    <p:sldLayoutId id="2147483715" r:id="rId15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800" b="0" i="0" kern="1200" spc="-100" baseline="0">
          <a:gradFill>
            <a:gsLst>
              <a:gs pos="0">
                <a:srgbClr val="FFFFFF"/>
              </a:gs>
              <a:gs pos="100000">
                <a:srgbClr val="FFFFFF"/>
              </a:gs>
            </a:gsLst>
            <a:lin ang="5400000" scaled="1"/>
          </a:gradFill>
          <a:latin typeface="+mj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700" b="0" i="0" kern="1200">
          <a:gradFill>
            <a:gsLst>
              <a:gs pos="0">
                <a:srgbClr val="FFFFFF"/>
              </a:gs>
              <a:gs pos="100000">
                <a:srgbClr val="FFFFFF"/>
              </a:gs>
            </a:gsLst>
            <a:lin ang="5400000" scaled="1"/>
          </a:gradFill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gradFill>
            <a:gsLst>
              <a:gs pos="0">
                <a:srgbClr val="FFFFFF"/>
              </a:gs>
              <a:gs pos="100000">
                <a:srgbClr val="FFFFFF"/>
              </a:gs>
            </a:gsLst>
            <a:lin ang="5400000" scaled="1"/>
          </a:gradFill>
          <a:latin typeface="+mn-lt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gradFill>
            <a:gsLst>
              <a:gs pos="0">
                <a:srgbClr val="FFFFFF"/>
              </a:gs>
              <a:gs pos="100000">
                <a:srgbClr val="FFFFFF"/>
              </a:gs>
            </a:gsLst>
            <a:lin ang="5400000" scaled="1"/>
          </a:gradFill>
          <a:latin typeface="+mn-lt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gradFill>
            <a:gsLst>
              <a:gs pos="0">
                <a:srgbClr val="FFFFFF"/>
              </a:gs>
              <a:gs pos="100000">
                <a:srgbClr val="FFFFFF"/>
              </a:gs>
            </a:gsLst>
            <a:lin ang="5400000" scaled="1"/>
          </a:gradFill>
          <a:latin typeface="+mn-lt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gradFill>
            <a:gsLst>
              <a:gs pos="0">
                <a:srgbClr val="FFFFFF"/>
              </a:gs>
              <a:gs pos="100000">
                <a:srgbClr val="FFFFFF"/>
              </a:gs>
            </a:gsLst>
            <a:lin ang="5400000" scaled="1"/>
          </a:gra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1"/>
            <a:ext cx="7924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4767263"/>
            <a:ext cx="1524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10-Nov-23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4767263"/>
            <a:ext cx="990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44" r:id="rId13"/>
    <p:sldLayoutId id="2147483845" r:id="rId14"/>
    <p:sldLayoutId id="2147483846" r:id="rId15"/>
    <p:sldLayoutId id="2147483849" r:id="rId16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6.wdp"/><Relationship Id="rId1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4.png"/><Relationship Id="rId17" Type="http://schemas.microsoft.com/office/2007/relationships/hdphoto" Target="../media/hdphoto8.wdp"/><Relationship Id="rId2" Type="http://schemas.openxmlformats.org/officeDocument/2006/relationships/image" Target="../media/image9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1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13.png"/><Relationship Id="rId19" Type="http://schemas.microsoft.com/office/2007/relationships/hdphoto" Target="../media/hdphoto9.wdp"/><Relationship Id="rId4" Type="http://schemas.openxmlformats.org/officeDocument/2006/relationships/image" Target="../media/image10.png"/><Relationship Id="rId9" Type="http://schemas.microsoft.com/office/2007/relationships/hdphoto" Target="../media/hdphoto4.wdp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6.wdp"/><Relationship Id="rId1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4.png"/><Relationship Id="rId17" Type="http://schemas.microsoft.com/office/2007/relationships/hdphoto" Target="../media/hdphoto8.wdp"/><Relationship Id="rId2" Type="http://schemas.openxmlformats.org/officeDocument/2006/relationships/image" Target="../media/image9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1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13.png"/><Relationship Id="rId19" Type="http://schemas.microsoft.com/office/2007/relationships/hdphoto" Target="../media/hdphoto9.wdp"/><Relationship Id="rId4" Type="http://schemas.openxmlformats.org/officeDocument/2006/relationships/image" Target="../media/image10.png"/><Relationship Id="rId9" Type="http://schemas.microsoft.com/office/2007/relationships/hdphoto" Target="../media/hdphoto4.wdp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Ganesh Bankar – Technology  lead , Synechron </a:t>
            </a:r>
          </a:p>
          <a:p>
            <a:pPr lvl="1"/>
            <a:r>
              <a:rPr lang="en-US" dirty="0"/>
              <a:t>9 year experience in designing and developing IT solution</a:t>
            </a:r>
          </a:p>
          <a:p>
            <a:pPr lvl="1"/>
            <a:r>
              <a:rPr lang="en-US" dirty="0"/>
              <a:t>PG-DAC, from CDAC- ACTS, Feb -2014 </a:t>
            </a:r>
          </a:p>
          <a:p>
            <a:pPr lvl="1"/>
            <a:r>
              <a:rPr lang="en-US" dirty="0"/>
              <a:t>B. Tech SGGSIE&amp;T, Nanded </a:t>
            </a:r>
          </a:p>
          <a:p>
            <a:pPr lvl="1"/>
            <a:r>
              <a:rPr lang="en-US" dirty="0"/>
              <a:t>Certified Microsoft Azure Developer</a:t>
            </a:r>
          </a:p>
          <a:p>
            <a:pPr lvl="1"/>
            <a:r>
              <a:rPr lang="en-US" dirty="0"/>
              <a:t>Certified Java Developer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00931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Netflix Scale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 1/3 of the peak Internet traffic a day</a:t>
            </a:r>
          </a:p>
          <a:p>
            <a:r>
              <a:rPr lang="en-US" dirty="0"/>
              <a:t>~ more than 50M subscribers</a:t>
            </a:r>
          </a:p>
          <a:p>
            <a:r>
              <a:rPr lang="en-US" dirty="0"/>
              <a:t>~2 Billion Edge API Requests/Day</a:t>
            </a:r>
          </a:p>
          <a:p>
            <a:r>
              <a:rPr lang="en-US" dirty="0"/>
              <a:t>&gt;500 </a:t>
            </a:r>
            <a:r>
              <a:rPr lang="en-US" dirty="0" err="1"/>
              <a:t>MicroServices</a:t>
            </a:r>
            <a:endParaRPr lang="en-US" dirty="0"/>
          </a:p>
          <a:p>
            <a:r>
              <a:rPr lang="en-US" dirty="0"/>
              <a:t>~300 Engineering Teams (owning many microservices)</a:t>
            </a:r>
          </a:p>
          <a:p>
            <a:endParaRPr lang="en-US" dirty="0"/>
          </a:p>
        </p:txBody>
      </p:sp>
      <p:pic>
        <p:nvPicPr>
          <p:cNvPr id="6" name="Picture 5" descr="Screen shot 2012-07-08 at 12.11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232" y="2979167"/>
            <a:ext cx="4525116" cy="187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7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Monolithic App Disadvantage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codebase increases …</a:t>
            </a:r>
          </a:p>
          <a:p>
            <a:pPr lvl="1"/>
            <a:r>
              <a:rPr lang="en-US" dirty="0"/>
              <a:t>Tends to increase “tight coupling” between components</a:t>
            </a:r>
          </a:p>
          <a:p>
            <a:pPr lvl="1"/>
            <a:r>
              <a:rPr lang="en-US" dirty="0"/>
              <a:t>All components have to be coded in the same language </a:t>
            </a:r>
          </a:p>
          <a:p>
            <a:pPr lvl="1"/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Deployment is Time Consuming</a:t>
            </a:r>
          </a:p>
          <a:p>
            <a:pPr lvl="1"/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Failure in one module impacts overall application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959" y="2138650"/>
            <a:ext cx="3681797" cy="276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4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51" y="1840320"/>
            <a:ext cx="8229600" cy="857400"/>
          </a:xfrm>
        </p:spPr>
        <p:txBody>
          <a:bodyPr/>
          <a:lstStyle/>
          <a:p>
            <a:r>
              <a:rPr lang="en-US" dirty="0"/>
              <a:t>advantages of Micro services</a:t>
            </a:r>
          </a:p>
        </p:txBody>
      </p:sp>
    </p:spTree>
    <p:extLst>
      <p:ext uri="{BB962C8B-B14F-4D97-AF65-F5344CB8AC3E}">
        <p14:creationId xmlns:p14="http://schemas.microsoft.com/office/powerpoint/2010/main" val="343397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/>
          <p:cNvCxnSpPr>
            <a:stCxn id="32" idx="2"/>
            <a:endCxn id="46" idx="0"/>
          </p:cNvCxnSpPr>
          <p:nvPr/>
        </p:nvCxnSpPr>
        <p:spPr>
          <a:xfrm>
            <a:off x="4374029" y="3470680"/>
            <a:ext cx="1041105" cy="953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2" idx="2"/>
            <a:endCxn id="45" idx="0"/>
          </p:cNvCxnSpPr>
          <p:nvPr/>
        </p:nvCxnSpPr>
        <p:spPr>
          <a:xfrm flipH="1">
            <a:off x="2978259" y="3470680"/>
            <a:ext cx="1395770" cy="953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644936" y="4508431"/>
            <a:ext cx="1727120" cy="5258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30512" y="4485042"/>
            <a:ext cx="1682216" cy="572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656939" y="3771951"/>
            <a:ext cx="1418649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65122" y="3745419"/>
            <a:ext cx="1418649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 err="1"/>
              <a:t>Microservices</a:t>
            </a:r>
            <a:r>
              <a:rPr lang="en-US" cap="none" dirty="0"/>
              <a:t> Architecture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43660" y="2292780"/>
            <a:ext cx="1876278" cy="476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Load Balancer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526279" y="2002475"/>
            <a:ext cx="7985627" cy="457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269926" y="3650235"/>
            <a:ext cx="1418649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Account Service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550301" y="3676764"/>
            <a:ext cx="1418649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Catalog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Service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135316" y="4424184"/>
            <a:ext cx="1685886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Recommendation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Service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549309" y="4424184"/>
            <a:ext cx="1731650" cy="5648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Customer Service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Service</a:t>
            </a:r>
          </a:p>
        </p:txBody>
      </p:sp>
      <p:sp>
        <p:nvSpPr>
          <p:cNvPr id="48" name="Can 47"/>
          <p:cNvSpPr/>
          <p:nvPr/>
        </p:nvSpPr>
        <p:spPr>
          <a:xfrm>
            <a:off x="6052145" y="3512915"/>
            <a:ext cx="892376" cy="823875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Catalog DB</a:t>
            </a:r>
          </a:p>
        </p:txBody>
      </p:sp>
      <p:cxnSp>
        <p:nvCxnSpPr>
          <p:cNvPr id="58" name="Straight Connector 57"/>
          <p:cNvCxnSpPr>
            <a:endCxn id="10" idx="0"/>
          </p:cNvCxnSpPr>
          <p:nvPr/>
        </p:nvCxnSpPr>
        <p:spPr>
          <a:xfrm>
            <a:off x="4381804" y="2002478"/>
            <a:ext cx="1" cy="2903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0" idx="2"/>
          </p:cNvCxnSpPr>
          <p:nvPr/>
        </p:nvCxnSpPr>
        <p:spPr>
          <a:xfrm flipH="1">
            <a:off x="4381804" y="2769032"/>
            <a:ext cx="1" cy="263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4" idx="3"/>
            <a:endCxn id="48" idx="2"/>
          </p:cNvCxnSpPr>
          <p:nvPr/>
        </p:nvCxnSpPr>
        <p:spPr>
          <a:xfrm flipV="1">
            <a:off x="4968950" y="3924852"/>
            <a:ext cx="1083201" cy="265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435890" y="2994430"/>
            <a:ext cx="1876278" cy="476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API Gateway</a:t>
            </a:r>
          </a:p>
        </p:txBody>
      </p:sp>
      <p:sp>
        <p:nvSpPr>
          <p:cNvPr id="39" name="Can 38"/>
          <p:cNvSpPr/>
          <p:nvPr/>
        </p:nvSpPr>
        <p:spPr>
          <a:xfrm>
            <a:off x="7245650" y="4319627"/>
            <a:ext cx="1014554" cy="823875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 DB</a:t>
            </a:r>
          </a:p>
        </p:txBody>
      </p:sp>
      <p:cxnSp>
        <p:nvCxnSpPr>
          <p:cNvPr id="41" name="Straight Arrow Connector 40"/>
          <p:cNvCxnSpPr>
            <a:endCxn id="39" idx="2"/>
          </p:cNvCxnSpPr>
          <p:nvPr/>
        </p:nvCxnSpPr>
        <p:spPr>
          <a:xfrm flipV="1">
            <a:off x="6322627" y="4731564"/>
            <a:ext cx="923029" cy="359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2"/>
            <a:endCxn id="43" idx="0"/>
          </p:cNvCxnSpPr>
          <p:nvPr/>
        </p:nvCxnSpPr>
        <p:spPr>
          <a:xfrm flipH="1">
            <a:off x="1979252" y="3470681"/>
            <a:ext cx="2394783" cy="1795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44" idx="0"/>
          </p:cNvCxnSpPr>
          <p:nvPr/>
        </p:nvCxnSpPr>
        <p:spPr>
          <a:xfrm flipH="1">
            <a:off x="4259626" y="3470680"/>
            <a:ext cx="114409" cy="206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504240" y="1333697"/>
            <a:ext cx="8185122" cy="599494"/>
            <a:chOff x="6" y="1109702"/>
            <a:chExt cx="8857436" cy="801808"/>
          </a:xfrm>
          <a:solidFill>
            <a:srgbClr val="FFFFFF"/>
          </a:solidFill>
        </p:grpSpPr>
        <p:pic>
          <p:nvPicPr>
            <p:cNvPr id="57" name="Picture 56" descr="images-1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72163" y="1149571"/>
              <a:ext cx="1502723" cy="711975"/>
            </a:xfrm>
            <a:prstGeom prst="rect">
              <a:avLst/>
            </a:prstGeom>
            <a:grpFill/>
          </p:spPr>
        </p:pic>
        <p:pic>
          <p:nvPicPr>
            <p:cNvPr id="59" name="Picture 58" descr="images-2.jp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52511">
                          <a14:foregroundMark x1="69406" y1="79130" x2="69406" y2="79130"/>
                          <a14:foregroundMark x1="58904" y1="80435" x2="58904" y2="80435"/>
                          <a14:foregroundMark x1="79452" y1="73478" x2="79452" y2="73478"/>
                          <a14:foregroundMark x1="52968" y1="88696" x2="52968" y2="886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14779" y="1109702"/>
              <a:ext cx="989608" cy="779485"/>
            </a:xfrm>
            <a:prstGeom prst="rect">
              <a:avLst/>
            </a:prstGeom>
            <a:grpFill/>
          </p:spPr>
        </p:pic>
        <p:pic>
          <p:nvPicPr>
            <p:cNvPr id="60" name="Picture 59" descr="images-3.jpg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93" b="100000" l="4889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85986" y="1146376"/>
              <a:ext cx="1008003" cy="752642"/>
            </a:xfrm>
            <a:prstGeom prst="rect">
              <a:avLst/>
            </a:prstGeom>
            <a:grpFill/>
          </p:spPr>
        </p:pic>
        <p:pic>
          <p:nvPicPr>
            <p:cNvPr id="61" name="Picture 60" descr="images-4.jpg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96525">
                          <a14:foregroundMark x1="24324" y1="52577" x2="24324" y2="52577"/>
                          <a14:foregroundMark x1="24324" y1="29381" x2="24324" y2="293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" y="1152211"/>
              <a:ext cx="1256559" cy="705906"/>
            </a:xfrm>
            <a:prstGeom prst="rect">
              <a:avLst/>
            </a:prstGeom>
            <a:grpFill/>
          </p:spPr>
        </p:pic>
        <p:pic>
          <p:nvPicPr>
            <p:cNvPr id="62" name="Picture 61" descr="images-5.jpg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29242" y="1145245"/>
              <a:ext cx="1192368" cy="766265"/>
            </a:xfrm>
            <a:prstGeom prst="rect">
              <a:avLst/>
            </a:prstGeom>
            <a:grpFill/>
          </p:spPr>
        </p:pic>
        <p:pic>
          <p:nvPicPr>
            <p:cNvPr id="64" name="Picture 63" descr="images-6.jpg"/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0" b="100000" l="0" r="99528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00235" y="1109703"/>
              <a:ext cx="914544" cy="766795"/>
            </a:xfrm>
            <a:prstGeom prst="rect">
              <a:avLst/>
            </a:prstGeom>
            <a:grpFill/>
          </p:spPr>
        </p:pic>
        <p:pic>
          <p:nvPicPr>
            <p:cNvPr id="65" name="Picture 64" descr="images.jp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99582" l="0" r="891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46270" y="1143698"/>
              <a:ext cx="868003" cy="737393"/>
            </a:xfrm>
            <a:prstGeom prst="rect">
              <a:avLst/>
            </a:prstGeom>
            <a:grpFill/>
          </p:spPr>
        </p:pic>
        <p:pic>
          <p:nvPicPr>
            <p:cNvPr id="66" name="Picture 65" descr="pc-mac-ad.jpg"/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0" b="100000" l="1500" r="100000">
                          <a14:foregroundMark x1="66750" y1="26286" x2="66750" y2="26286"/>
                          <a14:foregroundMark x1="75000" y1="31714" x2="75000" y2="31714"/>
                          <a14:foregroundMark x1="63250" y1="61714" x2="63250" y2="61714"/>
                          <a14:backgroundMark x1="66750" y1="40000" x2="66750" y2="40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77817" y="1146377"/>
              <a:ext cx="1112562" cy="730119"/>
            </a:xfrm>
            <a:prstGeom prst="rect">
              <a:avLst/>
            </a:prstGeom>
            <a:grpFill/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478" b="100000" l="1205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88329" y="1113190"/>
              <a:ext cx="1269113" cy="775994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916690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single missing “;” brought down the Netflix website for many hours (~2008)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078" y="3086225"/>
            <a:ext cx="1998280" cy="13238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485" y="1619437"/>
            <a:ext cx="5816713" cy="150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6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100s of </a:t>
            </a:r>
            <a:r>
              <a:rPr lang="en-US" dirty="0" err="1"/>
              <a:t>MicroServices</a:t>
            </a:r>
            <a:endParaRPr lang="en-US" dirty="0"/>
          </a:p>
          <a:p>
            <a:pPr lvl="1"/>
            <a:r>
              <a:rPr lang="en-US" dirty="0"/>
              <a:t>Need a Service Metadata Registry (Discovery Service)</a:t>
            </a:r>
          </a:p>
        </p:txBody>
      </p:sp>
      <p:sp>
        <p:nvSpPr>
          <p:cNvPr id="4" name="Rectangle 3"/>
          <p:cNvSpPr/>
          <p:nvPr/>
        </p:nvSpPr>
        <p:spPr>
          <a:xfrm>
            <a:off x="4175866" y="3387045"/>
            <a:ext cx="1727120" cy="5258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1442" y="3363657"/>
            <a:ext cx="1682216" cy="572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87869" y="2650563"/>
            <a:ext cx="1418649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6052" y="2624034"/>
            <a:ext cx="1418649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0857" y="2528847"/>
            <a:ext cx="1418649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Account Service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081231" y="2555376"/>
            <a:ext cx="1418649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Catalog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Service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66246" y="3302796"/>
            <a:ext cx="1685886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Recommendation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Service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80239" y="3302798"/>
            <a:ext cx="1731650" cy="5648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Customer Service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Service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620" y="4080915"/>
            <a:ext cx="1418649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8425" y="3985728"/>
            <a:ext cx="1418649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X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06934" y="4275429"/>
            <a:ext cx="1418649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11741" y="4180245"/>
            <a:ext cx="1418649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Y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Service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94652" y="4252542"/>
            <a:ext cx="1418649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99457" y="4157358"/>
            <a:ext cx="1418649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Z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Service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97630" y="2490365"/>
            <a:ext cx="1880379" cy="1365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02435" y="2395178"/>
            <a:ext cx="1880379" cy="1365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Registry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Service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(e.g. Netflix Eureka)</a:t>
            </a:r>
          </a:p>
        </p:txBody>
      </p:sp>
      <p:cxnSp>
        <p:nvCxnSpPr>
          <p:cNvPr id="22" name="Straight Arrow Connector 21"/>
          <p:cNvCxnSpPr>
            <a:stCxn id="7" idx="3"/>
            <a:endCxn id="20" idx="1"/>
          </p:cNvCxnSpPr>
          <p:nvPr/>
        </p:nvCxnSpPr>
        <p:spPr>
          <a:xfrm>
            <a:off x="2314695" y="2898660"/>
            <a:ext cx="4587734" cy="179437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20" idx="1"/>
          </p:cNvCxnSpPr>
          <p:nvPr/>
        </p:nvCxnSpPr>
        <p:spPr>
          <a:xfrm>
            <a:off x="4606518" y="2925189"/>
            <a:ext cx="2295917" cy="152906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0" idx="1"/>
          </p:cNvCxnSpPr>
          <p:nvPr/>
        </p:nvCxnSpPr>
        <p:spPr>
          <a:xfrm flipV="1">
            <a:off x="3443664" y="3078095"/>
            <a:ext cx="3458771" cy="57188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20" idx="1"/>
          </p:cNvCxnSpPr>
          <p:nvPr/>
        </p:nvCxnSpPr>
        <p:spPr>
          <a:xfrm flipV="1">
            <a:off x="5902992" y="3078094"/>
            <a:ext cx="999443" cy="57188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20" idx="1"/>
          </p:cNvCxnSpPr>
          <p:nvPr/>
        </p:nvCxnSpPr>
        <p:spPr>
          <a:xfrm flipV="1">
            <a:off x="1952263" y="3078094"/>
            <a:ext cx="4950166" cy="127744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3"/>
            <a:endCxn id="20" idx="1"/>
          </p:cNvCxnSpPr>
          <p:nvPr/>
        </p:nvCxnSpPr>
        <p:spPr>
          <a:xfrm flipV="1">
            <a:off x="3725579" y="3078096"/>
            <a:ext cx="3176850" cy="147196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3"/>
            <a:endCxn id="20" idx="1"/>
          </p:cNvCxnSpPr>
          <p:nvPr/>
        </p:nvCxnSpPr>
        <p:spPr>
          <a:xfrm flipV="1">
            <a:off x="5613295" y="3078097"/>
            <a:ext cx="1289134" cy="1449073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146" y="123477"/>
            <a:ext cx="876161" cy="15037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275" y="1643678"/>
            <a:ext cx="1243007" cy="30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6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cap="none" dirty="0"/>
              <a:t>Load Balancing</a:t>
            </a:r>
            <a:endParaRPr lang="en" cap="none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AutoNum type="arabicPeriod"/>
            </a:pPr>
            <a:r>
              <a:rPr lang="en" dirty="0"/>
              <a:t>Client Side Load balancers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n" dirty="0"/>
              <a:t>2. Server Side load blancers</a:t>
            </a:r>
          </a:p>
          <a:p>
            <a:pPr marL="0" indent="0" rtl="0">
              <a:spcBef>
                <a:spcPts val="0"/>
              </a:spcBef>
              <a:buNone/>
            </a:pPr>
            <a:endParaRPr lang="en" dirty="0"/>
          </a:p>
          <a:p>
            <a:pPr marL="0" indent="0" rtl="0">
              <a:spcBef>
                <a:spcPts val="0"/>
              </a:spcBef>
              <a:buNone/>
            </a:pPr>
            <a:r>
              <a:rPr lang="en" dirty="0"/>
              <a:t>       Load balancing logic should be on client side only.</a:t>
            </a:r>
          </a:p>
        </p:txBody>
      </p:sp>
    </p:spTree>
    <p:extLst>
      <p:ext uri="{BB962C8B-B14F-4D97-AF65-F5344CB8AC3E}">
        <p14:creationId xmlns:p14="http://schemas.microsoft.com/office/powerpoint/2010/main" val="3468470794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Scaling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511" y="1200153"/>
            <a:ext cx="8229600" cy="3725699"/>
          </a:xfrm>
        </p:spPr>
        <p:txBody>
          <a:bodyPr/>
          <a:lstStyle/>
          <a:p>
            <a:r>
              <a:rPr lang="en-US" dirty="0"/>
              <a:t>Use AWS Auto Scaling Groups to automatically scale your </a:t>
            </a:r>
            <a:r>
              <a:rPr lang="en-US" dirty="0" err="1"/>
              <a:t>microservices</a:t>
            </a:r>
            <a:endParaRPr lang="en-US" dirty="0"/>
          </a:p>
          <a:p>
            <a:pPr lvl="1"/>
            <a:r>
              <a:rPr lang="en-US" dirty="0"/>
              <a:t>RPS or CPU/</a:t>
            </a:r>
            <a:r>
              <a:rPr lang="en-US" dirty="0" err="1"/>
              <a:t>LoadAverage</a:t>
            </a:r>
            <a:r>
              <a:rPr lang="en-US" dirty="0"/>
              <a:t> via </a:t>
            </a:r>
            <a:r>
              <a:rPr lang="en-US" b="1" dirty="0" err="1"/>
              <a:t>CloudWatch</a:t>
            </a:r>
            <a:r>
              <a:rPr lang="en-US" dirty="0"/>
              <a:t> are typical metrics used to scale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405" y="2315209"/>
            <a:ext cx="3544123" cy="15806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58220" y="4613506"/>
            <a:ext cx="58734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docs.aws.amazon.com</a:t>
            </a:r>
            <a:r>
              <a:rPr lang="en-US" sz="1100" dirty="0"/>
              <a:t>/</a:t>
            </a:r>
            <a:r>
              <a:rPr lang="en-US" sz="1100" dirty="0" err="1"/>
              <a:t>AutoScaling</a:t>
            </a:r>
            <a:r>
              <a:rPr lang="en-US" sz="1100" dirty="0"/>
              <a:t>/latest/</a:t>
            </a:r>
            <a:r>
              <a:rPr lang="en-US" sz="1100" dirty="0" err="1"/>
              <a:t>DeveloperGuide</a:t>
            </a:r>
            <a:r>
              <a:rPr lang="en-US" sz="1100" dirty="0"/>
              <a:t>/</a:t>
            </a:r>
            <a:r>
              <a:rPr lang="en-US" sz="1100" dirty="0" err="1"/>
              <a:t>WhatIsAutoScaling.html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92362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err="1"/>
              <a:t>MicroServices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sz="6600" dirty="0"/>
              <a:t>- Challenges</a:t>
            </a:r>
          </a:p>
        </p:txBody>
      </p:sp>
    </p:spTree>
    <p:extLst>
      <p:ext uri="{BB962C8B-B14F-4D97-AF65-F5344CB8AC3E}">
        <p14:creationId xmlns:p14="http://schemas.microsoft.com/office/powerpoint/2010/main" val="204465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577" y="1259917"/>
            <a:ext cx="5080000" cy="2667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49" y="1193803"/>
            <a:ext cx="2850020" cy="285002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118811" y="2334774"/>
            <a:ext cx="793710" cy="476293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45302" y="4548133"/>
            <a:ext cx="362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lead to chaos if not designed right …</a:t>
            </a:r>
          </a:p>
        </p:txBody>
      </p:sp>
    </p:spTree>
    <p:extLst>
      <p:ext uri="{BB962C8B-B14F-4D97-AF65-F5344CB8AC3E}">
        <p14:creationId xmlns:p14="http://schemas.microsoft.com/office/powerpoint/2010/main" val="224155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Micro service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25630" y="1055316"/>
            <a:ext cx="7908770" cy="3230934"/>
          </a:xfrm>
        </p:spPr>
        <p:txBody>
          <a:bodyPr>
            <a:normAutofit/>
          </a:bodyPr>
          <a:lstStyle/>
          <a:p>
            <a:r>
              <a:rPr lang="en-US" sz="2000" dirty="0"/>
              <a:t>What is Monolithic App</a:t>
            </a:r>
          </a:p>
          <a:p>
            <a:r>
              <a:rPr lang="en-US" sz="2000" dirty="0"/>
              <a:t>What  are disadvantages </a:t>
            </a:r>
          </a:p>
          <a:p>
            <a:r>
              <a:rPr lang="en-US" sz="2000" dirty="0"/>
              <a:t>What is Micro service ?</a:t>
            </a:r>
          </a:p>
          <a:p>
            <a:r>
              <a:rPr lang="en-US" sz="2000" dirty="0"/>
              <a:t>Advantages of  Micro Services ?</a:t>
            </a:r>
          </a:p>
          <a:p>
            <a:r>
              <a:rPr lang="en-US" sz="2000" dirty="0"/>
              <a:t>Disadvantages</a:t>
            </a:r>
          </a:p>
          <a:p>
            <a:r>
              <a:rPr lang="en-US" sz="2000" dirty="0"/>
              <a:t>Micro Service  Design Patterns</a:t>
            </a:r>
          </a:p>
          <a:p>
            <a:r>
              <a:rPr lang="en-US" sz="2000" dirty="0"/>
              <a:t>Micro services  Best Coding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884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/>
              <a:t>Isolate your services (Loosely Coupled)</a:t>
            </a:r>
          </a:p>
          <a:p>
            <a:r>
              <a:rPr lang="en-US" sz="2400" dirty="0"/>
              <a:t>Use Client Side Smart </a:t>
            </a:r>
            <a:r>
              <a:rPr lang="en-US" sz="2400" dirty="0" err="1"/>
              <a:t>LoadBalancers</a:t>
            </a:r>
            <a:endParaRPr lang="en-US" sz="2400" dirty="0"/>
          </a:p>
          <a:p>
            <a:r>
              <a:rPr lang="en-US" sz="2400" dirty="0"/>
              <a:t>Dependency Calls</a:t>
            </a:r>
          </a:p>
          <a:p>
            <a:pPr lvl="1"/>
            <a:r>
              <a:rPr lang="en-US" sz="1800" dirty="0"/>
              <a:t>Guard your dependency calls</a:t>
            </a:r>
          </a:p>
          <a:p>
            <a:pPr lvl="1"/>
            <a:r>
              <a:rPr lang="en-US" sz="1800" dirty="0"/>
              <a:t>Cache your dependency call results</a:t>
            </a:r>
          </a:p>
          <a:p>
            <a:pPr lvl="1"/>
            <a:r>
              <a:rPr lang="en-US" sz="1800" dirty="0"/>
              <a:t>Consider Batching your dependency calls</a:t>
            </a:r>
          </a:p>
          <a:p>
            <a:pPr lvl="1"/>
            <a:r>
              <a:rPr lang="en-US" sz="1800" dirty="0"/>
              <a:t>Increase throughput via </a:t>
            </a:r>
            <a:r>
              <a:rPr lang="en-US" sz="1800" dirty="0" err="1"/>
              <a:t>Async</a:t>
            </a:r>
            <a:r>
              <a:rPr lang="en-US" sz="1800" dirty="0"/>
              <a:t>/</a:t>
            </a:r>
            <a:r>
              <a:rPr lang="en-US" sz="1800" dirty="0" err="1"/>
              <a:t>ReactiveX</a:t>
            </a:r>
            <a:r>
              <a:rPr lang="en-US" sz="1800" dirty="0"/>
              <a:t> patterns</a:t>
            </a:r>
          </a:p>
          <a:p>
            <a:r>
              <a:rPr lang="en-US" sz="2400" dirty="0"/>
              <a:t>Test Services for Resiliency</a:t>
            </a:r>
          </a:p>
          <a:p>
            <a:pPr lvl="1"/>
            <a:r>
              <a:rPr lang="en-US" sz="1800" dirty="0"/>
              <a:t>Latency/Error tests Dependency Service Unavailability</a:t>
            </a:r>
          </a:p>
          <a:p>
            <a:pPr lvl="1"/>
            <a:r>
              <a:rPr lang="en-US" sz="1800" dirty="0"/>
              <a:t>Network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4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0"/>
          <p:cNvSpPr txBox="1">
            <a:spLocks/>
          </p:cNvSpPr>
          <p:nvPr/>
        </p:nvSpPr>
        <p:spPr>
          <a:xfrm>
            <a:off x="419849" y="1933709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" cap="none" dirty="0"/>
              <a:t>Micro service Design Patterns:</a:t>
            </a:r>
          </a:p>
        </p:txBody>
      </p:sp>
    </p:spTree>
    <p:extLst>
      <p:ext uri="{BB962C8B-B14F-4D97-AF65-F5344CB8AC3E}">
        <p14:creationId xmlns:p14="http://schemas.microsoft.com/office/powerpoint/2010/main" val="323922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599" y="1200150"/>
            <a:ext cx="7999813" cy="3665512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Service Discovery Pattern : To register services</a:t>
            </a:r>
          </a:p>
          <a:p>
            <a:r>
              <a:rPr lang="en-US" sz="2600" dirty="0"/>
              <a:t>Circuit Breaker Pattern : Resilience4J– for Fault Tolerant </a:t>
            </a:r>
          </a:p>
          <a:p>
            <a:r>
              <a:rPr lang="en-US" sz="2600" dirty="0"/>
              <a:t>Spring cloud Load Balancer : Load balancing</a:t>
            </a:r>
          </a:p>
          <a:p>
            <a:r>
              <a:rPr lang="en-US" sz="2600" dirty="0"/>
              <a:t>Database per Service :  Creating individual databases</a:t>
            </a:r>
          </a:p>
          <a:p>
            <a:r>
              <a:rPr lang="en-US" sz="2600" dirty="0"/>
              <a:t>SAGA Pattern :  for Distributed Transactions</a:t>
            </a:r>
          </a:p>
          <a:p>
            <a:r>
              <a:rPr lang="en-US" sz="2600" dirty="0"/>
              <a:t>CQRS Pattern: different database ,service for read and write</a:t>
            </a:r>
          </a:p>
          <a:p>
            <a:r>
              <a:rPr lang="en-US" sz="2600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4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Monolithic apps – good for small organizations</a:t>
            </a:r>
          </a:p>
          <a:p>
            <a:r>
              <a:rPr lang="en-US" sz="2000" dirty="0" err="1"/>
              <a:t>MicroServices</a:t>
            </a:r>
            <a:r>
              <a:rPr lang="en-US" sz="2000" dirty="0"/>
              <a:t> – have its challenges, but the benefits are many</a:t>
            </a:r>
          </a:p>
          <a:p>
            <a:pPr lvl="1"/>
            <a:r>
              <a:rPr lang="en-US" sz="2000" dirty="0"/>
              <a:t>Consider adopting when your </a:t>
            </a:r>
            <a:r>
              <a:rPr lang="en-US" sz="2000" b="1" dirty="0"/>
              <a:t>organization scales</a:t>
            </a:r>
          </a:p>
          <a:p>
            <a:pPr lvl="1"/>
            <a:r>
              <a:rPr lang="en-US" sz="2000" dirty="0"/>
              <a:t>Leverage Best Practices</a:t>
            </a:r>
          </a:p>
          <a:p>
            <a:pPr lvl="2"/>
            <a:r>
              <a:rPr lang="en-US" sz="2000" dirty="0"/>
              <a:t>An Elastic Cloud provides the </a:t>
            </a:r>
            <a:r>
              <a:rPr lang="en-US" sz="2000" b="1" dirty="0"/>
              <a:t>ideal</a:t>
            </a:r>
            <a:r>
              <a:rPr lang="en-US" sz="2000" dirty="0"/>
              <a:t> environment (Auto Scaling etc.)</a:t>
            </a:r>
          </a:p>
          <a:p>
            <a:pPr lvl="2"/>
            <a:r>
              <a:rPr lang="en-US" sz="2000" dirty="0" err="1"/>
              <a:t>NetflixOSS</a:t>
            </a:r>
            <a:r>
              <a:rPr lang="en-US" sz="2000" dirty="0"/>
              <a:t> has many libraries/samples to aid you</a:t>
            </a:r>
          </a:p>
        </p:txBody>
      </p:sp>
    </p:spTree>
    <p:extLst>
      <p:ext uri="{BB962C8B-B14F-4D97-AF65-F5344CB8AC3E}">
        <p14:creationId xmlns:p14="http://schemas.microsoft.com/office/powerpoint/2010/main" val="43633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Contact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8612" y="1200153"/>
            <a:ext cx="5988188" cy="3725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 LinkedIn: </a:t>
            </a:r>
            <a:r>
              <a:rPr lang="en-US" sz="4000" smtClean="0"/>
              <a:t>ganesh-bankar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219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App</a:t>
            </a:r>
          </a:p>
        </p:txBody>
      </p:sp>
      <p:pic>
        <p:nvPicPr>
          <p:cNvPr id="5" name="Picture Placeholder 4" descr="train017.gif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r="68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360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38" y="0"/>
            <a:ext cx="8229600" cy="857400"/>
          </a:xfrm>
        </p:spPr>
        <p:txBody>
          <a:bodyPr/>
          <a:lstStyle/>
          <a:p>
            <a:pPr algn="ctr"/>
            <a:r>
              <a:rPr lang="en-US" cap="none" dirty="0"/>
              <a:t>Monolithic Architecture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43660" y="2372879"/>
            <a:ext cx="1876278" cy="476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Load Balancer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84770" y="3787539"/>
            <a:ext cx="23365" cy="879712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819081" y="3043765"/>
            <a:ext cx="4633493" cy="1590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Monolithic App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526279" y="2002475"/>
            <a:ext cx="7985627" cy="457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922042" y="3375603"/>
            <a:ext cx="1418649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Account Component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458775" y="3390690"/>
            <a:ext cx="1418649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Catalog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Component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638708" y="4012239"/>
            <a:ext cx="1685886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Recommendation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Component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503545" y="3966469"/>
            <a:ext cx="1731650" cy="5648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Customer Service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Component</a:t>
            </a:r>
          </a:p>
        </p:txBody>
      </p:sp>
      <p:sp>
        <p:nvSpPr>
          <p:cNvPr id="48" name="Can 47"/>
          <p:cNvSpPr/>
          <p:nvPr/>
        </p:nvSpPr>
        <p:spPr>
          <a:xfrm>
            <a:off x="7413596" y="3409932"/>
            <a:ext cx="1269921" cy="1258699"/>
          </a:xfrm>
          <a:prstGeom prst="ca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58" name="Straight Connector 57"/>
          <p:cNvCxnSpPr>
            <a:endCxn id="10" idx="0"/>
          </p:cNvCxnSpPr>
          <p:nvPr/>
        </p:nvCxnSpPr>
        <p:spPr>
          <a:xfrm>
            <a:off x="4381804" y="2082577"/>
            <a:ext cx="1" cy="2903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0" idx="2"/>
          </p:cNvCxnSpPr>
          <p:nvPr/>
        </p:nvCxnSpPr>
        <p:spPr>
          <a:xfrm flipH="1">
            <a:off x="2574163" y="2849130"/>
            <a:ext cx="1807636" cy="171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0" idx="2"/>
          </p:cNvCxnSpPr>
          <p:nvPr/>
        </p:nvCxnSpPr>
        <p:spPr>
          <a:xfrm>
            <a:off x="4381802" y="2849129"/>
            <a:ext cx="2242381" cy="446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8" idx="2"/>
          </p:cNvCxnSpPr>
          <p:nvPr/>
        </p:nvCxnSpPr>
        <p:spPr>
          <a:xfrm flipH="1">
            <a:off x="7413596" y="2885738"/>
            <a:ext cx="924643" cy="11535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04240" y="1333697"/>
            <a:ext cx="8185122" cy="599494"/>
            <a:chOff x="6" y="1109702"/>
            <a:chExt cx="8857436" cy="801808"/>
          </a:xfrm>
          <a:solidFill>
            <a:srgbClr val="FFFFFF"/>
          </a:solidFill>
        </p:grpSpPr>
        <p:pic>
          <p:nvPicPr>
            <p:cNvPr id="27" name="Picture 26" descr="images-1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72163" y="1149571"/>
              <a:ext cx="1502723" cy="711975"/>
            </a:xfrm>
            <a:prstGeom prst="rect">
              <a:avLst/>
            </a:prstGeom>
            <a:grpFill/>
          </p:spPr>
        </p:pic>
        <p:pic>
          <p:nvPicPr>
            <p:cNvPr id="28" name="Picture 27" descr="images-2.jp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52511">
                          <a14:foregroundMark x1="69406" y1="79130" x2="69406" y2="79130"/>
                          <a14:foregroundMark x1="58904" y1="80435" x2="58904" y2="80435"/>
                          <a14:foregroundMark x1="79452" y1="73478" x2="79452" y2="73478"/>
                          <a14:foregroundMark x1="52968" y1="88696" x2="52968" y2="886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14779" y="1109702"/>
              <a:ext cx="989608" cy="779485"/>
            </a:xfrm>
            <a:prstGeom prst="rect">
              <a:avLst/>
            </a:prstGeom>
            <a:grpFill/>
          </p:spPr>
        </p:pic>
        <p:pic>
          <p:nvPicPr>
            <p:cNvPr id="29" name="Picture 28" descr="images-3.jpg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93" b="100000" l="4889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85986" y="1146376"/>
              <a:ext cx="1008003" cy="752642"/>
            </a:xfrm>
            <a:prstGeom prst="rect">
              <a:avLst/>
            </a:prstGeom>
            <a:grpFill/>
          </p:spPr>
        </p:pic>
        <p:pic>
          <p:nvPicPr>
            <p:cNvPr id="30" name="Picture 29" descr="images-4.jpg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96525">
                          <a14:foregroundMark x1="24324" y1="52577" x2="24324" y2="52577"/>
                          <a14:foregroundMark x1="24324" y1="29381" x2="24324" y2="293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" y="1152211"/>
              <a:ext cx="1256559" cy="705906"/>
            </a:xfrm>
            <a:prstGeom prst="rect">
              <a:avLst/>
            </a:prstGeom>
            <a:grpFill/>
          </p:spPr>
        </p:pic>
        <p:pic>
          <p:nvPicPr>
            <p:cNvPr id="31" name="Picture 30" descr="images-5.jpg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29242" y="1145245"/>
              <a:ext cx="1192368" cy="766265"/>
            </a:xfrm>
            <a:prstGeom prst="rect">
              <a:avLst/>
            </a:prstGeom>
            <a:grpFill/>
          </p:spPr>
        </p:pic>
        <p:pic>
          <p:nvPicPr>
            <p:cNvPr id="32" name="Picture 31" descr="images-6.jpg"/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0" b="100000" l="0" r="99528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00235" y="1109703"/>
              <a:ext cx="914544" cy="766795"/>
            </a:xfrm>
            <a:prstGeom prst="rect">
              <a:avLst/>
            </a:prstGeom>
            <a:grpFill/>
          </p:spPr>
        </p:pic>
        <p:pic>
          <p:nvPicPr>
            <p:cNvPr id="33" name="Picture 32" descr="images.jp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99582" l="0" r="891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46270" y="1143698"/>
              <a:ext cx="868003" cy="737393"/>
            </a:xfrm>
            <a:prstGeom prst="rect">
              <a:avLst/>
            </a:prstGeom>
            <a:grpFill/>
          </p:spPr>
        </p:pic>
        <p:pic>
          <p:nvPicPr>
            <p:cNvPr id="34" name="Picture 33" descr="pc-mac-ad.jpg"/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0" b="100000" l="1500" r="100000">
                          <a14:foregroundMark x1="66750" y1="26286" x2="66750" y2="26286"/>
                          <a14:foregroundMark x1="75000" y1="31714" x2="75000" y2="31714"/>
                          <a14:foregroundMark x1="63250" y1="61714" x2="63250" y2="61714"/>
                          <a14:backgroundMark x1="66750" y1="40000" x2="66750" y2="40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77817" y="1146377"/>
              <a:ext cx="1112562" cy="730119"/>
            </a:xfrm>
            <a:prstGeom prst="rect">
              <a:avLst/>
            </a:prstGeom>
            <a:grpFill/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478" b="100000" l="1205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88329" y="1113190"/>
              <a:ext cx="1269113" cy="775994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17442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Large Codebase</a:t>
            </a:r>
          </a:p>
          <a:p>
            <a:r>
              <a:rPr lang="en-US" sz="2800" dirty="0"/>
              <a:t>Many Components, no clear ownership</a:t>
            </a:r>
          </a:p>
          <a:p>
            <a:r>
              <a:rPr lang="en-US" sz="2800" dirty="0"/>
              <a:t>Long deployment cycles </a:t>
            </a:r>
          </a:p>
        </p:txBody>
      </p:sp>
    </p:spTree>
    <p:extLst>
      <p:ext uri="{BB962C8B-B14F-4D97-AF65-F5344CB8AC3E}">
        <p14:creationId xmlns:p14="http://schemas.microsoft.com/office/powerpoint/2010/main" val="207053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Advantages</a:t>
            </a:r>
            <a:r>
              <a:rPr lang="en-US" cap="none" dirty="0"/>
              <a:t> &amp; </a:t>
            </a:r>
            <a:r>
              <a:rPr lang="en-US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Single codebase </a:t>
            </a:r>
          </a:p>
          <a:p>
            <a:pPr lvl="1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Easy to develop/debug/deploy</a:t>
            </a:r>
          </a:p>
          <a:p>
            <a:pPr lvl="1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Good IDE support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Central Ops team can efficiently handle</a:t>
            </a:r>
          </a:p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All components have to be coded in the same language</a:t>
            </a:r>
          </a:p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Deployment is Time Consuming</a:t>
            </a:r>
          </a:p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Failure in one module will impact overall 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apllication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2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Evolution of a Monolithic App</a:t>
            </a:r>
          </a:p>
        </p:txBody>
      </p:sp>
      <p:pic>
        <p:nvPicPr>
          <p:cNvPr id="6" name="Picture 5" descr="train_different_compartmen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667" y="411938"/>
            <a:ext cx="3810000" cy="381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3228" y="1247256"/>
            <a:ext cx="1876279" cy="4348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User Accounts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6750028" y="446266"/>
            <a:ext cx="1704668" cy="48059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Cart</a:t>
            </a:r>
          </a:p>
        </p:txBody>
      </p:sp>
      <p:sp>
        <p:nvSpPr>
          <p:cNvPr id="9" name="Rectangle 8"/>
          <p:cNvSpPr/>
          <p:nvPr/>
        </p:nvSpPr>
        <p:spPr>
          <a:xfrm>
            <a:off x="6753698" y="1342442"/>
            <a:ext cx="1861167" cy="4805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Product Catalog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5367" y="2681240"/>
            <a:ext cx="2227270" cy="4311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Customer Service</a:t>
            </a:r>
          </a:p>
        </p:txBody>
      </p:sp>
      <p:cxnSp>
        <p:nvCxnSpPr>
          <p:cNvPr id="12" name="Straight Connector 11"/>
          <p:cNvCxnSpPr>
            <a:stCxn id="7" idx="3"/>
          </p:cNvCxnSpPr>
          <p:nvPr/>
        </p:nvCxnSpPr>
        <p:spPr>
          <a:xfrm>
            <a:off x="2219506" y="1464671"/>
            <a:ext cx="1247039" cy="2860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1"/>
          </p:cNvCxnSpPr>
          <p:nvPr/>
        </p:nvCxnSpPr>
        <p:spPr>
          <a:xfrm flipH="1">
            <a:off x="5926296" y="686566"/>
            <a:ext cx="823732" cy="4691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1"/>
          </p:cNvCxnSpPr>
          <p:nvPr/>
        </p:nvCxnSpPr>
        <p:spPr>
          <a:xfrm flipH="1" flipV="1">
            <a:off x="5159773" y="1396011"/>
            <a:ext cx="1593931" cy="1867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3"/>
          </p:cNvCxnSpPr>
          <p:nvPr/>
        </p:nvCxnSpPr>
        <p:spPr>
          <a:xfrm flipV="1">
            <a:off x="2482637" y="2483069"/>
            <a:ext cx="560596" cy="413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04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Why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Faster and simpler deployments and rollbacks</a:t>
            </a:r>
          </a:p>
          <a:p>
            <a:r>
              <a:rPr lang="en-US" dirty="0"/>
              <a:t>Flexible Technology Stack</a:t>
            </a:r>
          </a:p>
          <a:p>
            <a:r>
              <a:rPr lang="en-US" dirty="0"/>
              <a:t> Good Resiliency (If circuit breakers implemented well)</a:t>
            </a:r>
          </a:p>
          <a:p>
            <a:r>
              <a:rPr lang="en-US" dirty="0"/>
              <a:t>Better Availability (on autoscaling)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1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r>
              <a:rPr lang="en-US" dirty="0"/>
              <a:t> – separate single purpose 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909" y="167007"/>
            <a:ext cx="4183174" cy="418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2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WS-ReInvent-MicroServices">
  <a:themeElements>
    <a:clrScheme name="AWS_re:Invent_2014">
      <a:dk1>
        <a:srgbClr val="000000"/>
      </a:dk1>
      <a:lt1>
        <a:srgbClr val="FFFFFF"/>
      </a:lt1>
      <a:dk2>
        <a:srgbClr val="F2A52C"/>
      </a:dk2>
      <a:lt2>
        <a:srgbClr val="D6D6D3"/>
      </a:lt2>
      <a:accent1>
        <a:srgbClr val="F2A52C"/>
      </a:accent1>
      <a:accent2>
        <a:srgbClr val="B22491"/>
      </a:accent2>
      <a:accent3>
        <a:srgbClr val="007CBC"/>
      </a:accent3>
      <a:accent4>
        <a:srgbClr val="8BC942"/>
      </a:accent4>
      <a:accent5>
        <a:srgbClr val="595959"/>
      </a:accent5>
      <a:accent6>
        <a:srgbClr val="FFFFFF"/>
      </a:accent6>
      <a:hlink>
        <a:srgbClr val="007CBC"/>
      </a:hlink>
      <a:folHlink>
        <a:srgbClr val="B2249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700" dirty="0" err="1" smtClean="0">
            <a:gradFill>
              <a:gsLst>
                <a:gs pos="0">
                  <a:srgbClr val="FEFEFE"/>
                </a:gs>
                <a:gs pos="100000">
                  <a:srgbClr val="FEFEFE"/>
                </a:gs>
              </a:gsLst>
              <a:lin ang="5400000" scaled="1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invent-2014-template-Dark_v6.potx" id="{B89C75B5-5E71-4296-A9D8-575FE3AAD3E1}" vid="{7CA6107E-958F-456E-ABED-FA8B31E77178}"/>
    </a:ext>
  </a:extLst>
</a:theme>
</file>

<file path=ppt/theme/theme2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CAD1257093A848B7066675EE926BAE" ma:contentTypeVersion="1" ma:contentTypeDescription="Create a new document." ma:contentTypeScope="" ma:versionID="f1cae5c6ae88aba1a237e05ed3ad9d7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F771E0-E80D-4EA8-BEC2-76983043A3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AWS-ReInvent-MicroServices.potx</Template>
  <TotalTime>20377</TotalTime>
  <Words>549</Words>
  <Application>Microsoft Office PowerPoint</Application>
  <PresentationFormat>On-screen Show (16:9)</PresentationFormat>
  <Paragraphs>143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Narrow</vt:lpstr>
      <vt:lpstr>Calibri</vt:lpstr>
      <vt:lpstr>Consolas</vt:lpstr>
      <vt:lpstr>Lucida Console</vt:lpstr>
      <vt:lpstr>Times New Roman</vt:lpstr>
      <vt:lpstr>AWS-ReInvent-MicroServices</vt:lpstr>
      <vt:lpstr>Horizon</vt:lpstr>
      <vt:lpstr>Who am I?</vt:lpstr>
      <vt:lpstr>Micro service Introduction</vt:lpstr>
      <vt:lpstr>Monolithic App</vt:lpstr>
      <vt:lpstr>Monolithic Architecture</vt:lpstr>
      <vt:lpstr>Characteristics</vt:lpstr>
      <vt:lpstr>Advantages &amp; Disadvantages</vt:lpstr>
      <vt:lpstr>Evolution of a Monolithic App</vt:lpstr>
      <vt:lpstr>Why Microservices</vt:lpstr>
      <vt:lpstr>MicroServices – separate single purpose services</vt:lpstr>
      <vt:lpstr>Netflix Scale</vt:lpstr>
      <vt:lpstr>Monolithic App Disadvantage</vt:lpstr>
      <vt:lpstr>advantages of Micro services</vt:lpstr>
      <vt:lpstr>Microservices Architecture</vt:lpstr>
      <vt:lpstr>Availability</vt:lpstr>
      <vt:lpstr>Service Discovery</vt:lpstr>
      <vt:lpstr>Load Balancing</vt:lpstr>
      <vt:lpstr>Auto Scaling</vt:lpstr>
      <vt:lpstr>MicroServices - Challenges</vt:lpstr>
      <vt:lpstr>Challenges</vt:lpstr>
      <vt:lpstr>Best Practices</vt:lpstr>
      <vt:lpstr>PowerPoint Presentation</vt:lpstr>
      <vt:lpstr>PowerPoint Presentation</vt:lpstr>
      <vt:lpstr>Takeaways</vt:lpstr>
      <vt:lpstr>Contact 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Masterton</dc:creator>
  <cp:lastModifiedBy>Acer</cp:lastModifiedBy>
  <cp:revision>329</cp:revision>
  <dcterms:created xsi:type="dcterms:W3CDTF">2014-09-04T17:17:45Z</dcterms:created>
  <dcterms:modified xsi:type="dcterms:W3CDTF">2023-11-10T09:37:14Z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0x01010061CAD1257093A848B7066675EE926BAE</vt:lpwstr>
  </property>
</Properties>
</file>