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CC1AE-BA68-4D31-A4E5-DF8282DF531A}" v="24" dt="2024-07-20T05:35:52.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Swami" userId="78801f8e6c733a2d" providerId="Windows Live" clId="Web-{E95CC1AE-BA68-4D31-A4E5-DF8282DF531A}"/>
    <pc:docChg chg="modSld">
      <pc:chgData name="Ganesh Swami" userId="78801f8e6c733a2d" providerId="Windows Live" clId="Web-{E95CC1AE-BA68-4D31-A4E5-DF8282DF531A}" dt="2024-07-20T05:35:51.448" v="10" actId="20577"/>
      <pc:docMkLst>
        <pc:docMk/>
      </pc:docMkLst>
      <pc:sldChg chg="modSp">
        <pc:chgData name="Ganesh Swami" userId="78801f8e6c733a2d" providerId="Windows Live" clId="Web-{E95CC1AE-BA68-4D31-A4E5-DF8282DF531A}" dt="2024-07-20T05:35:51.448" v="10" actId="20577"/>
        <pc:sldMkLst>
          <pc:docMk/>
          <pc:sldMk cId="0" sldId="256"/>
        </pc:sldMkLst>
        <pc:spChg chg="mod">
          <ac:chgData name="Ganesh Swami" userId="78801f8e6c733a2d" providerId="Windows Live" clId="Web-{E95CC1AE-BA68-4D31-A4E5-DF8282DF531A}" dt="2024-07-20T05:35:51.448" v="10" actId="20577"/>
          <ac:spMkLst>
            <pc:docMk/>
            <pc:sldMk cId="0" sldId="256"/>
            <ac:spMk id="46" creationId="{00000000-0000-0000-0000-000000000000}"/>
          </ac:spMkLst>
        </pc:spChg>
      </pc:sldChg>
      <pc:sldChg chg="modSp">
        <pc:chgData name="Ganesh Swami" userId="78801f8e6c733a2d" providerId="Windows Live" clId="Web-{E95CC1AE-BA68-4D31-A4E5-DF8282DF531A}" dt="2024-07-20T05:34:34.088" v="1" actId="14100"/>
        <pc:sldMkLst>
          <pc:docMk/>
          <pc:sldMk cId="0" sldId="259"/>
        </pc:sldMkLst>
        <pc:spChg chg="mod">
          <ac:chgData name="Ganesh Swami" userId="78801f8e6c733a2d" providerId="Windows Live" clId="Web-{E95CC1AE-BA68-4D31-A4E5-DF8282DF531A}" dt="2024-07-20T05:34:34.088" v="1" actId="14100"/>
          <ac:spMkLst>
            <pc:docMk/>
            <pc:sldMk cId="0" sldId="259"/>
            <ac:spMk id="7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F3A2A12A-29B1-444E-B5AB-05C9F598CC1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D39717-8CE1-4FE9-B73F-54E3E853FCC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FE60D8B-9132-4687-98A1-FF3D1DF434C3}"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B0E3E0F-BDAA-4BE6-A5EC-076ED94C3CD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FF63F7B-AD70-412A-A432-412DA6C568E1}"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CE621D1-CE58-479B-B082-6A10E4257E5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0DCC051-7414-4FBF-8788-89681D40E57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A6AC8AC-741E-4DC2-944E-2A42E0639D9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59E3717-7FEF-402D-AD81-A38E614087F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D666DF9-0D99-47E0-BE9B-D4E7BD0A052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C3ECCA8-E9B7-433F-BB68-88C756EE669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Apto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5E23F2A-F8E6-4FE4-A0F8-E6DAE065D10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Aptos Display"/>
              </a:rPr>
              <a:t>Click to edit Master title style</a:t>
            </a:r>
            <a:endParaRPr lang="en-US" sz="4400" b="0" strike="noStrike" spc="-1">
              <a:solidFill>
                <a:srgbClr val="000000"/>
              </a:solidFill>
              <a:latin typeface="Arial"/>
            </a:endParaRPr>
          </a:p>
        </p:txBody>
      </p:sp>
      <p:sp>
        <p:nvSpPr>
          <p:cNvPr id="6"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ptos"/>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Aptos"/>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Aptos"/>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Aptos"/>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Aptos"/>
              </a:rPr>
              <a:t>Fifth level</a:t>
            </a: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787878"/>
                </a:solidFill>
                <a:latin typeface="Arial"/>
                <a:ea typeface="Arial"/>
              </a:defRPr>
            </a:lvl1pPr>
          </a:lstStyle>
          <a:p>
            <a:pPr indent="0">
              <a:lnSpc>
                <a:spcPct val="100000"/>
              </a:lnSpc>
              <a:buNone/>
            </a:pPr>
            <a:r>
              <a:rPr lang="en-US" sz="1200" b="0" strike="noStrike" spc="-1">
                <a:solidFill>
                  <a:srgbClr val="787878"/>
                </a:solidFill>
                <a:latin typeface="Arial"/>
                <a:ea typeface="Arial"/>
              </a:rPr>
              <a:t> </a:t>
            </a:r>
            <a:endParaRPr lang="en-US" sz="1200" b="0" strike="noStrike" spc="-1">
              <a:solidFill>
                <a:srgbClr val="000000"/>
              </a:solidFill>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787878"/>
                </a:solidFill>
                <a:latin typeface="Arial"/>
                <a:ea typeface="Arial"/>
              </a:defRPr>
            </a:lvl1pPr>
          </a:lstStyle>
          <a:p>
            <a:pPr indent="0" algn="r">
              <a:lnSpc>
                <a:spcPct val="100000"/>
              </a:lnSpc>
              <a:buNone/>
            </a:pPr>
            <a:fld id="{F7388946-422D-4255-A481-6103C30E8436}" type="slidenum">
              <a:rPr lang="en-US" sz="1200" b="0" strike="noStrike" spc="-1">
                <a:solidFill>
                  <a:srgbClr val="787878"/>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rshdeep-singh-0/flight-fare-predi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1" name="Rectangle 140"/>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42" name="Rectangle 145"/>
          <p:cNvSpPr/>
          <p:nvPr/>
        </p:nvSpPr>
        <p:spPr>
          <a:xfrm>
            <a:off x="187560" y="181440"/>
            <a:ext cx="11823120" cy="65008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pic>
        <p:nvPicPr>
          <p:cNvPr id="43" name="Picture 1"/>
          <p:cNvPicPr/>
          <p:nvPr/>
        </p:nvPicPr>
        <p:blipFill>
          <a:blip r:embed="rId2">
            <a:alphaModFix amt="60000"/>
          </a:blip>
          <a:srcRect t="2270"/>
          <a:stretch/>
        </p:blipFill>
        <p:spPr>
          <a:xfrm>
            <a:off x="181080" y="182880"/>
            <a:ext cx="11823120" cy="6499440"/>
          </a:xfrm>
          <a:prstGeom prst="rect">
            <a:avLst/>
          </a:prstGeom>
          <a:ln w="0">
            <a:noFill/>
          </a:ln>
        </p:spPr>
      </p:pic>
      <p:sp>
        <p:nvSpPr>
          <p:cNvPr id="44" name="PlaceHolder 1"/>
          <p:cNvSpPr>
            <a:spLocks noGrp="1"/>
          </p:cNvSpPr>
          <p:nvPr>
            <p:ph type="title"/>
          </p:nvPr>
        </p:nvSpPr>
        <p:spPr>
          <a:xfrm>
            <a:off x="838080" y="525240"/>
            <a:ext cx="10164960" cy="2806200"/>
          </a:xfrm>
          <a:prstGeom prst="rect">
            <a:avLst/>
          </a:prstGeom>
          <a:noFill/>
          <a:ln w="0">
            <a:noFill/>
          </a:ln>
        </p:spPr>
        <p:txBody>
          <a:bodyPr anchor="b">
            <a:normAutofit/>
          </a:bodyPr>
          <a:lstStyle/>
          <a:p>
            <a:pPr indent="0">
              <a:lnSpc>
                <a:spcPct val="90000"/>
              </a:lnSpc>
              <a:buNone/>
            </a:pPr>
            <a:r>
              <a:rPr lang="en-US" sz="4000" b="0" strike="noStrike" spc="-1">
                <a:solidFill>
                  <a:srgbClr val="FFFFFF"/>
                </a:solidFill>
                <a:latin typeface="Aptos Display"/>
              </a:rPr>
              <a:t>Flight Fare Prediction</a:t>
            </a:r>
            <a:endParaRPr lang="en-US" sz="4000" b="0" strike="noStrike" spc="-1">
              <a:solidFill>
                <a:srgbClr val="000000"/>
              </a:solidFill>
              <a:latin typeface="Arial"/>
            </a:endParaRPr>
          </a:p>
        </p:txBody>
      </p:sp>
      <p:sp>
        <p:nvSpPr>
          <p:cNvPr id="45" name="PlaceHolder 2"/>
          <p:cNvSpPr>
            <a:spLocks noGrp="1"/>
          </p:cNvSpPr>
          <p:nvPr>
            <p:ph/>
          </p:nvPr>
        </p:nvSpPr>
        <p:spPr>
          <a:xfrm>
            <a:off x="838080" y="3526200"/>
            <a:ext cx="10164960" cy="778320"/>
          </a:xfrm>
          <a:prstGeom prst="rect">
            <a:avLst/>
          </a:prstGeom>
          <a:noFill/>
          <a:ln w="0">
            <a:noFill/>
          </a:ln>
        </p:spPr>
        <p:txBody>
          <a:bodyPr anchor="t">
            <a:normAutofit/>
          </a:bodyPr>
          <a:lstStyle/>
          <a:p>
            <a:pPr indent="0">
              <a:lnSpc>
                <a:spcPct val="90000"/>
              </a:lnSpc>
              <a:spcAft>
                <a:spcPts val="601"/>
              </a:spcAft>
              <a:buNone/>
              <a:tabLst>
                <a:tab pos="0" algn="l"/>
              </a:tabLst>
            </a:pPr>
            <a:r>
              <a:rPr lang="en-US" sz="1800" b="0" strike="noStrike" spc="-1">
                <a:solidFill>
                  <a:srgbClr val="FFFFFF"/>
                </a:solidFill>
                <a:latin typeface="Calibri"/>
                <a:ea typeface="Times New Roman"/>
              </a:rPr>
              <a:t>Arshdeep Singh</a:t>
            </a:r>
            <a:endParaRPr lang="en-US" sz="1800" b="0" strike="noStrike" spc="-1">
              <a:solidFill>
                <a:srgbClr val="000000"/>
              </a:solidFill>
              <a:latin typeface="Aptos"/>
            </a:endParaRPr>
          </a:p>
        </p:txBody>
      </p:sp>
      <p:sp>
        <p:nvSpPr>
          <p:cNvPr id="46" name="TextBox 3"/>
          <p:cNvSpPr/>
          <p:nvPr/>
        </p:nvSpPr>
        <p:spPr>
          <a:xfrm>
            <a:off x="184680" y="6341040"/>
            <a:ext cx="1848600" cy="338554"/>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lIns="91440" tIns="45720" rIns="91440" bIns="45720" numCol="1" spcCol="0" anchor="t">
            <a:spAutoFit/>
          </a:bodyPr>
          <a:lstStyle/>
          <a:p>
            <a:r>
              <a:rPr lang="en-US" sz="1600" b="0" u="sng" strike="noStrike" spc="-1" dirty="0">
                <a:solidFill>
                  <a:schemeClr val="accent4">
                    <a:lumMod val="20000"/>
                    <a:lumOff val="80000"/>
                  </a:schemeClr>
                </a:solidFill>
                <a:uFillTx/>
                <a:latin typeface="Arial"/>
                <a:ea typeface="Arial"/>
                <a:hlinkClick r:id="rId3">
                  <a:extLst>
                    <a:ext uri="{A12FA001-AC4F-418D-AE19-62706E023703}">
                      <ahyp:hlinkClr xmlns:ahyp="http://schemas.microsoft.com/office/drawing/2018/hyperlinkcolor" val="tx"/>
                    </a:ext>
                  </a:extLst>
                </a:hlinkClick>
              </a:rPr>
              <a:t>GitHub</a:t>
            </a:r>
            <a:r>
              <a:rPr lang="en-US" sz="1600" u="sng" spc="-1" dirty="0">
                <a:solidFill>
                  <a:schemeClr val="accent4">
                    <a:lumMod val="20000"/>
                    <a:lumOff val="80000"/>
                  </a:schemeClr>
                </a:solidFill>
                <a:latin typeface="Arial"/>
                <a:ea typeface="Arial"/>
                <a:hlinkClick r:id="rId3">
                  <a:extLst>
                    <a:ext uri="{A12FA001-AC4F-418D-AE19-62706E023703}">
                      <ahyp:hlinkClr xmlns:ahyp="http://schemas.microsoft.com/office/drawing/2018/hyperlinkcolor" val="tx"/>
                    </a:ext>
                  </a:extLst>
                </a:hlinkClick>
              </a:rPr>
              <a:t> Repo Link</a:t>
            </a:r>
            <a:endParaRPr lang="en-US" sz="1600" b="0" strike="noStrike" spc="-1">
              <a:solidFill>
                <a:schemeClr val="accent4">
                  <a:lumMod val="20000"/>
                  <a:lumOff val="80000"/>
                </a:schemeClr>
              </a:solidFill>
              <a:latin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1" name="Rectangle 208"/>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nvGrpSpPr>
          <p:cNvPr id="122" name="Group 210"/>
          <p:cNvGrpSpPr/>
          <p:nvPr/>
        </p:nvGrpSpPr>
        <p:grpSpPr>
          <a:xfrm>
            <a:off x="326160" y="0"/>
            <a:ext cx="527400" cy="5860080"/>
            <a:chOff x="326160" y="0"/>
            <a:chExt cx="527400" cy="5860080"/>
          </a:xfrm>
        </p:grpSpPr>
        <p:sp>
          <p:nvSpPr>
            <p:cNvPr id="123" name="Rectangle 211"/>
            <p:cNvSpPr/>
            <p:nvPr/>
          </p:nvSpPr>
          <p:spPr>
            <a:xfrm rot="10800000">
              <a:off x="326520" y="5701320"/>
              <a:ext cx="527040" cy="158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24" name="Rectangle 212"/>
            <p:cNvSpPr/>
            <p:nvPr/>
          </p:nvSpPr>
          <p:spPr>
            <a:xfrm rot="5400000" flipH="1" flipV="1">
              <a:off x="-2214720" y="2540880"/>
              <a:ext cx="5608800" cy="527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125" name="Rectangle 214"/>
          <p:cNvSpPr/>
          <p:nvPr/>
        </p:nvSpPr>
        <p:spPr>
          <a:xfrm>
            <a:off x="579600" y="923040"/>
            <a:ext cx="11111400" cy="546084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26" name="TextBox 1"/>
          <p:cNvSpPr/>
          <p:nvPr/>
        </p:nvSpPr>
        <p:spPr>
          <a:xfrm>
            <a:off x="1198440" y="455040"/>
            <a:ext cx="9849240" cy="6004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3600" b="0" strike="noStrike" spc="-1">
                <a:solidFill>
                  <a:srgbClr val="000000"/>
                </a:solidFill>
                <a:latin typeface="Aptos Display"/>
              </a:rPr>
              <a:t>Q&amp;A</a:t>
            </a:r>
            <a:endParaRPr lang="en-US" sz="3600" b="0" strike="noStrike" spc="-1">
              <a:solidFill>
                <a:srgbClr val="000000"/>
              </a:solidFill>
              <a:latin typeface="Arial"/>
            </a:endParaRPr>
          </a:p>
        </p:txBody>
      </p:sp>
      <p:sp>
        <p:nvSpPr>
          <p:cNvPr id="127" name="PlaceHolder 1"/>
          <p:cNvSpPr>
            <a:spLocks noGrp="1"/>
          </p:cNvSpPr>
          <p:nvPr>
            <p:ph/>
          </p:nvPr>
        </p:nvSpPr>
        <p:spPr>
          <a:xfrm>
            <a:off x="1289160" y="1156680"/>
            <a:ext cx="9764640" cy="5053320"/>
          </a:xfrm>
          <a:prstGeom prst="rect">
            <a:avLst/>
          </a:prstGeom>
          <a:noFill/>
          <a:ln w="0">
            <a:noFill/>
          </a:ln>
        </p:spPr>
        <p:txBody>
          <a:bodyPr anchor="ctr">
            <a:normAutofit/>
          </a:bodyPr>
          <a:lstStyle/>
          <a:p>
            <a:pPr marL="399960" indent="-285840">
              <a:lnSpc>
                <a:spcPct val="100000"/>
              </a:lnSpc>
              <a:buClr>
                <a:srgbClr val="000000"/>
              </a:buClr>
              <a:buFont typeface="Wingdings" charset="2"/>
              <a:buChar char=""/>
            </a:pPr>
            <a:r>
              <a:rPr lang="en-US" sz="1800" b="0" strike="noStrike" spc="-1">
                <a:solidFill>
                  <a:srgbClr val="000000"/>
                </a:solidFill>
                <a:latin typeface="Aptos"/>
              </a:rPr>
              <a:t>How logs are managed?</a:t>
            </a:r>
          </a:p>
          <a:p>
            <a:pPr marL="800280" lvl="1" indent="-228600">
              <a:lnSpc>
                <a:spcPct val="100000"/>
              </a:lnSpc>
              <a:buClr>
                <a:srgbClr val="000000"/>
              </a:buClr>
              <a:buFont typeface="Arial"/>
              <a:buChar char="•"/>
            </a:pPr>
            <a:r>
              <a:rPr lang="en-US" sz="1800" b="0" strike="noStrike" spc="-1">
                <a:solidFill>
                  <a:srgbClr val="000000"/>
                </a:solidFill>
                <a:latin typeface="Aptos"/>
              </a:rPr>
              <a:t>Different logs as per the steps that we follow in validation and modeling like data transformation, model training log and prediction log etc.</a:t>
            </a:r>
          </a:p>
          <a:p>
            <a:pPr marL="571680" indent="0">
              <a:lnSpc>
                <a:spcPct val="100000"/>
              </a:lnSpc>
              <a:buNone/>
              <a:tabLst>
                <a:tab pos="0" algn="l"/>
              </a:tabLst>
            </a:pPr>
            <a:endParaRPr lang="en-US" sz="1800" b="0" strike="noStrike" spc="-1">
              <a:solidFill>
                <a:srgbClr val="000000"/>
              </a:solidFill>
              <a:latin typeface="Aptos"/>
            </a:endParaRPr>
          </a:p>
          <a:p>
            <a:pPr marL="343080" indent="-228600">
              <a:lnSpc>
                <a:spcPct val="90000"/>
              </a:lnSpc>
              <a:buClr>
                <a:srgbClr val="000000"/>
              </a:buClr>
              <a:buFont typeface="Wingdings" charset="2"/>
              <a:buChar char=""/>
              <a:tabLst>
                <a:tab pos="0" algn="l"/>
              </a:tabLst>
            </a:pPr>
            <a:r>
              <a:rPr lang="en-US" sz="1800" b="0" strike="noStrike" spc="-1">
                <a:solidFill>
                  <a:srgbClr val="000000"/>
                </a:solidFill>
                <a:latin typeface="Aptos"/>
              </a:rPr>
              <a:t>What techniques were you using for data pre-processing?</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Removing unwanted attributes.</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Visualizing  relation of independent variables with each other and output variables.</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Checking and changing Distribution of continuous values.</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Removing outliers.</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Cleaning data and imputing if null values are present. </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Converting categorical data into numeric values.</a:t>
            </a:r>
          </a:p>
          <a:p>
            <a:pPr marL="743040" lvl="1" indent="-228600">
              <a:lnSpc>
                <a:spcPct val="100000"/>
              </a:lnSpc>
              <a:spcBef>
                <a:spcPts val="961"/>
              </a:spcBef>
              <a:buClr>
                <a:srgbClr val="000000"/>
              </a:buClr>
              <a:buFont typeface="Arial"/>
              <a:buChar char="•"/>
              <a:tabLst>
                <a:tab pos="0" algn="l"/>
              </a:tabLst>
            </a:pPr>
            <a:r>
              <a:rPr lang="en-US" sz="1800" b="0" strike="noStrike" spc="-1">
                <a:solidFill>
                  <a:srgbClr val="000000"/>
                </a:solidFill>
                <a:latin typeface="Aptos"/>
              </a:rPr>
              <a:t>Scaling the data.</a:t>
            </a:r>
          </a:p>
          <a:p>
            <a:pPr indent="0">
              <a:lnSpc>
                <a:spcPct val="90000"/>
              </a:lnSpc>
              <a:spcBef>
                <a:spcPts val="961"/>
              </a:spcBef>
              <a:buNone/>
              <a:tabLst>
                <a:tab pos="0" algn="l"/>
              </a:tabLst>
            </a:pPr>
            <a:endParaRPr lang="en-US" sz="1300" b="0" strike="noStrike" spc="-1">
              <a:solidFill>
                <a:srgbClr val="000000"/>
              </a:solidFill>
              <a:latin typeface="Aptos"/>
            </a:endParaRPr>
          </a:p>
          <a:p>
            <a:pPr indent="0">
              <a:lnSpc>
                <a:spcPct val="90000"/>
              </a:lnSpc>
              <a:spcBef>
                <a:spcPts val="1001"/>
              </a:spcBef>
              <a:buNone/>
              <a:tabLst>
                <a:tab pos="0" algn="l"/>
              </a:tabLst>
            </a:pPr>
            <a:endParaRPr lang="en-US" sz="1300" b="0" strike="noStrike" spc="-1">
              <a:solidFill>
                <a:srgbClr val="000000"/>
              </a:solidFill>
              <a:latin typeface="Aptos"/>
            </a:endParaRPr>
          </a:p>
          <a:p>
            <a:pPr indent="0">
              <a:lnSpc>
                <a:spcPct val="90000"/>
              </a:lnSpc>
              <a:spcBef>
                <a:spcPts val="1001"/>
              </a:spcBef>
              <a:buNone/>
              <a:tabLst>
                <a:tab pos="0" algn="l"/>
              </a:tabLst>
            </a:pPr>
            <a:endParaRPr lang="en-US" sz="1300" b="0" strike="noStrike" spc="-1">
              <a:solidFill>
                <a:srgbClr val="000000"/>
              </a:solidFill>
              <a:latin typeface="Apto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8" name="Rectangle 224"/>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29" name="TextBox 1"/>
          <p:cNvSpPr/>
          <p:nvPr/>
        </p:nvSpPr>
        <p:spPr>
          <a:xfrm>
            <a:off x="1149840" y="499320"/>
            <a:ext cx="5929200" cy="713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4000" b="0" strike="noStrike" spc="-1">
                <a:solidFill>
                  <a:srgbClr val="000000"/>
                </a:solidFill>
                <a:latin typeface="Aptos Display"/>
              </a:rPr>
              <a:t>Q&amp;A</a:t>
            </a:r>
            <a:endParaRPr lang="en-US" sz="4000" b="0" strike="noStrike" spc="-1">
              <a:solidFill>
                <a:srgbClr val="000000"/>
              </a:solidFill>
              <a:latin typeface="Arial"/>
            </a:endParaRPr>
          </a:p>
        </p:txBody>
      </p:sp>
      <p:sp>
        <p:nvSpPr>
          <p:cNvPr id="130" name="PlaceHolder 1"/>
          <p:cNvSpPr>
            <a:spLocks noGrp="1"/>
          </p:cNvSpPr>
          <p:nvPr>
            <p:ph/>
          </p:nvPr>
        </p:nvSpPr>
        <p:spPr>
          <a:xfrm>
            <a:off x="1149840" y="1497600"/>
            <a:ext cx="5929200" cy="4445640"/>
          </a:xfrm>
          <a:prstGeom prst="rect">
            <a:avLst/>
          </a:prstGeom>
          <a:noFill/>
          <a:ln w="0">
            <a:noFill/>
          </a:ln>
        </p:spPr>
        <p:txBody>
          <a:bodyPr anchor="t">
            <a:normAutofit/>
          </a:bodyPr>
          <a:lstStyle/>
          <a:p>
            <a:pPr marL="399960" indent="-285840">
              <a:lnSpc>
                <a:spcPct val="90000"/>
              </a:lnSpc>
              <a:buClr>
                <a:srgbClr val="000000"/>
              </a:buClr>
              <a:buFont typeface="Wingdings" charset="2"/>
              <a:buChar char=""/>
            </a:pPr>
            <a:r>
              <a:rPr lang="en-US" sz="1800" b="0" strike="noStrike" spc="-1">
                <a:solidFill>
                  <a:srgbClr val="000000"/>
                </a:solidFill>
                <a:latin typeface="Aptos"/>
              </a:rPr>
              <a:t>How training was done or what models were used?</a:t>
            </a:r>
          </a:p>
          <a:p>
            <a:pPr marL="800280" lvl="1" indent="-228600">
              <a:lnSpc>
                <a:spcPct val="90000"/>
              </a:lnSpc>
              <a:buClr>
                <a:srgbClr val="000000"/>
              </a:buClr>
              <a:buFont typeface="Arial"/>
              <a:buChar char="•"/>
            </a:pPr>
            <a:r>
              <a:rPr lang="en-US" sz="1800" b="0" strike="noStrike" spc="-1">
                <a:solidFill>
                  <a:srgbClr val="000000"/>
                </a:solidFill>
                <a:latin typeface="Aptos"/>
              </a:rPr>
              <a:t>The scaling was performed over training and validation data.</a:t>
            </a:r>
          </a:p>
          <a:p>
            <a:pPr marL="800280" lvl="1" indent="-228600">
              <a:lnSpc>
                <a:spcPct val="90000"/>
              </a:lnSpc>
              <a:buClr>
                <a:srgbClr val="000000"/>
              </a:buClr>
              <a:buFont typeface="Arial"/>
              <a:buChar char="•"/>
            </a:pPr>
            <a:r>
              <a:rPr lang="en-US" sz="1800" b="0" strike="noStrike" spc="-1">
                <a:solidFill>
                  <a:srgbClr val="000000"/>
                </a:solidFill>
                <a:latin typeface="Aptos"/>
              </a:rPr>
              <a:t>Algorithms like LightGBM, XGBoost, ExtraTree and RandomForest were used based on the recall final model</a:t>
            </a:r>
          </a:p>
          <a:p>
            <a:pPr marL="571680" indent="0">
              <a:lnSpc>
                <a:spcPct val="90000"/>
              </a:lnSpc>
              <a:buNone/>
              <a:tabLst>
                <a:tab pos="0" algn="l"/>
              </a:tabLst>
            </a:pPr>
            <a:endParaRPr lang="en-US" sz="1800" b="0" strike="noStrike" spc="-1">
              <a:solidFill>
                <a:srgbClr val="000000"/>
              </a:solidFill>
              <a:latin typeface="Aptos"/>
            </a:endParaRPr>
          </a:p>
          <a:p>
            <a:pPr marL="343080" indent="-228600">
              <a:lnSpc>
                <a:spcPct val="90000"/>
              </a:lnSpc>
              <a:buClr>
                <a:srgbClr val="000000"/>
              </a:buClr>
              <a:buFont typeface="Wingdings" charset="2"/>
              <a:buChar char=""/>
              <a:tabLst>
                <a:tab pos="0" algn="l"/>
              </a:tabLst>
            </a:pPr>
            <a:r>
              <a:rPr lang="en-US" sz="1800" b="0" strike="noStrike" spc="-1">
                <a:solidFill>
                  <a:srgbClr val="000000"/>
                </a:solidFill>
                <a:latin typeface="Aptos"/>
              </a:rPr>
              <a:t>What are the different stages of deployment?</a:t>
            </a:r>
          </a:p>
          <a:p>
            <a:pPr marL="743040" lvl="1" indent="-228600">
              <a:lnSpc>
                <a:spcPct val="90000"/>
              </a:lnSpc>
              <a:spcBef>
                <a:spcPts val="961"/>
              </a:spcBef>
              <a:buClr>
                <a:srgbClr val="000000"/>
              </a:buClr>
              <a:buFont typeface="Arial"/>
              <a:buChar char="•"/>
              <a:tabLst>
                <a:tab pos="0" algn="l"/>
              </a:tabLst>
            </a:pPr>
            <a:r>
              <a:rPr lang="en-US" sz="1800" b="0" strike="noStrike" spc="-1">
                <a:solidFill>
                  <a:srgbClr val="000000"/>
                </a:solidFill>
                <a:latin typeface="Aptos"/>
              </a:rPr>
              <a:t>When the model is ready first test in local environment and then deployed to Streamlit cloud.</a:t>
            </a:r>
          </a:p>
        </p:txBody>
      </p:sp>
      <p:pic>
        <p:nvPicPr>
          <p:cNvPr id="131" name="Graphic 198" descr="Flowchart"/>
          <p:cNvPicPr/>
          <p:nvPr/>
        </p:nvPicPr>
        <p:blipFill>
          <a:blip r:embed="rId2"/>
          <a:stretch/>
        </p:blipFill>
        <p:spPr>
          <a:xfrm>
            <a:off x="7745400" y="1492560"/>
            <a:ext cx="3764880" cy="3764880"/>
          </a:xfrm>
          <a:prstGeom prst="rect">
            <a:avLst/>
          </a:prstGeom>
          <a:ln w="0">
            <a:noFill/>
          </a:ln>
        </p:spPr>
      </p:pic>
      <p:sp>
        <p:nvSpPr>
          <p:cNvPr id="132" name="Rectangle 225"/>
          <p:cNvSpPr/>
          <p:nvPr/>
        </p:nvSpPr>
        <p:spPr>
          <a:xfrm flipH="1">
            <a:off x="0" y="6406200"/>
            <a:ext cx="12191760" cy="461520"/>
          </a:xfrm>
          <a:prstGeom prst="rect">
            <a:avLst/>
          </a:prstGeom>
          <a:gradFill rotWithShape="0">
            <a:gsLst>
              <a:gs pos="0">
                <a:srgbClr val="000000"/>
              </a:gs>
              <a:gs pos="100000">
                <a:srgbClr val="104862"/>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33" name="Rectangle 226"/>
          <p:cNvSpPr/>
          <p:nvPr/>
        </p:nvSpPr>
        <p:spPr>
          <a:xfrm flipH="1">
            <a:off x="8114760" y="6406200"/>
            <a:ext cx="4076280" cy="464040"/>
          </a:xfrm>
          <a:prstGeom prst="rect">
            <a:avLst/>
          </a:prstGeom>
          <a:gradFill rotWithShape="0">
            <a:gsLst>
              <a:gs pos="0">
                <a:srgbClr val="000000">
                  <a:alpha val="46274"/>
                </a:srgbClr>
              </a:gs>
              <a:gs pos="100000">
                <a:srgbClr val="156082"/>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7" name="Rectangle 167"/>
          <p:cNvSpPr/>
          <p:nvPr/>
        </p:nvSpPr>
        <p:spPr>
          <a:xfrm>
            <a:off x="0" y="0"/>
            <a:ext cx="1219140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48" name="Rectangle 169"/>
          <p:cNvSpPr/>
          <p:nvPr/>
        </p:nvSpPr>
        <p:spPr>
          <a:xfrm>
            <a:off x="36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800" b="0" strike="noStrike" spc="-1">
              <a:solidFill>
                <a:schemeClr val="lt1"/>
              </a:solidFill>
              <a:latin typeface="Aptos"/>
              <a:ea typeface="Arial"/>
            </a:endParaRPr>
          </a:p>
        </p:txBody>
      </p:sp>
      <p:sp>
        <p:nvSpPr>
          <p:cNvPr id="49" name="TextBox 1"/>
          <p:cNvSpPr/>
          <p:nvPr/>
        </p:nvSpPr>
        <p:spPr>
          <a:xfrm>
            <a:off x="956880" y="582120"/>
            <a:ext cx="9833040" cy="605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3600" b="0" strike="noStrike" spc="-1">
                <a:solidFill>
                  <a:srgbClr val="0E2841"/>
                </a:solidFill>
                <a:latin typeface="Aptos Display"/>
              </a:rPr>
              <a:t>Objective</a:t>
            </a:r>
            <a:endParaRPr lang="en-US" sz="3600" b="0" strike="noStrike" spc="-1">
              <a:solidFill>
                <a:srgbClr val="000000"/>
              </a:solidFill>
              <a:latin typeface="Arial"/>
            </a:endParaRPr>
          </a:p>
        </p:txBody>
      </p:sp>
      <p:grpSp>
        <p:nvGrpSpPr>
          <p:cNvPr id="50" name="Group 171"/>
          <p:cNvGrpSpPr/>
          <p:nvPr/>
        </p:nvGrpSpPr>
        <p:grpSpPr>
          <a:xfrm>
            <a:off x="8289720" y="0"/>
            <a:ext cx="3902040" cy="2382480"/>
            <a:chOff x="8289720" y="0"/>
            <a:chExt cx="3902040" cy="2382480"/>
          </a:xfrm>
        </p:grpSpPr>
        <p:sp>
          <p:nvSpPr>
            <p:cNvPr id="51" name="Freeform: Shape 172"/>
            <p:cNvSpPr/>
            <p:nvPr/>
          </p:nvSpPr>
          <p:spPr>
            <a:xfrm>
              <a:off x="8289720" y="0"/>
              <a:ext cx="3901680" cy="2382480"/>
            </a:xfrm>
            <a:custGeom>
              <a:avLst/>
              <a:gdLst>
                <a:gd name="textAreaLeft" fmla="*/ 0 w 3901680"/>
                <a:gd name="textAreaRight" fmla="*/ 3902040 w 3901680"/>
                <a:gd name="textAreaTop" fmla="*/ 0 h 2382480"/>
                <a:gd name="textAreaBottom" fmla="*/ 2382840 h 2382480"/>
              </a:gdLst>
              <a:ahLst/>
              <a:cxnLst/>
              <a:rect l="textAreaLeft" t="textAreaTop" r="textAreaRight" b="textAreaBottom"/>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52" name="Freeform: Shape 173"/>
            <p:cNvSpPr/>
            <p:nvPr/>
          </p:nvSpPr>
          <p:spPr>
            <a:xfrm>
              <a:off x="8326080" y="0"/>
              <a:ext cx="3865680" cy="2183760"/>
            </a:xfrm>
            <a:custGeom>
              <a:avLst/>
              <a:gdLst>
                <a:gd name="textAreaLeft" fmla="*/ 0 w 3865680"/>
                <a:gd name="textAreaRight" fmla="*/ 3866040 w 3865680"/>
                <a:gd name="textAreaTop" fmla="*/ 0 h 2183760"/>
                <a:gd name="textAreaBottom" fmla="*/ 2184120 h 2183760"/>
              </a:gdLst>
              <a:ahLst/>
              <a:cxnLst/>
              <a:rect l="textAreaLeft" t="textAreaTop" r="textAreaRight" b="textAreaBottom"/>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53" name="Freeform: Shape 174"/>
            <p:cNvSpPr/>
            <p:nvPr/>
          </p:nvSpPr>
          <p:spPr>
            <a:xfrm>
              <a:off x="8329680" y="0"/>
              <a:ext cx="3862080" cy="2145240"/>
            </a:xfrm>
            <a:custGeom>
              <a:avLst/>
              <a:gdLst>
                <a:gd name="textAreaLeft" fmla="*/ 0 w 3862080"/>
                <a:gd name="textAreaRight" fmla="*/ 3862440 w 3862080"/>
                <a:gd name="textAreaTop" fmla="*/ 0 h 2145240"/>
                <a:gd name="textAreaBottom" fmla="*/ 2145600 h 2145240"/>
              </a:gdLst>
              <a:ahLst/>
              <a:cxnLst/>
              <a:rect l="textAreaLeft" t="textAreaTop" r="textAreaRight" b="textAreaBottom"/>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54" name="Freeform: Shape 175"/>
            <p:cNvSpPr/>
            <p:nvPr/>
          </p:nvSpPr>
          <p:spPr>
            <a:xfrm>
              <a:off x="8329680" y="0"/>
              <a:ext cx="3862080" cy="2145240"/>
            </a:xfrm>
            <a:custGeom>
              <a:avLst/>
              <a:gdLst>
                <a:gd name="textAreaLeft" fmla="*/ 0 w 3862080"/>
                <a:gd name="textAreaRight" fmla="*/ 3862440 w 3862080"/>
                <a:gd name="textAreaTop" fmla="*/ 0 h 2145240"/>
                <a:gd name="textAreaBottom" fmla="*/ 2145600 h 2145240"/>
              </a:gdLst>
              <a:ahLst/>
              <a:cxnLst/>
              <a:rect l="textAreaLeft" t="textAreaTop" r="textAreaRight" b="textAreaBottom"/>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55" name="PlaceHolder 1"/>
          <p:cNvSpPr>
            <a:spLocks noGrp="1"/>
          </p:cNvSpPr>
          <p:nvPr>
            <p:ph/>
          </p:nvPr>
        </p:nvSpPr>
        <p:spPr>
          <a:xfrm>
            <a:off x="956880" y="1896120"/>
            <a:ext cx="9833040" cy="3593160"/>
          </a:xfrm>
          <a:prstGeom prst="rect">
            <a:avLst/>
          </a:prstGeom>
          <a:noFill/>
          <a:ln w="0">
            <a:noFill/>
          </a:ln>
        </p:spPr>
        <p:txBody>
          <a:bodyPr anchor="t">
            <a:normAutofit/>
          </a:bodyPr>
          <a:lstStyle/>
          <a:p>
            <a:pPr indent="0">
              <a:lnSpc>
                <a:spcPct val="90000"/>
              </a:lnSpc>
              <a:buNone/>
            </a:pPr>
            <a:endParaRPr lang="en-US" sz="1800" b="0" strike="noStrike" spc="-1">
              <a:solidFill>
                <a:srgbClr val="000000"/>
              </a:solidFill>
              <a:latin typeface="Aptos"/>
            </a:endParaRPr>
          </a:p>
          <a:p>
            <a:pPr marL="228600" indent="0">
              <a:lnSpc>
                <a:spcPct val="90000"/>
              </a:lnSpc>
              <a:spcBef>
                <a:spcPts val="961"/>
              </a:spcBef>
              <a:buNone/>
              <a:tabLst>
                <a:tab pos="0" algn="l"/>
              </a:tabLst>
            </a:pPr>
            <a:r>
              <a:rPr lang="en-US" sz="2000" b="0" strike="noStrike" spc="-1">
                <a:solidFill>
                  <a:srgbClr val="000000"/>
                </a:solidFill>
                <a:latin typeface="Aptos"/>
              </a:rPr>
              <a:t>The primary objective of this project is to develop a machine learning model that accurately predicts the fare of flight tickets. This model takes into account various factors such as the date of journey, location, destination, and other relevant parameters. By providing an accurate estimate of flight fares, the model aims to assist users in planning their travel more effectively and economically. Furthermore, this project seeks to provide real-time experience in implementing a machine learning model from scratch, including stages such as data gathering, preprocessing, modeling, and deployment. Ultimately, the goal is to create a user-friendly interface that delivers these predictions in an accessible and understandable format.</a:t>
            </a:r>
          </a:p>
          <a:p>
            <a:pPr indent="0">
              <a:lnSpc>
                <a:spcPct val="90000"/>
              </a:lnSpc>
              <a:spcBef>
                <a:spcPts val="1040"/>
              </a:spcBef>
              <a:buNone/>
              <a:tabLst>
                <a:tab pos="0" algn="l"/>
              </a:tabLst>
            </a:pPr>
            <a:endParaRPr lang="en-US" sz="1800" b="0" strike="noStrike" spc="-1">
              <a:solidFill>
                <a:srgbClr val="000000"/>
              </a:solidFill>
              <a:latin typeface="Aptos"/>
            </a:endParaRPr>
          </a:p>
          <a:p>
            <a:pPr indent="0">
              <a:lnSpc>
                <a:spcPct val="90000"/>
              </a:lnSpc>
              <a:spcBef>
                <a:spcPts val="1001"/>
              </a:spcBef>
              <a:buNone/>
              <a:tabLst>
                <a:tab pos="0" algn="l"/>
              </a:tabLst>
            </a:pPr>
            <a:endParaRPr lang="en-US" sz="1800" b="0" strike="noStrike" spc="-1">
              <a:solidFill>
                <a:srgbClr val="000000"/>
              </a:solidFill>
              <a:latin typeface="Aptos"/>
            </a:endParaRPr>
          </a:p>
          <a:p>
            <a:pPr indent="0">
              <a:lnSpc>
                <a:spcPct val="90000"/>
              </a:lnSpc>
              <a:spcBef>
                <a:spcPts val="1001"/>
              </a:spcBef>
              <a:buNone/>
              <a:tabLst>
                <a:tab pos="0" algn="l"/>
              </a:tabLst>
            </a:pPr>
            <a:endParaRPr lang="en-US" sz="1800" b="0" strike="noStrike" spc="-1">
              <a:solidFill>
                <a:srgbClr val="000000"/>
              </a:solidFill>
              <a:latin typeface="Aptos"/>
            </a:endParaRPr>
          </a:p>
          <a:p>
            <a:pPr indent="0">
              <a:lnSpc>
                <a:spcPct val="90000"/>
              </a:lnSpc>
              <a:spcBef>
                <a:spcPts val="1001"/>
              </a:spcBef>
              <a:buNone/>
              <a:tabLst>
                <a:tab pos="0" algn="l"/>
              </a:tabLst>
            </a:pPr>
            <a:endParaRPr lang="en-US" sz="1800" b="0" strike="noStrike" spc="-1">
              <a:solidFill>
                <a:srgbClr val="000000"/>
              </a:solidFill>
              <a:latin typeface="Aptos"/>
            </a:endParaRPr>
          </a:p>
        </p:txBody>
      </p:sp>
      <p:grpSp>
        <p:nvGrpSpPr>
          <p:cNvPr id="56" name="Group 177"/>
          <p:cNvGrpSpPr/>
          <p:nvPr/>
        </p:nvGrpSpPr>
        <p:grpSpPr>
          <a:xfrm>
            <a:off x="0" y="4682520"/>
            <a:ext cx="2898360" cy="2175120"/>
            <a:chOff x="0" y="4682520"/>
            <a:chExt cx="2898360" cy="2175120"/>
          </a:xfrm>
        </p:grpSpPr>
        <p:sp>
          <p:nvSpPr>
            <p:cNvPr id="57" name="Freeform: Shape 178"/>
            <p:cNvSpPr/>
            <p:nvPr/>
          </p:nvSpPr>
          <p:spPr>
            <a:xfrm flipV="1">
              <a:off x="360" y="4851000"/>
              <a:ext cx="2885400" cy="2006640"/>
            </a:xfrm>
            <a:custGeom>
              <a:avLst/>
              <a:gdLst>
                <a:gd name="textAreaLeft" fmla="*/ 0 w 2885400"/>
                <a:gd name="textAreaRight" fmla="*/ 2885760 w 2885400"/>
                <a:gd name="textAreaTop" fmla="*/ 360 h 2006640"/>
                <a:gd name="textAreaBottom" fmla="*/ 2007360 h 2006640"/>
              </a:gdLst>
              <a:ahLst/>
              <a:cxnLst/>
              <a:rect l="textAreaLeft" t="textAreaTop" r="textAreaRight" b="textAreaBottom"/>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rotWithShape="0">
              <a:gsLst>
                <a:gs pos="0">
                  <a:srgbClr val="4EA72E">
                    <a:alpha val="10196"/>
                  </a:srgbClr>
                </a:gs>
                <a:gs pos="100000">
                  <a:srgbClr val="156082">
                    <a:alpha val="10196"/>
                  </a:srgbClr>
                </a:gs>
              </a:gsLst>
              <a:lin ang="9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58" name="Freeform: Shape 179"/>
            <p:cNvSpPr/>
            <p:nvPr/>
          </p:nvSpPr>
          <p:spPr>
            <a:xfrm flipV="1">
              <a:off x="360" y="4851000"/>
              <a:ext cx="2885400" cy="2006640"/>
            </a:xfrm>
            <a:custGeom>
              <a:avLst/>
              <a:gdLst>
                <a:gd name="textAreaLeft" fmla="*/ 0 w 2885400"/>
                <a:gd name="textAreaRight" fmla="*/ 2885760 w 2885400"/>
                <a:gd name="textAreaTop" fmla="*/ 360 h 2006640"/>
                <a:gd name="textAreaBottom" fmla="*/ 2007360 h 2006640"/>
              </a:gdLst>
              <a:ahLst/>
              <a:cxnLst/>
              <a:rect l="textAreaLeft" t="textAreaTop" r="textAreaRight" b="textAreaBottom"/>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rotWithShape="0">
              <a:gsLst>
                <a:gs pos="0">
                  <a:srgbClr val="4EA72E">
                    <a:alpha val="10196"/>
                  </a:srgbClr>
                </a:gs>
                <a:gs pos="100000">
                  <a:srgbClr val="156082">
                    <a:alpha val="10196"/>
                  </a:srgbClr>
                </a:gs>
              </a:gsLst>
              <a:lin ang="9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59" name="Freeform: Shape 180"/>
            <p:cNvSpPr/>
            <p:nvPr/>
          </p:nvSpPr>
          <p:spPr>
            <a:xfrm flipV="1">
              <a:off x="0" y="4833360"/>
              <a:ext cx="2885760" cy="2023560"/>
            </a:xfrm>
            <a:custGeom>
              <a:avLst/>
              <a:gdLst>
                <a:gd name="textAreaLeft" fmla="*/ 0 w 2885760"/>
                <a:gd name="textAreaRight" fmla="*/ 2886120 w 2885760"/>
                <a:gd name="textAreaTop" fmla="*/ -360 h 2023560"/>
                <a:gd name="textAreaBottom" fmla="*/ 2023560 h 2023560"/>
              </a:gdLst>
              <a:ahLst/>
              <a:cxnLst/>
              <a:rect l="textAreaLeft" t="textAreaTop" r="textAreaRight" b="textAreaBottom"/>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rotWithShape="0">
              <a:gsLst>
                <a:gs pos="0">
                  <a:srgbClr val="4EA72E">
                    <a:alpha val="10196"/>
                  </a:srgbClr>
                </a:gs>
                <a:gs pos="100000">
                  <a:srgbClr val="156082">
                    <a:alpha val="10196"/>
                  </a:srgbClr>
                </a:gs>
              </a:gsLst>
              <a:lin ang="9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60" name="Freeform: Shape 181"/>
            <p:cNvSpPr/>
            <p:nvPr/>
          </p:nvSpPr>
          <p:spPr>
            <a:xfrm flipV="1">
              <a:off x="360" y="4682520"/>
              <a:ext cx="2898000" cy="2175120"/>
            </a:xfrm>
            <a:custGeom>
              <a:avLst/>
              <a:gdLst>
                <a:gd name="textAreaLeft" fmla="*/ 0 w 2898000"/>
                <a:gd name="textAreaRight" fmla="*/ 2898360 w 2898000"/>
                <a:gd name="textAreaTop" fmla="*/ 360 h 2175120"/>
                <a:gd name="textAreaBottom" fmla="*/ 2175840 h 2175120"/>
              </a:gdLst>
              <a:ahLst/>
              <a:cxnLst/>
              <a:rect l="textAreaLeft" t="textAreaTop" r="textAreaRight" b="textAreaBottom"/>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rotWithShape="0">
              <a:gsLst>
                <a:gs pos="0">
                  <a:srgbClr val="4EA72E">
                    <a:alpha val="10196"/>
                  </a:srgbClr>
                </a:gs>
                <a:gs pos="100000">
                  <a:srgbClr val="156082">
                    <a:alpha val="10196"/>
                  </a:srgbClr>
                </a:gs>
              </a:gsLst>
              <a:lin ang="9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61" name="Rectangle 30"/>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nvGrpSpPr>
          <p:cNvPr id="62" name="Group 31"/>
          <p:cNvGrpSpPr/>
          <p:nvPr/>
        </p:nvGrpSpPr>
        <p:grpSpPr>
          <a:xfrm>
            <a:off x="326160" y="0"/>
            <a:ext cx="527400" cy="5860080"/>
            <a:chOff x="326160" y="0"/>
            <a:chExt cx="527400" cy="5860080"/>
          </a:xfrm>
        </p:grpSpPr>
        <p:sp>
          <p:nvSpPr>
            <p:cNvPr id="63" name="Rectangle 36"/>
            <p:cNvSpPr/>
            <p:nvPr/>
          </p:nvSpPr>
          <p:spPr>
            <a:xfrm rot="10800000">
              <a:off x="326520" y="5701320"/>
              <a:ext cx="527040" cy="158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64" name="Rectangle 37"/>
            <p:cNvSpPr/>
            <p:nvPr/>
          </p:nvSpPr>
          <p:spPr>
            <a:xfrm rot="5400000" flipH="1" flipV="1">
              <a:off x="-2214720" y="2540880"/>
              <a:ext cx="5608800" cy="527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65" name="Rectangle 32"/>
          <p:cNvSpPr/>
          <p:nvPr/>
        </p:nvSpPr>
        <p:spPr>
          <a:xfrm>
            <a:off x="579600" y="923040"/>
            <a:ext cx="11111400" cy="546084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66" name="PlaceHolder 1"/>
          <p:cNvSpPr>
            <a:spLocks noGrp="1"/>
          </p:cNvSpPr>
          <p:nvPr>
            <p:ph type="title"/>
          </p:nvPr>
        </p:nvSpPr>
        <p:spPr>
          <a:xfrm>
            <a:off x="1293480" y="370080"/>
            <a:ext cx="9849240" cy="672120"/>
          </a:xfrm>
          <a:prstGeom prst="rect">
            <a:avLst/>
          </a:prstGeom>
          <a:noFill/>
          <a:ln w="0">
            <a:noFill/>
          </a:ln>
        </p:spPr>
        <p:txBody>
          <a:bodyPr anchor="b">
            <a:normAutofit/>
          </a:bodyPr>
          <a:lstStyle/>
          <a:p>
            <a:pPr indent="0">
              <a:lnSpc>
                <a:spcPct val="90000"/>
              </a:lnSpc>
              <a:buNone/>
            </a:pPr>
            <a:r>
              <a:rPr lang="en-US" sz="3600" b="0" strike="noStrike" spc="-1">
                <a:solidFill>
                  <a:srgbClr val="000000"/>
                </a:solidFill>
                <a:latin typeface="Aptos Display"/>
              </a:rPr>
              <a:t>Benefits</a:t>
            </a:r>
            <a:endParaRPr lang="en-US" sz="3600" b="0" strike="noStrike" spc="-1">
              <a:solidFill>
                <a:srgbClr val="000000"/>
              </a:solidFill>
              <a:latin typeface="Arial"/>
            </a:endParaRPr>
          </a:p>
        </p:txBody>
      </p:sp>
      <p:sp>
        <p:nvSpPr>
          <p:cNvPr id="67" name="PlaceHolder 2"/>
          <p:cNvSpPr>
            <a:spLocks noGrp="1"/>
          </p:cNvSpPr>
          <p:nvPr>
            <p:ph/>
          </p:nvPr>
        </p:nvSpPr>
        <p:spPr>
          <a:xfrm>
            <a:off x="1289160" y="1474200"/>
            <a:ext cx="9838800" cy="4407480"/>
          </a:xfrm>
          <a:prstGeom prst="rect">
            <a:avLst/>
          </a:prstGeom>
          <a:noFill/>
          <a:ln w="0">
            <a:noFill/>
          </a:ln>
        </p:spPr>
        <p:txBody>
          <a:bodyPr anchor="ctr">
            <a:normAutofit/>
          </a:bodyPr>
          <a:lstStyle/>
          <a:p>
            <a:pPr marL="285840" indent="-285840">
              <a:lnSpc>
                <a:spcPct val="90000"/>
              </a:lnSpc>
              <a:spcBef>
                <a:spcPts val="1001"/>
              </a:spcBef>
              <a:buClr>
                <a:srgbClr val="000000"/>
              </a:buClr>
              <a:buFont typeface="Arial"/>
              <a:buChar char="•"/>
            </a:pPr>
            <a:r>
              <a:rPr lang="en-US" sz="1800" b="1" strike="noStrike" spc="-1">
                <a:solidFill>
                  <a:srgbClr val="000000"/>
                </a:solidFill>
                <a:latin typeface="Aptos"/>
              </a:rPr>
              <a:t>Cost-Efficiency</a:t>
            </a:r>
            <a:r>
              <a:rPr lang="en-US" sz="1800" b="0" strike="noStrike" spc="-1">
                <a:solidFill>
                  <a:srgbClr val="000000"/>
                </a:solidFill>
                <a:latin typeface="Aptos"/>
              </a:rPr>
              <a:t>: By predicting flight fares, users can plan their travel more economically. They can choose the most cost-effective options and save money on their travel expenses.</a:t>
            </a:r>
          </a:p>
          <a:p>
            <a:pPr marL="285840" indent="-285840">
              <a:lnSpc>
                <a:spcPct val="90000"/>
              </a:lnSpc>
              <a:spcBef>
                <a:spcPts val="1001"/>
              </a:spcBef>
              <a:buClr>
                <a:srgbClr val="000000"/>
              </a:buClr>
              <a:buFont typeface="Arial"/>
              <a:buChar char="•"/>
            </a:pPr>
            <a:r>
              <a:rPr lang="en-US" sz="1800" b="1" strike="noStrike" spc="-1">
                <a:solidFill>
                  <a:srgbClr val="000000"/>
                </a:solidFill>
                <a:latin typeface="Aptos"/>
              </a:rPr>
              <a:t>Time-Saving</a:t>
            </a:r>
            <a:r>
              <a:rPr lang="en-US" sz="1800" b="0" strike="noStrike" spc="-1">
                <a:solidFill>
                  <a:srgbClr val="000000"/>
                </a:solidFill>
                <a:latin typeface="Aptos"/>
              </a:rPr>
              <a:t>: With the help of this project, users no longer need to manually check and compare flight fares from different airlines. The model provides an instant prediction, saving users a significant amount of time.</a:t>
            </a:r>
          </a:p>
          <a:p>
            <a:pPr marL="285840" indent="-285840">
              <a:lnSpc>
                <a:spcPct val="90000"/>
              </a:lnSpc>
              <a:spcBef>
                <a:spcPts val="1001"/>
              </a:spcBef>
              <a:buClr>
                <a:srgbClr val="000000"/>
              </a:buClr>
              <a:buFont typeface="Arial"/>
              <a:buChar char="•"/>
            </a:pPr>
            <a:r>
              <a:rPr lang="en-US" sz="1800" b="1" strike="noStrike" spc="-1">
                <a:solidFill>
                  <a:srgbClr val="000000"/>
                </a:solidFill>
                <a:latin typeface="Aptos"/>
              </a:rPr>
              <a:t>Informed Decision-Making</a:t>
            </a:r>
            <a:r>
              <a:rPr lang="en-US" sz="1800" b="0" strike="noStrike" spc="-1">
                <a:solidFill>
                  <a:srgbClr val="000000"/>
                </a:solidFill>
                <a:latin typeface="Aptos"/>
              </a:rPr>
              <a:t>: The project helps users make informed decisions about their travel plans. By knowing the predicted fare, they can decide the best time to book a flight.</a:t>
            </a:r>
          </a:p>
          <a:p>
            <a:pPr marL="285840" indent="-285840">
              <a:lnSpc>
                <a:spcPct val="90000"/>
              </a:lnSpc>
              <a:spcBef>
                <a:spcPts val="1001"/>
              </a:spcBef>
              <a:buClr>
                <a:srgbClr val="000000"/>
              </a:buClr>
              <a:buFont typeface="Arial"/>
              <a:buChar char="•"/>
            </a:pPr>
            <a:r>
              <a:rPr lang="en-US" sz="1800" b="1" strike="noStrike" spc="-1">
                <a:solidFill>
                  <a:srgbClr val="000000"/>
                </a:solidFill>
                <a:latin typeface="Aptos"/>
              </a:rPr>
              <a:t>Real-Time Experience</a:t>
            </a:r>
            <a:r>
              <a:rPr lang="en-US" sz="1800" b="0" strike="noStrike" spc="-1">
                <a:solidFill>
                  <a:srgbClr val="000000"/>
                </a:solidFill>
                <a:latin typeface="Aptos"/>
              </a:rPr>
              <a:t>: This project provides real-time experience in implementing a machine learning model from scratch, including stages such as data gathering, preprocessing, modeling, and deployment. This can be particularly beneficial for those interested in learning and practicing data science and machine learning concepts.</a:t>
            </a:r>
          </a:p>
          <a:p>
            <a:pPr marL="285840" indent="-285840">
              <a:lnSpc>
                <a:spcPct val="90000"/>
              </a:lnSpc>
              <a:spcBef>
                <a:spcPts val="1001"/>
              </a:spcBef>
              <a:buClr>
                <a:srgbClr val="000000"/>
              </a:buClr>
              <a:buFont typeface="Arial"/>
              <a:buChar char="•"/>
            </a:pPr>
            <a:r>
              <a:rPr lang="en-US" sz="1800" b="1" strike="noStrike" spc="-1">
                <a:solidFill>
                  <a:srgbClr val="000000"/>
                </a:solidFill>
                <a:latin typeface="Aptos"/>
              </a:rPr>
              <a:t>User-Friendly Interface</a:t>
            </a:r>
            <a:r>
              <a:rPr lang="en-US" sz="1800" b="0" strike="noStrike" spc="-1">
                <a:solidFill>
                  <a:srgbClr val="000000"/>
                </a:solidFill>
                <a:latin typeface="Aptos"/>
              </a:rPr>
              <a:t>: The project includes a user-friendly interface that delivers predictions in an accessible and understandable format.</a:t>
            </a:r>
          </a:p>
          <a:p>
            <a:pPr marL="137160" indent="0">
              <a:lnSpc>
                <a:spcPct val="90000"/>
              </a:lnSpc>
              <a:spcBef>
                <a:spcPts val="1001"/>
              </a:spcBef>
              <a:buNone/>
              <a:tabLst>
                <a:tab pos="0" algn="l"/>
              </a:tabLst>
            </a:pPr>
            <a:endParaRPr lang="en-US" sz="1400" b="0" strike="noStrike" spc="-1">
              <a:solidFill>
                <a:srgbClr val="000000"/>
              </a:solidFill>
              <a:latin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68" name="Rectangle 163"/>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69" name="Rectangle 165"/>
          <p:cNvSpPr/>
          <p:nvPr/>
        </p:nvSpPr>
        <p:spPr>
          <a:xfrm flipH="1">
            <a:off x="615960" y="1945080"/>
            <a:ext cx="4023000" cy="27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17640" rIns="90000" bIns="-17640" anchor="ctr">
            <a:noAutofit/>
          </a:bodyPr>
          <a:lstStyle/>
          <a:p>
            <a:pPr algn="ctr">
              <a:lnSpc>
                <a:spcPct val="100000"/>
              </a:lnSpc>
            </a:pPr>
            <a:endParaRPr lang="en-US" sz="1400" b="0" strike="noStrike" spc="-1">
              <a:solidFill>
                <a:schemeClr val="lt1"/>
              </a:solidFill>
              <a:latin typeface="Aptos"/>
              <a:ea typeface="Arial"/>
            </a:endParaRPr>
          </a:p>
        </p:txBody>
      </p:sp>
      <p:sp>
        <p:nvSpPr>
          <p:cNvPr id="70" name="PlaceHolder 1"/>
          <p:cNvSpPr>
            <a:spLocks noGrp="1"/>
          </p:cNvSpPr>
          <p:nvPr>
            <p:ph/>
          </p:nvPr>
        </p:nvSpPr>
        <p:spPr>
          <a:xfrm>
            <a:off x="1088996" y="1968304"/>
            <a:ext cx="3108604" cy="743971"/>
          </a:xfrm>
          <a:prstGeom prst="rect">
            <a:avLst/>
          </a:prstGeom>
          <a:noFill/>
          <a:ln w="0">
            <a:noFill/>
          </a:ln>
        </p:spPr>
        <p:txBody>
          <a:bodyPr anchor="ctr">
            <a:normAutofit/>
          </a:bodyPr>
          <a:lstStyle/>
          <a:p>
            <a:pPr indent="0">
              <a:lnSpc>
                <a:spcPct val="90000"/>
              </a:lnSpc>
              <a:spcBef>
                <a:spcPts val="1001"/>
              </a:spcBef>
              <a:buNone/>
              <a:tabLst>
                <a:tab pos="0" algn="l"/>
              </a:tabLst>
            </a:pPr>
            <a:r>
              <a:rPr lang="en-US" sz="3600" b="0" strike="noStrike" spc="-1">
                <a:solidFill>
                  <a:srgbClr val="000000"/>
                </a:solidFill>
                <a:latin typeface="Aptos"/>
              </a:rPr>
              <a:t>Architecture</a:t>
            </a:r>
          </a:p>
        </p:txBody>
      </p:sp>
      <p:sp>
        <p:nvSpPr>
          <p:cNvPr id="71" name="Rectangle 167"/>
          <p:cNvSpPr/>
          <p:nvPr/>
        </p:nvSpPr>
        <p:spPr>
          <a:xfrm rot="5400000">
            <a:off x="-225360" y="6053040"/>
            <a:ext cx="740160" cy="153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72" name="Rectangle 169"/>
          <p:cNvSpPr/>
          <p:nvPr/>
        </p:nvSpPr>
        <p:spPr>
          <a:xfrm rot="5400000">
            <a:off x="5905440" y="214560"/>
            <a:ext cx="740160" cy="1183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73" name="Rectangle 171"/>
          <p:cNvSpPr/>
          <p:nvPr/>
        </p:nvSpPr>
        <p:spPr>
          <a:xfrm>
            <a:off x="5696640" y="354960"/>
            <a:ext cx="6184440" cy="591480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pic>
        <p:nvPicPr>
          <p:cNvPr id="74" name="Picture 1"/>
          <p:cNvPicPr/>
          <p:nvPr/>
        </p:nvPicPr>
        <p:blipFill>
          <a:blip r:embed="rId2"/>
          <a:stretch/>
        </p:blipFill>
        <p:spPr>
          <a:xfrm>
            <a:off x="5987880" y="948960"/>
            <a:ext cx="5627520" cy="47271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75" name="Rectangle 205"/>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nvGrpSpPr>
          <p:cNvPr id="76" name="Group 207"/>
          <p:cNvGrpSpPr/>
          <p:nvPr/>
        </p:nvGrpSpPr>
        <p:grpSpPr>
          <a:xfrm>
            <a:off x="326160" y="0"/>
            <a:ext cx="527400" cy="5860080"/>
            <a:chOff x="326160" y="0"/>
            <a:chExt cx="527400" cy="5860080"/>
          </a:xfrm>
        </p:grpSpPr>
        <p:sp>
          <p:nvSpPr>
            <p:cNvPr id="77" name="Rectangle 208"/>
            <p:cNvSpPr/>
            <p:nvPr/>
          </p:nvSpPr>
          <p:spPr>
            <a:xfrm rot="10800000">
              <a:off x="326520" y="5701320"/>
              <a:ext cx="527040" cy="158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78" name="Rectangle 209"/>
            <p:cNvSpPr/>
            <p:nvPr/>
          </p:nvSpPr>
          <p:spPr>
            <a:xfrm rot="5400000" flipH="1" flipV="1">
              <a:off x="-2214720" y="2540880"/>
              <a:ext cx="5608800" cy="527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79" name="Rectangle 211"/>
          <p:cNvSpPr/>
          <p:nvPr/>
        </p:nvSpPr>
        <p:spPr>
          <a:xfrm>
            <a:off x="579600" y="923040"/>
            <a:ext cx="11111400" cy="546084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80" name="TextBox 1"/>
          <p:cNvSpPr/>
          <p:nvPr/>
        </p:nvSpPr>
        <p:spPr>
          <a:xfrm>
            <a:off x="1166400" y="296280"/>
            <a:ext cx="9849240" cy="619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3600" b="0" strike="noStrike" spc="-1">
                <a:solidFill>
                  <a:srgbClr val="000000"/>
                </a:solidFill>
                <a:latin typeface="Aptos Display"/>
              </a:rPr>
              <a:t>Data Transformation</a:t>
            </a:r>
            <a:endParaRPr lang="en-US" sz="3600" b="0" strike="noStrike" spc="-1">
              <a:solidFill>
                <a:srgbClr val="000000"/>
              </a:solidFill>
              <a:latin typeface="Arial"/>
            </a:endParaRPr>
          </a:p>
        </p:txBody>
      </p:sp>
      <p:sp>
        <p:nvSpPr>
          <p:cNvPr id="81" name="PlaceHolder 1"/>
          <p:cNvSpPr>
            <a:spLocks noGrp="1"/>
          </p:cNvSpPr>
          <p:nvPr>
            <p:ph/>
          </p:nvPr>
        </p:nvSpPr>
        <p:spPr>
          <a:xfrm>
            <a:off x="1289160" y="1199160"/>
            <a:ext cx="9838800" cy="4682880"/>
          </a:xfrm>
          <a:prstGeom prst="rect">
            <a:avLst/>
          </a:prstGeom>
          <a:noFill/>
          <a:ln w="0">
            <a:noFill/>
          </a:ln>
        </p:spPr>
        <p:txBody>
          <a:bodyPr anchor="ctr">
            <a:normAutofit/>
          </a:bodyPr>
          <a:lstStyle/>
          <a:p>
            <a:pPr marL="228600" indent="-228600">
              <a:lnSpc>
                <a:spcPct val="90000"/>
              </a:lnSpc>
              <a:spcBef>
                <a:spcPts val="1001"/>
              </a:spcBef>
              <a:buClr>
                <a:srgbClr val="000000"/>
              </a:buClr>
              <a:buFont typeface="Arial"/>
              <a:buChar char="•"/>
            </a:pPr>
            <a:r>
              <a:rPr lang="en-US" sz="1800" b="1" strike="noStrike" spc="-1">
                <a:solidFill>
                  <a:srgbClr val="000000"/>
                </a:solidFill>
                <a:latin typeface="Aptos"/>
              </a:rPr>
              <a:t>Checking Data Types</a:t>
            </a:r>
            <a:r>
              <a:rPr lang="en-US" sz="1800" b="0" strike="noStrike" spc="-1">
                <a:solidFill>
                  <a:srgbClr val="000000"/>
                </a:solidFill>
                <a:latin typeface="Aptos"/>
              </a:rPr>
              <a:t>: The first step in preprocessing was to check the data types of the columns. It was found that only the price column was of type integer.</a:t>
            </a:r>
          </a:p>
          <a:p>
            <a:pPr marL="228600" indent="-228600">
              <a:lnSpc>
                <a:spcPct val="90000"/>
              </a:lnSpc>
              <a:spcBef>
                <a:spcPts val="1001"/>
              </a:spcBef>
              <a:buClr>
                <a:srgbClr val="000000"/>
              </a:buClr>
              <a:buFont typeface="Arial"/>
              <a:buChar char="•"/>
            </a:pPr>
            <a:r>
              <a:rPr lang="en-US" sz="1800" b="1" strike="noStrike" spc="-1">
                <a:solidFill>
                  <a:srgbClr val="000000"/>
                </a:solidFill>
                <a:latin typeface="Aptos"/>
              </a:rPr>
              <a:t>Handling Null Values</a:t>
            </a:r>
            <a:r>
              <a:rPr lang="en-US" sz="1800" b="0" strike="noStrike" spc="-1">
                <a:solidFill>
                  <a:srgbClr val="000000"/>
                </a:solidFill>
                <a:latin typeface="Aptos"/>
              </a:rPr>
              <a:t>: The dataset was checked for null values. Any rows containing null values were dropped to ensure the integrity of the data.</a:t>
            </a:r>
          </a:p>
          <a:p>
            <a:pPr marL="228600" indent="-228600">
              <a:lnSpc>
                <a:spcPct val="90000"/>
              </a:lnSpc>
              <a:spcBef>
                <a:spcPts val="1001"/>
              </a:spcBef>
              <a:buClr>
                <a:srgbClr val="000000"/>
              </a:buClr>
              <a:buFont typeface="Arial"/>
              <a:buChar char="•"/>
            </a:pPr>
            <a:r>
              <a:rPr lang="en-US" sz="1800" b="1" strike="noStrike" spc="-1">
                <a:solidFill>
                  <a:srgbClr val="000000"/>
                </a:solidFill>
                <a:latin typeface="Aptos"/>
              </a:rPr>
              <a:t>Date Time Conversion</a:t>
            </a:r>
            <a:r>
              <a:rPr lang="en-US" sz="1800" b="0" strike="noStrike" spc="-1">
                <a:solidFill>
                  <a:srgbClr val="000000"/>
                </a:solidFill>
                <a:latin typeface="Aptos"/>
              </a:rPr>
              <a:t>: All necessary columns were converted into the date time format. This is important for handling time series data, and it allows the model to understand and use this information effectively.</a:t>
            </a:r>
          </a:p>
          <a:p>
            <a:pPr marL="228600" indent="-228600">
              <a:lnSpc>
                <a:spcPct val="90000"/>
              </a:lnSpc>
              <a:spcBef>
                <a:spcPts val="1001"/>
              </a:spcBef>
              <a:buClr>
                <a:srgbClr val="000000"/>
              </a:buClr>
              <a:buFont typeface="Arial"/>
              <a:buChar char="•"/>
            </a:pPr>
            <a:r>
              <a:rPr lang="en-US" sz="1800" b="1" strike="noStrike" spc="-1">
                <a:solidFill>
                  <a:srgbClr val="000000"/>
                </a:solidFill>
                <a:latin typeface="Aptos"/>
              </a:rPr>
              <a:t>One-Hot Encoding</a:t>
            </a:r>
            <a:r>
              <a:rPr lang="en-US" sz="1800" b="0" strike="noStrike" spc="-1">
                <a:solidFill>
                  <a:srgbClr val="000000"/>
                </a:solidFill>
                <a:latin typeface="Aptos"/>
              </a:rPr>
              <a:t>: One-hot encoding was performed on the required columns. This is a process of converting categorical data variables so they can be provided to machine learning algorithms to improve predictions.</a:t>
            </a:r>
          </a:p>
          <a:p>
            <a:pPr marL="228600" indent="-228600">
              <a:lnSpc>
                <a:spcPct val="90000"/>
              </a:lnSpc>
              <a:spcBef>
                <a:spcPts val="1001"/>
              </a:spcBef>
              <a:buClr>
                <a:srgbClr val="000000"/>
              </a:buClr>
              <a:buFont typeface="Arial"/>
              <a:buChar char="•"/>
            </a:pPr>
            <a:r>
              <a:rPr lang="en-US" sz="1800" b="1" strike="noStrike" spc="-1">
                <a:solidFill>
                  <a:srgbClr val="000000"/>
                </a:solidFill>
                <a:latin typeface="Aptos"/>
              </a:rPr>
              <a:t>Data Scaling</a:t>
            </a:r>
            <a:r>
              <a:rPr lang="en-US" sz="1800" b="0" strike="noStrike" spc="-1">
                <a:solidFill>
                  <a:srgbClr val="000000"/>
                </a:solidFill>
                <a:latin typeface="Aptos"/>
              </a:rPr>
              <a:t>: Scaling was performed on the required data. This process is used to standardize the range of features of data. Since the range of raw data may vary widely, this could negatively impact the model’s ability to learn from the data. Scaling solves this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82" name="Rectangle 190"/>
          <p:cNvSpPr/>
          <p:nvPr/>
        </p:nvSpPr>
        <p:spPr>
          <a:xfrm>
            <a:off x="0" y="0"/>
            <a:ext cx="1219140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83" name="Rectangle 191"/>
          <p:cNvSpPr/>
          <p:nvPr/>
        </p:nvSpPr>
        <p:spPr>
          <a:xfrm>
            <a:off x="360" y="0"/>
            <a:ext cx="1219140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800" b="0" strike="noStrike" spc="-1">
              <a:solidFill>
                <a:schemeClr val="lt1"/>
              </a:solidFill>
              <a:latin typeface="Aptos"/>
              <a:ea typeface="Arial"/>
            </a:endParaRPr>
          </a:p>
        </p:txBody>
      </p:sp>
      <p:sp>
        <p:nvSpPr>
          <p:cNvPr id="84" name="TextBox 1"/>
          <p:cNvSpPr/>
          <p:nvPr/>
        </p:nvSpPr>
        <p:spPr>
          <a:xfrm>
            <a:off x="1168560" y="473040"/>
            <a:ext cx="9833040" cy="785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3600" b="0" strike="noStrike" spc="-1">
                <a:solidFill>
                  <a:srgbClr val="0E2841"/>
                </a:solidFill>
                <a:latin typeface="Aptos Display"/>
              </a:rPr>
              <a:t>Model Training</a:t>
            </a:r>
            <a:endParaRPr lang="en-US" sz="3600" b="0" strike="noStrike" spc="-1">
              <a:solidFill>
                <a:srgbClr val="000000"/>
              </a:solidFill>
              <a:latin typeface="Arial"/>
            </a:endParaRPr>
          </a:p>
        </p:txBody>
      </p:sp>
      <p:grpSp>
        <p:nvGrpSpPr>
          <p:cNvPr id="85" name="Group 192"/>
          <p:cNvGrpSpPr/>
          <p:nvPr/>
        </p:nvGrpSpPr>
        <p:grpSpPr>
          <a:xfrm>
            <a:off x="0" y="0"/>
            <a:ext cx="3345480" cy="2510640"/>
            <a:chOff x="0" y="0"/>
            <a:chExt cx="3345480" cy="2510640"/>
          </a:xfrm>
        </p:grpSpPr>
        <p:sp>
          <p:nvSpPr>
            <p:cNvPr id="86" name="Freeform: Shape 179"/>
            <p:cNvSpPr/>
            <p:nvPr/>
          </p:nvSpPr>
          <p:spPr>
            <a:xfrm>
              <a:off x="360" y="0"/>
              <a:ext cx="3330360" cy="2316240"/>
            </a:xfrm>
            <a:custGeom>
              <a:avLst/>
              <a:gdLst>
                <a:gd name="textAreaLeft" fmla="*/ 0 w 3330360"/>
                <a:gd name="textAreaRight" fmla="*/ 3330720 w 3330360"/>
                <a:gd name="textAreaTop" fmla="*/ 0 h 2316240"/>
                <a:gd name="textAreaBottom" fmla="*/ 2316600 h 2316240"/>
              </a:gdLst>
              <a:ahLst/>
              <a:cxnLst/>
              <a:rect l="textAreaLeft" t="textAreaTop" r="textAreaRight" b="textAreaBottom"/>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87" name="Freeform: Shape 180"/>
            <p:cNvSpPr/>
            <p:nvPr/>
          </p:nvSpPr>
          <p:spPr>
            <a:xfrm>
              <a:off x="360" y="0"/>
              <a:ext cx="3330360" cy="2316240"/>
            </a:xfrm>
            <a:custGeom>
              <a:avLst/>
              <a:gdLst>
                <a:gd name="textAreaLeft" fmla="*/ 0 w 3330360"/>
                <a:gd name="textAreaRight" fmla="*/ 3330720 w 3330360"/>
                <a:gd name="textAreaTop" fmla="*/ 0 h 2316240"/>
                <a:gd name="textAreaBottom" fmla="*/ 2316600 h 2316240"/>
              </a:gdLst>
              <a:ahLst/>
              <a:cxnLst/>
              <a:rect l="textAreaLeft" t="textAreaTop" r="textAreaRight" b="textAreaBottom"/>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88" name="Freeform: Shape 181"/>
            <p:cNvSpPr/>
            <p:nvPr/>
          </p:nvSpPr>
          <p:spPr>
            <a:xfrm>
              <a:off x="0" y="0"/>
              <a:ext cx="3331080" cy="2335680"/>
            </a:xfrm>
            <a:custGeom>
              <a:avLst/>
              <a:gdLst>
                <a:gd name="textAreaLeft" fmla="*/ 0 w 3331080"/>
                <a:gd name="textAreaRight" fmla="*/ 3331440 w 3331080"/>
                <a:gd name="textAreaTop" fmla="*/ 0 h 2335680"/>
                <a:gd name="textAreaBottom" fmla="*/ 2336040 h 2335680"/>
              </a:gdLst>
              <a:ahLst/>
              <a:cxnLst/>
              <a:rect l="textAreaLeft" t="textAreaTop" r="textAreaRight" b="textAreaBottom"/>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89" name="Freeform: Shape 182"/>
            <p:cNvSpPr/>
            <p:nvPr/>
          </p:nvSpPr>
          <p:spPr>
            <a:xfrm>
              <a:off x="360" y="0"/>
              <a:ext cx="3345120" cy="2510640"/>
            </a:xfrm>
            <a:custGeom>
              <a:avLst/>
              <a:gdLst>
                <a:gd name="textAreaLeft" fmla="*/ 0 w 3345120"/>
                <a:gd name="textAreaRight" fmla="*/ 3345480 w 3345120"/>
                <a:gd name="textAreaTop" fmla="*/ 0 h 2510640"/>
                <a:gd name="textAreaBottom" fmla="*/ 2511000 h 2510640"/>
              </a:gdLst>
              <a:ahLst/>
              <a:cxnLst/>
              <a:rect l="textAreaLeft" t="textAreaTop" r="textAreaRight" b="textAreaBottom"/>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90" name="PlaceHolder 1"/>
          <p:cNvSpPr>
            <a:spLocks noGrp="1"/>
          </p:cNvSpPr>
          <p:nvPr>
            <p:ph/>
          </p:nvPr>
        </p:nvSpPr>
        <p:spPr>
          <a:xfrm>
            <a:off x="1168560" y="1445760"/>
            <a:ext cx="9833040" cy="5155560"/>
          </a:xfrm>
          <a:prstGeom prst="rect">
            <a:avLst/>
          </a:prstGeom>
          <a:noFill/>
          <a:ln w="0">
            <a:noFill/>
          </a:ln>
        </p:spPr>
        <p:txBody>
          <a:bodyPr anchor="t">
            <a:noAutofit/>
          </a:bodyPr>
          <a:lstStyle/>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Data Preparation</a:t>
            </a:r>
            <a:r>
              <a:rPr lang="en-US" sz="1800" b="0" strike="noStrike" spc="-1">
                <a:solidFill>
                  <a:srgbClr val="0E2841"/>
                </a:solidFill>
                <a:latin typeface="Aptos"/>
              </a:rPr>
              <a:t>: The preprocessed data, which has been cleaned, encoded, and scaled, is ready for model training.</a:t>
            </a:r>
            <a:endParaRPr lang="en-US" sz="1800" b="0" strike="noStrike" spc="-1">
              <a:solidFill>
                <a:srgbClr val="000000"/>
              </a:solidFill>
              <a:latin typeface="Aptos"/>
            </a:endParaRPr>
          </a:p>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Model Selection</a:t>
            </a:r>
            <a:r>
              <a:rPr lang="en-US" sz="1800" b="0" strike="noStrike" spc="-1">
                <a:solidFill>
                  <a:srgbClr val="0E2841"/>
                </a:solidFill>
                <a:latin typeface="Aptos"/>
              </a:rPr>
              <a:t>: Various machine learning algorithms were tested to find the most suitable one for this dataset. Algorithms such as Random Forest Regression, XGBoost, and others were considered.</a:t>
            </a:r>
            <a:endParaRPr lang="en-US" sz="1800" b="0" strike="noStrike" spc="-1">
              <a:solidFill>
                <a:srgbClr val="000000"/>
              </a:solidFill>
              <a:latin typeface="Aptos"/>
            </a:endParaRPr>
          </a:p>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Model Training</a:t>
            </a:r>
            <a:r>
              <a:rPr lang="en-US" sz="1800" b="0" strike="noStrike" spc="-1">
                <a:solidFill>
                  <a:srgbClr val="0E2841"/>
                </a:solidFill>
                <a:latin typeface="Aptos"/>
              </a:rPr>
              <a:t>: The selected model, Random Forest Regression, was trained on the preprocessed data. This involves feeding the data into the model so it can learn the underlying patterns and relationships.</a:t>
            </a:r>
            <a:endParaRPr lang="en-US" sz="1800" b="0" strike="noStrike" spc="-1">
              <a:solidFill>
                <a:srgbClr val="000000"/>
              </a:solidFill>
              <a:latin typeface="Aptos"/>
            </a:endParaRPr>
          </a:p>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Hyperparameter Tuning</a:t>
            </a:r>
            <a:r>
              <a:rPr lang="en-US" sz="1800" b="0" strike="noStrike" spc="-1">
                <a:solidFill>
                  <a:srgbClr val="0E2841"/>
                </a:solidFill>
                <a:latin typeface="Aptos"/>
              </a:rPr>
              <a:t>: To increase the model’s accuracy, hyperparameter tuning was performed. This involves adjusting the parameters of the model to find the combination that produces the best results.</a:t>
            </a:r>
            <a:endParaRPr lang="en-US" sz="1800" b="0" strike="noStrike" spc="-1">
              <a:solidFill>
                <a:srgbClr val="000000"/>
              </a:solidFill>
              <a:latin typeface="Aptos"/>
            </a:endParaRPr>
          </a:p>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Model Evaluation</a:t>
            </a:r>
            <a:r>
              <a:rPr lang="en-US" sz="1800" b="0" strike="noStrike" spc="-1">
                <a:solidFill>
                  <a:srgbClr val="0E2841"/>
                </a:solidFill>
                <a:latin typeface="Aptos"/>
              </a:rPr>
              <a:t>: The performance of the model was evaluated using appropriate metrics. This helps to understand how well the model is performing and whether it’s ready for deployment.</a:t>
            </a:r>
            <a:endParaRPr lang="en-US" sz="1800" b="0" strike="noStrike" spc="-1">
              <a:solidFill>
                <a:srgbClr val="000000"/>
              </a:solidFill>
              <a:latin typeface="Aptos"/>
            </a:endParaRPr>
          </a:p>
          <a:p>
            <a:pPr marL="228600" indent="-228600">
              <a:lnSpc>
                <a:spcPct val="90000"/>
              </a:lnSpc>
              <a:spcBef>
                <a:spcPts val="1001"/>
              </a:spcBef>
              <a:buClr>
                <a:srgbClr val="0E2841"/>
              </a:buClr>
              <a:buFont typeface="Arial"/>
              <a:buChar char="•"/>
            </a:pPr>
            <a:r>
              <a:rPr lang="en-US" sz="1800" b="1" strike="noStrike" spc="-1">
                <a:solidFill>
                  <a:srgbClr val="0E2841"/>
                </a:solidFill>
                <a:latin typeface="Aptos"/>
              </a:rPr>
              <a:t>Insights from Data Visualization</a:t>
            </a:r>
            <a:r>
              <a:rPr lang="en-US" sz="1800" b="0" strike="noStrike" spc="-1">
                <a:solidFill>
                  <a:srgbClr val="0E2841"/>
                </a:solidFill>
                <a:latin typeface="Aptos"/>
              </a:rPr>
              <a:t>: Insights drawn from data visualization were used in the modeling process. Although the data was randomly spread, these insights helped in selecting the right model and improving its performance.</a:t>
            </a:r>
            <a:endParaRPr lang="en-US" sz="1800" b="0" strike="noStrike" spc="-1">
              <a:solidFill>
                <a:srgbClr val="000000"/>
              </a:solidFill>
              <a:latin typeface="Aptos"/>
            </a:endParaRPr>
          </a:p>
          <a:p>
            <a:pPr indent="0">
              <a:lnSpc>
                <a:spcPct val="90000"/>
              </a:lnSpc>
              <a:spcBef>
                <a:spcPts val="961"/>
              </a:spcBef>
              <a:buNone/>
            </a:pPr>
            <a:endParaRPr lang="en-US" sz="1000" b="0" strike="noStrike" spc="-1">
              <a:solidFill>
                <a:srgbClr val="000000"/>
              </a:solidFill>
              <a:latin typeface="Aptos"/>
            </a:endParaRPr>
          </a:p>
        </p:txBody>
      </p:sp>
      <p:grpSp>
        <p:nvGrpSpPr>
          <p:cNvPr id="91" name="Group 193"/>
          <p:cNvGrpSpPr/>
          <p:nvPr/>
        </p:nvGrpSpPr>
        <p:grpSpPr>
          <a:xfrm>
            <a:off x="9828000" y="2979360"/>
            <a:ext cx="2368440" cy="3878280"/>
            <a:chOff x="9828000" y="2979360"/>
            <a:chExt cx="2368440" cy="3878280"/>
          </a:xfrm>
        </p:grpSpPr>
        <p:sp>
          <p:nvSpPr>
            <p:cNvPr id="92" name="Freeform: Shape 185"/>
            <p:cNvSpPr/>
            <p:nvPr/>
          </p:nvSpPr>
          <p:spPr>
            <a:xfrm rot="5400000">
              <a:off x="9073080" y="3734280"/>
              <a:ext cx="3878280" cy="2368440"/>
            </a:xfrm>
            <a:custGeom>
              <a:avLst/>
              <a:gdLst>
                <a:gd name="textAreaLeft" fmla="*/ 0 w 3878280"/>
                <a:gd name="textAreaRight" fmla="*/ 3878640 w 3878280"/>
                <a:gd name="textAreaTop" fmla="*/ 0 h 2368440"/>
                <a:gd name="textAreaBottom" fmla="*/ 2368800 h 2368440"/>
              </a:gdLst>
              <a:ahLst/>
              <a:cxnLst/>
              <a:rect l="textAreaLeft" t="textAreaTop" r="textAreaRight" b="textAreaBottom"/>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93" name="Freeform: Shape 186"/>
            <p:cNvSpPr/>
            <p:nvPr/>
          </p:nvSpPr>
          <p:spPr>
            <a:xfrm rot="5400000">
              <a:off x="9189720" y="3850920"/>
              <a:ext cx="3842280" cy="2170800"/>
            </a:xfrm>
            <a:custGeom>
              <a:avLst/>
              <a:gdLst>
                <a:gd name="textAreaLeft" fmla="*/ 0 w 3842280"/>
                <a:gd name="textAreaRight" fmla="*/ 3842640 w 3842280"/>
                <a:gd name="textAreaTop" fmla="*/ 0 h 2170800"/>
                <a:gd name="textAreaBottom" fmla="*/ 2171160 h 2170800"/>
              </a:gdLst>
              <a:ahLst/>
              <a:cxnLst/>
              <a:rect l="textAreaLeft" t="textAreaTop" r="textAreaRight" b="textAreaBottom"/>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94" name="Freeform: Shape 187"/>
            <p:cNvSpPr/>
            <p:nvPr/>
          </p:nvSpPr>
          <p:spPr>
            <a:xfrm rot="5400000">
              <a:off x="9210960" y="3872160"/>
              <a:ext cx="3838680" cy="2132280"/>
            </a:xfrm>
            <a:custGeom>
              <a:avLst/>
              <a:gdLst>
                <a:gd name="textAreaLeft" fmla="*/ 0 w 3838680"/>
                <a:gd name="textAreaRight" fmla="*/ 3839040 w 3838680"/>
                <a:gd name="textAreaTop" fmla="*/ 0 h 2132280"/>
                <a:gd name="textAreaBottom" fmla="*/ 2132640 h 2132280"/>
              </a:gdLst>
              <a:ahLst/>
              <a:cxnLst/>
              <a:rect l="textAreaLeft" t="textAreaTop" r="textAreaRight" b="textAreaBottom"/>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95" name="Freeform: Shape 188"/>
            <p:cNvSpPr/>
            <p:nvPr/>
          </p:nvSpPr>
          <p:spPr>
            <a:xfrm rot="5400000">
              <a:off x="9210960" y="3872160"/>
              <a:ext cx="3838680" cy="2132280"/>
            </a:xfrm>
            <a:custGeom>
              <a:avLst/>
              <a:gdLst>
                <a:gd name="textAreaLeft" fmla="*/ 0 w 3838680"/>
                <a:gd name="textAreaRight" fmla="*/ 3839040 w 3838680"/>
                <a:gd name="textAreaTop" fmla="*/ 0 h 2132280"/>
                <a:gd name="textAreaBottom" fmla="*/ 2132640 h 2132280"/>
              </a:gdLst>
              <a:ahLst/>
              <a:cxnLst/>
              <a:rect l="textAreaLeft" t="textAreaTop" r="textAreaRight" b="textAreaBottom"/>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4EA72E">
                    <a:alpha val="10196"/>
                  </a:srgbClr>
                </a:gs>
                <a:gs pos="100000">
                  <a:srgbClr val="156082">
                    <a:alpha val="10196"/>
                  </a:srgbClr>
                </a:gs>
              </a:gsLst>
              <a:lin ang="12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6" name="Rectangle 179"/>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rgbClr val="FFFFFF"/>
              </a:solidFill>
              <a:latin typeface="Aptos"/>
              <a:ea typeface="Arial"/>
            </a:endParaRPr>
          </a:p>
        </p:txBody>
      </p:sp>
      <p:sp>
        <p:nvSpPr>
          <p:cNvPr id="97" name="TextBox 1"/>
          <p:cNvSpPr/>
          <p:nvPr/>
        </p:nvSpPr>
        <p:spPr>
          <a:xfrm>
            <a:off x="785160" y="354600"/>
            <a:ext cx="9894960" cy="986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ctr">
            <a:normAutofit/>
          </a:bodyPr>
          <a:lstStyle/>
          <a:p>
            <a:pPr>
              <a:lnSpc>
                <a:spcPct val="90000"/>
              </a:lnSpc>
              <a:spcAft>
                <a:spcPts val="601"/>
              </a:spcAft>
            </a:pPr>
            <a:r>
              <a:rPr lang="en-US" sz="3600" b="0" strike="noStrike" spc="-1">
                <a:solidFill>
                  <a:srgbClr val="000000"/>
                </a:solidFill>
                <a:latin typeface="Aptos Display"/>
              </a:rPr>
              <a:t>Machine Learning Algorithms</a:t>
            </a:r>
            <a:endParaRPr lang="en-US" sz="3600" b="0" strike="noStrike" spc="-1">
              <a:solidFill>
                <a:srgbClr val="000000"/>
              </a:solidFill>
              <a:latin typeface="Arial"/>
            </a:endParaRPr>
          </a:p>
        </p:txBody>
      </p:sp>
      <p:cxnSp>
        <p:nvCxnSpPr>
          <p:cNvPr id="98" name="Straight Connector 181"/>
          <p:cNvCxnSpPr/>
          <p:nvPr/>
        </p:nvCxnSpPr>
        <p:spPr>
          <a:xfrm>
            <a:off x="715680" y="356760"/>
            <a:ext cx="360" cy="6492960"/>
          </a:xfrm>
          <a:prstGeom prst="straightConnector1">
            <a:avLst/>
          </a:prstGeom>
          <a:ln w="25400" cap="sq">
            <a:solidFill>
              <a:srgbClr val="156082"/>
            </a:solidFill>
            <a:bevel/>
          </a:ln>
        </p:spPr>
      </p:cxnSp>
      <p:sp>
        <p:nvSpPr>
          <p:cNvPr id="99" name="Graphic 12"/>
          <p:cNvSpPr/>
          <p:nvPr/>
        </p:nvSpPr>
        <p:spPr>
          <a:xfrm>
            <a:off x="10904040" y="591840"/>
            <a:ext cx="138600" cy="138600"/>
          </a:xfrm>
          <a:custGeom>
            <a:avLst/>
            <a:gdLst>
              <a:gd name="textAreaLeft" fmla="*/ 0 w 138600"/>
              <a:gd name="textAreaRight" fmla="*/ 138960 w 138600"/>
              <a:gd name="textAreaTop" fmla="*/ 0 h 138600"/>
              <a:gd name="textAreaBottom" fmla="*/ 138960 h 138600"/>
            </a:gdLst>
            <a:ahLst/>
            <a:cxnLst/>
            <a:rect l="textAreaLeft" t="textAreaTop" r="textAreaRight" b="textAreaBottom"/>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400" b="0" strike="noStrike" spc="-1">
              <a:solidFill>
                <a:srgbClr val="000000"/>
              </a:solidFill>
              <a:latin typeface="Arial"/>
              <a:ea typeface="Arial"/>
            </a:endParaRPr>
          </a:p>
        </p:txBody>
      </p:sp>
      <p:sp>
        <p:nvSpPr>
          <p:cNvPr id="100" name="Graphic 11"/>
          <p:cNvSpPr/>
          <p:nvPr/>
        </p:nvSpPr>
        <p:spPr>
          <a:xfrm>
            <a:off x="11262600" y="821160"/>
            <a:ext cx="90720" cy="90720"/>
          </a:xfrm>
          <a:custGeom>
            <a:avLst/>
            <a:gdLst>
              <a:gd name="textAreaLeft" fmla="*/ 0 w 90720"/>
              <a:gd name="textAreaRight" fmla="*/ 91080 w 90720"/>
              <a:gd name="textAreaTop" fmla="*/ 0 h 90720"/>
              <a:gd name="textAreaBottom" fmla="*/ 91080 h 90720"/>
            </a:gdLst>
            <a:ahLst/>
            <a:cxnLst/>
            <a:rect l="textAreaLeft" t="textAreaTop" r="textAreaRight" b="textAreaBottom"/>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400" b="0" strike="noStrike" spc="-1">
              <a:solidFill>
                <a:srgbClr val="000000"/>
              </a:solidFill>
              <a:latin typeface="Arial"/>
              <a:ea typeface="Arial"/>
            </a:endParaRPr>
          </a:p>
        </p:txBody>
      </p:sp>
      <p:sp>
        <p:nvSpPr>
          <p:cNvPr id="101" name="Graphic 13"/>
          <p:cNvSpPr/>
          <p:nvPr/>
        </p:nvSpPr>
        <p:spPr>
          <a:xfrm>
            <a:off x="10888200" y="1336320"/>
            <a:ext cx="127440" cy="127440"/>
          </a:xfrm>
          <a:custGeom>
            <a:avLst/>
            <a:gdLst>
              <a:gd name="textAreaLeft" fmla="*/ 0 w 127440"/>
              <a:gd name="textAreaRight" fmla="*/ 127800 w 127440"/>
              <a:gd name="textAreaTop" fmla="*/ 0 h 127440"/>
              <a:gd name="textAreaBottom" fmla="*/ 127800 h 127440"/>
            </a:gdLst>
            <a:ahLst/>
            <a:cxnLst/>
            <a:rect l="textAreaLeft" t="textAreaTop" r="textAreaRight" b="textAreaBottom"/>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400" b="0" strike="noStrike" spc="-1">
              <a:solidFill>
                <a:srgbClr val="000000"/>
              </a:solidFill>
              <a:latin typeface="Arial"/>
              <a:ea typeface="Arial"/>
            </a:endParaRPr>
          </a:p>
        </p:txBody>
      </p:sp>
      <p:sp>
        <p:nvSpPr>
          <p:cNvPr id="102" name="Google Shape;175;p8"/>
          <p:cNvSpPr/>
          <p:nvPr/>
        </p:nvSpPr>
        <p:spPr>
          <a:xfrm>
            <a:off x="789480" y="1582200"/>
            <a:ext cx="8569800" cy="172332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marL="443160">
              <a:lnSpc>
                <a:spcPct val="100000"/>
              </a:lnSpc>
            </a:pPr>
            <a:endParaRPr lang="en-US" sz="1800" b="0" strike="noStrike" spc="-1">
              <a:solidFill>
                <a:srgbClr val="000000"/>
              </a:solidFill>
              <a:latin typeface="Arial"/>
            </a:endParaRPr>
          </a:p>
          <a:p>
            <a:pPr marL="1163880" lvl="2" indent="-276840">
              <a:lnSpc>
                <a:spcPct val="100000"/>
              </a:lnSpc>
              <a:spcBef>
                <a:spcPts val="930"/>
              </a:spcBef>
              <a:buClr>
                <a:srgbClr val="000000"/>
              </a:buClr>
              <a:buFont typeface="Noto Sans Symbols"/>
              <a:buChar char="▪"/>
            </a:pPr>
            <a:r>
              <a:rPr lang="en-US" sz="1800" b="0" strike="noStrike" spc="-1">
                <a:solidFill>
                  <a:srgbClr val="000000"/>
                </a:solidFill>
                <a:latin typeface="Aptos Display"/>
                <a:ea typeface="Arial"/>
              </a:rPr>
              <a:t>LightGBM Regressor </a:t>
            </a:r>
            <a:endParaRPr lang="en-US" sz="1800" b="0" strike="noStrike" spc="-1">
              <a:solidFill>
                <a:srgbClr val="000000"/>
              </a:solidFill>
              <a:latin typeface="Arial"/>
            </a:endParaRPr>
          </a:p>
          <a:p>
            <a:pPr marL="1163880" lvl="2" indent="-276840">
              <a:lnSpc>
                <a:spcPct val="100000"/>
              </a:lnSpc>
              <a:spcBef>
                <a:spcPts val="930"/>
              </a:spcBef>
              <a:buClr>
                <a:srgbClr val="000000"/>
              </a:buClr>
              <a:buFont typeface="Noto Sans Symbols"/>
              <a:buChar char="▪"/>
            </a:pPr>
            <a:r>
              <a:rPr lang="en-US" sz="1800" b="0" strike="noStrike" spc="-1">
                <a:solidFill>
                  <a:srgbClr val="000000"/>
                </a:solidFill>
                <a:latin typeface="Aptos Display"/>
                <a:ea typeface="Arial"/>
              </a:rPr>
              <a:t>ExtraTree Regressor</a:t>
            </a:r>
            <a:endParaRPr lang="en-US" sz="1800" b="0" strike="noStrike" spc="-1">
              <a:solidFill>
                <a:srgbClr val="000000"/>
              </a:solidFill>
              <a:latin typeface="Arial"/>
            </a:endParaRPr>
          </a:p>
          <a:p>
            <a:pPr marL="1163880" lvl="2" indent="-276840">
              <a:lnSpc>
                <a:spcPct val="100000"/>
              </a:lnSpc>
              <a:spcBef>
                <a:spcPts val="930"/>
              </a:spcBef>
              <a:buClr>
                <a:srgbClr val="000000"/>
              </a:buClr>
              <a:buFont typeface="Noto Sans Symbols"/>
              <a:buChar char="▪"/>
            </a:pPr>
            <a:r>
              <a:rPr lang="en-US" sz="1800" b="0" strike="noStrike" spc="-1">
                <a:solidFill>
                  <a:srgbClr val="000000"/>
                </a:solidFill>
                <a:latin typeface="Aptos Display"/>
                <a:ea typeface="Arial"/>
              </a:rPr>
              <a:t>XGBoost Regressor</a:t>
            </a:r>
            <a:endParaRPr lang="en-US" sz="1800" b="0" strike="noStrike" spc="-1">
              <a:solidFill>
                <a:srgbClr val="000000"/>
              </a:solidFill>
              <a:latin typeface="Arial"/>
            </a:endParaRPr>
          </a:p>
          <a:p>
            <a:pPr marL="1163880" lvl="2" indent="-276840">
              <a:lnSpc>
                <a:spcPct val="100000"/>
              </a:lnSpc>
              <a:spcBef>
                <a:spcPts val="930"/>
              </a:spcBef>
              <a:buClr>
                <a:srgbClr val="000000"/>
              </a:buClr>
              <a:buFont typeface="Noto Sans Symbols"/>
              <a:buChar char="▪"/>
            </a:pPr>
            <a:r>
              <a:rPr lang="en-US" sz="1800" b="0" strike="noStrike" spc="-1">
                <a:solidFill>
                  <a:srgbClr val="000000"/>
                </a:solidFill>
                <a:latin typeface="Aptos Display"/>
                <a:ea typeface="Arial"/>
              </a:rPr>
              <a:t>RandomForest Regressor</a:t>
            </a:r>
            <a:endParaRPr lang="en-US" sz="1800" b="0" strike="noStrike" spc="-1">
              <a:solidFill>
                <a:srgbClr val="000000"/>
              </a:solidFill>
              <a:latin typeface="Arial"/>
            </a:endParaRPr>
          </a:p>
          <a:p>
            <a:pPr marL="914400">
              <a:lnSpc>
                <a:spcPct val="100000"/>
              </a:lnSpc>
              <a:spcBef>
                <a:spcPts val="961"/>
              </a:spcBef>
              <a:tabLst>
                <a:tab pos="0" algn="l"/>
              </a:tabLst>
            </a:pPr>
            <a:endParaRPr lang="en-US" sz="1800" b="0" strike="noStrike" spc="-1">
              <a:solidFill>
                <a:srgbClr val="000000"/>
              </a:solidFill>
              <a:latin typeface="Arial"/>
            </a:endParaRPr>
          </a:p>
        </p:txBody>
      </p:sp>
      <p:sp>
        <p:nvSpPr>
          <p:cNvPr id="103" name="TextBox 2"/>
          <p:cNvSpPr/>
          <p:nvPr/>
        </p:nvSpPr>
        <p:spPr>
          <a:xfrm>
            <a:off x="772560" y="3758040"/>
            <a:ext cx="5318640" cy="6397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spcAft>
                <a:spcPts val="601"/>
              </a:spcAft>
            </a:pPr>
            <a:r>
              <a:rPr lang="en-US" sz="3600" b="0" strike="noStrike" spc="-1">
                <a:solidFill>
                  <a:srgbClr val="000000"/>
                </a:solidFill>
                <a:latin typeface="Aptos Display"/>
                <a:ea typeface="Arial"/>
              </a:rPr>
              <a:t>Model Selection</a:t>
            </a:r>
            <a:endParaRPr lang="en-US" sz="3600" b="0" strike="noStrike" spc="-1">
              <a:solidFill>
                <a:srgbClr val="000000"/>
              </a:solidFill>
              <a:latin typeface="Arial"/>
            </a:endParaRPr>
          </a:p>
        </p:txBody>
      </p:sp>
      <p:sp>
        <p:nvSpPr>
          <p:cNvPr id="104" name="TextBox 4"/>
          <p:cNvSpPr/>
          <p:nvPr/>
        </p:nvSpPr>
        <p:spPr>
          <a:xfrm>
            <a:off x="1718280" y="4739040"/>
            <a:ext cx="8344440" cy="118836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spcAft>
                <a:spcPts val="601"/>
              </a:spcAft>
            </a:pPr>
            <a:r>
              <a:rPr lang="en-US" sz="1800" b="0" strike="noStrike" spc="-1">
                <a:solidFill>
                  <a:srgbClr val="000000"/>
                </a:solidFill>
                <a:latin typeface="Aptos Display"/>
                <a:ea typeface="Arial"/>
              </a:rPr>
              <a:t>After feature selection, I optimize the algorithms and tested each algorithms using various metrics, I have checked Cross Validation Scores. At the end Random Forest Regressor is giving the best out with Training and Testing score are approximately equal.</a:t>
            </a: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5" name="Rectangle 203"/>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06" name="TextBox 1"/>
          <p:cNvSpPr/>
          <p:nvPr/>
        </p:nvSpPr>
        <p:spPr>
          <a:xfrm>
            <a:off x="808560" y="387000"/>
            <a:ext cx="9236520" cy="11887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b">
            <a:normAutofit/>
          </a:bodyPr>
          <a:lstStyle/>
          <a:p>
            <a:pPr>
              <a:lnSpc>
                <a:spcPct val="90000"/>
              </a:lnSpc>
              <a:spcAft>
                <a:spcPts val="601"/>
              </a:spcAft>
            </a:pPr>
            <a:r>
              <a:rPr lang="en-US" sz="3600" b="0" strike="noStrike" spc="-1">
                <a:solidFill>
                  <a:srgbClr val="000000"/>
                </a:solidFill>
                <a:latin typeface="Aptos Display"/>
              </a:rPr>
              <a:t>Prediction</a:t>
            </a:r>
            <a:endParaRPr lang="en-US" sz="3600" b="0" strike="noStrike" spc="-1">
              <a:solidFill>
                <a:srgbClr val="000000"/>
              </a:solidFill>
              <a:latin typeface="Arial"/>
            </a:endParaRPr>
          </a:p>
        </p:txBody>
      </p:sp>
      <p:grpSp>
        <p:nvGrpSpPr>
          <p:cNvPr id="107" name="Group 205"/>
          <p:cNvGrpSpPr/>
          <p:nvPr/>
        </p:nvGrpSpPr>
        <p:grpSpPr>
          <a:xfrm>
            <a:off x="-360" y="1998360"/>
            <a:ext cx="11695320" cy="781560"/>
            <a:chOff x="-360" y="1998360"/>
            <a:chExt cx="11695320" cy="781560"/>
          </a:xfrm>
        </p:grpSpPr>
        <p:sp>
          <p:nvSpPr>
            <p:cNvPr id="108" name="Rectangle 206"/>
            <p:cNvSpPr/>
            <p:nvPr/>
          </p:nvSpPr>
          <p:spPr>
            <a:xfrm rot="5400000">
              <a:off x="11228400" y="2313000"/>
              <a:ext cx="781200" cy="151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09" name="Rectangle 207"/>
            <p:cNvSpPr/>
            <p:nvPr/>
          </p:nvSpPr>
          <p:spPr>
            <a:xfrm flipH="1" flipV="1">
              <a:off x="-720" y="1998720"/>
              <a:ext cx="11454120" cy="78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110" name="Rectangle 209"/>
          <p:cNvSpPr/>
          <p:nvPr/>
        </p:nvSpPr>
        <p:spPr>
          <a:xfrm>
            <a:off x="0" y="2203200"/>
            <a:ext cx="11382840" cy="414756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11" name="PlaceHolder 1"/>
          <p:cNvSpPr>
            <a:spLocks noGrp="1"/>
          </p:cNvSpPr>
          <p:nvPr>
            <p:ph/>
          </p:nvPr>
        </p:nvSpPr>
        <p:spPr>
          <a:xfrm>
            <a:off x="793800" y="2599560"/>
            <a:ext cx="10143360" cy="3435120"/>
          </a:xfrm>
          <a:prstGeom prst="rect">
            <a:avLst/>
          </a:prstGeom>
          <a:noFill/>
          <a:ln w="0">
            <a:noFill/>
          </a:ln>
        </p:spPr>
        <p:txBody>
          <a:bodyPr anchor="ctr">
            <a:normAutofit/>
          </a:bodyPr>
          <a:lstStyle/>
          <a:p>
            <a:pPr indent="0">
              <a:lnSpc>
                <a:spcPct val="90000"/>
              </a:lnSpc>
              <a:buNone/>
            </a:pPr>
            <a:endParaRPr lang="en-US" sz="1800" b="0" strike="noStrike" spc="-1">
              <a:solidFill>
                <a:srgbClr val="000000"/>
              </a:solidFill>
              <a:latin typeface="Aptos"/>
            </a:endParaRPr>
          </a:p>
          <a:p>
            <a:pPr marL="685800" lvl="1" indent="-228600">
              <a:lnSpc>
                <a:spcPct val="90000"/>
              </a:lnSpc>
              <a:spcBef>
                <a:spcPts val="961"/>
              </a:spcBef>
              <a:buClr>
                <a:srgbClr val="000000"/>
              </a:buClr>
              <a:buFont typeface="Arial"/>
              <a:buChar char="•"/>
            </a:pPr>
            <a:r>
              <a:rPr lang="en-US" sz="2000" b="0" strike="noStrike" spc="-1">
                <a:solidFill>
                  <a:srgbClr val="000000"/>
                </a:solidFill>
                <a:latin typeface="Aptos"/>
              </a:rPr>
              <a:t>The testing files are shared in the batches and we perform the same validation operations, data transformation and data insertion on them.</a:t>
            </a:r>
          </a:p>
          <a:p>
            <a:pPr marL="743040" lvl="2" indent="-228600">
              <a:lnSpc>
                <a:spcPct val="90000"/>
              </a:lnSpc>
              <a:spcBef>
                <a:spcPts val="961"/>
              </a:spcBef>
              <a:buClr>
                <a:srgbClr val="000000"/>
              </a:buClr>
              <a:buFont typeface="Arial"/>
              <a:buChar char="•"/>
            </a:pPr>
            <a:r>
              <a:rPr lang="en-US" sz="2000" b="0" strike="noStrike" spc="-1">
                <a:solidFill>
                  <a:srgbClr val="000000"/>
                </a:solidFill>
                <a:latin typeface="Aptos"/>
              </a:rPr>
              <a:t>I perform data pre-processing techniques on it.</a:t>
            </a:r>
          </a:p>
          <a:p>
            <a:pPr marL="743040" lvl="2" indent="-228600">
              <a:lnSpc>
                <a:spcPct val="90000"/>
              </a:lnSpc>
              <a:spcBef>
                <a:spcPts val="961"/>
              </a:spcBef>
              <a:buClr>
                <a:srgbClr val="000000"/>
              </a:buClr>
              <a:buFont typeface="Arial"/>
              <a:buChar char="•"/>
            </a:pPr>
            <a:r>
              <a:rPr lang="en-US" sz="2000" b="0" strike="noStrike" spc="-1">
                <a:solidFill>
                  <a:srgbClr val="000000"/>
                </a:solidFill>
                <a:latin typeface="Aptos"/>
              </a:rPr>
              <a:t>Random Forest model created during training is loaded.</a:t>
            </a:r>
          </a:p>
          <a:p>
            <a:pPr marL="743040" lvl="2" indent="-228600">
              <a:lnSpc>
                <a:spcPct val="90000"/>
              </a:lnSpc>
              <a:spcBef>
                <a:spcPts val="961"/>
              </a:spcBef>
              <a:buClr>
                <a:srgbClr val="000000"/>
              </a:buClr>
              <a:buFont typeface="Arial"/>
              <a:buChar char="•"/>
            </a:pPr>
            <a:r>
              <a:rPr lang="en-US" sz="2000" b="0" strike="noStrike" spc="-1">
                <a:solidFill>
                  <a:srgbClr val="000000"/>
                </a:solidFill>
                <a:latin typeface="Aptos"/>
              </a:rPr>
              <a:t>User input are transformed into data frame and then scaled.</a:t>
            </a:r>
          </a:p>
          <a:p>
            <a:pPr marL="743040" lvl="2" indent="-228600">
              <a:lnSpc>
                <a:spcPct val="90000"/>
              </a:lnSpc>
              <a:spcBef>
                <a:spcPts val="961"/>
              </a:spcBef>
              <a:buClr>
                <a:srgbClr val="000000"/>
              </a:buClr>
              <a:buFont typeface="Arial"/>
              <a:buChar char="•"/>
            </a:pPr>
            <a:r>
              <a:rPr lang="en-US" sz="2000" b="0" strike="noStrike" spc="-1">
                <a:solidFill>
                  <a:srgbClr val="000000"/>
                </a:solidFill>
                <a:latin typeface="Aptos"/>
              </a:rPr>
              <a:t>Ticket Price is predicted using the transformed data.</a:t>
            </a:r>
          </a:p>
          <a:p>
            <a:pPr indent="0">
              <a:lnSpc>
                <a:spcPct val="90000"/>
              </a:lnSpc>
              <a:spcBef>
                <a:spcPts val="1001"/>
              </a:spcBef>
              <a:buNone/>
            </a:pPr>
            <a:endParaRPr lang="en-US" sz="2400" b="0" strike="noStrike" spc="-1">
              <a:solidFill>
                <a:srgbClr val="000000"/>
              </a:solidFill>
              <a:latin typeface="Apto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12" name="Rectangle 189"/>
          <p:cNvSpPr/>
          <p:nvPr/>
        </p:nvSpPr>
        <p:spPr>
          <a:xfrm>
            <a:off x="0" y="0"/>
            <a:ext cx="1219176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nvGrpSpPr>
          <p:cNvPr id="113" name="Group 191"/>
          <p:cNvGrpSpPr/>
          <p:nvPr/>
        </p:nvGrpSpPr>
        <p:grpSpPr>
          <a:xfrm>
            <a:off x="0" y="1216440"/>
            <a:ext cx="731160" cy="673200"/>
            <a:chOff x="0" y="1216440"/>
            <a:chExt cx="731160" cy="673200"/>
          </a:xfrm>
        </p:grpSpPr>
        <p:sp>
          <p:nvSpPr>
            <p:cNvPr id="114" name="Rectangle 192"/>
            <p:cNvSpPr/>
            <p:nvPr/>
          </p:nvSpPr>
          <p:spPr>
            <a:xfrm>
              <a:off x="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15" name="Rectangle 193"/>
            <p:cNvSpPr/>
            <p:nvPr/>
          </p:nvSpPr>
          <p:spPr>
            <a:xfrm>
              <a:off x="26784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16" name="Rectangle 194"/>
            <p:cNvSpPr/>
            <p:nvPr/>
          </p:nvSpPr>
          <p:spPr>
            <a:xfrm>
              <a:off x="535680" y="1216440"/>
              <a:ext cx="195480" cy="67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grpSp>
      <p:sp>
        <p:nvSpPr>
          <p:cNvPr id="117" name="Rectangle 196"/>
          <p:cNvSpPr/>
          <p:nvPr/>
        </p:nvSpPr>
        <p:spPr>
          <a:xfrm>
            <a:off x="640080" y="613800"/>
            <a:ext cx="10907280" cy="189360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Aptos"/>
              <a:ea typeface="Arial"/>
            </a:endParaRPr>
          </a:p>
        </p:txBody>
      </p:sp>
      <p:sp>
        <p:nvSpPr>
          <p:cNvPr id="118" name="TextBox 1"/>
          <p:cNvSpPr/>
          <p:nvPr/>
        </p:nvSpPr>
        <p:spPr>
          <a:xfrm>
            <a:off x="1043640" y="810000"/>
            <a:ext cx="9942480" cy="15541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ctr">
            <a:normAutofit/>
          </a:bodyPr>
          <a:lstStyle/>
          <a:p>
            <a:pPr>
              <a:lnSpc>
                <a:spcPct val="90000"/>
              </a:lnSpc>
              <a:spcAft>
                <a:spcPts val="601"/>
              </a:spcAft>
            </a:pPr>
            <a:r>
              <a:rPr lang="en-US" sz="3600" b="0" strike="noStrike" spc="-1">
                <a:solidFill>
                  <a:srgbClr val="000000"/>
                </a:solidFill>
                <a:latin typeface="Aptos Display"/>
              </a:rPr>
              <a:t>Q&amp;A</a:t>
            </a:r>
            <a:endParaRPr lang="en-US" sz="3600" b="0" strike="noStrike" spc="-1">
              <a:solidFill>
                <a:srgbClr val="000000"/>
              </a:solidFill>
              <a:latin typeface="Arial"/>
            </a:endParaRPr>
          </a:p>
        </p:txBody>
      </p:sp>
      <p:sp>
        <p:nvSpPr>
          <p:cNvPr id="119" name="PlaceHolder 1"/>
          <p:cNvSpPr>
            <a:spLocks noGrp="1"/>
          </p:cNvSpPr>
          <p:nvPr>
            <p:ph/>
          </p:nvPr>
        </p:nvSpPr>
        <p:spPr>
          <a:xfrm>
            <a:off x="1045080" y="3017520"/>
            <a:ext cx="9941040" cy="3124440"/>
          </a:xfrm>
          <a:prstGeom prst="rect">
            <a:avLst/>
          </a:prstGeom>
          <a:noFill/>
          <a:ln w="0">
            <a:noFill/>
          </a:ln>
        </p:spPr>
        <p:txBody>
          <a:bodyPr anchor="ctr">
            <a:normAutofit/>
          </a:bodyPr>
          <a:lstStyle/>
          <a:p>
            <a:pPr marL="457200" indent="-343080">
              <a:lnSpc>
                <a:spcPct val="90000"/>
              </a:lnSpc>
              <a:spcBef>
                <a:spcPts val="961"/>
              </a:spcBef>
              <a:buClr>
                <a:srgbClr val="000000"/>
              </a:buClr>
              <a:buFont typeface="Wingdings" charset="2"/>
              <a:buChar char=""/>
            </a:pPr>
            <a:r>
              <a:rPr lang="en-US" sz="2000" b="0" strike="noStrike" spc="-1">
                <a:solidFill>
                  <a:srgbClr val="000000"/>
                </a:solidFill>
                <a:latin typeface="Aptos"/>
              </a:rPr>
              <a:t>What’s the source of data?</a:t>
            </a:r>
          </a:p>
          <a:p>
            <a:pPr marL="800280" lvl="1" indent="-228600">
              <a:lnSpc>
                <a:spcPct val="90000"/>
              </a:lnSpc>
              <a:spcBef>
                <a:spcPts val="961"/>
              </a:spcBef>
              <a:buClr>
                <a:srgbClr val="000000"/>
              </a:buClr>
              <a:buFont typeface="Arial"/>
              <a:buChar char="•"/>
            </a:pPr>
            <a:r>
              <a:rPr lang="en-US" sz="2000" b="0" strike="noStrike" spc="-1">
                <a:solidFill>
                  <a:srgbClr val="000000"/>
                </a:solidFill>
                <a:latin typeface="Aptos"/>
              </a:rPr>
              <a:t>The data for training is provided from Kaggle.</a:t>
            </a:r>
          </a:p>
          <a:p>
            <a:pPr marL="343080" indent="-228600">
              <a:lnSpc>
                <a:spcPct val="90000"/>
              </a:lnSpc>
              <a:spcBef>
                <a:spcPts val="961"/>
              </a:spcBef>
              <a:buClr>
                <a:srgbClr val="000000"/>
              </a:buClr>
              <a:buFont typeface="Wingdings" charset="2"/>
              <a:buChar char=""/>
            </a:pPr>
            <a:r>
              <a:rPr lang="en-US" sz="2000" b="0" strike="noStrike" spc="-1">
                <a:solidFill>
                  <a:srgbClr val="000000"/>
                </a:solidFill>
                <a:latin typeface="Aptos"/>
              </a:rPr>
              <a:t>What was the type of data?</a:t>
            </a:r>
          </a:p>
          <a:p>
            <a:pPr marL="800280" lvl="1" indent="-228600">
              <a:lnSpc>
                <a:spcPct val="90000"/>
              </a:lnSpc>
              <a:spcBef>
                <a:spcPts val="961"/>
              </a:spcBef>
              <a:buClr>
                <a:srgbClr val="000000"/>
              </a:buClr>
              <a:buFont typeface="Arial"/>
              <a:buChar char="•"/>
            </a:pPr>
            <a:r>
              <a:rPr lang="en-US" sz="2000" b="0" strike="noStrike" spc="-1">
                <a:solidFill>
                  <a:srgbClr val="000000"/>
                </a:solidFill>
                <a:latin typeface="Aptos"/>
              </a:rPr>
              <a:t>The data was the combination of numerical and Categorical values.</a:t>
            </a:r>
          </a:p>
          <a:p>
            <a:pPr marL="343080" indent="-228600">
              <a:lnSpc>
                <a:spcPct val="90000"/>
              </a:lnSpc>
              <a:spcBef>
                <a:spcPts val="961"/>
              </a:spcBef>
              <a:buClr>
                <a:srgbClr val="000000"/>
              </a:buClr>
              <a:buFont typeface="Wingdings" charset="2"/>
              <a:buChar char=""/>
            </a:pPr>
            <a:r>
              <a:rPr lang="en-US" sz="2000" b="0" strike="noStrike" spc="-1">
                <a:solidFill>
                  <a:srgbClr val="000000"/>
                </a:solidFill>
                <a:latin typeface="Aptos"/>
              </a:rPr>
              <a:t>What’s the complete flow you followed in this Project?</a:t>
            </a:r>
          </a:p>
          <a:p>
            <a:pPr marL="800280" lvl="1" indent="-228600">
              <a:lnSpc>
                <a:spcPct val="90000"/>
              </a:lnSpc>
              <a:spcBef>
                <a:spcPts val="961"/>
              </a:spcBef>
              <a:buClr>
                <a:srgbClr val="000000"/>
              </a:buClr>
              <a:buFont typeface="Arial"/>
              <a:buChar char="•"/>
            </a:pPr>
            <a:r>
              <a:rPr lang="en-US" sz="2000" b="0" strike="noStrike" spc="-1">
                <a:solidFill>
                  <a:srgbClr val="000000"/>
                </a:solidFill>
                <a:latin typeface="Aptos"/>
              </a:rPr>
              <a:t>Refer slide 5</a:t>
            </a:r>
            <a:r>
              <a:rPr lang="en-US" sz="2000" b="0" strike="noStrike" spc="-1" baseline="30000">
                <a:solidFill>
                  <a:srgbClr val="000000"/>
                </a:solidFill>
                <a:latin typeface="Aptos"/>
              </a:rPr>
              <a:t>th</a:t>
            </a:r>
            <a:r>
              <a:rPr lang="en-US" sz="2000" b="0" strike="noStrike" spc="-1">
                <a:solidFill>
                  <a:srgbClr val="000000"/>
                </a:solidFill>
                <a:latin typeface="Aptos"/>
              </a:rPr>
              <a:t> for better Understanding.</a:t>
            </a:r>
          </a:p>
          <a:p>
            <a:pPr indent="0">
              <a:lnSpc>
                <a:spcPct val="90000"/>
              </a:lnSpc>
              <a:spcBef>
                <a:spcPts val="1001"/>
              </a:spcBef>
              <a:buNone/>
            </a:pPr>
            <a:endParaRPr lang="en-US" sz="2400" b="0" strike="noStrike" spc="-1">
              <a:solidFill>
                <a:srgbClr val="000000"/>
              </a:solidFill>
              <a:latin typeface="Aptos"/>
            </a:endParaRPr>
          </a:p>
        </p:txBody>
      </p:sp>
      <p:cxnSp>
        <p:nvCxnSpPr>
          <p:cNvPr id="120" name="Straight Connector 198"/>
          <p:cNvCxnSpPr/>
          <p:nvPr/>
        </p:nvCxnSpPr>
        <p:spPr>
          <a:xfrm flipH="1">
            <a:off x="838080" y="6485040"/>
            <a:ext cx="10515960" cy="360"/>
          </a:xfrm>
          <a:prstGeom prst="straightConnector1">
            <a:avLst/>
          </a:prstGeom>
          <a:ln w="57150">
            <a:solidFill>
              <a:srgbClr val="0F9ED5"/>
            </a:solidFill>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Flight Fare Prediction</vt:lpstr>
      <vt:lpstr>PowerPoint Presentation</vt:lpstr>
      <vt:lpstr>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10</dc:creator>
  <dc:description/>
  <cp:lastModifiedBy/>
  <cp:revision>492</cp:revision>
  <dcterms:created xsi:type="dcterms:W3CDTF">2021-06-19T13:01:53Z</dcterms:created>
  <dcterms:modified xsi:type="dcterms:W3CDTF">2024-07-20T05:35:55Z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Widescreen</vt:lpwstr>
  </property>
  <property fmtid="{D5CDD505-2E9C-101B-9397-08002B2CF9AE}" pid="4" name="Slides">
    <vt:i4>11</vt:i4>
  </property>
</Properties>
</file>