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5" r:id="rId2"/>
  </p:sldMasterIdLst>
  <p:notesMasterIdLst>
    <p:notesMasterId r:id="rId87"/>
  </p:notesMasterIdLst>
  <p:handoutMasterIdLst>
    <p:handoutMasterId r:id="rId88"/>
  </p:handoutMasterIdLst>
  <p:sldIdLst>
    <p:sldId id="499" r:id="rId3"/>
    <p:sldId id="1136" r:id="rId4"/>
    <p:sldId id="1137" r:id="rId5"/>
    <p:sldId id="257" r:id="rId6"/>
    <p:sldId id="299" r:id="rId7"/>
    <p:sldId id="300" r:id="rId8"/>
    <p:sldId id="302" r:id="rId9"/>
    <p:sldId id="272" r:id="rId10"/>
    <p:sldId id="1132" r:id="rId11"/>
    <p:sldId id="312" r:id="rId12"/>
    <p:sldId id="306" r:id="rId13"/>
    <p:sldId id="271" r:id="rId14"/>
    <p:sldId id="304" r:id="rId15"/>
    <p:sldId id="309" r:id="rId16"/>
    <p:sldId id="310" r:id="rId17"/>
    <p:sldId id="284" r:id="rId18"/>
    <p:sldId id="305" r:id="rId19"/>
    <p:sldId id="307" r:id="rId20"/>
    <p:sldId id="308" r:id="rId21"/>
    <p:sldId id="311" r:id="rId22"/>
    <p:sldId id="282" r:id="rId23"/>
    <p:sldId id="313" r:id="rId24"/>
    <p:sldId id="314" r:id="rId25"/>
    <p:sldId id="315" r:id="rId26"/>
    <p:sldId id="316" r:id="rId27"/>
    <p:sldId id="318" r:id="rId28"/>
    <p:sldId id="1133" r:id="rId29"/>
    <p:sldId id="1134" r:id="rId30"/>
    <p:sldId id="319" r:id="rId31"/>
    <p:sldId id="320" r:id="rId32"/>
    <p:sldId id="281" r:id="rId33"/>
    <p:sldId id="297" r:id="rId34"/>
    <p:sldId id="322" r:id="rId35"/>
    <p:sldId id="323" r:id="rId36"/>
    <p:sldId id="324" r:id="rId37"/>
    <p:sldId id="326" r:id="rId38"/>
    <p:sldId id="325" r:id="rId39"/>
    <p:sldId id="328" r:id="rId40"/>
    <p:sldId id="286" r:id="rId41"/>
    <p:sldId id="285" r:id="rId42"/>
    <p:sldId id="289" r:id="rId43"/>
    <p:sldId id="330" r:id="rId44"/>
    <p:sldId id="290" r:id="rId45"/>
    <p:sldId id="296" r:id="rId46"/>
    <p:sldId id="291" r:id="rId47"/>
    <p:sldId id="333" r:id="rId48"/>
    <p:sldId id="334" r:id="rId49"/>
    <p:sldId id="335" r:id="rId50"/>
    <p:sldId id="336" r:id="rId51"/>
    <p:sldId id="337" r:id="rId52"/>
    <p:sldId id="338" r:id="rId53"/>
    <p:sldId id="339" r:id="rId54"/>
    <p:sldId id="340" r:id="rId55"/>
    <p:sldId id="341" r:id="rId56"/>
    <p:sldId id="342" r:id="rId57"/>
    <p:sldId id="343" r:id="rId58"/>
    <p:sldId id="345" r:id="rId59"/>
    <p:sldId id="346" r:id="rId60"/>
    <p:sldId id="347" r:id="rId61"/>
    <p:sldId id="348" r:id="rId62"/>
    <p:sldId id="344" r:id="rId63"/>
    <p:sldId id="349" r:id="rId64"/>
    <p:sldId id="270" r:id="rId65"/>
    <p:sldId id="292" r:id="rId66"/>
    <p:sldId id="293" r:id="rId67"/>
    <p:sldId id="351" r:id="rId68"/>
    <p:sldId id="273" r:id="rId69"/>
    <p:sldId id="275" r:id="rId70"/>
    <p:sldId id="264" r:id="rId71"/>
    <p:sldId id="274" r:id="rId72"/>
    <p:sldId id="294" r:id="rId73"/>
    <p:sldId id="360" r:id="rId74"/>
    <p:sldId id="1135" r:id="rId75"/>
    <p:sldId id="362" r:id="rId76"/>
    <p:sldId id="1138" r:id="rId77"/>
    <p:sldId id="1139" r:id="rId78"/>
    <p:sldId id="1140" r:id="rId79"/>
    <p:sldId id="1141" r:id="rId80"/>
    <p:sldId id="368" r:id="rId81"/>
    <p:sldId id="369" r:id="rId82"/>
    <p:sldId id="370" r:id="rId83"/>
    <p:sldId id="267" r:id="rId84"/>
    <p:sldId id="295" r:id="rId85"/>
    <p:sldId id="28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D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72" d="100"/>
          <a:sy n="72" d="100"/>
        </p:scale>
        <p:origin x="1326" y="8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D497BC-DC16-AE40-112C-41989D82B2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87F05FE-2C97-E2B4-DC72-61A452ED85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D046B6-C5BF-457D-988D-5DB0A6DE3D05}" type="datetimeFigureOut">
              <a:rPr lang="en-IN" smtClean="0"/>
              <a:t>26-08-2022</a:t>
            </a:fld>
            <a:endParaRPr lang="en-IN"/>
          </a:p>
        </p:txBody>
      </p:sp>
      <p:sp>
        <p:nvSpPr>
          <p:cNvPr id="4" name="Footer Placeholder 3">
            <a:extLst>
              <a:ext uri="{FF2B5EF4-FFF2-40B4-BE49-F238E27FC236}">
                <a16:creationId xmlns:a16="http://schemas.microsoft.com/office/drawing/2014/main" id="{B12E657E-B2DE-F23E-948C-DB14645175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0699835-F450-7A3D-18C3-48C31C60BA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E11153-43B6-41FA-BC69-A41ACDE79FB6}"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55C993-4C00-B228-EEE1-2F59907EC1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703F97-F0BE-8BB6-583E-9C44A9809A0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ACF1A-7231-42D3-804C-BF279B03E6C6}" type="datetimeFigureOut">
              <a:rPr lang="en-IN" smtClean="0"/>
              <a:t>26-08-2022</a:t>
            </a:fld>
            <a:endParaRPr lang="en-IN"/>
          </a:p>
        </p:txBody>
      </p:sp>
      <p:sp>
        <p:nvSpPr>
          <p:cNvPr id="4" name="Slide Image Placeholder 3">
            <a:extLst>
              <a:ext uri="{FF2B5EF4-FFF2-40B4-BE49-F238E27FC236}">
                <a16:creationId xmlns:a16="http://schemas.microsoft.com/office/drawing/2014/main" id="{0897CFCC-9DB2-31E4-0007-F378FA1C077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F0FDECD1-4699-D546-9000-53D296CAF62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7B57217B-997D-A1B4-6622-48BC21BF44E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D91E8A12-577B-F8CE-2E99-B655596C1CC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F6CDC-53DE-4C87-8DB3-20F7C919947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4DECDF-53D5-4315-912D-3743F7A6B6BE}" type="datetime1">
              <a:rPr lang="en-US" smtClean="0"/>
              <a:t>8/26/2022</a:t>
            </a:fld>
            <a:endParaRPr lang="en-IN"/>
          </a:p>
        </p:txBody>
      </p:sp>
      <p:sp>
        <p:nvSpPr>
          <p:cNvPr id="5" name="Footer Placeholder 4"/>
          <p:cNvSpPr>
            <a:spLocks noGrp="1"/>
          </p:cNvSpPr>
          <p:nvPr>
            <p:ph type="ftr" sz="quarter" idx="11"/>
          </p:nvPr>
        </p:nvSpPr>
        <p:spPr/>
        <p:txBody>
          <a:bodyPr/>
          <a:lstStyle/>
          <a:p>
            <a:r>
              <a:rPr lang="fi-FI" dirty="0"/>
              <a:t>Vaibhav Bhatnagar           KCS- 713                 Unit-1</a:t>
            </a:r>
            <a:endParaRPr lang="en-IN" dirty="0"/>
          </a:p>
        </p:txBody>
      </p:sp>
      <p:sp>
        <p:nvSpPr>
          <p:cNvPr id="6" name="Slide Number Placeholder 5"/>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220932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C2D3F8-36BE-49B6-BFB0-3EFF69228656}" type="datetime1">
              <a:rPr lang="en-US" smtClean="0"/>
              <a:t>8/26/2022</a:t>
            </a:fld>
            <a:endParaRPr lang="en-IN"/>
          </a:p>
        </p:txBody>
      </p:sp>
      <p:sp>
        <p:nvSpPr>
          <p:cNvPr id="5" name="Footer Placeholder 4"/>
          <p:cNvSpPr>
            <a:spLocks noGrp="1"/>
          </p:cNvSpPr>
          <p:nvPr>
            <p:ph type="ftr" sz="quarter" idx="11"/>
          </p:nvPr>
        </p:nvSpPr>
        <p:spPr/>
        <p:txBody>
          <a:bodyPr/>
          <a:lstStyle/>
          <a:p>
            <a:r>
              <a:rPr lang="fi-FI" dirty="0"/>
              <a:t>Vaibhav Bhatnagar           KCS- 713                 Unit-1</a:t>
            </a:r>
            <a:endParaRPr lang="en-IN" dirty="0"/>
          </a:p>
        </p:txBody>
      </p:sp>
      <p:sp>
        <p:nvSpPr>
          <p:cNvPr id="6" name="Slide Number Placeholder 5"/>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41402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CF42A8-BF2F-4205-B244-52B95B910A85}" type="datetime1">
              <a:rPr lang="en-US" smtClean="0"/>
              <a:t>8/26/2022</a:t>
            </a:fld>
            <a:endParaRPr lang="en-IN"/>
          </a:p>
        </p:txBody>
      </p:sp>
      <p:sp>
        <p:nvSpPr>
          <p:cNvPr id="5" name="Footer Placeholder 4"/>
          <p:cNvSpPr>
            <a:spLocks noGrp="1"/>
          </p:cNvSpPr>
          <p:nvPr>
            <p:ph type="ftr" sz="quarter" idx="11"/>
          </p:nvPr>
        </p:nvSpPr>
        <p:spPr/>
        <p:txBody>
          <a:bodyPr/>
          <a:lstStyle/>
          <a:p>
            <a:r>
              <a:rPr lang="fi-FI" dirty="0"/>
              <a:t>Vaibhav Bhatnagar           KCS- 713                 Unit-1</a:t>
            </a:r>
            <a:endParaRPr lang="en-IN" dirty="0"/>
          </a:p>
        </p:txBody>
      </p:sp>
      <p:sp>
        <p:nvSpPr>
          <p:cNvPr id="6" name="Slide Number Placeholder 5"/>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402798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171C51-101B-47CF-A865-017904B24951}" type="datetime1">
              <a:rPr lang="en-US" smtClean="0"/>
              <a:t>8/26/2022</a:t>
            </a:fld>
            <a:endParaRPr lang="en-US"/>
          </a:p>
        </p:txBody>
      </p:sp>
      <p:sp>
        <p:nvSpPr>
          <p:cNvPr id="5" name="Footer Placeholder 4"/>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2084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56D8E-0B90-4821-8DC0-A69C5DD68023}" type="datetime1">
              <a:rPr lang="en-US" smtClean="0"/>
              <a:t>8/26/2022</a:t>
            </a:fld>
            <a:endParaRPr lang="en-US"/>
          </a:p>
        </p:txBody>
      </p:sp>
      <p:sp>
        <p:nvSpPr>
          <p:cNvPr id="5" name="Footer Placeholder 4"/>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7095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FE445-755C-4DC6-BE86-621989D4F88C}" type="datetime1">
              <a:rPr lang="en-US" smtClean="0"/>
              <a:t>8/26/2022</a:t>
            </a:fld>
            <a:endParaRPr lang="en-US"/>
          </a:p>
        </p:txBody>
      </p:sp>
      <p:sp>
        <p:nvSpPr>
          <p:cNvPr id="5" name="Footer Placeholder 4"/>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8962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AB93A01-F4B8-49C1-9EC7-E27167319316}" type="datetime1">
              <a:rPr lang="en-US" smtClean="0"/>
              <a:t>8/26/2022</a:t>
            </a:fld>
            <a:endParaRPr lang="en-US"/>
          </a:p>
        </p:txBody>
      </p:sp>
      <p:sp>
        <p:nvSpPr>
          <p:cNvPr id="6" name="Footer Placeholder 5"/>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Picture Placeholder 8">
            <a:extLst>
              <a:ext uri="{FF2B5EF4-FFF2-40B4-BE49-F238E27FC236}">
                <a16:creationId xmlns:a16="http://schemas.microsoft.com/office/drawing/2014/main" id="{CDF92D16-4AA0-4A70-8BF4-CF529B13D3A6}"/>
              </a:ext>
            </a:extLst>
          </p:cNvPr>
          <p:cNvSpPr>
            <a:spLocks noGrp="1"/>
          </p:cNvSpPr>
          <p:nvPr>
            <p:ph type="pic" sz="quarter" idx="13"/>
          </p:nvPr>
        </p:nvSpPr>
        <p:spPr>
          <a:xfrm>
            <a:off x="179388" y="188913"/>
            <a:ext cx="1368425" cy="1008062"/>
          </a:xfrm>
          <a:blipFill>
            <a:blip r:embed="rId2"/>
            <a:stretch>
              <a:fillRect/>
            </a:stretch>
          </a:blipFill>
        </p:spPr>
        <p:txBody>
          <a:bodyPr/>
          <a:lstStyle>
            <a:lvl1pPr marL="0" indent="0">
              <a:buNone/>
              <a:defRPr/>
            </a:lvl1pPr>
          </a:lstStyle>
          <a:p>
            <a:endParaRPr lang="en-IN" dirty="0"/>
          </a:p>
        </p:txBody>
      </p:sp>
    </p:spTree>
    <p:extLst>
      <p:ext uri="{BB962C8B-B14F-4D97-AF65-F5344CB8AC3E}">
        <p14:creationId xmlns:p14="http://schemas.microsoft.com/office/powerpoint/2010/main" val="106985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5926E3-437D-4A3C-A3D8-95F31EE482B3}" type="datetime1">
              <a:rPr lang="en-US" smtClean="0"/>
              <a:t>8/26/2022</a:t>
            </a:fld>
            <a:endParaRPr lang="en-US"/>
          </a:p>
        </p:txBody>
      </p:sp>
      <p:sp>
        <p:nvSpPr>
          <p:cNvPr id="8" name="Footer Placeholder 7"/>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211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316A12-0616-408D-9C79-FB420E02EF47}" type="datetime1">
              <a:rPr lang="en-US" smtClean="0"/>
              <a:t>8/26/2022</a:t>
            </a:fld>
            <a:endParaRPr lang="en-US"/>
          </a:p>
        </p:txBody>
      </p:sp>
      <p:sp>
        <p:nvSpPr>
          <p:cNvPr id="4" name="Footer Placeholder 3"/>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5979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6DD55-8657-40EC-B8CA-CA5658D676C9}" type="datetime1">
              <a:rPr lang="en-US" smtClean="0"/>
              <a:t>8/26/2022</a:t>
            </a:fld>
            <a:endParaRPr lang="en-US"/>
          </a:p>
        </p:txBody>
      </p:sp>
      <p:sp>
        <p:nvSpPr>
          <p:cNvPr id="3" name="Footer Placeholder 2"/>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6310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0A39A-6531-4613-811F-6FB8B29E0E6A}" type="datetime1">
              <a:rPr lang="en-US" smtClean="0"/>
              <a:t>8/26/2022</a:t>
            </a:fld>
            <a:endParaRPr lang="en-US"/>
          </a:p>
        </p:txBody>
      </p:sp>
      <p:sp>
        <p:nvSpPr>
          <p:cNvPr id="6" name="Footer Placeholder 5"/>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581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8CA0B3-C271-4DD5-988C-C88A1C1E9173}" type="datetime1">
              <a:rPr lang="en-US" smtClean="0"/>
              <a:t>8/26/2022</a:t>
            </a:fld>
            <a:endParaRPr lang="en-IN"/>
          </a:p>
        </p:txBody>
      </p:sp>
      <p:sp>
        <p:nvSpPr>
          <p:cNvPr id="5" name="Footer Placeholder 4"/>
          <p:cNvSpPr>
            <a:spLocks noGrp="1"/>
          </p:cNvSpPr>
          <p:nvPr>
            <p:ph type="ftr" sz="quarter" idx="11"/>
          </p:nvPr>
        </p:nvSpPr>
        <p:spPr/>
        <p:txBody>
          <a:bodyPr/>
          <a:lstStyle/>
          <a:p>
            <a:r>
              <a:rPr lang="fi-FI" dirty="0"/>
              <a:t>Vaibhav Bhatnagar           KCS- 713                 Unit-1</a:t>
            </a:r>
            <a:endParaRPr lang="en-IN" dirty="0"/>
          </a:p>
        </p:txBody>
      </p:sp>
      <p:sp>
        <p:nvSpPr>
          <p:cNvPr id="6" name="Slide Number Placeholder 5"/>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725574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17E8E-E23E-4E8F-99F0-98C53CEDBB32}" type="datetime1">
              <a:rPr lang="en-US" smtClean="0"/>
              <a:t>8/26/2022</a:t>
            </a:fld>
            <a:endParaRPr lang="en-US"/>
          </a:p>
        </p:txBody>
      </p:sp>
      <p:sp>
        <p:nvSpPr>
          <p:cNvPr id="6" name="Footer Placeholder 5"/>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5100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8E566-3B44-4BD7-A201-A565D12A0184}" type="datetime1">
              <a:rPr lang="en-US" smtClean="0"/>
              <a:t>8/26/2022</a:t>
            </a:fld>
            <a:endParaRPr lang="en-US"/>
          </a:p>
        </p:txBody>
      </p:sp>
      <p:sp>
        <p:nvSpPr>
          <p:cNvPr id="5" name="Footer Placeholder 4"/>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6128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B24E29-6EA5-4E4D-ADC0-628E9860B370}" type="datetime1">
              <a:rPr lang="en-US" smtClean="0"/>
              <a:t>8/26/2022</a:t>
            </a:fld>
            <a:endParaRPr lang="en-US"/>
          </a:p>
        </p:txBody>
      </p:sp>
      <p:sp>
        <p:nvSpPr>
          <p:cNvPr id="5" name="Footer Placeholder 4"/>
          <p:cNvSpPr>
            <a:spLocks noGrp="1"/>
          </p:cNvSpPr>
          <p:nvPr>
            <p:ph type="ftr" sz="quarter" idx="11"/>
          </p:nvPr>
        </p:nvSpPr>
        <p:spPr/>
        <p:txBody>
          <a:body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6546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90" b="0" i="0">
                <a:solidFill>
                  <a:srgbClr val="270099"/>
                </a:solidFill>
                <a:latin typeface="Times New Roman"/>
                <a:cs typeface="Times New Roman"/>
              </a:defRPr>
            </a:lvl1pPr>
          </a:lstStyle>
          <a:p>
            <a:endParaRPr/>
          </a:p>
        </p:txBody>
      </p:sp>
      <p:sp>
        <p:nvSpPr>
          <p:cNvPr id="3" name="Holder 3"/>
          <p:cNvSpPr>
            <a:spLocks noGrp="1"/>
          </p:cNvSpPr>
          <p:nvPr>
            <p:ph sz="half" idx="2"/>
          </p:nvPr>
        </p:nvSpPr>
        <p:spPr>
          <a:xfrm>
            <a:off x="1033018" y="1618256"/>
            <a:ext cx="3166427" cy="307007"/>
          </a:xfrm>
          <a:prstGeom prst="rect">
            <a:avLst/>
          </a:prstGeom>
        </p:spPr>
        <p:txBody>
          <a:bodyPr wrap="square" lIns="0" tIns="0" rIns="0" bIns="0">
            <a:spAutoFit/>
          </a:bodyPr>
          <a:lstStyle>
            <a:lvl1pPr>
              <a:defRPr sz="1995" b="0" i="0">
                <a:solidFill>
                  <a:srgbClr val="00007F"/>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Vaibhav Bhatnagar            </a:t>
            </a:r>
            <a:r>
              <a:rPr lang="en-IN" dirty="0" err="1"/>
              <a:t>ACSE0351</a:t>
            </a:r>
            <a:r>
              <a:rPr lang="en-IN" dirty="0"/>
              <a:t>: DS  Unit 2                        </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227B746-BEDB-4D9B-A9F8-B86341EB4AAC}" type="datetime1">
              <a:rPr lang="en-US" smtClean="0"/>
              <a:t>8/26/2022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510582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75441" y="476337"/>
            <a:ext cx="5993119"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Vaibhav Bhatnagar            </a:t>
            </a:r>
            <a:r>
              <a:rPr lang="en-IN" dirty="0" err="1"/>
              <a:t>ACSE0351</a:t>
            </a:r>
            <a:r>
              <a:rPr lang="en-IN" dirty="0"/>
              <a:t>: DS  Unit 2                        </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21CD416-54B3-4723-9D72-BE8EF6057F50}" type="datetime1">
              <a:rPr lang="en-US" smtClean="0"/>
              <a:t>8/26/2022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769301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1AB644-17C8-4A43-908E-F53C12E67F3D}" type="datetime1">
              <a:rPr lang="en-US" smtClean="0"/>
              <a:t>8/26/2022</a:t>
            </a:fld>
            <a:endParaRPr lang="en-US"/>
          </a:p>
        </p:txBody>
      </p:sp>
      <p:sp>
        <p:nvSpPr>
          <p:cNvPr id="6" name="Footer Placeholder 5"/>
          <p:cNvSpPr>
            <a:spLocks noGrp="1"/>
          </p:cNvSpPr>
          <p:nvPr>
            <p:ph type="ftr" sz="quarter" idx="11"/>
          </p:nvPr>
        </p:nvSpPr>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56124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967A282-CB35-45B9-9FC1-B5748F8D2529}" type="datetime1">
              <a:rPr lang="en-US" smtClean="0"/>
              <a:t>8/26/2022</a:t>
            </a:fld>
            <a:endParaRPr lang="en-US"/>
          </a:p>
        </p:txBody>
      </p:sp>
      <p:sp>
        <p:nvSpPr>
          <p:cNvPr id="6" name="Footer Placeholder 5"/>
          <p:cNvSpPr>
            <a:spLocks noGrp="1"/>
          </p:cNvSpPr>
          <p:nvPr>
            <p:ph type="ftr" sz="quarter" idx="11"/>
          </p:nvPr>
        </p:nvSpPr>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Picture Placeholder 8">
            <a:extLst>
              <a:ext uri="{FF2B5EF4-FFF2-40B4-BE49-F238E27FC236}">
                <a16:creationId xmlns:a16="http://schemas.microsoft.com/office/drawing/2014/main" id="{CDF92D16-4AA0-4A70-8BF4-CF529B13D3A6}"/>
              </a:ext>
            </a:extLst>
          </p:cNvPr>
          <p:cNvSpPr>
            <a:spLocks noGrp="1"/>
          </p:cNvSpPr>
          <p:nvPr>
            <p:ph type="pic" sz="quarter" idx="13"/>
          </p:nvPr>
        </p:nvSpPr>
        <p:spPr>
          <a:xfrm>
            <a:off x="179388" y="188913"/>
            <a:ext cx="1368425" cy="1008062"/>
          </a:xfrm>
          <a:blipFill>
            <a:blip r:embed="rId2"/>
            <a:stretch>
              <a:fillRect/>
            </a:stretch>
          </a:blipFill>
        </p:spPr>
        <p:txBody>
          <a:bodyPr/>
          <a:lstStyle>
            <a:lvl1pPr marL="0" indent="0">
              <a:buNone/>
              <a:defRPr/>
            </a:lvl1pPr>
          </a:lstStyle>
          <a:p>
            <a:endParaRPr lang="en-IN" dirty="0"/>
          </a:p>
        </p:txBody>
      </p:sp>
    </p:spTree>
    <p:extLst>
      <p:ext uri="{BB962C8B-B14F-4D97-AF65-F5344CB8AC3E}">
        <p14:creationId xmlns:p14="http://schemas.microsoft.com/office/powerpoint/2010/main" val="413243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8B6D7-51BB-442A-880E-4FFE97A6EE77}" type="datetime1">
              <a:rPr lang="en-US" smtClean="0"/>
              <a:t>8/26/2022</a:t>
            </a:fld>
            <a:endParaRPr lang="en-IN"/>
          </a:p>
        </p:txBody>
      </p:sp>
      <p:sp>
        <p:nvSpPr>
          <p:cNvPr id="5" name="Footer Placeholder 4"/>
          <p:cNvSpPr>
            <a:spLocks noGrp="1"/>
          </p:cNvSpPr>
          <p:nvPr>
            <p:ph type="ftr" sz="quarter" idx="11"/>
          </p:nvPr>
        </p:nvSpPr>
        <p:spPr/>
        <p:txBody>
          <a:bodyPr/>
          <a:lstStyle/>
          <a:p>
            <a:r>
              <a:rPr lang="fi-FI" dirty="0"/>
              <a:t>Vaibhav Bhatnagar           KCS- 713                 Unit-1</a:t>
            </a:r>
            <a:endParaRPr lang="en-IN" dirty="0"/>
          </a:p>
        </p:txBody>
      </p:sp>
      <p:sp>
        <p:nvSpPr>
          <p:cNvPr id="6" name="Slide Number Placeholder 5"/>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17582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44229C-5BD8-4B7E-940D-83598AB7AF82}" type="datetime1">
              <a:rPr lang="en-US" smtClean="0"/>
              <a:t>8/26/2022</a:t>
            </a:fld>
            <a:endParaRPr lang="en-IN"/>
          </a:p>
        </p:txBody>
      </p:sp>
      <p:sp>
        <p:nvSpPr>
          <p:cNvPr id="6" name="Footer Placeholder 5"/>
          <p:cNvSpPr>
            <a:spLocks noGrp="1"/>
          </p:cNvSpPr>
          <p:nvPr>
            <p:ph type="ftr" sz="quarter" idx="11"/>
          </p:nvPr>
        </p:nvSpPr>
        <p:spPr/>
        <p:txBody>
          <a:bodyPr/>
          <a:lstStyle/>
          <a:p>
            <a:r>
              <a:rPr lang="fi-FI" dirty="0"/>
              <a:t>Vaibhav Bhatnagar           KCS- 713                 Unit-1</a:t>
            </a:r>
            <a:endParaRPr lang="en-IN" dirty="0"/>
          </a:p>
        </p:txBody>
      </p:sp>
      <p:sp>
        <p:nvSpPr>
          <p:cNvPr id="7" name="Slide Number Placeholder 6"/>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97915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7F3E5F-15CD-403E-A71F-5826E9281A9F}" type="datetime1">
              <a:rPr lang="en-US" smtClean="0"/>
              <a:t>8/26/2022</a:t>
            </a:fld>
            <a:endParaRPr lang="en-IN"/>
          </a:p>
        </p:txBody>
      </p:sp>
      <p:sp>
        <p:nvSpPr>
          <p:cNvPr id="8" name="Footer Placeholder 7"/>
          <p:cNvSpPr>
            <a:spLocks noGrp="1"/>
          </p:cNvSpPr>
          <p:nvPr>
            <p:ph type="ftr" sz="quarter" idx="11"/>
          </p:nvPr>
        </p:nvSpPr>
        <p:spPr/>
        <p:txBody>
          <a:bodyPr/>
          <a:lstStyle/>
          <a:p>
            <a:r>
              <a:rPr lang="fi-FI" dirty="0"/>
              <a:t>Vaibhav Bhatnagar           KCS- 713                 Unit-1</a:t>
            </a:r>
            <a:endParaRPr lang="en-IN" dirty="0"/>
          </a:p>
        </p:txBody>
      </p:sp>
      <p:sp>
        <p:nvSpPr>
          <p:cNvPr id="9" name="Slide Number Placeholder 8"/>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32525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4F2C3B-0C27-440D-A687-4F68F20F745D}" type="datetime1">
              <a:rPr lang="en-US" smtClean="0"/>
              <a:t>8/26/2022</a:t>
            </a:fld>
            <a:endParaRPr lang="en-IN"/>
          </a:p>
        </p:txBody>
      </p:sp>
      <p:sp>
        <p:nvSpPr>
          <p:cNvPr id="4" name="Footer Placeholder 3"/>
          <p:cNvSpPr>
            <a:spLocks noGrp="1"/>
          </p:cNvSpPr>
          <p:nvPr>
            <p:ph type="ftr" sz="quarter" idx="11"/>
          </p:nvPr>
        </p:nvSpPr>
        <p:spPr/>
        <p:txBody>
          <a:bodyPr/>
          <a:lstStyle/>
          <a:p>
            <a:r>
              <a:rPr lang="fi-FI" dirty="0"/>
              <a:t>Vaibhav Bhatnagar           KCS- 713                 Unit-1</a:t>
            </a:r>
            <a:endParaRPr lang="en-IN" dirty="0"/>
          </a:p>
        </p:txBody>
      </p:sp>
      <p:sp>
        <p:nvSpPr>
          <p:cNvPr id="5" name="Slide Number Placeholder 4"/>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85264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F6D46-C77F-4AF8-8133-AF45BD1FCB21}" type="datetime1">
              <a:rPr lang="en-US" smtClean="0"/>
              <a:t>8/26/2022</a:t>
            </a:fld>
            <a:endParaRPr lang="en-IN"/>
          </a:p>
        </p:txBody>
      </p:sp>
      <p:sp>
        <p:nvSpPr>
          <p:cNvPr id="3" name="Footer Placeholder 2"/>
          <p:cNvSpPr>
            <a:spLocks noGrp="1"/>
          </p:cNvSpPr>
          <p:nvPr>
            <p:ph type="ftr" sz="quarter" idx="11"/>
          </p:nvPr>
        </p:nvSpPr>
        <p:spPr/>
        <p:txBody>
          <a:bodyPr/>
          <a:lstStyle/>
          <a:p>
            <a:r>
              <a:rPr lang="fi-FI" dirty="0"/>
              <a:t>Vaibhav Bhatnagar           KCS- 713                 Unit-1</a:t>
            </a:r>
            <a:endParaRPr lang="en-IN" dirty="0"/>
          </a:p>
        </p:txBody>
      </p:sp>
      <p:sp>
        <p:nvSpPr>
          <p:cNvPr id="4" name="Slide Number Placeholder 3"/>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137643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047FB-083B-4068-BC33-FB49372FDD61}" type="datetime1">
              <a:rPr lang="en-US" smtClean="0"/>
              <a:t>8/26/2022</a:t>
            </a:fld>
            <a:endParaRPr lang="en-IN"/>
          </a:p>
        </p:txBody>
      </p:sp>
      <p:sp>
        <p:nvSpPr>
          <p:cNvPr id="6" name="Footer Placeholder 5"/>
          <p:cNvSpPr>
            <a:spLocks noGrp="1"/>
          </p:cNvSpPr>
          <p:nvPr>
            <p:ph type="ftr" sz="quarter" idx="11"/>
          </p:nvPr>
        </p:nvSpPr>
        <p:spPr/>
        <p:txBody>
          <a:bodyPr/>
          <a:lstStyle/>
          <a:p>
            <a:r>
              <a:rPr lang="fi-FI" dirty="0"/>
              <a:t>Vaibhav Bhatnagar           KCS- 713                 Unit-1</a:t>
            </a:r>
            <a:endParaRPr lang="en-IN" dirty="0"/>
          </a:p>
        </p:txBody>
      </p:sp>
      <p:sp>
        <p:nvSpPr>
          <p:cNvPr id="7" name="Slide Number Placeholder 6"/>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208310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E2C46-16AD-4309-B67C-97C993096497}" type="datetime1">
              <a:rPr lang="en-US" smtClean="0"/>
              <a:t>8/26/2022</a:t>
            </a:fld>
            <a:endParaRPr lang="en-IN"/>
          </a:p>
        </p:txBody>
      </p:sp>
      <p:sp>
        <p:nvSpPr>
          <p:cNvPr id="6" name="Footer Placeholder 5"/>
          <p:cNvSpPr>
            <a:spLocks noGrp="1"/>
          </p:cNvSpPr>
          <p:nvPr>
            <p:ph type="ftr" sz="quarter" idx="11"/>
          </p:nvPr>
        </p:nvSpPr>
        <p:spPr/>
        <p:txBody>
          <a:bodyPr/>
          <a:lstStyle/>
          <a:p>
            <a:r>
              <a:rPr lang="fi-FI" dirty="0"/>
              <a:t>Vaibhav Bhatnagar           KCS- 713                 Unit-1</a:t>
            </a:r>
            <a:endParaRPr lang="en-IN" dirty="0"/>
          </a:p>
        </p:txBody>
      </p:sp>
      <p:sp>
        <p:nvSpPr>
          <p:cNvPr id="7" name="Slide Number Placeholder 6"/>
          <p:cNvSpPr>
            <a:spLocks noGrp="1"/>
          </p:cNvSpPr>
          <p:nvPr>
            <p:ph type="sldNum" sz="quarter" idx="12"/>
          </p:nvPr>
        </p:nvSpPr>
        <p:spPr/>
        <p:txBody>
          <a:bodyPr/>
          <a:lstStyle/>
          <a:p>
            <a:fld id="{2E7796CB-F83F-4EFE-9FAE-46E8E7081388}" type="slidenum">
              <a:rPr lang="en-IN" smtClean="0"/>
              <a:t>‹#›</a:t>
            </a:fld>
            <a:endParaRPr lang="en-IN"/>
          </a:p>
        </p:txBody>
      </p:sp>
    </p:spTree>
    <p:extLst>
      <p:ext uri="{BB962C8B-B14F-4D97-AF65-F5344CB8AC3E}">
        <p14:creationId xmlns:p14="http://schemas.microsoft.com/office/powerpoint/2010/main" val="331765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6F747-DBE9-4DE5-B8F0-3FF22D963295}" type="datetime1">
              <a:rPr lang="en-US" smtClean="0"/>
              <a:t>8/26/2022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a:t>Vaibhav Bhatnagar           KCS- 713                 Unit-1</a:t>
            </a:r>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796CB-F83F-4EFE-9FAE-46E8E7081388}" type="slidenum">
              <a:rPr lang="en-IN" smtClean="0"/>
              <a:t>‹#›</a:t>
            </a:fld>
            <a:endParaRPr lang="en-IN"/>
          </a:p>
        </p:txBody>
      </p:sp>
    </p:spTree>
    <p:extLst>
      <p:ext uri="{BB962C8B-B14F-4D97-AF65-F5344CB8AC3E}">
        <p14:creationId xmlns:p14="http://schemas.microsoft.com/office/powerpoint/2010/main" val="31217120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DFCCD-3ABA-492B-9F47-FEB8FB409E5B}" type="datetime1">
              <a:rPr lang="en-US" smtClean="0"/>
              <a:t>8/26/2022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Vaibhav Bhatnagar            </a:t>
            </a:r>
            <a:r>
              <a:rPr lang="en-US" dirty="0" err="1"/>
              <a:t>ACSE0351</a:t>
            </a:r>
            <a:r>
              <a:rPr lang="en-US" dirty="0"/>
              <a:t>: DS  Unit 2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258961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44" r:id="rId15"/>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hcltech.com/technology-qa/what-is-iaas" TargetMode="External"/><Relationship Id="rId2" Type="http://schemas.openxmlformats.org/officeDocument/2006/relationships/slideLayout" Target="../slideLayouts/slideLayout13.xml"/><Relationship Id="rId1" Type="http://schemas.openxmlformats.org/officeDocument/2006/relationships/themeOverride" Target="../theme/themeOverride20.xml"/><Relationship Id="rId5" Type="http://schemas.openxmlformats.org/officeDocument/2006/relationships/image" Target="../media/image1.png"/><Relationship Id="rId4" Type="http://schemas.openxmlformats.org/officeDocument/2006/relationships/hyperlink" Target="https://www.hcltech.com/technology-qa/what-is-paa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HhStJ7FDBpc" TargetMode="External"/><Relationship Id="rId2" Type="http://schemas.openxmlformats.org/officeDocument/2006/relationships/hyperlink" Target="https://www.youtube.com/watch?v=usYySG1nbfI"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www.youtube.com/watch?v=pG-b_jbF4pc" TargetMode="External"/><Relationship Id="rId4" Type="http://schemas.openxmlformats.org/officeDocument/2006/relationships/hyperlink" Target="https://www.youtube.com/watch?v=lOh2x-UACaU"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5.xml"/><Relationship Id="rId1" Type="http://schemas.openxmlformats.org/officeDocument/2006/relationships/themeOverride" Target="../theme/themeOverride3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5.xml"/><Relationship Id="rId1" Type="http://schemas.openxmlformats.org/officeDocument/2006/relationships/themeOverride" Target="../theme/themeOverride39.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5.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3" Type="http://schemas.openxmlformats.org/officeDocument/2006/relationships/hyperlink" Target="https://searchcloudprovider.techtarget.com/definition/cloud-services" TargetMode="External"/><Relationship Id="rId2" Type="http://schemas.openxmlformats.org/officeDocument/2006/relationships/slideLayout" Target="../slideLayouts/slideLayout13.xml"/><Relationship Id="rId1" Type="http://schemas.openxmlformats.org/officeDocument/2006/relationships/themeOverride" Target="../theme/themeOverride44.xml"/><Relationship Id="rId6" Type="http://schemas.openxmlformats.org/officeDocument/2006/relationships/image" Target="../media/image1.png"/><Relationship Id="rId5" Type="http://schemas.openxmlformats.org/officeDocument/2006/relationships/hyperlink" Target="https://searchcloudprovider.techtarget.com/definition/cloud-integrator" TargetMode="External"/><Relationship Id="rId4" Type="http://schemas.openxmlformats.org/officeDocument/2006/relationships/hyperlink" Target="https://searchcloudcomputing.techtarget.com/definition/cloud-engineer"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8.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9.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0.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4.xml"/></Relationships>
</file>

<file path=ppt/slides/_rels/slide57.xml.rels><?xml version="1.0" encoding="UTF-8" standalone="yes"?>
<Relationships xmlns="http://schemas.openxmlformats.org/package/2006/relationships"><Relationship Id="rId3" Type="http://schemas.openxmlformats.org/officeDocument/2006/relationships/hyperlink" Target="https://www.javatpoint.com/cloud-computing-technologies#Virtualization" TargetMode="Externa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5.xml"/><Relationship Id="rId6" Type="http://schemas.openxmlformats.org/officeDocument/2006/relationships/hyperlink" Target="https://www.javatpoint.com/cloud-computing-technologies#Utility" TargetMode="External"/><Relationship Id="rId5" Type="http://schemas.openxmlformats.org/officeDocument/2006/relationships/hyperlink" Target="https://www.javatpoint.com/cloud-computing-technologies#Grid" TargetMode="External"/><Relationship Id="rId4" Type="http://schemas.openxmlformats.org/officeDocument/2006/relationships/hyperlink" Target="https://www.javatpoint.com/cloud-computing-technologies#SOA"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javatpoint.com/cloud-computing-technologies#Virtualization" TargetMode="External"/><Relationship Id="rId2" Type="http://schemas.openxmlformats.org/officeDocument/2006/relationships/slideLayout" Target="../slideLayouts/slideLayout13.xml"/><Relationship Id="rId1" Type="http://schemas.openxmlformats.org/officeDocument/2006/relationships/themeOverride" Target="../theme/themeOverride56.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8.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9.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0.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5.xml"/></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NzZXz3fJf6o&amp;list=PLShJJCRzJWxhz7SfG4hpaBD5bKOloWx9J(NPTEL" TargetMode="Externa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6.xml"/><Relationship Id="rId6" Type="http://schemas.openxmlformats.org/officeDocument/2006/relationships/hyperlink" Target="https://www.youtube.com/watch?v=ygwfCS-vCj8" TargetMode="External"/><Relationship Id="rId5" Type="http://schemas.openxmlformats.org/officeDocument/2006/relationships/hyperlink" Target="https://www.youtube.com/watch?v=OcKm6vLJcA0&amp;t=5s" TargetMode="External"/><Relationship Id="rId4" Type="http://schemas.openxmlformats.org/officeDocument/2006/relationships/hyperlink" Target="https://www.youtube.com/watch?v=8aR4HLjBzfw"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8.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9.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0.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3.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4.xml"/><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5.xml"/><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6.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xml"/><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8.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79.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0.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
            <a:ext cx="7772400" cy="967604"/>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600200" y="1501005"/>
            <a:ext cx="6400800" cy="838200"/>
          </a:xfrm>
        </p:spPr>
        <p:style>
          <a:lnRef idx="2">
            <a:schemeClr val="accent5"/>
          </a:lnRef>
          <a:fillRef idx="1">
            <a:schemeClr val="lt1"/>
          </a:fillRef>
          <a:effectRef idx="0">
            <a:schemeClr val="accent5"/>
          </a:effectRef>
          <a:fontRef idx="minor">
            <a:schemeClr val="dk1"/>
          </a:fontRef>
        </p:style>
        <p:txBody>
          <a:bodyPr numCol="1">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dirty="0">
                <a:solidFill>
                  <a:schemeClr val="tx1"/>
                </a:solidFill>
                <a:effectLst/>
              </a:rPr>
              <a:t>Introduction</a:t>
            </a:r>
            <a:r>
              <a:rPr lang="en-US" sz="3600" spc="5" dirty="0">
                <a:solidFill>
                  <a:schemeClr val="tx1"/>
                </a:solidFill>
                <a:effectLst/>
              </a:rPr>
              <a:t> </a:t>
            </a:r>
            <a:r>
              <a:rPr lang="en-US" sz="3600" dirty="0">
                <a:solidFill>
                  <a:schemeClr val="tx1"/>
                </a:solidFill>
                <a:effectLst/>
              </a:rPr>
              <a:t>To</a:t>
            </a:r>
            <a:r>
              <a:rPr lang="en-US" sz="3600" spc="5" dirty="0">
                <a:solidFill>
                  <a:schemeClr val="tx1"/>
                </a:solidFill>
                <a:effectLst/>
              </a:rPr>
              <a:t> </a:t>
            </a:r>
            <a:r>
              <a:rPr lang="en-US" sz="3600" dirty="0">
                <a:solidFill>
                  <a:schemeClr val="tx1"/>
                </a:solidFill>
                <a:effectLst/>
              </a:rPr>
              <a:t>Cloud</a:t>
            </a:r>
            <a:r>
              <a:rPr lang="en-US" sz="3600" spc="5" dirty="0">
                <a:solidFill>
                  <a:schemeClr val="tx1"/>
                </a:solidFill>
                <a:effectLst/>
              </a:rPr>
              <a:t> </a:t>
            </a:r>
            <a:r>
              <a:rPr lang="en-US" sz="3600" dirty="0">
                <a:solidFill>
                  <a:schemeClr val="tx1"/>
                </a:solidFill>
                <a:effectLst/>
              </a:rPr>
              <a:t>Computing</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7365D3A9-4968-4423-A4C3-DCC4982A7B70}" type="datetime1">
              <a:rPr lang="en-US" smtClean="0"/>
              <a:t>8/26/2022</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fi-FI" dirty="0"/>
              <a:t>Vaibhav Bhatnagar           KCS- 713                 Unit-1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Vaibhav Bhatnagar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5" cstate="print"/>
          <a:srcRect/>
          <a:stretch>
            <a:fillRect/>
          </a:stretch>
        </p:blipFill>
        <p:spPr bwMode="auto">
          <a:xfrm flipH="1">
            <a:off x="467816" y="6154878"/>
            <a:ext cx="446584" cy="38154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Unit:1</a:t>
            </a:r>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effectLst/>
              </a:rPr>
              <a:t>Cloud</a:t>
            </a:r>
            <a:r>
              <a:rPr lang="en-US" sz="2000" spc="5" dirty="0">
                <a:solidFill>
                  <a:schemeClr val="tx1"/>
                </a:solidFill>
                <a:effectLst/>
              </a:rPr>
              <a:t> </a:t>
            </a:r>
            <a:r>
              <a:rPr lang="en-US" sz="2000" dirty="0">
                <a:solidFill>
                  <a:schemeClr val="tx1"/>
                </a:solidFill>
                <a:effectLst/>
              </a:rPr>
              <a:t>Computing</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 B Tech </a:t>
            </a:r>
            <a:r>
              <a:rPr lang="en-US" sz="2000" dirty="0">
                <a:solidFill>
                  <a:schemeClr val="tx1"/>
                </a:solidFill>
              </a:rPr>
              <a:t>7</a:t>
            </a:r>
            <a:r>
              <a:rPr kumimoji="0" lang="en-US" sz="2000" b="0" i="0" u="none" strike="noStrike" kern="1200" cap="none" spc="0" normalizeH="0" baseline="30000" noProof="0" dirty="0" err="1">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a:solidFill>
            <a:schemeClr val="accent3">
              <a:lumMod val="20000"/>
              <a:lumOff val="80000"/>
            </a:schemeClr>
          </a:solidFill>
        </p:spPr>
        <p:txBody>
          <a:bodyPr>
            <a:normAutofit/>
          </a:bodyPr>
          <a:lstStyle/>
          <a:p>
            <a:pPr marL="0" indent="0">
              <a:buNone/>
            </a:pPr>
            <a:endParaRPr lang="en-IN" sz="3100" dirty="0">
              <a:latin typeface="Times New Roman" pitchFamily="18" charset="0"/>
              <a:cs typeface="Times New Roman" pitchFamily="18" charset="0"/>
            </a:endParaRPr>
          </a:p>
          <a:p>
            <a:pPr marL="0" indent="0">
              <a:buNone/>
            </a:pPr>
            <a:r>
              <a:rPr lang="en-US" sz="3100" b="1" dirty="0">
                <a:latin typeface="Times New Roman" pitchFamily="18" charset="0"/>
                <a:cs typeface="Times New Roman" pitchFamily="18" charset="0"/>
              </a:rPr>
              <a:t> </a:t>
            </a:r>
            <a:endParaRPr lang="en-US" dirty="0"/>
          </a:p>
        </p:txBody>
      </p:sp>
      <p:sp>
        <p:nvSpPr>
          <p:cNvPr id="4" name="Date Placeholder 3"/>
          <p:cNvSpPr>
            <a:spLocks noGrp="1"/>
          </p:cNvSpPr>
          <p:nvPr>
            <p:ph type="dt" sz="half" idx="10"/>
          </p:nvPr>
        </p:nvSpPr>
        <p:spPr/>
        <p:txBody>
          <a:bodyPr/>
          <a:lstStyle/>
          <a:p>
            <a:fld id="{9CEDCE94-E59C-4343-955D-AD92FCEE11A1}"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24000" y="0"/>
            <a:ext cx="76200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Introduction to Cloud computing(CO1)</a:t>
            </a:r>
          </a:p>
        </p:txBody>
      </p:sp>
      <p:sp>
        <p:nvSpPr>
          <p:cNvPr id="10" name="TextBox 9">
            <a:extLst>
              <a:ext uri="{FF2B5EF4-FFF2-40B4-BE49-F238E27FC236}">
                <a16:creationId xmlns:a16="http://schemas.microsoft.com/office/drawing/2014/main" id="{07D1C0DC-A8BC-9184-F51F-8AC1566DBBFF}"/>
              </a:ext>
            </a:extLst>
          </p:cNvPr>
          <p:cNvSpPr txBox="1"/>
          <p:nvPr/>
        </p:nvSpPr>
        <p:spPr>
          <a:xfrm>
            <a:off x="533400" y="1250950"/>
            <a:ext cx="8229600" cy="4801314"/>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itchFamily="18" charset="0"/>
                <a:cs typeface="Times New Roman" pitchFamily="18" charset="0"/>
              </a:rPr>
              <a:t>Computing refers to services as like: Computing engine, storage, Load balancer, Virtual Machines etc.</a:t>
            </a:r>
          </a:p>
          <a:p>
            <a:pPr marL="285750" indent="-285750" algn="just">
              <a:buFont typeface="Arial" panose="020B0604020202020204" pitchFamily="34" charset="0"/>
              <a:buChar char="•"/>
            </a:pPr>
            <a:r>
              <a:rPr lang="en-IN" sz="1800" dirty="0">
                <a:latin typeface="Times New Roman" pitchFamily="18" charset="0"/>
                <a:cs typeface="Times New Roman" pitchFamily="18" charset="0"/>
              </a:rPr>
              <a:t>Cloud computing relies on sharing of resources to achieve coherence (the quality of being logical and consistent).</a:t>
            </a:r>
          </a:p>
          <a:p>
            <a:pPr marL="285750" indent="-285750" algn="just">
              <a:buFont typeface="Arial" panose="020B0604020202020204" pitchFamily="34" charset="0"/>
              <a:buChar char="•"/>
            </a:pPr>
            <a:r>
              <a:rPr lang="en-IN" sz="1800" b="1" dirty="0">
                <a:latin typeface="Times New Roman" pitchFamily="18" charset="0"/>
                <a:cs typeface="Times New Roman" pitchFamily="18" charset="0"/>
              </a:rPr>
              <a:t>Cloud computing</a:t>
            </a:r>
            <a:r>
              <a:rPr lang="en-IN" sz="1800" dirty="0">
                <a:latin typeface="Times New Roman" pitchFamily="18" charset="0"/>
                <a:cs typeface="Times New Roman" pitchFamily="18" charset="0"/>
              </a:rPr>
              <a:t> is the on-demand availability of computer system resources, especially data storage and computing power, without direct active management by the user. </a:t>
            </a: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r>
              <a:rPr lang="en-IN" sz="1800" dirty="0">
                <a:latin typeface="Times New Roman" pitchFamily="18" charset="0"/>
                <a:cs typeface="Times New Roman" pitchFamily="18" charset="0"/>
              </a:rPr>
              <a:t>Cloud Computing provides us a means by which we can </a:t>
            </a:r>
            <a:r>
              <a:rPr lang="en-IN" sz="1800" dirty="0" err="1">
                <a:latin typeface="Times New Roman" pitchFamily="18" charset="0"/>
                <a:cs typeface="Times New Roman" pitchFamily="18" charset="0"/>
              </a:rPr>
              <a:t>aCC</a:t>
            </a:r>
            <a:r>
              <a:rPr lang="en-IN" sz="1800" dirty="0">
                <a:latin typeface="Times New Roman" pitchFamily="18" charset="0"/>
                <a:cs typeface="Times New Roman" pitchFamily="18" charset="0"/>
              </a:rPr>
              <a:t>(AMTCSE0111)</a:t>
            </a:r>
            <a:r>
              <a:rPr lang="en-IN" sz="1800" dirty="0" err="1">
                <a:latin typeface="Times New Roman" pitchFamily="18" charset="0"/>
                <a:cs typeface="Times New Roman" pitchFamily="18" charset="0"/>
              </a:rPr>
              <a:t>ess</a:t>
            </a:r>
            <a:r>
              <a:rPr lang="en-IN" sz="1800" dirty="0">
                <a:latin typeface="Times New Roman" pitchFamily="18" charset="0"/>
                <a:cs typeface="Times New Roman" pitchFamily="18" charset="0"/>
              </a:rPr>
              <a:t> the applications as utilities, over the Internet. </a:t>
            </a:r>
          </a:p>
          <a:p>
            <a:pPr algn="just"/>
            <a:r>
              <a:rPr lang="en-IN" sz="1800" dirty="0">
                <a:latin typeface="Times New Roman" pitchFamily="18" charset="0"/>
                <a:cs typeface="Times New Roman" pitchFamily="18" charset="0"/>
              </a:rPr>
              <a:t>     It allows us to create, configure, and customize applications and services online.</a:t>
            </a:r>
          </a:p>
          <a:p>
            <a:pPr marL="0" indent="0" algn="just">
              <a:buNone/>
            </a:pPr>
            <a:r>
              <a:rPr lang="en-US" sz="1800" b="1" dirty="0">
                <a:latin typeface="Times New Roman" pitchFamily="18" charset="0"/>
                <a:cs typeface="Times New Roman" pitchFamily="18" charset="0"/>
              </a:rPr>
              <a:t>     Example- </a:t>
            </a:r>
            <a:r>
              <a:rPr lang="en-US" sz="1800" dirty="0">
                <a:latin typeface="Times New Roman" pitchFamily="18" charset="0"/>
                <a:cs typeface="Times New Roman" pitchFamily="18" charset="0"/>
              </a:rPr>
              <a:t>cloud service platform</a:t>
            </a:r>
          </a:p>
          <a:p>
            <a:pPr algn="just"/>
            <a:r>
              <a:rPr lang="en-US" sz="1800" dirty="0">
                <a:latin typeface="Times New Roman" pitchFamily="18" charset="0"/>
                <a:cs typeface="Times New Roman" pitchFamily="18" charset="0"/>
              </a:rPr>
              <a:t>                      Amazon web service</a:t>
            </a:r>
          </a:p>
          <a:p>
            <a:pPr algn="just"/>
            <a:r>
              <a:rPr lang="en-US" sz="1800" dirty="0">
                <a:latin typeface="Times New Roman" pitchFamily="18" charset="0"/>
                <a:cs typeface="Times New Roman" pitchFamily="18" charset="0"/>
              </a:rPr>
              <a:t>                      Microsoft Azure</a:t>
            </a:r>
          </a:p>
          <a:p>
            <a:pPr algn="just"/>
            <a:r>
              <a:rPr lang="en-US" sz="1800" dirty="0">
                <a:latin typeface="Times New Roman" pitchFamily="18" charset="0"/>
                <a:cs typeface="Times New Roman" pitchFamily="18" charset="0"/>
              </a:rPr>
              <a:t>                      Alibaba</a:t>
            </a:r>
          </a:p>
          <a:p>
            <a:pPr algn="just"/>
            <a:r>
              <a:rPr lang="en-US" sz="1800" dirty="0">
                <a:latin typeface="Times New Roman" pitchFamily="18" charset="0"/>
                <a:cs typeface="Times New Roman" pitchFamily="18" charset="0"/>
              </a:rPr>
              <a:t>                      Google</a:t>
            </a:r>
          </a:p>
          <a:p>
            <a:pPr algn="just"/>
            <a:r>
              <a:rPr lang="en-US" sz="1800" dirty="0">
                <a:latin typeface="Times New Roman" pitchFamily="18" charset="0"/>
                <a:cs typeface="Times New Roman" pitchFamily="18" charset="0"/>
              </a:rPr>
              <a:t>                      oracle</a:t>
            </a:r>
          </a:p>
          <a:p>
            <a:pPr algn="just"/>
            <a:endParaRPr lang="en-US" sz="1800" dirty="0">
              <a:latin typeface="Times New Roman" pitchFamily="18" charset="0"/>
              <a:cs typeface="Times New Roman" pitchFamily="18" charset="0"/>
            </a:endParaRPr>
          </a:p>
        </p:txBody>
      </p:sp>
      <p:pic>
        <p:nvPicPr>
          <p:cNvPr id="11" name="Picture 2">
            <a:extLst>
              <a:ext uri="{FF2B5EF4-FFF2-40B4-BE49-F238E27FC236}">
                <a16:creationId xmlns:a16="http://schemas.microsoft.com/office/drawing/2014/main" id="{B23A1B8D-CAD8-614F-7104-BDC6ADBB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36468286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a:solidFill>
            <a:schemeClr val="accent3">
              <a:lumMod val="20000"/>
              <a:lumOff val="80000"/>
            </a:schemeClr>
          </a:solidFill>
        </p:spPr>
        <p:txBody>
          <a:bodyPr>
            <a:normAutofit/>
          </a:bodyPr>
          <a:lstStyle/>
          <a:p>
            <a:pPr algn="just"/>
            <a:r>
              <a:rPr lang="en-US" sz="2000" dirty="0">
                <a:latin typeface="Times New Roman" pitchFamily="18" charset="0"/>
                <a:cs typeface="Times New Roman" pitchFamily="18" charset="0"/>
              </a:rPr>
              <a:t>Whenever you travel through a bus or train, you take a ticket for your destination and hold back to your seat till you reach your destination.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Likewise other passengers also takes ticket and travel in the same bus with you and it hardly bothers you where they go.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When your stop comes you get off the bus thanking the driver.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Cloud computing is just like that bus, carrying data and information for different users and allows to use its service with minimal cost.</a:t>
            </a:r>
            <a:endParaRPr lang="en-IN" sz="2000" dirty="0">
              <a:latin typeface="Times New Roman" pitchFamily="18" charset="0"/>
              <a:cs typeface="Times New Roman" pitchFamily="18" charset="0"/>
            </a:endParaRPr>
          </a:p>
          <a:p>
            <a:pPr marL="0" indent="0">
              <a:buNone/>
            </a:pPr>
            <a:r>
              <a:rPr lang="en-US" sz="3100" b="1" dirty="0">
                <a:latin typeface="Times New Roman" pitchFamily="18" charset="0"/>
                <a:cs typeface="Times New Roman" pitchFamily="18" charset="0"/>
              </a:rPr>
              <a:t> </a:t>
            </a:r>
            <a:endParaRPr lang="en-US" dirty="0"/>
          </a:p>
        </p:txBody>
      </p:sp>
      <p:sp>
        <p:nvSpPr>
          <p:cNvPr id="4" name="Date Placeholder 3"/>
          <p:cNvSpPr>
            <a:spLocks noGrp="1"/>
          </p:cNvSpPr>
          <p:nvPr>
            <p:ph type="dt" sz="half" idx="10"/>
          </p:nvPr>
        </p:nvSpPr>
        <p:spPr/>
        <p:txBody>
          <a:bodyPr/>
          <a:lstStyle/>
          <a:p>
            <a:fld id="{5AEC4F42-19F1-4985-949C-6837AC706930}"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524000" y="0"/>
            <a:ext cx="76200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 Cloud  computing (CO1)</a:t>
            </a:r>
          </a:p>
        </p:txBody>
      </p:sp>
      <p:pic>
        <p:nvPicPr>
          <p:cNvPr id="9" name="Picture 2">
            <a:extLst>
              <a:ext uri="{FF2B5EF4-FFF2-40B4-BE49-F238E27FC236}">
                <a16:creationId xmlns:a16="http://schemas.microsoft.com/office/drawing/2014/main" id="{51D8B522-156E-EF37-B5C4-AED48AF16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5037095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3886200" cy="4648200"/>
          </a:xfrm>
        </p:spPr>
        <p:style>
          <a:lnRef idx="2">
            <a:schemeClr val="accent2"/>
          </a:lnRef>
          <a:fillRef idx="1">
            <a:schemeClr val="lt1"/>
          </a:fillRef>
          <a:effectRef idx="0">
            <a:schemeClr val="accent2"/>
          </a:effectRef>
          <a:fontRef idx="minor">
            <a:schemeClr val="dk1"/>
          </a:fontRef>
        </p:style>
        <p:txBody>
          <a:bodyPr>
            <a:normAutofit lnSpcReduction="10000"/>
          </a:bodyPr>
          <a:lstStyle/>
          <a:p>
            <a:pPr>
              <a:defRPr/>
            </a:pPr>
            <a:r>
              <a:rPr lang="en-IN" sz="1800" dirty="0">
                <a:latin typeface="Times New Roman" pitchFamily="18" charset="0"/>
                <a:cs typeface="Times New Roman" pitchFamily="18" charset="0"/>
              </a:rPr>
              <a:t>The term Cloud refers to a Network or Internet.</a:t>
            </a:r>
          </a:p>
          <a:p>
            <a:pPr>
              <a:defRPr/>
            </a:pPr>
            <a:endParaRPr lang="en-IN" sz="1800" dirty="0">
              <a:latin typeface="Times New Roman" pitchFamily="18" charset="0"/>
              <a:cs typeface="Times New Roman" pitchFamily="18" charset="0"/>
            </a:endParaRPr>
          </a:p>
          <a:p>
            <a:pPr>
              <a:defRPr/>
            </a:pPr>
            <a:r>
              <a:rPr lang="en-IN" sz="1800" dirty="0">
                <a:latin typeface="Times New Roman" pitchFamily="18" charset="0"/>
                <a:cs typeface="Times New Roman" pitchFamily="18" charset="0"/>
              </a:rPr>
              <a:t>  - In other words, we can say that Cloud is something, which is present at remote location. </a:t>
            </a:r>
          </a:p>
          <a:p>
            <a:pPr>
              <a:defRPr/>
            </a:pPr>
            <a:endParaRPr lang="en-IN" sz="1800" dirty="0">
              <a:latin typeface="Times New Roman" pitchFamily="18" charset="0"/>
              <a:cs typeface="Times New Roman" pitchFamily="18" charset="0"/>
            </a:endParaRPr>
          </a:p>
          <a:p>
            <a:pPr>
              <a:defRPr/>
            </a:pPr>
            <a:r>
              <a:rPr lang="en-IN" sz="1800" dirty="0">
                <a:latin typeface="Times New Roman" pitchFamily="18" charset="0"/>
                <a:cs typeface="Times New Roman" pitchFamily="18" charset="0"/>
              </a:rPr>
              <a:t> - Cloud can provide services over network, i.e., on public networks or on private networks, i.e., WAN, LAN or VPN. </a:t>
            </a:r>
          </a:p>
          <a:p>
            <a:pPr marL="0" indent="0">
              <a:buNone/>
              <a:defRPr/>
            </a:pPr>
            <a:r>
              <a:rPr lang="en-IN" sz="1800" dirty="0">
                <a:latin typeface="Times New Roman" pitchFamily="18" charset="0"/>
                <a:cs typeface="Times New Roman" pitchFamily="18" charset="0"/>
              </a:rPr>
              <a:t> </a:t>
            </a:r>
          </a:p>
          <a:p>
            <a:pPr>
              <a:defRPr/>
            </a:pPr>
            <a:r>
              <a:rPr lang="en-IN" sz="1800" dirty="0">
                <a:latin typeface="Times New Roman" pitchFamily="18" charset="0"/>
                <a:cs typeface="Times New Roman" pitchFamily="18" charset="0"/>
              </a:rPr>
              <a:t>- Applications such as e-mail, web conferencing, customer relationship management (CRM),all run in cloud.</a:t>
            </a:r>
          </a:p>
          <a:p>
            <a:pPr>
              <a:buNone/>
              <a:defRPr/>
            </a:pPr>
            <a:endParaRPr lang="en-IN" sz="1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8A691E4-84EE-4802-BEC5-4040BF48387D}"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dirty="0"/>
              <a:t>Cloud</a:t>
            </a:r>
            <a:r>
              <a:rPr lang="en-US"/>
              <a:t>(CO1</a:t>
            </a:r>
            <a:r>
              <a:rPr lang="en-US" dirty="0"/>
              <a:t>..)</a:t>
            </a:r>
          </a:p>
        </p:txBody>
      </p:sp>
      <p:sp>
        <p:nvSpPr>
          <p:cNvPr id="2" name="Rectangle 1"/>
          <p:cNvSpPr/>
          <p:nvPr/>
        </p:nvSpPr>
        <p:spPr>
          <a:xfrm>
            <a:off x="4876800" y="1143000"/>
            <a:ext cx="3581400" cy="464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1" name="Picture 3" descr="C:\Users\rohit\Desktop\cloud image.jpg">
            <a:extLst>
              <a:ext uri="{FF2B5EF4-FFF2-40B4-BE49-F238E27FC236}">
                <a16:creationId xmlns:a16="http://schemas.microsoft.com/office/drawing/2014/main" id="{6B3343D1-88BE-38BC-88B6-366D80609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779" y="1143000"/>
            <a:ext cx="3581400" cy="4648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54E2FDA-24D5-85C1-FD92-FE06EE275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3886200" cy="464820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Amazon web service</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Microsoft Azure</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Google</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Adobe</a:t>
            </a:r>
          </a:p>
          <a:p>
            <a:pPr marL="0" indent="0">
              <a:buNone/>
            </a:pPr>
            <a:endParaRPr lang="en-US" sz="1800" dirty="0">
              <a:latin typeface="Times New Roman" pitchFamily="18" charset="0"/>
              <a:cs typeface="Times New Roman" pitchFamily="18" charset="0"/>
            </a:endParaRPr>
          </a:p>
          <a:p>
            <a:pPr>
              <a:defRPr/>
            </a:pPr>
            <a:r>
              <a:rPr lang="en-IN" sz="1800" dirty="0"/>
              <a:t>IBM Cloud Services</a:t>
            </a:r>
          </a:p>
          <a:p>
            <a:pPr marL="0" indent="0">
              <a:buNone/>
              <a:defRPr/>
            </a:pPr>
            <a:endParaRPr lang="en-IN" sz="1800" dirty="0"/>
          </a:p>
          <a:p>
            <a:pPr>
              <a:defRPr/>
            </a:pPr>
            <a:r>
              <a:rPr lang="en-IN" sz="1800" dirty="0">
                <a:latin typeface="Times New Roman" pitchFamily="18" charset="0"/>
                <a:cs typeface="Times New Roman" pitchFamily="18" charset="0"/>
              </a:rPr>
              <a:t>Oracle</a:t>
            </a:r>
          </a:p>
          <a:p>
            <a:endParaRPr lang="en-US" dirty="0"/>
          </a:p>
        </p:txBody>
      </p:sp>
      <p:sp>
        <p:nvSpPr>
          <p:cNvPr id="4" name="Date Placeholder 3"/>
          <p:cNvSpPr>
            <a:spLocks noGrp="1"/>
          </p:cNvSpPr>
          <p:nvPr>
            <p:ph type="dt" sz="half" idx="10"/>
          </p:nvPr>
        </p:nvSpPr>
        <p:spPr/>
        <p:txBody>
          <a:bodyPr/>
          <a:lstStyle/>
          <a:p>
            <a:fld id="{E3016DAF-7F34-48F6-8804-92AD16D85121}"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Cloud Service providers</a:t>
            </a:r>
          </a:p>
        </p:txBody>
      </p:sp>
      <p:sp>
        <p:nvSpPr>
          <p:cNvPr id="2" name="Rectangle 1"/>
          <p:cNvSpPr/>
          <p:nvPr/>
        </p:nvSpPr>
        <p:spPr>
          <a:xfrm>
            <a:off x="4876800" y="1143000"/>
            <a:ext cx="3581400" cy="464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fontAlgn="base">
              <a:buFont typeface="Arial" pitchFamily="34" charset="0"/>
              <a:buChar char="•"/>
            </a:pPr>
            <a:r>
              <a:rPr lang="en-IN" dirty="0"/>
              <a:t> </a:t>
            </a:r>
            <a:r>
              <a:rPr lang="en-IN" dirty="0" err="1"/>
              <a:t>Vmware</a:t>
            </a:r>
            <a:endParaRPr lang="en-IN" dirty="0"/>
          </a:p>
          <a:p>
            <a:pPr fontAlgn="base"/>
            <a:endParaRPr lang="en-IN" dirty="0"/>
          </a:p>
          <a:p>
            <a:pPr marL="285750" indent="-285750" fontAlgn="base">
              <a:buFont typeface="Arial" pitchFamily="34" charset="0"/>
              <a:buChar char="•"/>
            </a:pPr>
            <a:r>
              <a:rPr lang="en-IN" dirty="0" err="1"/>
              <a:t>Rackspace</a:t>
            </a:r>
            <a:endParaRPr lang="en-IN" dirty="0"/>
          </a:p>
          <a:p>
            <a:pPr fontAlgn="base"/>
            <a:endParaRPr lang="en-IN" dirty="0"/>
          </a:p>
          <a:p>
            <a:pPr marL="285750" indent="-285750" fontAlgn="base">
              <a:buFont typeface="Arial" pitchFamily="34" charset="0"/>
              <a:buChar char="•"/>
            </a:pPr>
            <a:r>
              <a:rPr lang="en-IN" dirty="0"/>
              <a:t>Red Hat</a:t>
            </a:r>
          </a:p>
          <a:p>
            <a:pPr fontAlgn="base"/>
            <a:endParaRPr lang="en-IN" dirty="0"/>
          </a:p>
          <a:p>
            <a:pPr marL="285750" indent="-285750" fontAlgn="base">
              <a:buFont typeface="Arial" pitchFamily="34" charset="0"/>
              <a:buChar char="•"/>
            </a:pPr>
            <a:r>
              <a:rPr lang="en-IN" dirty="0" err="1"/>
              <a:t>Salesforce</a:t>
            </a:r>
            <a:endParaRPr lang="en-IN" u="sng" dirty="0">
              <a:solidFill>
                <a:schemeClr val="tx1"/>
              </a:solidFill>
            </a:endParaRPr>
          </a:p>
          <a:p>
            <a:pPr marL="285750" indent="-285750" fontAlgn="base">
              <a:buFont typeface="Arial" pitchFamily="34" charset="0"/>
              <a:buChar char="•"/>
            </a:pPr>
            <a:endParaRPr lang="en-IN" dirty="0"/>
          </a:p>
          <a:p>
            <a:pPr marL="285750" indent="-285750" fontAlgn="base">
              <a:buFont typeface="Arial" pitchFamily="34" charset="0"/>
              <a:buChar char="•"/>
            </a:pPr>
            <a:r>
              <a:rPr lang="en-IN" dirty="0"/>
              <a:t>SAP</a:t>
            </a:r>
          </a:p>
          <a:p>
            <a:pPr fontAlgn="base"/>
            <a:endParaRPr lang="en-IN" dirty="0"/>
          </a:p>
          <a:p>
            <a:pPr marL="285750" indent="-285750" fontAlgn="base">
              <a:buFont typeface="Arial" pitchFamily="34" charset="0"/>
              <a:buChar char="•"/>
            </a:pPr>
            <a:r>
              <a:rPr lang="en-IN" dirty="0"/>
              <a:t>Verizon Cloud</a:t>
            </a:r>
          </a:p>
          <a:p>
            <a:pPr fontAlgn="base"/>
            <a:endParaRPr lang="en-IN" dirty="0"/>
          </a:p>
          <a:p>
            <a:pPr fontAlgn="base"/>
            <a:endParaRPr lang="en-IN" dirty="0"/>
          </a:p>
          <a:p>
            <a:pPr marL="285750" indent="-285750" fontAlgn="base">
              <a:buFont typeface="Arial" pitchFamily="34" charset="0"/>
              <a:buChar char="•"/>
            </a:pPr>
            <a:r>
              <a:rPr lang="en-IN" dirty="0" err="1"/>
              <a:t>Dropbox</a:t>
            </a:r>
            <a:endParaRPr lang="en-IN" dirty="0"/>
          </a:p>
        </p:txBody>
      </p:sp>
      <p:pic>
        <p:nvPicPr>
          <p:cNvPr id="9" name="Picture 2">
            <a:extLst>
              <a:ext uri="{FF2B5EF4-FFF2-40B4-BE49-F238E27FC236}">
                <a16:creationId xmlns:a16="http://schemas.microsoft.com/office/drawing/2014/main" id="{D597F59E-2225-20BB-4321-FCDC34892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2490656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924800" cy="464820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en-US" sz="1800" dirty="0">
              <a:latin typeface="Times New Roman" pitchFamily="18" charset="0"/>
              <a:cs typeface="Times New Roman" pitchFamily="18" charset="0"/>
            </a:endParaRPr>
          </a:p>
          <a:p>
            <a:pPr>
              <a:defRPr/>
            </a:pPr>
            <a:r>
              <a:rPr lang="en-US" sz="1800" dirty="0"/>
              <a:t>Gmail, provided by companies like Google</a:t>
            </a:r>
          </a:p>
          <a:p>
            <a:pPr marL="0" indent="0">
              <a:buNone/>
              <a:defRPr/>
            </a:pPr>
            <a:endParaRPr lang="en-US" sz="1800" dirty="0"/>
          </a:p>
          <a:p>
            <a:pPr>
              <a:defRPr/>
            </a:pPr>
            <a:endParaRPr lang="en-US" sz="1800" dirty="0"/>
          </a:p>
          <a:p>
            <a:pPr>
              <a:defRPr/>
            </a:pPr>
            <a:r>
              <a:rPr lang="en-US" sz="1800" dirty="0"/>
              <a:t>cloud storage, provided by companies like Dropbox</a:t>
            </a:r>
          </a:p>
          <a:p>
            <a:pPr marL="0" indent="0">
              <a:buNone/>
              <a:defRPr/>
            </a:pPr>
            <a:endParaRPr lang="en-US" sz="1800" dirty="0"/>
          </a:p>
          <a:p>
            <a:pPr marL="0" indent="0">
              <a:buNone/>
              <a:defRPr/>
            </a:pPr>
            <a:endParaRPr lang="en-US" sz="1800" dirty="0"/>
          </a:p>
          <a:p>
            <a:pPr>
              <a:defRPr/>
            </a:pPr>
            <a:r>
              <a:rPr lang="en-US" sz="1800" dirty="0"/>
              <a:t>streaming music, provided by companies like Spotify.</a:t>
            </a:r>
          </a:p>
          <a:p>
            <a:pPr marL="0" indent="0">
              <a:buNone/>
              <a:defRPr/>
            </a:pPr>
            <a:endParaRPr lang="en-US" sz="1800" dirty="0"/>
          </a:p>
          <a:p>
            <a:pPr>
              <a:defRPr/>
            </a:pPr>
            <a:endParaRPr lang="en-US" sz="1800" dirty="0"/>
          </a:p>
          <a:p>
            <a:pPr>
              <a:defRPr/>
            </a:pPr>
            <a:r>
              <a:rPr lang="en-US" sz="1800" dirty="0"/>
              <a:t> These services, applications and files are stored in the cloud and can be accessed by users via any device.</a:t>
            </a:r>
            <a:endParaRPr lang="en-IN" sz="1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A4B4434E-3A0E-44B6-9413-5B68DF3B7184}"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Common Cloud Services company</a:t>
            </a:r>
          </a:p>
        </p:txBody>
      </p:sp>
      <p:pic>
        <p:nvPicPr>
          <p:cNvPr id="9" name="Picture 2">
            <a:extLst>
              <a:ext uri="{FF2B5EF4-FFF2-40B4-BE49-F238E27FC236}">
                <a16:creationId xmlns:a16="http://schemas.microsoft.com/office/drawing/2014/main" id="{BD72764E-8524-AA7E-0B24-39B6C8C8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85710063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924800" cy="464820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en-US" sz="1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9062C80E-B3BF-4E30-AB49-0BE41FCB7CAE}"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Cloud providers and services</a:t>
            </a:r>
          </a:p>
        </p:txBody>
      </p:sp>
      <p:graphicFrame>
        <p:nvGraphicFramePr>
          <p:cNvPr id="2" name="Table 1"/>
          <p:cNvGraphicFramePr>
            <a:graphicFrameLocks noGrp="1"/>
          </p:cNvGraphicFramePr>
          <p:nvPr>
            <p:extLst>
              <p:ext uri="{D42A27DB-BD31-4B8C-83A1-F6EECF244321}">
                <p14:modId xmlns:p14="http://schemas.microsoft.com/office/powerpoint/2010/main" val="3681450452"/>
              </p:ext>
            </p:extLst>
          </p:nvPr>
        </p:nvGraphicFramePr>
        <p:xfrm>
          <a:off x="685800" y="1828800"/>
          <a:ext cx="7696200" cy="4017082"/>
        </p:xfrm>
        <a:graphic>
          <a:graphicData uri="http://schemas.openxmlformats.org/drawingml/2006/table">
            <a:tbl>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32278">
                <a:tc>
                  <a:txBody>
                    <a:bodyPr/>
                    <a:lstStyle/>
                    <a:p>
                      <a:pPr algn="ctr" rtl="0" fontAlgn="ctr"/>
                      <a:r>
                        <a:rPr lang="en-IN" sz="1800" b="1" dirty="0">
                          <a:effectLst/>
                          <a:latin typeface="Times New Roman" pitchFamily="18" charset="0"/>
                          <a:cs typeface="Times New Roman" pitchFamily="18" charset="0"/>
                        </a:rPr>
                        <a:t> AWS</a:t>
                      </a:r>
                      <a:endParaRPr lang="en-IN" sz="1800" dirty="0">
                        <a:effectLst/>
                        <a:latin typeface="Times New Roman" pitchFamily="18" charset="0"/>
                        <a:cs typeface="Times New Roman" pitchFamily="18" charset="0"/>
                      </a:endParaRPr>
                    </a:p>
                  </a:txBody>
                  <a:tcPr marL="15239" marR="15239" marT="15239" marB="15239" anchor="ctr">
                    <a:lnL>
                      <a:noFill/>
                    </a:lnL>
                    <a:lnR>
                      <a:noFill/>
                    </a:lnR>
                    <a:lnT>
                      <a:noFill/>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Amazon EC2</a:t>
                      </a:r>
                    </a:p>
                  </a:txBody>
                  <a:tcPr marL="15239" marR="15239" marT="15239" marB="15239" anchor="ctr">
                    <a:lnL>
                      <a:noFill/>
                    </a:lnL>
                    <a:lnR>
                      <a:noFill/>
                    </a:lnR>
                    <a:lnT>
                      <a:noFill/>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Amazon Web Services</a:t>
                      </a:r>
                    </a:p>
                  </a:txBody>
                  <a:tcPr marL="15239" marR="15239" marT="15239" marB="15239" anchor="ctr">
                    <a:lnL>
                      <a:noFill/>
                    </a:lnL>
                    <a:lnR>
                      <a:noFill/>
                    </a:lnR>
                    <a:lnT>
                      <a:noFill/>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a:effectLst/>
                          <a:latin typeface="Times New Roman" pitchFamily="18" charset="0"/>
                          <a:cs typeface="Times New Roman" pitchFamily="18" charset="0"/>
                        </a:rPr>
                        <a:t>  Amazon Web Services</a:t>
                      </a:r>
                    </a:p>
                  </a:txBody>
                  <a:tcPr marL="15239" marR="15239" marT="15239" marB="15239" anchor="ctr">
                    <a:lnL>
                      <a:noFill/>
                    </a:lnL>
                    <a:lnR>
                      <a:noFill/>
                    </a:lnR>
                    <a:lnT>
                      <a:noFill/>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728384">
                <a:tc>
                  <a:txBody>
                    <a:bodyPr/>
                    <a:lstStyle/>
                    <a:p>
                      <a:pPr algn="ctr" rtl="0" fontAlgn="ctr"/>
                      <a:r>
                        <a:rPr lang="en-IN" sz="1800" b="1">
                          <a:effectLst/>
                          <a:latin typeface="Times New Roman" pitchFamily="18" charset="0"/>
                          <a:cs typeface="Times New Roman" pitchFamily="18" charset="0"/>
                        </a:rPr>
                        <a:t>        Microsoft</a:t>
                      </a:r>
                      <a:endParaRPr lang="en-IN" sz="1800">
                        <a:effectLst/>
                        <a:latin typeface="Times New Roman" pitchFamily="18" charset="0"/>
                        <a:cs typeface="Times New Roman" pitchFamily="18" charset="0"/>
                      </a:endParaRP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dirty="0">
                          <a:effectLst/>
                          <a:latin typeface="Times New Roman" pitchFamily="18" charset="0"/>
                          <a:cs typeface="Times New Roman" pitchFamily="18" charset="0"/>
                        </a:rPr>
                        <a:t>  Microsoft Private Cloud</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dirty="0">
                          <a:effectLst/>
                          <a:latin typeface="Times New Roman" pitchFamily="18" charset="0"/>
                          <a:cs typeface="Times New Roman" pitchFamily="18" charset="0"/>
                        </a:rPr>
                        <a:t>  Microsoft Azure</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a:effectLst/>
                          <a:latin typeface="Times New Roman" pitchFamily="18" charset="0"/>
                          <a:cs typeface="Times New Roman" pitchFamily="18" charset="0"/>
                        </a:rPr>
                        <a:t>  Microsoft Office 365</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36543">
                <a:tc>
                  <a:txBody>
                    <a:bodyPr/>
                    <a:lstStyle/>
                    <a:p>
                      <a:pPr algn="ctr" rtl="0" fontAlgn="ctr"/>
                      <a:r>
                        <a:rPr lang="en-IN" sz="1800" b="1">
                          <a:effectLst/>
                          <a:latin typeface="Times New Roman" pitchFamily="18" charset="0"/>
                          <a:cs typeface="Times New Roman" pitchFamily="18" charset="0"/>
                        </a:rPr>
                        <a:t>        Google</a:t>
                      </a:r>
                      <a:endParaRPr lang="en-IN" sz="1800">
                        <a:effectLst/>
                        <a:latin typeface="Times New Roman" pitchFamily="18" charset="0"/>
                        <a:cs typeface="Times New Roman" pitchFamily="18" charset="0"/>
                      </a:endParaRP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800" dirty="0">
                          <a:effectLst/>
                          <a:latin typeface="Times New Roman" pitchFamily="18" charset="0"/>
                          <a:cs typeface="Times New Roman" pitchFamily="18" charset="0"/>
                        </a:rPr>
                        <a:t>  Google App Engine</a:t>
                      </a:r>
                      <a:br>
                        <a:rPr lang="en-US" sz="1800" dirty="0">
                          <a:effectLst/>
                          <a:latin typeface="Times New Roman" pitchFamily="18" charset="0"/>
                          <a:cs typeface="Times New Roman" pitchFamily="18" charset="0"/>
                        </a:rPr>
                      </a:br>
                      <a:r>
                        <a:rPr lang="en-US" sz="1800" dirty="0">
                          <a:effectLst/>
                          <a:latin typeface="Times New Roman" pitchFamily="18" charset="0"/>
                          <a:cs typeface="Times New Roman" pitchFamily="18" charset="0"/>
                        </a:rPr>
                        <a:t>(Python, Java and many)</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Google Applications</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784411">
                <a:tc>
                  <a:txBody>
                    <a:bodyPr/>
                    <a:lstStyle/>
                    <a:p>
                      <a:pPr algn="ctr" rtl="0" fontAlgn="ctr"/>
                      <a:r>
                        <a:rPr lang="en-IN" sz="1800" b="1">
                          <a:effectLst/>
                          <a:latin typeface="Times New Roman" pitchFamily="18" charset="0"/>
                          <a:cs typeface="Times New Roman" pitchFamily="18" charset="0"/>
                        </a:rPr>
                        <a:t>        IBM</a:t>
                      </a:r>
                      <a:endParaRPr lang="en-IN" sz="1800">
                        <a:effectLst/>
                        <a:latin typeface="Times New Roman" pitchFamily="18" charset="0"/>
                        <a:cs typeface="Times New Roman" pitchFamily="18" charset="0"/>
                      </a:endParaRP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a:effectLst/>
                          <a:latin typeface="Times New Roman" pitchFamily="18" charset="0"/>
                          <a:cs typeface="Times New Roman" pitchFamily="18" charset="0"/>
                        </a:rPr>
                        <a:t>  Smart Cloud Enterprise</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dirty="0">
                          <a:effectLst/>
                          <a:latin typeface="Times New Roman" pitchFamily="18" charset="0"/>
                          <a:cs typeface="Times New Roman" pitchFamily="18" charset="0"/>
                        </a:rPr>
                        <a:t>  Smart Cloud Application             Services</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sz="1800" dirty="0">
                          <a:effectLst/>
                          <a:latin typeface="Times New Roman" pitchFamily="18" charset="0"/>
                          <a:cs typeface="Times New Roman" pitchFamily="18" charset="0"/>
                        </a:rPr>
                        <a:t>  </a:t>
                      </a:r>
                      <a:r>
                        <a:rPr lang="en-IN" sz="1800" dirty="0" err="1">
                          <a:effectLst/>
                          <a:latin typeface="Times New Roman" pitchFamily="18" charset="0"/>
                          <a:cs typeface="Times New Roman" pitchFamily="18" charset="0"/>
                        </a:rPr>
                        <a:t>SaaS</a:t>
                      </a:r>
                      <a:r>
                        <a:rPr lang="en-IN" sz="1800" dirty="0">
                          <a:effectLst/>
                          <a:latin typeface="Times New Roman" pitchFamily="18" charset="0"/>
                          <a:cs typeface="Times New Roman" pitchFamily="18" charset="0"/>
                        </a:rPr>
                        <a:t> Products</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8384">
                <a:tc>
                  <a:txBody>
                    <a:bodyPr/>
                    <a:lstStyle/>
                    <a:p>
                      <a:pPr algn="ctr" rtl="0" fontAlgn="ctr"/>
                      <a:r>
                        <a:rPr lang="en-IN" sz="1800" b="1">
                          <a:effectLst/>
                          <a:latin typeface="Times New Roman" pitchFamily="18" charset="0"/>
                          <a:cs typeface="Times New Roman" pitchFamily="18" charset="0"/>
                        </a:rPr>
                        <a:t>        Adobe</a:t>
                      </a:r>
                      <a:endParaRPr lang="en-IN" sz="1800">
                        <a:effectLst/>
                        <a:latin typeface="Times New Roman" pitchFamily="18" charset="0"/>
                        <a:cs typeface="Times New Roman" pitchFamily="18" charset="0"/>
                      </a:endParaRP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a:effectLst/>
                          <a:latin typeface="Times New Roman" pitchFamily="18" charset="0"/>
                          <a:cs typeface="Times New Roman" pitchFamily="18" charset="0"/>
                        </a:rPr>
                        <a:t>  Adobe Creative Cloud</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IN" sz="1800" dirty="0">
                          <a:effectLst/>
                          <a:latin typeface="Times New Roman" pitchFamily="18" charset="0"/>
                          <a:cs typeface="Times New Roman" pitchFamily="18" charset="0"/>
                        </a:rPr>
                        <a:t>  Acrobat, </a:t>
                      </a:r>
                      <a:r>
                        <a:rPr lang="en-IN" sz="1800" dirty="0" err="1">
                          <a:effectLst/>
                          <a:latin typeface="Times New Roman" pitchFamily="18" charset="0"/>
                          <a:cs typeface="Times New Roman" pitchFamily="18" charset="0"/>
                        </a:rPr>
                        <a:t>Flashplayer</a:t>
                      </a:r>
                      <a:r>
                        <a:rPr lang="en-IN" sz="1800" dirty="0">
                          <a:effectLst/>
                          <a:latin typeface="Times New Roman" pitchFamily="18" charset="0"/>
                          <a:cs typeface="Times New Roman" pitchFamily="18" charset="0"/>
                        </a:rPr>
                        <a:t>, etc.</a:t>
                      </a:r>
                    </a:p>
                  </a:txBody>
                  <a:tcPr marL="15239" marR="15239" marT="15239" marB="15239"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11248174"/>
              </p:ext>
            </p:extLst>
          </p:nvPr>
        </p:nvGraphicFramePr>
        <p:xfrm>
          <a:off x="533400" y="975360"/>
          <a:ext cx="7848600" cy="380999"/>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80999">
                <a:tc>
                  <a:txBody>
                    <a:bodyPr/>
                    <a:lstStyle/>
                    <a:p>
                      <a:pPr algn="ctr" rtl="0" fontAlgn="ctr"/>
                      <a:r>
                        <a:rPr lang="en-IN" b="1" dirty="0">
                          <a:effectLst/>
                          <a:latin typeface="Times New Roman" pitchFamily="18" charset="0"/>
                          <a:cs typeface="Times New Roman" pitchFamily="18" charset="0"/>
                        </a:rPr>
                        <a:t>Name of Company</a:t>
                      </a: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b="1" dirty="0">
                          <a:effectLst/>
                          <a:latin typeface="Times New Roman" pitchFamily="18" charset="0"/>
                          <a:cs typeface="Times New Roman" pitchFamily="18" charset="0"/>
                        </a:rPr>
                        <a:t>                 </a:t>
                      </a:r>
                      <a:r>
                        <a:rPr lang="en-IN" b="1" dirty="0" err="1">
                          <a:effectLst/>
                          <a:latin typeface="Times New Roman" pitchFamily="18" charset="0"/>
                          <a:cs typeface="Times New Roman" pitchFamily="18" charset="0"/>
                        </a:rPr>
                        <a:t>IaaS</a:t>
                      </a:r>
                      <a:endParaRPr lang="en-IN" b="1" dirty="0">
                        <a:effectLst/>
                        <a:latin typeface="Times New Roman" pitchFamily="18" charset="0"/>
                        <a:cs typeface="Times New Roman" pitchFamily="18" charset="0"/>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b="1" dirty="0">
                          <a:effectLst/>
                          <a:latin typeface="Times New Roman" pitchFamily="18" charset="0"/>
                          <a:cs typeface="Times New Roman" pitchFamily="18" charset="0"/>
                        </a:rPr>
                        <a:t>                   </a:t>
                      </a:r>
                      <a:r>
                        <a:rPr lang="en-IN" b="1" dirty="0" err="1">
                          <a:effectLst/>
                          <a:latin typeface="Times New Roman" pitchFamily="18" charset="0"/>
                          <a:cs typeface="Times New Roman" pitchFamily="18" charset="0"/>
                        </a:rPr>
                        <a:t>Paas</a:t>
                      </a:r>
                      <a:endParaRPr lang="en-IN" b="1" dirty="0">
                        <a:effectLst/>
                        <a:latin typeface="Times New Roman" pitchFamily="18" charset="0"/>
                        <a:cs typeface="Times New Roman" pitchFamily="18" charset="0"/>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IN" b="1" dirty="0">
                          <a:effectLst/>
                          <a:latin typeface="Times New Roman" pitchFamily="18" charset="0"/>
                          <a:cs typeface="Times New Roman" pitchFamily="18" charset="0"/>
                        </a:rPr>
                        <a:t>                    </a:t>
                      </a:r>
                      <a:r>
                        <a:rPr lang="en-IN" b="1" dirty="0" err="1">
                          <a:effectLst/>
                          <a:latin typeface="Times New Roman" pitchFamily="18" charset="0"/>
                          <a:cs typeface="Times New Roman" pitchFamily="18" charset="0"/>
                        </a:rPr>
                        <a:t>SaaS</a:t>
                      </a:r>
                      <a:endParaRPr lang="en-IN" b="1" dirty="0">
                        <a:effectLst/>
                        <a:latin typeface="Times New Roman" pitchFamily="18" charset="0"/>
                        <a:cs typeface="Times New Roman" pitchFamily="18" charset="0"/>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pic>
        <p:nvPicPr>
          <p:cNvPr id="10" name="Picture 2">
            <a:extLst>
              <a:ext uri="{FF2B5EF4-FFF2-40B4-BE49-F238E27FC236}">
                <a16:creationId xmlns:a16="http://schemas.microsoft.com/office/drawing/2014/main" id="{B1FED633-936F-DD14-3D5F-B8C05B4BB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21344168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0253" y="0"/>
            <a:ext cx="7523747" cy="83671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t>Why cloud computing(CO1)</a:t>
            </a: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Small as well as large IT companies, follow the traditional methods to provide the IT infrastructure.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That means for any IT company, we need a Server Room that is the basic need of IT companies.</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that server room, there should be a database server, mail server, networking, firewalls, routers, modem, switches, QPS (Query Per Second means how much queries or load will be handled by the server), configurable system, high net speed, and the maintenance engineers.</a:t>
            </a:r>
          </a:p>
          <a:p>
            <a:pPr marL="0" indent="0" algn="just">
              <a:buNone/>
            </a:pPr>
            <a:endParaRPr lang="en-US" sz="20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fld id="{3FEF8305-10C9-4292-9F8F-9D9DDDF1256F}"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9" name="Picture 2">
            <a:extLst>
              <a:ext uri="{FF2B5EF4-FFF2-40B4-BE49-F238E27FC236}">
                <a16:creationId xmlns:a16="http://schemas.microsoft.com/office/drawing/2014/main" id="{8A1FC3C8-E38F-30C7-2EFB-D661A6465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8421261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9108"/>
            <a:ext cx="7162800" cy="865187"/>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t>Why cloud computing(CO1)</a:t>
            </a: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To establish such IT infrastructure, we need to spend lots of money.</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To overcome all these problems and to reduce the IT infrastructure cost</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Cloud Computing comes into existence.</a:t>
            </a:r>
          </a:p>
          <a:p>
            <a:pPr marL="0" indent="0" algn="just">
              <a:buNone/>
            </a:pPr>
            <a:endParaRPr lang="en-US" sz="20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fld id="{BC1CAC98-3536-4DEC-A169-F44B69715344}"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9" name="Picture 2">
            <a:extLst>
              <a:ext uri="{FF2B5EF4-FFF2-40B4-BE49-F238E27FC236}">
                <a16:creationId xmlns:a16="http://schemas.microsoft.com/office/drawing/2014/main" id="{B38D0DB2-1EB0-165A-F0CE-46832446C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82651"/>
          </a:xfrm>
          <a:prstGeom prst="rect">
            <a:avLst/>
          </a:prstGeom>
          <a:noFill/>
        </p:spPr>
      </p:pic>
    </p:spTree>
    <p:extLst>
      <p:ext uri="{BB962C8B-B14F-4D97-AF65-F5344CB8AC3E}">
        <p14:creationId xmlns:p14="http://schemas.microsoft.com/office/powerpoint/2010/main" val="74426566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3153"/>
            <a:ext cx="7620000" cy="84028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t>Cloud Computing Advantages(CO1)</a:t>
            </a:r>
          </a:p>
        </p:txBody>
      </p:sp>
      <p:sp>
        <p:nvSpPr>
          <p:cNvPr id="3" name="Content Placeholder 2"/>
          <p:cNvSpPr>
            <a:spLocks noGrp="1"/>
          </p:cNvSpPr>
          <p:nvPr>
            <p:ph idx="1"/>
          </p:nvPr>
        </p:nvSpPr>
        <p:spPr/>
        <p:txBody>
          <a:bodyPr>
            <a:normAutofit/>
          </a:bodyPr>
          <a:lstStyle/>
          <a:p>
            <a:r>
              <a:rPr lang="en-US" sz="2000" dirty="0"/>
              <a:t>Lower IT infrastructure and computer costs for users</a:t>
            </a:r>
          </a:p>
          <a:p>
            <a:pPr marL="0" indent="0">
              <a:buNone/>
            </a:pPr>
            <a:endParaRPr lang="en-US" sz="2000" dirty="0"/>
          </a:p>
          <a:p>
            <a:pPr marL="0" indent="0">
              <a:buNone/>
            </a:pPr>
            <a:endParaRPr lang="en-US" sz="2000" dirty="0"/>
          </a:p>
          <a:p>
            <a:r>
              <a:rPr lang="en-US" sz="2000" dirty="0"/>
              <a:t>Improved performance</a:t>
            </a:r>
          </a:p>
          <a:p>
            <a:pPr marL="0" indent="0">
              <a:buNone/>
            </a:pPr>
            <a:endParaRPr lang="en-US" sz="2000" dirty="0"/>
          </a:p>
          <a:p>
            <a:pPr marL="0" indent="0">
              <a:buNone/>
            </a:pPr>
            <a:endParaRPr lang="en-US" sz="2000" dirty="0"/>
          </a:p>
          <a:p>
            <a:r>
              <a:rPr lang="en-US" sz="2000" dirty="0"/>
              <a:t>Fewer Maintenance issues</a:t>
            </a:r>
          </a:p>
          <a:p>
            <a:pPr marL="0" indent="0">
              <a:buNone/>
            </a:pPr>
            <a:endParaRPr lang="en-US" sz="2000" dirty="0"/>
          </a:p>
          <a:p>
            <a:pPr marL="0" indent="0">
              <a:buNone/>
            </a:pPr>
            <a:endParaRPr lang="en-US" sz="2000" dirty="0"/>
          </a:p>
          <a:p>
            <a:r>
              <a:rPr lang="en-US" sz="2000" dirty="0"/>
              <a:t>Instant software updates</a:t>
            </a:r>
          </a:p>
          <a:p>
            <a:pPr marL="0" indent="0" algn="just">
              <a:buNone/>
            </a:pPr>
            <a:endParaRPr lang="en-US" sz="22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fld id="{8E378652-527E-4588-867C-92271445A55D}"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9" name="Picture 2">
            <a:extLst>
              <a:ext uri="{FF2B5EF4-FFF2-40B4-BE49-F238E27FC236}">
                <a16:creationId xmlns:a16="http://schemas.microsoft.com/office/drawing/2014/main" id="{35B2224B-9049-6BC0-F889-CC93E0E2F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16962996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7853" y="8189"/>
            <a:ext cx="7676147" cy="984667"/>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t>Cloud Computing advantages(CO1)</a:t>
            </a:r>
          </a:p>
        </p:txBody>
      </p:sp>
      <p:sp>
        <p:nvSpPr>
          <p:cNvPr id="3" name="Content Placeholder 2"/>
          <p:cNvSpPr>
            <a:spLocks noGrp="1"/>
          </p:cNvSpPr>
          <p:nvPr>
            <p:ph idx="1"/>
          </p:nvPr>
        </p:nvSpPr>
        <p:spPr/>
        <p:txBody>
          <a:bodyPr>
            <a:normAutofit/>
          </a:bodyPr>
          <a:lstStyle/>
          <a:p>
            <a:r>
              <a:rPr lang="en-US" sz="2000" dirty="0"/>
              <a:t>Improved compatibility between Operating systems</a:t>
            </a:r>
          </a:p>
          <a:p>
            <a:pPr marL="0" indent="0">
              <a:buNone/>
            </a:pPr>
            <a:endParaRPr lang="en-US" sz="2000" dirty="0"/>
          </a:p>
          <a:p>
            <a:r>
              <a:rPr lang="en-US" sz="2000" dirty="0"/>
              <a:t>Backup and recovery</a:t>
            </a:r>
          </a:p>
          <a:p>
            <a:pPr marL="0" indent="0">
              <a:buNone/>
            </a:pPr>
            <a:endParaRPr lang="en-US" sz="2000" dirty="0"/>
          </a:p>
          <a:p>
            <a:r>
              <a:rPr lang="en-US" sz="2000" dirty="0"/>
              <a:t>Performance and Scalability</a:t>
            </a:r>
          </a:p>
          <a:p>
            <a:pPr marL="0" indent="0">
              <a:buNone/>
            </a:pPr>
            <a:endParaRPr lang="en-US" sz="2000" dirty="0"/>
          </a:p>
          <a:p>
            <a:r>
              <a:rPr lang="en-US" sz="2000" dirty="0"/>
              <a:t>Increased storage capacity</a:t>
            </a:r>
          </a:p>
          <a:p>
            <a:pPr marL="0" indent="0">
              <a:buNone/>
            </a:pPr>
            <a:endParaRPr lang="en-US" sz="2000" dirty="0"/>
          </a:p>
          <a:p>
            <a:r>
              <a:rPr lang="en-US" sz="2000" dirty="0"/>
              <a:t>Increase data safety</a:t>
            </a:r>
          </a:p>
          <a:p>
            <a:pPr marL="0" indent="0" algn="just">
              <a:buNone/>
            </a:pPr>
            <a:endParaRPr lang="en-US" sz="22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fld id="{CCF4E71C-4CAB-4D55-9579-11D28120A088}"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2">
            <a:extLst>
              <a:ext uri="{FF2B5EF4-FFF2-40B4-BE49-F238E27FC236}">
                <a16:creationId xmlns:a16="http://schemas.microsoft.com/office/drawing/2014/main" id="{06B30EF4-C5DD-C6C6-A897-1247A3445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23215369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988" y="1143000"/>
            <a:ext cx="8345010" cy="5272004"/>
          </a:xfrm>
        </p:spPr>
        <p:txBody>
          <a:bodyPr>
            <a:normAutofit/>
          </a:bodyPr>
          <a:lstStyle/>
          <a:p>
            <a:pPr algn="just">
              <a:lnSpc>
                <a:spcPct val="150000"/>
              </a:lnSpc>
            </a:pPr>
            <a:r>
              <a:rPr lang="en-US" sz="1800" dirty="0">
                <a:latin typeface="Times New Roman" pitchFamily="18" charset="0"/>
                <a:cs typeface="Times New Roman" pitchFamily="18" charset="0"/>
              </a:rPr>
              <a:t>Cloud computing provides different facilities and amenities like databases, servers, storage, applications, etc., through the Internet. For example, instead of storing data in local storage on a hard drive, cloud computing helps us in storing and saving data on a remote database. Given that the device we are using has access to the internet, it will have access to the data as well.</a:t>
            </a:r>
          </a:p>
          <a:p>
            <a:pPr algn="just">
              <a:lnSpc>
                <a:spcPct val="150000"/>
              </a:lnSpc>
            </a:pPr>
            <a:r>
              <a:rPr lang="en-US" sz="1800" dirty="0">
                <a:latin typeface="Times New Roman" pitchFamily="18" charset="0"/>
                <a:cs typeface="Times New Roman" pitchFamily="18" charset="0"/>
              </a:rPr>
              <a:t>Basically, cloud computing is somewhat outsourcing computer programs. These computer programs are hosted by an external party and are located in the cloud. Because of this, the users have no worries about storage and power and can be at ease where their data is concerned. Nowadays, many people are opting for cloud computing for a variety of reasons, including increased productivity, better monetary value, time and speed efficiency, security, and performance.</a:t>
            </a:r>
          </a:p>
        </p:txBody>
      </p:sp>
      <p:sp>
        <p:nvSpPr>
          <p:cNvPr id="4" name="Date Placeholder 3"/>
          <p:cNvSpPr>
            <a:spLocks noGrp="1"/>
          </p:cNvSpPr>
          <p:nvPr>
            <p:ph type="dt" sz="half" idx="10"/>
          </p:nvPr>
        </p:nvSpPr>
        <p:spPr/>
        <p:txBody>
          <a:bodyPr/>
          <a:lstStyle/>
          <a:p>
            <a:fld id="{3861B81D-68AE-4B8C-84ED-6D8EDCDE381B}"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600200" y="0"/>
            <a:ext cx="75438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sz="2800" dirty="0"/>
              <a:t>Brief Introduction about Cloud computing</a:t>
            </a:r>
          </a:p>
        </p:txBody>
      </p:sp>
      <p:pic>
        <p:nvPicPr>
          <p:cNvPr id="9" name="Picture 14" descr="NIET">
            <a:extLst>
              <a:ext uri="{FF2B5EF4-FFF2-40B4-BE49-F238E27FC236}">
                <a16:creationId xmlns:a16="http://schemas.microsoft.com/office/drawing/2014/main" id="{E3BD7972-3D41-E325-6328-68D6E81A2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 y="8021"/>
            <a:ext cx="13874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01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8484" y="0"/>
            <a:ext cx="7435516" cy="83671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t>Cloud Computing Disadvantages(CO1)</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Network Dependency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Limited features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No longer in control</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No redundancy/bandwidth issue</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Technical Issues</a:t>
            </a:r>
          </a:p>
          <a:p>
            <a:pPr marL="0" indent="0" algn="just">
              <a:buNone/>
            </a:pPr>
            <a:endParaRPr lang="en-US" sz="22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fld id="{23B2459D-B6CD-4B0E-BED1-AFC3DB00A8CB}"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9" name="Picture 2">
            <a:extLst>
              <a:ext uri="{FF2B5EF4-FFF2-40B4-BE49-F238E27FC236}">
                <a16:creationId xmlns:a16="http://schemas.microsoft.com/office/drawing/2014/main" id="{B4449EEF-8A4B-EC6B-D03E-5D3E56955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9404371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297363"/>
          </a:xfrm>
          <a:solidFill>
            <a:schemeClr val="bg1">
              <a:lumMod val="95000"/>
            </a:schemeClr>
          </a:solidFill>
        </p:spPr>
        <p:txBody>
          <a:bodyPr>
            <a:noAutofit/>
          </a:bodyPr>
          <a:lstStyle/>
          <a:p>
            <a:r>
              <a:rPr lang="en-US" sz="2200" dirty="0">
                <a:latin typeface="Times New Roman" pitchFamily="18" charset="0"/>
                <a:cs typeface="Times New Roman" pitchFamily="18" charset="0"/>
              </a:rPr>
              <a:t>There are the following operations that we can do using cloud computing:</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Developing new applications and services</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Storage, back up, and recovery of data, Hosting blogs and websites</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Delivery of software on demand</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Analysis of data, Streaming videos and audios</a:t>
            </a:r>
          </a:p>
          <a:p>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8504135-6086-46DB-B8FD-7891E65A7556}"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560094" y="0"/>
            <a:ext cx="7543800" cy="95450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b="1"/>
            </a:lvl1pPr>
          </a:lstStyle>
          <a:p>
            <a:r>
              <a:rPr lang="en-US" b="0" dirty="0"/>
              <a:t>Operations using Cloud Computing(CO1)</a:t>
            </a:r>
          </a:p>
        </p:txBody>
      </p:sp>
      <p:pic>
        <p:nvPicPr>
          <p:cNvPr id="9" name="Picture 2">
            <a:extLst>
              <a:ext uri="{FF2B5EF4-FFF2-40B4-BE49-F238E27FC236}">
                <a16:creationId xmlns:a16="http://schemas.microsoft.com/office/drawing/2014/main" id="{04F5E1B0-BD8A-BCA2-58F1-384916C67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596063"/>
          </a:xfrm>
          <a:solidFill>
            <a:schemeClr val="bg1">
              <a:lumMod val="95000"/>
            </a:schemeClr>
          </a:solidFill>
        </p:spPr>
        <p:txBody>
          <a:bodyPr>
            <a:noAutofit/>
          </a:bodyPr>
          <a:lstStyle/>
          <a:p>
            <a:pPr marL="0" indent="0">
              <a:buNone/>
            </a:pPr>
            <a:r>
              <a:rPr lang="en-US" sz="1800" b="1" dirty="0"/>
              <a:t>The various cloud based services commonly offered are:</a:t>
            </a:r>
          </a:p>
          <a:p>
            <a:r>
              <a:rPr lang="en-US" sz="1600" dirty="0"/>
              <a:t>Web Based Cloud Computing: Companies use the functionality provided by web services and do not have to develop a full application for their needs.</a:t>
            </a:r>
          </a:p>
          <a:p>
            <a:r>
              <a:rPr lang="en-US" sz="1600" dirty="0">
                <a:hlinkClick r:id="rId3"/>
              </a:rPr>
              <a:t>Infrastructure as a Service (IaaS)</a:t>
            </a:r>
            <a:r>
              <a:rPr lang="en-US" sz="1600" dirty="0"/>
              <a:t>: Organizations make use of the unlimited storage potential of the cloud infrastructure. They can expand and shrink their storage space as needed without having to worry about dedicated servers on site.</a:t>
            </a:r>
          </a:p>
          <a:p>
            <a:r>
              <a:rPr lang="en-US" sz="1600" dirty="0"/>
              <a:t>Software as a Service (SaaS): It allows people to access the functionality of a particular software without worrying about storage or other issues.</a:t>
            </a:r>
          </a:p>
          <a:p>
            <a:r>
              <a:rPr lang="en-US" sz="1600" dirty="0">
                <a:hlinkClick r:id="rId4"/>
              </a:rPr>
              <a:t>Platform as a Service (PaaS)</a:t>
            </a:r>
            <a:r>
              <a:rPr lang="en-US" sz="1600" dirty="0"/>
              <a:t>: Companies can run their applications on the cloud service’s platform without having to worry about maintaining hard drives and servers.</a:t>
            </a:r>
          </a:p>
          <a:p>
            <a:r>
              <a:rPr lang="en-US" sz="1600" dirty="0"/>
              <a:t>Utility Services: Companies that need to store a lot of data can store all of their data remotely and can even create a virtual data center.</a:t>
            </a:r>
          </a:p>
          <a:p>
            <a:r>
              <a:rPr lang="en-US" sz="1600" dirty="0"/>
              <a:t>Managed Services: These are applications used by the cloud service providers, such as anti-spam service.</a:t>
            </a:r>
          </a:p>
          <a:p>
            <a:r>
              <a:rPr lang="en-US" sz="1600" dirty="0"/>
              <a:t>Service Commerce: It is the creation of a hub of applications that can be used by an organization's members. It provides </a:t>
            </a:r>
            <a:r>
              <a:rPr lang="en-US" sz="1600" dirty="0" err="1"/>
              <a:t>organisations</a:t>
            </a:r>
            <a:r>
              <a:rPr lang="en-US" sz="1600" dirty="0"/>
              <a:t> the applications they need along with the services they desire.</a:t>
            </a: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7BA6A9C-0FFA-4CBF-B48F-96332AED910D}"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576136" y="0"/>
            <a:ext cx="7543800" cy="94648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 Cloud Computing Services(CO1)</a:t>
            </a:r>
          </a:p>
        </p:txBody>
      </p:sp>
      <p:pic>
        <p:nvPicPr>
          <p:cNvPr id="9" name="Picture 2">
            <a:extLst>
              <a:ext uri="{FF2B5EF4-FFF2-40B4-BE49-F238E27FC236}">
                <a16:creationId xmlns:a16="http://schemas.microsoft.com/office/drawing/2014/main" id="{B9000022-8AF4-5B76-513F-BAC7FF895E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20232201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297363"/>
          </a:xfrm>
          <a:solidFill>
            <a:schemeClr val="bg1">
              <a:lumMod val="95000"/>
            </a:schemeClr>
          </a:solidFill>
        </p:spPr>
        <p:txBody>
          <a:bodyPr>
            <a:noAutofit/>
          </a:bodyPr>
          <a:lstStyle/>
          <a:p>
            <a:pPr marL="0" indent="0">
              <a:buNone/>
            </a:pPr>
            <a:endParaRPr lang="en-US" sz="2200" dirty="0">
              <a:latin typeface="Times New Roman" pitchFamily="18" charset="0"/>
              <a:cs typeface="Times New Roman" pitchFamily="18" charset="0"/>
            </a:endParaRPr>
          </a:p>
          <a:p>
            <a:r>
              <a:rPr lang="en-US" sz="2400" dirty="0"/>
              <a:t> </a:t>
            </a:r>
            <a:r>
              <a:rPr lang="en-US" sz="2000" dirty="0"/>
              <a:t>It offers the fundamental infrastructure of virtual servers, network, and data storage drives.</a:t>
            </a:r>
          </a:p>
          <a:p>
            <a:pPr marL="0" indent="0">
              <a:buNone/>
            </a:pPr>
            <a:endParaRPr lang="en-US" sz="2000" dirty="0"/>
          </a:p>
          <a:p>
            <a:r>
              <a:rPr lang="en-US" sz="2000" dirty="0"/>
              <a:t> It allows for the flexibility, reliability and scalability that many businesses seek with the cloud</a:t>
            </a:r>
          </a:p>
          <a:p>
            <a:pPr marL="0" indent="0">
              <a:buNone/>
            </a:pPr>
            <a:endParaRPr lang="en-US" sz="2000" dirty="0"/>
          </a:p>
          <a:p>
            <a:r>
              <a:rPr lang="en-US" sz="2000" dirty="0"/>
              <a:t>removes the need for hardware in the office</a:t>
            </a:r>
            <a:endParaRPr lang="en-IN" sz="2000" dirty="0"/>
          </a:p>
          <a:p>
            <a:pPr marL="0" indent="0">
              <a:buNone/>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3383135-670E-4B08-8232-14B494FFFE27}"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447800" y="0"/>
            <a:ext cx="7543800"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 Cloud Computing Services(IaaS)</a:t>
            </a:r>
          </a:p>
        </p:txBody>
      </p:sp>
      <p:pic>
        <p:nvPicPr>
          <p:cNvPr id="10" name="Picture 2">
            <a:extLst>
              <a:ext uri="{FF2B5EF4-FFF2-40B4-BE49-F238E27FC236}">
                <a16:creationId xmlns:a16="http://schemas.microsoft.com/office/drawing/2014/main" id="{530CA4AC-2FC6-052B-DD34-DAA92F6D4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990304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297363"/>
          </a:xfrm>
          <a:solidFill>
            <a:schemeClr val="bg1">
              <a:lumMod val="95000"/>
            </a:schemeClr>
          </a:solidFill>
        </p:spPr>
        <p:txBody>
          <a:bodyPr>
            <a:noAutofit/>
          </a:bodyPr>
          <a:lstStyle/>
          <a:p>
            <a:pPr marL="0" indent="0">
              <a:buNone/>
            </a:pPr>
            <a:endParaRPr lang="en-US" sz="2200" dirty="0">
              <a:latin typeface="Times New Roman" pitchFamily="18" charset="0"/>
              <a:cs typeface="Times New Roman" pitchFamily="18" charset="0"/>
            </a:endParaRPr>
          </a:p>
          <a:p>
            <a:pPr algn="just"/>
            <a:r>
              <a:rPr lang="en-US" sz="2400" dirty="0"/>
              <a:t>C</a:t>
            </a:r>
            <a:r>
              <a:rPr lang="en-US" sz="2000" dirty="0">
                <a:latin typeface="Times New Roman" pitchFamily="18" charset="0"/>
                <a:cs typeface="Times New Roman" pitchFamily="18" charset="0"/>
              </a:rPr>
              <a:t>loud computing providers deploy the infrastructure and software framework.</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Businesses can develop and run their own applications.</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Web applications can be created quickly and easily via PaaS</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PaaS solutions are scalable and ideal for business environments where multiple developers are working on a single project..</a:t>
            </a: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4CD02F4-EA3D-4355-90F4-5385AAF69439}"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447800" y="0"/>
            <a:ext cx="7543800"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 Cloud Computing Services(PaaS)</a:t>
            </a:r>
          </a:p>
        </p:txBody>
      </p:sp>
      <p:pic>
        <p:nvPicPr>
          <p:cNvPr id="9" name="Picture 2">
            <a:extLst>
              <a:ext uri="{FF2B5EF4-FFF2-40B4-BE49-F238E27FC236}">
                <a16:creationId xmlns:a16="http://schemas.microsoft.com/office/drawing/2014/main" id="{A04DDB36-3851-B53E-C81A-5DF85FA39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238878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4297363"/>
          </a:xfrm>
          <a:solidFill>
            <a:schemeClr val="bg1">
              <a:lumMod val="95000"/>
            </a:schemeClr>
          </a:solidFill>
        </p:spPr>
        <p:txBody>
          <a:bodyPr>
            <a:noAutofit/>
          </a:bodyPr>
          <a:lstStyle/>
          <a:p>
            <a:pPr marL="0" indent="0">
              <a:buNone/>
            </a:pPr>
            <a:endParaRPr lang="en-US" sz="2200" dirty="0">
              <a:latin typeface="Times New Roman" pitchFamily="18" charset="0"/>
              <a:cs typeface="Times New Roman" pitchFamily="18" charset="0"/>
            </a:endParaRPr>
          </a:p>
          <a:p>
            <a:pPr algn="just"/>
            <a:r>
              <a:rPr lang="en-US" sz="2000" dirty="0"/>
              <a:t>This cloud computing solution involves the deployment of software over the internet to various businesses.</a:t>
            </a:r>
          </a:p>
          <a:p>
            <a:pPr marL="0" indent="0" algn="just">
              <a:buNone/>
            </a:pPr>
            <a:endParaRPr lang="en-US" sz="2000" dirty="0"/>
          </a:p>
          <a:p>
            <a:pPr algn="just"/>
            <a:r>
              <a:rPr lang="en-US" sz="2000" dirty="0"/>
              <a:t>  pay via subscription or a pay-per-use model.</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36DD6DF-6D03-4596-BE01-D23853C7015E}"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447800" y="0"/>
            <a:ext cx="75438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 Cloud Computing Services(SaaS)</a:t>
            </a:r>
          </a:p>
        </p:txBody>
      </p:sp>
      <p:sp>
        <p:nvSpPr>
          <p:cNvPr id="9" name="AutoShape 2" descr="Different Types Of Cloud Services Available In The Market – Nu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2">
            <a:extLst>
              <a:ext uri="{FF2B5EF4-FFF2-40B4-BE49-F238E27FC236}">
                <a16:creationId xmlns:a16="http://schemas.microsoft.com/office/drawing/2014/main" id="{F40432A7-FAFB-DCF6-CDD0-40A8D1EA7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472673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F05D2D-90D0-4C30-B662-3335F85D7172}"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576136" y="0"/>
            <a:ext cx="7543800" cy="108284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Features/Characteristics of cloud computing</a:t>
            </a:r>
          </a:p>
        </p:txBody>
      </p:sp>
      <p:sp>
        <p:nvSpPr>
          <p:cNvPr id="9" name="AutoShape 2" descr="Different Types Of Cloud Services Available In The Market – Nu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2">
            <a:extLst>
              <a:ext uri="{FF2B5EF4-FFF2-40B4-BE49-F238E27FC236}">
                <a16:creationId xmlns:a16="http://schemas.microsoft.com/office/drawing/2014/main" id="{315E00E5-4AC8-AFF4-B1D9-E14DA828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pic>
        <p:nvPicPr>
          <p:cNvPr id="2052" name="Picture 4" descr="Features of Cloud Computing">
            <a:extLst>
              <a:ext uri="{FF2B5EF4-FFF2-40B4-BE49-F238E27FC236}">
                <a16:creationId xmlns:a16="http://schemas.microsoft.com/office/drawing/2014/main" id="{E7CF5AD9-7899-3411-F8DF-83E74A186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53" y="1580148"/>
            <a:ext cx="8101263" cy="433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1836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9EB17CA-C104-3C4A-80AC-02A72BFE89ED}"/>
              </a:ext>
            </a:extLst>
          </p:cNvPr>
          <p:cNvSpPr txBox="1">
            <a:spLocks noGrp="1"/>
          </p:cNvSpPr>
          <p:nvPr>
            <p:ph type="title"/>
          </p:nvPr>
        </p:nvSpPr>
        <p:spPr>
          <a:xfrm>
            <a:off x="1499936" y="0"/>
            <a:ext cx="7644063"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Features/Characteristics of cloud computing</a:t>
            </a:r>
          </a:p>
        </p:txBody>
      </p:sp>
      <p:sp>
        <p:nvSpPr>
          <p:cNvPr id="3" name="Content Placeholder 2">
            <a:extLst>
              <a:ext uri="{FF2B5EF4-FFF2-40B4-BE49-F238E27FC236}">
                <a16:creationId xmlns:a16="http://schemas.microsoft.com/office/drawing/2014/main" id="{7D8D5329-A9E4-9F27-338D-17428C449764}"/>
              </a:ext>
            </a:extLst>
          </p:cNvPr>
          <p:cNvSpPr>
            <a:spLocks noGrp="1"/>
          </p:cNvSpPr>
          <p:nvPr>
            <p:ph idx="1"/>
          </p:nvPr>
        </p:nvSpPr>
        <p:spPr/>
        <p:txBody>
          <a:bodyPr>
            <a:normAutofit fontScale="85000" lnSpcReduction="20000"/>
          </a:bodyPr>
          <a:lstStyle/>
          <a:p>
            <a:pPr algn="just"/>
            <a:r>
              <a:rPr lang="en-US" sz="1600" b="0" i="0" dirty="0">
                <a:solidFill>
                  <a:srgbClr val="610B4B"/>
                </a:solidFill>
                <a:effectLst/>
                <a:latin typeface="Calibri (Body)"/>
              </a:rPr>
              <a:t>1. Resources Pooling</a:t>
            </a:r>
          </a:p>
          <a:p>
            <a:pPr marL="0" indent="0" algn="just">
              <a:buNone/>
            </a:pPr>
            <a:r>
              <a:rPr lang="en-US" sz="1600" b="0" i="0" dirty="0">
                <a:solidFill>
                  <a:srgbClr val="333333"/>
                </a:solidFill>
                <a:effectLst/>
                <a:latin typeface="Calibri (Body)"/>
              </a:rPr>
              <a:t>	Resource pooling is one of the essential features of cloud computing. Resource pooling means that 	a cloud service provider can share resources among multiple clients, each providing a different set 	of services according to their needs</a:t>
            </a:r>
          </a:p>
          <a:p>
            <a:pPr algn="just"/>
            <a:r>
              <a:rPr lang="en-US" sz="1600" b="0" i="0" dirty="0">
                <a:solidFill>
                  <a:srgbClr val="610B4B"/>
                </a:solidFill>
                <a:effectLst/>
                <a:latin typeface="Calibri (Body)"/>
              </a:rPr>
              <a:t>2. On-Demand Self-Service</a:t>
            </a:r>
          </a:p>
          <a:p>
            <a:pPr marL="0" indent="0" algn="just">
              <a:buNone/>
            </a:pPr>
            <a:r>
              <a:rPr lang="en-US" sz="1600" b="0" i="0" dirty="0">
                <a:solidFill>
                  <a:srgbClr val="333333"/>
                </a:solidFill>
                <a:effectLst/>
                <a:latin typeface="Calibri (Body)"/>
              </a:rPr>
              <a:t>	It is one of the important and essential features of cloud computing. This enables the client to 	continuously monitor server uptime, capabilities and allocated network storage. </a:t>
            </a:r>
          </a:p>
          <a:p>
            <a:pPr algn="just"/>
            <a:r>
              <a:rPr lang="en-US" sz="1600" b="0" i="0" dirty="0">
                <a:solidFill>
                  <a:srgbClr val="610B4B"/>
                </a:solidFill>
                <a:effectLst/>
                <a:latin typeface="Calibri (Body)"/>
              </a:rPr>
              <a:t>3. Easy Maintenance</a:t>
            </a:r>
          </a:p>
          <a:p>
            <a:pPr marL="0" indent="0" algn="just">
              <a:buNone/>
            </a:pPr>
            <a:r>
              <a:rPr lang="en-US" sz="1600" b="0" i="0" dirty="0">
                <a:solidFill>
                  <a:srgbClr val="333333"/>
                </a:solidFill>
                <a:effectLst/>
                <a:latin typeface="Calibri (Body)"/>
              </a:rPr>
              <a:t>	This is one of the best cloud features. Servers are easily maintained, and downtime is minimal or 	sometimes zero. Cloud computing powered resources often undergo several updates to optimize 	their capabilities and potential. Updates are more viable with devices and perform faster than 	previous versions.</a:t>
            </a:r>
          </a:p>
          <a:p>
            <a:pPr algn="just"/>
            <a:r>
              <a:rPr lang="en-US" sz="1600" b="0" i="0" dirty="0">
                <a:solidFill>
                  <a:srgbClr val="610B4B"/>
                </a:solidFill>
                <a:effectLst/>
                <a:latin typeface="Calibri (Body)"/>
              </a:rPr>
              <a:t>4. Scalability And Rapid Elasticity</a:t>
            </a:r>
          </a:p>
          <a:p>
            <a:pPr marL="0" indent="0" algn="just">
              <a:buNone/>
            </a:pPr>
            <a:r>
              <a:rPr lang="en-US" sz="1600" b="0" i="0" dirty="0">
                <a:solidFill>
                  <a:srgbClr val="333333"/>
                </a:solidFill>
                <a:effectLst/>
                <a:latin typeface="Calibri (Body)"/>
              </a:rPr>
              <a:t>	A key feature and advantage of cloud computing is its rapid scalability. This cloud feature enables 	cost-effective handling of workloads that require a large number of servers but only for a short 	period. Many customers have workloads that can be run very cost-effectively due to the rapid 	scalability of cloud computing.</a:t>
            </a:r>
          </a:p>
          <a:p>
            <a:pPr algn="just"/>
            <a:r>
              <a:rPr lang="en-US" sz="1600" b="0" i="0" dirty="0">
                <a:solidFill>
                  <a:srgbClr val="610B4B"/>
                </a:solidFill>
                <a:effectLst/>
                <a:latin typeface="Calibri (Body)"/>
              </a:rPr>
              <a:t>5. Economical</a:t>
            </a:r>
          </a:p>
          <a:p>
            <a:pPr marL="0" indent="0" algn="just">
              <a:buNone/>
            </a:pPr>
            <a:r>
              <a:rPr lang="en-US" sz="1600" b="0" i="0" dirty="0">
                <a:solidFill>
                  <a:srgbClr val="333333"/>
                </a:solidFill>
                <a:effectLst/>
                <a:latin typeface="Calibri (Body)"/>
              </a:rPr>
              <a:t>	This cloud feature helps in reducing the IT expenditure of the organizations. In cloud computing, 	clients need to pay the administration for the space used by them. There is no cover-up or 	additional charges that need to be paid. Administration is economical, and more often than not, 	some space is allocated for free.</a:t>
            </a:r>
          </a:p>
          <a:p>
            <a:pPr marL="0" indent="0" algn="just">
              <a:buNone/>
            </a:pPr>
            <a:endParaRPr lang="en-IN" sz="1600" dirty="0"/>
          </a:p>
        </p:txBody>
      </p:sp>
      <p:sp>
        <p:nvSpPr>
          <p:cNvPr id="4" name="Date Placeholder 3">
            <a:extLst>
              <a:ext uri="{FF2B5EF4-FFF2-40B4-BE49-F238E27FC236}">
                <a16:creationId xmlns:a16="http://schemas.microsoft.com/office/drawing/2014/main" id="{C9006CA7-CFFA-32CF-F478-133567637FFD}"/>
              </a:ext>
            </a:extLst>
          </p:cNvPr>
          <p:cNvSpPr>
            <a:spLocks noGrp="1"/>
          </p:cNvSpPr>
          <p:nvPr>
            <p:ph type="dt" sz="half" idx="10"/>
          </p:nvPr>
        </p:nvSpPr>
        <p:spPr/>
        <p:txBody>
          <a:bodyPr/>
          <a:lstStyle/>
          <a:p>
            <a:fld id="{FF5F2081-A24B-4C77-8E23-3831A9B43153}" type="datetime1">
              <a:rPr lang="en-US" smtClean="0"/>
              <a:t>8/26/2022</a:t>
            </a:fld>
            <a:endParaRPr lang="en-US"/>
          </a:p>
        </p:txBody>
      </p:sp>
      <p:sp>
        <p:nvSpPr>
          <p:cNvPr id="5" name="Footer Placeholder 4">
            <a:extLst>
              <a:ext uri="{FF2B5EF4-FFF2-40B4-BE49-F238E27FC236}">
                <a16:creationId xmlns:a16="http://schemas.microsoft.com/office/drawing/2014/main" id="{01D40BC3-F5FD-5C36-6CC8-1C3EABA88F41}"/>
              </a:ext>
            </a:extLst>
          </p:cNvPr>
          <p:cNvSpPr>
            <a:spLocks noGrp="1"/>
          </p:cNvSpPr>
          <p:nvPr>
            <p:ph type="ftr" sz="quarter" idx="11"/>
          </p:nvPr>
        </p:nvSpPr>
        <p:spPr/>
        <p:txBody>
          <a:bodyPr/>
          <a:lstStyle/>
          <a:p>
            <a:r>
              <a:rPr lang="fi-FI" dirty="0"/>
              <a:t>Vaibhav Bhatnagar           KCS- 713                 Unit-1</a:t>
            </a:r>
            <a:endParaRPr lang="en-US" dirty="0"/>
          </a:p>
        </p:txBody>
      </p:sp>
      <p:sp>
        <p:nvSpPr>
          <p:cNvPr id="6" name="Slide Number Placeholder 5">
            <a:extLst>
              <a:ext uri="{FF2B5EF4-FFF2-40B4-BE49-F238E27FC236}">
                <a16:creationId xmlns:a16="http://schemas.microsoft.com/office/drawing/2014/main" id="{403D4759-FB5F-9BE8-BA66-0CF0A5D8591F}"/>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2">
            <a:extLst>
              <a:ext uri="{FF2B5EF4-FFF2-40B4-BE49-F238E27FC236}">
                <a16:creationId xmlns:a16="http://schemas.microsoft.com/office/drawing/2014/main" id="{964D31F7-A838-5DA1-CA9B-28BCC61B6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93149048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9EB17CA-C104-3C4A-80AC-02A72BFE89ED}"/>
              </a:ext>
            </a:extLst>
          </p:cNvPr>
          <p:cNvSpPr txBox="1">
            <a:spLocks noGrp="1"/>
          </p:cNvSpPr>
          <p:nvPr>
            <p:ph type="title"/>
          </p:nvPr>
        </p:nvSpPr>
        <p:spPr>
          <a:xfrm>
            <a:off x="1499936" y="0"/>
            <a:ext cx="7644063"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Features/Characteristics of cloud computing</a:t>
            </a:r>
          </a:p>
        </p:txBody>
      </p:sp>
      <p:sp>
        <p:nvSpPr>
          <p:cNvPr id="3" name="Content Placeholder 2">
            <a:extLst>
              <a:ext uri="{FF2B5EF4-FFF2-40B4-BE49-F238E27FC236}">
                <a16:creationId xmlns:a16="http://schemas.microsoft.com/office/drawing/2014/main" id="{7D8D5329-A9E4-9F27-338D-17428C449764}"/>
              </a:ext>
            </a:extLst>
          </p:cNvPr>
          <p:cNvSpPr>
            <a:spLocks noGrp="1"/>
          </p:cNvSpPr>
          <p:nvPr>
            <p:ph idx="1"/>
          </p:nvPr>
        </p:nvSpPr>
        <p:spPr/>
        <p:txBody>
          <a:bodyPr>
            <a:normAutofit fontScale="85000" lnSpcReduction="20000"/>
          </a:bodyPr>
          <a:lstStyle/>
          <a:p>
            <a:pPr algn="just"/>
            <a:r>
              <a:rPr lang="en-US" sz="1600" b="0" i="0" dirty="0">
                <a:solidFill>
                  <a:srgbClr val="610B4B"/>
                </a:solidFill>
                <a:effectLst/>
                <a:latin typeface="Calibri (Body)"/>
              </a:rPr>
              <a:t>6. Measured And Reporting Service</a:t>
            </a:r>
          </a:p>
          <a:p>
            <a:pPr marL="0" indent="0" algn="just">
              <a:buNone/>
            </a:pPr>
            <a:r>
              <a:rPr lang="en-US" sz="1600" b="0" i="0" dirty="0">
                <a:solidFill>
                  <a:srgbClr val="333333"/>
                </a:solidFill>
                <a:effectLst/>
                <a:latin typeface="Calibri (Body)"/>
              </a:rPr>
              <a:t>	Reporting Services is one of the many cloud features that make it the best choice for organizations. 	The measurement and reporting service is helpful for both cloud providers and their customers. </a:t>
            </a:r>
          </a:p>
          <a:p>
            <a:pPr algn="just"/>
            <a:r>
              <a:rPr lang="en-US" sz="1600" b="0" i="0" dirty="0">
                <a:solidFill>
                  <a:srgbClr val="610B4B"/>
                </a:solidFill>
                <a:effectLst/>
                <a:latin typeface="Calibri (Body)"/>
              </a:rPr>
              <a:t>7. Security</a:t>
            </a:r>
          </a:p>
          <a:p>
            <a:pPr marL="0" indent="0" algn="just">
              <a:buNone/>
            </a:pPr>
            <a:r>
              <a:rPr lang="en-US" sz="1600" b="0" i="0" dirty="0">
                <a:solidFill>
                  <a:srgbClr val="333333"/>
                </a:solidFill>
                <a:effectLst/>
                <a:latin typeface="Calibri (Body)"/>
              </a:rPr>
              <a:t>	Data security is one of the best features of cloud computing. Cloud services make a copy of the 	stored data to prevent any kind of data loss. If one server loses data by any chance, the copied 	version is restored from the other server. </a:t>
            </a:r>
          </a:p>
          <a:p>
            <a:pPr algn="just"/>
            <a:r>
              <a:rPr lang="en-US" sz="1600" b="0" i="0" dirty="0">
                <a:solidFill>
                  <a:srgbClr val="610B4B"/>
                </a:solidFill>
                <a:effectLst/>
                <a:latin typeface="Calibri (Body)"/>
              </a:rPr>
              <a:t>8. Automation</a:t>
            </a:r>
          </a:p>
          <a:p>
            <a:pPr marL="0" indent="0" algn="just">
              <a:buNone/>
            </a:pPr>
            <a:r>
              <a:rPr lang="en-US" sz="1600" b="0" i="0" dirty="0">
                <a:solidFill>
                  <a:srgbClr val="333333"/>
                </a:solidFill>
                <a:effectLst/>
                <a:latin typeface="Calibri (Body)"/>
              </a:rPr>
              <a:t>	Automation is an essential feature of cloud computing. The ability of cloud computing to 	automatically install, configure and maintain a cloud service is known as automation in cloud 	computing. In simple words, it is the process of making the most of the technology and minimizing 	the manual effort. However, achieving automation in a cloud ecosystem is not that easy. </a:t>
            </a:r>
          </a:p>
          <a:p>
            <a:pPr algn="just"/>
            <a:r>
              <a:rPr lang="en-US" sz="1600" b="0" i="0" dirty="0">
                <a:solidFill>
                  <a:srgbClr val="610B4B"/>
                </a:solidFill>
                <a:effectLst/>
                <a:latin typeface="Calibri (Body)"/>
              </a:rPr>
              <a:t>9. Resilience</a:t>
            </a:r>
          </a:p>
          <a:p>
            <a:pPr marL="0" indent="0" algn="just">
              <a:buNone/>
            </a:pPr>
            <a:r>
              <a:rPr lang="en-US" sz="1600" b="0" i="0" dirty="0">
                <a:solidFill>
                  <a:srgbClr val="333333"/>
                </a:solidFill>
                <a:effectLst/>
                <a:latin typeface="Calibri (Body)"/>
              </a:rPr>
              <a:t>	Resilience in cloud computing means the ability of a service to quickly recover from any disruption. 	The resilience of a cloud is measured by how fast its servers, databases and network systems 	restart and recover from any loss or damage. Availability is another key feature of cloud 	computing. Since cloud services can be accessed remotely, there are no geographic restrictions or 	limits on the use of cloud resources.</a:t>
            </a:r>
          </a:p>
          <a:p>
            <a:pPr algn="just"/>
            <a:r>
              <a:rPr lang="en-US" sz="1600" b="0" i="0" dirty="0">
                <a:solidFill>
                  <a:srgbClr val="610B4B"/>
                </a:solidFill>
                <a:effectLst/>
                <a:latin typeface="Calibri (Body)"/>
              </a:rPr>
              <a:t>10. Large Network Access</a:t>
            </a:r>
          </a:p>
          <a:p>
            <a:pPr marL="0" indent="0" algn="just">
              <a:buNone/>
            </a:pPr>
            <a:r>
              <a:rPr lang="en-US" sz="1600" b="0" i="0" dirty="0">
                <a:solidFill>
                  <a:srgbClr val="333333"/>
                </a:solidFill>
                <a:effectLst/>
                <a:latin typeface="Calibri (Body)"/>
              </a:rPr>
              <a:t>	A big part of the cloud's characteristics is its ubiquity. The client can access cloud data or transfer 	data to the cloud from any location with a device and internet connection. These capabilities are 	available everywhere in the organization and are achieved with the help of internet. </a:t>
            </a:r>
            <a:endParaRPr lang="en-IN" sz="1600" dirty="0">
              <a:latin typeface="Calibri (Body)"/>
            </a:endParaRPr>
          </a:p>
        </p:txBody>
      </p:sp>
      <p:sp>
        <p:nvSpPr>
          <p:cNvPr id="4" name="Date Placeholder 3">
            <a:extLst>
              <a:ext uri="{FF2B5EF4-FFF2-40B4-BE49-F238E27FC236}">
                <a16:creationId xmlns:a16="http://schemas.microsoft.com/office/drawing/2014/main" id="{C9006CA7-CFFA-32CF-F478-133567637FFD}"/>
              </a:ext>
            </a:extLst>
          </p:cNvPr>
          <p:cNvSpPr>
            <a:spLocks noGrp="1"/>
          </p:cNvSpPr>
          <p:nvPr>
            <p:ph type="dt" sz="half" idx="10"/>
          </p:nvPr>
        </p:nvSpPr>
        <p:spPr/>
        <p:txBody>
          <a:bodyPr/>
          <a:lstStyle/>
          <a:p>
            <a:fld id="{FF5F2081-A24B-4C77-8E23-3831A9B43153}" type="datetime1">
              <a:rPr lang="en-US" smtClean="0"/>
              <a:t>8/26/2022</a:t>
            </a:fld>
            <a:endParaRPr lang="en-US"/>
          </a:p>
        </p:txBody>
      </p:sp>
      <p:sp>
        <p:nvSpPr>
          <p:cNvPr id="5" name="Footer Placeholder 4">
            <a:extLst>
              <a:ext uri="{FF2B5EF4-FFF2-40B4-BE49-F238E27FC236}">
                <a16:creationId xmlns:a16="http://schemas.microsoft.com/office/drawing/2014/main" id="{01D40BC3-F5FD-5C36-6CC8-1C3EABA88F41}"/>
              </a:ext>
            </a:extLst>
          </p:cNvPr>
          <p:cNvSpPr>
            <a:spLocks noGrp="1"/>
          </p:cNvSpPr>
          <p:nvPr>
            <p:ph type="ftr" sz="quarter" idx="11"/>
          </p:nvPr>
        </p:nvSpPr>
        <p:spPr/>
        <p:txBody>
          <a:bodyPr/>
          <a:lstStyle/>
          <a:p>
            <a:r>
              <a:rPr lang="fi-FI" dirty="0"/>
              <a:t>Vaibhav Bhatnagar           KCS- 713                 Unit-1</a:t>
            </a:r>
            <a:endParaRPr lang="en-US" dirty="0"/>
          </a:p>
        </p:txBody>
      </p:sp>
      <p:sp>
        <p:nvSpPr>
          <p:cNvPr id="6" name="Slide Number Placeholder 5">
            <a:extLst>
              <a:ext uri="{FF2B5EF4-FFF2-40B4-BE49-F238E27FC236}">
                <a16:creationId xmlns:a16="http://schemas.microsoft.com/office/drawing/2014/main" id="{403D4759-FB5F-9BE8-BA66-0CF0A5D8591F}"/>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a:extLst>
              <a:ext uri="{FF2B5EF4-FFF2-40B4-BE49-F238E27FC236}">
                <a16:creationId xmlns:a16="http://schemas.microsoft.com/office/drawing/2014/main" id="{964D31F7-A838-5DA1-CA9B-28BCC61B6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72185132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PUBLIC CLOUD : The Public Cloud allows systems and services to be easily accessible to the general public. Public cloud may be less secure because of its openness, e.g., e-mail. </a:t>
            </a:r>
          </a:p>
          <a:p>
            <a:pPr marL="0" indent="0" algn="just">
              <a:buNone/>
            </a:pPr>
            <a:endParaRPr lang="en-US" sz="2000" dirty="0"/>
          </a:p>
          <a:p>
            <a:pPr algn="just"/>
            <a:r>
              <a:rPr lang="en-US" sz="2000" dirty="0"/>
              <a:t>PRIVATE CLOUD : The Private Cloud allows systems and services to be accessible within an organization. It offers increased security because of its private nature. </a:t>
            </a:r>
            <a:endParaRPr lang="en-IN" sz="2000" dirty="0"/>
          </a:p>
        </p:txBody>
      </p:sp>
      <p:sp>
        <p:nvSpPr>
          <p:cNvPr id="4" name="Date Placeholder 3"/>
          <p:cNvSpPr>
            <a:spLocks noGrp="1"/>
          </p:cNvSpPr>
          <p:nvPr>
            <p:ph type="dt" sz="half" idx="10"/>
          </p:nvPr>
        </p:nvSpPr>
        <p:spPr/>
        <p:txBody>
          <a:bodyPr/>
          <a:lstStyle/>
          <a:p>
            <a:fld id="{C95FD3C1-3708-4605-B3A7-FA7E890D6B58}"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447800" y="0"/>
            <a:ext cx="7696200" cy="8181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b="1"/>
            </a:lvl1pPr>
          </a:lstStyle>
          <a:p>
            <a:r>
              <a:rPr lang="en-US" b="0" dirty="0"/>
              <a:t>Types of cloud computing</a:t>
            </a:r>
          </a:p>
        </p:txBody>
      </p:sp>
      <p:sp>
        <p:nvSpPr>
          <p:cNvPr id="9" name="AutoShape 2" descr="Different Types Of Cloud Services Available In The Market – Nu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2">
            <a:extLst>
              <a:ext uri="{FF2B5EF4-FFF2-40B4-BE49-F238E27FC236}">
                <a16:creationId xmlns:a16="http://schemas.microsoft.com/office/drawing/2014/main" id="{AF1F0840-BD5C-C8BC-53FA-61478341B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38468314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988" y="1704512"/>
            <a:ext cx="8345010" cy="4710491"/>
          </a:xfrm>
        </p:spPr>
        <p:txBody>
          <a:bodyPr>
            <a:normAutofit/>
          </a:bodyPr>
          <a:lstStyle/>
          <a:p>
            <a:pPr algn="just">
              <a:lnSpc>
                <a:spcPct val="150000"/>
              </a:lnSpc>
            </a:pPr>
            <a:r>
              <a:rPr lang="en-US" sz="2000" dirty="0">
                <a:latin typeface="Times New Roman" pitchFamily="18" charset="0"/>
                <a:cs typeface="Times New Roman" pitchFamily="18" charset="0"/>
                <a:hlinkClick r:id="rId2"/>
              </a:rPr>
              <a:t>Introduction to Cloud | Cloud Computing Tutorial for Beginners – YouTube</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hlinkClick r:id="rId3"/>
              </a:rPr>
              <a:t>Introduction to Cloud Computing </a:t>
            </a:r>
            <a:r>
              <a:rPr lang="en-US" sz="2000" dirty="0" err="1">
                <a:latin typeface="Times New Roman" pitchFamily="18" charset="0"/>
                <a:cs typeface="Times New Roman" pitchFamily="18" charset="0"/>
                <a:hlinkClick r:id="rId3"/>
              </a:rPr>
              <a:t>ll</a:t>
            </a:r>
            <a:r>
              <a:rPr lang="en-US" sz="2000" dirty="0">
                <a:latin typeface="Times New Roman" pitchFamily="18" charset="0"/>
                <a:cs typeface="Times New Roman" pitchFamily="18" charset="0"/>
                <a:hlinkClick r:id="rId3"/>
              </a:rPr>
              <a:t> Cloud Computing Course ... - YouTube</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hlinkClick r:id="rId4"/>
              </a:rPr>
              <a:t>Cloud Computing - Introduction – YouTube</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hlinkClick r:id="rId5"/>
              </a:rPr>
              <a:t>Introduction to Cloud Computing - YouTube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61B81D-68AE-4B8C-84ED-6D8EDCDE381B}"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600200" y="0"/>
            <a:ext cx="75438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sz="2800" dirty="0"/>
              <a:t>Contd…</a:t>
            </a:r>
          </a:p>
        </p:txBody>
      </p:sp>
      <p:pic>
        <p:nvPicPr>
          <p:cNvPr id="9" name="Picture 14" descr="NIET">
            <a:extLst>
              <a:ext uri="{FF2B5EF4-FFF2-40B4-BE49-F238E27FC236}">
                <a16:creationId xmlns:a16="http://schemas.microsoft.com/office/drawing/2014/main" id="{E3BD7972-3D41-E325-6328-68D6E81A29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8" y="8021"/>
            <a:ext cx="13874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72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COMMUNITY CLOUD : The Community Cloud allows systems and services to be accessible by group of organizations.</a:t>
            </a:r>
          </a:p>
          <a:p>
            <a:pPr algn="just"/>
            <a:endParaRPr lang="en-US" sz="2000" dirty="0"/>
          </a:p>
          <a:p>
            <a:pPr marL="0" indent="0" algn="just">
              <a:buNone/>
            </a:pPr>
            <a:endParaRPr lang="en-US" sz="2000" dirty="0"/>
          </a:p>
          <a:p>
            <a:pPr algn="just"/>
            <a:r>
              <a:rPr lang="en-US" sz="2000" dirty="0"/>
              <a:t> HYBRID CLOUD : The Hybrid Cloud is mixture of public and private cloud. </a:t>
            </a:r>
          </a:p>
          <a:p>
            <a:pPr algn="just"/>
            <a:endParaRPr lang="en-US" sz="2000" dirty="0"/>
          </a:p>
          <a:p>
            <a:pPr algn="just"/>
            <a:endParaRPr lang="en-US" sz="2000" dirty="0"/>
          </a:p>
          <a:p>
            <a:pPr algn="just"/>
            <a:endParaRPr lang="en-US" sz="2000" dirty="0"/>
          </a:p>
          <a:p>
            <a:pPr algn="just"/>
            <a:r>
              <a:rPr lang="en-US" sz="2000" dirty="0"/>
              <a:t>However, the critical activities are performed using private cloud while the non-critical activities are performed using public cloud.</a:t>
            </a:r>
            <a:endParaRPr lang="en-IN" sz="2000" dirty="0"/>
          </a:p>
        </p:txBody>
      </p:sp>
      <p:sp>
        <p:nvSpPr>
          <p:cNvPr id="4" name="Date Placeholder 3"/>
          <p:cNvSpPr>
            <a:spLocks noGrp="1"/>
          </p:cNvSpPr>
          <p:nvPr>
            <p:ph type="dt" sz="half" idx="10"/>
          </p:nvPr>
        </p:nvSpPr>
        <p:spPr/>
        <p:txBody>
          <a:bodyPr/>
          <a:lstStyle/>
          <a:p>
            <a:fld id="{1B05A664-3974-4507-B4CB-A2378A1CDE39}"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447800" y="0"/>
            <a:ext cx="7696200"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b="1"/>
            </a:lvl1pPr>
          </a:lstStyle>
          <a:p>
            <a:r>
              <a:rPr lang="en-US" b="0" dirty="0"/>
              <a:t>Types of cloud computing</a:t>
            </a:r>
          </a:p>
        </p:txBody>
      </p:sp>
      <p:sp>
        <p:nvSpPr>
          <p:cNvPr id="9" name="AutoShape 2" descr="Different Types Of Cloud Services Available In The Market – Nu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2">
            <a:extLst>
              <a:ext uri="{FF2B5EF4-FFF2-40B4-BE49-F238E27FC236}">
                <a16:creationId xmlns:a16="http://schemas.microsoft.com/office/drawing/2014/main" id="{CB7F8F6C-D226-5009-D3A3-A711CAD95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70050131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89232" cy="4525963"/>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latin typeface="Times New Roman" pitchFamily="18" charset="0"/>
                <a:cs typeface="Times New Roman" pitchFamily="18" charset="0"/>
              </a:rPr>
              <a:t>Before emerging the cloud computing, there was various  computing technique.</a:t>
            </a:r>
          </a:p>
          <a:p>
            <a:pPr marL="0" indent="0">
              <a:buNone/>
            </a:pPr>
            <a:endParaRPr lang="en-US" sz="2200"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   Desktop computing </a:t>
            </a:r>
          </a:p>
          <a:p>
            <a:r>
              <a:rPr lang="en-US" sz="2200" dirty="0">
                <a:latin typeface="Times New Roman" pitchFamily="18" charset="0"/>
                <a:cs typeface="Times New Roman" pitchFamily="18" charset="0"/>
              </a:rPr>
              <a:t>a personal computer small enough to fit conveniently in an </a:t>
            </a:r>
          </a:p>
          <a:p>
            <a:pPr marL="0" indent="0">
              <a:buNone/>
            </a:pPr>
            <a:r>
              <a:rPr lang="en-US" sz="2200" dirty="0">
                <a:latin typeface="Times New Roman" pitchFamily="18" charset="0"/>
                <a:cs typeface="Times New Roman" pitchFamily="18" charset="0"/>
              </a:rPr>
              <a:t>     individual workspace</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personal computer       a small digital computer based on a microprocessor and designed to be used by    one person at a time</a:t>
            </a:r>
          </a:p>
          <a:p>
            <a:pPr marL="0" indent="0">
              <a:buNone/>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8767BF-5B7E-4871-9E2F-EB59DE179F96}"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Evolution of cloud computing (CO1..)</a:t>
            </a:r>
          </a:p>
        </p:txBody>
      </p:sp>
      <p:pic>
        <p:nvPicPr>
          <p:cNvPr id="9" name="Picture 2">
            <a:extLst>
              <a:ext uri="{FF2B5EF4-FFF2-40B4-BE49-F238E27FC236}">
                <a16:creationId xmlns:a16="http://schemas.microsoft.com/office/drawing/2014/main" id="{B7D52181-114C-FFB1-E7C2-E6152C536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2968" y="0"/>
            <a:ext cx="7251032" cy="83671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client/server computing (co1)</a:t>
            </a:r>
            <a:endParaRPr lang="en-IN" sz="3200" dirty="0">
              <a:solidFill>
                <a:schemeClr val="dk1"/>
              </a:solidFill>
              <a:latin typeface="+mn-lt"/>
              <a:ea typeface="+mn-ea"/>
              <a:cs typeface="+mn-cs"/>
            </a:endParaRPr>
          </a:p>
        </p:txBody>
      </p:sp>
      <p:sp>
        <p:nvSpPr>
          <p:cNvPr id="3" name="Content Placeholder 2"/>
          <p:cNvSpPr>
            <a:spLocks noGrp="1"/>
          </p:cNvSpPr>
          <p:nvPr>
            <p:ph idx="1"/>
          </p:nvPr>
        </p:nvSpPr>
        <p:spPr>
          <a:xfrm>
            <a:off x="457199" y="1600200"/>
            <a:ext cx="8301789" cy="4525963"/>
          </a:xfrm>
        </p:spPr>
        <p:txBody>
          <a:bodyPr>
            <a:normAutofit/>
          </a:bodyPr>
          <a:lstStyle/>
          <a:p>
            <a:pPr algn="just"/>
            <a:r>
              <a:rPr lang="en-US" sz="2200" dirty="0">
                <a:latin typeface="Times New Roman" pitchFamily="18" charset="0"/>
                <a:cs typeface="Times New Roman" pitchFamily="18" charset="0"/>
              </a:rPr>
              <a:t>In client/server computing, a server takes requests from client computers and shares its resources, applications and/or data with one or more client computers on the network, </a:t>
            </a:r>
          </a:p>
          <a:p>
            <a:pPr marL="0" indent="0"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 client is a computing device that initiates contact with a server in order to make use of a shareable resource. </a:t>
            </a:r>
            <a:r>
              <a:rPr lang="en-US" sz="2200" b="1" dirty="0">
                <a:latin typeface="Times New Roman" pitchFamily="18" charset="0"/>
                <a:cs typeface="Times New Roman" pitchFamily="18" charset="0"/>
              </a:rPr>
              <a:t>OR</a:t>
            </a:r>
          </a:p>
          <a:p>
            <a:pPr marL="0" indent="0" algn="just">
              <a:buNone/>
            </a:pPr>
            <a:endParaRPr lang="en-US" sz="2200" b="1"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which is basically a centralized storage in which all the software applications, all  the data and all the controls are resided on the server side. Example banking</a:t>
            </a:r>
            <a:endParaRPr lang="en-IN"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349BD96-7CF1-4F6A-B2D1-3783BB8FB062}"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9" name="Picture 2">
            <a:extLst>
              <a:ext uri="{FF2B5EF4-FFF2-40B4-BE49-F238E27FC236}">
                <a16:creationId xmlns:a16="http://schemas.microsoft.com/office/drawing/2014/main" id="{F8F30E39-1AC8-FABD-7FAD-70C3D3BC4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31241225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0884" y="0"/>
            <a:ext cx="7283116" cy="91281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Cluster computing</a:t>
            </a:r>
            <a:endParaRPr lang="en-IN" sz="3200" dirty="0">
              <a:solidFill>
                <a:schemeClr val="dk1"/>
              </a:solidFill>
              <a:latin typeface="+mn-lt"/>
              <a:ea typeface="+mn-ea"/>
              <a:cs typeface="+mn-cs"/>
            </a:endParaRPr>
          </a:p>
        </p:txBody>
      </p:sp>
      <p:sp>
        <p:nvSpPr>
          <p:cNvPr id="3" name="Content Placeholder 2"/>
          <p:cNvSpPr>
            <a:spLocks noGrp="1"/>
          </p:cNvSpPr>
          <p:nvPr>
            <p:ph idx="1"/>
          </p:nvPr>
        </p:nvSpPr>
        <p:spPr>
          <a:xfrm>
            <a:off x="457199" y="1600200"/>
            <a:ext cx="8325853" cy="4525963"/>
          </a:xfrm>
        </p:spPr>
        <p:txBody>
          <a:bodyPr>
            <a:normAutofit/>
          </a:bodyPr>
          <a:lstStyle/>
          <a:p>
            <a:pPr algn="just"/>
            <a:r>
              <a:rPr lang="en-US" sz="2400" dirty="0"/>
              <a:t> </a:t>
            </a:r>
            <a:r>
              <a:rPr lang="en-US" sz="2000" dirty="0"/>
              <a:t>Sharing the computation tasks among multiple computers and those computers or machines form the cluster.</a:t>
            </a:r>
          </a:p>
          <a:p>
            <a:pPr marL="0" indent="0" algn="just">
              <a:buNone/>
            </a:pPr>
            <a:endParaRPr lang="en-US" sz="2000" dirty="0"/>
          </a:p>
          <a:p>
            <a:pPr algn="just"/>
            <a:r>
              <a:rPr lang="en-US" sz="2000" dirty="0"/>
              <a:t>It works on the distributed system with the networks</a:t>
            </a:r>
            <a:r>
              <a:rPr lang="en-US" sz="2400" dirty="0"/>
              <a:t>. </a:t>
            </a:r>
            <a:endParaRPr lang="en-IN"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2AA550-A44D-4AB9-8B77-4041301A66CF}"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9" name="Picture 2">
            <a:extLst>
              <a:ext uri="{FF2B5EF4-FFF2-40B4-BE49-F238E27FC236}">
                <a16:creationId xmlns:a16="http://schemas.microsoft.com/office/drawing/2014/main" id="{D1578E07-9A9A-AFF9-4262-2F2A6855C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63642465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6611" y="0"/>
            <a:ext cx="7387389" cy="88265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Cluster computing</a:t>
            </a:r>
            <a:endParaRPr lang="en-IN" sz="3200" dirty="0">
              <a:solidFill>
                <a:schemeClr val="dk1"/>
              </a:solidFill>
              <a:latin typeface="+mn-lt"/>
              <a:ea typeface="+mn-ea"/>
              <a:cs typeface="+mn-cs"/>
            </a:endParaRPr>
          </a:p>
        </p:txBody>
      </p:sp>
      <p:sp>
        <p:nvSpPr>
          <p:cNvPr id="3" name="Content Placeholder 2"/>
          <p:cNvSpPr>
            <a:spLocks noGrp="1"/>
          </p:cNvSpPr>
          <p:nvPr>
            <p:ph idx="1"/>
          </p:nvPr>
        </p:nvSpPr>
        <p:spPr>
          <a:xfrm>
            <a:off x="457199" y="1600200"/>
            <a:ext cx="8301789" cy="4525963"/>
          </a:xfrm>
        </p:spPr>
        <p:txBody>
          <a:bodyPr>
            <a:normAutofit/>
          </a:bodyPr>
          <a:lstStyle/>
          <a:p>
            <a:pPr algn="just"/>
            <a:r>
              <a:rPr lang="en-US" sz="2400" dirty="0"/>
              <a:t> </a:t>
            </a:r>
            <a:r>
              <a:rPr lang="en-US" sz="2000" dirty="0"/>
              <a:t>Several types of cluster computing are used based upon the business implementations, performance optimization and the architectural preference such as load balancing clusters, high availability (HA) clusters, high performance (HP) clusters. </a:t>
            </a:r>
          </a:p>
          <a:p>
            <a:pPr algn="just"/>
            <a:endParaRPr lang="en-US" sz="2000" dirty="0"/>
          </a:p>
          <a:p>
            <a:pPr algn="just"/>
            <a:r>
              <a:rPr lang="en-US" sz="2000" dirty="0"/>
              <a:t>Some of the advantages are processing speed, cost efficiency, scalability, high availability of resources.</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AAA51C3-6D14-4988-B58A-C1D22A576E04}"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9" name="Picture 2">
            <a:extLst>
              <a:ext uri="{FF2B5EF4-FFF2-40B4-BE49-F238E27FC236}">
                <a16:creationId xmlns:a16="http://schemas.microsoft.com/office/drawing/2014/main" id="{1C456521-96B1-FE5B-123E-F0D993895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85823533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3705" y="-1421"/>
            <a:ext cx="6970295" cy="83813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Grid  computing</a:t>
            </a:r>
            <a:endParaRPr lang="en-IN" sz="3200" dirty="0">
              <a:solidFill>
                <a:schemeClr val="dk1"/>
              </a:solidFill>
              <a:latin typeface="+mn-lt"/>
              <a:ea typeface="+mn-ea"/>
              <a:cs typeface="+mn-cs"/>
            </a:endParaRPr>
          </a:p>
        </p:txBody>
      </p:sp>
      <p:sp>
        <p:nvSpPr>
          <p:cNvPr id="3" name="Content Placeholder 2"/>
          <p:cNvSpPr>
            <a:spLocks noGrp="1"/>
          </p:cNvSpPr>
          <p:nvPr>
            <p:ph idx="1"/>
          </p:nvPr>
        </p:nvSpPr>
        <p:spPr>
          <a:xfrm>
            <a:off x="457200" y="1600200"/>
            <a:ext cx="8486274" cy="4648200"/>
          </a:xfrm>
        </p:spPr>
        <p:txBody>
          <a:bodyPr>
            <a:normAutofit/>
          </a:bodyPr>
          <a:lstStyle/>
          <a:p>
            <a:pPr algn="just"/>
            <a:r>
              <a:rPr lang="en-US" sz="2000" dirty="0"/>
              <a:t>Grid computing is the use of widely distributed computer resources to reach a common goal.</a:t>
            </a:r>
          </a:p>
          <a:p>
            <a:pPr marL="0" indent="0" algn="just">
              <a:buNone/>
            </a:pPr>
            <a:endParaRPr lang="en-US" sz="2000" dirty="0"/>
          </a:p>
          <a:p>
            <a:pPr algn="just"/>
            <a:r>
              <a:rPr lang="en-US" sz="2000" dirty="0"/>
              <a:t>Grid computing is distinguished from conventional high-performance computing systems such as cluster computing</a:t>
            </a:r>
          </a:p>
          <a:p>
            <a:pPr marL="0" indent="0" algn="just">
              <a:buNone/>
            </a:pPr>
            <a:endParaRPr lang="en-US" sz="2000" dirty="0"/>
          </a:p>
          <a:p>
            <a:pPr algn="just"/>
            <a:r>
              <a:rPr lang="en-US" sz="2000" dirty="0"/>
              <a:t> Grid computers have each node set to perform a different task/application. Grid computers also tend to be more heterogeneous and geographically dispersed</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FE8D5E4-56C4-4219-8376-0D4DA873BFC0}"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9" name="Picture 2">
            <a:extLst>
              <a:ext uri="{FF2B5EF4-FFF2-40B4-BE49-F238E27FC236}">
                <a16:creationId xmlns:a16="http://schemas.microsoft.com/office/drawing/2014/main" id="{333A7F50-4B67-14B6-2DF8-29BB6F09E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40988163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6979" y="17004"/>
            <a:ext cx="7239000" cy="92852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Grid  computing</a:t>
            </a:r>
            <a:endParaRPr lang="en-IN" sz="3200" dirty="0">
              <a:solidFill>
                <a:schemeClr val="dk1"/>
              </a:solidFill>
              <a:latin typeface="+mn-lt"/>
              <a:ea typeface="+mn-ea"/>
              <a:cs typeface="+mn-cs"/>
            </a:endParaRPr>
          </a:p>
        </p:txBody>
      </p:sp>
      <p:sp>
        <p:nvSpPr>
          <p:cNvPr id="3" name="Content Placeholder 2"/>
          <p:cNvSpPr>
            <a:spLocks noGrp="1"/>
          </p:cNvSpPr>
          <p:nvPr>
            <p:ph idx="1"/>
          </p:nvPr>
        </p:nvSpPr>
        <p:spPr>
          <a:xfrm>
            <a:off x="545433" y="1381243"/>
            <a:ext cx="6240378" cy="4648200"/>
          </a:xfrm>
        </p:spPr>
        <p:txBody>
          <a:bodyPr>
            <a:normAutofit/>
          </a:bodyPr>
          <a:lstStyle/>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Heterogeneous server</a:t>
            </a:r>
          </a:p>
          <a:p>
            <a:pPr algn="just"/>
            <a:r>
              <a:rPr lang="en-IN" sz="2000" dirty="0">
                <a:latin typeface="Times New Roman" pitchFamily="18" charset="0"/>
                <a:cs typeface="Times New Roman" pitchFamily="18" charset="0"/>
              </a:rPr>
              <a:t>Different operating system</a:t>
            </a:r>
          </a:p>
          <a:p>
            <a:pPr algn="just"/>
            <a:r>
              <a:rPr lang="en-IN" sz="2000" dirty="0">
                <a:latin typeface="Times New Roman" pitchFamily="18" charset="0"/>
                <a:cs typeface="Times New Roman" pitchFamily="18" charset="0"/>
              </a:rPr>
              <a:t>Different applications server</a:t>
            </a:r>
          </a:p>
          <a:p>
            <a:pPr algn="just"/>
            <a:r>
              <a:rPr lang="en-IN" sz="2000" dirty="0">
                <a:latin typeface="Times New Roman" pitchFamily="18" charset="0"/>
                <a:cs typeface="Times New Roman" pitchFamily="18" charset="0"/>
              </a:rPr>
              <a:t>Database server</a:t>
            </a:r>
          </a:p>
          <a:p>
            <a:pPr algn="just"/>
            <a:r>
              <a:rPr lang="en-IN" sz="2000" dirty="0">
                <a:latin typeface="Times New Roman" pitchFamily="18" charset="0"/>
                <a:cs typeface="Times New Roman" pitchFamily="18" charset="0"/>
              </a:rPr>
              <a:t>File server</a:t>
            </a:r>
          </a:p>
          <a:p>
            <a:pPr algn="just"/>
            <a:r>
              <a:rPr lang="en-IN" sz="2000" dirty="0">
                <a:latin typeface="Times New Roman" pitchFamily="18" charset="0"/>
                <a:cs typeface="Times New Roman" pitchFamily="18" charset="0"/>
              </a:rPr>
              <a:t>Mail server</a:t>
            </a:r>
          </a:p>
          <a:p>
            <a:pPr algn="just"/>
            <a:r>
              <a:rPr lang="en-IN" sz="2000" dirty="0">
                <a:latin typeface="Times New Roman" pitchFamily="18" charset="0"/>
                <a:cs typeface="Times New Roman" pitchFamily="18" charset="0"/>
              </a:rPr>
              <a:t>Web server</a:t>
            </a:r>
          </a:p>
        </p:txBody>
      </p:sp>
      <p:sp>
        <p:nvSpPr>
          <p:cNvPr id="4" name="Date Placeholder 3"/>
          <p:cNvSpPr>
            <a:spLocks noGrp="1"/>
          </p:cNvSpPr>
          <p:nvPr>
            <p:ph type="dt" sz="half" idx="10"/>
          </p:nvPr>
        </p:nvSpPr>
        <p:spPr/>
        <p:txBody>
          <a:bodyPr/>
          <a:lstStyle/>
          <a:p>
            <a:fld id="{4D94FB54-7828-4B91-9DA5-8FD0C14EA419}"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9" name="Picture 2">
            <a:extLst>
              <a:ext uri="{FF2B5EF4-FFF2-40B4-BE49-F238E27FC236}">
                <a16:creationId xmlns:a16="http://schemas.microsoft.com/office/drawing/2014/main" id="{E2F6CCD9-17D6-0C6E-248A-30880EBC8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4056853376"/>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7239000" cy="86627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Cloud   computing</a:t>
            </a:r>
            <a:endParaRPr lang="en-IN" sz="3200" dirty="0"/>
          </a:p>
        </p:txBody>
      </p:sp>
      <p:sp>
        <p:nvSpPr>
          <p:cNvPr id="3" name="Content Placeholder 2"/>
          <p:cNvSpPr>
            <a:spLocks noGrp="1"/>
          </p:cNvSpPr>
          <p:nvPr>
            <p:ph idx="1"/>
          </p:nvPr>
        </p:nvSpPr>
        <p:spPr>
          <a:xfrm>
            <a:off x="609600" y="1387642"/>
            <a:ext cx="8253662" cy="4860758"/>
          </a:xfrm>
        </p:spPr>
        <p:txBody>
          <a:bodyPr>
            <a:normAutofit/>
          </a:bodyPr>
          <a:lstStyle/>
          <a:p>
            <a:pPr algn="just"/>
            <a:r>
              <a:rPr lang="en-US" sz="1800" dirty="0">
                <a:latin typeface="Times New Roman" pitchFamily="18" charset="0"/>
                <a:cs typeface="Times New Roman" pitchFamily="18" charset="0"/>
              </a:rPr>
              <a:t>It’s a combination </a:t>
            </a:r>
          </a:p>
          <a:p>
            <a:pPr algn="just"/>
            <a:r>
              <a:rPr lang="en-US" sz="1800" dirty="0">
                <a:latin typeface="Times New Roman" pitchFamily="18" charset="0"/>
                <a:cs typeface="Times New Roman" pitchFamily="18" charset="0"/>
              </a:rPr>
              <a:t>of cluster and grid computing.</a:t>
            </a:r>
          </a:p>
          <a:p>
            <a:pPr algn="just"/>
            <a:r>
              <a:rPr lang="en-US" sz="1800" dirty="0">
                <a:latin typeface="Times New Roman" pitchFamily="18" charset="0"/>
                <a:cs typeface="Times New Roman" pitchFamily="18" charset="0"/>
              </a:rPr>
              <a:t> grid of clusters</a:t>
            </a:r>
          </a:p>
          <a:p>
            <a:pPr algn="just"/>
            <a:r>
              <a:rPr lang="en-US" sz="1800" b="1" dirty="0">
                <a:latin typeface="Times New Roman" pitchFamily="18" charset="0"/>
                <a:cs typeface="Times New Roman" pitchFamily="18" charset="0"/>
              </a:rPr>
              <a:t>Companies</a:t>
            </a:r>
          </a:p>
          <a:p>
            <a:pPr algn="just"/>
            <a:r>
              <a:rPr lang="en-US" sz="1800" dirty="0">
                <a:latin typeface="Times New Roman" pitchFamily="18" charset="0"/>
                <a:cs typeface="Times New Roman" pitchFamily="18" charset="0"/>
              </a:rPr>
              <a:t>Toyota </a:t>
            </a:r>
          </a:p>
          <a:p>
            <a:pPr algn="just"/>
            <a:r>
              <a:rPr lang="en-US" sz="1800" dirty="0">
                <a:latin typeface="Times New Roman" pitchFamily="18" charset="0"/>
                <a:cs typeface="Times New Roman" pitchFamily="18" charset="0"/>
              </a:rPr>
              <a:t>wall mart and Tata group</a:t>
            </a:r>
          </a:p>
          <a:p>
            <a:pPr algn="just"/>
            <a:r>
              <a:rPr lang="en-US" sz="1800" dirty="0">
                <a:latin typeface="Times New Roman" pitchFamily="18" charset="0"/>
                <a:cs typeface="Times New Roman" pitchFamily="18" charset="0"/>
              </a:rPr>
              <a:t>City bank</a:t>
            </a:r>
          </a:p>
          <a:p>
            <a:pPr algn="just"/>
            <a:r>
              <a:rPr lang="en-US" sz="1800" b="1" dirty="0">
                <a:latin typeface="Times New Roman" pitchFamily="18" charset="0"/>
                <a:cs typeface="Times New Roman" pitchFamily="18" charset="0"/>
              </a:rPr>
              <a:t>Software companies-</a:t>
            </a:r>
          </a:p>
          <a:p>
            <a:pPr algn="just"/>
            <a:r>
              <a:rPr lang="en-US" sz="1800" dirty="0">
                <a:latin typeface="Times New Roman" pitchFamily="18" charset="0"/>
                <a:cs typeface="Times New Roman" pitchFamily="18" charset="0"/>
              </a:rPr>
              <a:t>SAP, oracle , Microsoft  dynamics</a:t>
            </a:r>
          </a:p>
          <a:p>
            <a:pPr marL="0" indent="0" algn="just">
              <a:buNone/>
            </a:pPr>
            <a:r>
              <a:rPr lang="en-US" sz="1800" b="1" dirty="0">
                <a:latin typeface="Times New Roman" pitchFamily="18" charset="0"/>
                <a:cs typeface="Times New Roman" pitchFamily="18" charset="0"/>
              </a:rPr>
              <a:t>Maintenance company</a:t>
            </a:r>
          </a:p>
          <a:p>
            <a:pPr marL="0" indent="0" algn="just">
              <a:buNone/>
            </a:pPr>
            <a:r>
              <a:rPr lang="en-US" sz="1600" dirty="0">
                <a:latin typeface="Times New Roman" pitchFamily="18" charset="0"/>
                <a:cs typeface="Times New Roman" pitchFamily="18" charset="0"/>
              </a:rPr>
              <a:t>IBM, Dell, HP, SUN</a:t>
            </a:r>
          </a:p>
          <a:p>
            <a:pPr algn="just"/>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57E3A55-631A-49DA-993A-39A8BE982CCC}"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9" name="Picture 2">
            <a:extLst>
              <a:ext uri="{FF2B5EF4-FFF2-40B4-BE49-F238E27FC236}">
                <a16:creationId xmlns:a16="http://schemas.microsoft.com/office/drawing/2014/main" id="{12AE7F52-59CA-6A44-37A7-41B511431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71160345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6084" y="0"/>
            <a:ext cx="7587916" cy="84028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   computing models</a:t>
            </a:r>
            <a:endParaRPr lang="en-IN" sz="32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FAC38E67-2E10-3BE9-C3DD-FC5DD2108D15}"/>
              </a:ext>
            </a:extLst>
          </p:cNvPr>
          <p:cNvSpPr>
            <a:spLocks noGrp="1"/>
          </p:cNvSpPr>
          <p:nvPr>
            <p:ph idx="1"/>
          </p:nvPr>
        </p:nvSpPr>
        <p:spPr>
          <a:xfrm>
            <a:off x="457199" y="1600201"/>
            <a:ext cx="7202906" cy="3822032"/>
          </a:xfrm>
        </p:spPr>
        <p:txBody>
          <a:bodyPr/>
          <a:lstStyle/>
          <a:p>
            <a:pPr marL="0" indent="0">
              <a:buNone/>
            </a:pPr>
            <a:r>
              <a:rPr lang="en-IN" sz="2000" b="1" i="0" dirty="0">
                <a:solidFill>
                  <a:srgbClr val="303133"/>
                </a:solidFill>
                <a:effectLst/>
                <a:latin typeface="-apple-system"/>
              </a:rPr>
              <a:t>1. IaaS (Infrastructure as a Service)</a:t>
            </a:r>
          </a:p>
          <a:p>
            <a:pPr marL="0" indent="0">
              <a:buNone/>
            </a:pPr>
            <a:r>
              <a:rPr lang="en-IN" sz="2000" b="1" dirty="0">
                <a:solidFill>
                  <a:srgbClr val="303133"/>
                </a:solidFill>
                <a:latin typeface="-apple-system"/>
              </a:rPr>
              <a:t>2. PaaS (Platform as a Service)</a:t>
            </a:r>
          </a:p>
          <a:p>
            <a:pPr marL="0" indent="0">
              <a:buNone/>
            </a:pPr>
            <a:r>
              <a:rPr lang="en-IN" sz="2000" b="1" dirty="0">
                <a:solidFill>
                  <a:srgbClr val="303133"/>
                </a:solidFill>
                <a:latin typeface="-apple-system"/>
              </a:rPr>
              <a:t>3. SaaS (Software as a Service)</a:t>
            </a:r>
          </a:p>
          <a:p>
            <a:pPr marL="0" indent="0">
              <a:buNone/>
            </a:pPr>
            <a:r>
              <a:rPr lang="en-US" sz="2000" b="1" dirty="0">
                <a:solidFill>
                  <a:srgbClr val="303133"/>
                </a:solidFill>
                <a:latin typeface="-apple-system"/>
              </a:rPr>
              <a:t>4. Cloud Computing Deployment Models</a:t>
            </a:r>
          </a:p>
          <a:p>
            <a:pPr marL="0" indent="0">
              <a:buNone/>
            </a:pPr>
            <a:r>
              <a:rPr lang="en-IN" sz="1600" b="1" dirty="0">
                <a:solidFill>
                  <a:srgbClr val="303133"/>
                </a:solidFill>
                <a:latin typeface="-apple-system"/>
              </a:rPr>
              <a:t>     </a:t>
            </a:r>
            <a:r>
              <a:rPr lang="en-US" sz="1600" b="0" i="0" dirty="0">
                <a:solidFill>
                  <a:srgbClr val="000000"/>
                </a:solidFill>
                <a:effectLst/>
                <a:latin typeface="proxima_novaregular"/>
              </a:rPr>
              <a:t>There are three </a:t>
            </a:r>
            <a:r>
              <a:rPr lang="en-US" sz="1600" b="1" i="0" dirty="0">
                <a:solidFill>
                  <a:srgbClr val="000000"/>
                </a:solidFill>
                <a:effectLst/>
                <a:latin typeface="proxima_novaregular"/>
              </a:rPr>
              <a:t>cloud computing models</a:t>
            </a:r>
            <a:r>
              <a:rPr lang="en-US" sz="1600" b="0" i="0" dirty="0">
                <a:solidFill>
                  <a:srgbClr val="000000"/>
                </a:solidFill>
                <a:effectLst/>
                <a:latin typeface="proxima_novaregular"/>
              </a:rPr>
              <a:t> used for deployment:</a:t>
            </a:r>
          </a:p>
          <a:p>
            <a:r>
              <a:rPr lang="en-IN" sz="1600" i="0" dirty="0">
                <a:solidFill>
                  <a:srgbClr val="303133"/>
                </a:solidFill>
                <a:effectLst/>
                <a:latin typeface="-apple-system"/>
              </a:rPr>
              <a:t>	Public cloud</a:t>
            </a:r>
          </a:p>
          <a:p>
            <a:r>
              <a:rPr lang="en-IN" sz="1600" i="0" dirty="0">
                <a:solidFill>
                  <a:srgbClr val="303133"/>
                </a:solidFill>
                <a:effectLst/>
                <a:latin typeface="-apple-system"/>
              </a:rPr>
              <a:t>	Private cloud</a:t>
            </a:r>
          </a:p>
          <a:p>
            <a:r>
              <a:rPr lang="en-IN" sz="1600" i="0" dirty="0">
                <a:solidFill>
                  <a:srgbClr val="303133"/>
                </a:solidFill>
                <a:effectLst/>
                <a:latin typeface="-apple-system"/>
              </a:rPr>
              <a:t>	Hybrid cloud</a:t>
            </a:r>
          </a:p>
          <a:p>
            <a:pPr marL="0" indent="0">
              <a:buNone/>
            </a:pPr>
            <a:endParaRPr lang="en-IN" sz="1600" b="1" dirty="0">
              <a:solidFill>
                <a:srgbClr val="303133"/>
              </a:solidFill>
              <a:latin typeface="-apple-system"/>
            </a:endParaRPr>
          </a:p>
          <a:p>
            <a:pPr marL="0" indent="0">
              <a:buNone/>
            </a:pPr>
            <a:endParaRPr lang="en-IN" sz="1600" b="1" dirty="0">
              <a:solidFill>
                <a:srgbClr val="303133"/>
              </a:solidFill>
              <a:latin typeface="-apple-system"/>
            </a:endParaRPr>
          </a:p>
          <a:p>
            <a:endParaRPr lang="en-IN" sz="2000" b="1" i="0" dirty="0">
              <a:solidFill>
                <a:srgbClr val="303133"/>
              </a:solidFill>
              <a:effectLst/>
              <a:latin typeface="-apple-system"/>
            </a:endParaRPr>
          </a:p>
          <a:p>
            <a:endParaRPr lang="en-IN" dirty="0"/>
          </a:p>
        </p:txBody>
      </p:sp>
      <p:sp>
        <p:nvSpPr>
          <p:cNvPr id="4" name="Date Placeholder 3"/>
          <p:cNvSpPr>
            <a:spLocks noGrp="1"/>
          </p:cNvSpPr>
          <p:nvPr>
            <p:ph type="dt" sz="half" idx="10"/>
          </p:nvPr>
        </p:nvSpPr>
        <p:spPr/>
        <p:txBody>
          <a:bodyPr/>
          <a:lstStyle/>
          <a:p>
            <a:fld id="{996FC158-74EF-4D97-AE37-3378F490E6BC}"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9" name="Picture 2">
            <a:extLst>
              <a:ext uri="{FF2B5EF4-FFF2-40B4-BE49-F238E27FC236}">
                <a16:creationId xmlns:a16="http://schemas.microsoft.com/office/drawing/2014/main" id="{039E8FD8-0068-9819-A6A0-32B2783F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830931980"/>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16042"/>
            <a:ext cx="7315200" cy="82066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Parallel computing(CO1)</a:t>
            </a:r>
          </a:p>
        </p:txBody>
      </p:sp>
      <p:sp>
        <p:nvSpPr>
          <p:cNvPr id="3" name="Content Placeholder 2"/>
          <p:cNvSpPr>
            <a:spLocks noGrp="1"/>
          </p:cNvSpPr>
          <p:nvPr>
            <p:ph sz="half" idx="1"/>
          </p:nvPr>
        </p:nvSpPr>
        <p:spPr>
          <a:xfrm>
            <a:off x="497305" y="1539875"/>
            <a:ext cx="4038600" cy="4648200"/>
          </a:xfrm>
        </p:spPr>
        <p:txBody>
          <a:bodyPr>
            <a:noAutofit/>
          </a:bodyPr>
          <a:lstStyle/>
          <a:p>
            <a:pPr algn="just"/>
            <a:r>
              <a:rPr lang="en-US" sz="2200" b="1" dirty="0">
                <a:latin typeface="Times New Roman" pitchFamily="18" charset="0"/>
                <a:cs typeface="Times New Roman" pitchFamily="18" charset="0"/>
              </a:rPr>
              <a:t>Parallel computing</a:t>
            </a:r>
            <a:r>
              <a:rPr lang="en-US" sz="2200" dirty="0">
                <a:latin typeface="Times New Roman" pitchFamily="18" charset="0"/>
                <a:cs typeface="Times New Roman" pitchFamily="18" charset="0"/>
              </a:rPr>
              <a:t> is a type of </a:t>
            </a:r>
            <a:r>
              <a:rPr lang="en-US" sz="2200" b="1" dirty="0">
                <a:latin typeface="Times New Roman" pitchFamily="18" charset="0"/>
                <a:cs typeface="Times New Roman" pitchFamily="18" charset="0"/>
              </a:rPr>
              <a:t>computation</a:t>
            </a:r>
            <a:r>
              <a:rPr lang="en-US" sz="2200" dirty="0">
                <a:latin typeface="Times New Roman" pitchFamily="18" charset="0"/>
                <a:cs typeface="Times New Roman" pitchFamily="18" charset="0"/>
              </a:rPr>
              <a:t> in which many calculations or the execution of processes are carried out simultaneously.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Large problems can often be divided into smaller ones, which can then be solved at the same time.</a:t>
            </a:r>
          </a:p>
          <a:p>
            <a:r>
              <a:rPr lang="en-US" sz="2200" dirty="0">
                <a:latin typeface="Times New Roman" pitchFamily="18" charset="0"/>
                <a:cs typeface="Times New Roman" pitchFamily="18" charset="0"/>
              </a:rPr>
              <a:t>It saves time and money as many resources working together will reduce the time.</a:t>
            </a:r>
            <a:br>
              <a:rPr lang="en-US"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40DDF2F-46F7-452B-B21B-E9F8257C8AF1}" type="datetime1">
              <a:rPr lang="en-US" smtClean="0"/>
              <a:t>8/26/2022</a:t>
            </a:fld>
            <a:endParaRPr lang="en-US"/>
          </a:p>
        </p:txBody>
      </p:sp>
      <p:sp>
        <p:nvSpPr>
          <p:cNvPr id="6" name="Footer Placeholder 5"/>
          <p:cNvSpPr>
            <a:spLocks noGrp="1"/>
          </p:cNvSpPr>
          <p:nvPr>
            <p:ph type="ftr" sz="quarter" idx="11"/>
          </p:nvPr>
        </p:nvSpPr>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pic>
        <p:nvPicPr>
          <p:cNvPr id="12" name="Content Placeholder 7">
            <a:extLst>
              <a:ext uri="{FF2B5EF4-FFF2-40B4-BE49-F238E27FC236}">
                <a16:creationId xmlns:a16="http://schemas.microsoft.com/office/drawing/2014/main" id="{4D50F5BA-C6B9-2436-0810-EFBB0E57A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60357"/>
            <a:ext cx="4038600" cy="4527718"/>
          </a:xfrm>
          <a:prstGeom prst="rect">
            <a:avLst/>
          </a:prstGeom>
        </p:spPr>
      </p:pic>
      <p:pic>
        <p:nvPicPr>
          <p:cNvPr id="13" name="Picture 2">
            <a:extLst>
              <a:ext uri="{FF2B5EF4-FFF2-40B4-BE49-F238E27FC236}">
                <a16:creationId xmlns:a16="http://schemas.microsoft.com/office/drawing/2014/main" id="{2D156480-4C43-BE12-A591-58E82B6DE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2669803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5029200"/>
          </a:xfrm>
          <a:solidFill>
            <a:schemeClr val="accent1">
              <a:lumMod val="20000"/>
              <a:lumOff val="80000"/>
            </a:schemeClr>
          </a:solidFill>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r>
              <a:rPr lang="en-US" sz="1800" dirty="0">
                <a:latin typeface="Times New Roman" pitchFamily="18" charset="0"/>
                <a:cs typeface="Times New Roman" pitchFamily="18" charset="0"/>
              </a:rPr>
              <a:t>Introduction to cloud computing</a:t>
            </a:r>
          </a:p>
          <a:p>
            <a:r>
              <a:rPr lang="en-US" sz="1800" dirty="0">
                <a:latin typeface="Times New Roman" pitchFamily="18" charset="0"/>
                <a:cs typeface="Times New Roman" pitchFamily="18" charset="0"/>
              </a:rPr>
              <a:t>Vendors cloud computing</a:t>
            </a:r>
          </a:p>
          <a:p>
            <a:r>
              <a:rPr lang="en-US" sz="1800" dirty="0">
                <a:latin typeface="Times New Roman" pitchFamily="18" charset="0"/>
                <a:cs typeface="Times New Roman" pitchFamily="18" charset="0"/>
              </a:rPr>
              <a:t>Why cloud computing</a:t>
            </a:r>
          </a:p>
          <a:p>
            <a:r>
              <a:rPr lang="en-US" sz="1800" dirty="0">
                <a:latin typeface="Times New Roman" pitchFamily="18" charset="0"/>
                <a:cs typeface="Times New Roman" pitchFamily="18" charset="0"/>
              </a:rPr>
              <a:t>Advantages and disadvantages of cloud computing</a:t>
            </a:r>
          </a:p>
          <a:p>
            <a:r>
              <a:rPr lang="en-US" sz="1800" dirty="0">
                <a:latin typeface="Times New Roman" pitchFamily="18" charset="0"/>
                <a:cs typeface="Times New Roman" pitchFamily="18" charset="0"/>
              </a:rPr>
              <a:t>Services of cloud computing.</a:t>
            </a:r>
          </a:p>
          <a:p>
            <a:r>
              <a:rPr lang="en-US" sz="1800" dirty="0">
                <a:latin typeface="Times New Roman" pitchFamily="18" charset="0"/>
                <a:cs typeface="Times New Roman" pitchFamily="18" charset="0"/>
              </a:rPr>
              <a:t>Evolution of cloud computing</a:t>
            </a:r>
          </a:p>
          <a:p>
            <a:r>
              <a:rPr lang="en-US" sz="1800" dirty="0">
                <a:latin typeface="Times New Roman" pitchFamily="18" charset="0"/>
                <a:cs typeface="Times New Roman" pitchFamily="18" charset="0"/>
              </a:rPr>
              <a:t>       Desktop computing</a:t>
            </a:r>
          </a:p>
          <a:p>
            <a:r>
              <a:rPr lang="en-US" sz="1800" dirty="0">
                <a:latin typeface="Times New Roman" pitchFamily="18" charset="0"/>
                <a:cs typeface="Times New Roman" pitchFamily="18" charset="0"/>
              </a:rPr>
              <a:t>         client server computing</a:t>
            </a:r>
          </a:p>
          <a:p>
            <a:r>
              <a:rPr lang="en-US" sz="1800" dirty="0">
                <a:latin typeface="Times New Roman" pitchFamily="18" charset="0"/>
                <a:cs typeface="Times New Roman" pitchFamily="18" charset="0"/>
              </a:rPr>
              <a:t>         cluster computing</a:t>
            </a:r>
          </a:p>
          <a:p>
            <a:r>
              <a:rPr lang="en-US" sz="1800" dirty="0">
                <a:latin typeface="Times New Roman" pitchFamily="18" charset="0"/>
                <a:cs typeface="Times New Roman" pitchFamily="18" charset="0"/>
              </a:rPr>
              <a:t>          grid computing</a:t>
            </a:r>
          </a:p>
          <a:p>
            <a:r>
              <a:rPr lang="en-US" sz="1800" dirty="0">
                <a:latin typeface="Times New Roman" pitchFamily="18" charset="0"/>
                <a:cs typeface="Times New Roman" pitchFamily="18" charset="0"/>
              </a:rPr>
              <a:t>          cloud computing</a:t>
            </a:r>
          </a:p>
          <a:p>
            <a:r>
              <a:rPr lang="en-IN" sz="1800" dirty="0">
                <a:latin typeface="Times New Roman" pitchFamily="18" charset="0"/>
                <a:cs typeface="Times New Roman" pitchFamily="18" charset="0"/>
              </a:rPr>
              <a:t>Underlying Principles of Parallel Computing</a:t>
            </a:r>
          </a:p>
          <a:p>
            <a:r>
              <a:rPr lang="en-IN" sz="1800" dirty="0">
                <a:latin typeface="Times New Roman" pitchFamily="18" charset="0"/>
                <a:cs typeface="Times New Roman" pitchFamily="18" charset="0"/>
              </a:rPr>
              <a:t>Distributed Computing </a:t>
            </a:r>
          </a:p>
          <a:p>
            <a:r>
              <a:rPr lang="en-US" sz="1800" dirty="0">
                <a:latin typeface="Times New Roman" pitchFamily="18" charset="0"/>
                <a:cs typeface="Times New Roman" pitchFamily="18" charset="0"/>
              </a:rPr>
              <a:t>Characteristics of cloud computing</a:t>
            </a:r>
          </a:p>
        </p:txBody>
      </p:sp>
      <p:sp>
        <p:nvSpPr>
          <p:cNvPr id="6" name="Date Placeholder 5"/>
          <p:cNvSpPr>
            <a:spLocks noGrp="1"/>
          </p:cNvSpPr>
          <p:nvPr>
            <p:ph type="dt" sz="half" idx="10"/>
          </p:nvPr>
        </p:nvSpPr>
        <p:spPr/>
        <p:txBody>
          <a:bodyPr/>
          <a:lstStyle/>
          <a:p>
            <a:fld id="{886591E3-A4C1-4DAC-AE3D-B25390B452A1}" type="datetime1">
              <a:rPr lang="en-US" smtClean="0"/>
              <a:t>8/26/2022</a:t>
            </a:fld>
            <a:endParaRPr lang="en-US"/>
          </a:p>
        </p:txBody>
      </p:sp>
      <p:sp>
        <p:nvSpPr>
          <p:cNvPr id="10" name="Footer Placeholder 9"/>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524000" y="0"/>
            <a:ext cx="76200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a:t>Unit Content</a:t>
            </a:r>
            <a:endParaRPr lang="en-US" dirty="0"/>
          </a:p>
        </p:txBody>
      </p:sp>
      <p:pic>
        <p:nvPicPr>
          <p:cNvPr id="11" name="Picture 2">
            <a:extLst>
              <a:ext uri="{FF2B5EF4-FFF2-40B4-BE49-F238E27FC236}">
                <a16:creationId xmlns:a16="http://schemas.microsoft.com/office/drawing/2014/main" id="{30821DD8-7122-0E20-467E-66365A2C2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2232" y="11948"/>
            <a:ext cx="7523747" cy="872373"/>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Cluster and grid computing(CO1)</a:t>
            </a:r>
          </a:p>
        </p:txBody>
      </p:sp>
      <p:sp>
        <p:nvSpPr>
          <p:cNvPr id="3" name="Text Placeholder 2"/>
          <p:cNvSpPr>
            <a:spLocks noGrp="1"/>
          </p:cNvSpPr>
          <p:nvPr>
            <p:ph type="body" idx="1"/>
          </p:nvPr>
        </p:nvSpPr>
        <p:spPr/>
        <p:style>
          <a:lnRef idx="2">
            <a:schemeClr val="accent4"/>
          </a:lnRef>
          <a:fillRef idx="1">
            <a:schemeClr val="lt1"/>
          </a:fillRef>
          <a:effectRef idx="0">
            <a:schemeClr val="accent4"/>
          </a:effectRef>
          <a:fontRef idx="minor">
            <a:schemeClr val="dk1"/>
          </a:fontRef>
        </p:style>
        <p:txBody>
          <a:bodyPr>
            <a:normAutofit/>
          </a:bodyPr>
          <a:lstStyle/>
          <a:p>
            <a:r>
              <a:rPr lang="en-IN" sz="2000" dirty="0">
                <a:latin typeface="Times New Roman" pitchFamily="18" charset="0"/>
                <a:cs typeface="Times New Roman" pitchFamily="18" charset="0"/>
              </a:rPr>
              <a:t>            </a:t>
            </a:r>
            <a:r>
              <a:rPr lang="en-IN" dirty="0">
                <a:latin typeface="Times New Roman" pitchFamily="18" charset="0"/>
                <a:cs typeface="Times New Roman" pitchFamily="18" charset="0"/>
              </a:rPr>
              <a:t>Cluster computing</a:t>
            </a:r>
          </a:p>
        </p:txBody>
      </p:sp>
      <p:sp>
        <p:nvSpPr>
          <p:cNvPr id="4" name="Content Placeholder 3"/>
          <p:cNvSpPr>
            <a:spLocks noGrp="1"/>
          </p:cNvSpPr>
          <p:nvPr>
            <p:ph sz="half" idx="2"/>
          </p:nvPr>
        </p:nvSpPr>
        <p:spPr>
          <a:solidFill>
            <a:schemeClr val="bg2"/>
          </a:solidFill>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sz="1800" dirty="0">
                <a:latin typeface="Times New Roman" pitchFamily="18" charset="0"/>
                <a:cs typeface="Times New Roman" pitchFamily="18" charset="0"/>
              </a:rPr>
              <a:t> a group of computers are linked together so that they can act like a single entity .</a:t>
            </a:r>
          </a:p>
          <a:p>
            <a:pPr marL="0" indent="0" algn="just">
              <a:buNone/>
            </a:pPr>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It is the technique of linking two or more computers into a network (LAN) or homogenous network</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take advantage of the parallel processing power of those computers. </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Cluster computing network, whole system works as a unit.</a:t>
            </a:r>
          </a:p>
        </p:txBody>
      </p:sp>
      <p:sp>
        <p:nvSpPr>
          <p:cNvPr id="5" name="Text Placeholder 4"/>
          <p:cNvSpPr>
            <a:spLocks noGrp="1"/>
          </p:cNvSpPr>
          <p:nvPr>
            <p:ph type="body" sz="quarter" idx="3"/>
          </p:nvPr>
        </p:nvSpPr>
        <p:spPr/>
        <p:style>
          <a:lnRef idx="2">
            <a:schemeClr val="accent4"/>
          </a:lnRef>
          <a:fillRef idx="1">
            <a:schemeClr val="lt1"/>
          </a:fillRef>
          <a:effectRef idx="0">
            <a:schemeClr val="accent4"/>
          </a:effectRef>
          <a:fontRef idx="minor">
            <a:schemeClr val="dk1"/>
          </a:fontRef>
        </p:style>
        <p:txBody>
          <a:bodyPr>
            <a:normAutofit/>
          </a:bodyPr>
          <a:lstStyle/>
          <a:p>
            <a:r>
              <a:rPr lang="en-IN" sz="2000" dirty="0">
                <a:latin typeface="Times New Roman" pitchFamily="18" charset="0"/>
                <a:cs typeface="Times New Roman" pitchFamily="18" charset="0"/>
              </a:rPr>
              <a:t>                   </a:t>
            </a:r>
            <a:r>
              <a:rPr lang="en-IN" dirty="0">
                <a:latin typeface="Times New Roman" pitchFamily="18" charset="0"/>
                <a:cs typeface="Times New Roman" pitchFamily="18" charset="0"/>
              </a:rPr>
              <a:t>Grid computing</a:t>
            </a:r>
          </a:p>
        </p:txBody>
      </p:sp>
      <p:sp>
        <p:nvSpPr>
          <p:cNvPr id="6" name="Content Placeholder 5"/>
          <p:cNvSpPr>
            <a:spLocks noGrp="1"/>
          </p:cNvSpPr>
          <p:nvPr>
            <p:ph sz="quarter" idx="4"/>
          </p:nvPr>
        </p:nvSpPr>
        <p:spPr>
          <a:solidFill>
            <a:schemeClr val="bg2"/>
          </a:solidFill>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1800" dirty="0">
                <a:latin typeface="Times New Roman" pitchFamily="18" charset="0"/>
                <a:cs typeface="Times New Roman" pitchFamily="18" charset="0"/>
              </a:rPr>
              <a:t>Computers of Grid Computing can be present at different locations and are usually connected by internet or a low</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Grid computer can have homogeneous or heterogeneous network. </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Grid Computing, each node is independently managing each own resources.</a:t>
            </a:r>
            <a:endParaRPr lang="en-IN" sz="18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7A84AC16-EE9B-439F-8FB7-30519A2CE45B}" type="datetime1">
              <a:rPr lang="en-US" smtClean="0"/>
              <a:t>8/26/2022</a:t>
            </a:fld>
            <a:endParaRPr lang="en-US"/>
          </a:p>
        </p:txBody>
      </p:sp>
      <p:sp>
        <p:nvSpPr>
          <p:cNvPr id="8" name="Footer Placeholder 7"/>
          <p:cNvSpPr>
            <a:spLocks noGrp="1"/>
          </p:cNvSpPr>
          <p:nvPr>
            <p:ph type="ftr" sz="quarter" idx="11"/>
          </p:nvPr>
        </p:nvSpPr>
        <p:spPr/>
        <p:txBody>
          <a:bodyPr/>
          <a:lstStyle/>
          <a:p>
            <a:r>
              <a:rPr lang="fi-FI" dirty="0"/>
              <a:t>Vaibhav Bhatnagar           KCS- 713                 Unit-1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pic>
        <p:nvPicPr>
          <p:cNvPr id="12" name="Picture 2">
            <a:extLst>
              <a:ext uri="{FF2B5EF4-FFF2-40B4-BE49-F238E27FC236}">
                <a16:creationId xmlns:a16="http://schemas.microsoft.com/office/drawing/2014/main" id="{F63C23B8-82AA-7A66-1F2D-D810BA6BA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972306919"/>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0147" y="0"/>
            <a:ext cx="7563853"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Distributed computing(CO1)</a:t>
            </a:r>
          </a:p>
        </p:txBody>
      </p:sp>
      <p:sp>
        <p:nvSpPr>
          <p:cNvPr id="3" name="Content Placeholder 2"/>
          <p:cNvSpPr>
            <a:spLocks noGrp="1"/>
          </p:cNvSpPr>
          <p:nvPr>
            <p:ph sz="half" idx="1"/>
          </p:nvPr>
        </p:nvSpPr>
        <p:spPr/>
        <p:txBody>
          <a:bodyPr>
            <a:normAutofit/>
          </a:bodyPr>
          <a:lstStyle/>
          <a:p>
            <a:pPr algn="just"/>
            <a:r>
              <a:rPr lang="en-US" sz="2000" dirty="0">
                <a:latin typeface="Times New Roman" pitchFamily="18" charset="0"/>
                <a:cs typeface="Times New Roman" pitchFamily="18" charset="0"/>
              </a:rPr>
              <a:t>A distributed computer system consists of multiple software components that are on multiple computers, but run as a single system.</a:t>
            </a:r>
          </a:p>
          <a:p>
            <a:pPr algn="just"/>
            <a:r>
              <a:rPr lang="en-US" sz="2000" dirty="0">
                <a:latin typeface="Times New Roman" pitchFamily="18" charset="0"/>
                <a:cs typeface="Times New Roman" pitchFamily="18" charset="0"/>
              </a:rPr>
              <a:t> The computers that are in a distributed system can be physically close together and connected by a local network, or they can be geographically distant and connected by a wide area network</a:t>
            </a:r>
          </a:p>
          <a:p>
            <a:pPr algn="just"/>
            <a:r>
              <a:rPr lang="en-US" sz="2000" dirty="0">
                <a:latin typeface="Times New Roman" pitchFamily="18" charset="0"/>
                <a:cs typeface="Times New Roman" pitchFamily="18" charset="0"/>
              </a:rPr>
              <a:t>Such systems are independent of the underlying software</a:t>
            </a:r>
            <a:endParaRPr lang="en-IN" sz="2000" dirty="0">
              <a:latin typeface="Times New Roman" pitchFamily="18" charset="0"/>
              <a:cs typeface="Times New Roman" pitchFamily="18" charset="0"/>
            </a:endParaRPr>
          </a:p>
        </p:txBody>
      </p:sp>
      <p:pic>
        <p:nvPicPr>
          <p:cNvPr id="15" name="Content Placeholder 7">
            <a:extLst>
              <a:ext uri="{FF2B5EF4-FFF2-40B4-BE49-F238E27FC236}">
                <a16:creationId xmlns:a16="http://schemas.microsoft.com/office/drawing/2014/main" id="{62F31EF2-BA18-4EC6-E600-01B9A2EF179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1732549"/>
            <a:ext cx="4038600" cy="4186988"/>
          </a:xfrm>
        </p:spPr>
      </p:pic>
      <p:sp>
        <p:nvSpPr>
          <p:cNvPr id="5" name="Date Placeholder 4"/>
          <p:cNvSpPr>
            <a:spLocks noGrp="1"/>
          </p:cNvSpPr>
          <p:nvPr>
            <p:ph type="dt" sz="half" idx="10"/>
          </p:nvPr>
        </p:nvSpPr>
        <p:spPr/>
        <p:txBody>
          <a:bodyPr/>
          <a:lstStyle/>
          <a:p>
            <a:fld id="{58B42EF7-0B55-4A1D-857D-4F989B6F3DAE}" type="datetime1">
              <a:rPr lang="en-US" smtClean="0"/>
              <a:t>8/26/2022</a:t>
            </a:fld>
            <a:endParaRPr lang="en-US"/>
          </a:p>
        </p:txBody>
      </p:sp>
      <p:sp>
        <p:nvSpPr>
          <p:cNvPr id="6" name="Footer Placeholder 5"/>
          <p:cNvSpPr>
            <a:spLocks noGrp="1"/>
          </p:cNvSpPr>
          <p:nvPr>
            <p:ph type="ftr" sz="quarter" idx="11"/>
          </p:nvPr>
        </p:nvSpPr>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pic>
        <p:nvPicPr>
          <p:cNvPr id="11" name="Picture 2">
            <a:extLst>
              <a:ext uri="{FF2B5EF4-FFF2-40B4-BE49-F238E27FC236}">
                <a16:creationId xmlns:a16="http://schemas.microsoft.com/office/drawing/2014/main" id="{4007BAB9-52B7-1DD7-BE27-DF34A596C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27897758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4421" y="0"/>
            <a:ext cx="7459579" cy="88039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Evolution phases</a:t>
            </a:r>
            <a:endParaRPr lang="en-IN" sz="3200" dirty="0"/>
          </a:p>
        </p:txBody>
      </p:sp>
      <p:sp>
        <p:nvSpPr>
          <p:cNvPr id="3" name="Content Placeholder 2"/>
          <p:cNvSpPr>
            <a:spLocks noGrp="1"/>
          </p:cNvSpPr>
          <p:nvPr>
            <p:ph sz="half" idx="1"/>
          </p:nvPr>
        </p:nvSpPr>
        <p:spPr>
          <a:xfrm>
            <a:off x="457200" y="1600200"/>
            <a:ext cx="8001000" cy="4525963"/>
          </a:xfrm>
        </p:spPr>
        <p:txBody>
          <a:bodyPr>
            <a:normAutofit/>
          </a:bodyPr>
          <a:lstStyle/>
          <a:p>
            <a:r>
              <a:rPr lang="en-US" sz="1800" b="1" dirty="0">
                <a:latin typeface="Times New Roman" pitchFamily="18" charset="0"/>
                <a:cs typeface="Times New Roman" pitchFamily="18" charset="0"/>
              </a:rPr>
              <a:t>The evolution of cloud computing can be bifurcated into three basic phases:</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1. The Idea Phase</a:t>
            </a:r>
            <a:r>
              <a:rPr lang="en-US" sz="1800" dirty="0">
                <a:latin typeface="Times New Roman" pitchFamily="18" charset="0"/>
                <a:cs typeface="Times New Roman" pitchFamily="18" charset="0"/>
              </a:rPr>
              <a:t>- This phase incepted in the early 1960s with the emergence of utility and grid computing and lasted till pre-internet bubble era. Joseph Carl </a:t>
            </a:r>
            <a:r>
              <a:rPr lang="en-US" sz="1800" dirty="0" err="1">
                <a:latin typeface="Times New Roman" pitchFamily="18" charset="0"/>
                <a:cs typeface="Times New Roman" pitchFamily="18" charset="0"/>
              </a:rPr>
              <a:t>Robnett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Licklider</a:t>
            </a:r>
            <a:r>
              <a:rPr lang="en-US" sz="1800" dirty="0">
                <a:latin typeface="Times New Roman" pitchFamily="18" charset="0"/>
                <a:cs typeface="Times New Roman" pitchFamily="18" charset="0"/>
              </a:rPr>
              <a:t> was the founder of cloud computing.</a:t>
            </a:r>
          </a:p>
          <a:p>
            <a:pPr marL="0" indent="0">
              <a:buNone/>
            </a:pP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2. The Pre-cloud Phase</a:t>
            </a:r>
            <a:r>
              <a:rPr lang="en-US" sz="1800" dirty="0">
                <a:latin typeface="Times New Roman" pitchFamily="18" charset="0"/>
                <a:cs typeface="Times New Roman" pitchFamily="18" charset="0"/>
              </a:rPr>
              <a:t>- The pre-cloud phase originated in 1999 and extended to 2006. In this phase the internet as the mechanism to provide Application as Service.</a:t>
            </a:r>
          </a:p>
          <a:p>
            <a:pPr marL="0" indent="0">
              <a:buNone/>
            </a:pP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3. The Cloud Phase</a:t>
            </a:r>
            <a:r>
              <a:rPr lang="en-US" sz="1800" dirty="0">
                <a:latin typeface="Times New Roman" pitchFamily="18" charset="0"/>
                <a:cs typeface="Times New Roman" pitchFamily="18" charset="0"/>
              </a:rPr>
              <a:t>- The much talked about real cloud phase started in the year 2007 when the classification of IaaS, PaaS, and </a:t>
            </a:r>
            <a:r>
              <a:rPr lang="en-US" sz="1800" dirty="0" err="1">
                <a:latin typeface="Times New Roman" pitchFamily="18" charset="0"/>
                <a:cs typeface="Times New Roman" pitchFamily="18" charset="0"/>
              </a:rPr>
              <a:t>SaaS</a:t>
            </a:r>
            <a:r>
              <a:rPr lang="en-US" sz="1800" dirty="0">
                <a:latin typeface="Times New Roman" pitchFamily="18" charset="0"/>
                <a:cs typeface="Times New Roman" pitchFamily="18" charset="0"/>
              </a:rPr>
              <a:t> got formalized. The history of cloud computing has witnessed some very interesting breakthroughs launched by some of the leading computer/web organizations of the world.</a:t>
            </a:r>
          </a:p>
          <a:p>
            <a:endParaRPr lang="en-IN" sz="18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A42E0C50-0795-49C2-AC2C-7FB451246FF5}" type="datetime1">
              <a:rPr lang="en-US" smtClean="0"/>
              <a:t>8/26/2022</a:t>
            </a:fld>
            <a:endParaRPr lang="en-US"/>
          </a:p>
        </p:txBody>
      </p:sp>
      <p:sp>
        <p:nvSpPr>
          <p:cNvPr id="6" name="Footer Placeholder 5"/>
          <p:cNvSpPr>
            <a:spLocks noGrp="1"/>
          </p:cNvSpPr>
          <p:nvPr>
            <p:ph type="ftr" sz="quarter" idx="11"/>
          </p:nvPr>
        </p:nvSpPr>
        <p:spPr/>
        <p:txBody>
          <a:bodyPr/>
          <a:lstStyle/>
          <a:p>
            <a:r>
              <a:rPr lang="fi-FI" dirty="0"/>
              <a:t>Vaibhav Bhatnagar           KCS- 713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pic>
        <p:nvPicPr>
          <p:cNvPr id="11" name="Picture 2">
            <a:extLst>
              <a:ext uri="{FF2B5EF4-FFF2-40B4-BE49-F238E27FC236}">
                <a16:creationId xmlns:a16="http://schemas.microsoft.com/office/drawing/2014/main" id="{EC3FA9D7-6539-B533-AC13-E13E33226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829240879"/>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4947" y="1"/>
            <a:ext cx="7259053"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Continue</a:t>
            </a:r>
          </a:p>
        </p:txBody>
      </p:sp>
      <p:sp>
        <p:nvSpPr>
          <p:cNvPr id="3" name="Content Placeholder 2"/>
          <p:cNvSpPr>
            <a:spLocks noGrp="1"/>
          </p:cNvSpPr>
          <p:nvPr>
            <p:ph idx="1"/>
          </p:nvPr>
        </p:nvSpPr>
        <p:spPr/>
        <p:txBody>
          <a:bodyPr>
            <a:noAutofit/>
          </a:bodyPr>
          <a:lstStyle/>
          <a:p>
            <a:r>
              <a:rPr lang="en-US" sz="2200" dirty="0">
                <a:latin typeface="Times New Roman" pitchFamily="18" charset="0"/>
                <a:cs typeface="Times New Roman" pitchFamily="18" charset="0"/>
              </a:rPr>
              <a:t>On the basis of above computing, there was emerged of cloud computing concepts that later implemented.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At around in 1961, John </a:t>
            </a:r>
            <a:r>
              <a:rPr lang="en-US" sz="2200" dirty="0" err="1">
                <a:latin typeface="Times New Roman" pitchFamily="18" charset="0"/>
                <a:cs typeface="Times New Roman" pitchFamily="18" charset="0"/>
              </a:rPr>
              <a:t>MacCharty</a:t>
            </a:r>
            <a:r>
              <a:rPr lang="en-US" sz="2200" dirty="0">
                <a:latin typeface="Times New Roman" pitchFamily="18" charset="0"/>
                <a:cs typeface="Times New Roman" pitchFamily="18" charset="0"/>
              </a:rPr>
              <a:t> suggested in a speech at MIT that computing can be sold like a utility, just like a water or electricity</a:t>
            </a:r>
          </a:p>
          <a:p>
            <a:endParaRPr lang="en-US" sz="2200" dirty="0">
              <a:latin typeface="Times New Roman" pitchFamily="18" charset="0"/>
              <a:cs typeface="Times New Roman" pitchFamily="18" charset="0"/>
            </a:endParaRPr>
          </a:p>
          <a:p>
            <a:r>
              <a:rPr lang="en-US" sz="2200" i="1" dirty="0">
                <a:latin typeface="Times New Roman" pitchFamily="18" charset="0"/>
                <a:cs typeface="Times New Roman" pitchFamily="18" charset="0"/>
              </a:rPr>
              <a:t>In 1999, </a:t>
            </a:r>
            <a:r>
              <a:rPr lang="en-US" sz="2200" b="1" dirty="0">
                <a:latin typeface="Times New Roman" pitchFamily="18" charset="0"/>
                <a:cs typeface="Times New Roman" pitchFamily="18" charset="0"/>
              </a:rPr>
              <a:t>Salesforce.com</a:t>
            </a:r>
            <a:r>
              <a:rPr lang="en-US" sz="2200" i="1" dirty="0">
                <a:latin typeface="Times New Roman" pitchFamily="18" charset="0"/>
                <a:cs typeface="Times New Roman" pitchFamily="18" charset="0"/>
              </a:rPr>
              <a:t> started delivering of applications to users using a simple website</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The applications were delivered to enterprises over the Internet, and this way the dream of computing sold as utility were true.</a:t>
            </a:r>
          </a:p>
          <a:p>
            <a:r>
              <a:rPr lang="en-US" sz="2200" i="1"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71109B-0010-4B09-A963-0E1FA1FB8167}"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9" name="Picture 2">
            <a:extLst>
              <a:ext uri="{FF2B5EF4-FFF2-40B4-BE49-F238E27FC236}">
                <a16:creationId xmlns:a16="http://schemas.microsoft.com/office/drawing/2014/main" id="{E7A7E7BD-F5C7-5BD4-B0A4-376FA2B9E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98840362"/>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8589" y="4011"/>
            <a:ext cx="7395411" cy="83418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continue</a:t>
            </a:r>
          </a:p>
        </p:txBody>
      </p:sp>
      <p:sp>
        <p:nvSpPr>
          <p:cNvPr id="3" name="Content Placeholder 2"/>
          <p:cNvSpPr>
            <a:spLocks noGrp="1"/>
          </p:cNvSpPr>
          <p:nvPr>
            <p:ph idx="1"/>
          </p:nvPr>
        </p:nvSpPr>
        <p:spPr/>
        <p:txBody>
          <a:bodyPr>
            <a:normAutofit/>
          </a:bodyPr>
          <a:lstStyle/>
          <a:p>
            <a:r>
              <a:rPr lang="en-US" sz="2200" i="1" dirty="0">
                <a:latin typeface="Times New Roman" pitchFamily="18" charset="0"/>
                <a:cs typeface="Times New Roman" pitchFamily="18" charset="0"/>
              </a:rPr>
              <a:t>In 2002, </a:t>
            </a:r>
            <a:r>
              <a:rPr lang="en-US" sz="2200" b="1" dirty="0">
                <a:latin typeface="Times New Roman" pitchFamily="18" charset="0"/>
                <a:cs typeface="Times New Roman" pitchFamily="18" charset="0"/>
              </a:rPr>
              <a:t>Amazon</a:t>
            </a:r>
            <a:r>
              <a:rPr lang="en-US" sz="2200" i="1" dirty="0">
                <a:latin typeface="Times New Roman" pitchFamily="18" charset="0"/>
                <a:cs typeface="Times New Roman" pitchFamily="18" charset="0"/>
              </a:rPr>
              <a:t> started Amazon Web Services</a:t>
            </a:r>
            <a:r>
              <a:rPr lang="en-US" sz="2200" dirty="0">
                <a:latin typeface="Times New Roman" pitchFamily="18" charset="0"/>
                <a:cs typeface="Times New Roman" pitchFamily="18" charset="0"/>
              </a:rPr>
              <a:t>, providing services like storage, computation and even human intelligence. </a:t>
            </a:r>
          </a:p>
          <a:p>
            <a:r>
              <a:rPr lang="en-US" sz="2200" dirty="0">
                <a:latin typeface="Times New Roman" pitchFamily="18" charset="0"/>
                <a:cs typeface="Times New Roman" pitchFamily="18" charset="0"/>
              </a:rPr>
              <a:t> starting with the launch of the Elastic Compute Cloud in 2006 a truly commercial service open to everybody existed.</a:t>
            </a:r>
          </a:p>
          <a:p>
            <a:endParaRPr lang="en-US" sz="2200" dirty="0">
              <a:latin typeface="Times New Roman" pitchFamily="18" charset="0"/>
              <a:cs typeface="Times New Roman" pitchFamily="18" charset="0"/>
            </a:endParaRPr>
          </a:p>
          <a:p>
            <a:r>
              <a:rPr lang="en-US" sz="2200" i="1" dirty="0">
                <a:latin typeface="Times New Roman" pitchFamily="18" charset="0"/>
                <a:cs typeface="Times New Roman" pitchFamily="18" charset="0"/>
              </a:rPr>
              <a:t>In 2009, </a:t>
            </a:r>
            <a:r>
              <a:rPr lang="en-US" sz="2200" b="1" dirty="0">
                <a:latin typeface="Times New Roman" pitchFamily="18" charset="0"/>
                <a:cs typeface="Times New Roman" pitchFamily="18" charset="0"/>
              </a:rPr>
              <a:t>Google Apps</a:t>
            </a:r>
            <a:r>
              <a:rPr lang="en-US" sz="2200" i="1" dirty="0">
                <a:latin typeface="Times New Roman" pitchFamily="18" charset="0"/>
                <a:cs typeface="Times New Roman" pitchFamily="18" charset="0"/>
              </a:rPr>
              <a:t> also started to provide cloud computing enterprise applications.</a:t>
            </a: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Of course, all the big players are present in the cloud computing evolution, some were earlier, some were later. </a:t>
            </a:r>
            <a:r>
              <a:rPr lang="en-US" sz="2200" i="1" dirty="0">
                <a:latin typeface="Times New Roman" pitchFamily="18" charset="0"/>
                <a:cs typeface="Times New Roman" pitchFamily="18" charset="0"/>
              </a:rPr>
              <a:t>In 2009, </a:t>
            </a:r>
            <a:r>
              <a:rPr lang="en-US" sz="2200" b="1" dirty="0">
                <a:latin typeface="Times New Roman" pitchFamily="18" charset="0"/>
                <a:cs typeface="Times New Roman" pitchFamily="18" charset="0"/>
              </a:rPr>
              <a:t>Microsoft</a:t>
            </a:r>
            <a:r>
              <a:rPr lang="en-US" sz="2200" i="1" dirty="0">
                <a:latin typeface="Times New Roman" pitchFamily="18" charset="0"/>
                <a:cs typeface="Times New Roman" pitchFamily="18" charset="0"/>
              </a:rPr>
              <a:t> launched Windows Azure</a:t>
            </a:r>
            <a:endParaRPr lang="en-IN" sz="2200" dirty="0"/>
          </a:p>
        </p:txBody>
      </p:sp>
      <p:sp>
        <p:nvSpPr>
          <p:cNvPr id="4" name="Date Placeholder 3"/>
          <p:cNvSpPr>
            <a:spLocks noGrp="1"/>
          </p:cNvSpPr>
          <p:nvPr>
            <p:ph type="dt" sz="half" idx="10"/>
          </p:nvPr>
        </p:nvSpPr>
        <p:spPr/>
        <p:txBody>
          <a:bodyPr/>
          <a:lstStyle/>
          <a:p>
            <a:fld id="{6A87BBD6-51BA-4A21-9B78-CA0F78739818}"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8" name="Picture 2">
            <a:extLst>
              <a:ext uri="{FF2B5EF4-FFF2-40B4-BE49-F238E27FC236}">
                <a16:creationId xmlns:a16="http://schemas.microsoft.com/office/drawing/2014/main" id="{712C536A-3756-5687-500B-ACB1D3910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97784333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4421" y="0"/>
            <a:ext cx="7459579" cy="84028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Characteristics of cloud computing(CO1)</a:t>
            </a:r>
          </a:p>
        </p:txBody>
      </p:sp>
      <p:sp>
        <p:nvSpPr>
          <p:cNvPr id="3" name="Content Placeholder 2"/>
          <p:cNvSpPr>
            <a:spLocks noGrp="1"/>
          </p:cNvSpPr>
          <p:nvPr>
            <p:ph idx="1"/>
          </p:nvPr>
        </p:nvSpPr>
        <p:spPr>
          <a:solidFill>
            <a:schemeClr val="bg1"/>
          </a:solidFill>
        </p:spPr>
        <p:txBody>
          <a:bodyPr>
            <a:normAutofit/>
          </a:bodyPr>
          <a:lstStyle/>
          <a:p>
            <a:r>
              <a:rPr lang="en-IN" sz="2400" dirty="0">
                <a:latin typeface="Times New Roman" pitchFamily="18" charset="0"/>
                <a:cs typeface="Times New Roman" pitchFamily="18" charset="0"/>
              </a:rPr>
              <a:t>On-demand self-service.</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Broad network access</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Resource pooling.</a:t>
            </a:r>
          </a:p>
          <a:p>
            <a:pPr marL="0" indent="0">
              <a:buNone/>
            </a:pP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Rapid elasticity.</a:t>
            </a:r>
          </a:p>
          <a:p>
            <a:pPr marL="0" indent="0">
              <a:buNone/>
            </a:pP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Measured service.</a:t>
            </a:r>
          </a:p>
          <a:p>
            <a:pPr marL="0" indent="0">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B9F2D1D-8851-4163-B4A7-4FB30942AA5E}"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9" name="Picture 2">
            <a:extLst>
              <a:ext uri="{FF2B5EF4-FFF2-40B4-BE49-F238E27FC236}">
                <a16:creationId xmlns:a16="http://schemas.microsoft.com/office/drawing/2014/main" id="{781F9BA2-EBDD-7F7B-3712-6882727A6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246985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8589" y="0"/>
            <a:ext cx="7395411" cy="88841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Cloud Eco-system</a:t>
            </a:r>
          </a:p>
        </p:txBody>
      </p:sp>
      <p:sp>
        <p:nvSpPr>
          <p:cNvPr id="3" name="Content Placeholder 2"/>
          <p:cNvSpPr>
            <a:spLocks noGrp="1"/>
          </p:cNvSpPr>
          <p:nvPr>
            <p:ph idx="1"/>
          </p:nvPr>
        </p:nvSpPr>
        <p:spPr>
          <a:solidFill>
            <a:schemeClr val="bg1"/>
          </a:solidFill>
        </p:spPr>
        <p:txBody>
          <a:bodyPr>
            <a:normAutofit/>
          </a:bodyPr>
          <a:lstStyle/>
          <a:p>
            <a:pPr algn="just"/>
            <a:r>
              <a:rPr lang="en-US" sz="1800" dirty="0">
                <a:latin typeface="Times New Roman" pitchFamily="18" charset="0"/>
                <a:cs typeface="Times New Roman" pitchFamily="18" charset="0"/>
              </a:rPr>
              <a:t>In a cloud computing ecosystem, there are a number of computers, servers, and data storage equipment that together make the </a:t>
            </a:r>
            <a:r>
              <a:rPr lang="en-US" sz="1800" b="1" dirty="0">
                <a:latin typeface="Times New Roman" pitchFamily="18" charset="0"/>
                <a:cs typeface="Times New Roman" pitchFamily="18" charset="0"/>
              </a:rPr>
              <a:t>cloud</a:t>
            </a:r>
            <a:r>
              <a:rPr lang="en-US" sz="1800" dirty="0">
                <a:latin typeface="Times New Roman" pitchFamily="18" charset="0"/>
                <a:cs typeface="Times New Roman" pitchFamily="18" charset="0"/>
              </a:rPr>
              <a:t> of computing services.</a:t>
            </a:r>
          </a:p>
          <a:p>
            <a:pPr algn="just"/>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cloud ecosystem is a complex system of interdependent components that all work together to enable </a:t>
            </a:r>
            <a:r>
              <a:rPr lang="en-US" sz="1800" u="sng" dirty="0">
                <a:latin typeface="Times New Roman" pitchFamily="18" charset="0"/>
                <a:cs typeface="Times New Roman" pitchFamily="18" charset="0"/>
                <a:hlinkClick r:id="rId3"/>
              </a:rPr>
              <a:t>cloud services</a:t>
            </a:r>
            <a:r>
              <a:rPr lang="en-US" sz="1800" dirty="0">
                <a:latin typeface="Times New Roman" pitchFamily="18" charset="0"/>
                <a:cs typeface="Times New Roman" pitchFamily="18" charset="0"/>
              </a:rPr>
              <a:t>. In nature, an ecosystem is composed of living and nonliving things that are connected and work together. </a:t>
            </a: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cloud computing, the ecosystem consists of hardware and software as well as cloud customers, </a:t>
            </a:r>
            <a:r>
              <a:rPr lang="en-US" sz="1800" u="sng" dirty="0">
                <a:latin typeface="Times New Roman" pitchFamily="18" charset="0"/>
                <a:cs typeface="Times New Roman" pitchFamily="18" charset="0"/>
                <a:hlinkClick r:id="rId4"/>
              </a:rPr>
              <a:t>cloud engineers</a:t>
            </a:r>
            <a:r>
              <a:rPr lang="en-US" sz="1800" dirty="0">
                <a:latin typeface="Times New Roman" pitchFamily="18" charset="0"/>
                <a:cs typeface="Times New Roman" pitchFamily="18" charset="0"/>
              </a:rPr>
              <a:t>, consultants, </a:t>
            </a:r>
            <a:r>
              <a:rPr lang="en-US" sz="1800" u="sng" dirty="0">
                <a:latin typeface="Times New Roman" pitchFamily="18" charset="0"/>
                <a:cs typeface="Times New Roman" pitchFamily="18" charset="0"/>
                <a:hlinkClick r:id="rId5"/>
              </a:rPr>
              <a:t>integrators </a:t>
            </a:r>
            <a:r>
              <a:rPr lang="en-US" sz="1800" dirty="0">
                <a:latin typeface="Times New Roman" pitchFamily="18" charset="0"/>
                <a:cs typeface="Times New Roman" pitchFamily="18" charset="0"/>
              </a:rPr>
              <a:t>and partners</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3C28C31-6503-4F16-BA54-8D16E7EB4541}"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9" name="Picture 2">
            <a:extLst>
              <a:ext uri="{FF2B5EF4-FFF2-40B4-BE49-F238E27FC236}">
                <a16:creationId xmlns:a16="http://schemas.microsoft.com/office/drawing/2014/main" id="{865BB39D-FCC6-9EB2-1598-C076724CC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025891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2337" y="0"/>
            <a:ext cx="7491663" cy="896436"/>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a:bodyPr>
          <a:lstStyle/>
          <a:p>
            <a:pPr algn="just"/>
            <a:r>
              <a:rPr lang="en-US" sz="1800" dirty="0"/>
              <a:t>Cloud service providers provide various applications in the field of art, business, data storage and backup services, education, entertainment, management, social networking, etc.</a:t>
            </a:r>
          </a:p>
          <a:p>
            <a:r>
              <a:rPr lang="en-US" sz="1800" b="1" dirty="0"/>
              <a:t>Art Applications</a:t>
            </a:r>
          </a:p>
          <a:p>
            <a:r>
              <a:rPr lang="en-US" sz="1800" dirty="0"/>
              <a:t>Cloud computing offers various art applications for quickly and easily design </a:t>
            </a:r>
            <a:r>
              <a:rPr lang="en-US" sz="1800" b="1" dirty="0"/>
              <a:t>attractive cards, booklets,</a:t>
            </a:r>
            <a:r>
              <a:rPr lang="en-US" sz="1800" dirty="0"/>
              <a:t> and </a:t>
            </a:r>
            <a:r>
              <a:rPr lang="en-US" sz="1800" b="1" dirty="0"/>
              <a:t>images</a:t>
            </a:r>
            <a:r>
              <a:rPr lang="en-US" sz="1800" dirty="0"/>
              <a:t>. Some most commonly used cloud art applications are given below</a:t>
            </a:r>
          </a:p>
          <a:p>
            <a:pPr algn="just"/>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1AA1C79-CF79-4C29-BC32-7F0B323F2EBD}" type="datetime1">
              <a:rPr lang="en-US" smtClean="0"/>
              <a:t>8/26/2022</a:t>
            </a:fld>
            <a:endParaRPr lang="en-US" dirty="0"/>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9" name="Picture 2">
            <a:extLst>
              <a:ext uri="{FF2B5EF4-FFF2-40B4-BE49-F238E27FC236}">
                <a16:creationId xmlns:a16="http://schemas.microsoft.com/office/drawing/2014/main" id="{25870DB9-FCF4-9A91-7882-7DE4D5729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955139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4632" y="0"/>
            <a:ext cx="7379368" cy="88039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a:bodyPr>
          <a:lstStyle/>
          <a:p>
            <a:pPr marL="0" indent="0">
              <a:buNone/>
            </a:pPr>
            <a:r>
              <a:rPr lang="en-US" sz="1800" b="1" dirty="0"/>
              <a:t>Business Applications</a:t>
            </a:r>
          </a:p>
          <a:p>
            <a:r>
              <a:rPr lang="en-US" sz="1800" dirty="0"/>
              <a:t>Business applications are based on cloud service providers. Today, every organization requires the cloud business application to grow their business. It also ensures that business applications are 24*7 available to users.</a:t>
            </a:r>
          </a:p>
          <a:p>
            <a:pPr marL="0" indent="0">
              <a:buNone/>
            </a:pPr>
            <a:endParaRPr lang="en-US" sz="1800" dirty="0"/>
          </a:p>
          <a:p>
            <a:r>
              <a:rPr lang="en-US" sz="1800" dirty="0"/>
              <a:t>There are the following business applications of cloud computing -</a:t>
            </a:r>
          </a:p>
          <a:p>
            <a:pPr marL="0" indent="0">
              <a:buNone/>
            </a:pPr>
            <a:r>
              <a:rPr lang="en-US" sz="1800" b="1" dirty="0"/>
              <a:t> MailChimp</a:t>
            </a:r>
            <a:endParaRPr lang="en-US" sz="1800" dirty="0"/>
          </a:p>
          <a:p>
            <a:pPr marL="0" indent="0">
              <a:buNone/>
            </a:pPr>
            <a:r>
              <a:rPr lang="en-US" sz="1800" dirty="0"/>
              <a:t>       MailChimp is an </a:t>
            </a:r>
            <a:r>
              <a:rPr lang="en-US" sz="1800" b="1" dirty="0"/>
              <a:t>email publishing platform</a:t>
            </a:r>
            <a:r>
              <a:rPr lang="en-US" sz="1800" dirty="0"/>
              <a:t> which provides various options to </a:t>
            </a:r>
            <a:r>
              <a:rPr lang="en-US" sz="1800" b="1" dirty="0"/>
              <a:t>design, send,</a:t>
            </a:r>
            <a:r>
              <a:rPr lang="en-US" sz="1800" dirty="0"/>
              <a:t> and </a:t>
            </a:r>
            <a:r>
              <a:rPr lang="en-US" sz="1800" b="1" dirty="0"/>
              <a:t>save</a:t>
            </a:r>
            <a:r>
              <a:rPr lang="en-US" sz="1800" dirty="0"/>
              <a:t> templates for emails.</a:t>
            </a:r>
          </a:p>
          <a:p>
            <a:pPr marL="0" indent="0">
              <a:buNone/>
            </a:pPr>
            <a:endParaRPr lang="en-US" sz="1800" dirty="0"/>
          </a:p>
          <a:p>
            <a:pPr marL="0" indent="0">
              <a:buNone/>
            </a:pPr>
            <a:r>
              <a:rPr lang="en-US" sz="1800" b="1" dirty="0"/>
              <a:t> Salesforce</a:t>
            </a:r>
            <a:endParaRPr lang="en-US" sz="1800" dirty="0"/>
          </a:p>
          <a:p>
            <a:r>
              <a:rPr lang="en-US" sz="1800" dirty="0"/>
              <a:t>Salesforce platform provides tools for sales, service, marketing, e-commerce, and more. It also provides a cloud development platform.</a:t>
            </a:r>
          </a:p>
          <a:p>
            <a:pPr marL="0" indent="0">
              <a:buNone/>
            </a:pPr>
            <a:endParaRPr lang="en-US" sz="1800" dirty="0"/>
          </a:p>
          <a:p>
            <a:pPr algn="just"/>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27970C7-EE70-4BC7-AF7A-3146F0BD3982}"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9" name="Picture 2">
            <a:extLst>
              <a:ext uri="{FF2B5EF4-FFF2-40B4-BE49-F238E27FC236}">
                <a16:creationId xmlns:a16="http://schemas.microsoft.com/office/drawing/2014/main" id="{1E7396B8-95B4-51DC-B44A-4E0B4610A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611085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8021"/>
            <a:ext cx="7315200" cy="86435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fontScale="92500" lnSpcReduction="10000"/>
          </a:bodyPr>
          <a:lstStyle/>
          <a:p>
            <a:pPr marL="0" indent="0">
              <a:buNone/>
            </a:pPr>
            <a:r>
              <a:rPr lang="en-US" sz="1800" b="1" dirty="0"/>
              <a:t> Chatter</a:t>
            </a:r>
            <a:endParaRPr lang="en-US" sz="1800" dirty="0"/>
          </a:p>
          <a:p>
            <a:r>
              <a:rPr lang="en-US" sz="1800" dirty="0"/>
              <a:t>Chatter helps us to </a:t>
            </a:r>
            <a:r>
              <a:rPr lang="en-US" sz="1800" b="1" dirty="0"/>
              <a:t>share important information</a:t>
            </a:r>
            <a:r>
              <a:rPr lang="en-US" sz="1800" dirty="0"/>
              <a:t> about the organization in real time.</a:t>
            </a:r>
          </a:p>
          <a:p>
            <a:pPr marL="0" indent="0">
              <a:buNone/>
            </a:pPr>
            <a:r>
              <a:rPr lang="en-US" sz="1800" b="1" dirty="0"/>
              <a:t>Bitrix24</a:t>
            </a:r>
            <a:endParaRPr lang="en-US" sz="1800" dirty="0"/>
          </a:p>
          <a:p>
            <a:r>
              <a:rPr lang="en-US" sz="1800" dirty="0"/>
              <a:t>Bitrix24 is a </a:t>
            </a:r>
            <a:r>
              <a:rPr lang="en-US" sz="1800" b="1" dirty="0"/>
              <a:t>collaboration</a:t>
            </a:r>
            <a:r>
              <a:rPr lang="en-US" sz="1800" dirty="0"/>
              <a:t> platform which provides communication, management, and social collaboration tools.</a:t>
            </a:r>
          </a:p>
          <a:p>
            <a:pPr marL="0" indent="0">
              <a:buNone/>
            </a:pPr>
            <a:r>
              <a:rPr lang="en-US" sz="1800" b="1" dirty="0" err="1"/>
              <a:t>Paypal</a:t>
            </a:r>
            <a:endParaRPr lang="en-US" sz="1800" dirty="0"/>
          </a:p>
          <a:p>
            <a:r>
              <a:rPr lang="en-US" sz="1800" dirty="0" err="1"/>
              <a:t>Paypal</a:t>
            </a:r>
            <a:r>
              <a:rPr lang="en-US" sz="1800" dirty="0"/>
              <a:t> offers the simplest and easiest </a:t>
            </a:r>
            <a:r>
              <a:rPr lang="en-US" sz="1800" b="1" dirty="0"/>
              <a:t>online payment</a:t>
            </a:r>
            <a:r>
              <a:rPr lang="en-US" sz="1800" dirty="0"/>
              <a:t> mode using a secure internet account. </a:t>
            </a:r>
            <a:r>
              <a:rPr lang="en-US" sz="1800" dirty="0" err="1"/>
              <a:t>Paypal</a:t>
            </a:r>
            <a:r>
              <a:rPr lang="en-US" sz="1800" dirty="0"/>
              <a:t> accepts the payment through debit cards, credit cards, and also from </a:t>
            </a:r>
            <a:r>
              <a:rPr lang="en-US" sz="1800" dirty="0" err="1"/>
              <a:t>Paypal</a:t>
            </a:r>
            <a:r>
              <a:rPr lang="en-US" sz="1800" dirty="0"/>
              <a:t> account holders.</a:t>
            </a:r>
          </a:p>
          <a:p>
            <a:pPr marL="0" indent="0">
              <a:buNone/>
            </a:pPr>
            <a:r>
              <a:rPr lang="en-US" sz="1800" b="1" dirty="0"/>
              <a:t> Slack</a:t>
            </a:r>
            <a:endParaRPr lang="en-US" sz="1800" dirty="0"/>
          </a:p>
          <a:p>
            <a:r>
              <a:rPr lang="en-US" sz="1800" dirty="0"/>
              <a:t>Slack stands for </a:t>
            </a:r>
            <a:r>
              <a:rPr lang="en-US" sz="1800" b="1" dirty="0"/>
              <a:t>Searchable Log of all Conversation and Knowledge</a:t>
            </a:r>
            <a:r>
              <a:rPr lang="en-US" sz="1800" dirty="0"/>
              <a:t>. It provides a </a:t>
            </a:r>
            <a:r>
              <a:rPr lang="en-US" sz="1800" b="1" dirty="0"/>
              <a:t>user-friendly</a:t>
            </a:r>
            <a:r>
              <a:rPr lang="en-US" sz="1800" dirty="0"/>
              <a:t> interface that helps us to create public and private channels for communication.</a:t>
            </a:r>
          </a:p>
          <a:p>
            <a:pPr marL="0" indent="0">
              <a:buNone/>
            </a:pPr>
            <a:r>
              <a:rPr lang="en-US" sz="1800" b="1" dirty="0" err="1"/>
              <a:t>Quickbooks</a:t>
            </a:r>
            <a:endParaRPr lang="en-US" sz="1800" dirty="0"/>
          </a:p>
          <a:p>
            <a:r>
              <a:rPr lang="en-US" sz="1800" dirty="0" err="1"/>
              <a:t>Quickbooks</a:t>
            </a:r>
            <a:r>
              <a:rPr lang="en-US" sz="1800" dirty="0"/>
              <a:t> works on the terminology "</a:t>
            </a:r>
            <a:r>
              <a:rPr lang="en-US" sz="1800" b="1" dirty="0"/>
              <a:t>Run Enterprise anytime, anywhere, on any device</a:t>
            </a:r>
            <a:r>
              <a:rPr lang="en-US" sz="1800" dirty="0"/>
              <a:t>." It provides online accounting solutions for the business. It allows more than 20 users to work simultaneously on the same system</a:t>
            </a:r>
          </a:p>
          <a:p>
            <a:pPr algn="just"/>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115D265-3600-407F-AD94-71BA696476E8}"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9" name="Picture 2">
            <a:extLst>
              <a:ext uri="{FF2B5EF4-FFF2-40B4-BE49-F238E27FC236}">
                <a16:creationId xmlns:a16="http://schemas.microsoft.com/office/drawing/2014/main" id="{D3EB0922-41CE-0713-3703-2EF62588A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5170859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92E122-6F6B-49B0-86CC-6E53A5D1B8E9}" type="datetime1">
              <a:rPr lang="en-US" smtClean="0"/>
              <a:t>8/26/2022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676400" y="1"/>
            <a:ext cx="7391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a:t>Unit Objective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07567591"/>
              </p:ext>
            </p:extLst>
          </p:nvPr>
        </p:nvGraphicFramePr>
        <p:xfrm>
          <a:off x="491650" y="1066801"/>
          <a:ext cx="8195150" cy="4883381"/>
        </p:xfrm>
        <a:graphic>
          <a:graphicData uri="http://schemas.openxmlformats.org/drawingml/2006/table">
            <a:tbl>
              <a:tblPr/>
              <a:tblGrid>
                <a:gridCol w="940555">
                  <a:extLst>
                    <a:ext uri="{9D8B030D-6E8A-4147-A177-3AD203B41FA5}">
                      <a16:colId xmlns:a16="http://schemas.microsoft.com/office/drawing/2014/main" val="20000"/>
                    </a:ext>
                  </a:extLst>
                </a:gridCol>
                <a:gridCol w="7254595">
                  <a:extLst>
                    <a:ext uri="{9D8B030D-6E8A-4147-A177-3AD203B41FA5}">
                      <a16:colId xmlns:a16="http://schemas.microsoft.com/office/drawing/2014/main" val="20001"/>
                    </a:ext>
                  </a:extLst>
                </a:gridCol>
              </a:tblGrid>
              <a:tr h="360645">
                <a:tc>
                  <a:txBody>
                    <a:bodyPr/>
                    <a:lstStyle/>
                    <a:p>
                      <a:pPr algn="ctr">
                        <a:lnSpc>
                          <a:spcPct val="115000"/>
                        </a:lnSpc>
                        <a:spcAft>
                          <a:spcPts val="0"/>
                        </a:spcAft>
                      </a:pPr>
                      <a:r>
                        <a:rPr lang="en-IN" sz="2200" b="1" dirty="0">
                          <a:latin typeface="Calibri (Body)"/>
                          <a:ea typeface="Times New Roman"/>
                          <a:cs typeface="Mangal"/>
                        </a:rPr>
                        <a:t>Unit </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200" b="1" dirty="0">
                          <a:latin typeface="Calibri (Body)"/>
                          <a:ea typeface="Times New Roman"/>
                          <a:cs typeface="Mangal"/>
                        </a:rPr>
                        <a:t>Unit  Objective</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2582">
                <a:tc>
                  <a:txBody>
                    <a:bodyPr/>
                    <a:lstStyle/>
                    <a:p>
                      <a:pPr algn="just">
                        <a:lnSpc>
                          <a:spcPct val="115000"/>
                        </a:lnSpc>
                        <a:spcAft>
                          <a:spcPts val="0"/>
                        </a:spcAft>
                      </a:pPr>
                      <a:r>
                        <a:rPr lang="en-IN" sz="2200" dirty="0">
                          <a:latin typeface="Calibri (Body)"/>
                          <a:ea typeface="Times New Roman"/>
                          <a:cs typeface="Mangal"/>
                        </a:rPr>
                        <a:t>Unit 1</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D6EE"/>
                    </a:solidFill>
                  </a:tcPr>
                </a:tc>
                <a:tc>
                  <a:txBody>
                    <a:bodyPr/>
                    <a:lstStyle/>
                    <a:p>
                      <a:pPr algn="just">
                        <a:lnSpc>
                          <a:spcPct val="115000"/>
                        </a:lnSpc>
                        <a:spcAft>
                          <a:spcPts val="0"/>
                        </a:spcAft>
                      </a:pPr>
                      <a:r>
                        <a:rPr lang="en-US" sz="2200" b="0" dirty="0">
                          <a:latin typeface="Calibri (Body)"/>
                          <a:ea typeface="Times New Roman"/>
                          <a:cs typeface="Mangal"/>
                        </a:rPr>
                        <a:t>To study basic  concept of </a:t>
                      </a:r>
                      <a:r>
                        <a:rPr lang="en-IN" sz="2200" b="0" baseline="0" dirty="0">
                          <a:latin typeface="Calibri (Body)"/>
                          <a:ea typeface="Times New Roman"/>
                          <a:cs typeface="Times New Roman"/>
                        </a:rPr>
                        <a:t> cloud and computing techniques like cluster computing ,grid computing  and parallel and distributed computing and features of cloud computing</a:t>
                      </a:r>
                      <a:endParaRPr lang="en-IN" sz="2200" b="0" dirty="0">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D6EE"/>
                    </a:solidFill>
                  </a:tcPr>
                </a:tc>
                <a:extLst>
                  <a:ext uri="{0D108BD9-81ED-4DB2-BD59-A6C34878D82A}">
                    <a16:rowId xmlns:a16="http://schemas.microsoft.com/office/drawing/2014/main" val="10001"/>
                  </a:ext>
                </a:extLst>
              </a:tr>
              <a:tr h="1442582">
                <a:tc>
                  <a:txBody>
                    <a:bodyPr/>
                    <a:lstStyle/>
                    <a:p>
                      <a:pPr>
                        <a:lnSpc>
                          <a:spcPct val="115000"/>
                        </a:lnSpc>
                        <a:spcAft>
                          <a:spcPts val="0"/>
                        </a:spcAft>
                      </a:pPr>
                      <a:r>
                        <a:rPr lang="en-IN" sz="2200" dirty="0">
                          <a:latin typeface="Calibri (Body)"/>
                          <a:ea typeface="Times New Roman"/>
                          <a:cs typeface="Mangal"/>
                        </a:rPr>
                        <a:t>Unit 2</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200" b="0" dirty="0">
                          <a:latin typeface="Calibri (Body)"/>
                          <a:ea typeface="Times New Roman"/>
                          <a:cs typeface="Mangal"/>
                        </a:rPr>
                        <a:t>To provide a thorough understanding of </a:t>
                      </a:r>
                      <a:r>
                        <a:rPr lang="en-IN" sz="2200" b="0" dirty="0">
                          <a:latin typeface="Calibri (Body)"/>
                          <a:ea typeface="Times New Roman"/>
                          <a:cs typeface="Mangal"/>
                        </a:rPr>
                        <a:t>virtualization:</a:t>
                      </a:r>
                      <a:r>
                        <a:rPr lang="en-IN" sz="2200" b="0" baseline="0" dirty="0">
                          <a:latin typeface="Calibri (Body)"/>
                          <a:ea typeface="Times New Roman"/>
                          <a:cs typeface="Mangal"/>
                        </a:rPr>
                        <a:t> virtualization concept and types of virtualization service oriented architecture  and web services.</a:t>
                      </a:r>
                      <a:endParaRPr lang="en-IN" sz="2200" b="0" dirty="0">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35251">
                <a:tc>
                  <a:txBody>
                    <a:bodyPr/>
                    <a:lstStyle/>
                    <a:p>
                      <a:pPr>
                        <a:lnSpc>
                          <a:spcPct val="115000"/>
                        </a:lnSpc>
                        <a:spcAft>
                          <a:spcPts val="0"/>
                        </a:spcAft>
                      </a:pPr>
                      <a:r>
                        <a:rPr lang="en-IN" sz="2200" dirty="0">
                          <a:latin typeface="Calibri (Body)"/>
                          <a:ea typeface="Times New Roman"/>
                          <a:cs typeface="Mangal"/>
                        </a:rPr>
                        <a:t>Unit 3</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200" b="0" dirty="0">
                          <a:latin typeface="Calibri (Body)"/>
                          <a:ea typeface="Times New Roman"/>
                          <a:cs typeface="Mangal"/>
                        </a:rPr>
                        <a:t>To examine about</a:t>
                      </a:r>
                      <a:r>
                        <a:rPr lang="en-IN" sz="2200" b="0" baseline="0" dirty="0">
                          <a:latin typeface="Calibri (Body)"/>
                          <a:ea typeface="Times New Roman"/>
                          <a:cs typeface="Mangal"/>
                        </a:rPr>
                        <a:t> NIST reference architecture and various deployment models and services of cloud computing</a:t>
                      </a:r>
                      <a:endParaRPr lang="en-IN" sz="2200" b="0" dirty="0">
                        <a:latin typeface="Calibri (Body)"/>
                        <a:ea typeface="Times New Roman"/>
                        <a:cs typeface="Mangal"/>
                      </a:endParaRP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9" name="Picture 2">
            <a:extLst>
              <a:ext uri="{FF2B5EF4-FFF2-40B4-BE49-F238E27FC236}">
                <a16:creationId xmlns:a16="http://schemas.microsoft.com/office/drawing/2014/main" id="{5AEBC0C0-2B1C-D7D9-EF4B-A1275C258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186040086"/>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2337" y="8020"/>
            <a:ext cx="7491663" cy="83017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fontScale="92500" lnSpcReduction="20000"/>
          </a:bodyPr>
          <a:lstStyle/>
          <a:p>
            <a:pPr marL="0" indent="0">
              <a:buNone/>
            </a:pPr>
            <a:r>
              <a:rPr lang="en-US" sz="1800" b="1" dirty="0"/>
              <a:t> Data Storage and Backup Applications</a:t>
            </a:r>
          </a:p>
          <a:p>
            <a:pPr algn="just"/>
            <a:r>
              <a:rPr lang="en-US" sz="1800" dirty="0">
                <a:latin typeface="Times New Roman" pitchFamily="18" charset="0"/>
                <a:cs typeface="Times New Roman" pitchFamily="18" charset="0"/>
              </a:rPr>
              <a:t>Cloud computing allows us to store information (data, files, images, audios, and videos) on the cloud and access this information using an internet connection. As the cloud provider is responsible for providing security, so they offer various backup recovery application for retrieving the lost data.</a:t>
            </a:r>
          </a:p>
          <a:p>
            <a:pPr algn="just"/>
            <a:r>
              <a:rPr lang="en-US" sz="1800" dirty="0">
                <a:latin typeface="Times New Roman" pitchFamily="18" charset="0"/>
                <a:cs typeface="Times New Roman" pitchFamily="18" charset="0"/>
              </a:rPr>
              <a:t>A list of data storage and backup applications in the cloud are given below -</a:t>
            </a:r>
          </a:p>
          <a:p>
            <a:pPr marL="0" indent="0" algn="just">
              <a:buNone/>
            </a:pPr>
            <a:r>
              <a:rPr lang="en-US" sz="1800" b="1" dirty="0">
                <a:latin typeface="Times New Roman" pitchFamily="18" charset="0"/>
                <a:cs typeface="Times New Roman" pitchFamily="18" charset="0"/>
              </a:rPr>
              <a:t>Box.com</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Box provides an online environment for </a:t>
            </a:r>
            <a:r>
              <a:rPr lang="en-US" sz="1800" b="1" dirty="0">
                <a:latin typeface="Times New Roman" pitchFamily="18" charset="0"/>
                <a:cs typeface="Times New Roman" pitchFamily="18" charset="0"/>
              </a:rPr>
              <a:t>secure content management, workflow,</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collaboration</a:t>
            </a:r>
            <a:r>
              <a:rPr lang="en-US" sz="1800" dirty="0">
                <a:latin typeface="Times New Roman" pitchFamily="18" charset="0"/>
                <a:cs typeface="Times New Roman" pitchFamily="18" charset="0"/>
              </a:rPr>
              <a:t>. It allows us to store different files such as Excel, Word, PDF, and images on the cloud. The main advantage of using box is that it provides drag &amp; drop service for files and easily integrates with Office 365, G Suite, </a:t>
            </a:r>
            <a:r>
              <a:rPr lang="en-US" sz="1800" dirty="0" err="1">
                <a:latin typeface="Times New Roman" pitchFamily="18" charset="0"/>
                <a:cs typeface="Times New Roman" pitchFamily="18" charset="0"/>
              </a:rPr>
              <a:t>Salesforce</a:t>
            </a:r>
            <a:r>
              <a:rPr lang="en-US" sz="1800" dirty="0">
                <a:latin typeface="Times New Roman" pitchFamily="18" charset="0"/>
                <a:cs typeface="Times New Roman" pitchFamily="18" charset="0"/>
              </a:rPr>
              <a:t>, and more than 1400 tools.</a:t>
            </a:r>
          </a:p>
          <a:p>
            <a:pPr marL="0" indent="0" algn="just">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Mozy</a:t>
            </a:r>
            <a:endParaRPr lang="en-US" sz="1800" dirty="0">
              <a:latin typeface="Times New Roman" pitchFamily="18" charset="0"/>
              <a:cs typeface="Times New Roman" pitchFamily="18" charset="0"/>
            </a:endParaRPr>
          </a:p>
          <a:p>
            <a:pPr algn="just"/>
            <a:r>
              <a:rPr lang="en-US" sz="1800" dirty="0" err="1">
                <a:latin typeface="Times New Roman" pitchFamily="18" charset="0"/>
                <a:cs typeface="Times New Roman" pitchFamily="18" charset="0"/>
              </a:rPr>
              <a:t>Mozy</a:t>
            </a:r>
            <a:r>
              <a:rPr lang="en-US" sz="1800" dirty="0">
                <a:latin typeface="Times New Roman" pitchFamily="18" charset="0"/>
                <a:cs typeface="Times New Roman" pitchFamily="18" charset="0"/>
              </a:rPr>
              <a:t> provides powerful </a:t>
            </a:r>
            <a:r>
              <a:rPr lang="en-US" sz="1800" b="1" dirty="0">
                <a:latin typeface="Times New Roman" pitchFamily="18" charset="0"/>
                <a:cs typeface="Times New Roman" pitchFamily="18" charset="0"/>
              </a:rPr>
              <a:t>online backup solutions</a:t>
            </a:r>
            <a:r>
              <a:rPr lang="en-US" sz="1800" dirty="0">
                <a:latin typeface="Times New Roman" pitchFamily="18" charset="0"/>
                <a:cs typeface="Times New Roman" pitchFamily="18" charset="0"/>
              </a:rPr>
              <a:t> for our personal and business data. It schedules automatically back up for each day at a specific time.</a:t>
            </a:r>
          </a:p>
          <a:p>
            <a:pPr marL="0" indent="0" algn="just">
              <a:buNone/>
            </a:pPr>
            <a:r>
              <a:rPr lang="en-US" sz="1800" b="1" dirty="0" err="1">
                <a:latin typeface="Times New Roman" pitchFamily="18" charset="0"/>
                <a:cs typeface="Times New Roman" pitchFamily="18" charset="0"/>
              </a:rPr>
              <a:t>Joukuu</a:t>
            </a:r>
            <a:endParaRPr lang="en-US" sz="1800" dirty="0">
              <a:latin typeface="Times New Roman" pitchFamily="18" charset="0"/>
              <a:cs typeface="Times New Roman" pitchFamily="18" charset="0"/>
            </a:endParaRPr>
          </a:p>
          <a:p>
            <a:pPr algn="just"/>
            <a:r>
              <a:rPr lang="en-US" sz="1800" dirty="0" err="1">
                <a:latin typeface="Times New Roman" pitchFamily="18" charset="0"/>
                <a:cs typeface="Times New Roman" pitchFamily="18" charset="0"/>
              </a:rPr>
              <a:t>Joukuu</a:t>
            </a:r>
            <a:r>
              <a:rPr lang="en-US" sz="1800" dirty="0">
                <a:latin typeface="Times New Roman" pitchFamily="18" charset="0"/>
                <a:cs typeface="Times New Roman" pitchFamily="18" charset="0"/>
              </a:rPr>
              <a:t> provides the simplest way to </a:t>
            </a:r>
            <a:r>
              <a:rPr lang="en-US" sz="1800" b="1" dirty="0">
                <a:latin typeface="Times New Roman" pitchFamily="18" charset="0"/>
                <a:cs typeface="Times New Roman" pitchFamily="18" charset="0"/>
              </a:rPr>
              <a:t>share</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track cloud-based backup files</a:t>
            </a:r>
            <a:r>
              <a:rPr lang="en-US" sz="1800" dirty="0">
                <a:latin typeface="Times New Roman" pitchFamily="18" charset="0"/>
                <a:cs typeface="Times New Roman" pitchFamily="18" charset="0"/>
              </a:rPr>
              <a:t>. Many users use </a:t>
            </a:r>
            <a:r>
              <a:rPr lang="en-US" sz="1800" dirty="0" err="1">
                <a:latin typeface="Times New Roman" pitchFamily="18" charset="0"/>
                <a:cs typeface="Times New Roman" pitchFamily="18" charset="0"/>
              </a:rPr>
              <a:t>joukuu</a:t>
            </a:r>
            <a:r>
              <a:rPr lang="en-US" sz="1800" dirty="0">
                <a:latin typeface="Times New Roman" pitchFamily="18" charset="0"/>
                <a:cs typeface="Times New Roman" pitchFamily="18" charset="0"/>
              </a:rPr>
              <a:t> to search files, folders, and collaborate on documents.</a:t>
            </a:r>
          </a:p>
          <a:p>
            <a:endParaRPr lang="en-US" sz="1800" dirty="0"/>
          </a:p>
          <a:p>
            <a:pPr marL="0" indent="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E45BF2-A323-461A-AE1D-917818AFEB9C}"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9" name="Picture 2">
            <a:extLst>
              <a:ext uri="{FF2B5EF4-FFF2-40B4-BE49-F238E27FC236}">
                <a16:creationId xmlns:a16="http://schemas.microsoft.com/office/drawing/2014/main" id="{66A2004A-B281-6AD9-89D6-8289A91B4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6873657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4421" y="0"/>
            <a:ext cx="7459579"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a:bodyPr>
          <a:lstStyle/>
          <a:p>
            <a:r>
              <a:rPr lang="en-US" sz="1800" b="1" dirty="0"/>
              <a:t> Google G Suite</a:t>
            </a:r>
            <a:endParaRPr lang="en-US" sz="1800" dirty="0"/>
          </a:p>
          <a:p>
            <a:r>
              <a:rPr lang="en-US" sz="1800" dirty="0"/>
              <a:t>Google G Suite is one of the best </a:t>
            </a:r>
            <a:r>
              <a:rPr lang="en-US" sz="1800" b="1" dirty="0"/>
              <a:t>cloud storage</a:t>
            </a:r>
            <a:r>
              <a:rPr lang="en-US" sz="1800" dirty="0"/>
              <a:t> and </a:t>
            </a:r>
            <a:r>
              <a:rPr lang="en-US" sz="1800" b="1" dirty="0"/>
              <a:t>backup</a:t>
            </a:r>
            <a:r>
              <a:rPr lang="en-US" sz="1800" dirty="0"/>
              <a:t> application. It includes Google Calendar, Docs, Forms, Google+, Hangouts, as well as cloud storage and tools for managing cloud apps. The most popular app in the Google G Suite is Gmail. Gmail offers free email services to users.</a:t>
            </a:r>
          </a:p>
          <a:p>
            <a:pPr marL="0" indent="0">
              <a:buNone/>
            </a:pPr>
            <a:r>
              <a:rPr lang="en-US" sz="1800" b="1" dirty="0"/>
              <a:t>Education Applications</a:t>
            </a:r>
          </a:p>
          <a:p>
            <a:r>
              <a:rPr lang="en-US" sz="1800" dirty="0"/>
              <a:t>Cloud computing in the education sector becomes very popular. It offers various </a:t>
            </a:r>
            <a:r>
              <a:rPr lang="en-US" sz="1800" b="1" dirty="0"/>
              <a:t>online distance learning platforms</a:t>
            </a:r>
            <a:r>
              <a:rPr lang="en-US" sz="1800" dirty="0"/>
              <a:t> and </a:t>
            </a:r>
            <a:r>
              <a:rPr lang="en-US" sz="1800" b="1" dirty="0"/>
              <a:t>student information portals</a:t>
            </a:r>
            <a:r>
              <a:rPr lang="en-US" sz="1800" dirty="0"/>
              <a:t> to the students. The advantage of using cloud in the field of education is that it offers strong virtual classroom environments, Ease of accessibility, secure data storage, scalability, greater reach for the students, and minimal hardware requirements for the applications.</a:t>
            </a:r>
          </a:p>
        </p:txBody>
      </p:sp>
      <p:sp>
        <p:nvSpPr>
          <p:cNvPr id="4" name="Date Placeholder 3"/>
          <p:cNvSpPr>
            <a:spLocks noGrp="1"/>
          </p:cNvSpPr>
          <p:nvPr>
            <p:ph type="dt" sz="half" idx="10"/>
          </p:nvPr>
        </p:nvSpPr>
        <p:spPr/>
        <p:txBody>
          <a:bodyPr/>
          <a:lstStyle/>
          <a:p>
            <a:fld id="{5378D2F0-3AE4-43B4-B955-4C827361369D}"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9" name="Picture 2">
            <a:extLst>
              <a:ext uri="{FF2B5EF4-FFF2-40B4-BE49-F238E27FC236}">
                <a16:creationId xmlns:a16="http://schemas.microsoft.com/office/drawing/2014/main" id="{366911F1-88AE-5E04-F275-BD5519AF2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3230070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24527" y="5933"/>
            <a:ext cx="7419474" cy="824246"/>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a:bodyPr>
          <a:lstStyle/>
          <a:p>
            <a:r>
              <a:rPr lang="en-US" sz="1800" dirty="0"/>
              <a:t>There are the following education applications offered by the cloud -</a:t>
            </a:r>
          </a:p>
          <a:p>
            <a:r>
              <a:rPr lang="en-US" sz="1800" b="1" dirty="0"/>
              <a:t>i. Google Apps for Education</a:t>
            </a:r>
            <a:endParaRPr lang="en-US" sz="1800" dirty="0"/>
          </a:p>
          <a:p>
            <a:r>
              <a:rPr lang="en-US" sz="1800" dirty="0"/>
              <a:t>Google Apps for Education is the most widely used platform for free web-based email, calendar, documents, and collaborative study.</a:t>
            </a:r>
          </a:p>
          <a:p>
            <a:r>
              <a:rPr lang="en-US" sz="1800" b="1" dirty="0"/>
              <a:t>ii. </a:t>
            </a:r>
            <a:r>
              <a:rPr lang="en-US" sz="1800" b="1" dirty="0" err="1"/>
              <a:t>Chromebooks</a:t>
            </a:r>
            <a:r>
              <a:rPr lang="en-US" sz="1800" b="1" dirty="0"/>
              <a:t> for Education</a:t>
            </a:r>
            <a:endParaRPr lang="en-US" sz="1800" dirty="0"/>
          </a:p>
          <a:p>
            <a:r>
              <a:rPr lang="en-US" sz="1800" dirty="0" err="1"/>
              <a:t>Chromebook</a:t>
            </a:r>
            <a:r>
              <a:rPr lang="en-US" sz="1800" dirty="0"/>
              <a:t> for Education is one of the most important Google's projects. It is designed for the purpose that it enhances education innovation.</a:t>
            </a:r>
          </a:p>
          <a:p>
            <a:r>
              <a:rPr lang="en-US" sz="1800" b="1" dirty="0"/>
              <a:t>iii. Tablets with Google Play for Education</a:t>
            </a:r>
            <a:endParaRPr lang="en-US" sz="1800" dirty="0"/>
          </a:p>
          <a:p>
            <a:r>
              <a:rPr lang="en-US" sz="1800" dirty="0"/>
              <a:t>It allows educators to quickly implement the latest technology solutions into the classroom and make it available to their students.</a:t>
            </a:r>
          </a:p>
          <a:p>
            <a:r>
              <a:rPr lang="en-US" sz="1800" b="1" dirty="0"/>
              <a:t>iv. AWS in Education</a:t>
            </a:r>
            <a:endParaRPr lang="en-US" sz="1800" dirty="0"/>
          </a:p>
          <a:p>
            <a:r>
              <a:rPr lang="en-US" sz="1800" dirty="0"/>
              <a:t>AWS cloud provides an education-friendly environment to universities, community colleges, and schools.</a:t>
            </a:r>
          </a:p>
          <a:p>
            <a:pPr marL="0" indent="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EAC5E7C-2064-460C-A4D5-F14E20D310DB}"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9" name="Picture 2">
            <a:extLst>
              <a:ext uri="{FF2B5EF4-FFF2-40B4-BE49-F238E27FC236}">
                <a16:creationId xmlns:a16="http://schemas.microsoft.com/office/drawing/2014/main" id="{3698BE67-BA55-3A61-C1B0-0E5FFB5B9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2291992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653" y="8021"/>
            <a:ext cx="7363326"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a:bodyPr>
          <a:lstStyle/>
          <a:p>
            <a:pPr marL="0" indent="0">
              <a:buNone/>
            </a:pPr>
            <a:r>
              <a:rPr lang="en-US" sz="1800" b="1" dirty="0"/>
              <a:t> Entertainment Applications</a:t>
            </a:r>
          </a:p>
          <a:p>
            <a:r>
              <a:rPr lang="en-US" sz="1800" dirty="0"/>
              <a:t>Entertainment industries use a </a:t>
            </a:r>
            <a:r>
              <a:rPr lang="en-US" sz="1800" b="1" dirty="0"/>
              <a:t>multi-cloud strategy</a:t>
            </a:r>
            <a:r>
              <a:rPr lang="en-US" sz="1800" dirty="0"/>
              <a:t> to interact with the target audience. Cloud computing offers various entertainment applications such as online games and video conferencing.</a:t>
            </a:r>
          </a:p>
          <a:p>
            <a:r>
              <a:rPr lang="en-US" sz="1800" b="1" dirty="0"/>
              <a:t>i. Online games</a:t>
            </a:r>
            <a:endParaRPr lang="en-US" sz="1800" dirty="0"/>
          </a:p>
          <a:p>
            <a:r>
              <a:rPr lang="en-US" sz="1800" dirty="0"/>
              <a:t>Today, cloud gaming becomes one of the most important entertainment media. It offers various online games that run remotely from the cloud. The best cloud gaming services are </a:t>
            </a:r>
            <a:r>
              <a:rPr lang="en-US" sz="1800" dirty="0" err="1"/>
              <a:t>Shaow</a:t>
            </a:r>
            <a:r>
              <a:rPr lang="en-US" sz="1800" dirty="0"/>
              <a:t>, GeForce Now, Vortex, Project </a:t>
            </a:r>
            <a:r>
              <a:rPr lang="en-US" sz="1800" dirty="0" err="1"/>
              <a:t>xCloud</a:t>
            </a:r>
            <a:r>
              <a:rPr lang="en-US" sz="1800" dirty="0"/>
              <a:t>, and PlayStation Now.</a:t>
            </a:r>
          </a:p>
          <a:p>
            <a:r>
              <a:rPr lang="en-US" sz="1800" b="1" dirty="0"/>
              <a:t>ii. Video Conferencing Apps</a:t>
            </a:r>
            <a:endParaRPr lang="en-US" sz="1800" dirty="0"/>
          </a:p>
          <a:p>
            <a:r>
              <a:rPr lang="en-US" sz="1800" dirty="0"/>
              <a:t>Video conferencing apps provides a simple and instant connected experience. It allows us to communicate with our business partners, friends, and relatives using a cloud-based video conferencing. The benefits of using video conferencing are that it reduces cost, increases efficiency, and removes interoperability.</a:t>
            </a:r>
          </a:p>
          <a:p>
            <a:pPr marL="0" indent="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E5A4C50-B858-4109-A343-A89CCC07E599}"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9" name="Picture 2">
            <a:extLst>
              <a:ext uri="{FF2B5EF4-FFF2-40B4-BE49-F238E27FC236}">
                <a16:creationId xmlns:a16="http://schemas.microsoft.com/office/drawing/2014/main" id="{E3BCD321-7116-1606-AED2-6CFCFD186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5885288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467600" cy="83418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Cloud computing applications</a:t>
            </a:r>
          </a:p>
        </p:txBody>
      </p:sp>
      <p:sp>
        <p:nvSpPr>
          <p:cNvPr id="3" name="Content Placeholder 2"/>
          <p:cNvSpPr>
            <a:spLocks noGrp="1"/>
          </p:cNvSpPr>
          <p:nvPr>
            <p:ph idx="1"/>
          </p:nvPr>
        </p:nvSpPr>
        <p:spPr>
          <a:solidFill>
            <a:schemeClr val="bg1"/>
          </a:solidFill>
        </p:spPr>
        <p:txBody>
          <a:bodyPr>
            <a:normAutofit fontScale="92500" lnSpcReduction="20000"/>
          </a:bodyPr>
          <a:lstStyle/>
          <a:p>
            <a:pPr marL="0" indent="0">
              <a:buNone/>
            </a:pPr>
            <a:r>
              <a:rPr lang="en-US" sz="1800" b="1" dirty="0"/>
              <a:t>Social Applications</a:t>
            </a:r>
          </a:p>
          <a:p>
            <a:r>
              <a:rPr lang="en-US" sz="1800" dirty="0"/>
              <a:t>Social cloud applications allow a large number of users to connect with each other using social networking applications such as </a:t>
            </a:r>
            <a:r>
              <a:rPr lang="en-US" sz="1800" b="1" dirty="0"/>
              <a:t>Facebook, Twitter, </a:t>
            </a:r>
            <a:r>
              <a:rPr lang="en-US" sz="1800" b="1" dirty="0" err="1"/>
              <a:t>Linkedln</a:t>
            </a:r>
            <a:r>
              <a:rPr lang="en-US" sz="1800" b="1" dirty="0"/>
              <a:t>,</a:t>
            </a:r>
            <a:r>
              <a:rPr lang="en-US" sz="1800" dirty="0"/>
              <a:t> etc.</a:t>
            </a:r>
          </a:p>
          <a:p>
            <a:r>
              <a:rPr lang="en-US" sz="1800" dirty="0"/>
              <a:t>There are the following cloud based social applications -</a:t>
            </a:r>
          </a:p>
          <a:p>
            <a:r>
              <a:rPr lang="en-US" sz="1800" b="1" dirty="0"/>
              <a:t>i. Facebook</a:t>
            </a:r>
            <a:endParaRPr lang="en-US" sz="1800" dirty="0"/>
          </a:p>
          <a:p>
            <a:r>
              <a:rPr lang="en-US" sz="1800" dirty="0"/>
              <a:t>Facebook is a </a:t>
            </a:r>
            <a:r>
              <a:rPr lang="en-US" sz="1800" b="1" dirty="0"/>
              <a:t>social networking website</a:t>
            </a:r>
            <a:r>
              <a:rPr lang="en-US" sz="1800" dirty="0"/>
              <a:t> which allows active users to share files, photos, videos, status, more to their friends, relatives, and business partners using the cloud storage system. On Facebook, we will always get notifications when our friends like and comment on the posts.</a:t>
            </a:r>
          </a:p>
          <a:p>
            <a:r>
              <a:rPr lang="en-US" sz="1800" b="1" dirty="0"/>
              <a:t>ii. Twitter</a:t>
            </a:r>
            <a:endParaRPr lang="en-US" sz="1800" dirty="0"/>
          </a:p>
          <a:p>
            <a:r>
              <a:rPr lang="en-US" sz="1800" dirty="0"/>
              <a:t>Twitter is a </a:t>
            </a:r>
            <a:r>
              <a:rPr lang="en-US" sz="1800" b="1" dirty="0"/>
              <a:t>social networking</a:t>
            </a:r>
            <a:r>
              <a:rPr lang="en-US" sz="1800" dirty="0"/>
              <a:t> site. It is a </a:t>
            </a:r>
            <a:r>
              <a:rPr lang="en-US" sz="1800" b="1" dirty="0" err="1"/>
              <a:t>microblogging</a:t>
            </a:r>
            <a:r>
              <a:rPr lang="en-US" sz="1800" dirty="0"/>
              <a:t> system. It allows users to follow high profile celebrities, friends, relatives, and receive news. It sends and receives short posts called tweets.</a:t>
            </a:r>
          </a:p>
          <a:p>
            <a:r>
              <a:rPr lang="en-US" sz="1800" b="1" dirty="0"/>
              <a:t>iii. Yammer</a:t>
            </a:r>
            <a:endParaRPr lang="en-US" sz="1800" dirty="0"/>
          </a:p>
          <a:p>
            <a:r>
              <a:rPr lang="en-US" sz="1800" dirty="0"/>
              <a:t>Yammer is the </a:t>
            </a:r>
            <a:r>
              <a:rPr lang="en-US" sz="1800" b="1" dirty="0"/>
              <a:t>best team collaboration</a:t>
            </a:r>
            <a:r>
              <a:rPr lang="en-US" sz="1800" dirty="0"/>
              <a:t> tool that allows a team of employees to chat, share images, documents, and videos.</a:t>
            </a:r>
          </a:p>
          <a:p>
            <a:r>
              <a:rPr lang="en-US" sz="1800" b="1" dirty="0"/>
              <a:t>iv. LinkedIn</a:t>
            </a:r>
            <a:endParaRPr lang="en-US" sz="1800" dirty="0"/>
          </a:p>
          <a:p>
            <a:r>
              <a:rPr lang="en-US" sz="1800" dirty="0"/>
              <a:t>LinkedIn is a </a:t>
            </a:r>
            <a:r>
              <a:rPr lang="en-US" sz="1800" b="1" dirty="0"/>
              <a:t>social network</a:t>
            </a:r>
            <a:r>
              <a:rPr lang="en-US" sz="1800" dirty="0"/>
              <a:t> for students, </a:t>
            </a:r>
            <a:r>
              <a:rPr lang="en-US" sz="1800" dirty="0" err="1"/>
              <a:t>freshers</a:t>
            </a:r>
            <a:r>
              <a:rPr lang="en-US" sz="1800" dirty="0"/>
              <a:t>, and professionals.</a:t>
            </a:r>
          </a:p>
          <a:p>
            <a:pPr marL="0" indent="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3BC2C7-C88E-42B6-A171-3C3AF8A6CE0E}"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9" name="Picture 2">
            <a:extLst>
              <a:ext uri="{FF2B5EF4-FFF2-40B4-BE49-F238E27FC236}">
                <a16:creationId xmlns:a16="http://schemas.microsoft.com/office/drawing/2014/main" id="{17235ED1-8F66-F41D-9133-44AEB768D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4000111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24526" y="0"/>
            <a:ext cx="7419474" cy="896436"/>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How does cloud computing work</a:t>
            </a:r>
          </a:p>
        </p:txBody>
      </p:sp>
      <p:sp>
        <p:nvSpPr>
          <p:cNvPr id="3" name="Content Placeholder 2"/>
          <p:cNvSpPr>
            <a:spLocks noGrp="1"/>
          </p:cNvSpPr>
          <p:nvPr>
            <p:ph idx="1"/>
          </p:nvPr>
        </p:nvSpPr>
        <p:spPr>
          <a:solidFill>
            <a:schemeClr val="bg1"/>
          </a:solidFill>
        </p:spPr>
        <p:txBody>
          <a:bodyPr>
            <a:normAutofit/>
          </a:bodyPr>
          <a:lstStyle/>
          <a:p>
            <a:pPr algn="just"/>
            <a:r>
              <a:rPr lang="en-US" sz="1800" dirty="0"/>
              <a:t>Assume that you are an executive at a very big corporation. Your particular responsibilities include to make sure that all of your employees have the right hardware and software they need to do their jobs. </a:t>
            </a:r>
          </a:p>
          <a:p>
            <a:pPr algn="just"/>
            <a:endParaRPr lang="en-US" sz="1800" dirty="0"/>
          </a:p>
          <a:p>
            <a:pPr marL="0" indent="0" algn="just">
              <a:buNone/>
            </a:pPr>
            <a:endParaRPr lang="en-US" sz="1800" dirty="0"/>
          </a:p>
          <a:p>
            <a:pPr algn="just"/>
            <a:r>
              <a:rPr lang="en-US" sz="1800" dirty="0"/>
              <a:t>To buy computers for everyone is not enough. You also have to purchase software as well as software licenses and then provide these </a:t>
            </a:r>
            <a:r>
              <a:rPr lang="en-US" sz="1800" dirty="0" err="1"/>
              <a:t>softwares</a:t>
            </a:r>
            <a:r>
              <a:rPr lang="en-US" sz="1800" dirty="0"/>
              <a:t> to your employees as they require. Whenever you hire a new employee.</a:t>
            </a:r>
          </a:p>
          <a:p>
            <a:pPr algn="just"/>
            <a:endParaRPr lang="en-US" sz="1800" dirty="0"/>
          </a:p>
          <a:p>
            <a:pPr marL="0" indent="0" algn="just">
              <a:buNone/>
            </a:pPr>
            <a:endParaRPr lang="en-US" sz="1800" dirty="0"/>
          </a:p>
          <a:p>
            <a:pPr algn="just"/>
            <a:r>
              <a:rPr lang="en-US" sz="1800" dirty="0"/>
              <a:t>you need to buy more software or make sure your current software license allows another user. It is so stressful that you have to spend lots of money.</a:t>
            </a:r>
          </a:p>
        </p:txBody>
      </p:sp>
      <p:sp>
        <p:nvSpPr>
          <p:cNvPr id="4" name="Date Placeholder 3"/>
          <p:cNvSpPr>
            <a:spLocks noGrp="1"/>
          </p:cNvSpPr>
          <p:nvPr>
            <p:ph type="dt" sz="half" idx="10"/>
          </p:nvPr>
        </p:nvSpPr>
        <p:spPr/>
        <p:txBody>
          <a:bodyPr/>
          <a:lstStyle/>
          <a:p>
            <a:fld id="{08A8A0F5-EB5F-448B-B6A3-1E3D6B6E7E0A}"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9" name="Picture 2">
            <a:extLst>
              <a:ext uri="{FF2B5EF4-FFF2-40B4-BE49-F238E27FC236}">
                <a16:creationId xmlns:a16="http://schemas.microsoft.com/office/drawing/2014/main" id="{AC0856B4-7D8F-EC86-745A-FC2443BE0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2144299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0568" y="0"/>
            <a:ext cx="7403432" cy="92049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How does cloud computing work</a:t>
            </a:r>
          </a:p>
        </p:txBody>
      </p:sp>
      <p:sp>
        <p:nvSpPr>
          <p:cNvPr id="3" name="Content Placeholder 2"/>
          <p:cNvSpPr>
            <a:spLocks noGrp="1"/>
          </p:cNvSpPr>
          <p:nvPr>
            <p:ph idx="1"/>
          </p:nvPr>
        </p:nvSpPr>
        <p:spPr>
          <a:solidFill>
            <a:schemeClr val="bg1"/>
          </a:solidFill>
        </p:spPr>
        <p:txBody>
          <a:bodyPr>
            <a:normAutofit/>
          </a:bodyPr>
          <a:lstStyle/>
          <a:p>
            <a:pPr algn="just"/>
            <a:r>
              <a:rPr lang="en-US" sz="1800" dirty="0"/>
              <a:t>But, there may be an alternative for executives like you. So, instead of installing a suite of software for each computer, you just need to load one application. That application will allow the employees to log-in into a Web-based service which hosts all the programs for the user that is required for his/her job. </a:t>
            </a:r>
          </a:p>
          <a:p>
            <a:pPr marL="0" indent="0" algn="just">
              <a:buNone/>
            </a:pPr>
            <a:endParaRPr lang="en-US" sz="1800" dirty="0"/>
          </a:p>
          <a:p>
            <a:pPr algn="just"/>
            <a:r>
              <a:rPr lang="en-US" sz="1800" dirty="0"/>
              <a:t>Remote servers owned by another company and that will run everything from e-mail to word processing to complex data analysis programs. It is called cloud computing, and it could change the entire computer industry</a:t>
            </a:r>
          </a:p>
          <a:p>
            <a:pPr algn="just"/>
            <a:r>
              <a:rPr lang="en-US" sz="1800" dirty="0"/>
              <a:t>In a cloud computing system, there is a significant workload shift. Local computers have no longer to do all the heavy lifting when it comes to run applications. But cloud computing can handle that much heavy load easily and automatically. </a:t>
            </a:r>
          </a:p>
          <a:p>
            <a:pPr algn="just"/>
            <a:r>
              <a:rPr lang="en-US" sz="1800" dirty="0"/>
              <a:t>Hardware and software demands on the user's side decrease. The only thing the user's computer requires to be able to run is the cloud computing interface software of the system, which can be as simple as a Web browser and the cloud's network takes care of the rest.</a:t>
            </a:r>
          </a:p>
          <a:p>
            <a:pPr marL="0" indent="0">
              <a:buNone/>
            </a:pPr>
            <a:endParaRPr lang="en-IN" sz="1800" dirty="0">
              <a:latin typeface="Times New Roman" pitchFamily="18" charset="0"/>
              <a:cs typeface="Times New Roman" pitchFamily="18" charset="0"/>
            </a:endParaRPr>
          </a:p>
          <a:p>
            <a:pPr algn="just"/>
            <a:endParaRPr lang="en-US" sz="1800" dirty="0"/>
          </a:p>
        </p:txBody>
      </p:sp>
      <p:sp>
        <p:nvSpPr>
          <p:cNvPr id="4" name="Date Placeholder 3"/>
          <p:cNvSpPr>
            <a:spLocks noGrp="1"/>
          </p:cNvSpPr>
          <p:nvPr>
            <p:ph type="dt" sz="half" idx="10"/>
          </p:nvPr>
        </p:nvSpPr>
        <p:spPr/>
        <p:txBody>
          <a:bodyPr/>
          <a:lstStyle/>
          <a:p>
            <a:fld id="{C9AD4E18-6FDF-48A7-9E35-A089E26DDFDE}" type="datetime1">
              <a:rPr lang="en-US" smtClean="0"/>
              <a:t>8/26/2022</a:t>
            </a:fld>
            <a:endParaRPr lang="en-US"/>
          </a:p>
        </p:txBody>
      </p:sp>
      <p:sp>
        <p:nvSpPr>
          <p:cNvPr id="5" name="Footer Placeholder 4"/>
          <p:cNvSpPr>
            <a:spLocks noGrp="1"/>
          </p:cNvSpPr>
          <p:nvPr>
            <p:ph type="ftr" sz="quarter" idx="11"/>
          </p:nvPr>
        </p:nvSpPr>
        <p:spPr>
          <a:xfrm>
            <a:off x="3124200" y="6356350"/>
            <a:ext cx="3329866"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9" name="Picture 2">
            <a:extLst>
              <a:ext uri="{FF2B5EF4-FFF2-40B4-BE49-F238E27FC236}">
                <a16:creationId xmlns:a16="http://schemas.microsoft.com/office/drawing/2014/main" id="{82068631-DB82-C38F-777B-7C8A60CA7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4877641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716" y="11949"/>
            <a:ext cx="7347284" cy="85633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Cloud </a:t>
            </a:r>
            <a:r>
              <a:rPr lang="en-US" sz="3200">
                <a:solidFill>
                  <a:schemeClr val="dk1"/>
                </a:solidFill>
                <a:latin typeface="+mn-lt"/>
                <a:ea typeface="+mn-ea"/>
                <a:cs typeface="+mn-cs"/>
              </a:rPr>
              <a:t>computing technology</a:t>
            </a:r>
            <a:endParaRPr lang="en-US" sz="3200" dirty="0">
              <a:solidFill>
                <a:schemeClr val="dk1"/>
              </a:solidFill>
              <a:latin typeface="+mn-lt"/>
              <a:ea typeface="+mn-ea"/>
              <a:cs typeface="+mn-cs"/>
            </a:endParaRPr>
          </a:p>
        </p:txBody>
      </p:sp>
      <p:sp>
        <p:nvSpPr>
          <p:cNvPr id="3" name="Content Placeholder 2"/>
          <p:cNvSpPr>
            <a:spLocks noGrp="1"/>
          </p:cNvSpPr>
          <p:nvPr>
            <p:ph idx="1"/>
          </p:nvPr>
        </p:nvSpPr>
        <p:spPr>
          <a:solidFill>
            <a:schemeClr val="bg1"/>
          </a:solidFill>
        </p:spPr>
        <p:txBody>
          <a:bodyPr>
            <a:normAutofit/>
          </a:bodyPr>
          <a:lstStyle/>
          <a:p>
            <a:r>
              <a:rPr lang="en-US" sz="1800" dirty="0">
                <a:hlinkClick r:id="rId3"/>
              </a:rPr>
              <a:t>Virtualization</a:t>
            </a:r>
            <a:endParaRPr lang="en-US" sz="1800" dirty="0"/>
          </a:p>
          <a:p>
            <a:pPr marL="0" indent="0">
              <a:buNone/>
            </a:pPr>
            <a:endParaRPr lang="en-US" sz="1800" dirty="0"/>
          </a:p>
          <a:p>
            <a:r>
              <a:rPr lang="en-US" sz="1800" dirty="0">
                <a:hlinkClick r:id="rId4"/>
              </a:rPr>
              <a:t>Service-Oriented Architecture (SOA)</a:t>
            </a:r>
            <a:endParaRPr lang="en-US" sz="1800" dirty="0"/>
          </a:p>
          <a:p>
            <a:pPr marL="0" indent="0">
              <a:buNone/>
            </a:pPr>
            <a:endParaRPr lang="en-US" sz="1800" dirty="0"/>
          </a:p>
          <a:p>
            <a:r>
              <a:rPr lang="en-US" sz="1800" dirty="0">
                <a:hlinkClick r:id="rId5"/>
              </a:rPr>
              <a:t>Grid Computing</a:t>
            </a:r>
            <a:endParaRPr lang="en-US" sz="1800" dirty="0"/>
          </a:p>
          <a:p>
            <a:pPr marL="0" indent="0">
              <a:buNone/>
            </a:pPr>
            <a:endParaRPr lang="en-US" sz="1800" dirty="0"/>
          </a:p>
          <a:p>
            <a:r>
              <a:rPr lang="en-US" sz="1800" dirty="0">
                <a:hlinkClick r:id="rId6"/>
              </a:rPr>
              <a:t>Utility Computing</a:t>
            </a:r>
            <a:endParaRPr lang="en-US" sz="1800" dirty="0"/>
          </a:p>
          <a:p>
            <a:pPr marL="0" indent="0" algn="just">
              <a:buNone/>
            </a:pPr>
            <a:endParaRPr lang="en-US" sz="1800" dirty="0"/>
          </a:p>
          <a:p>
            <a:pPr marL="0" indent="0">
              <a:buNone/>
            </a:pPr>
            <a:endParaRPr lang="en-IN" sz="1800" dirty="0">
              <a:latin typeface="Times New Roman" pitchFamily="18" charset="0"/>
              <a:cs typeface="Times New Roman" pitchFamily="18" charset="0"/>
            </a:endParaRPr>
          </a:p>
          <a:p>
            <a:pPr algn="just"/>
            <a:endParaRPr lang="en-US" sz="1800" dirty="0"/>
          </a:p>
        </p:txBody>
      </p:sp>
      <p:sp>
        <p:nvSpPr>
          <p:cNvPr id="4" name="Date Placeholder 3"/>
          <p:cNvSpPr>
            <a:spLocks noGrp="1"/>
          </p:cNvSpPr>
          <p:nvPr>
            <p:ph type="dt" sz="half" idx="10"/>
          </p:nvPr>
        </p:nvSpPr>
        <p:spPr/>
        <p:txBody>
          <a:bodyPr/>
          <a:lstStyle/>
          <a:p>
            <a:fld id="{30D9937A-4E3D-4CF8-84AC-73CC757AE07F}" type="datetime1">
              <a:rPr lang="en-US" smtClean="0"/>
              <a:t>8/26/2022</a:t>
            </a:fld>
            <a:endParaRPr lang="en-US"/>
          </a:p>
        </p:txBody>
      </p:sp>
      <p:sp>
        <p:nvSpPr>
          <p:cNvPr id="5" name="Footer Placeholder 4"/>
          <p:cNvSpPr>
            <a:spLocks noGrp="1"/>
          </p:cNvSpPr>
          <p:nvPr>
            <p:ph type="ftr" sz="quarter" idx="11"/>
          </p:nvPr>
        </p:nvSpPr>
        <p:spPr>
          <a:xfrm>
            <a:off x="3124199" y="6356350"/>
            <a:ext cx="3294355"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9" name="Picture 2">
            <a:extLst>
              <a:ext uri="{FF2B5EF4-FFF2-40B4-BE49-F238E27FC236}">
                <a16:creationId xmlns:a16="http://schemas.microsoft.com/office/drawing/2014/main" id="{A84AAF6A-7CA0-E952-3500-BA688B68BB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4338509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0463" y="0"/>
            <a:ext cx="7443537"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Cloud computing technology</a:t>
            </a:r>
          </a:p>
        </p:txBody>
      </p:sp>
      <p:sp>
        <p:nvSpPr>
          <p:cNvPr id="3" name="Content Placeholder 2"/>
          <p:cNvSpPr>
            <a:spLocks noGrp="1"/>
          </p:cNvSpPr>
          <p:nvPr>
            <p:ph idx="1"/>
          </p:nvPr>
        </p:nvSpPr>
        <p:spPr>
          <a:solidFill>
            <a:schemeClr val="bg1"/>
          </a:solidFill>
        </p:spPr>
        <p:txBody>
          <a:bodyPr>
            <a:normAutofit/>
          </a:bodyPr>
          <a:lstStyle/>
          <a:p>
            <a:r>
              <a:rPr lang="en-US" sz="1800" dirty="0">
                <a:hlinkClick r:id="rId3"/>
              </a:rPr>
              <a:t>Virtualization</a:t>
            </a:r>
            <a:endParaRPr lang="en-US" sz="1800" dirty="0"/>
          </a:p>
          <a:p>
            <a:pPr marL="0" indent="0">
              <a:buNone/>
            </a:pPr>
            <a:endParaRPr lang="en-US" sz="1800" dirty="0"/>
          </a:p>
          <a:p>
            <a:pPr algn="just"/>
            <a:r>
              <a:rPr lang="en-US" sz="1800" dirty="0"/>
              <a:t>Virtualization is the process of creating a virtual environment to run multiple applications and operating systems on the same server. The virtual environment can be anything, such as a single instance or a combination of many operating systems, storage devices, network application servers, and other environments.</a:t>
            </a:r>
          </a:p>
          <a:p>
            <a:pPr marL="0" indent="0" algn="just">
              <a:buNone/>
            </a:pPr>
            <a:endParaRPr lang="en-US" sz="1800" dirty="0"/>
          </a:p>
          <a:p>
            <a:pPr algn="just"/>
            <a:r>
              <a:rPr lang="en-US" sz="1800" dirty="0"/>
              <a:t>The concept of Virtualization in cloud computing increases the use of virtual machines. A virtual machine is a software computer or software program that not only works as a physical computer but can also function as a physical machine and perform tasks such as running applications or programs as per the user's demand.</a:t>
            </a:r>
          </a:p>
          <a:p>
            <a:pPr marL="0" indent="0" algn="just">
              <a:buNone/>
            </a:pPr>
            <a:endParaRPr lang="en-US" sz="1800" dirty="0"/>
          </a:p>
          <a:p>
            <a:pPr marL="0" indent="0">
              <a:buNone/>
            </a:pPr>
            <a:endParaRPr lang="en-IN" sz="1800" dirty="0">
              <a:latin typeface="Times New Roman" pitchFamily="18" charset="0"/>
              <a:cs typeface="Times New Roman" pitchFamily="18" charset="0"/>
            </a:endParaRPr>
          </a:p>
          <a:p>
            <a:pPr algn="just"/>
            <a:endParaRPr lang="en-US" sz="1800" dirty="0"/>
          </a:p>
        </p:txBody>
      </p:sp>
      <p:sp>
        <p:nvSpPr>
          <p:cNvPr id="4" name="Date Placeholder 3"/>
          <p:cNvSpPr>
            <a:spLocks noGrp="1"/>
          </p:cNvSpPr>
          <p:nvPr>
            <p:ph type="dt" sz="half" idx="10"/>
          </p:nvPr>
        </p:nvSpPr>
        <p:spPr/>
        <p:txBody>
          <a:bodyPr/>
          <a:lstStyle/>
          <a:p>
            <a:fld id="{291E35CD-A7DD-49B1-8E40-1431091DF900}" type="datetime1">
              <a:rPr lang="en-US" smtClean="0"/>
              <a:t>8/26/2022</a:t>
            </a:fld>
            <a:endParaRPr lang="en-US"/>
          </a:p>
        </p:txBody>
      </p:sp>
      <p:sp>
        <p:nvSpPr>
          <p:cNvPr id="5" name="Footer Placeholder 4"/>
          <p:cNvSpPr>
            <a:spLocks noGrp="1"/>
          </p:cNvSpPr>
          <p:nvPr>
            <p:ph type="ftr" sz="quarter" idx="11"/>
          </p:nvPr>
        </p:nvSpPr>
        <p:spPr>
          <a:xfrm>
            <a:off x="3124200" y="6356350"/>
            <a:ext cx="3498542"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9" name="Picture 2">
            <a:extLst>
              <a:ext uri="{FF2B5EF4-FFF2-40B4-BE49-F238E27FC236}">
                <a16:creationId xmlns:a16="http://schemas.microsoft.com/office/drawing/2014/main" id="{6C4F3036-4043-B43A-5253-6A49310EC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0371060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5979" y="8021"/>
            <a:ext cx="7628021" cy="83017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Cloud </a:t>
            </a:r>
            <a:r>
              <a:rPr lang="en-US" sz="3200">
                <a:solidFill>
                  <a:schemeClr val="dk1"/>
                </a:solidFill>
                <a:latin typeface="+mn-lt"/>
                <a:ea typeface="+mn-ea"/>
                <a:cs typeface="+mn-cs"/>
              </a:rPr>
              <a:t>computing technology</a:t>
            </a:r>
            <a:endParaRPr lang="en-US" sz="3200" dirty="0">
              <a:solidFill>
                <a:schemeClr val="dk1"/>
              </a:solidFill>
              <a:latin typeface="+mn-lt"/>
              <a:ea typeface="+mn-ea"/>
              <a:cs typeface="+mn-cs"/>
            </a:endParaRPr>
          </a:p>
        </p:txBody>
      </p:sp>
      <p:sp>
        <p:nvSpPr>
          <p:cNvPr id="3" name="Content Placeholder 2"/>
          <p:cNvSpPr>
            <a:spLocks noGrp="1"/>
          </p:cNvSpPr>
          <p:nvPr>
            <p:ph idx="1"/>
          </p:nvPr>
        </p:nvSpPr>
        <p:spPr>
          <a:solidFill>
            <a:schemeClr val="bg1"/>
          </a:solidFill>
        </p:spPr>
        <p:txBody>
          <a:bodyPr>
            <a:normAutofit/>
          </a:bodyPr>
          <a:lstStyle/>
          <a:p>
            <a:r>
              <a:rPr lang="en-US" sz="1800" b="1" dirty="0"/>
              <a:t>Service-Oriented Architecture (SOA)</a:t>
            </a:r>
          </a:p>
          <a:p>
            <a:r>
              <a:rPr lang="en-US" sz="1800" dirty="0"/>
              <a:t>Service-Oriented Architecture (SOA) allows organizations to access </a:t>
            </a:r>
            <a:r>
              <a:rPr lang="en-US" sz="1800" b="1" dirty="0"/>
              <a:t>on-demand</a:t>
            </a:r>
            <a:r>
              <a:rPr lang="en-US" sz="1800" dirty="0"/>
              <a:t> cloud-based computing solutions according to the change of business needs. It can work without or with cloud computing. The advantages of using SOA is that it is easy to maintain, platform independent, and highly scalable.</a:t>
            </a:r>
          </a:p>
          <a:p>
            <a:r>
              <a:rPr lang="en-US" sz="1800" dirty="0"/>
              <a:t>Service Provider and Service consumer are the two major roles within SOA.</a:t>
            </a:r>
          </a:p>
          <a:p>
            <a:r>
              <a:rPr lang="en-US" sz="1800" dirty="0"/>
              <a:t>Applications of Service-Oriented Architecture</a:t>
            </a:r>
          </a:p>
          <a:p>
            <a:r>
              <a:rPr lang="en-US" sz="1800" dirty="0"/>
              <a:t>There are the following applications of Service-Oriented Architecture -</a:t>
            </a:r>
          </a:p>
          <a:p>
            <a:r>
              <a:rPr lang="en-US" sz="1800" dirty="0"/>
              <a:t>It is used in the healthcare industry.</a:t>
            </a:r>
          </a:p>
          <a:p>
            <a:r>
              <a:rPr lang="en-US" sz="1800" dirty="0"/>
              <a:t>It is used to create many mobile applications and games.</a:t>
            </a:r>
          </a:p>
          <a:p>
            <a:r>
              <a:rPr lang="en-US" sz="1800" dirty="0"/>
              <a:t>In the air force, SOA infrastructure is used to deploy situational awareness systems.</a:t>
            </a:r>
          </a:p>
          <a:p>
            <a:pPr marL="0" indent="0">
              <a:buNone/>
            </a:pPr>
            <a:endParaRPr lang="en-US" sz="1800" dirty="0"/>
          </a:p>
          <a:p>
            <a:pPr marL="0" indent="0">
              <a:buNone/>
            </a:pPr>
            <a:endParaRPr lang="en-IN" sz="1800" dirty="0">
              <a:latin typeface="Times New Roman" pitchFamily="18" charset="0"/>
              <a:cs typeface="Times New Roman" pitchFamily="18" charset="0"/>
            </a:endParaRPr>
          </a:p>
          <a:p>
            <a:pPr algn="just"/>
            <a:endParaRPr lang="en-US" sz="1800" dirty="0"/>
          </a:p>
        </p:txBody>
      </p:sp>
      <p:sp>
        <p:nvSpPr>
          <p:cNvPr id="4" name="Date Placeholder 3"/>
          <p:cNvSpPr>
            <a:spLocks noGrp="1"/>
          </p:cNvSpPr>
          <p:nvPr>
            <p:ph type="dt" sz="half" idx="10"/>
          </p:nvPr>
        </p:nvSpPr>
        <p:spPr/>
        <p:txBody>
          <a:bodyPr/>
          <a:lstStyle/>
          <a:p>
            <a:fld id="{4A6C0AC7-4370-4907-A9FA-6CF4B607507D}"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9" name="Picture 2">
            <a:extLst>
              <a:ext uri="{FF2B5EF4-FFF2-40B4-BE49-F238E27FC236}">
                <a16:creationId xmlns:a16="http://schemas.microsoft.com/office/drawing/2014/main" id="{553E704E-D659-3684-C957-F7D828E3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9052461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496129-0B97-450D-BD78-9046FFC30951}" type="datetime1">
              <a:rPr lang="en-US" smtClean="0"/>
              <a:t>8/26/2022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676400" y="1"/>
            <a:ext cx="7391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a:t>Unit Objective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87859776"/>
              </p:ext>
            </p:extLst>
          </p:nvPr>
        </p:nvGraphicFramePr>
        <p:xfrm>
          <a:off x="491650" y="1066801"/>
          <a:ext cx="8195150" cy="3248130"/>
        </p:xfrm>
        <a:graphic>
          <a:graphicData uri="http://schemas.openxmlformats.org/drawingml/2006/table">
            <a:tbl>
              <a:tblPr/>
              <a:tblGrid>
                <a:gridCol w="940555">
                  <a:extLst>
                    <a:ext uri="{9D8B030D-6E8A-4147-A177-3AD203B41FA5}">
                      <a16:colId xmlns:a16="http://schemas.microsoft.com/office/drawing/2014/main" val="20000"/>
                    </a:ext>
                  </a:extLst>
                </a:gridCol>
                <a:gridCol w="7254595">
                  <a:extLst>
                    <a:ext uri="{9D8B030D-6E8A-4147-A177-3AD203B41FA5}">
                      <a16:colId xmlns:a16="http://schemas.microsoft.com/office/drawing/2014/main" val="20001"/>
                    </a:ext>
                  </a:extLst>
                </a:gridCol>
              </a:tblGrid>
              <a:tr h="360645">
                <a:tc>
                  <a:txBody>
                    <a:bodyPr/>
                    <a:lstStyle/>
                    <a:p>
                      <a:pPr algn="ctr">
                        <a:lnSpc>
                          <a:spcPct val="115000"/>
                        </a:lnSpc>
                        <a:spcAft>
                          <a:spcPts val="0"/>
                        </a:spcAft>
                      </a:pPr>
                      <a:r>
                        <a:rPr lang="en-IN" sz="2200" b="1" dirty="0">
                          <a:latin typeface="Calibri (Body)"/>
                          <a:ea typeface="Times New Roman"/>
                          <a:cs typeface="Mangal"/>
                        </a:rPr>
                        <a:t>Unit </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200" b="1" dirty="0">
                          <a:latin typeface="Calibri (Body)"/>
                          <a:ea typeface="Times New Roman"/>
                          <a:cs typeface="Mangal"/>
                        </a:rPr>
                        <a:t>Unit  Objective</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2582">
                <a:tc>
                  <a:txBody>
                    <a:bodyPr/>
                    <a:lstStyle/>
                    <a:p>
                      <a:pPr algn="just">
                        <a:lnSpc>
                          <a:spcPct val="115000"/>
                        </a:lnSpc>
                        <a:spcAft>
                          <a:spcPts val="0"/>
                        </a:spcAft>
                      </a:pPr>
                      <a:r>
                        <a:rPr lang="en-IN" sz="2200" dirty="0">
                          <a:latin typeface="Calibri (Body)"/>
                          <a:ea typeface="Times New Roman"/>
                          <a:cs typeface="Mangal"/>
                        </a:rPr>
                        <a:t>Unit 4</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200" b="0" dirty="0">
                          <a:solidFill>
                            <a:schemeClr val="tx1"/>
                          </a:solidFill>
                          <a:latin typeface="Calibri (Body)"/>
                          <a:ea typeface="DejaVu Sans"/>
                        </a:rPr>
                        <a:t>To provide the concept of resource provisioning and methods with cloud security and virtual machine security concept</a:t>
                      </a:r>
                      <a:endParaRPr lang="en-IN" sz="2200" b="0" dirty="0">
                        <a:solidFill>
                          <a:schemeClr val="tx1"/>
                        </a:solidFill>
                        <a:latin typeface="Calibri (Body)"/>
                        <a:ea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1442582">
                <a:tc>
                  <a:txBody>
                    <a:bodyPr/>
                    <a:lstStyle/>
                    <a:p>
                      <a:pPr>
                        <a:lnSpc>
                          <a:spcPct val="115000"/>
                        </a:lnSpc>
                        <a:spcAft>
                          <a:spcPts val="0"/>
                        </a:spcAft>
                      </a:pPr>
                      <a:r>
                        <a:rPr lang="en-IN" sz="2200" dirty="0">
                          <a:latin typeface="Calibri (Body)"/>
                          <a:ea typeface="Times New Roman"/>
                          <a:cs typeface="Mangal"/>
                        </a:rPr>
                        <a:t>Unit 5</a:t>
                      </a:r>
                    </a:p>
                  </a:txBody>
                  <a:tcPr marL="61638" marR="616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200" b="0" dirty="0">
                          <a:solidFill>
                            <a:schemeClr val="tx1"/>
                          </a:solidFill>
                          <a:latin typeface="Calibri (Body)"/>
                          <a:ea typeface="DejaVu Sans"/>
                        </a:rPr>
                        <a:t>To gain familiarity with Advanced</a:t>
                      </a:r>
                      <a:r>
                        <a:rPr lang="en-US" sz="2200" b="0" baseline="0" dirty="0">
                          <a:solidFill>
                            <a:schemeClr val="tx1"/>
                          </a:solidFill>
                          <a:latin typeface="Calibri (Body)"/>
                          <a:ea typeface="DejaVu Sans"/>
                        </a:rPr>
                        <a:t> concept of cloud computing like </a:t>
                      </a:r>
                      <a:r>
                        <a:rPr lang="en-US" sz="2200" b="0" baseline="0" dirty="0" err="1">
                          <a:solidFill>
                            <a:schemeClr val="tx1"/>
                          </a:solidFill>
                          <a:latin typeface="Calibri (Body)"/>
                          <a:ea typeface="DejaVu Sans"/>
                        </a:rPr>
                        <a:t>hadoop</a:t>
                      </a:r>
                      <a:r>
                        <a:rPr lang="en-US" sz="2200" b="0" baseline="0" dirty="0">
                          <a:solidFill>
                            <a:schemeClr val="tx1"/>
                          </a:solidFill>
                          <a:latin typeface="Calibri (Body)"/>
                          <a:ea typeface="DejaVu Sans"/>
                        </a:rPr>
                        <a:t> and Google app engine and IAM standards</a:t>
                      </a:r>
                      <a:endParaRPr lang="en-IN" sz="2200" b="0" dirty="0">
                        <a:solidFill>
                          <a:schemeClr val="tx1"/>
                        </a:solidFill>
                        <a:latin typeface="Calibri (Body)"/>
                        <a:ea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9" name="Picture 2">
            <a:extLst>
              <a:ext uri="{FF2B5EF4-FFF2-40B4-BE49-F238E27FC236}">
                <a16:creationId xmlns:a16="http://schemas.microsoft.com/office/drawing/2014/main" id="{C4B9728F-0298-3B27-54B5-BB5CFBB5D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3121635938"/>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6821" y="0"/>
            <a:ext cx="7307179"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Cloud </a:t>
            </a:r>
            <a:r>
              <a:rPr lang="en-US" sz="3200">
                <a:solidFill>
                  <a:schemeClr val="dk1"/>
                </a:solidFill>
                <a:latin typeface="+mn-lt"/>
                <a:ea typeface="+mn-ea"/>
                <a:cs typeface="+mn-cs"/>
              </a:rPr>
              <a:t>computing technology</a:t>
            </a:r>
            <a:endParaRPr lang="en-US" sz="3200" dirty="0">
              <a:solidFill>
                <a:schemeClr val="dk1"/>
              </a:solidFill>
              <a:latin typeface="+mn-lt"/>
              <a:ea typeface="+mn-ea"/>
              <a:cs typeface="+mn-cs"/>
            </a:endParaRPr>
          </a:p>
        </p:txBody>
      </p:sp>
      <p:sp>
        <p:nvSpPr>
          <p:cNvPr id="3" name="Content Placeholder 2"/>
          <p:cNvSpPr>
            <a:spLocks noGrp="1"/>
          </p:cNvSpPr>
          <p:nvPr>
            <p:ph idx="1"/>
          </p:nvPr>
        </p:nvSpPr>
        <p:spPr>
          <a:solidFill>
            <a:schemeClr val="bg1"/>
          </a:solidFill>
        </p:spPr>
        <p:txBody>
          <a:bodyPr>
            <a:normAutofit/>
          </a:bodyPr>
          <a:lstStyle/>
          <a:p>
            <a:r>
              <a:rPr lang="en-US" sz="1800" dirty="0"/>
              <a:t>Grid Computing</a:t>
            </a:r>
          </a:p>
          <a:p>
            <a:r>
              <a:rPr lang="en-US" sz="1800" dirty="0"/>
              <a:t>Grid computing is also known as </a:t>
            </a:r>
            <a:r>
              <a:rPr lang="en-US" sz="1800" b="1" dirty="0"/>
              <a:t>distributed computing</a:t>
            </a:r>
            <a:r>
              <a:rPr lang="en-US" sz="1800" dirty="0"/>
              <a:t>. </a:t>
            </a:r>
          </a:p>
          <a:p>
            <a:pPr marL="0" indent="0">
              <a:buNone/>
            </a:pPr>
            <a:endParaRPr lang="en-US" sz="1800" dirty="0"/>
          </a:p>
          <a:p>
            <a:r>
              <a:rPr lang="en-US" sz="1800" dirty="0"/>
              <a:t>It is a processor architecture that combines various different computing resources from multiple locations to achieve a common goal. </a:t>
            </a:r>
          </a:p>
          <a:p>
            <a:pPr marL="0" indent="0">
              <a:buNone/>
            </a:pPr>
            <a:endParaRPr lang="en-US" sz="1800" dirty="0"/>
          </a:p>
          <a:p>
            <a:r>
              <a:rPr lang="en-US" sz="1800" dirty="0"/>
              <a:t>In grid computing, the grid is connected by parallel nodes to form a computer cluster. These computer clusters are in different sizes and can run on any operating system.</a:t>
            </a:r>
          </a:p>
          <a:p>
            <a:pPr marL="0" indent="0">
              <a:buNone/>
            </a:pPr>
            <a:endParaRPr lang="en-US" sz="1800" dirty="0"/>
          </a:p>
          <a:p>
            <a:pPr marL="0" indent="0">
              <a:buNone/>
            </a:pPr>
            <a:endParaRPr lang="en-IN" sz="1800" dirty="0">
              <a:latin typeface="Times New Roman" pitchFamily="18" charset="0"/>
              <a:cs typeface="Times New Roman" pitchFamily="18" charset="0"/>
            </a:endParaRPr>
          </a:p>
          <a:p>
            <a:pPr algn="just"/>
            <a:endParaRPr lang="en-US" sz="1800" dirty="0"/>
          </a:p>
        </p:txBody>
      </p:sp>
      <p:sp>
        <p:nvSpPr>
          <p:cNvPr id="4" name="Date Placeholder 3"/>
          <p:cNvSpPr>
            <a:spLocks noGrp="1"/>
          </p:cNvSpPr>
          <p:nvPr>
            <p:ph type="dt" sz="half" idx="10"/>
          </p:nvPr>
        </p:nvSpPr>
        <p:spPr/>
        <p:txBody>
          <a:bodyPr/>
          <a:lstStyle/>
          <a:p>
            <a:fld id="{5A4058D4-8EBA-4A7D-BCE6-3933CA289CE5}"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9" name="Picture 2">
            <a:extLst>
              <a:ext uri="{FF2B5EF4-FFF2-40B4-BE49-F238E27FC236}">
                <a16:creationId xmlns:a16="http://schemas.microsoft.com/office/drawing/2014/main" id="{CDD29CBA-DB69-B09C-1BBE-BBC2A5A0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3778619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2232" y="0"/>
            <a:ext cx="7531768"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Utility Computing</a:t>
            </a:r>
          </a:p>
        </p:txBody>
      </p:sp>
      <p:sp>
        <p:nvSpPr>
          <p:cNvPr id="3" name="Content Placeholder 2"/>
          <p:cNvSpPr>
            <a:spLocks noGrp="1"/>
          </p:cNvSpPr>
          <p:nvPr>
            <p:ph idx="1"/>
          </p:nvPr>
        </p:nvSpPr>
        <p:spPr>
          <a:solidFill>
            <a:schemeClr val="bg1"/>
          </a:solidFill>
        </p:spPr>
        <p:txBody>
          <a:bodyPr>
            <a:normAutofit/>
          </a:bodyPr>
          <a:lstStyle/>
          <a:p>
            <a:pPr marL="0" indent="0">
              <a:buNone/>
            </a:pPr>
            <a:endParaRPr lang="en-IN" sz="1800" dirty="0">
              <a:latin typeface="Times New Roman" pitchFamily="18" charset="0"/>
              <a:cs typeface="Times New Roman" pitchFamily="18" charset="0"/>
            </a:endParaRPr>
          </a:p>
          <a:p>
            <a:r>
              <a:rPr lang="en-US" sz="1800" dirty="0"/>
              <a:t>Utility computing is the most trending IT service model. It provides on-demand computing resources (computation, storage, and programming services via API) and infrastructure based on the </a:t>
            </a:r>
            <a:r>
              <a:rPr lang="en-US" sz="1800" b="1" dirty="0"/>
              <a:t>pay per use</a:t>
            </a:r>
            <a:r>
              <a:rPr lang="en-US" sz="1800" dirty="0"/>
              <a:t> method.</a:t>
            </a:r>
          </a:p>
          <a:p>
            <a:pPr marL="0" indent="0">
              <a:buNone/>
            </a:pPr>
            <a:endParaRPr lang="en-US" sz="1800" dirty="0"/>
          </a:p>
          <a:p>
            <a:r>
              <a:rPr lang="en-US" sz="1800" dirty="0"/>
              <a:t> It minimizes the associated costs and maximizes the efficient use of resources. </a:t>
            </a:r>
          </a:p>
          <a:p>
            <a:pPr marL="0" indent="0">
              <a:buNone/>
            </a:pPr>
            <a:endParaRPr lang="en-US" sz="1800" dirty="0"/>
          </a:p>
          <a:p>
            <a:r>
              <a:rPr lang="en-US" sz="1800" dirty="0"/>
              <a:t>The advantage of utility computing is that it reduced the IT cost, provides greater flexibility, and easier to manage.</a:t>
            </a:r>
          </a:p>
          <a:p>
            <a:pPr marL="0" indent="0">
              <a:buNone/>
            </a:pPr>
            <a:endParaRPr lang="en-US" sz="1800" dirty="0"/>
          </a:p>
          <a:p>
            <a:r>
              <a:rPr lang="en-US" sz="1800" dirty="0"/>
              <a:t>Large organizations such as </a:t>
            </a:r>
            <a:r>
              <a:rPr lang="en-US" sz="1800" b="1" dirty="0"/>
              <a:t>Google</a:t>
            </a:r>
            <a:r>
              <a:rPr lang="en-US" sz="1800" dirty="0"/>
              <a:t> and </a:t>
            </a:r>
            <a:r>
              <a:rPr lang="en-US" sz="1800" b="1" dirty="0"/>
              <a:t>Amazon</a:t>
            </a:r>
            <a:r>
              <a:rPr lang="en-US" sz="1800" dirty="0"/>
              <a:t> established their own utility services for computing storage and application.</a:t>
            </a:r>
          </a:p>
          <a:p>
            <a:pPr marL="0" indent="0" algn="just">
              <a:buNone/>
            </a:pPr>
            <a:endParaRPr lang="en-US" sz="1800" dirty="0"/>
          </a:p>
        </p:txBody>
      </p:sp>
      <p:sp>
        <p:nvSpPr>
          <p:cNvPr id="4" name="Date Placeholder 3"/>
          <p:cNvSpPr>
            <a:spLocks noGrp="1"/>
          </p:cNvSpPr>
          <p:nvPr>
            <p:ph type="dt" sz="half" idx="10"/>
          </p:nvPr>
        </p:nvSpPr>
        <p:spPr/>
        <p:txBody>
          <a:bodyPr/>
          <a:lstStyle/>
          <a:p>
            <a:fld id="{D6A731D9-67FB-4C69-84B9-C0648B6175F9}" type="datetime1">
              <a:rPr lang="en-US" smtClean="0"/>
              <a:t>8/26/2022</a:t>
            </a:fld>
            <a:endParaRPr lang="en-US"/>
          </a:p>
        </p:txBody>
      </p:sp>
      <p:sp>
        <p:nvSpPr>
          <p:cNvPr id="5" name="Footer Placeholder 4"/>
          <p:cNvSpPr>
            <a:spLocks noGrp="1"/>
          </p:cNvSpPr>
          <p:nvPr>
            <p:ph type="ftr" sz="quarter" idx="11"/>
          </p:nvPr>
        </p:nvSpPr>
        <p:spPr>
          <a:xfrm>
            <a:off x="3124199" y="6356350"/>
            <a:ext cx="330323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9" name="Picture 2">
            <a:extLst>
              <a:ext uri="{FF2B5EF4-FFF2-40B4-BE49-F238E27FC236}">
                <a16:creationId xmlns:a16="http://schemas.microsoft.com/office/drawing/2014/main" id="{E35D8B77-192D-6A27-F12F-5BCAF9975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2211275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8905" y="11949"/>
            <a:ext cx="7275095" cy="824246"/>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a:solidFill>
                  <a:schemeClr val="dk1"/>
                </a:solidFill>
                <a:latin typeface="+mn-lt"/>
                <a:ea typeface="+mn-ea"/>
                <a:cs typeface="+mn-cs"/>
              </a:rPr>
              <a:t>Data center</a:t>
            </a:r>
            <a:endParaRPr lang="en-US" sz="3200" dirty="0">
              <a:solidFill>
                <a:schemeClr val="dk1"/>
              </a:solidFill>
              <a:latin typeface="+mn-lt"/>
              <a:ea typeface="+mn-ea"/>
              <a:cs typeface="+mn-cs"/>
            </a:endParaRPr>
          </a:p>
        </p:txBody>
      </p:sp>
      <p:sp>
        <p:nvSpPr>
          <p:cNvPr id="3" name="Content Placeholder 2"/>
          <p:cNvSpPr>
            <a:spLocks noGrp="1"/>
          </p:cNvSpPr>
          <p:nvPr>
            <p:ph idx="1"/>
          </p:nvPr>
        </p:nvSpPr>
        <p:spPr>
          <a:solidFill>
            <a:schemeClr val="bg1"/>
          </a:solidFill>
        </p:spPr>
        <p:txBody>
          <a:bodyPr>
            <a:normAutofit/>
          </a:bodyPr>
          <a:lstStyle/>
          <a:p>
            <a:pPr marL="0" indent="0">
              <a:buNone/>
            </a:pPr>
            <a:endParaRPr lang="en-IN" sz="1800" dirty="0">
              <a:latin typeface="Times New Roman" pitchFamily="18" charset="0"/>
              <a:cs typeface="Times New Roman" pitchFamily="18" charset="0"/>
            </a:endParaRPr>
          </a:p>
          <a:p>
            <a:r>
              <a:rPr lang="en-US" sz="1800" dirty="0"/>
              <a:t>a data center is a physical facility that organizations use to house their critical applications and data. </a:t>
            </a:r>
          </a:p>
          <a:p>
            <a:pPr marL="0" indent="0">
              <a:buNone/>
            </a:pPr>
            <a:endParaRPr lang="en-US" sz="1800" dirty="0"/>
          </a:p>
          <a:p>
            <a:r>
              <a:rPr lang="en-US" sz="1800" dirty="0"/>
              <a:t>A data center's design is based on a network of computing and storage resources that enable the delivery of shared applications and data. </a:t>
            </a:r>
          </a:p>
          <a:p>
            <a:pPr marL="0" indent="0">
              <a:buNone/>
            </a:pPr>
            <a:endParaRPr lang="en-US" sz="1800" dirty="0"/>
          </a:p>
          <a:p>
            <a:r>
              <a:rPr lang="en-US" sz="1800" dirty="0"/>
              <a:t>The key components of a data center design include routers, switches, firewalls, storage systems, servers, and application-delivery controllers.</a:t>
            </a:r>
          </a:p>
          <a:p>
            <a:pPr marL="0" indent="0" fontAlgn="base">
              <a:buNone/>
            </a:pPr>
            <a:r>
              <a:rPr lang="en-US" sz="1800" b="1" dirty="0"/>
              <a:t>Cloud data centers</a:t>
            </a:r>
          </a:p>
          <a:p>
            <a:pPr fontAlgn="base"/>
            <a:r>
              <a:rPr lang="en-US" sz="1800" dirty="0"/>
              <a:t>In this off-premises form of data center, data and applications are hosted by a cloud services provider such as Amazon Web Services (AWS), Microsoft (Azure), or IBM Cloud or other public cloud provider.</a:t>
            </a:r>
          </a:p>
          <a:p>
            <a:endParaRPr lang="en-US" sz="1800" dirty="0"/>
          </a:p>
        </p:txBody>
      </p:sp>
      <p:sp>
        <p:nvSpPr>
          <p:cNvPr id="4" name="Date Placeholder 3"/>
          <p:cNvSpPr>
            <a:spLocks noGrp="1"/>
          </p:cNvSpPr>
          <p:nvPr>
            <p:ph type="dt" sz="half" idx="10"/>
          </p:nvPr>
        </p:nvSpPr>
        <p:spPr/>
        <p:txBody>
          <a:bodyPr/>
          <a:lstStyle/>
          <a:p>
            <a:fld id="{68F214FD-022C-43FA-8F05-C8A3DBF726E9}" type="datetime1">
              <a:rPr lang="en-US" smtClean="0"/>
              <a:t>8/26/2022</a:t>
            </a:fld>
            <a:endParaRPr lang="en-US"/>
          </a:p>
        </p:txBody>
      </p:sp>
      <p:sp>
        <p:nvSpPr>
          <p:cNvPr id="5" name="Footer Placeholder 4"/>
          <p:cNvSpPr>
            <a:spLocks noGrp="1"/>
          </p:cNvSpPr>
          <p:nvPr>
            <p:ph type="ftr" sz="quarter" idx="11"/>
          </p:nvPr>
        </p:nvSpPr>
        <p:spPr>
          <a:xfrm>
            <a:off x="3124200" y="6356350"/>
            <a:ext cx="34290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9" name="Picture 2">
            <a:extLst>
              <a:ext uri="{FF2B5EF4-FFF2-40B4-BE49-F238E27FC236}">
                <a16:creationId xmlns:a16="http://schemas.microsoft.com/office/drawing/2014/main" id="{D1284C01-0152-8B4A-86A1-3C0E99578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4205346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Uniprocessor computing is known as </a:t>
            </a:r>
          </a:p>
          <a:p>
            <a:pPr marL="0" indent="0">
              <a:buNone/>
            </a:pPr>
            <a:r>
              <a:rPr lang="en-IN" sz="1800" dirty="0">
                <a:latin typeface="Times New Roman" pitchFamily="18" charset="0"/>
                <a:cs typeface="Times New Roman" pitchFamily="18" charset="0"/>
              </a:rPr>
              <a:t>(a) Centralized computing </a:t>
            </a:r>
          </a:p>
          <a:p>
            <a:pPr marL="0" indent="0">
              <a:buNone/>
            </a:pPr>
            <a:r>
              <a:rPr lang="en-IN" sz="1800" dirty="0">
                <a:latin typeface="Times New Roman" pitchFamily="18" charset="0"/>
                <a:cs typeface="Times New Roman" pitchFamily="18" charset="0"/>
              </a:rPr>
              <a:t>(b) Distributed computing </a:t>
            </a:r>
          </a:p>
          <a:p>
            <a:pPr marL="0" indent="0">
              <a:buNone/>
            </a:pPr>
            <a:r>
              <a:rPr lang="en-IN" sz="1800" dirty="0">
                <a:latin typeface="Times New Roman" pitchFamily="18" charset="0"/>
                <a:cs typeface="Times New Roman" pitchFamily="18" charset="0"/>
              </a:rPr>
              <a:t>(c) None of the above </a:t>
            </a:r>
          </a:p>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Which of the following is/are distributed system?</a:t>
            </a:r>
          </a:p>
          <a:p>
            <a:pPr marL="0" indent="0">
              <a:buNone/>
            </a:pPr>
            <a:r>
              <a:rPr lang="en-IN" sz="1800" dirty="0">
                <a:latin typeface="Times New Roman" pitchFamily="18" charset="0"/>
                <a:cs typeface="Times New Roman" pitchFamily="18" charset="0"/>
              </a:rPr>
              <a:t> (a) Internet</a:t>
            </a:r>
          </a:p>
          <a:p>
            <a:pPr marL="0" indent="0">
              <a:buNone/>
            </a:pPr>
            <a:r>
              <a:rPr lang="en-IN" sz="1800" dirty="0">
                <a:latin typeface="Times New Roman" pitchFamily="18" charset="0"/>
                <a:cs typeface="Times New Roman" pitchFamily="18" charset="0"/>
              </a:rPr>
              <a:t> (b) Workgroups</a:t>
            </a:r>
          </a:p>
          <a:p>
            <a:pPr marL="0" indent="0">
              <a:buNone/>
            </a:pPr>
            <a:r>
              <a:rPr lang="en-IN" sz="1800" dirty="0">
                <a:latin typeface="Times New Roman" pitchFamily="18" charset="0"/>
                <a:cs typeface="Times New Roman" pitchFamily="18" charset="0"/>
              </a:rPr>
              <a:t> (c) Both a and b</a:t>
            </a:r>
          </a:p>
          <a:p>
            <a:pPr marL="0" indent="0">
              <a:buNone/>
            </a:pPr>
            <a:r>
              <a:rPr lang="en-IN" sz="1800" dirty="0">
                <a:latin typeface="Times New Roman" pitchFamily="18" charset="0"/>
                <a:cs typeface="Times New Roman" pitchFamily="18" charset="0"/>
              </a:rPr>
              <a:t> (d) None of these</a:t>
            </a:r>
          </a:p>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Which is/are true regarding cloud computing? </a:t>
            </a:r>
          </a:p>
          <a:p>
            <a:pPr marL="0" indent="0">
              <a:buNone/>
            </a:pPr>
            <a:r>
              <a:rPr lang="en-IN" sz="1800" dirty="0">
                <a:latin typeface="Times New Roman" pitchFamily="18" charset="0"/>
                <a:cs typeface="Times New Roman" pitchFamily="18" charset="0"/>
              </a:rPr>
              <a:t>(a) It does not provide ubiquitous access </a:t>
            </a:r>
          </a:p>
          <a:p>
            <a:pPr marL="0" indent="0">
              <a:buNone/>
            </a:pPr>
            <a:r>
              <a:rPr lang="en-IN" sz="1800" dirty="0">
                <a:latin typeface="Times New Roman" pitchFamily="18" charset="0"/>
                <a:cs typeface="Times New Roman" pitchFamily="18" charset="0"/>
              </a:rPr>
              <a:t>(b) It  provides on-demand  network access</a:t>
            </a:r>
          </a:p>
          <a:p>
            <a:pPr marL="0" indent="0">
              <a:buNone/>
            </a:pPr>
            <a:r>
              <a:rPr lang="en-IN" sz="1800" dirty="0">
                <a:latin typeface="Times New Roman" pitchFamily="18" charset="0"/>
                <a:cs typeface="Times New Roman" pitchFamily="18" charset="0"/>
              </a:rPr>
              <a:t> (c) Resources can be released with no management effort</a:t>
            </a:r>
          </a:p>
          <a:p>
            <a:pPr marL="0" indent="0">
              <a:buNone/>
            </a:pPr>
            <a:r>
              <a:rPr lang="en-IN" sz="1800" dirty="0">
                <a:latin typeface="Times New Roman" pitchFamily="18" charset="0"/>
                <a:cs typeface="Times New Roman" pitchFamily="18" charset="0"/>
              </a:rPr>
              <a:t> (d) None of these </a:t>
            </a:r>
          </a:p>
          <a:p>
            <a:pPr marL="0" indent="0">
              <a:buNone/>
            </a:pPr>
            <a:endParaRPr lang="en-US" sz="1800" dirty="0"/>
          </a:p>
        </p:txBody>
      </p:sp>
      <p:sp>
        <p:nvSpPr>
          <p:cNvPr id="4" name="Date Placeholder 3"/>
          <p:cNvSpPr>
            <a:spLocks noGrp="1"/>
          </p:cNvSpPr>
          <p:nvPr>
            <p:ph type="dt" sz="half" idx="10"/>
          </p:nvPr>
        </p:nvSpPr>
        <p:spPr/>
        <p:txBody>
          <a:bodyPr/>
          <a:lstStyle/>
          <a:p>
            <a:fld id="{E918AFA8-4411-4B39-BB89-BEB67B6B1168}"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t>Daily Quiz</a:t>
            </a:r>
            <a:endParaRPr kumimoji="0" lang="en-US" sz="3600" b="0" i="0" u="none" strike="noStrike" kern="1200" cap="none" spc="0" normalizeH="0" baseline="0" noProof="0" dirty="0">
              <a:ln>
                <a:noFill/>
              </a:ln>
              <a:solidFill>
                <a:schemeClr val="dk1"/>
              </a:solidFill>
              <a:effectLst/>
              <a:uLnTx/>
              <a:uFillTx/>
            </a:endParaRPr>
          </a:p>
        </p:txBody>
      </p:sp>
      <p:pic>
        <p:nvPicPr>
          <p:cNvPr id="9" name="Picture 2">
            <a:extLst>
              <a:ext uri="{FF2B5EF4-FFF2-40B4-BE49-F238E27FC236}">
                <a16:creationId xmlns:a16="http://schemas.microsoft.com/office/drawing/2014/main" id="{DECC429F-9C90-0B07-10D9-42CF440AF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467600" cy="85633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t>Daily Quiz</a:t>
            </a:r>
            <a:endParaRPr kumimoji="0" lang="en-US" sz="3600" b="0" i="0" u="none" strike="noStrike" kern="1200" cap="none" spc="0" normalizeH="0" baseline="0" noProof="0" dirty="0">
              <a:ln>
                <a:noFill/>
              </a:ln>
              <a:solidFill>
                <a:schemeClr val="dk1"/>
              </a:solidFill>
              <a:effectLst/>
              <a:uLnTx/>
              <a:uFillTx/>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1800" dirty="0"/>
              <a:t>   </a:t>
            </a:r>
            <a:r>
              <a:rPr lang="en-IN" sz="1800" b="1" dirty="0">
                <a:latin typeface="Times New Roman" pitchFamily="18" charset="0"/>
                <a:cs typeface="Times New Roman" pitchFamily="18" charset="0"/>
              </a:rPr>
              <a:t>Which are essential characteristics of cloud computing?</a:t>
            </a:r>
          </a:p>
          <a:p>
            <a:pPr marL="0" indent="0">
              <a:buNone/>
            </a:pPr>
            <a:r>
              <a:rPr lang="en-IN" sz="1800" dirty="0"/>
              <a:t> (a) On-demand self service</a:t>
            </a:r>
          </a:p>
          <a:p>
            <a:pPr marL="0" indent="0">
              <a:buNone/>
            </a:pPr>
            <a:r>
              <a:rPr lang="en-IN" sz="1800" dirty="0"/>
              <a:t> (b) Resource pooling </a:t>
            </a:r>
          </a:p>
          <a:p>
            <a:pPr marL="0" indent="0">
              <a:buNone/>
            </a:pPr>
            <a:r>
              <a:rPr lang="en-IN" sz="1800" dirty="0"/>
              <a:t> (c) Rapid elasticity </a:t>
            </a:r>
          </a:p>
          <a:p>
            <a:pPr marL="0" indent="0">
              <a:buNone/>
            </a:pPr>
            <a:r>
              <a:rPr lang="en-IN" sz="1800" dirty="0"/>
              <a:t>  (d) None of these</a:t>
            </a:r>
          </a:p>
          <a:p>
            <a:pPr marL="0" indent="0">
              <a:buNone/>
            </a:pPr>
            <a:r>
              <a:rPr lang="en-US" sz="1800" dirty="0"/>
              <a:t>  </a:t>
            </a:r>
            <a:r>
              <a:rPr lang="en-US" sz="1800" b="1" dirty="0"/>
              <a:t>What is Cloud Computing replacing?</a:t>
            </a:r>
          </a:p>
          <a:p>
            <a:pPr marL="0" indent="0" fontAlgn="base">
              <a:buNone/>
            </a:pPr>
            <a:r>
              <a:rPr lang="en-US" sz="1800" dirty="0"/>
              <a:t>a)Corporate data centers</a:t>
            </a:r>
          </a:p>
          <a:p>
            <a:pPr marL="0" indent="0" fontAlgn="base">
              <a:buNone/>
            </a:pPr>
            <a:r>
              <a:rPr lang="en-US" sz="1800" dirty="0"/>
              <a:t>b)Expensive personal computer hardware</a:t>
            </a:r>
          </a:p>
          <a:p>
            <a:pPr marL="0" indent="0" fontAlgn="base">
              <a:buNone/>
            </a:pPr>
            <a:r>
              <a:rPr lang="en-US" sz="1800" dirty="0"/>
              <a:t>c)Expensive software upgrades</a:t>
            </a:r>
          </a:p>
          <a:p>
            <a:pPr marL="0" indent="0" fontAlgn="base">
              <a:buNone/>
            </a:pPr>
            <a:r>
              <a:rPr lang="en-US" sz="1800" dirty="0"/>
              <a:t>d)All of the above</a:t>
            </a:r>
          </a:p>
          <a:p>
            <a:pPr marL="0" indent="0" fontAlgn="base">
              <a:buNone/>
            </a:pPr>
            <a:r>
              <a:rPr lang="en-US" sz="1800" b="1" dirty="0"/>
              <a:t>Which of these companies is not a leader in cloud computing?</a:t>
            </a:r>
          </a:p>
          <a:p>
            <a:pPr fontAlgn="base">
              <a:buFont typeface="+mj-lt"/>
              <a:buAutoNum type="alphaLcParenR"/>
            </a:pPr>
            <a:r>
              <a:rPr lang="en-US" sz="1800" dirty="0"/>
              <a:t>Google</a:t>
            </a:r>
          </a:p>
          <a:p>
            <a:pPr fontAlgn="base">
              <a:buFont typeface="+mj-lt"/>
              <a:buAutoNum type="alphaLcParenR"/>
            </a:pPr>
            <a:r>
              <a:rPr lang="en-US" sz="1800" dirty="0"/>
              <a:t>Microsoft</a:t>
            </a:r>
          </a:p>
          <a:p>
            <a:pPr fontAlgn="base">
              <a:buFont typeface="+mj-lt"/>
              <a:buAutoNum type="alphaLcParenR"/>
            </a:pPr>
            <a:r>
              <a:rPr lang="en-US" sz="1800" dirty="0"/>
              <a:t>Amazon</a:t>
            </a:r>
          </a:p>
          <a:p>
            <a:pPr fontAlgn="base">
              <a:buFont typeface="+mj-lt"/>
              <a:buAutoNum type="alphaLcParenR"/>
            </a:pPr>
            <a:r>
              <a:rPr lang="en-US" sz="1800" dirty="0"/>
              <a:t>Blackboard</a:t>
            </a:r>
          </a:p>
          <a:p>
            <a:pPr marL="0" indent="0" fontAlgn="base">
              <a:buNone/>
            </a:pPr>
            <a:endParaRPr lang="en-US" sz="1800" dirty="0"/>
          </a:p>
          <a:p>
            <a:pPr marL="0" indent="0">
              <a:buNone/>
            </a:pPr>
            <a:endParaRPr lang="en-IN" sz="1800" dirty="0"/>
          </a:p>
          <a:p>
            <a:pPr marL="0" indent="0">
              <a:buNone/>
            </a:pPr>
            <a:endParaRPr lang="en-IN" sz="1800" dirty="0"/>
          </a:p>
        </p:txBody>
      </p:sp>
      <p:sp>
        <p:nvSpPr>
          <p:cNvPr id="4" name="Date Placeholder 3"/>
          <p:cNvSpPr>
            <a:spLocks noGrp="1"/>
          </p:cNvSpPr>
          <p:nvPr>
            <p:ph type="dt" sz="half" idx="10"/>
          </p:nvPr>
        </p:nvSpPr>
        <p:spPr/>
        <p:txBody>
          <a:bodyPr/>
          <a:lstStyle/>
          <a:p>
            <a:fld id="{BD5A967D-B09E-48FE-8B09-352C5B7DAC86}"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8" name="Picture 2">
            <a:extLst>
              <a:ext uri="{FF2B5EF4-FFF2-40B4-BE49-F238E27FC236}">
                <a16:creationId xmlns:a16="http://schemas.microsoft.com/office/drawing/2014/main" id="{F10560E4-7427-FB7C-8458-84401BE3B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539348710"/>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653" y="0"/>
            <a:ext cx="7371347" cy="92049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dirty="0"/>
              <a:t>Daily Quiz</a:t>
            </a:r>
            <a:r>
              <a:rPr lang="en-IN" sz="3600" dirty="0"/>
              <a:t> </a:t>
            </a:r>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sz="1800" b="1" dirty="0"/>
              <a:t>Which of these should a company consider before implementing cloud computing technology?</a:t>
            </a:r>
          </a:p>
          <a:p>
            <a:pPr fontAlgn="base">
              <a:buFont typeface="+mj-lt"/>
              <a:buAutoNum type="alphaLcParenR"/>
            </a:pPr>
            <a:r>
              <a:rPr lang="en-US" sz="1800" dirty="0"/>
              <a:t>Employee satisfaction</a:t>
            </a:r>
          </a:p>
          <a:p>
            <a:pPr fontAlgn="base">
              <a:buFont typeface="+mj-lt"/>
              <a:buAutoNum type="alphaLcParenR"/>
            </a:pPr>
            <a:r>
              <a:rPr lang="en-US" sz="1800" dirty="0"/>
              <a:t>Potential cost reduction</a:t>
            </a:r>
          </a:p>
          <a:p>
            <a:pPr fontAlgn="base">
              <a:buFont typeface="+mj-lt"/>
              <a:buAutoNum type="alphaLcParenR"/>
            </a:pPr>
            <a:r>
              <a:rPr lang="en-US" sz="1800" dirty="0"/>
              <a:t>Information sensitivity</a:t>
            </a:r>
          </a:p>
          <a:p>
            <a:pPr fontAlgn="base">
              <a:buFont typeface="+mj-lt"/>
              <a:buAutoNum type="alphaLcParenR"/>
            </a:pPr>
            <a:r>
              <a:rPr lang="en-US" sz="1800" dirty="0"/>
              <a:t>All of the above</a:t>
            </a:r>
          </a:p>
          <a:p>
            <a:pPr marL="0" indent="0" fontAlgn="base">
              <a:buNone/>
            </a:pPr>
            <a:r>
              <a:rPr lang="en-US" sz="1800" b="1" dirty="0"/>
              <a:t>Cloud" in cloud computing represents what?</a:t>
            </a:r>
          </a:p>
          <a:p>
            <a:pPr fontAlgn="base">
              <a:buFont typeface="+mj-lt"/>
              <a:buAutoNum type="alphaLcParenR"/>
            </a:pPr>
            <a:r>
              <a:rPr lang="en-US" sz="1800" dirty="0"/>
              <a:t>Internet</a:t>
            </a:r>
          </a:p>
          <a:p>
            <a:pPr fontAlgn="base">
              <a:buFont typeface="+mj-lt"/>
              <a:buAutoNum type="alphaLcParenR"/>
            </a:pPr>
            <a:r>
              <a:rPr lang="en-US" sz="1800" dirty="0"/>
              <a:t>Wireless</a:t>
            </a:r>
          </a:p>
          <a:p>
            <a:pPr fontAlgn="base">
              <a:buFont typeface="+mj-lt"/>
              <a:buAutoNum type="alphaLcParenR"/>
            </a:pPr>
            <a:r>
              <a:rPr lang="en-US" sz="1800" dirty="0"/>
              <a:t>Hard drives</a:t>
            </a:r>
          </a:p>
          <a:p>
            <a:pPr fontAlgn="base">
              <a:buFont typeface="+mj-lt"/>
              <a:buAutoNum type="alphaLcParenR"/>
            </a:pPr>
            <a:r>
              <a:rPr lang="en-US" sz="1800" dirty="0"/>
              <a:t>People</a:t>
            </a:r>
          </a:p>
          <a:p>
            <a:pPr marL="0" indent="0" fontAlgn="base">
              <a:buNone/>
            </a:pPr>
            <a:r>
              <a:rPr lang="en-US" sz="1800" b="1" dirty="0"/>
              <a:t>Which is not a major cloud computing platform?</a:t>
            </a:r>
          </a:p>
          <a:p>
            <a:pPr fontAlgn="base">
              <a:buFont typeface="+mj-lt"/>
              <a:buAutoNum type="alphaLcParenR"/>
            </a:pPr>
            <a:r>
              <a:rPr lang="en-US" sz="1800" dirty="0"/>
              <a:t>Google 101</a:t>
            </a:r>
          </a:p>
          <a:p>
            <a:pPr fontAlgn="base">
              <a:buFont typeface="+mj-lt"/>
              <a:buAutoNum type="alphaLcParenR"/>
            </a:pPr>
            <a:r>
              <a:rPr lang="en-US" sz="1800" dirty="0"/>
              <a:t>IBM Deep blue</a:t>
            </a:r>
          </a:p>
          <a:p>
            <a:pPr fontAlgn="base">
              <a:buFont typeface="+mj-lt"/>
              <a:buAutoNum type="alphaLcParenR"/>
            </a:pPr>
            <a:r>
              <a:rPr lang="en-US" sz="1800" dirty="0"/>
              <a:t>Microsoft Azure</a:t>
            </a:r>
          </a:p>
          <a:p>
            <a:pPr fontAlgn="base">
              <a:buFont typeface="+mj-lt"/>
              <a:buAutoNum type="alphaLcParenR"/>
            </a:pPr>
            <a:r>
              <a:rPr lang="en-US" sz="1800" dirty="0"/>
              <a:t>Amazon EC2</a:t>
            </a:r>
          </a:p>
          <a:p>
            <a:pPr fontAlgn="base">
              <a:buFont typeface="+mj-lt"/>
              <a:buAutoNum type="alphaLcParenR"/>
            </a:pPr>
            <a:endParaRPr lang="en-US" sz="1800" dirty="0"/>
          </a:p>
          <a:p>
            <a:pPr fontAlgn="base"/>
            <a:endParaRPr lang="en-US" dirty="0"/>
          </a:p>
          <a:p>
            <a:endParaRPr lang="en-IN" dirty="0"/>
          </a:p>
        </p:txBody>
      </p:sp>
      <p:sp>
        <p:nvSpPr>
          <p:cNvPr id="4" name="Date Placeholder 3"/>
          <p:cNvSpPr>
            <a:spLocks noGrp="1"/>
          </p:cNvSpPr>
          <p:nvPr>
            <p:ph type="dt" sz="half" idx="10"/>
          </p:nvPr>
        </p:nvSpPr>
        <p:spPr/>
        <p:txBody>
          <a:bodyPr/>
          <a:lstStyle/>
          <a:p>
            <a:fld id="{EC07F00B-739B-46FE-85B5-6DBE451AC576}" type="datetime1">
              <a:rPr lang="en-US" smtClean="0"/>
              <a:t>8/26/2022</a:t>
            </a:fld>
            <a:endParaRPr lang="en-US"/>
          </a:p>
        </p:txBody>
      </p:sp>
      <p:sp>
        <p:nvSpPr>
          <p:cNvPr id="5" name="Footer Placeholder 4"/>
          <p:cNvSpPr>
            <a:spLocks noGrp="1"/>
          </p:cNvSpPr>
          <p:nvPr>
            <p:ph type="ftr" sz="quarter" idx="11"/>
          </p:nvPr>
        </p:nvSpPr>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8" name="Picture 2">
            <a:extLst>
              <a:ext uri="{FF2B5EF4-FFF2-40B4-BE49-F238E27FC236}">
                <a16:creationId xmlns:a16="http://schemas.microsoft.com/office/drawing/2014/main" id="{190077BD-581A-A47E-ACDC-6B748001E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243302714"/>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6611" y="1"/>
            <a:ext cx="7387389"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dirty="0"/>
              <a:t>Daily Quiz</a:t>
            </a:r>
            <a:r>
              <a:rPr lang="en-IN" sz="3600" dirty="0"/>
              <a:t> </a:t>
            </a:r>
          </a:p>
        </p:txBody>
      </p:sp>
      <p:sp>
        <p:nvSpPr>
          <p:cNvPr id="3" name="Content Placeholder 2"/>
          <p:cNvSpPr>
            <a:spLocks noGrp="1"/>
          </p:cNvSpPr>
          <p:nvPr>
            <p:ph idx="1"/>
          </p:nvPr>
        </p:nvSpPr>
        <p:spPr/>
        <p:txBody>
          <a:bodyPr>
            <a:normAutofit/>
          </a:bodyPr>
          <a:lstStyle/>
          <a:p>
            <a:pPr fontAlgn="base">
              <a:buFont typeface="+mj-lt"/>
              <a:buAutoNum type="alphaLcParenR"/>
            </a:pPr>
            <a:r>
              <a:rPr lang="en-US" sz="1800" b="1" dirty="0"/>
              <a:t>Utility computing is a model where service provider </a:t>
            </a:r>
            <a:r>
              <a:rPr lang="en-US" sz="1800" dirty="0"/>
              <a:t>(a) makes computing resources available to the customer as needed (b) makes computing resources available to the customer for some amount of time (c) Can’t say – implementation dependent</a:t>
            </a:r>
          </a:p>
          <a:p>
            <a:pPr fontAlgn="base"/>
            <a:r>
              <a:rPr lang="en-US" sz="1800" b="1" dirty="0"/>
              <a:t>In utility computing model, the service provider charges the customer </a:t>
            </a:r>
            <a:r>
              <a:rPr lang="en-US" sz="1800" dirty="0"/>
              <a:t>(a) at a flat rate (b) based on the usage (c) None of these</a:t>
            </a:r>
          </a:p>
          <a:p>
            <a:r>
              <a:rPr lang="en-US" sz="1800" b="1" dirty="0"/>
              <a:t>Cloud computing is a distributed computing model. </a:t>
            </a:r>
            <a:r>
              <a:rPr lang="en-US" sz="1800" dirty="0"/>
              <a:t>(a) True (b) False</a:t>
            </a:r>
          </a:p>
          <a:p>
            <a:r>
              <a:rPr lang="en-US" sz="1800" b="1" dirty="0"/>
              <a:t>Amazon Web Services is an example of </a:t>
            </a:r>
            <a:r>
              <a:rPr lang="en-US" sz="1800" dirty="0"/>
              <a:t>(a) </a:t>
            </a:r>
            <a:r>
              <a:rPr lang="en-US" sz="1800" dirty="0" err="1"/>
              <a:t>SaaS</a:t>
            </a:r>
            <a:r>
              <a:rPr lang="en-US" sz="1800" dirty="0"/>
              <a:t> (b) PaaS (c) IaaS (d) None of these</a:t>
            </a:r>
          </a:p>
          <a:p>
            <a:r>
              <a:rPr lang="en-US" sz="1800" b="1" dirty="0"/>
              <a:t>Email service on cloud is an example of </a:t>
            </a:r>
            <a:r>
              <a:rPr lang="en-US" sz="1800" dirty="0"/>
              <a:t>(a) </a:t>
            </a:r>
            <a:r>
              <a:rPr lang="en-US" sz="1800" dirty="0" err="1"/>
              <a:t>SaaS</a:t>
            </a:r>
            <a:r>
              <a:rPr lang="en-US" sz="1800" dirty="0"/>
              <a:t> (b) PaaS (c) None of these</a:t>
            </a:r>
          </a:p>
          <a:p>
            <a:r>
              <a:rPr lang="en-US" sz="1800" b="1" dirty="0"/>
              <a:t>Google App Engine is an example of </a:t>
            </a:r>
            <a:r>
              <a:rPr lang="en-US" sz="1800" dirty="0"/>
              <a:t>(a) </a:t>
            </a:r>
            <a:r>
              <a:rPr lang="en-US" sz="1800" dirty="0" err="1"/>
              <a:t>SaaS</a:t>
            </a:r>
            <a:r>
              <a:rPr lang="en-US" sz="1800" dirty="0"/>
              <a:t> (b) PaaS (c) IaaS </a:t>
            </a:r>
          </a:p>
          <a:p>
            <a:r>
              <a:rPr lang="en-US" sz="1800" b="1" dirty="0"/>
              <a:t>Which of these is/are managed by the user in PaaS? </a:t>
            </a:r>
            <a:r>
              <a:rPr lang="en-US" sz="1800" dirty="0"/>
              <a:t>(a) Data (b) Application (c) Runtime (d) All of these </a:t>
            </a:r>
            <a:r>
              <a:rPr lang="en-US" sz="1800" dirty="0" err="1"/>
              <a:t>Ans</a:t>
            </a:r>
            <a:r>
              <a:rPr lang="en-US" sz="1800" dirty="0"/>
              <a:t>: </a:t>
            </a:r>
            <a:r>
              <a:rPr lang="en-US" sz="1800" dirty="0" err="1"/>
              <a:t>a,b</a:t>
            </a:r>
            <a:r>
              <a:rPr lang="en-US" sz="1800" dirty="0"/>
              <a:t> (Hint: Data and application are managed by the user in platform as a service.)</a:t>
            </a:r>
            <a:endParaRPr lang="en-IN" sz="1800" dirty="0"/>
          </a:p>
        </p:txBody>
      </p:sp>
      <p:sp>
        <p:nvSpPr>
          <p:cNvPr id="4" name="Date Placeholder 3"/>
          <p:cNvSpPr>
            <a:spLocks noGrp="1"/>
          </p:cNvSpPr>
          <p:nvPr>
            <p:ph type="dt" sz="half" idx="10"/>
          </p:nvPr>
        </p:nvSpPr>
        <p:spPr/>
        <p:txBody>
          <a:bodyPr/>
          <a:lstStyle/>
          <a:p>
            <a:fld id="{8414BFF1-AEB0-4047-BC47-8CDDB87ABC7B}" type="datetime1">
              <a:rPr lang="en-US" smtClean="0"/>
              <a:t>8/26/2022</a:t>
            </a:fld>
            <a:endParaRPr lang="en-US"/>
          </a:p>
        </p:txBody>
      </p:sp>
      <p:sp>
        <p:nvSpPr>
          <p:cNvPr id="5" name="Footer Placeholder 4"/>
          <p:cNvSpPr>
            <a:spLocks noGrp="1"/>
          </p:cNvSpPr>
          <p:nvPr>
            <p:ph type="ftr" sz="quarter" idx="11"/>
          </p:nvPr>
        </p:nvSpPr>
        <p:spPr>
          <a:xfrm>
            <a:off x="3124199" y="6356350"/>
            <a:ext cx="356956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8" name="Picture 2">
            <a:extLst>
              <a:ext uri="{FF2B5EF4-FFF2-40B4-BE49-F238E27FC236}">
                <a16:creationId xmlns:a16="http://schemas.microsoft.com/office/drawing/2014/main" id="{3D1B759E-C248-D19E-6EF0-EE24421E9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504368426"/>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820605458"/>
              </p:ext>
            </p:extLst>
          </p:nvPr>
        </p:nvGraphicFramePr>
        <p:xfrm>
          <a:off x="685800" y="914401"/>
          <a:ext cx="7162800" cy="5311674"/>
        </p:xfrm>
        <a:graphic>
          <a:graphicData uri="http://schemas.openxmlformats.org/drawingml/2006/table">
            <a:tbl>
              <a:tblPr firstRow="1" firstCol="1" bandRow="1">
                <a:tableStyleId>{46F890A9-2807-4EBB-B81D-B2AA78EC7F39}</a:tableStyleId>
              </a:tblPr>
              <a:tblGrid>
                <a:gridCol w="6228522">
                  <a:extLst>
                    <a:ext uri="{9D8B030D-6E8A-4147-A177-3AD203B41FA5}">
                      <a16:colId xmlns:a16="http://schemas.microsoft.com/office/drawing/2014/main" val="20000"/>
                    </a:ext>
                  </a:extLst>
                </a:gridCol>
                <a:gridCol w="934278">
                  <a:extLst>
                    <a:ext uri="{9D8B030D-6E8A-4147-A177-3AD203B41FA5}">
                      <a16:colId xmlns:a16="http://schemas.microsoft.com/office/drawing/2014/main" val="20001"/>
                    </a:ext>
                  </a:extLst>
                </a:gridCol>
              </a:tblGrid>
              <a:tr h="315092">
                <a:tc>
                  <a:txBody>
                    <a:bodyPr/>
                    <a:lstStyle/>
                    <a:p>
                      <a:pPr>
                        <a:lnSpc>
                          <a:spcPct val="115000"/>
                        </a:lnSpc>
                        <a:spcAft>
                          <a:spcPts val="0"/>
                        </a:spcAft>
                      </a:pPr>
                      <a:r>
                        <a:rPr lang="en-IN" sz="1800" dirty="0">
                          <a:effectLst/>
                          <a:latin typeface="Times New Roman" pitchFamily="18" charset="0"/>
                          <a:cs typeface="Times New Roman" pitchFamily="18" charset="0"/>
                        </a:rPr>
                        <a:t>                                                QUESTIONS</a:t>
                      </a:r>
                      <a:endParaRPr lang="en-IN" sz="180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CO’s</a:t>
                      </a:r>
                      <a:endParaRPr lang="en-IN" sz="18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738341">
                <a:tc>
                  <a:txBody>
                    <a:bodyPr/>
                    <a:lstStyle/>
                    <a:p>
                      <a:pPr>
                        <a:lnSpc>
                          <a:spcPct val="115000"/>
                        </a:lnSpc>
                        <a:spcAft>
                          <a:spcPts val="0"/>
                        </a:spcAft>
                      </a:pPr>
                      <a:r>
                        <a:rPr lang="en-IN" sz="2100" b="0" dirty="0">
                          <a:effectLst/>
                          <a:latin typeface="Times New Roman" pitchFamily="18" charset="0"/>
                          <a:cs typeface="Times New Roman" pitchFamily="18" charset="0"/>
                        </a:rPr>
                        <a:t>Q1: Define cloud computing and its advantages and disadvantages.</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  CO1</a:t>
                      </a:r>
                    </a:p>
                    <a:p>
                      <a:pPr>
                        <a:lnSpc>
                          <a:spcPct val="115000"/>
                        </a:lnSpc>
                        <a:spcAft>
                          <a:spcPts val="0"/>
                        </a:spcAft>
                      </a:pPr>
                      <a:r>
                        <a:rPr lang="en-IN" sz="1800">
                          <a:effectLst/>
                          <a:latin typeface="Times New Roman" pitchFamily="18" charset="0"/>
                          <a:cs typeface="Times New Roman" pitchFamily="18" charset="0"/>
                        </a:rPr>
                        <a:t> </a:t>
                      </a:r>
                      <a:endParaRPr lang="en-IN" sz="18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632901">
                <a:tc>
                  <a:txBody>
                    <a:bodyPr/>
                    <a:lstStyle/>
                    <a:p>
                      <a:pPr>
                        <a:lnSpc>
                          <a:spcPct val="115000"/>
                        </a:lnSpc>
                        <a:spcAft>
                          <a:spcPts val="0"/>
                        </a:spcAft>
                      </a:pPr>
                      <a:r>
                        <a:rPr lang="en-IN" sz="2100" b="0" dirty="0">
                          <a:effectLst/>
                          <a:latin typeface="Times New Roman" pitchFamily="18" charset="0"/>
                          <a:cs typeface="Times New Roman" pitchFamily="18" charset="0"/>
                        </a:rPr>
                        <a:t>Q2: Explain the evolution of cloud computing.</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CO1</a:t>
                      </a:r>
                    </a:p>
                    <a:p>
                      <a:pPr>
                        <a:lnSpc>
                          <a:spcPct val="115000"/>
                        </a:lnSpc>
                        <a:spcAft>
                          <a:spcPts val="0"/>
                        </a:spcAft>
                      </a:pPr>
                      <a:r>
                        <a:rPr lang="en-IN" sz="1800">
                          <a:effectLst/>
                          <a:latin typeface="Times New Roman" pitchFamily="18" charset="0"/>
                          <a:cs typeface="Times New Roman" pitchFamily="18" charset="0"/>
                        </a:rPr>
                        <a:t> </a:t>
                      </a:r>
                      <a:endParaRPr lang="en-IN" sz="18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738341">
                <a:tc>
                  <a:txBody>
                    <a:bodyPr/>
                    <a:lstStyle/>
                    <a:p>
                      <a:pPr>
                        <a:lnSpc>
                          <a:spcPct val="115000"/>
                        </a:lnSpc>
                        <a:spcAft>
                          <a:spcPts val="0"/>
                        </a:spcAft>
                      </a:pPr>
                      <a:r>
                        <a:rPr lang="en-IN" sz="2100" b="0" dirty="0">
                          <a:effectLst/>
                          <a:latin typeface="Times New Roman" pitchFamily="18" charset="0"/>
                          <a:cs typeface="Times New Roman" pitchFamily="18" charset="0"/>
                        </a:rPr>
                        <a:t>Q3: List out the important characteristics of cloud computing.</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CO1</a:t>
                      </a:r>
                    </a:p>
                    <a:p>
                      <a:pPr>
                        <a:lnSpc>
                          <a:spcPct val="115000"/>
                        </a:lnSpc>
                        <a:spcAft>
                          <a:spcPts val="0"/>
                        </a:spcAft>
                      </a:pPr>
                      <a:r>
                        <a:rPr lang="en-IN" sz="1800" dirty="0">
                          <a:effectLst/>
                          <a:latin typeface="Times New Roman" pitchFamily="18" charset="0"/>
                          <a:cs typeface="Times New Roman" pitchFamily="18" charset="0"/>
                        </a:rPr>
                        <a:t> </a:t>
                      </a:r>
                      <a:endParaRPr lang="en-IN" sz="18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3"/>
                  </a:ext>
                </a:extLst>
              </a:tr>
              <a:tr h="632901">
                <a:tc>
                  <a:txBody>
                    <a:bodyPr/>
                    <a:lstStyle/>
                    <a:p>
                      <a:pPr>
                        <a:lnSpc>
                          <a:spcPct val="115000"/>
                        </a:lnSpc>
                        <a:spcAft>
                          <a:spcPts val="0"/>
                        </a:spcAft>
                      </a:pPr>
                      <a:r>
                        <a:rPr lang="en-IN" sz="2100" b="0" dirty="0">
                          <a:effectLst/>
                          <a:latin typeface="Times New Roman" pitchFamily="18" charset="0"/>
                          <a:cs typeface="Times New Roman" pitchFamily="18" charset="0"/>
                        </a:rPr>
                        <a:t>Q4: Explain the need of cloud computing.</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CO1</a:t>
                      </a:r>
                    </a:p>
                    <a:p>
                      <a:pPr>
                        <a:lnSpc>
                          <a:spcPct val="115000"/>
                        </a:lnSpc>
                        <a:spcAft>
                          <a:spcPts val="0"/>
                        </a:spcAft>
                      </a:pPr>
                      <a:r>
                        <a:rPr lang="en-IN" sz="1800">
                          <a:effectLst/>
                          <a:latin typeface="Times New Roman" pitchFamily="18" charset="0"/>
                          <a:cs typeface="Times New Roman" pitchFamily="18" charset="0"/>
                        </a:rPr>
                        <a:t> </a:t>
                      </a:r>
                      <a:endParaRPr lang="en-IN" sz="18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4"/>
                  </a:ext>
                </a:extLst>
              </a:tr>
              <a:tr h="738341">
                <a:tc>
                  <a:txBody>
                    <a:bodyPr/>
                    <a:lstStyle/>
                    <a:p>
                      <a:pPr>
                        <a:lnSpc>
                          <a:spcPct val="115000"/>
                        </a:lnSpc>
                        <a:spcAft>
                          <a:spcPts val="0"/>
                        </a:spcAft>
                      </a:pPr>
                      <a:r>
                        <a:rPr lang="en-IN" sz="2100" b="0" dirty="0">
                          <a:effectLst/>
                          <a:latin typeface="Times New Roman" pitchFamily="18" charset="0"/>
                          <a:cs typeface="Times New Roman" pitchFamily="18" charset="0"/>
                        </a:rPr>
                        <a:t>Q5: List out some cloud computing vendors and the services they provide.</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CO1</a:t>
                      </a:r>
                    </a:p>
                    <a:p>
                      <a:pPr>
                        <a:lnSpc>
                          <a:spcPct val="115000"/>
                        </a:lnSpc>
                        <a:spcAft>
                          <a:spcPts val="0"/>
                        </a:spcAft>
                      </a:pPr>
                      <a:r>
                        <a:rPr lang="en-IN" sz="1800" dirty="0">
                          <a:effectLst/>
                          <a:latin typeface="Times New Roman" pitchFamily="18" charset="0"/>
                          <a:cs typeface="Times New Roman" pitchFamily="18" charset="0"/>
                        </a:rPr>
                        <a:t> </a:t>
                      </a:r>
                      <a:endParaRPr lang="en-IN" sz="18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5"/>
                  </a:ext>
                </a:extLst>
              </a:tr>
              <a:tr h="738341">
                <a:tc>
                  <a:txBody>
                    <a:bodyPr/>
                    <a:lstStyle/>
                    <a:p>
                      <a:pPr>
                        <a:lnSpc>
                          <a:spcPct val="115000"/>
                        </a:lnSpc>
                        <a:spcAft>
                          <a:spcPts val="0"/>
                        </a:spcAft>
                      </a:pPr>
                      <a:r>
                        <a:rPr lang="en-IN" sz="2100" b="0" dirty="0">
                          <a:effectLst/>
                          <a:latin typeface="Times New Roman" pitchFamily="18" charset="0"/>
                          <a:cs typeface="Times New Roman" pitchFamily="18" charset="0"/>
                        </a:rPr>
                        <a:t>Q.6 Describe distributed computing and parallel computing.</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CO1</a:t>
                      </a:r>
                    </a:p>
                    <a:p>
                      <a:pPr>
                        <a:lnSpc>
                          <a:spcPct val="115000"/>
                        </a:lnSpc>
                        <a:spcAft>
                          <a:spcPts val="0"/>
                        </a:spcAft>
                      </a:pPr>
                      <a:r>
                        <a:rPr lang="en-IN" sz="1800">
                          <a:effectLst/>
                          <a:latin typeface="Times New Roman" pitchFamily="18" charset="0"/>
                          <a:cs typeface="Times New Roman" pitchFamily="18" charset="0"/>
                        </a:rPr>
                        <a:t> </a:t>
                      </a:r>
                      <a:endParaRPr lang="en-IN" sz="18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6"/>
                  </a:ext>
                </a:extLst>
              </a:tr>
              <a:tr h="777416">
                <a:tc>
                  <a:txBody>
                    <a:bodyPr/>
                    <a:lstStyle/>
                    <a:p>
                      <a:pPr>
                        <a:lnSpc>
                          <a:spcPct val="115000"/>
                        </a:lnSpc>
                        <a:spcAft>
                          <a:spcPts val="0"/>
                        </a:spcAft>
                      </a:pPr>
                      <a:r>
                        <a:rPr lang="en-IN" sz="2100" b="0" dirty="0">
                          <a:effectLst/>
                          <a:latin typeface="Times New Roman" pitchFamily="18" charset="0"/>
                          <a:cs typeface="Times New Roman" pitchFamily="18" charset="0"/>
                        </a:rPr>
                        <a:t>Q.7 Explain grid computing. How it is different from cloud computing</a:t>
                      </a:r>
                      <a:endParaRPr lang="en-IN" sz="2100" b="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CO1</a:t>
                      </a:r>
                    </a:p>
                    <a:p>
                      <a:pPr>
                        <a:lnSpc>
                          <a:spcPct val="115000"/>
                        </a:lnSpc>
                        <a:spcAft>
                          <a:spcPts val="0"/>
                        </a:spcAft>
                      </a:pPr>
                      <a:r>
                        <a:rPr lang="en-IN" sz="1800" dirty="0">
                          <a:effectLst/>
                          <a:latin typeface="Times New Roman" pitchFamily="18" charset="0"/>
                          <a:cs typeface="Times New Roman" pitchFamily="18" charset="0"/>
                        </a:rPr>
                        <a:t> </a:t>
                      </a:r>
                      <a:endParaRPr lang="en-IN" sz="18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E48CC503-2227-407E-ADA5-C15002DFA74F}"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78412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3600"/>
            </a:lvl1pPr>
          </a:lstStyle>
          <a:p>
            <a:r>
              <a:rPr lang="en-US" dirty="0"/>
              <a:t>Weekly Assignment</a:t>
            </a:r>
          </a:p>
        </p:txBody>
      </p:sp>
      <p:pic>
        <p:nvPicPr>
          <p:cNvPr id="9" name="Picture 2">
            <a:extLst>
              <a:ext uri="{FF2B5EF4-FFF2-40B4-BE49-F238E27FC236}">
                <a16:creationId xmlns:a16="http://schemas.microsoft.com/office/drawing/2014/main" id="{4949FF7F-4F7D-03DD-054F-D76E473D1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nSpc>
                <a:spcPct val="150000"/>
              </a:lnSpc>
              <a:buNone/>
            </a:pPr>
            <a:r>
              <a:rPr lang="en-US" sz="2000" dirty="0"/>
              <a:t>  YouTube /other  Video Links</a:t>
            </a:r>
          </a:p>
          <a:p>
            <a:pPr>
              <a:lnSpc>
                <a:spcPct val="150000"/>
              </a:lnSpc>
            </a:pPr>
            <a:r>
              <a:rPr lang="en-IN" sz="2000" dirty="0">
                <a:hlinkClick r:id="rId3"/>
              </a:rPr>
              <a:t>https://www.youtube.com/watch?v=NzZXz3fJf6o&amp;list=PLShJJCRzJWxhz7SfG4hpaBD5bKOloWx9J          (</a:t>
            </a:r>
            <a:r>
              <a:rPr lang="en-IN" sz="2000" u="sng" dirty="0">
                <a:hlinkClick r:id="rId3"/>
              </a:rPr>
              <a:t>NPTEL</a:t>
            </a:r>
            <a:r>
              <a:rPr lang="en-IN" sz="2000" u="sng" dirty="0"/>
              <a:t> COURSE)</a:t>
            </a:r>
          </a:p>
          <a:p>
            <a:pPr>
              <a:lnSpc>
                <a:spcPct val="150000"/>
              </a:lnSpc>
            </a:pPr>
            <a:r>
              <a:rPr lang="en-IN" sz="2000" dirty="0">
                <a:hlinkClick r:id="rId4"/>
              </a:rPr>
              <a:t>https://www.youtube.com/watch?v=8aR4HLjBzfw</a:t>
            </a:r>
            <a:endParaRPr lang="en-IN" sz="2000" dirty="0"/>
          </a:p>
          <a:p>
            <a:pPr>
              <a:lnSpc>
                <a:spcPct val="150000"/>
              </a:lnSpc>
            </a:pPr>
            <a:r>
              <a:rPr lang="en-IN" sz="2000" dirty="0">
                <a:hlinkClick r:id="rId5"/>
              </a:rPr>
              <a:t>https://www.youtube.com/watch?v=OcKm6vLJcA0&amp;t=5s</a:t>
            </a:r>
            <a:endParaRPr lang="en-IN" sz="2000" dirty="0"/>
          </a:p>
          <a:p>
            <a:pPr>
              <a:lnSpc>
                <a:spcPct val="150000"/>
              </a:lnSpc>
            </a:pPr>
            <a:r>
              <a:rPr lang="en-IN" sz="2000" dirty="0">
                <a:hlinkClick r:id="rId6"/>
              </a:rPr>
              <a:t>https://www.youtube.com/watch?v=ygwfCS-vCj8</a:t>
            </a:r>
            <a:endParaRPr lang="en-US" sz="2000" dirty="0"/>
          </a:p>
        </p:txBody>
      </p:sp>
      <p:sp>
        <p:nvSpPr>
          <p:cNvPr id="4" name="Date Placeholder 3"/>
          <p:cNvSpPr>
            <a:spLocks noGrp="1"/>
          </p:cNvSpPr>
          <p:nvPr>
            <p:ph type="dt" sz="half" idx="10"/>
          </p:nvPr>
        </p:nvSpPr>
        <p:spPr/>
        <p:txBody>
          <a:bodyPr/>
          <a:lstStyle/>
          <a:p>
            <a:fld id="{A97BAB71-816F-4924-9CC6-413E9F5FEF64}"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526959" y="8021"/>
            <a:ext cx="7609020" cy="83017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3200"/>
            </a:lvl1pPr>
          </a:lstStyle>
          <a:p>
            <a:r>
              <a:rPr lang="en-US" sz="2400" dirty="0"/>
              <a:t>Faculty Video Links, YouTube &amp; NPTEL Video Links and Online Courses Details  </a:t>
            </a:r>
          </a:p>
        </p:txBody>
      </p:sp>
      <p:pic>
        <p:nvPicPr>
          <p:cNvPr id="9" name="Picture 2">
            <a:extLst>
              <a:ext uri="{FF2B5EF4-FFF2-40B4-BE49-F238E27FC236}">
                <a16:creationId xmlns:a16="http://schemas.microsoft.com/office/drawing/2014/main" id="{7596D0B4-CCEA-FBFE-3B27-605FC6514E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551310741"/>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Which are essential characteristics of cloud computing?</a:t>
            </a:r>
          </a:p>
          <a:p>
            <a:pPr marL="0" indent="0">
              <a:buNone/>
            </a:pPr>
            <a:r>
              <a:rPr lang="en-IN" sz="1800" dirty="0">
                <a:latin typeface="Times New Roman" pitchFamily="18" charset="0"/>
                <a:cs typeface="Times New Roman" pitchFamily="18" charset="0"/>
              </a:rPr>
              <a:t> (a) On-demand self service</a:t>
            </a:r>
          </a:p>
          <a:p>
            <a:pPr marL="0" indent="0">
              <a:buNone/>
            </a:pPr>
            <a:r>
              <a:rPr lang="en-IN" sz="1800" dirty="0">
                <a:latin typeface="Times New Roman" pitchFamily="18" charset="0"/>
                <a:cs typeface="Times New Roman" pitchFamily="18" charset="0"/>
              </a:rPr>
              <a:t> (b) Resource pooling </a:t>
            </a:r>
          </a:p>
          <a:p>
            <a:pPr marL="0" indent="0">
              <a:buNone/>
            </a:pPr>
            <a:r>
              <a:rPr lang="en-IN" sz="1800" dirty="0">
                <a:latin typeface="Times New Roman" pitchFamily="18" charset="0"/>
                <a:cs typeface="Times New Roman" pitchFamily="18" charset="0"/>
              </a:rPr>
              <a:t>(c) Rapid elasticity </a:t>
            </a:r>
          </a:p>
          <a:p>
            <a:pPr marL="0" indent="0">
              <a:buNone/>
            </a:pPr>
            <a:r>
              <a:rPr lang="en-IN" sz="1800" dirty="0">
                <a:latin typeface="Times New Roman" pitchFamily="18" charset="0"/>
                <a:cs typeface="Times New Roman" pitchFamily="18" charset="0"/>
              </a:rPr>
              <a:t>(d) None of these</a:t>
            </a:r>
          </a:p>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What is the disadvantage of cloud computing? </a:t>
            </a:r>
          </a:p>
          <a:p>
            <a:pPr marL="0" indent="0">
              <a:buNone/>
            </a:pPr>
            <a:r>
              <a:rPr lang="en-IN" sz="1800" dirty="0">
                <a:latin typeface="Times New Roman" pitchFamily="18" charset="0"/>
                <a:cs typeface="Times New Roman" pitchFamily="18" charset="0"/>
              </a:rPr>
              <a:t>(a) It requires constant internet connection.</a:t>
            </a:r>
          </a:p>
          <a:p>
            <a:pPr marL="0" indent="0">
              <a:buNone/>
            </a:pPr>
            <a:r>
              <a:rPr lang="en-IN" sz="1800" dirty="0">
                <a:latin typeface="Times New Roman" pitchFamily="18" charset="0"/>
                <a:cs typeface="Times New Roman" pitchFamily="18" charset="0"/>
              </a:rPr>
              <a:t> (b) It does not support group collaboration. </a:t>
            </a:r>
          </a:p>
          <a:p>
            <a:pPr marL="0" indent="0">
              <a:buNone/>
            </a:pPr>
            <a:r>
              <a:rPr lang="en-IN" sz="1800" dirty="0">
                <a:latin typeface="Times New Roman" pitchFamily="18" charset="0"/>
                <a:cs typeface="Times New Roman" pitchFamily="18" charset="0"/>
              </a:rPr>
              <a:t>(c) It provides limited storage. </a:t>
            </a:r>
          </a:p>
          <a:p>
            <a:pPr marL="0" indent="0">
              <a:buNone/>
            </a:pPr>
            <a:r>
              <a:rPr lang="en-IN" sz="1800" dirty="0">
                <a:latin typeface="Times New Roman" pitchFamily="18" charset="0"/>
                <a:cs typeface="Times New Roman" pitchFamily="18" charset="0"/>
              </a:rPr>
              <a:t>(d) None of these</a:t>
            </a:r>
          </a:p>
          <a:p>
            <a:pPr marL="0" indent="0">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Cloud computing is a distributed computing model.</a:t>
            </a:r>
          </a:p>
          <a:p>
            <a:pPr marL="0" indent="0">
              <a:buNone/>
            </a:pPr>
            <a:r>
              <a:rPr lang="en-IN" sz="1800" dirty="0">
                <a:latin typeface="Times New Roman" pitchFamily="18" charset="0"/>
                <a:cs typeface="Times New Roman" pitchFamily="18" charset="0"/>
              </a:rPr>
              <a:t> (a) True (b) False</a:t>
            </a:r>
          </a:p>
          <a:p>
            <a:pPr marL="0" indent="0">
              <a:buNone/>
            </a:pPr>
            <a:endParaRPr lang="en-IN"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75C9362-D428-4AA3-AA56-99CA1BE6D066}" type="datetime1">
              <a:rPr lang="en-US" smtClean="0"/>
              <a:t>8/26/2022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6962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3200"/>
            </a:lvl1pPr>
          </a:lstStyle>
          <a:p>
            <a:r>
              <a:rPr lang="en-US"/>
              <a:t>MCQs</a:t>
            </a:r>
            <a:endParaRPr lang="en-US" dirty="0"/>
          </a:p>
        </p:txBody>
      </p:sp>
      <p:pic>
        <p:nvPicPr>
          <p:cNvPr id="9" name="Picture 2">
            <a:extLst>
              <a:ext uri="{FF2B5EF4-FFF2-40B4-BE49-F238E27FC236}">
                <a16:creationId xmlns:a16="http://schemas.microsoft.com/office/drawing/2014/main" id="{2F2F3869-8700-7CAA-8E6F-F4AA16958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675C4F-999E-4A33-844B-0293A9E68B13}" type="datetime1">
              <a:rPr lang="en-US" smtClean="0"/>
              <a:t>8/26/2022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676400" y="1"/>
            <a:ext cx="7391400" cy="8367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defPPr>
              <a:defRPr lang="en-US"/>
            </a:defPPr>
            <a:lvl1pPr algn="ctr" fontAlgn="auto">
              <a:spcBef>
                <a:spcPct val="0"/>
              </a:spcBef>
              <a:buClrTx/>
              <a:buSzTx/>
              <a:buFontTx/>
              <a:buNone/>
              <a:defRPr sz="3200">
                <a:latin typeface="Times New Roman" pitchFamily="18" charset="0"/>
                <a:cs typeface="Times New Roman" pitchFamily="18" charset="0"/>
              </a:defRPr>
            </a:lvl1pPr>
          </a:lstStyle>
          <a:p>
            <a:r>
              <a:rPr lang="en-US" dirty="0"/>
              <a:t>Topic objective</a:t>
            </a:r>
          </a:p>
        </p:txBody>
      </p:sp>
      <p:graphicFrame>
        <p:nvGraphicFramePr>
          <p:cNvPr id="11" name="Table 10"/>
          <p:cNvGraphicFramePr>
            <a:graphicFrameLocks noGrp="1"/>
          </p:cNvGraphicFramePr>
          <p:nvPr>
            <p:extLst>
              <p:ext uri="{D42A27DB-BD31-4B8C-83A1-F6EECF244321}">
                <p14:modId xmlns:p14="http://schemas.microsoft.com/office/powerpoint/2010/main" val="1843311231"/>
              </p:ext>
            </p:extLst>
          </p:nvPr>
        </p:nvGraphicFramePr>
        <p:xfrm>
          <a:off x="357158" y="1113490"/>
          <a:ext cx="8482042" cy="4765523"/>
        </p:xfrm>
        <a:graphic>
          <a:graphicData uri="http://schemas.openxmlformats.org/drawingml/2006/table">
            <a:tbl>
              <a:tblPr firstRow="1" bandRow="1">
                <a:tableStyleId>{5C22544A-7EE6-4342-B048-85BDC9FD1C3A}</a:tableStyleId>
              </a:tblPr>
              <a:tblGrid>
                <a:gridCol w="2363825">
                  <a:extLst>
                    <a:ext uri="{9D8B030D-6E8A-4147-A177-3AD203B41FA5}">
                      <a16:colId xmlns:a16="http://schemas.microsoft.com/office/drawing/2014/main" val="20000"/>
                    </a:ext>
                  </a:extLst>
                </a:gridCol>
                <a:gridCol w="6118217">
                  <a:extLst>
                    <a:ext uri="{9D8B030D-6E8A-4147-A177-3AD203B41FA5}">
                      <a16:colId xmlns:a16="http://schemas.microsoft.com/office/drawing/2014/main" val="20001"/>
                    </a:ext>
                  </a:extLst>
                </a:gridCol>
              </a:tblGrid>
              <a:tr h="857066">
                <a:tc>
                  <a:txBody>
                    <a:bodyPr/>
                    <a:lstStyle/>
                    <a:p>
                      <a:pPr algn="ctr"/>
                      <a:r>
                        <a:rPr lang="en-GB" sz="2200" dirty="0">
                          <a:latin typeface="+mn-lt"/>
                          <a:cs typeface="Times New Roman" pitchFamily="18" charset="0"/>
                        </a:rPr>
                        <a:t>Topic</a:t>
                      </a:r>
                    </a:p>
                    <a:p>
                      <a:pPr algn="ctr"/>
                      <a:endParaRPr lang="en-GB" sz="2200" dirty="0">
                        <a:latin typeface="+mn-lt"/>
                        <a:cs typeface="Times New Roman" pitchFamily="18" charset="0"/>
                      </a:endParaRPr>
                    </a:p>
                  </a:txBody>
                  <a:tcPr anchor="ctr"/>
                </a:tc>
                <a:tc>
                  <a:txBody>
                    <a:bodyPr/>
                    <a:lstStyle/>
                    <a:p>
                      <a:pPr algn="ctr"/>
                      <a:r>
                        <a:rPr lang="en-GB" sz="2200" dirty="0">
                          <a:latin typeface="+mn-lt"/>
                          <a:cs typeface="Times New Roman" pitchFamily="18" charset="0"/>
                        </a:rPr>
                        <a:t>Objective</a:t>
                      </a:r>
                    </a:p>
                    <a:p>
                      <a:pPr algn="ctr"/>
                      <a:endParaRPr lang="en-GB" sz="2200" dirty="0">
                        <a:latin typeface="+mn-lt"/>
                        <a:cs typeface="Times New Roman" pitchFamily="18" charset="0"/>
                      </a:endParaRPr>
                    </a:p>
                  </a:txBody>
                  <a:tcPr anchor="ctr"/>
                </a:tc>
                <a:extLst>
                  <a:ext uri="{0D108BD9-81ED-4DB2-BD59-A6C34878D82A}">
                    <a16:rowId xmlns:a16="http://schemas.microsoft.com/office/drawing/2014/main" val="10000"/>
                  </a:ext>
                </a:extLst>
              </a:tr>
              <a:tr h="857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kern="1200" dirty="0">
                          <a:solidFill>
                            <a:schemeClr val="dk1"/>
                          </a:solidFill>
                          <a:latin typeface="+mn-lt"/>
                          <a:ea typeface="+mn-ea"/>
                          <a:cs typeface="+mn-cs"/>
                        </a:rPr>
                        <a:t>Cloud</a:t>
                      </a:r>
                      <a:r>
                        <a:rPr lang="en-IN" sz="2200" b="0" kern="1200" baseline="0" dirty="0">
                          <a:solidFill>
                            <a:schemeClr val="dk1"/>
                          </a:solidFill>
                          <a:latin typeface="+mn-lt"/>
                          <a:ea typeface="+mn-ea"/>
                          <a:cs typeface="+mn-cs"/>
                        </a:rPr>
                        <a:t> computing</a:t>
                      </a:r>
                      <a:endParaRPr lang="en-IN"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To Understand the cloud</a:t>
                      </a:r>
                      <a:r>
                        <a:rPr lang="en-GB" sz="2200" baseline="0" dirty="0">
                          <a:latin typeface="+mn-lt"/>
                          <a:cs typeface="Times New Roman" pitchFamily="18" charset="0"/>
                        </a:rPr>
                        <a:t> computing and why is it required </a:t>
                      </a:r>
                      <a:endParaRPr lang="en-GB" sz="2200" dirty="0">
                        <a:latin typeface="+mn-lt"/>
                        <a:cs typeface="Times New Roman" pitchFamily="18" charset="0"/>
                      </a:endParaRPr>
                    </a:p>
                  </a:txBody>
                  <a:tcPr anchor="ctr"/>
                </a:tc>
                <a:extLst>
                  <a:ext uri="{0D108BD9-81ED-4DB2-BD59-A6C34878D82A}">
                    <a16:rowId xmlns:a16="http://schemas.microsoft.com/office/drawing/2014/main" val="10001"/>
                  </a:ext>
                </a:extLst>
              </a:tr>
              <a:tr h="857066">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N" sz="2200" b="0" kern="1200" dirty="0">
                          <a:solidFill>
                            <a:schemeClr val="dk1"/>
                          </a:solidFill>
                          <a:latin typeface="+mn-lt"/>
                          <a:ea typeface="+mn-ea"/>
                          <a:cs typeface="+mn-cs"/>
                        </a:rPr>
                        <a:t>Evolution</a:t>
                      </a:r>
                      <a:r>
                        <a:rPr lang="en-IN" sz="2200" b="0" kern="1200" baseline="0" dirty="0">
                          <a:solidFill>
                            <a:schemeClr val="dk1"/>
                          </a:solidFill>
                          <a:latin typeface="+mn-lt"/>
                          <a:ea typeface="+mn-ea"/>
                          <a:cs typeface="+mn-cs"/>
                        </a:rPr>
                        <a:t> of </a:t>
                      </a:r>
                      <a:r>
                        <a:rPr lang="en-IN" sz="2200" b="0" kern="1200" baseline="0">
                          <a:solidFill>
                            <a:schemeClr val="dk1"/>
                          </a:solidFill>
                          <a:latin typeface="+mn-lt"/>
                          <a:ea typeface="+mn-ea"/>
                          <a:cs typeface="+mn-cs"/>
                        </a:rPr>
                        <a:t>cloud computing</a:t>
                      </a:r>
                      <a:endParaRPr lang="en-US"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mn-cs"/>
                        </a:rPr>
                        <a:t>Study</a:t>
                      </a:r>
                      <a:r>
                        <a:rPr lang="en-IN" sz="2200" b="0" i="0" kern="1200" baseline="0" dirty="0">
                          <a:solidFill>
                            <a:schemeClr val="dk1"/>
                          </a:solidFill>
                          <a:latin typeface="+mn-lt"/>
                          <a:ea typeface="+mn-ea"/>
                          <a:cs typeface="+mn-cs"/>
                        </a:rPr>
                        <a:t> about evolution of various computing techniques</a:t>
                      </a:r>
                      <a:endParaRPr lang="en-GB" sz="2200" dirty="0">
                        <a:latin typeface="+mn-lt"/>
                        <a:cs typeface="Times New Roman" pitchFamily="18" charset="0"/>
                      </a:endParaRPr>
                    </a:p>
                    <a:p>
                      <a:pPr algn="just"/>
                      <a:endParaRPr lang="en-GB" sz="2200" dirty="0">
                        <a:latin typeface="+mn-lt"/>
                        <a:cs typeface="Times New Roman" pitchFamily="18" charset="0"/>
                      </a:endParaRPr>
                    </a:p>
                  </a:txBody>
                  <a:tcPr anchor="ctr"/>
                </a:tc>
                <a:extLst>
                  <a:ext uri="{0D108BD9-81ED-4DB2-BD59-A6C34878D82A}">
                    <a16:rowId xmlns:a16="http://schemas.microsoft.com/office/drawing/2014/main" val="10002"/>
                  </a:ext>
                </a:extLst>
              </a:tr>
              <a:tr h="1234175">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N" sz="2200" b="0" kern="1200" dirty="0">
                          <a:solidFill>
                            <a:schemeClr val="dk1"/>
                          </a:solidFill>
                          <a:latin typeface="+mn-lt"/>
                          <a:ea typeface="+mn-ea"/>
                          <a:cs typeface="+mn-cs"/>
                        </a:rPr>
                        <a:t>Parallel</a:t>
                      </a:r>
                      <a:r>
                        <a:rPr lang="en-IN" sz="2200" b="0" kern="1200" baseline="0" dirty="0">
                          <a:solidFill>
                            <a:schemeClr val="dk1"/>
                          </a:solidFill>
                          <a:latin typeface="+mn-lt"/>
                          <a:ea typeface="+mn-ea"/>
                          <a:cs typeface="+mn-cs"/>
                        </a:rPr>
                        <a:t> and distributed computing</a:t>
                      </a:r>
                      <a:endParaRPr lang="en-US"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mn-cs"/>
                        </a:rPr>
                        <a:t>Knowledge</a:t>
                      </a:r>
                      <a:r>
                        <a:rPr lang="en-IN" sz="2200" b="0" i="0" kern="1200" baseline="0" dirty="0">
                          <a:solidFill>
                            <a:schemeClr val="dk1"/>
                          </a:solidFill>
                          <a:latin typeface="+mn-lt"/>
                          <a:ea typeface="+mn-ea"/>
                          <a:cs typeface="+mn-cs"/>
                        </a:rPr>
                        <a:t> about parallel and distributed computing</a:t>
                      </a:r>
                      <a:endParaRPr lang="en-GB" sz="2200" dirty="0">
                        <a:latin typeface="+mn-lt"/>
                        <a:cs typeface="Times New Roman" pitchFamily="18" charset="0"/>
                      </a:endParaRPr>
                    </a:p>
                  </a:txBody>
                  <a:tcPr anchor="ctr"/>
                </a:tc>
                <a:extLst>
                  <a:ext uri="{0D108BD9-81ED-4DB2-BD59-A6C34878D82A}">
                    <a16:rowId xmlns:a16="http://schemas.microsoft.com/office/drawing/2014/main" val="10003"/>
                  </a:ext>
                </a:extLst>
              </a:tr>
              <a:tr h="719936">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N" sz="2200" b="0" kern="1200" dirty="0">
                          <a:solidFill>
                            <a:schemeClr val="dk1"/>
                          </a:solidFill>
                          <a:latin typeface="+mn-lt"/>
                          <a:ea typeface="+mn-ea"/>
                          <a:cs typeface="+mn-cs"/>
                        </a:rPr>
                        <a:t>Characteristics</a:t>
                      </a:r>
                      <a:r>
                        <a:rPr lang="en-IN" sz="2200" b="0" kern="1200" baseline="0" dirty="0">
                          <a:solidFill>
                            <a:schemeClr val="dk1"/>
                          </a:solidFill>
                          <a:latin typeface="+mn-lt"/>
                          <a:ea typeface="+mn-ea"/>
                          <a:cs typeface="+mn-cs"/>
                        </a:rPr>
                        <a:t> </a:t>
                      </a:r>
                      <a:endParaRPr lang="en-US"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mn-cs"/>
                        </a:rPr>
                        <a:t>Analysis</a:t>
                      </a:r>
                      <a:r>
                        <a:rPr lang="en-IN" sz="2200" b="0" i="0" kern="1200" baseline="0" dirty="0">
                          <a:solidFill>
                            <a:schemeClr val="dk1"/>
                          </a:solidFill>
                          <a:latin typeface="+mn-lt"/>
                          <a:ea typeface="+mn-ea"/>
                          <a:cs typeface="+mn-cs"/>
                        </a:rPr>
                        <a:t> of importance of cloud computing</a:t>
                      </a:r>
                      <a:endParaRPr lang="en-GB" sz="2200" dirty="0">
                        <a:latin typeface="+mn-lt"/>
                        <a:cs typeface="Times New Roman" pitchFamily="18" charset="0"/>
                      </a:endParaRPr>
                    </a:p>
                  </a:txBody>
                  <a:tcPr anchor="ctr"/>
                </a:tc>
                <a:extLst>
                  <a:ext uri="{0D108BD9-81ED-4DB2-BD59-A6C34878D82A}">
                    <a16:rowId xmlns:a16="http://schemas.microsoft.com/office/drawing/2014/main" val="10004"/>
                  </a:ext>
                </a:extLst>
              </a:tr>
            </a:tbl>
          </a:graphicData>
        </a:graphic>
      </p:graphicFrame>
      <p:pic>
        <p:nvPicPr>
          <p:cNvPr id="9" name="Picture 2">
            <a:extLst>
              <a:ext uri="{FF2B5EF4-FFF2-40B4-BE49-F238E27FC236}">
                <a16:creationId xmlns:a16="http://schemas.microsoft.com/office/drawing/2014/main" id="{EFC91385-DFC6-62C7-47B9-066646E8F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extLst>
      <p:ext uri="{BB962C8B-B14F-4D97-AF65-F5344CB8AC3E}">
        <p14:creationId xmlns:p14="http://schemas.microsoft.com/office/powerpoint/2010/main" val="3807097015"/>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0" indent="0" fontAlgn="base">
              <a:buNone/>
            </a:pPr>
            <a:r>
              <a:rPr lang="en-US" sz="1800" dirty="0">
                <a:latin typeface="Times New Roman" pitchFamily="18" charset="0"/>
                <a:cs typeface="Times New Roman" pitchFamily="18" charset="0"/>
              </a:rPr>
              <a:t> </a:t>
            </a:r>
            <a:r>
              <a:rPr lang="en-US" sz="1500" b="1" dirty="0">
                <a:latin typeface="Times New Roman" pitchFamily="18" charset="0"/>
                <a:cs typeface="Times New Roman" pitchFamily="18" charset="0"/>
              </a:rPr>
              <a:t>Point out the wrong statement :</a:t>
            </a:r>
          </a:p>
          <a:p>
            <a:pPr fontAlgn="base">
              <a:buFont typeface="+mj-lt"/>
              <a:buAutoNum type="alphaLcParenR"/>
            </a:pPr>
            <a:r>
              <a:rPr lang="en-US" sz="1500" dirty="0">
                <a:latin typeface="Times New Roman" pitchFamily="18" charset="0"/>
                <a:cs typeface="Times New Roman" pitchFamily="18" charset="0"/>
              </a:rPr>
              <a:t>Abstraction enables the key benefit of cloud computing: shared, ubiquitous access</a:t>
            </a:r>
          </a:p>
          <a:p>
            <a:pPr fontAlgn="base">
              <a:buFont typeface="+mj-lt"/>
              <a:buAutoNum type="alphaLcParenR"/>
            </a:pPr>
            <a:r>
              <a:rPr lang="en-US" sz="1500" dirty="0">
                <a:latin typeface="Times New Roman" pitchFamily="18" charset="0"/>
                <a:cs typeface="Times New Roman" pitchFamily="18" charset="0"/>
              </a:rPr>
              <a:t>Virtualization assigns a logical name for a physical resource and then provides a pointer to that physical resource when a request is made</a:t>
            </a:r>
          </a:p>
          <a:p>
            <a:pPr fontAlgn="base">
              <a:buFont typeface="+mj-lt"/>
              <a:buAutoNum type="alphaLcParenR"/>
            </a:pPr>
            <a:r>
              <a:rPr lang="en-US" sz="1500" dirty="0">
                <a:latin typeface="Times New Roman" pitchFamily="18" charset="0"/>
                <a:cs typeface="Times New Roman" pitchFamily="18" charset="0"/>
              </a:rPr>
              <a:t>All cloud computing applications combine their resources into pools that can be assigned on demand to users.</a:t>
            </a:r>
          </a:p>
          <a:p>
            <a:pPr marL="0" indent="0" fontAlgn="base">
              <a:buNone/>
            </a:pPr>
            <a:r>
              <a:rPr lang="en-US" sz="1500" dirty="0">
                <a:latin typeface="Times New Roman" pitchFamily="18" charset="0"/>
                <a:cs typeface="Times New Roman" pitchFamily="18" charset="0"/>
              </a:rPr>
              <a:t> </a:t>
            </a:r>
            <a:r>
              <a:rPr lang="en-US" sz="1500" b="1" dirty="0">
                <a:latin typeface="Times New Roman" pitchFamily="18" charset="0"/>
                <a:cs typeface="Times New Roman" pitchFamily="18" charset="0"/>
              </a:rPr>
              <a:t>_________ computing refers to applications and services that run on a distributed network using virtualized resources</a:t>
            </a:r>
            <a:r>
              <a:rPr lang="en-US" sz="1500" dirty="0">
                <a:latin typeface="Times New Roman" pitchFamily="18" charset="0"/>
                <a:cs typeface="Times New Roman" pitchFamily="18" charset="0"/>
              </a:rPr>
              <a:t>.</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a) Distributed b) Cloud  c) Soft  d) Parallel</a:t>
            </a:r>
          </a:p>
          <a:p>
            <a:pPr marL="0" indent="0" fontAlgn="base">
              <a:buNone/>
            </a:pPr>
            <a:r>
              <a:rPr lang="en-US" sz="1500" dirty="0">
                <a:latin typeface="Times New Roman" pitchFamily="18" charset="0"/>
                <a:cs typeface="Times New Roman" pitchFamily="18" charset="0"/>
              </a:rPr>
              <a:t>.</a:t>
            </a:r>
            <a:r>
              <a:rPr lang="en-US" sz="1500" b="1" dirty="0">
                <a:latin typeface="Times New Roman" pitchFamily="18" charset="0"/>
                <a:cs typeface="Times New Roman" pitchFamily="18" charset="0"/>
              </a:rPr>
              <a:t>Which of the following is essential concept related to Cloud?</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a) Reliability b) Productivity c) Abstraction d) All of the mentioned</a:t>
            </a:r>
          </a:p>
          <a:p>
            <a:pPr marL="0" indent="0" fontAlgn="base">
              <a:buNone/>
            </a:pPr>
            <a:r>
              <a:rPr lang="en-US" sz="1600" dirty="0"/>
              <a:t> </a:t>
            </a:r>
            <a:r>
              <a:rPr lang="en-US" sz="1600" b="1" dirty="0"/>
              <a:t>The technology used to distribute service requests to resources is referred to as _____________</a:t>
            </a:r>
            <a:br>
              <a:rPr lang="en-US" sz="1600" dirty="0"/>
            </a:br>
            <a:r>
              <a:rPr lang="en-US" sz="1600" dirty="0"/>
              <a:t>a) load performing</a:t>
            </a:r>
            <a:br>
              <a:rPr lang="en-US" sz="1600" dirty="0"/>
            </a:br>
            <a:r>
              <a:rPr lang="en-US" sz="1600" dirty="0"/>
              <a:t>b) load scheduling</a:t>
            </a:r>
            <a:br>
              <a:rPr lang="en-US" sz="1600" dirty="0"/>
            </a:br>
            <a:r>
              <a:rPr lang="en-US" sz="1600" dirty="0"/>
              <a:t>c) load balancing</a:t>
            </a:r>
            <a:br>
              <a:rPr lang="en-US" sz="1600" dirty="0"/>
            </a:br>
            <a:r>
              <a:rPr lang="en-US" sz="1600" dirty="0"/>
              <a:t>d) all of the mentioned</a:t>
            </a:r>
            <a:endParaRPr lang="en-US" sz="1500" dirty="0">
              <a:latin typeface="Times New Roman" pitchFamily="18" charset="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1290F3BF-E093-47DE-8CCD-5B800424CB24}" type="datetime1">
              <a:rPr lang="en-US" smtClean="0"/>
              <a:t>8/26/2022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8489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3200"/>
            </a:lvl1pPr>
          </a:lstStyle>
          <a:p>
            <a:r>
              <a:rPr lang="en-US"/>
              <a:t>MCQ</a:t>
            </a:r>
            <a:endParaRPr lang="en-US" dirty="0"/>
          </a:p>
        </p:txBody>
      </p:sp>
      <p:pic>
        <p:nvPicPr>
          <p:cNvPr id="9" name="Picture 2">
            <a:extLst>
              <a:ext uri="{FF2B5EF4-FFF2-40B4-BE49-F238E27FC236}">
                <a16:creationId xmlns:a16="http://schemas.microsoft.com/office/drawing/2014/main" id="{E5DCD257-D917-F279-0B25-16A2CFEB9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2442" y="0"/>
            <a:ext cx="7451558"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MCQ</a:t>
            </a:r>
          </a:p>
        </p:txBody>
      </p:sp>
      <p:sp>
        <p:nvSpPr>
          <p:cNvPr id="3" name="Content Placeholder 2"/>
          <p:cNvSpPr>
            <a:spLocks noGrp="1"/>
          </p:cNvSpPr>
          <p:nvPr>
            <p:ph idx="1"/>
          </p:nvPr>
        </p:nvSpPr>
        <p:spPr/>
        <p:txBody>
          <a:bodyPr>
            <a:normAutofit/>
          </a:bodyPr>
          <a:lstStyle/>
          <a:p>
            <a:r>
              <a:rPr lang="en-US" sz="1400" b="1" dirty="0"/>
              <a:t>Which of the following is Cloud Platform by Amazon?</a:t>
            </a:r>
            <a:br>
              <a:rPr lang="en-US" sz="1400" dirty="0"/>
            </a:br>
            <a:r>
              <a:rPr lang="en-US" sz="1400" dirty="0"/>
              <a:t>a) Azure</a:t>
            </a:r>
            <a:br>
              <a:rPr lang="en-US" sz="1400" dirty="0"/>
            </a:br>
            <a:r>
              <a:rPr lang="en-US" sz="1400" dirty="0"/>
              <a:t>b) AWS</a:t>
            </a:r>
            <a:br>
              <a:rPr lang="en-US" sz="1400" dirty="0"/>
            </a:br>
            <a:r>
              <a:rPr lang="en-US" sz="1400" dirty="0"/>
              <a:t>c) Cloudera</a:t>
            </a:r>
            <a:br>
              <a:rPr lang="en-US" sz="1400" dirty="0"/>
            </a:br>
            <a:r>
              <a:rPr lang="en-US" sz="1400" dirty="0"/>
              <a:t>d) All of the mentioned</a:t>
            </a:r>
          </a:p>
          <a:p>
            <a:r>
              <a:rPr lang="en-US" sz="1400" b="1" dirty="0"/>
              <a:t>Which of the following benefit is related to creates resources that are pooled together in a system that supports multi-tenant usage?</a:t>
            </a:r>
            <a:br>
              <a:rPr lang="en-US" sz="1400" b="1" dirty="0"/>
            </a:br>
            <a:r>
              <a:rPr lang="en-US" sz="1400" dirty="0"/>
              <a:t>a) On-demand self-service</a:t>
            </a:r>
            <a:br>
              <a:rPr lang="en-US" sz="1400" dirty="0"/>
            </a:br>
            <a:r>
              <a:rPr lang="en-US" sz="1400" dirty="0"/>
              <a:t>b) Broad network access</a:t>
            </a:r>
            <a:br>
              <a:rPr lang="en-US" sz="1400" dirty="0"/>
            </a:br>
            <a:r>
              <a:rPr lang="en-US" sz="1400" dirty="0"/>
              <a:t>c) Resource pooling</a:t>
            </a:r>
            <a:br>
              <a:rPr lang="en-US" sz="1400" dirty="0"/>
            </a:br>
            <a:r>
              <a:rPr lang="en-US" sz="1400" dirty="0"/>
              <a:t>d) All of the mentioned</a:t>
            </a:r>
          </a:p>
          <a:p>
            <a:r>
              <a:rPr lang="en-US" sz="1400" b="1" dirty="0"/>
              <a:t>The _____ is something that you can obtain under contract from your vendor.</a:t>
            </a:r>
            <a:br>
              <a:rPr lang="en-US" sz="1400" dirty="0"/>
            </a:br>
            <a:r>
              <a:rPr lang="en-US" sz="1400" dirty="0"/>
              <a:t>a) </a:t>
            </a:r>
            <a:r>
              <a:rPr lang="en-US" sz="1400" dirty="0" err="1"/>
              <a:t>PoS</a:t>
            </a:r>
            <a:br>
              <a:rPr lang="en-US" sz="1400" dirty="0"/>
            </a:br>
            <a:r>
              <a:rPr lang="en-US" sz="1400" dirty="0"/>
              <a:t>b) </a:t>
            </a:r>
            <a:r>
              <a:rPr lang="en-US" sz="1400" dirty="0" err="1"/>
              <a:t>QoS</a:t>
            </a:r>
            <a:br>
              <a:rPr lang="en-US" sz="1400" dirty="0"/>
            </a:br>
            <a:r>
              <a:rPr lang="en-US" sz="1400" dirty="0"/>
              <a:t>c) </a:t>
            </a:r>
            <a:r>
              <a:rPr lang="en-US" sz="1400" dirty="0" err="1"/>
              <a:t>SoS</a:t>
            </a:r>
            <a:br>
              <a:rPr lang="en-US" sz="1400" dirty="0"/>
            </a:br>
            <a:r>
              <a:rPr lang="en-US" sz="1400" dirty="0"/>
              <a:t>d) All of the mentioned</a:t>
            </a:r>
            <a:endParaRPr lang="en-IN" sz="1400" dirty="0"/>
          </a:p>
        </p:txBody>
      </p:sp>
      <p:sp>
        <p:nvSpPr>
          <p:cNvPr id="4" name="Date Placeholder 3"/>
          <p:cNvSpPr>
            <a:spLocks noGrp="1"/>
          </p:cNvSpPr>
          <p:nvPr>
            <p:ph type="dt" sz="half" idx="10"/>
          </p:nvPr>
        </p:nvSpPr>
        <p:spPr/>
        <p:txBody>
          <a:bodyPr/>
          <a:lstStyle/>
          <a:p>
            <a:fld id="{FE101226-9808-4395-A84F-7FFEE6B330D4}" type="datetime1">
              <a:rPr lang="en-US" smtClean="0"/>
              <a:t>8/26/2022</a:t>
            </a:fld>
            <a:endParaRPr lang="en-US"/>
          </a:p>
        </p:txBody>
      </p:sp>
      <p:sp>
        <p:nvSpPr>
          <p:cNvPr id="5" name="Footer Placeholder 4"/>
          <p:cNvSpPr>
            <a:spLocks noGrp="1"/>
          </p:cNvSpPr>
          <p:nvPr>
            <p:ph type="ftr" sz="quarter" idx="11"/>
          </p:nvPr>
        </p:nvSpPr>
        <p:spPr>
          <a:xfrm>
            <a:off x="3124200" y="6382921"/>
            <a:ext cx="3702728"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9" name="Picture 2">
            <a:extLst>
              <a:ext uri="{FF2B5EF4-FFF2-40B4-BE49-F238E27FC236}">
                <a16:creationId xmlns:a16="http://schemas.microsoft.com/office/drawing/2014/main" id="{5A210029-23EC-FBEB-FF62-1E57E0939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914172054"/>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Glossary Question</a:t>
            </a:r>
          </a:p>
        </p:txBody>
      </p:sp>
      <p:sp>
        <p:nvSpPr>
          <p:cNvPr id="3" name="Content Placeholder 2"/>
          <p:cNvSpPr>
            <a:spLocks noGrp="1"/>
          </p:cNvSpPr>
          <p:nvPr>
            <p:ph idx="1"/>
          </p:nvPr>
        </p:nvSpPr>
        <p:spPr/>
        <p:txBody>
          <a:bodyPr>
            <a:noAutofit/>
          </a:bodyPr>
          <a:lstStyle/>
          <a:p>
            <a:pPr marL="0" indent="0" algn="just">
              <a:buNone/>
            </a:pPr>
            <a:r>
              <a:rPr lang="en-IN" sz="2400" dirty="0">
                <a:latin typeface="Times New Roman" pitchFamily="18" charset="0"/>
                <a:cs typeface="Times New Roman" pitchFamily="18" charset="0"/>
              </a:rPr>
              <a:t>i. Amazon Web Service ii.Cloud Computing iii.Elasticity iv.Cloud storage</a:t>
            </a:r>
          </a:p>
          <a:p>
            <a:pPr marL="0" indent="0" algn="just">
              <a:buNone/>
            </a:pPr>
            <a:r>
              <a:rPr lang="en-IN" sz="2400" b="1" dirty="0">
                <a:latin typeface="Times New Roman" pitchFamily="18" charset="0"/>
                <a:cs typeface="Times New Roman" pitchFamily="18" charset="0"/>
              </a:rPr>
              <a:t>Answer the questions </a:t>
            </a:r>
            <a:r>
              <a:rPr lang="en-IN" sz="2400" dirty="0">
                <a:latin typeface="Times New Roman" pitchFamily="18" charset="0"/>
                <a:cs typeface="Times New Roman" pitchFamily="18" charset="0"/>
              </a:rPr>
              <a:t>_</a:t>
            </a:r>
          </a:p>
          <a:p>
            <a:pPr marL="0" indent="0" algn="just">
              <a:buNone/>
            </a:pPr>
            <a:r>
              <a:rPr lang="en-IN" sz="2400" dirty="0">
                <a:latin typeface="Times New Roman" pitchFamily="18" charset="0"/>
                <a:cs typeface="Times New Roman" pitchFamily="18" charset="0"/>
              </a:rPr>
              <a:t>a.Data is stored in facilities and managed by a hosting Company…..</a:t>
            </a:r>
          </a:p>
          <a:p>
            <a:pPr marL="0" indent="0" algn="just">
              <a:buNone/>
            </a:pPr>
            <a:r>
              <a:rPr lang="en-IN" sz="2400" dirty="0">
                <a:latin typeface="Times New Roman" pitchFamily="18" charset="0"/>
                <a:cs typeface="Times New Roman" pitchFamily="18" charset="0"/>
              </a:rPr>
              <a:t>b. Delivery of information technology…..</a:t>
            </a:r>
          </a:p>
          <a:p>
            <a:pPr marL="0" indent="0" algn="just">
              <a:buNone/>
            </a:pPr>
            <a:r>
              <a:rPr lang="en-IN" sz="2400" dirty="0">
                <a:latin typeface="Times New Roman" pitchFamily="18" charset="0"/>
                <a:cs typeface="Times New Roman" pitchFamily="18" charset="0"/>
              </a:rPr>
              <a:t>c. Suite of cloud computing services that makes a comprehensive cloud platform …..</a:t>
            </a:r>
          </a:p>
          <a:p>
            <a:pPr marL="0" indent="0" algn="just">
              <a:buNone/>
            </a:pPr>
            <a:r>
              <a:rPr lang="en-IN" sz="2400" dirty="0">
                <a:latin typeface="Times New Roman" pitchFamily="18" charset="0"/>
                <a:cs typeface="Times New Roman" pitchFamily="18" charset="0"/>
              </a:rPr>
              <a:t>d.The ability of a system to adapt changing workload by pooled resources …… </a:t>
            </a:r>
          </a:p>
        </p:txBody>
      </p:sp>
      <p:sp>
        <p:nvSpPr>
          <p:cNvPr id="4" name="Date Placeholder 3"/>
          <p:cNvSpPr>
            <a:spLocks noGrp="1"/>
          </p:cNvSpPr>
          <p:nvPr>
            <p:ph type="dt" sz="half" idx="10"/>
          </p:nvPr>
        </p:nvSpPr>
        <p:spPr/>
        <p:txBody>
          <a:bodyPr/>
          <a:lstStyle/>
          <a:p>
            <a:fld id="{DF10FC97-4DD5-412A-9186-0975612AF027}" type="datetime1">
              <a:rPr lang="en-US" smtClean="0"/>
              <a:t>8/26/2022</a:t>
            </a:fld>
            <a:endParaRPr lang="en-US"/>
          </a:p>
        </p:txBody>
      </p:sp>
      <p:sp>
        <p:nvSpPr>
          <p:cNvPr id="5" name="Footer Placeholder 4"/>
          <p:cNvSpPr>
            <a:spLocks noGrp="1"/>
          </p:cNvSpPr>
          <p:nvPr>
            <p:ph type="ftr" sz="quarter" idx="11"/>
          </p:nvPr>
        </p:nvSpPr>
        <p:spPr>
          <a:xfrm>
            <a:off x="3124199" y="6356350"/>
            <a:ext cx="3622829"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a:extLst>
              <a:ext uri="{FF2B5EF4-FFF2-40B4-BE49-F238E27FC236}">
                <a16:creationId xmlns:a16="http://schemas.microsoft.com/office/drawing/2014/main" id="{6C3717D3-0641-ABA7-2FCE-3F8597045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4127902941"/>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Glossary Question</a:t>
            </a:r>
          </a:p>
        </p:txBody>
      </p:sp>
      <p:sp>
        <p:nvSpPr>
          <p:cNvPr id="3" name="Content Placeholder 2"/>
          <p:cNvSpPr>
            <a:spLocks noGrp="1"/>
          </p:cNvSpPr>
          <p:nvPr>
            <p:ph idx="1"/>
          </p:nvPr>
        </p:nvSpPr>
        <p:spPr/>
        <p:txBody>
          <a:bodyPr>
            <a:noAutofit/>
          </a:bodyPr>
          <a:lstStyle/>
          <a:p>
            <a:pPr marL="0" indent="0" algn="just">
              <a:buNone/>
            </a:pPr>
            <a:r>
              <a:rPr lang="en-US" sz="2000" dirty="0">
                <a:latin typeface="Times New Roman" pitchFamily="18" charset="0"/>
                <a:cs typeface="Times New Roman" pitchFamily="18" charset="0"/>
              </a:rPr>
              <a:t>1)Public 2) Private 3)Hybrid 4)Community  </a:t>
            </a:r>
          </a:p>
          <a:p>
            <a:pPr marL="0" indent="0" algn="just">
              <a:buNone/>
            </a:pPr>
            <a:r>
              <a:rPr lang="en-US" sz="2000" dirty="0">
                <a:latin typeface="Times New Roman" pitchFamily="18" charset="0"/>
                <a:cs typeface="Times New Roman" pitchFamily="18" charset="0"/>
              </a:rPr>
              <a:t>a. It is operated only within a single organization</a:t>
            </a:r>
          </a:p>
          <a:p>
            <a:pPr marL="0" indent="0" algn="just">
              <a:buNone/>
            </a:pPr>
            <a:r>
              <a:rPr lang="en-US" sz="2000" dirty="0">
                <a:latin typeface="Times New Roman" pitchFamily="18" charset="0"/>
                <a:cs typeface="Times New Roman" pitchFamily="18" charset="0"/>
              </a:rPr>
              <a:t>b. It allows systems and services to be easily accessible </a:t>
            </a:r>
          </a:p>
          <a:p>
            <a:pPr marL="0" indent="0" algn="just">
              <a:buNone/>
            </a:pPr>
            <a:r>
              <a:rPr lang="en-US" sz="2000" dirty="0">
                <a:latin typeface="Times New Roman" pitchFamily="18" charset="0"/>
                <a:cs typeface="Times New Roman" pitchFamily="18" charset="0"/>
              </a:rPr>
              <a:t>c. Cloud allows systems and services to be accessible by group of organizations.</a:t>
            </a:r>
          </a:p>
          <a:p>
            <a:pPr marL="0" indent="0" algn="just">
              <a:buNone/>
            </a:pPr>
            <a:r>
              <a:rPr lang="en-US" sz="2000" dirty="0">
                <a:latin typeface="Times New Roman" pitchFamily="18" charset="0"/>
                <a:cs typeface="Times New Roman" pitchFamily="18" charset="0"/>
              </a:rPr>
              <a:t>d. Non-critical activities are performed using public cloud </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200" y="6356350"/>
            <a:ext cx="3534052"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a:extLst>
              <a:ext uri="{FF2B5EF4-FFF2-40B4-BE49-F238E27FC236}">
                <a16:creationId xmlns:a16="http://schemas.microsoft.com/office/drawing/2014/main" id="{9869BDD8-E857-388A-1558-CB2196BC1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081239447"/>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Glossary Question</a:t>
            </a:r>
          </a:p>
        </p:txBody>
      </p:sp>
      <p:sp>
        <p:nvSpPr>
          <p:cNvPr id="3" name="Content Placeholder 2"/>
          <p:cNvSpPr>
            <a:spLocks noGrp="1"/>
          </p:cNvSpPr>
          <p:nvPr>
            <p:ph idx="1"/>
          </p:nvPr>
        </p:nvSpPr>
        <p:spPr/>
        <p:txBody>
          <a:bodyPr>
            <a:noAutofit/>
          </a:bodyPr>
          <a:lstStyle/>
          <a:p>
            <a:pPr marL="0" indent="0" algn="just">
              <a:buNone/>
            </a:pPr>
            <a:r>
              <a:rPr lang="en-US" sz="2000" dirty="0">
                <a:latin typeface="Times New Roman" pitchFamily="18" charset="0"/>
                <a:cs typeface="Times New Roman" pitchFamily="18" charset="0"/>
              </a:rPr>
              <a:t>1)Public 2) Private 3)Hybrid 4)Community  </a:t>
            </a:r>
          </a:p>
          <a:p>
            <a:pPr marL="0" indent="0" algn="just">
              <a:buNone/>
            </a:pPr>
            <a:r>
              <a:rPr lang="en-US" sz="2000" dirty="0">
                <a:latin typeface="Times New Roman" pitchFamily="18" charset="0"/>
                <a:cs typeface="Times New Roman" pitchFamily="18" charset="0"/>
              </a:rPr>
              <a:t>a. It is operated only within a single organization</a:t>
            </a:r>
          </a:p>
          <a:p>
            <a:pPr marL="0" indent="0" algn="just">
              <a:buNone/>
            </a:pPr>
            <a:r>
              <a:rPr lang="en-US" sz="2000" dirty="0">
                <a:latin typeface="Times New Roman" pitchFamily="18" charset="0"/>
                <a:cs typeface="Times New Roman" pitchFamily="18" charset="0"/>
              </a:rPr>
              <a:t>b. It allows systems and services to be easily accessible </a:t>
            </a:r>
          </a:p>
          <a:p>
            <a:pPr marL="0" indent="0" algn="just">
              <a:buNone/>
            </a:pPr>
            <a:r>
              <a:rPr lang="en-US" sz="2000" dirty="0">
                <a:latin typeface="Times New Roman" pitchFamily="18" charset="0"/>
                <a:cs typeface="Times New Roman" pitchFamily="18" charset="0"/>
              </a:rPr>
              <a:t>c. Cloud allows systems and services to be accessible by group of organizations.</a:t>
            </a:r>
          </a:p>
          <a:p>
            <a:pPr marL="0" indent="0" algn="just">
              <a:buNone/>
            </a:pPr>
            <a:r>
              <a:rPr lang="en-US" sz="2000" dirty="0">
                <a:latin typeface="Times New Roman" pitchFamily="18" charset="0"/>
                <a:cs typeface="Times New Roman" pitchFamily="18" charset="0"/>
              </a:rPr>
              <a:t>d. Non-critical activities are performed using public cloud </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199" y="6356350"/>
            <a:ext cx="372048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a:extLst>
              <a:ext uri="{FF2B5EF4-FFF2-40B4-BE49-F238E27FC236}">
                <a16:creationId xmlns:a16="http://schemas.microsoft.com/office/drawing/2014/main" id="{0AFC9A79-91F3-11EB-C56A-81DDA36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73490272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Old Sessional</a:t>
            </a:r>
            <a:r>
              <a:rPr lang="en-IN" sz="2400" dirty="0"/>
              <a:t> Paper</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199" y="6356350"/>
            <a:ext cx="372048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a:extLst>
              <a:ext uri="{FF2B5EF4-FFF2-40B4-BE49-F238E27FC236}">
                <a16:creationId xmlns:a16="http://schemas.microsoft.com/office/drawing/2014/main" id="{0AFC9A79-91F3-11EB-C56A-81DDA36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pic>
        <p:nvPicPr>
          <p:cNvPr id="25" name="Picture 24">
            <a:extLst>
              <a:ext uri="{FF2B5EF4-FFF2-40B4-BE49-F238E27FC236}">
                <a16:creationId xmlns:a16="http://schemas.microsoft.com/office/drawing/2014/main" id="{C157010C-F1E6-CD72-178A-29ADEBE40CF0}"/>
              </a:ext>
            </a:extLst>
          </p:cNvPr>
          <p:cNvPicPr>
            <a:picLocks noChangeAspect="1"/>
          </p:cNvPicPr>
          <p:nvPr/>
        </p:nvPicPr>
        <p:blipFill rotWithShape="1">
          <a:blip r:embed="rId4">
            <a:extLst>
              <a:ext uri="{28A0092B-C50C-407E-A947-70E740481C1C}">
                <a14:useLocalDpi xmlns:a14="http://schemas.microsoft.com/office/drawing/2010/main" val="0"/>
              </a:ext>
            </a:extLst>
          </a:blip>
          <a:srcRect l="27087" t="16818" r="32225" b="5685"/>
          <a:stretch/>
        </p:blipFill>
        <p:spPr>
          <a:xfrm>
            <a:off x="1083076" y="1331650"/>
            <a:ext cx="7155402" cy="46962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37683608"/>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Old S</a:t>
            </a:r>
            <a:r>
              <a:rPr lang="en-IN" sz="2400" dirty="0" err="1"/>
              <a:t>essional</a:t>
            </a:r>
            <a:r>
              <a:rPr lang="en-IN" sz="2400" dirty="0"/>
              <a:t> Paper</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199" y="6356350"/>
            <a:ext cx="372048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8" name="Picture 2">
            <a:extLst>
              <a:ext uri="{FF2B5EF4-FFF2-40B4-BE49-F238E27FC236}">
                <a16:creationId xmlns:a16="http://schemas.microsoft.com/office/drawing/2014/main" id="{0AFC9A79-91F3-11EB-C56A-81DDA36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pic>
        <p:nvPicPr>
          <p:cNvPr id="7" name="Picture 6">
            <a:extLst>
              <a:ext uri="{FF2B5EF4-FFF2-40B4-BE49-F238E27FC236}">
                <a16:creationId xmlns:a16="http://schemas.microsoft.com/office/drawing/2014/main" id="{499F9719-7C5D-DE8D-B274-4F36902CA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443" y="1384917"/>
            <a:ext cx="7217545" cy="48294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10609439"/>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Old S</a:t>
            </a:r>
            <a:r>
              <a:rPr lang="en-IN" sz="2400" dirty="0" err="1"/>
              <a:t>essional</a:t>
            </a:r>
            <a:r>
              <a:rPr lang="en-IN" sz="2400" dirty="0"/>
              <a:t> Paper</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199" y="6356350"/>
            <a:ext cx="372048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2">
            <a:extLst>
              <a:ext uri="{FF2B5EF4-FFF2-40B4-BE49-F238E27FC236}">
                <a16:creationId xmlns:a16="http://schemas.microsoft.com/office/drawing/2014/main" id="{0AFC9A79-91F3-11EB-C56A-81DDA36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pic>
        <p:nvPicPr>
          <p:cNvPr id="7" name="Picture 6">
            <a:extLst>
              <a:ext uri="{FF2B5EF4-FFF2-40B4-BE49-F238E27FC236}">
                <a16:creationId xmlns:a16="http://schemas.microsoft.com/office/drawing/2014/main" id="{499F9719-7C5D-DE8D-B274-4F36902CA3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94297" y="1384917"/>
            <a:ext cx="7288569" cy="48294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0421314"/>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1" y="0"/>
            <a:ext cx="7507704"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Old Sessional</a:t>
            </a:r>
            <a:r>
              <a:rPr lang="en-IN" sz="2400" dirty="0"/>
              <a:t> Paper</a:t>
            </a:r>
          </a:p>
        </p:txBody>
      </p:sp>
      <p:sp>
        <p:nvSpPr>
          <p:cNvPr id="4" name="Date Placeholder 3"/>
          <p:cNvSpPr>
            <a:spLocks noGrp="1"/>
          </p:cNvSpPr>
          <p:nvPr>
            <p:ph type="dt" sz="half" idx="10"/>
          </p:nvPr>
        </p:nvSpPr>
        <p:spPr/>
        <p:txBody>
          <a:bodyPr/>
          <a:lstStyle/>
          <a:p>
            <a:fld id="{61FBF401-3711-493E-B1A4-529F580287EE}" type="datetime1">
              <a:rPr lang="en-US" smtClean="0"/>
              <a:t>8/26/2022</a:t>
            </a:fld>
            <a:endParaRPr lang="en-US"/>
          </a:p>
        </p:txBody>
      </p:sp>
      <p:sp>
        <p:nvSpPr>
          <p:cNvPr id="5" name="Footer Placeholder 4"/>
          <p:cNvSpPr>
            <a:spLocks noGrp="1"/>
          </p:cNvSpPr>
          <p:nvPr>
            <p:ph type="ftr" sz="quarter" idx="11"/>
          </p:nvPr>
        </p:nvSpPr>
        <p:spPr>
          <a:xfrm>
            <a:off x="3124199" y="6356350"/>
            <a:ext cx="3720483"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8" name="Picture 2">
            <a:extLst>
              <a:ext uri="{FF2B5EF4-FFF2-40B4-BE49-F238E27FC236}">
                <a16:creationId xmlns:a16="http://schemas.microsoft.com/office/drawing/2014/main" id="{0AFC9A79-91F3-11EB-C56A-81DDA36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pic>
        <p:nvPicPr>
          <p:cNvPr id="7" name="Picture 6">
            <a:extLst>
              <a:ext uri="{FF2B5EF4-FFF2-40B4-BE49-F238E27FC236}">
                <a16:creationId xmlns:a16="http://schemas.microsoft.com/office/drawing/2014/main" id="{499F9719-7C5D-DE8D-B274-4F36902CA3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00831" y="1384917"/>
            <a:ext cx="7261934" cy="48294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57320986"/>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93837"/>
            <a:ext cx="8229600" cy="4525963"/>
          </a:xfrm>
        </p:spPr>
        <p:txBody>
          <a:bodyPr>
            <a:normAutofit fontScale="55000" lnSpcReduction="20000"/>
          </a:bodyPr>
          <a:lstStyle/>
          <a:p>
            <a:r>
              <a:rPr lang="en-US" b="1" dirty="0"/>
              <a:t>B. TECH.</a:t>
            </a:r>
            <a:endParaRPr lang="en-IN" sz="4400" dirty="0"/>
          </a:p>
          <a:p>
            <a:r>
              <a:rPr lang="en-US" b="1" dirty="0"/>
              <a:t>(SEM VII) THEORY EXAMINATION 2019-20 CLOUD COMPUTING</a:t>
            </a:r>
            <a:endParaRPr lang="en-IN" sz="4400" dirty="0"/>
          </a:p>
          <a:p>
            <a:r>
              <a:rPr lang="en-US" b="1" i="1" dirty="0"/>
              <a:t>Time: 3 Hours</a:t>
            </a:r>
            <a:r>
              <a:rPr lang="en-US" dirty="0"/>
              <a:t>	</a:t>
            </a:r>
            <a:r>
              <a:rPr lang="en-US" b="1" i="1" dirty="0"/>
              <a:t>Total Marks: 70</a:t>
            </a:r>
            <a:endParaRPr lang="en-IN" sz="4400" dirty="0"/>
          </a:p>
          <a:p>
            <a:r>
              <a:rPr lang="en-US" b="1" dirty="0"/>
              <a:t>Note: 1. </a:t>
            </a:r>
            <a:r>
              <a:rPr lang="en-US" dirty="0"/>
              <a:t>Attempt all Sections. If require any missing data; then choose suitably.</a:t>
            </a:r>
            <a:endParaRPr lang="en-IN" sz="4800" dirty="0"/>
          </a:p>
          <a:p>
            <a:r>
              <a:rPr lang="en-US" dirty="0"/>
              <a:t> </a:t>
            </a:r>
            <a:endParaRPr lang="en-IN" sz="4800" dirty="0"/>
          </a:p>
          <a:p>
            <a:r>
              <a:rPr lang="en-US" b="1" dirty="0"/>
              <a:t>SECTION A</a:t>
            </a:r>
            <a:endParaRPr lang="en-IN" sz="4400" dirty="0"/>
          </a:p>
          <a:p>
            <a:pPr lvl="0"/>
            <a:r>
              <a:rPr lang="en-US" b="1" dirty="0"/>
              <a:t>Attempt </a:t>
            </a:r>
            <a:r>
              <a:rPr lang="en-US" b="1" i="1" dirty="0"/>
              <a:t>all </a:t>
            </a:r>
            <a:r>
              <a:rPr lang="en-US" b="1" dirty="0"/>
              <a:t>questions in brief.	2 x 7 = 14</a:t>
            </a:r>
            <a:endParaRPr lang="en-IN" sz="4800" b="1" dirty="0"/>
          </a:p>
          <a:p>
            <a:pPr lvl="1"/>
            <a:r>
              <a:rPr lang="en-US" dirty="0"/>
              <a:t>What is Cloud Eco System?</a:t>
            </a:r>
            <a:endParaRPr lang="en-IN" sz="4000" dirty="0"/>
          </a:p>
          <a:p>
            <a:pPr lvl="1"/>
            <a:r>
              <a:rPr lang="en-US" dirty="0"/>
              <a:t>Differentiate between distributed Computing and Cloud Computing.</a:t>
            </a:r>
            <a:endParaRPr lang="en-IN" sz="4000" dirty="0"/>
          </a:p>
          <a:p>
            <a:pPr lvl="1"/>
            <a:r>
              <a:rPr lang="en-US" dirty="0"/>
              <a:t>Explain Grid Computing.</a:t>
            </a:r>
            <a:endParaRPr lang="en-IN" sz="4000" dirty="0"/>
          </a:p>
          <a:p>
            <a:pPr lvl="1"/>
            <a:r>
              <a:rPr lang="en-US" dirty="0"/>
              <a:t>Explain Hybrid Cloud.</a:t>
            </a:r>
            <a:endParaRPr lang="en-IN" sz="4000" dirty="0"/>
          </a:p>
          <a:p>
            <a:pPr lvl="1"/>
            <a:r>
              <a:rPr lang="en-US" dirty="0"/>
              <a:t>Differentiate between public and private cloud.</a:t>
            </a:r>
            <a:endParaRPr lang="en-IN" sz="4000" dirty="0"/>
          </a:p>
          <a:p>
            <a:pPr lvl="1"/>
            <a:r>
              <a:rPr lang="en-US" dirty="0"/>
              <a:t>What do you mean by full virtualization?</a:t>
            </a:r>
            <a:endParaRPr lang="en-IN" sz="4000" dirty="0"/>
          </a:p>
          <a:p>
            <a:pPr lvl="1"/>
            <a:r>
              <a:rPr lang="en-US" dirty="0"/>
              <a:t>What are the major challenges faced in cloud?</a:t>
            </a:r>
            <a:endParaRPr lang="en-IN" sz="4000" dirty="0"/>
          </a:p>
          <a:p>
            <a:pPr marL="0" indent="0">
              <a:buNone/>
            </a:pPr>
            <a:endParaRPr lang="en-US" sz="22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5FC21B4-779A-4069-8646-D407FDD1F0D1}" type="datetime1">
              <a:rPr lang="en-US" smtClean="0"/>
              <a:t>8/26/2022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Vaibhav Bhatnagar           KCS- 713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981200" y="1"/>
            <a:ext cx="71628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University Exam Paper</a:t>
            </a:r>
          </a:p>
        </p:txBody>
      </p:sp>
      <p:pic>
        <p:nvPicPr>
          <p:cNvPr id="8" name="Picture 2">
            <a:extLst>
              <a:ext uri="{FF2B5EF4-FFF2-40B4-BE49-F238E27FC236}">
                <a16:creationId xmlns:a16="http://schemas.microsoft.com/office/drawing/2014/main" id="{3FE098F0-A2DB-3F7E-A32A-B5A5801C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40420145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a:solidFill>
            <a:schemeClr val="accent3">
              <a:lumMod val="20000"/>
              <a:lumOff val="80000"/>
            </a:schemeClr>
          </a:solidFill>
        </p:spPr>
        <p:txBody>
          <a:bodyPr>
            <a:normAutofit/>
          </a:bodyPr>
          <a:lstStyle/>
          <a:p>
            <a:pPr algn="just"/>
            <a:r>
              <a:rPr lang="en-US" sz="2000" dirty="0">
                <a:latin typeface="Times New Roman" pitchFamily="18" charset="0"/>
                <a:cs typeface="Times New Roman" pitchFamily="18" charset="0"/>
              </a:rPr>
              <a:t>Cloud computing is the on demand delivery of compute power, database storage, application and other IT resources through a cloud service platform via internet with pay as you go. </a:t>
            </a:r>
          </a:p>
          <a:p>
            <a:pPr algn="just"/>
            <a:r>
              <a:rPr lang="en-IN" sz="2000" dirty="0">
                <a:latin typeface="Times New Roman" pitchFamily="18" charset="0"/>
                <a:cs typeface="Times New Roman" pitchFamily="18" charset="0"/>
              </a:rPr>
              <a:t>Cloud Computing provides us a means by which we can access the applications as utilities, over the Internet. </a:t>
            </a:r>
          </a:p>
          <a:p>
            <a:pPr algn="just"/>
            <a:r>
              <a:rPr lang="en-IN" sz="2000" dirty="0">
                <a:latin typeface="Times New Roman" pitchFamily="18" charset="0"/>
                <a:cs typeface="Times New Roman" pitchFamily="18" charset="0"/>
              </a:rPr>
              <a:t>It allows us to create, configure, and customize applications online.</a:t>
            </a:r>
          </a:p>
          <a:p>
            <a:pPr marL="0" indent="0">
              <a:buNone/>
            </a:pPr>
            <a:endParaRPr lang="en-IN" sz="3100" dirty="0">
              <a:latin typeface="Times New Roman" pitchFamily="18" charset="0"/>
              <a:cs typeface="Times New Roman" pitchFamily="18" charset="0"/>
            </a:endParaRPr>
          </a:p>
          <a:p>
            <a:pPr marL="0" indent="0">
              <a:buNone/>
            </a:pPr>
            <a:r>
              <a:rPr lang="en-US" sz="3100" b="1" dirty="0">
                <a:latin typeface="Times New Roman" pitchFamily="18" charset="0"/>
                <a:cs typeface="Times New Roman" pitchFamily="18" charset="0"/>
              </a:rPr>
              <a:t> </a:t>
            </a:r>
            <a:endParaRPr lang="en-US" dirty="0"/>
          </a:p>
        </p:txBody>
      </p:sp>
      <p:sp>
        <p:nvSpPr>
          <p:cNvPr id="4" name="Date Placeholder 3"/>
          <p:cNvSpPr>
            <a:spLocks noGrp="1"/>
          </p:cNvSpPr>
          <p:nvPr>
            <p:ph type="dt" sz="half" idx="10"/>
          </p:nvPr>
        </p:nvSpPr>
        <p:spPr/>
        <p:txBody>
          <a:bodyPr/>
          <a:lstStyle/>
          <a:p>
            <a:fld id="{2B3C1287-70B1-4E68-AFEF-3DC240F99276}" type="datetime1">
              <a:rPr lang="en-US" smtClean="0"/>
              <a:t>8/26/2022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24000" y="0"/>
            <a:ext cx="7620000" cy="83671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Introduction to Cloud computing(CO1)</a:t>
            </a:r>
          </a:p>
        </p:txBody>
      </p:sp>
      <p:pic>
        <p:nvPicPr>
          <p:cNvPr id="9" name="Picture 2">
            <a:extLst>
              <a:ext uri="{FF2B5EF4-FFF2-40B4-BE49-F238E27FC236}">
                <a16:creationId xmlns:a16="http://schemas.microsoft.com/office/drawing/2014/main" id="{59B690DF-18F4-241A-35F7-9E2EA3F53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pic>
        <p:nvPicPr>
          <p:cNvPr id="10" name="Picture 9" descr="Image result for introduction to cloud">
            <a:extLst>
              <a:ext uri="{FF2B5EF4-FFF2-40B4-BE49-F238E27FC236}">
                <a16:creationId xmlns:a16="http://schemas.microsoft.com/office/drawing/2014/main" id="{E48D9F83-5AF7-E2F6-A75C-E6DF17975651}"/>
              </a:ext>
            </a:extLst>
          </p:cNvPr>
          <p:cNvPicPr/>
          <p:nvPr/>
        </p:nvPicPr>
        <p:blipFill>
          <a:blip r:embed="rId4"/>
          <a:srcRect/>
          <a:stretch>
            <a:fillRect/>
          </a:stretch>
        </p:blipFill>
        <p:spPr bwMode="auto">
          <a:xfrm>
            <a:off x="2209799" y="3537287"/>
            <a:ext cx="5227955" cy="2286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70037"/>
            <a:ext cx="8229600" cy="4525963"/>
          </a:xfrm>
        </p:spPr>
        <p:txBody>
          <a:bodyPr>
            <a:normAutofit fontScale="85000" lnSpcReduction="20000"/>
          </a:bodyPr>
          <a:lstStyle/>
          <a:p>
            <a:pPr lvl="0"/>
            <a:r>
              <a:rPr lang="en-US" sz="2400" b="1" dirty="0"/>
              <a:t>Attempt any </a:t>
            </a:r>
            <a:r>
              <a:rPr lang="en-US" sz="2400" b="1" i="1" dirty="0"/>
              <a:t>one </a:t>
            </a:r>
            <a:r>
              <a:rPr lang="en-US" sz="2400" b="1" dirty="0"/>
              <a:t>part of the following:	7 x 1 = 7</a:t>
            </a:r>
            <a:endParaRPr lang="en-IN" sz="2400" b="1" dirty="0"/>
          </a:p>
          <a:p>
            <a:pPr lvl="0"/>
            <a:r>
              <a:rPr lang="en-US" sz="2400" dirty="0"/>
              <a:t>What are the major functionalities of </a:t>
            </a:r>
            <a:r>
              <a:rPr lang="en-US" sz="2400" dirty="0" err="1"/>
              <a:t>Hadoop</a:t>
            </a:r>
            <a:r>
              <a:rPr lang="en-US" sz="2400" dirty="0"/>
              <a:t> API?</a:t>
            </a:r>
            <a:endParaRPr lang="en-IN" sz="2400" dirty="0"/>
          </a:p>
          <a:p>
            <a:pPr lvl="0"/>
            <a:r>
              <a:rPr lang="en-US" sz="2400" dirty="0"/>
              <a:t>Explain the Cloud management and Services Creation Tools?</a:t>
            </a:r>
            <a:endParaRPr lang="en-IN" sz="2400" dirty="0"/>
          </a:p>
          <a:p>
            <a:r>
              <a:rPr lang="en-US" sz="2400" dirty="0"/>
              <a:t> </a:t>
            </a:r>
            <a:endParaRPr lang="en-IN" sz="2400" dirty="0"/>
          </a:p>
          <a:p>
            <a:pPr lvl="0"/>
            <a:r>
              <a:rPr lang="en-US" sz="2400" b="1" dirty="0"/>
              <a:t>Attempt any </a:t>
            </a:r>
            <a:r>
              <a:rPr lang="en-US" sz="2400" b="1" i="1" dirty="0"/>
              <a:t>one </a:t>
            </a:r>
            <a:r>
              <a:rPr lang="en-US" sz="2400" b="1" dirty="0"/>
              <a:t>part of the following:	7 x 1 = 7</a:t>
            </a:r>
            <a:endParaRPr lang="en-IN" sz="2400" b="1" dirty="0"/>
          </a:p>
          <a:p>
            <a:pPr lvl="0"/>
            <a:r>
              <a:rPr lang="en-US" sz="2400" dirty="0"/>
              <a:t>What do you understand by service oriented architecture (SOA)? How does it support cloud computing?</a:t>
            </a:r>
            <a:endParaRPr lang="en-IN" sz="2400" dirty="0"/>
          </a:p>
          <a:p>
            <a:pPr lvl="0"/>
            <a:r>
              <a:rPr lang="en-US" sz="2400" dirty="0"/>
              <a:t>Draw the architecture and explain the importance of workflow management systems in cloud.</a:t>
            </a:r>
            <a:endParaRPr lang="en-IN" sz="2400" dirty="0"/>
          </a:p>
          <a:p>
            <a:r>
              <a:rPr lang="en-US" sz="2400" dirty="0"/>
              <a:t> </a:t>
            </a:r>
            <a:endParaRPr lang="en-IN" sz="2400" dirty="0"/>
          </a:p>
          <a:p>
            <a:pPr lvl="0"/>
            <a:r>
              <a:rPr lang="en-US" sz="2400" b="1" dirty="0"/>
              <a:t>Attempt any </a:t>
            </a:r>
            <a:r>
              <a:rPr lang="en-US" sz="2400" b="1" i="1" dirty="0"/>
              <a:t>one </a:t>
            </a:r>
            <a:r>
              <a:rPr lang="en-US" sz="2400" b="1" dirty="0"/>
              <a:t>part of the following:	7 x 1 = 7</a:t>
            </a:r>
            <a:endParaRPr lang="en-IN" sz="2400" b="1" dirty="0"/>
          </a:p>
          <a:p>
            <a:pPr lvl="0"/>
            <a:r>
              <a:rPr lang="en-US" sz="2400" dirty="0"/>
              <a:t>Identify NIST cloud computing reference architecture with a neat schematic diagram.</a:t>
            </a:r>
            <a:endParaRPr lang="en-IN" sz="2400" dirty="0"/>
          </a:p>
          <a:p>
            <a:pPr lvl="0"/>
            <a:r>
              <a:rPr lang="en-US" sz="2400" dirty="0"/>
              <a:t>Explain the migration of memory, files and network resources in detail.</a:t>
            </a:r>
            <a:endParaRPr lang="en-IN" sz="2400" dirty="0"/>
          </a:p>
          <a:p>
            <a:pPr marL="0" indent="0">
              <a:buNone/>
            </a:pPr>
            <a:endParaRPr lang="en-US" sz="22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494902C-CB92-4045-A6E7-22D9CD3872C6}" type="datetime1">
              <a:rPr lang="en-US" smtClean="0"/>
              <a:t>8/26/2022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Vaibhav Bhatnagar           KCS- 713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713390" y="1"/>
            <a:ext cx="743061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University </a:t>
            </a:r>
            <a:r>
              <a:rPr lang="en-US"/>
              <a:t>Exam Paper</a:t>
            </a:r>
            <a:endParaRPr lang="en-US" dirty="0"/>
          </a:p>
        </p:txBody>
      </p:sp>
      <p:pic>
        <p:nvPicPr>
          <p:cNvPr id="8" name="Picture 2">
            <a:extLst>
              <a:ext uri="{FF2B5EF4-FFF2-40B4-BE49-F238E27FC236}">
                <a16:creationId xmlns:a16="http://schemas.microsoft.com/office/drawing/2014/main" id="{DF5D091A-DE36-C050-7BDE-0945FEF79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86444881"/>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93837"/>
            <a:ext cx="8229600" cy="4525963"/>
          </a:xfrm>
        </p:spPr>
        <p:txBody>
          <a:bodyPr>
            <a:normAutofit lnSpcReduction="10000"/>
          </a:bodyPr>
          <a:lstStyle/>
          <a:p>
            <a:r>
              <a:rPr lang="en-US" sz="1800" b="1" dirty="0"/>
              <a:t>SECTION B</a:t>
            </a:r>
            <a:endParaRPr lang="en-IN" sz="1800" dirty="0"/>
          </a:p>
          <a:p>
            <a:pPr lvl="0"/>
            <a:r>
              <a:rPr lang="en-US" sz="1600" b="1" dirty="0"/>
              <a:t>Attempt any </a:t>
            </a:r>
            <a:r>
              <a:rPr lang="en-US" sz="1600" b="1" i="1" dirty="0"/>
              <a:t>three </a:t>
            </a:r>
            <a:r>
              <a:rPr lang="en-US" sz="1600" b="1" dirty="0"/>
              <a:t>of the following:	7 x 3 = 21</a:t>
            </a:r>
            <a:endParaRPr lang="en-IN" sz="1600" b="1" dirty="0"/>
          </a:p>
          <a:p>
            <a:pPr lvl="1"/>
            <a:r>
              <a:rPr lang="en-US" sz="1600" dirty="0"/>
              <a:t>Illustrate the cloud adoption discussing its several policies.</a:t>
            </a:r>
            <a:endParaRPr lang="en-IN" sz="1600" dirty="0"/>
          </a:p>
          <a:p>
            <a:pPr lvl="1"/>
            <a:r>
              <a:rPr lang="en-US" sz="1600" dirty="0"/>
              <a:t>What is a Hypervisor? Explain in detail with necessary illustrations.</a:t>
            </a:r>
            <a:endParaRPr lang="en-IN" sz="1600" dirty="0"/>
          </a:p>
          <a:p>
            <a:pPr lvl="1"/>
            <a:r>
              <a:rPr lang="en-US" sz="1600" dirty="0"/>
              <a:t>What is the difference between process virtual machines, host VMMs and native VMMs.</a:t>
            </a:r>
            <a:endParaRPr lang="en-IN" sz="1600" dirty="0"/>
          </a:p>
          <a:p>
            <a:pPr lvl="1"/>
            <a:r>
              <a:rPr lang="en-US" sz="1600" dirty="0"/>
              <a:t>What are cloud security challenges? How is security provided to data at various stages in context of cloud?</a:t>
            </a:r>
            <a:endParaRPr lang="en-IN" sz="1600" dirty="0"/>
          </a:p>
          <a:p>
            <a:r>
              <a:rPr lang="en-US" sz="1600" b="1" dirty="0"/>
              <a:t>SECTION C</a:t>
            </a:r>
            <a:endParaRPr lang="en-IN" sz="1600" b="1" dirty="0"/>
          </a:p>
          <a:p>
            <a:pPr lvl="0"/>
            <a:r>
              <a:rPr lang="en-US" sz="1600" b="1" dirty="0"/>
              <a:t>Attempt any </a:t>
            </a:r>
            <a:r>
              <a:rPr lang="en-US" sz="1600" b="1" i="1" dirty="0"/>
              <a:t>one </a:t>
            </a:r>
            <a:r>
              <a:rPr lang="en-US" sz="1600" b="1" dirty="0"/>
              <a:t>part of the following:	7 x 1 = 7</a:t>
            </a:r>
            <a:endParaRPr lang="en-IN" sz="1600" dirty="0"/>
          </a:p>
          <a:p>
            <a:pPr lvl="0"/>
            <a:r>
              <a:rPr lang="en-US" sz="1600" dirty="0"/>
              <a:t>How Cloud Computing provides scalability and fault tolerance?</a:t>
            </a:r>
            <a:endParaRPr lang="en-IN" sz="1600" dirty="0"/>
          </a:p>
          <a:p>
            <a:pPr lvl="0"/>
            <a:r>
              <a:rPr lang="en-US" sz="1600" dirty="0"/>
              <a:t>Explain Virtual LAN(VLAN) and Virtual SAN(VSAN) in cloud computing.</a:t>
            </a:r>
            <a:endParaRPr lang="en-IN" sz="1600" dirty="0"/>
          </a:p>
          <a:p>
            <a:r>
              <a:rPr lang="en-US" sz="1600" dirty="0"/>
              <a:t> </a:t>
            </a:r>
            <a:endParaRPr lang="en-IN" sz="1600" dirty="0"/>
          </a:p>
          <a:p>
            <a:pPr lvl="0"/>
            <a:r>
              <a:rPr lang="en-US" sz="1600" b="1" dirty="0"/>
              <a:t>Attempt any </a:t>
            </a:r>
            <a:r>
              <a:rPr lang="en-US" sz="1600" b="1" i="1" dirty="0"/>
              <a:t>one </a:t>
            </a:r>
            <a:r>
              <a:rPr lang="en-US" sz="1600" b="1" dirty="0"/>
              <a:t>part of the following:	7 x 1 = 7</a:t>
            </a:r>
            <a:endParaRPr lang="en-IN" sz="1600" b="1" dirty="0"/>
          </a:p>
          <a:p>
            <a:pPr lvl="0"/>
            <a:r>
              <a:rPr lang="en-US" sz="1600" dirty="0"/>
              <a:t>Explain the Cloud Computing security architecture using suitable block diagram.</a:t>
            </a:r>
            <a:endParaRPr lang="en-IN" sz="1600" dirty="0"/>
          </a:p>
          <a:p>
            <a:r>
              <a:rPr lang="en-US" sz="1600" dirty="0"/>
              <a:t>What is the importance of a virtual machine? What role do they play in cloud computing plain the characteristics and type of virtualization in Cloud Computing</a:t>
            </a:r>
            <a:endParaRPr lang="en-IN" sz="1600" dirty="0"/>
          </a:p>
        </p:txBody>
      </p:sp>
      <p:sp>
        <p:nvSpPr>
          <p:cNvPr id="4" name="Date Placeholder 3"/>
          <p:cNvSpPr>
            <a:spLocks noGrp="1"/>
          </p:cNvSpPr>
          <p:nvPr>
            <p:ph type="dt" sz="half" idx="10"/>
          </p:nvPr>
        </p:nvSpPr>
        <p:spPr/>
        <p:txBody>
          <a:bodyPr/>
          <a:lstStyle/>
          <a:p>
            <a:fld id="{10D915E3-307B-4749-ABEB-D4B80266E657}" type="datetime1">
              <a:rPr lang="en-US" smtClean="0"/>
              <a:t>8/26/2022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Vaibhav Bhatnagar           KCS- 713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553592" y="1"/>
            <a:ext cx="759040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University Exam Paper</a:t>
            </a:r>
          </a:p>
        </p:txBody>
      </p:sp>
      <p:pic>
        <p:nvPicPr>
          <p:cNvPr id="8" name="Picture 2">
            <a:extLst>
              <a:ext uri="{FF2B5EF4-FFF2-40B4-BE49-F238E27FC236}">
                <a16:creationId xmlns:a16="http://schemas.microsoft.com/office/drawing/2014/main" id="{334CB65D-B7E7-494E-9F92-0F9728231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399946467"/>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71486"/>
            <a:ext cx="8229600" cy="4525963"/>
          </a:xfr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a:lstStyle/>
          <a:p>
            <a:r>
              <a:rPr lang="en-US" sz="2000" dirty="0">
                <a:latin typeface="Times New Roman" pitchFamily="18" charset="0"/>
                <a:cs typeface="Times New Roman" pitchFamily="18" charset="0"/>
              </a:rPr>
              <a:t>Define cloud computing.</a:t>
            </a:r>
          </a:p>
          <a:p>
            <a:r>
              <a:rPr lang="en-US" sz="2000" dirty="0">
                <a:latin typeface="Times New Roman" pitchFamily="18" charset="0"/>
                <a:cs typeface="Times New Roman" pitchFamily="18" charset="0"/>
              </a:rPr>
              <a:t>Write short notes on “on demand self service” and “elasticity of demand”</a:t>
            </a:r>
          </a:p>
          <a:p>
            <a:r>
              <a:rPr lang="en-US" sz="2000" dirty="0">
                <a:latin typeface="Times New Roman" pitchFamily="18" charset="0"/>
                <a:cs typeface="Times New Roman" pitchFamily="18" charset="0"/>
              </a:rPr>
              <a:t> Discriminate between cluster computing and grid computing.</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List out essential characteristics of cloud computing.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Explain cloud computing evolution in terms of computing technique.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Identify the need of cloud computing with example.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Discuss the services of various cloud vendors.</a:t>
            </a:r>
          </a:p>
        </p:txBody>
      </p:sp>
      <p:sp>
        <p:nvSpPr>
          <p:cNvPr id="4" name="Date Placeholder 3"/>
          <p:cNvSpPr>
            <a:spLocks noGrp="1"/>
          </p:cNvSpPr>
          <p:nvPr>
            <p:ph type="dt" sz="half" idx="10"/>
          </p:nvPr>
        </p:nvSpPr>
        <p:spPr/>
        <p:txBody>
          <a:bodyPr/>
          <a:lstStyle/>
          <a:p>
            <a:fld id="{DB119101-BBD3-4246-BEAA-369938684D1F}" type="datetime1">
              <a:rPr lang="en-US" smtClean="0"/>
              <a:t>8/26/2022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615736" y="1"/>
            <a:ext cx="7528264"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endParaRPr>
          </a:p>
        </p:txBody>
      </p:sp>
      <p:pic>
        <p:nvPicPr>
          <p:cNvPr id="10" name="Picture 2">
            <a:extLst>
              <a:ext uri="{FF2B5EF4-FFF2-40B4-BE49-F238E27FC236}">
                <a16:creationId xmlns:a16="http://schemas.microsoft.com/office/drawing/2014/main" id="{06E45320-B6EE-B133-AA56-E39B83DA2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16042"/>
            <a:ext cx="7459579" cy="82215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solidFill>
                  <a:schemeClr val="dk1"/>
                </a:solidFill>
                <a:latin typeface="+mn-lt"/>
                <a:ea typeface="+mn-ea"/>
                <a:cs typeface="+mn-cs"/>
              </a:rPr>
              <a:t>Recap</a:t>
            </a:r>
          </a:p>
        </p:txBody>
      </p:sp>
      <p:sp>
        <p:nvSpPr>
          <p:cNvPr id="3" name="Content Placeholder 2"/>
          <p:cNvSpPr>
            <a:spLocks noGrp="1"/>
          </p:cNvSpPr>
          <p:nvPr>
            <p:ph idx="1"/>
          </p:nvPr>
        </p:nvSpPr>
        <p:spPr/>
        <p:txBody>
          <a:bodyPr>
            <a:normAutofit fontScale="85000" lnSpcReduction="20000"/>
          </a:bodyPr>
          <a:lstStyle/>
          <a:p>
            <a:pPr algn="just"/>
            <a:r>
              <a:rPr lang="en-US" sz="2400" b="1" dirty="0">
                <a:latin typeface="Times New Roman" pitchFamily="18" charset="0"/>
                <a:cs typeface="Times New Roman" pitchFamily="18" charset="0"/>
              </a:rPr>
              <a:t>cloud computing</a:t>
            </a:r>
            <a:r>
              <a:rPr lang="en-US" sz="2400" dirty="0">
                <a:latin typeface="Times New Roman" pitchFamily="18" charset="0"/>
                <a:cs typeface="Times New Roman" pitchFamily="18" charset="0"/>
              </a:rPr>
              <a:t> is the on-demand availability of </a:t>
            </a:r>
            <a:r>
              <a:rPr lang="en-US" sz="2400" b="1" dirty="0">
                <a:latin typeface="Times New Roman" pitchFamily="18" charset="0"/>
                <a:cs typeface="Times New Roman" pitchFamily="18" charset="0"/>
              </a:rPr>
              <a:t>computer</a:t>
            </a:r>
            <a:r>
              <a:rPr lang="en-US" sz="2400" dirty="0">
                <a:latin typeface="Times New Roman" pitchFamily="18" charset="0"/>
                <a:cs typeface="Times New Roman" pitchFamily="18" charset="0"/>
              </a:rPr>
              <a:t> system resources, especially data storage and </a:t>
            </a:r>
            <a:r>
              <a:rPr lang="en-US" sz="2400" b="1" dirty="0">
                <a:latin typeface="Times New Roman" pitchFamily="18" charset="0"/>
                <a:cs typeface="Times New Roman" pitchFamily="18" charset="0"/>
              </a:rPr>
              <a:t>computing</a:t>
            </a:r>
            <a:r>
              <a:rPr lang="en-US" sz="2400" dirty="0">
                <a:latin typeface="Times New Roman" pitchFamily="18" charset="0"/>
                <a:cs typeface="Times New Roman" pitchFamily="18" charset="0"/>
              </a:rPr>
              <a:t> power over the internet</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there are number of vendors provide different services to the user over internet.</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Amazon web service ,Microsoft azure ,oracle,salesforce,alibaba are the popular vendors.</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cloud computing technique emerge after various computing technique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Cloud computing is a combination of grid and cluster computing.</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number of features of cloud computing like on demand self service and rapid elasticity security etc.</a:t>
            </a:r>
          </a:p>
          <a:p>
            <a:pPr algn="just"/>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C2D63A2-75C3-4F75-8C66-574A327DD486}" type="datetime1">
              <a:rPr lang="en-US" smtClean="0"/>
              <a:t>8/26/2022</a:t>
            </a:fld>
            <a:endParaRPr lang="en-US"/>
          </a:p>
        </p:txBody>
      </p:sp>
      <p:sp>
        <p:nvSpPr>
          <p:cNvPr id="5" name="Footer Placeholder 4"/>
          <p:cNvSpPr>
            <a:spLocks noGrp="1"/>
          </p:cNvSpPr>
          <p:nvPr>
            <p:ph type="ftr" sz="quarter" idx="11"/>
          </p:nvPr>
        </p:nvSpPr>
        <p:spPr>
          <a:xfrm>
            <a:off x="3124200" y="6356350"/>
            <a:ext cx="3596196"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9" name="Picture 2">
            <a:extLst>
              <a:ext uri="{FF2B5EF4-FFF2-40B4-BE49-F238E27FC236}">
                <a16:creationId xmlns:a16="http://schemas.microsoft.com/office/drawing/2014/main" id="{5512AE66-A98B-228D-1555-87E1A0F81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1086941915"/>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E117B53-9A8E-02B3-4F62-20E1208BFDCB}"/>
              </a:ext>
            </a:extLst>
          </p:cNvPr>
          <p:cNvSpPr>
            <a:spLocks noGrp="1"/>
          </p:cNvSpPr>
          <p:nvPr>
            <p:ph type="title"/>
          </p:nvPr>
        </p:nvSpPr>
        <p:spPr>
          <a:xfrm>
            <a:off x="1676400" y="16042"/>
            <a:ext cx="7459579" cy="82215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solidFill>
                  <a:schemeClr val="dk1"/>
                </a:solidFill>
                <a:latin typeface="+mn-lt"/>
                <a:ea typeface="+mn-ea"/>
                <a:cs typeface="+mn-cs"/>
              </a:rPr>
              <a:t>References</a:t>
            </a:r>
            <a:endParaRPr lang="en-IN" sz="3200" dirty="0">
              <a:solidFill>
                <a:schemeClr val="dk1"/>
              </a:solidFill>
              <a:latin typeface="+mn-lt"/>
              <a:ea typeface="+mn-ea"/>
              <a:cs typeface="+mn-cs"/>
            </a:endParaRPr>
          </a:p>
        </p:txBody>
      </p:sp>
      <p:sp>
        <p:nvSpPr>
          <p:cNvPr id="9" name="Content Placeholder 8"/>
          <p:cNvSpPr>
            <a:spLocks noGrp="1"/>
          </p:cNvSpPr>
          <p:nvPr>
            <p:ph idx="1"/>
          </p:nvPr>
        </p:nvSpPr>
        <p:spPr>
          <a:xfrm>
            <a:off x="1239252" y="1331652"/>
            <a:ext cx="6934200" cy="2326791"/>
          </a:xfrm>
          <a:prstGeom prst="rect">
            <a:avLst/>
          </a:prstGeom>
          <a:noFill/>
        </p:spPr>
        <p:txBody>
          <a:bodyPr wrap="squar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4" name="Date Placeholder 3"/>
          <p:cNvSpPr>
            <a:spLocks noGrp="1"/>
          </p:cNvSpPr>
          <p:nvPr>
            <p:ph type="dt" sz="half" idx="10"/>
          </p:nvPr>
        </p:nvSpPr>
        <p:spPr/>
        <p:txBody>
          <a:bodyPr/>
          <a:lstStyle/>
          <a:p>
            <a:fld id="{7DC58877-3904-4C58-9BAB-5966C0419D43}" type="datetime1">
              <a:rPr lang="en-US" smtClean="0"/>
              <a:t>8/26/2022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Vaibhav Bhatnagar           KCS- 713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10" name="Picture 2">
            <a:extLst>
              <a:ext uri="{FF2B5EF4-FFF2-40B4-BE49-F238E27FC236}">
                <a16:creationId xmlns:a16="http://schemas.microsoft.com/office/drawing/2014/main" id="{D759D462-2012-919D-C381-00D2C8B7B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1567" y="93133"/>
            <a:ext cx="1219200" cy="745067"/>
          </a:xfrm>
          <a:prstGeom prst="rect">
            <a:avLst/>
          </a:prstGeom>
          <a:noFill/>
        </p:spPr>
      </p:pic>
    </p:spTree>
    <p:extLst>
      <p:ext uri="{BB962C8B-B14F-4D97-AF65-F5344CB8AC3E}">
        <p14:creationId xmlns:p14="http://schemas.microsoft.com/office/powerpoint/2010/main" val="25552202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81600"/>
          </a:xfrm>
          <a:solidFill>
            <a:schemeClr val="accent3">
              <a:lumMod val="20000"/>
              <a:lumOff val="80000"/>
            </a:schemeClr>
          </a:solidFill>
        </p:spPr>
        <p:txBody>
          <a:bodyPr>
            <a:normAutofit/>
          </a:bodyPr>
          <a:lstStyle/>
          <a:p>
            <a:pPr algn="just"/>
            <a:r>
              <a:rPr lang="en-US" sz="2000" dirty="0">
                <a:latin typeface="Times New Roman" pitchFamily="18" charset="0"/>
                <a:cs typeface="Times New Roman" pitchFamily="18" charset="0"/>
              </a:rPr>
              <a:t>Cloud computing is the on demand delivery of computing services over the internet with pay as you go option. </a:t>
            </a:r>
          </a:p>
          <a:p>
            <a:pPr algn="just"/>
            <a:r>
              <a:rPr lang="en-IN" sz="2000" dirty="0">
                <a:latin typeface="Times New Roman" pitchFamily="18" charset="0"/>
                <a:cs typeface="Times New Roman" pitchFamily="18" charset="0"/>
              </a:rPr>
              <a:t>‘Cloud’ in Cloud Computing refers to availability of computing resources to everyone, everywhere and anytime.</a:t>
            </a:r>
          </a:p>
        </p:txBody>
      </p:sp>
      <p:sp>
        <p:nvSpPr>
          <p:cNvPr id="4" name="Date Placeholder 3"/>
          <p:cNvSpPr>
            <a:spLocks noGrp="1"/>
          </p:cNvSpPr>
          <p:nvPr>
            <p:ph type="dt" sz="half" idx="10"/>
          </p:nvPr>
        </p:nvSpPr>
        <p:spPr/>
        <p:txBody>
          <a:bodyPr/>
          <a:lstStyle/>
          <a:p>
            <a:fld id="{67C0197B-6763-43AE-BADE-BBE821D1F1BB}" type="datetime1">
              <a:rPr lang="en-US" smtClean="0"/>
              <a:pPr/>
              <a:t>8/26/2022</a:t>
            </a:fld>
            <a:endParaRPr lang="en-US"/>
          </a:p>
        </p:txBody>
      </p:sp>
      <p:sp>
        <p:nvSpPr>
          <p:cNvPr id="11" name="Footer Placeholder 12"/>
          <p:cNvSpPr>
            <a:spLocks noGrp="1"/>
          </p:cNvSpPr>
          <p:nvPr>
            <p:ph type="ftr" sz="quarter" idx="11"/>
          </p:nvPr>
        </p:nvSpPr>
        <p:spPr>
          <a:xfrm>
            <a:off x="2286000" y="6400800"/>
            <a:ext cx="5029200" cy="365125"/>
          </a:xfrm>
          <a:solidFill>
            <a:schemeClr val="accent6">
              <a:lumMod val="40000"/>
              <a:lumOff val="60000"/>
            </a:schemeClr>
          </a:solidFill>
        </p:spPr>
        <p:txBody>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VAIBHAV BHATNAGAR                     CC(</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AMTCSE0111</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524000" y="0"/>
            <a:ext cx="76200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sz="2800" b="1"/>
            </a:lvl1pPr>
          </a:lstStyle>
          <a:p>
            <a:r>
              <a:rPr lang="en-US" b="0" dirty="0"/>
              <a:t>Introduction to cloud computing(CO1)</a:t>
            </a:r>
          </a:p>
        </p:txBody>
      </p:sp>
      <p:pic>
        <p:nvPicPr>
          <p:cNvPr id="10" name="Picture 9" descr="Image result for introduction to cloud"/>
          <p:cNvPicPr/>
          <p:nvPr/>
        </p:nvPicPr>
        <p:blipFill>
          <a:blip r:embed="rId3"/>
          <a:srcRect/>
          <a:stretch>
            <a:fillRect/>
          </a:stretch>
        </p:blipFill>
        <p:spPr bwMode="auto">
          <a:xfrm>
            <a:off x="2209799" y="3962400"/>
            <a:ext cx="5227955" cy="2286000"/>
          </a:xfrm>
          <a:prstGeom prst="rect">
            <a:avLst/>
          </a:prstGeom>
          <a:noFill/>
          <a:ln w="9525">
            <a:noFill/>
            <a:miter lim="800000"/>
            <a:headEnd/>
            <a:tailEnd/>
          </a:ln>
        </p:spPr>
      </p:pic>
      <p:pic>
        <p:nvPicPr>
          <p:cNvPr id="9" name="Picture 2">
            <a:extLst>
              <a:ext uri="{FF2B5EF4-FFF2-40B4-BE49-F238E27FC236}">
                <a16:creationId xmlns:a16="http://schemas.microsoft.com/office/drawing/2014/main" id="{30CDED28-6108-604F-434D-3598365DC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7504" y="91644"/>
            <a:ext cx="1219200" cy="745067"/>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374</TotalTime>
  <Words>7721</Words>
  <Application>Microsoft Office PowerPoint</Application>
  <PresentationFormat>On-screen Show (4:3)</PresentationFormat>
  <Paragraphs>1008</Paragraphs>
  <Slides>84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84</vt:i4>
      </vt:variant>
    </vt:vector>
  </HeadingPairs>
  <TitlesOfParts>
    <vt:vector size="93" baseType="lpstr">
      <vt:lpstr>-apple-system</vt:lpstr>
      <vt:lpstr>Arial</vt:lpstr>
      <vt:lpstr>Calibri</vt:lpstr>
      <vt:lpstr>Calibri (Body)</vt:lpstr>
      <vt:lpstr>Calibri Light</vt:lpstr>
      <vt:lpstr>proxima_novaregular</vt:lpstr>
      <vt:lpstr>Times New Roman</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cloud computing(CO1)</vt:lpstr>
      <vt:lpstr>Why cloud computing(CO1)</vt:lpstr>
      <vt:lpstr>Cloud Computing Advantages(CO1)</vt:lpstr>
      <vt:lpstr>Cloud Computing advantages(CO1)</vt:lpstr>
      <vt:lpstr>Cloud Computing Disadvantages(CO1)</vt:lpstr>
      <vt:lpstr>PowerPoint Presentation</vt:lpstr>
      <vt:lpstr>PowerPoint Presentation</vt:lpstr>
      <vt:lpstr>PowerPoint Presentation</vt:lpstr>
      <vt:lpstr>PowerPoint Presentation</vt:lpstr>
      <vt:lpstr>PowerPoint Presentation</vt:lpstr>
      <vt:lpstr>PowerPoint Presentation</vt:lpstr>
      <vt:lpstr>Features/Characteristics of cloud computing</vt:lpstr>
      <vt:lpstr>Features/Characteristics of cloud computing</vt:lpstr>
      <vt:lpstr>PowerPoint Presentation</vt:lpstr>
      <vt:lpstr>PowerPoint Presentation</vt:lpstr>
      <vt:lpstr>PowerPoint Presentation</vt:lpstr>
      <vt:lpstr>client/server computing (co1)</vt:lpstr>
      <vt:lpstr>Cluster computing</vt:lpstr>
      <vt:lpstr>Cluster computing</vt:lpstr>
      <vt:lpstr>Grid  computing</vt:lpstr>
      <vt:lpstr>Grid  computing</vt:lpstr>
      <vt:lpstr>Cloud   computing</vt:lpstr>
      <vt:lpstr>   computing models</vt:lpstr>
      <vt:lpstr>Parallel computing(CO1)</vt:lpstr>
      <vt:lpstr>Cluster and grid computing(CO1)</vt:lpstr>
      <vt:lpstr>Distributed computing(CO1)</vt:lpstr>
      <vt:lpstr>Evolution phases</vt:lpstr>
      <vt:lpstr>Continue</vt:lpstr>
      <vt:lpstr>continue</vt:lpstr>
      <vt:lpstr>Characteristics of cloud computing(CO1)</vt:lpstr>
      <vt:lpstr>Cloud Eco-system</vt:lpstr>
      <vt:lpstr>Cloud computing applications</vt:lpstr>
      <vt:lpstr>Cloud computing applications</vt:lpstr>
      <vt:lpstr>Cloud computing applications</vt:lpstr>
      <vt:lpstr>Cloud computing applications</vt:lpstr>
      <vt:lpstr>Cloud computing applications</vt:lpstr>
      <vt:lpstr>Cloud computing applications</vt:lpstr>
      <vt:lpstr>Cloud computing applications</vt:lpstr>
      <vt:lpstr>Cloud computing applications</vt:lpstr>
      <vt:lpstr>How does cloud computing work</vt:lpstr>
      <vt:lpstr>How does cloud computing work</vt:lpstr>
      <vt:lpstr>Cloud computing technology</vt:lpstr>
      <vt:lpstr>Cloud computing technology</vt:lpstr>
      <vt:lpstr>Cloud computing technology</vt:lpstr>
      <vt:lpstr>Cloud computing technology</vt:lpstr>
      <vt:lpstr>Utility Computing</vt:lpstr>
      <vt:lpstr>Data center</vt:lpstr>
      <vt:lpstr>PowerPoint Presentation</vt:lpstr>
      <vt:lpstr>Daily Quiz</vt:lpstr>
      <vt:lpstr>Daily Quiz </vt:lpstr>
      <vt:lpstr>Daily Quiz </vt:lpstr>
      <vt:lpstr>PowerPoint Presentation</vt:lpstr>
      <vt:lpstr>PowerPoint Presentation</vt:lpstr>
      <vt:lpstr>PowerPoint Presentation</vt:lpstr>
      <vt:lpstr>PowerPoint Presentation</vt:lpstr>
      <vt:lpstr>MCQ</vt:lpstr>
      <vt:lpstr>Glossary Question</vt:lpstr>
      <vt:lpstr>Glossary Question</vt:lpstr>
      <vt:lpstr>Glossary Question</vt:lpstr>
      <vt:lpstr>Old Sessional Paper</vt:lpstr>
      <vt:lpstr>Old Sessional Paper</vt:lpstr>
      <vt:lpstr>Old Sessional Paper</vt:lpstr>
      <vt:lpstr>Old Sessional Paper</vt:lpstr>
      <vt:lpstr>PowerPoint Presentation</vt:lpstr>
      <vt:lpstr>PowerPoint Presentation</vt:lpstr>
      <vt:lpstr>PowerPoint Presentation</vt:lpstr>
      <vt:lpstr>PowerPoint Presentation</vt:lpstr>
      <vt:lpstr>Recap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Sana Anjum</dc:creator>
  <cp:lastModifiedBy>Vaibhav Bhatnagar</cp:lastModifiedBy>
  <cp:revision>11</cp:revision>
  <dcterms:modified xsi:type="dcterms:W3CDTF">2022-08-26T04:07:40Z</dcterms:modified>
</cp:coreProperties>
</file>