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7"/>
  </p:notesMasterIdLst>
  <p:handoutMasterIdLst>
    <p:handoutMasterId r:id="rId8"/>
  </p:handoutMasterIdLst>
  <p:sldIdLst>
    <p:sldId id="315" r:id="rId2"/>
    <p:sldId id="316" r:id="rId3"/>
    <p:sldId id="317" r:id="rId4"/>
    <p:sldId id="318" r:id="rId5"/>
    <p:sldId id="31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0" autoAdjust="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886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894EF-B93C-4B6D-8FB8-8960BCB5A269}" type="datetimeFigureOut">
              <a:rPr lang="en-US" smtClean="0"/>
              <a:pPr/>
              <a:t>8/26/2022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A4A95-7A0B-4549-9352-6E6525D64E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3074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07A98-9A18-4E47-AF94-789022A0201E}" type="datetimeFigureOut">
              <a:rPr lang="en-US" smtClean="0"/>
              <a:pPr/>
              <a:t>8/26/2022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35F52E-BA8C-4FAB-BCFA-C67A14D9C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266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C1195-36BE-413B-97A6-53C5A6D85B3B}" type="datetime1">
              <a:rPr lang="en-US" smtClean="0"/>
              <a:pPr/>
              <a:t>8/26/2022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Rohit chaudhary           RCS-075                 Unit-1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4E57E-FA77-4F87-8FFA-8FD93BDD536D}" type="datetime1">
              <a:rPr lang="en-US" smtClean="0"/>
              <a:pPr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Rohit chaudhary           RCS-075                 Unit-1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EF995-B158-4952-84C5-A4BFC208C466}" type="datetime1">
              <a:rPr lang="en-US" smtClean="0"/>
              <a:pPr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Rohit chaudhary           RCS-075                 Unit-1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20A54-48F9-4707-8113-F9D913D92AC2}" type="datetime1">
              <a:rPr lang="en-US" smtClean="0"/>
              <a:pPr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Rohit chaudhary           RCS-075                 Unit-1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ACA84-76E9-4340-BCE7-90996B253861}" type="datetime1">
              <a:rPr lang="en-US" smtClean="0"/>
              <a:pPr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US"/>
              <a:t>Rohit chaudhary           RCS-075                 Unit-1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8DCED-8AF9-44F3-9A4C-78C44F524242}" type="datetime1">
              <a:rPr lang="en-US" smtClean="0"/>
              <a:pPr/>
              <a:t>8/26/2022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Rohit chaudhary           RCS-075                 Unit-1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CACBD-E1D8-42B7-9105-FFE0926E1998}" type="datetime1">
              <a:rPr lang="en-US" smtClean="0"/>
              <a:pPr/>
              <a:t>8/26/2022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Rohit chaudhary           RCS-075                 Unit-1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32415-A204-41B5-B37C-81321ACB3BFB}" type="datetime1">
              <a:rPr lang="en-US" smtClean="0"/>
              <a:pPr/>
              <a:t>8/26/2022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Rohit chaudhary           RCS-075                 Unit-1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FCB9-5CCB-4A56-99FE-4AF931FB5EA4}" type="datetime1">
              <a:rPr lang="en-US" smtClean="0"/>
              <a:pPr/>
              <a:t>8/26/2022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Rohit chaudhary           RCS-075                 Unit-1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644C9-580F-46ED-BB8B-2D370C26ECD0}" type="datetime1">
              <a:rPr lang="en-US" smtClean="0"/>
              <a:pPr/>
              <a:t>8/26/2022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Rohit chaudhary           RCS-075                 Unit-1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50C2C-9E32-4317-8386-497D1F68E9DF}" type="datetime1">
              <a:rPr lang="en-US" smtClean="0"/>
              <a:pPr/>
              <a:t>8/26/2022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US"/>
              <a:t>Rohit chaudhary           RCS-075                 Unit-1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0A9F180-8EEE-4597-B688-8090927AFE06}" type="datetime1">
              <a:rPr lang="en-US" smtClean="0"/>
              <a:pPr/>
              <a:t>8/26/2022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Rohit chaudhary           RCS-075                 Unit-1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hf hd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22238"/>
            <a:ext cx="6934200" cy="1173162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On demand Provisioning(CO1)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EABD-117D-4BE6-938E-C642F38512C6}" type="datetime1">
              <a:rPr lang="en-US" smtClean="0"/>
              <a:pPr/>
              <a:t>8/26/2022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524000"/>
            <a:ext cx="7772400" cy="464820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pPr lvl="0" algn="just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Cloud provisioning is the allocation of a cloud resources and services to a customer</a:t>
            </a:r>
          </a:p>
          <a:p>
            <a:pPr lvl="0" algn="just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Cloud provisioning refers to the processes for the deployment and/or integration of cloud computing services and resources within an organisation or infrastructure.</a:t>
            </a:r>
          </a:p>
          <a:p>
            <a:pPr algn="just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The cloud provisioning process can be conducted using one of three delivery models.</a:t>
            </a:r>
          </a:p>
          <a:p>
            <a:pPr lvl="1" algn="just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advanced provisioning,</a:t>
            </a:r>
          </a:p>
          <a:p>
            <a:pPr lvl="1" algn="just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dynamic provisioning and</a:t>
            </a:r>
          </a:p>
          <a:p>
            <a:pPr lvl="1" algn="just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user self-provisioning.</a:t>
            </a:r>
          </a:p>
          <a:p>
            <a:pPr lvl="0" algn="just"/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"/>
            <a:ext cx="1600200" cy="1143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</p:pic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6248400"/>
            <a:ext cx="5029200" cy="365125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VAIBHAV BHATNAGAR                     </a:t>
            </a:r>
            <a:r>
              <a:rPr lang="en-US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B.TECH</a:t>
            </a:r>
            <a:r>
              <a: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VII                              Unit-1</a:t>
            </a:r>
          </a:p>
        </p:txBody>
      </p:sp>
    </p:spTree>
    <p:extLst>
      <p:ext uri="{BB962C8B-B14F-4D97-AF65-F5344CB8AC3E}">
        <p14:creationId xmlns:p14="http://schemas.microsoft.com/office/powerpoint/2010/main" val="420756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22238"/>
            <a:ext cx="6934200" cy="1173162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On demand Provisioning(CO1)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EABD-117D-4BE6-938E-C642F38512C6}" type="datetime1">
              <a:rPr lang="en-US" smtClean="0"/>
              <a:pPr/>
              <a:t>8/26/2022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524000"/>
            <a:ext cx="7772400" cy="464820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pPr lvl="0" algn="just"/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advanced provisioning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the customer signs a formal contract(Service level agreement) of service with the cloud provider.</a:t>
            </a:r>
          </a:p>
          <a:p>
            <a:pPr lvl="1" algn="just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The provider then prepares the agreed-upon resources or services for the customer and delivers them.</a:t>
            </a:r>
          </a:p>
          <a:p>
            <a:pPr lvl="1" algn="just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The customer is charged a flat fee or is billed on a monthly basis. </a:t>
            </a:r>
          </a:p>
          <a:p>
            <a:pPr lvl="0" algn="just"/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dynamic provisioning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cloud resources are deployed flexibly to match a customer's fluctuating demands. </a:t>
            </a:r>
          </a:p>
          <a:p>
            <a:pPr lvl="1" algn="just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The deployments typically scale up to accommodate spikes in usage and scale down when demands decrease. </a:t>
            </a:r>
          </a:p>
          <a:p>
            <a:pPr lvl="1" algn="just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The customer is billed on a pay-per-use basis. It avoids over provisioning and under provisioning.</a:t>
            </a:r>
          </a:p>
          <a:p>
            <a:pPr lvl="0" algn="just"/>
            <a:endParaRPr lang="en-IN" sz="2000" dirty="0"/>
          </a:p>
          <a:p>
            <a:pPr lvl="0" algn="just"/>
            <a:endParaRPr lang="en-IN" sz="2000" dirty="0"/>
          </a:p>
          <a:p>
            <a:pPr lvl="0" algn="just"/>
            <a:endParaRPr lang="en-IN" sz="2000" dirty="0"/>
          </a:p>
          <a:p>
            <a:pPr lvl="0" algn="just"/>
            <a:endParaRPr lang="en-IN" sz="2000" dirty="0"/>
          </a:p>
          <a:p>
            <a:pPr lvl="0" algn="just"/>
            <a:endParaRPr lang="en-IN" sz="2000" dirty="0"/>
          </a:p>
          <a:p>
            <a:pPr marL="320040" lvl="1" indent="0" algn="just">
              <a:buNone/>
            </a:pPr>
            <a:endParaRPr lang="en-IN" sz="1800" dirty="0"/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"/>
            <a:ext cx="1600200" cy="1143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</p:pic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6248400"/>
            <a:ext cx="5029200" cy="365125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VAIBHAV BHATNAGAR                     </a:t>
            </a:r>
            <a:r>
              <a:rPr lang="en-US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B.TECH</a:t>
            </a:r>
            <a:r>
              <a: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VII                              Unit-1</a:t>
            </a:r>
          </a:p>
        </p:txBody>
      </p:sp>
    </p:spTree>
    <p:extLst>
      <p:ext uri="{BB962C8B-B14F-4D97-AF65-F5344CB8AC3E}">
        <p14:creationId xmlns:p14="http://schemas.microsoft.com/office/powerpoint/2010/main" val="193558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22238"/>
            <a:ext cx="6934200" cy="1173162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On demand Provisioning(CO1)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EABD-117D-4BE6-938E-C642F38512C6}" type="datetime1">
              <a:rPr lang="en-US" smtClean="0"/>
              <a:pPr/>
              <a:t>8/26/2022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524000"/>
            <a:ext cx="7772400" cy="464820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pPr lvl="0" algn="just"/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self-provisioning, also called cloud self-service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the customer buys resources from the cloud provider through a web interface or portal. </a:t>
            </a:r>
          </a:p>
          <a:p>
            <a:pPr lvl="1" algn="just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This usually involves creating a user account and paying for resources with a credit or debit card.</a:t>
            </a:r>
          </a:p>
          <a:p>
            <a:pPr lvl="1" algn="just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Those resources are then quickly spun up and made available for use -- within hours or minutes. </a:t>
            </a:r>
          </a:p>
          <a:p>
            <a:pPr lvl="1" algn="just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Example - an employee purchasing cloud-based product like Microsoft Office 365 suite.</a:t>
            </a:r>
          </a:p>
          <a:p>
            <a:pPr lvl="0" algn="just"/>
            <a:endParaRPr lang="en-IN" sz="2000" dirty="0"/>
          </a:p>
          <a:p>
            <a:pPr lvl="0" algn="just"/>
            <a:endParaRPr lang="en-IN" sz="2000" dirty="0"/>
          </a:p>
          <a:p>
            <a:pPr lvl="0" algn="just"/>
            <a:endParaRPr lang="en-IN" sz="2000" dirty="0"/>
          </a:p>
          <a:p>
            <a:pPr lvl="0" algn="just"/>
            <a:endParaRPr lang="en-IN" sz="2000" dirty="0"/>
          </a:p>
          <a:p>
            <a:pPr marL="320040" lvl="1" indent="0" algn="just">
              <a:buNone/>
            </a:pPr>
            <a:endParaRPr lang="en-IN" sz="1800" dirty="0"/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"/>
            <a:ext cx="1600200" cy="1143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</p:pic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6248400"/>
            <a:ext cx="5029200" cy="365125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VAIBHAV BHATNAGAR                     </a:t>
            </a:r>
            <a:r>
              <a:rPr lang="en-US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B.TECH</a:t>
            </a:r>
            <a:r>
              <a: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VII                              Unit-1</a:t>
            </a:r>
          </a:p>
        </p:txBody>
      </p:sp>
    </p:spTree>
    <p:extLst>
      <p:ext uri="{BB962C8B-B14F-4D97-AF65-F5344CB8AC3E}">
        <p14:creationId xmlns:p14="http://schemas.microsoft.com/office/powerpoint/2010/main" val="3709941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22238"/>
            <a:ext cx="6934200" cy="1173162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EC2 instances(CO1)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EABD-117D-4BE6-938E-C642F38512C6}" type="datetime1">
              <a:rPr lang="en-US" smtClean="0"/>
              <a:pPr/>
              <a:t>8/26/2022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524000"/>
            <a:ext cx="7772400" cy="464820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EC2 instances come in the following categories:</a:t>
            </a:r>
          </a:p>
          <a:p>
            <a:pPr lvl="1" algn="just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General Purpose: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The most popular; used for web servers, development environments, etc.</a:t>
            </a:r>
          </a:p>
          <a:p>
            <a:pPr lvl="1" algn="just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Compute Optimized: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Good for compute-intensive applications such as some scientific modeling or high-performance web servers.</a:t>
            </a:r>
          </a:p>
          <a:p>
            <a:pPr lvl="1" algn="just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Memory Optimized: 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Used for anything that needs memory-intensive applications, such as real-time big data analytics, or running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or Spark.</a:t>
            </a:r>
          </a:p>
          <a:p>
            <a:pPr lvl="1" algn="just"/>
            <a:r>
              <a:rPr lang="en-US" sz="2000" b="1">
                <a:latin typeface="Times New Roman" pitchFamily="18" charset="0"/>
                <a:cs typeface="Times New Roman" pitchFamily="18" charset="0"/>
              </a:rPr>
              <a:t>Accelerated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Computing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 Include additional hardware (GPUs, FPGAs) to provide massive amounts of parallel processing for tasks such as graphics processing.</a:t>
            </a:r>
          </a:p>
          <a:p>
            <a:pPr lvl="1" algn="just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Storage Optimized: 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Ideal for tasks that require huge amounts of storage, specifically with sequential read-writes, such as log processing.</a:t>
            </a:r>
          </a:p>
          <a:p>
            <a:pPr lvl="0" algn="just"/>
            <a:endParaRPr lang="en-IN" sz="2000" dirty="0"/>
          </a:p>
          <a:p>
            <a:pPr lvl="0" algn="just"/>
            <a:endParaRPr lang="en-IN" sz="2000" dirty="0"/>
          </a:p>
          <a:p>
            <a:pPr lvl="0" algn="just"/>
            <a:endParaRPr lang="en-IN" sz="2000" dirty="0"/>
          </a:p>
          <a:p>
            <a:pPr lvl="0" algn="just"/>
            <a:endParaRPr lang="en-IN" sz="2000" dirty="0"/>
          </a:p>
          <a:p>
            <a:pPr marL="320040" lvl="1" indent="0" algn="just">
              <a:buNone/>
            </a:pPr>
            <a:endParaRPr lang="en-IN" sz="1800" dirty="0"/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"/>
            <a:ext cx="1600200" cy="1143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</p:pic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6248400"/>
            <a:ext cx="5029200" cy="365125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VAIBHAV BHATNAGAR                     </a:t>
            </a:r>
            <a:r>
              <a:rPr lang="en-US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B.TECH</a:t>
            </a:r>
            <a:r>
              <a: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VII                              Unit-1</a:t>
            </a:r>
          </a:p>
        </p:txBody>
      </p:sp>
    </p:spTree>
    <p:extLst>
      <p:ext uri="{BB962C8B-B14F-4D97-AF65-F5344CB8AC3E}">
        <p14:creationId xmlns:p14="http://schemas.microsoft.com/office/powerpoint/2010/main" val="177990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EABD-117D-4BE6-938E-C642F38512C6}" type="datetime1">
              <a:rPr lang="en-US" smtClean="0"/>
              <a:pPr/>
              <a:t>8/26/2022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524000"/>
            <a:ext cx="7772400" cy="464820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pPr lvl="0" algn="just"/>
            <a:endParaRPr lang="en-IN" sz="2000" dirty="0"/>
          </a:p>
          <a:p>
            <a:pPr lvl="0" algn="just"/>
            <a:endParaRPr lang="en-IN" sz="2000" dirty="0"/>
          </a:p>
          <a:p>
            <a:pPr lvl="0" algn="just"/>
            <a:endParaRPr lang="en-IN" sz="2000" dirty="0"/>
          </a:p>
          <a:p>
            <a:pPr lvl="0" algn="just"/>
            <a:endParaRPr lang="en-IN" sz="2000" dirty="0"/>
          </a:p>
          <a:p>
            <a:pPr marL="320040" lvl="1" indent="0" algn="just">
              <a:buNone/>
            </a:pPr>
            <a:endParaRPr lang="en-IN" sz="1800" dirty="0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6248400"/>
            <a:ext cx="5029200" cy="365125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VAIBHAV BHATNAGAR                     </a:t>
            </a:r>
            <a:r>
              <a:rPr lang="en-US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B.TECH</a:t>
            </a:r>
            <a:r>
              <a: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VII                              Unit-1</a:t>
            </a:r>
          </a:p>
        </p:txBody>
      </p:sp>
      <p:pic>
        <p:nvPicPr>
          <p:cNvPr id="1026" name="Picture 2" descr="C:\Users\HP\Desktop\ec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76200"/>
            <a:ext cx="8001000" cy="662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992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2712</TotalTime>
  <Words>416</Words>
  <Application>Microsoft Office PowerPoint</Application>
  <PresentationFormat>On-screen Show (4:3)</PresentationFormat>
  <Paragraphs>54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Franklin Gothic Book</vt:lpstr>
      <vt:lpstr>Perpetua</vt:lpstr>
      <vt:lpstr>Times New Roman</vt:lpstr>
      <vt:lpstr>Wingdings 2</vt:lpstr>
      <vt:lpstr>Equity</vt:lpstr>
      <vt:lpstr>On demand Provisioning(CO1)</vt:lpstr>
      <vt:lpstr>On demand Provisioning(CO1)</vt:lpstr>
      <vt:lpstr>On demand Provisioning(CO1)</vt:lpstr>
      <vt:lpstr>EC2 instances(CO1)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Manks</dc:creator>
  <cp:lastModifiedBy>Vaibhav Bhatnagar</cp:lastModifiedBy>
  <cp:revision>163</cp:revision>
  <dcterms:created xsi:type="dcterms:W3CDTF">2006-08-16T00:00:00Z</dcterms:created>
  <dcterms:modified xsi:type="dcterms:W3CDTF">2022-08-26T04:21:18Z</dcterms:modified>
</cp:coreProperties>
</file>